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60" r:id="rId7"/>
    <p:sldId id="263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848"/>
    <a:srgbClr val="009B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25" d="100"/>
          <a:sy n="125" d="100"/>
        </p:scale>
        <p:origin x="-1128" y="-408"/>
      </p:cViewPr>
      <p:guideLst>
        <p:guide orient="horz" pos="758"/>
        <p:guide pos="22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1B3-E4DC-47E2-83CC-D91EA3427550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9239-9E6B-4A42-987A-9C6EBE0BA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1B3-E4DC-47E2-83CC-D91EA3427550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9239-9E6B-4A42-987A-9C6EBE0BA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1B3-E4DC-47E2-83CC-D91EA3427550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9239-9E6B-4A42-987A-9C6EBE0BA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1B3-E4DC-47E2-83CC-D91EA3427550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9239-9E6B-4A42-987A-9C6EBE0BA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1B3-E4DC-47E2-83CC-D91EA3427550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9239-9E6B-4A42-987A-9C6EBE0BA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1B3-E4DC-47E2-83CC-D91EA3427550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9239-9E6B-4A42-987A-9C6EBE0BA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1B3-E4DC-47E2-83CC-D91EA3427550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9239-9E6B-4A42-987A-9C6EBE0BA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1B3-E4DC-47E2-83CC-D91EA3427550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9239-9E6B-4A42-987A-9C6EBE0BA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1B3-E4DC-47E2-83CC-D91EA3427550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9239-9E6B-4A42-987A-9C6EBE0BA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1B3-E4DC-47E2-83CC-D91EA3427550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9239-9E6B-4A42-987A-9C6EBE0BA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1B3-E4DC-47E2-83CC-D91EA3427550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9239-9E6B-4A42-987A-9C6EBE0BA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801B3-E4DC-47E2-83CC-D91EA3427550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49239-9E6B-4A42-987A-9C6EBE0BA5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E:\myDocs\Desktop\загрузки\__почта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t="16666" r="1378" b="10000"/>
          <a:stretch>
            <a:fillRect/>
          </a:stretch>
        </p:blipFill>
        <p:spPr bwMode="auto">
          <a:xfrm>
            <a:off x="0" y="0"/>
            <a:ext cx="9144000" cy="31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:\!work\centrinvest\Презентации в Поверпойнт\Мир\pic\карта МИ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03199"/>
            <a:ext cx="3859218" cy="297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071816"/>
            <a:ext cx="9144000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I:\!work\centrinvest\Презентации в Поверпойнт\Мир\pic\logo MI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16906" y="3102657"/>
            <a:ext cx="106838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/>
        </p:nvSpPr>
        <p:spPr bwMode="white">
          <a:xfrm>
            <a:off x="1959914" y="3052082"/>
            <a:ext cx="23764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373737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rgbClr val="373737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73737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3737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/>
              <a:t>национальная </a:t>
            </a:r>
            <a:r>
              <a:rPr lang="ru-RU" altLang="ru-RU" dirty="0" smtClean="0"/>
              <a:t>карта</a:t>
            </a:r>
            <a:endParaRPr lang="en-US" altLang="ru-RU" dirty="0" smtClean="0"/>
          </a:p>
        </p:txBody>
      </p:sp>
      <p:pic>
        <p:nvPicPr>
          <p:cNvPr id="9" name="Picture 3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33289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3429006"/>
            <a:ext cx="2000232" cy="1714494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black">
          <a:xfrm>
            <a:off x="617328" y="1203325"/>
            <a:ext cx="8755272" cy="66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9600" b="1" dirty="0" smtClean="0">
                <a:solidFill>
                  <a:srgbClr val="009BCD"/>
                </a:solidFill>
                <a:latin typeface="Verdana" pitchFamily="34" charset="0"/>
              </a:rPr>
              <a:t>М</a:t>
            </a:r>
            <a:r>
              <a:rPr lang="ru-RU" altLang="ru-RU" sz="9600" b="1" dirty="0" smtClean="0">
                <a:solidFill>
                  <a:srgbClr val="009BCD"/>
                </a:solidFill>
                <a:latin typeface="Verdana" pitchFamily="34" charset="0"/>
              </a:rPr>
              <a:t>ИР</a:t>
            </a:r>
            <a:endParaRPr lang="en-US" altLang="ru-RU" sz="2800" b="1" dirty="0">
              <a:solidFill>
                <a:srgbClr val="50B848"/>
              </a:solidFill>
              <a:latin typeface="Gill Sans MT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459" y="2463284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50B848"/>
                </a:solidFill>
                <a:latin typeface="Verdana" pitchFamily="34" charset="0"/>
              </a:rPr>
              <a:t>банка «</a:t>
            </a:r>
            <a:r>
              <a:rPr lang="ru-RU" altLang="ru-RU" b="1" dirty="0" err="1" smtClean="0">
                <a:solidFill>
                  <a:srgbClr val="50B848"/>
                </a:solidFill>
                <a:latin typeface="Verdana" pitchFamily="34" charset="0"/>
              </a:rPr>
              <a:t>Центр-инвест</a:t>
            </a:r>
            <a:r>
              <a:rPr lang="ru-RU" altLang="ru-RU" b="1" dirty="0" smtClean="0">
                <a:solidFill>
                  <a:srgbClr val="50B848"/>
                </a:solidFill>
                <a:latin typeface="Verdana" pitchFamily="34" charset="0"/>
              </a:rPr>
              <a:t>»</a:t>
            </a:r>
            <a:endParaRPr lang="en-US" altLang="ru-RU" b="1" dirty="0">
              <a:solidFill>
                <a:srgbClr val="50B848"/>
              </a:solidFill>
              <a:latin typeface="Gill Sans M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" y="4716780"/>
            <a:ext cx="1527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Сентябрь, 2016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5520" y="429768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9BCD"/>
                </a:solidFill>
              </a:rPr>
              <a:t>«БАНКИ РОССИИ —</a:t>
            </a:r>
            <a:r>
              <a:rPr lang="en-US" sz="1600" b="1" dirty="0" smtClean="0">
                <a:solidFill>
                  <a:srgbClr val="009BCD"/>
                </a:solidFill>
              </a:rPr>
              <a:t>XXI</a:t>
            </a:r>
            <a:r>
              <a:rPr lang="ru-RU" sz="1600" b="1" dirty="0" smtClean="0">
                <a:solidFill>
                  <a:srgbClr val="009BCD"/>
                </a:solidFill>
              </a:rPr>
              <a:t> ВЕК» </a:t>
            </a:r>
            <a:r>
              <a:rPr lang="ru-RU" sz="1600" b="1" dirty="0" smtClean="0">
                <a:solidFill>
                  <a:srgbClr val="009BCD"/>
                </a:solidFill>
              </a:rPr>
              <a:t>XIV Международный банковский форум </a:t>
            </a:r>
            <a:r>
              <a:rPr lang="ru-RU" sz="1400" b="1" dirty="0">
                <a:solidFill>
                  <a:schemeClr val="bg1">
                    <a:lumMod val="65000"/>
                  </a:schemeClr>
                </a:solidFill>
              </a:rPr>
              <a:t>Национальная Система Платежных Карт в контексте развития </a:t>
            </a: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1400" b="1" dirty="0" err="1" smtClean="0">
                <a:solidFill>
                  <a:schemeClr val="bg1">
                    <a:lumMod val="65000"/>
                  </a:schemeClr>
                </a:solidFill>
              </a:rPr>
              <a:t>платёжнои</a:t>
            </a:r>
            <a:r>
              <a:rPr lang="ru-RU" sz="1400" b="1" dirty="0">
                <a:solidFill>
                  <a:schemeClr val="bg1">
                    <a:lumMod val="65000"/>
                  </a:schemeClr>
                </a:solidFill>
              </a:rPr>
              <a:t>̆ инфраструктуры в России </a:t>
            </a: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(Круглый стол)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5520" y="355092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0B848"/>
                </a:solidFill>
              </a:rPr>
              <a:t>Богданов Юрий Юрьевич</a:t>
            </a:r>
          </a:p>
          <a:p>
            <a:r>
              <a:rPr lang="ru-RU" sz="1600" b="1" dirty="0" smtClean="0">
                <a:solidFill>
                  <a:srgbClr val="50B848"/>
                </a:solidFill>
              </a:rPr>
              <a:t>Председатель Правления ПАО КБ «</a:t>
            </a:r>
            <a:r>
              <a:rPr lang="ru-RU" sz="1600" b="1" dirty="0" err="1" smtClean="0">
                <a:solidFill>
                  <a:srgbClr val="50B848"/>
                </a:solidFill>
              </a:rPr>
              <a:t>Центр-инвест</a:t>
            </a:r>
            <a:r>
              <a:rPr lang="ru-RU" sz="1600" b="1" dirty="0" smtClean="0">
                <a:solidFill>
                  <a:srgbClr val="50B848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788830"/>
            <a:ext cx="321467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I:\!work\centrinvest\Презентации в Поверпойнт\Мир\pic\logo MI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54" y="4864638"/>
            <a:ext cx="738670" cy="20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/>
        </p:nvSpPr>
        <p:spPr bwMode="white">
          <a:xfrm>
            <a:off x="857224" y="4812640"/>
            <a:ext cx="1931696" cy="26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373737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rgbClr val="373737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73737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3737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 smtClean="0"/>
              <a:t>национальная </a:t>
            </a:r>
            <a:r>
              <a:rPr lang="ru-RU" altLang="ru-RU" sz="1400" dirty="0" smtClean="0"/>
              <a:t>карта</a:t>
            </a:r>
            <a:endParaRPr lang="en-US" altLang="ru-RU" sz="1400" dirty="0" smtClean="0"/>
          </a:p>
        </p:txBody>
      </p:sp>
      <p:pic>
        <p:nvPicPr>
          <p:cNvPr id="9" name="Picture 3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5" y="4812640"/>
            <a:ext cx="1428759" cy="29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с одним вырезанным углом 10"/>
          <p:cNvSpPr/>
          <p:nvPr/>
        </p:nvSpPr>
        <p:spPr>
          <a:xfrm flipH="1">
            <a:off x="2714612" y="4786310"/>
            <a:ext cx="4786346" cy="357190"/>
          </a:xfrm>
          <a:prstGeom prst="snip1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ru-RU" b="1" dirty="0" smtClean="0"/>
              <a:t>Соглашение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76300" y="3162300"/>
            <a:ext cx="6537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 июня на Петербургском международном экономическом форуме-2016 было подписано трехстороннее соглашение о сотрудничестве в сфере информационно-платежных услуг между Правительством Ростовской области, «Национальной системой платежных карт» и банком «</a:t>
            </a:r>
            <a:r>
              <a:rPr lang="ru-RU" dirty="0" err="1" smtClean="0"/>
              <a:t>Центр-инвест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036" name="Picture 12" descr="http://www.atlant-pravo.ru/upload/medialibrary/b03/nsp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0290" y="250825"/>
            <a:ext cx="892671" cy="1555115"/>
          </a:xfrm>
          <a:prstGeom prst="rect">
            <a:avLst/>
          </a:prstGeom>
          <a:noFill/>
        </p:spPr>
      </p:pic>
      <p:pic>
        <p:nvPicPr>
          <p:cNvPr id="1038" name="Picture 14" descr="http://ves-adm.ru/upload/iblock/b2c/b2cfc76a933bd642e1acf3e2c3a78742.gif"/>
          <p:cNvPicPr>
            <a:picLocks noChangeAspect="1" noChangeArrowheads="1"/>
          </p:cNvPicPr>
          <p:nvPr/>
        </p:nvPicPr>
        <p:blipFill>
          <a:blip r:embed="rId5" cstate="print"/>
          <a:srcRect l="2151" t="2277" r="1918" b="4554"/>
          <a:stretch>
            <a:fillRect/>
          </a:stretch>
        </p:blipFill>
        <p:spPr bwMode="auto">
          <a:xfrm>
            <a:off x="7435216" y="1833086"/>
            <a:ext cx="826677" cy="963454"/>
          </a:xfrm>
          <a:prstGeom prst="rect">
            <a:avLst/>
          </a:prstGeom>
          <a:noFill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/>
          <a:srcRect l="6055"/>
          <a:stretch>
            <a:fillRect/>
          </a:stretch>
        </p:blipFill>
        <p:spPr bwMode="auto">
          <a:xfrm>
            <a:off x="868680" y="243840"/>
            <a:ext cx="653224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5381943" y="2689860"/>
            <a:ext cx="3307080" cy="1706880"/>
          </a:xfrm>
          <a:prstGeom prst="roundRect">
            <a:avLst>
              <a:gd name="adj" fmla="val 7738"/>
            </a:avLst>
          </a:prstGeom>
          <a:solidFill>
            <a:schemeClr val="bg1"/>
          </a:solidFill>
          <a:ln w="6350">
            <a:solidFill>
              <a:srgbClr val="50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0" rtlCol="0" anchor="t" anchorCtr="0"/>
          <a:lstStyle/>
          <a:p>
            <a:r>
              <a:rPr lang="ru-RU" b="1" dirty="0" smtClean="0">
                <a:solidFill>
                  <a:srgbClr val="50B848"/>
                </a:solidFill>
              </a:rPr>
              <a:t>3600</a:t>
            </a:r>
            <a:r>
              <a:rPr lang="ru-RU" dirty="0" smtClean="0">
                <a:solidFill>
                  <a:srgbClr val="50B848"/>
                </a:solidFill>
              </a:rPr>
              <a:t> </a:t>
            </a:r>
            <a:r>
              <a:rPr lang="en-US" dirty="0" smtClean="0">
                <a:solidFill>
                  <a:srgbClr val="50B848"/>
                </a:solidFill>
              </a:rPr>
              <a:t>POS-</a:t>
            </a:r>
            <a:r>
              <a:rPr lang="ru-RU" dirty="0" smtClean="0">
                <a:solidFill>
                  <a:srgbClr val="50B848"/>
                </a:solidFill>
              </a:rPr>
              <a:t>терминалов</a:t>
            </a:r>
            <a:br>
              <a:rPr lang="ru-RU" dirty="0" smtClean="0">
                <a:solidFill>
                  <a:srgbClr val="50B848"/>
                </a:solidFill>
              </a:rPr>
            </a:br>
            <a:r>
              <a:rPr lang="ru-RU" b="1" dirty="0" smtClean="0">
                <a:solidFill>
                  <a:srgbClr val="50B848"/>
                </a:solidFill>
              </a:rPr>
              <a:t>730</a:t>
            </a:r>
            <a:r>
              <a:rPr lang="ru-RU" dirty="0" smtClean="0">
                <a:solidFill>
                  <a:srgbClr val="50B848"/>
                </a:solidFill>
              </a:rPr>
              <a:t> банкоматов </a:t>
            </a:r>
            <a:br>
              <a:rPr lang="ru-RU" dirty="0" smtClean="0">
                <a:solidFill>
                  <a:srgbClr val="50B848"/>
                </a:solidFill>
              </a:rPr>
            </a:br>
            <a:r>
              <a:rPr lang="ru-RU" dirty="0" smtClean="0">
                <a:solidFill>
                  <a:srgbClr val="50B848"/>
                </a:solidFill>
              </a:rPr>
              <a:t>и терминалов оплаты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9883" y="2689860"/>
            <a:ext cx="3307080" cy="1706880"/>
          </a:xfrm>
          <a:prstGeom prst="roundRect">
            <a:avLst>
              <a:gd name="adj" fmla="val 7738"/>
            </a:avLst>
          </a:prstGeom>
          <a:solidFill>
            <a:schemeClr val="bg1"/>
          </a:solidFill>
          <a:ln w="6350">
            <a:solidFill>
              <a:srgbClr val="50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0" rtlCol="0" anchor="t" anchorCtr="0"/>
          <a:lstStyle/>
          <a:p>
            <a:pPr algn="r"/>
            <a:r>
              <a:rPr lang="ru-RU" dirty="0" err="1" smtClean="0">
                <a:solidFill>
                  <a:srgbClr val="50B848"/>
                </a:solidFill>
              </a:rPr>
              <a:t>Кампусная</a:t>
            </a:r>
            <a:r>
              <a:rPr lang="ru-RU" dirty="0" smtClean="0">
                <a:solidFill>
                  <a:srgbClr val="50B848"/>
                </a:solidFill>
              </a:rPr>
              <a:t> карта</a:t>
            </a:r>
            <a:br>
              <a:rPr lang="ru-RU" dirty="0" smtClean="0">
                <a:solidFill>
                  <a:srgbClr val="50B848"/>
                </a:solidFill>
              </a:rPr>
            </a:br>
            <a:r>
              <a:rPr lang="ru-RU" dirty="0" smtClean="0">
                <a:solidFill>
                  <a:srgbClr val="50B848"/>
                </a:solidFill>
              </a:rPr>
              <a:t>Транспортное приложение</a:t>
            </a:r>
            <a:br>
              <a:rPr lang="ru-RU" dirty="0" smtClean="0">
                <a:solidFill>
                  <a:srgbClr val="50B848"/>
                </a:solidFill>
              </a:rPr>
            </a:br>
            <a:r>
              <a:rPr lang="ru-RU" spc="-40" dirty="0" smtClean="0">
                <a:solidFill>
                  <a:srgbClr val="50B848"/>
                </a:solidFill>
              </a:rPr>
              <a:t>Школьный и социальный проект</a:t>
            </a:r>
            <a:endParaRPr lang="ru-RU" spc="-40" dirty="0">
              <a:solidFill>
                <a:srgbClr val="50B84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788830"/>
            <a:ext cx="321467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I:\!work\centrinvest\Презентации в Поверпойнт\Мир\pic\logo MI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54" y="4864638"/>
            <a:ext cx="738670" cy="20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5" y="4812640"/>
            <a:ext cx="1428759" cy="29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с одним вырезанным углом 10"/>
          <p:cNvSpPr/>
          <p:nvPr/>
        </p:nvSpPr>
        <p:spPr>
          <a:xfrm flipH="1">
            <a:off x="2714612" y="4786310"/>
            <a:ext cx="4786346" cy="357190"/>
          </a:xfrm>
          <a:prstGeom prst="snip1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ru-RU" b="1" dirty="0" smtClean="0"/>
              <a:t>Проводимые мероприятия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57800" y="25679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5711</a:t>
            </a:r>
            <a:endParaRPr lang="ru-RU" dirty="0">
              <a:latin typeface="+mj-lt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032760" y="586740"/>
            <a:ext cx="2926080" cy="2926080"/>
          </a:xfrm>
          <a:prstGeom prst="ellipse">
            <a:avLst/>
          </a:prstGeom>
          <a:noFill/>
          <a:ln w="76200">
            <a:solidFill>
              <a:srgbClr val="009BC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200400" y="746760"/>
            <a:ext cx="2613660" cy="2613660"/>
          </a:xfrm>
          <a:prstGeom prst="ellipse">
            <a:avLst/>
          </a:prstGeom>
          <a:solidFill>
            <a:srgbClr val="009BC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5400" b="1" dirty="0" smtClean="0"/>
              <a:t>НСПК</a:t>
            </a:r>
            <a:endParaRPr lang="ru-RU" sz="5400" b="1" dirty="0"/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3383280" y="525780"/>
            <a:ext cx="2170545" cy="716280"/>
          </a:xfrm>
          <a:prstGeom prst="flowChartTerminator">
            <a:avLst/>
          </a:prstGeom>
          <a:solidFill>
            <a:srgbClr val="50B848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Эмиссия</a:t>
            </a:r>
            <a:br>
              <a:rPr lang="ru-RU" b="1" dirty="0" smtClean="0"/>
            </a:br>
            <a:r>
              <a:rPr lang="ru-RU" b="1" dirty="0" smtClean="0"/>
              <a:t>5711 карт</a:t>
            </a:r>
            <a:endParaRPr lang="ru-RU" b="1" dirty="0"/>
          </a:p>
        </p:txBody>
      </p:sp>
      <p:sp>
        <p:nvSpPr>
          <p:cNvPr id="24" name="Блок-схема: знак завершения 23"/>
          <p:cNvSpPr/>
          <p:nvPr/>
        </p:nvSpPr>
        <p:spPr>
          <a:xfrm>
            <a:off x="4908435" y="2385060"/>
            <a:ext cx="2170545" cy="716280"/>
          </a:xfrm>
          <a:prstGeom prst="flowChartTerminator">
            <a:avLst/>
          </a:prstGeom>
          <a:solidFill>
            <a:srgbClr val="50B848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Эквайринг</a:t>
            </a:r>
            <a:endParaRPr lang="ru-RU" b="1" dirty="0"/>
          </a:p>
        </p:txBody>
      </p:sp>
      <p:sp>
        <p:nvSpPr>
          <p:cNvPr id="25" name="Блок-схема: знак завершения 24"/>
          <p:cNvSpPr/>
          <p:nvPr/>
        </p:nvSpPr>
        <p:spPr>
          <a:xfrm>
            <a:off x="1883295" y="2385060"/>
            <a:ext cx="2170545" cy="716280"/>
          </a:xfrm>
          <a:prstGeom prst="flowChartTerminator">
            <a:avLst/>
          </a:prstGeom>
          <a:solidFill>
            <a:srgbClr val="50B848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Сервисы</a:t>
            </a:r>
            <a:endParaRPr lang="ru-RU" b="1" dirty="0"/>
          </a:p>
        </p:txBody>
      </p:sp>
      <p:sp>
        <p:nvSpPr>
          <p:cNvPr id="28" name="Rectangle 3"/>
          <p:cNvSpPr>
            <a:spLocks noGrp="1" noChangeArrowheads="1"/>
          </p:cNvSpPr>
          <p:nvPr/>
        </p:nvSpPr>
        <p:spPr bwMode="white">
          <a:xfrm>
            <a:off x="857224" y="4812640"/>
            <a:ext cx="1931696" cy="26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373737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rgbClr val="373737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73737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3737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 smtClean="0"/>
              <a:t>национальная </a:t>
            </a:r>
            <a:r>
              <a:rPr lang="ru-RU" altLang="ru-RU" sz="1400" dirty="0" smtClean="0"/>
              <a:t>карта</a:t>
            </a:r>
            <a:endParaRPr lang="en-US" alt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lessar.com/upload/iblock/c52/rostov-yfu00.jpg"/>
          <p:cNvPicPr>
            <a:picLocks noChangeAspect="1" noChangeArrowheads="1"/>
          </p:cNvPicPr>
          <p:nvPr/>
        </p:nvPicPr>
        <p:blipFill>
          <a:blip r:embed="rId2" cstate="print"/>
          <a:srcRect l="35294" r="24281" b="50"/>
          <a:stretch>
            <a:fillRect/>
          </a:stretch>
        </p:blipFill>
        <p:spPr bwMode="auto">
          <a:xfrm>
            <a:off x="0" y="-1250"/>
            <a:ext cx="2907506" cy="47851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788830"/>
            <a:ext cx="321467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I:\!work\centrinvest\Презентации в Поверпойнт\Мир\pic\logo MI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54" y="4864638"/>
            <a:ext cx="738670" cy="20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5" y="4812640"/>
            <a:ext cx="1428759" cy="29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с одним вырезанным углом 10"/>
          <p:cNvSpPr/>
          <p:nvPr/>
        </p:nvSpPr>
        <p:spPr>
          <a:xfrm flipH="1">
            <a:off x="2714612" y="4786310"/>
            <a:ext cx="4786346" cy="357190"/>
          </a:xfrm>
          <a:prstGeom prst="snip1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ru-RU" b="1" dirty="0" err="1" smtClean="0"/>
              <a:t>Кампусный</a:t>
            </a:r>
            <a:r>
              <a:rPr lang="ru-RU" b="1" dirty="0" smtClean="0"/>
              <a:t> проект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16806" y="1131496"/>
            <a:ext cx="494039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50B848"/>
                </a:solidFill>
              </a:rPr>
              <a:t>На завершающей стадии находится </a:t>
            </a:r>
            <a:r>
              <a:rPr lang="ru-RU" dirty="0" err="1" smtClean="0">
                <a:solidFill>
                  <a:srgbClr val="50B848"/>
                </a:solidFill>
              </a:rPr>
              <a:t>пилотный</a:t>
            </a:r>
            <a:r>
              <a:rPr lang="ru-RU" dirty="0" smtClean="0">
                <a:solidFill>
                  <a:srgbClr val="50B848"/>
                </a:solidFill>
              </a:rPr>
              <a:t> проект многофункциональной </a:t>
            </a:r>
            <a:r>
              <a:rPr lang="ru-RU" dirty="0" err="1" smtClean="0">
                <a:solidFill>
                  <a:srgbClr val="50B848"/>
                </a:solidFill>
              </a:rPr>
              <a:t>кампусной</a:t>
            </a:r>
            <a:r>
              <a:rPr lang="ru-RU" dirty="0" smtClean="0">
                <a:solidFill>
                  <a:srgbClr val="50B848"/>
                </a:solidFill>
              </a:rPr>
              <a:t> карты совместно с ЮФУ</a:t>
            </a:r>
          </a:p>
          <a:p>
            <a:pPr marL="177800" indent="-177800">
              <a:spcBef>
                <a:spcPts val="600"/>
              </a:spcBef>
              <a:buClr>
                <a:srgbClr val="50B848"/>
              </a:buClr>
              <a:buFont typeface="Symbol" pitchFamily="18" charset="2"/>
              <a:buChar char=""/>
            </a:pPr>
            <a:r>
              <a:rPr lang="ru-RU" dirty="0" smtClean="0"/>
              <a:t>Банковское приложение</a:t>
            </a:r>
          </a:p>
          <a:p>
            <a:pPr marL="177800" indent="-177800">
              <a:spcBef>
                <a:spcPts val="600"/>
              </a:spcBef>
              <a:buClr>
                <a:srgbClr val="50B848"/>
              </a:buClr>
              <a:buFont typeface="Symbol" pitchFamily="18" charset="2"/>
              <a:buChar char=""/>
            </a:pPr>
            <a:r>
              <a:rPr lang="ru-RU" dirty="0" smtClean="0"/>
              <a:t>Идентификационное приложение</a:t>
            </a:r>
          </a:p>
          <a:p>
            <a:pPr marL="177800" indent="-177800">
              <a:spcBef>
                <a:spcPts val="600"/>
              </a:spcBef>
              <a:buClr>
                <a:srgbClr val="50B848"/>
              </a:buClr>
              <a:buFont typeface="Symbol" pitchFamily="18" charset="2"/>
              <a:buChar char=""/>
            </a:pPr>
            <a:r>
              <a:rPr lang="ru-RU" dirty="0" smtClean="0"/>
              <a:t>Читательский билет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503294" y="2404412"/>
            <a:ext cx="4808823" cy="0"/>
          </a:xfrm>
          <a:prstGeom prst="line">
            <a:avLst/>
          </a:prstGeom>
          <a:ln w="25400" cmpd="sng">
            <a:solidFill>
              <a:srgbClr val="50B84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920822" y="1197280"/>
            <a:ext cx="716141" cy="763096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49626" y="1045111"/>
            <a:ext cx="8002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Arial Black" pitchFamily="34" charset="0"/>
              </a:rPr>
              <a:t>“</a:t>
            </a:r>
            <a:endParaRPr lang="ru-RU" sz="9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/>
        </p:nvSpPr>
        <p:spPr bwMode="white">
          <a:xfrm>
            <a:off x="857224" y="4812640"/>
            <a:ext cx="1931696" cy="26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373737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rgbClr val="373737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73737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3737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 smtClean="0"/>
              <a:t>национальная </a:t>
            </a:r>
            <a:r>
              <a:rPr lang="ru-RU" altLang="ru-RU" sz="1400" dirty="0" smtClean="0"/>
              <a:t>карта</a:t>
            </a:r>
            <a:endParaRPr lang="en-US" alt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livekuban.ru/upload/iblock/234/234eb38c32b713d840f59fa15d23b0d5.jpg"/>
          <p:cNvPicPr>
            <a:picLocks noChangeAspect="1" noChangeArrowheads="1"/>
          </p:cNvPicPr>
          <p:nvPr/>
        </p:nvPicPr>
        <p:blipFill>
          <a:blip r:embed="rId2" cstate="print"/>
          <a:srcRect l="45917" r="14676"/>
          <a:stretch>
            <a:fillRect/>
          </a:stretch>
        </p:blipFill>
        <p:spPr bwMode="auto">
          <a:xfrm>
            <a:off x="0" y="0"/>
            <a:ext cx="2908300" cy="49203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788830"/>
            <a:ext cx="321467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I:\!work\centrinvest\Презентации в Поверпойнт\Мир\pic\logo MI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54" y="4864638"/>
            <a:ext cx="738670" cy="20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5" y="4812640"/>
            <a:ext cx="1428759" cy="29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с одним вырезанным углом 10"/>
          <p:cNvSpPr/>
          <p:nvPr/>
        </p:nvSpPr>
        <p:spPr>
          <a:xfrm flipH="1">
            <a:off x="2714612" y="4786310"/>
            <a:ext cx="4786346" cy="357190"/>
          </a:xfrm>
          <a:prstGeom prst="snip1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ru-RU" b="1" dirty="0" smtClean="0"/>
              <a:t>Транспортное приложение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16806" y="1131496"/>
            <a:ext cx="5122394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50B848"/>
                </a:solidFill>
              </a:rPr>
              <a:t>Банком совместно с потенциальным инвестором проработана возможность размещения транспортного приложения на картах МИР. </a:t>
            </a:r>
          </a:p>
          <a:p>
            <a:pPr indent="4763">
              <a:spcBef>
                <a:spcPts val="600"/>
              </a:spcBef>
              <a:buClr>
                <a:srgbClr val="50B848"/>
              </a:buClr>
            </a:pPr>
            <a:r>
              <a:rPr lang="ru-RU" dirty="0" smtClean="0"/>
              <a:t>Так же банк «</a:t>
            </a:r>
            <a:r>
              <a:rPr lang="ru-RU" dirty="0" err="1" smtClean="0"/>
              <a:t>Центр-инвест</a:t>
            </a:r>
            <a:r>
              <a:rPr lang="ru-RU" dirty="0" smtClean="0"/>
              <a:t>» вошел в группу </a:t>
            </a:r>
            <a:r>
              <a:rPr lang="ru-RU" dirty="0" err="1" smtClean="0"/>
              <a:t>пилотных</a:t>
            </a:r>
            <a:r>
              <a:rPr lang="ru-RU" dirty="0" smtClean="0"/>
              <a:t> банков реализующих бесконтактные платежи по картам МИР, что позволит в том числе оплачивать проезд на транспорте и с банковского приложения. 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503294" y="2404412"/>
            <a:ext cx="4808823" cy="0"/>
          </a:xfrm>
          <a:prstGeom prst="line">
            <a:avLst/>
          </a:prstGeom>
          <a:ln w="25400" cmpd="sng">
            <a:solidFill>
              <a:srgbClr val="50B84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920822" y="1197280"/>
            <a:ext cx="716141" cy="763096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49626" y="1045111"/>
            <a:ext cx="8002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Arial Black" pitchFamily="34" charset="0"/>
              </a:rPr>
              <a:t>“</a:t>
            </a:r>
            <a:endParaRPr lang="ru-RU" sz="9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368" name="Picture 8" descr="http://www.ilkehaberajansi.com.tr/images/photo/72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561" y="3375660"/>
            <a:ext cx="906651" cy="1143000"/>
          </a:xfrm>
          <a:prstGeom prst="rect">
            <a:avLst/>
          </a:prstGeom>
          <a:noFill/>
        </p:spPr>
      </p:pic>
      <p:sp>
        <p:nvSpPr>
          <p:cNvPr id="21" name="Rectangle 3"/>
          <p:cNvSpPr>
            <a:spLocks noGrp="1" noChangeArrowheads="1"/>
          </p:cNvSpPr>
          <p:nvPr/>
        </p:nvSpPr>
        <p:spPr bwMode="white">
          <a:xfrm>
            <a:off x="857224" y="4812640"/>
            <a:ext cx="1931696" cy="26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373737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rgbClr val="373737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73737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3737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 smtClean="0"/>
              <a:t>национальная </a:t>
            </a:r>
            <a:r>
              <a:rPr lang="ru-RU" altLang="ru-RU" sz="1400" dirty="0" smtClean="0"/>
              <a:t>карта</a:t>
            </a:r>
            <a:endParaRPr lang="en-US" alt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ekburg.tv/uploads/56d58ddf32e1b608514907a7/010289029.jpg"/>
          <p:cNvPicPr>
            <a:picLocks noChangeAspect="1" noChangeArrowheads="1"/>
          </p:cNvPicPr>
          <p:nvPr/>
        </p:nvPicPr>
        <p:blipFill>
          <a:blip r:embed="rId2" cstate="print"/>
          <a:srcRect l="35228" r="33221"/>
          <a:stretch>
            <a:fillRect/>
          </a:stretch>
        </p:blipFill>
        <p:spPr bwMode="auto">
          <a:xfrm>
            <a:off x="0" y="0"/>
            <a:ext cx="2895600" cy="4953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788830"/>
            <a:ext cx="321467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I:\!work\centrinvest\Презентации в Поверпойнт\Мир\pic\logo MI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54" y="4864638"/>
            <a:ext cx="738670" cy="20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5" y="4812640"/>
            <a:ext cx="1428759" cy="29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с одним вырезанным углом 10"/>
          <p:cNvSpPr/>
          <p:nvPr/>
        </p:nvSpPr>
        <p:spPr>
          <a:xfrm flipH="1">
            <a:off x="2714612" y="4786310"/>
            <a:ext cx="4786346" cy="357190"/>
          </a:xfrm>
          <a:prstGeom prst="snip1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ru-RU" b="1" dirty="0" smtClean="0"/>
              <a:t>Школьные проекты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16806" y="1131496"/>
            <a:ext cx="542719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50B848"/>
                </a:solidFill>
              </a:rPr>
              <a:t>Правительство Ростовской области совместно с банком «</a:t>
            </a:r>
            <a:r>
              <a:rPr lang="ru-RU" dirty="0" err="1" smtClean="0">
                <a:solidFill>
                  <a:srgbClr val="50B848"/>
                </a:solidFill>
              </a:rPr>
              <a:t>Центр-инвест</a:t>
            </a:r>
            <a:r>
              <a:rPr lang="ru-RU" dirty="0" smtClean="0">
                <a:solidFill>
                  <a:srgbClr val="50B848"/>
                </a:solidFill>
              </a:rPr>
              <a:t>» прорабатывается проект использования карт в школьных учреждениях.</a:t>
            </a:r>
          </a:p>
          <a:p>
            <a:pPr indent="4763">
              <a:spcBef>
                <a:spcPts val="600"/>
              </a:spcBef>
              <a:buClr>
                <a:srgbClr val="50B848"/>
              </a:buClr>
            </a:pPr>
            <a:r>
              <a:rPr lang="ru-RU" dirty="0" smtClean="0"/>
              <a:t>Будут использоваться в качестве пропуска в учебное заведение и как средство платежа в </a:t>
            </a:r>
            <a:r>
              <a:rPr lang="ru-RU" dirty="0" err="1" smtClean="0"/>
              <a:t>школных</a:t>
            </a:r>
            <a:r>
              <a:rPr lang="ru-RU" dirty="0" smtClean="0"/>
              <a:t> столовых.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503294" y="2404412"/>
            <a:ext cx="4808823" cy="0"/>
          </a:xfrm>
          <a:prstGeom prst="line">
            <a:avLst/>
          </a:prstGeom>
          <a:ln w="25400" cmpd="sng">
            <a:solidFill>
              <a:srgbClr val="50B84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920822" y="1197280"/>
            <a:ext cx="716141" cy="763096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49626" y="1045111"/>
            <a:ext cx="8002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Arial Black" pitchFamily="34" charset="0"/>
              </a:rPr>
              <a:t>“</a:t>
            </a:r>
            <a:endParaRPr lang="ru-RU" sz="9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/>
        </p:nvSpPr>
        <p:spPr bwMode="white">
          <a:xfrm>
            <a:off x="857224" y="4812640"/>
            <a:ext cx="1931696" cy="26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373737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rgbClr val="373737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73737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3737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 smtClean="0"/>
              <a:t>национальная </a:t>
            </a:r>
            <a:r>
              <a:rPr lang="ru-RU" altLang="ru-RU" sz="1400" dirty="0" smtClean="0"/>
              <a:t>карта</a:t>
            </a:r>
            <a:endParaRPr lang="en-US" alt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788830"/>
            <a:ext cx="321467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I:\!work\centrinvest\Презентации в Поверпойнт\Мир\pic\logo MI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54" y="4864638"/>
            <a:ext cx="738670" cy="20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5" y="4812640"/>
            <a:ext cx="1428759" cy="29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с одним вырезанным углом 10"/>
          <p:cNvSpPr/>
          <p:nvPr/>
        </p:nvSpPr>
        <p:spPr>
          <a:xfrm flipH="1">
            <a:off x="2714612" y="4786310"/>
            <a:ext cx="4786346" cy="357190"/>
          </a:xfrm>
          <a:prstGeom prst="snip1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133600" y="3305855"/>
            <a:ext cx="7010400" cy="1047070"/>
          </a:xfrm>
          <a:prstGeom prst="rect">
            <a:avLst/>
          </a:prstGeom>
          <a:solidFill>
            <a:srgbClr val="50B848"/>
          </a:solidFill>
          <a:ln>
            <a:noFill/>
          </a:ln>
          <a:extLst/>
        </p:spPr>
        <p:txBody>
          <a:bodyPr lIns="114657" tIns="57328" rIns="114657" bIns="57328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209120" y="3323222"/>
            <a:ext cx="5591855" cy="9467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4657" tIns="57328" rIns="114657" bIns="5732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b="1" dirty="0">
                <a:solidFill>
                  <a:srgbClr val="FFF937"/>
                </a:solidFill>
                <a:latin typeface="Segoe UI Light" panose="020B0502040204020203" pitchFamily="34" charset="0"/>
              </a:rPr>
              <a:t>Головной офис</a:t>
            </a:r>
          </a:p>
          <a:p>
            <a:pPr eaLnBrk="1" hangingPunct="1"/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</a:rPr>
              <a:t>344000, Россия, </a:t>
            </a:r>
            <a:r>
              <a:rPr lang="ru-RU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Ростов-на-Дону,</a:t>
            </a:r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пр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</a:rPr>
              <a:t>. Соколова, 62, </a:t>
            </a:r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тел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</a:rPr>
              <a:t>.</a:t>
            </a:r>
            <a:r>
              <a:rPr lang="en-US" b="1" dirty="0">
                <a:solidFill>
                  <a:schemeClr val="bg1"/>
                </a:solidFill>
                <a:latin typeface="Segoe UI Light" panose="020B0502040204020203" pitchFamily="34" charset="0"/>
              </a:rPr>
              <a:t>: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Segoe UI Light" panose="020B0502040204020203" pitchFamily="34" charset="0"/>
              </a:rPr>
              <a:t>+7 (863) </a:t>
            </a:r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2-000-000     www.centrinvest.ru</a:t>
            </a:r>
            <a:endParaRPr lang="ru-RU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4" name="Picture 13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t="8747"/>
          <a:stretch/>
        </p:blipFill>
        <p:spPr bwMode="auto">
          <a:xfrm>
            <a:off x="0" y="-1"/>
            <a:ext cx="9144000" cy="332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>
            <a:spLocks noGrp="1" noChangeArrowheads="1"/>
          </p:cNvSpPr>
          <p:nvPr/>
        </p:nvSpPr>
        <p:spPr bwMode="white">
          <a:xfrm>
            <a:off x="857224" y="4812640"/>
            <a:ext cx="1931696" cy="26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373737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rgbClr val="373737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73737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3737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 smtClean="0"/>
              <a:t>национальная </a:t>
            </a:r>
            <a:r>
              <a:rPr lang="ru-RU" altLang="ru-RU" sz="1400" dirty="0" smtClean="0"/>
              <a:t>карта</a:t>
            </a:r>
            <a:endParaRPr lang="en-US" alt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185</Words>
  <Application>Microsoft Office PowerPoint</Application>
  <PresentationFormat>Экран (16:9)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IRONMANN (AKA SHAMAN)</dc:creator>
  <cp:lastModifiedBy>IRONMANN (AKA SHAMAN)</cp:lastModifiedBy>
  <cp:revision>8</cp:revision>
  <dcterms:created xsi:type="dcterms:W3CDTF">2016-09-07T11:26:42Z</dcterms:created>
  <dcterms:modified xsi:type="dcterms:W3CDTF">2016-09-09T05:56:00Z</dcterms:modified>
</cp:coreProperties>
</file>