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26" r:id="rId3"/>
    <p:sldId id="606" r:id="rId4"/>
    <p:sldId id="607" r:id="rId5"/>
    <p:sldId id="608" r:id="rId6"/>
    <p:sldId id="605" r:id="rId7"/>
    <p:sldId id="613" r:id="rId8"/>
    <p:sldId id="614" r:id="rId9"/>
    <p:sldId id="618" r:id="rId10"/>
    <p:sldId id="619" r:id="rId11"/>
    <p:sldId id="628" r:id="rId12"/>
    <p:sldId id="631" r:id="rId13"/>
    <p:sldId id="633" r:id="rId14"/>
    <p:sldId id="585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A74"/>
    <a:srgbClr val="FFFF00"/>
    <a:srgbClr val="2E415F"/>
    <a:srgbClr val="394B73"/>
    <a:srgbClr val="2F3E5F"/>
    <a:srgbClr val="485E91"/>
    <a:srgbClr val="153A54"/>
    <a:srgbClr val="086AAC"/>
    <a:srgbClr val="0141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343" autoAdjust="0"/>
  </p:normalViewPr>
  <p:slideViewPr>
    <p:cSldViewPr snapToGrid="0" showGuides="1">
      <p:cViewPr varScale="1">
        <p:scale>
          <a:sx n="97" d="100"/>
          <a:sy n="97" d="100"/>
        </p:scale>
        <p:origin x="5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25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98B8-CBF2-4EE5-BA53-73D880D6AF19}" type="datetimeFigureOut">
              <a:rPr lang="ru-RU" smtClean="0"/>
              <a:t>27/01/2021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3BDE7-C762-459B-BCB8-FB25BB5BF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8:27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12521A-9ACE-44A2-9A42-6A7A063CDB68}" emma:medium="tactile" emma:mode="ink">
          <msink:context xmlns:msink="http://schemas.microsoft.com/ink/2010/main" type="inkDrawing" rotatedBoundingBox="8685,5169 8690,5168 8690,5169 8686,5171" semanticType="callout" shapeName="Other"/>
        </emma:interpretation>
      </emma:emma>
    </inkml:annotationXML>
    <inkml:trace contextRef="#ctx0" brushRef="#br0">4 0 201,'0'2'44,"0"-2"-49,-4 0-56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465.95374" units="1/cm"/>
          <inkml:channelProperty channel="Y" name="resolution" value="2345.52612" units="1/cm"/>
          <inkml:channelProperty channel="F" name="resolution" value="5.68611" units="1/cm"/>
        </inkml:channelProperties>
      </inkml:inkSource>
      <inkml:timestamp xml:id="ts0" timeString="2017-12-05T09:03:41.3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124A7A-B66C-435A-B6AA-975E5824CE3D}" emma:medium="tactile" emma:mode="ink">
          <msink:context xmlns:msink="http://schemas.microsoft.com/ink/2010/main" type="writingRegion" rotatedBoundingBox="249,-1647 302,-1647 302,-1614 249,-1614"/>
        </emma:interpretation>
      </emma:emma>
    </inkml:annotationXML>
    <inkml:traceGroup>
      <inkml:annotationXML>
        <emma:emma xmlns:emma="http://www.w3.org/2003/04/emma" version="1.0">
          <emma:interpretation id="{006841C2-2F15-4370-98E8-8EF8790A8C2D}" emma:medium="tactile" emma:mode="ink">
            <msink:context xmlns:msink="http://schemas.microsoft.com/ink/2010/main" type="paragraph" rotatedBoundingBox="249,-1647 302,-1647 302,-1614 249,-1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36522D-B9D0-4527-A2DF-2C6DE7207BE8}" emma:medium="tactile" emma:mode="ink">
              <msink:context xmlns:msink="http://schemas.microsoft.com/ink/2010/main" type="line" rotatedBoundingBox="249,-1647 302,-1647 302,-1614 249,-1614"/>
            </emma:interpretation>
          </emma:emma>
        </inkml:annotationXML>
        <inkml:traceGroup>
          <inkml:annotationXML>
            <emma:emma xmlns:emma="http://www.w3.org/2003/04/emma" version="1.0">
              <emma:interpretation id="{18951EFF-FD25-4E67-9FC9-864751FCD604}" emma:medium="tactile" emma:mode="ink">
                <msink:context xmlns:msink="http://schemas.microsoft.com/ink/2010/main" type="inkWord" rotatedBoundingBox="249,-1647 302,-1647 302,-1614 249,-161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4</emma:literal>
                </emma:interpretation>
              </emma:one-of>
            </emma:emma>
          </inkml:annotationXML>
          <inkml:trace contextRef="#ctx0" brushRef="#br0">56 33 250,'-35'-15'22,"17"6"-19,18 7-3,0 0-39,24-3-61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4EF0-4662-4BB4-8F99-B9FDE6120FB0}" type="datetimeFigureOut">
              <a:rPr lang="ru-RU" smtClean="0"/>
              <a:t>27/01/2021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49ED-DF61-4D80-9912-626E6D6D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49ED-DF61-4D80-9912-626E6D6D64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4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8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5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4029-AE08-49FB-BB13-64384E2CF23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2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5069-F51A-4DB6-91A0-0D517E6D13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0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5069-F51A-4DB6-91A0-0D517E6D133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3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21268" y="0"/>
            <a:ext cx="9165268" cy="51728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е данные 5"/>
              <p14:cNvContentPartPr/>
              <p14:nvPr userDrawn="1"/>
            </p14:nvContentPartPr>
            <p14:xfrm>
              <a:off x="88732" y="-593139"/>
              <a:ext cx="20520" cy="1224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32" y="-597459"/>
                <a:ext cx="3096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71042"/>
            <a:ext cx="1620000" cy="540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893325" y="648890"/>
            <a:ext cx="5434598" cy="439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expertise &amp;</a:t>
            </a:r>
            <a:r>
              <a:rPr lang="ru-RU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rgbClr val="394B7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innovation</a:t>
            </a:r>
            <a:endParaRPr lang="ru-RU" sz="4000" i="1" dirty="0">
              <a:solidFill>
                <a:srgbClr val="394B7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2852382" y="1658203"/>
            <a:ext cx="62097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5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>
          <a:xfrm>
            <a:off x="-13649" y="0"/>
            <a:ext cx="9157649" cy="5143500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2631972" y="3112947"/>
            <a:ext cx="2000068" cy="1029113"/>
            <a:chOff x="2393837" y="2470530"/>
            <a:chExt cx="2000068" cy="1029113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2393837" y="2470530"/>
              <a:ext cx="18957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780-50-12</a:t>
              </a:r>
              <a:r>
                <a:rPr lang="ru-RU" sz="14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ru-RU" sz="1400" baseline="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(495) 604-12-20 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>
              <a:off x="2393837" y="3191866"/>
              <a:ext cx="1311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kern="120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market@cft.ru</a:t>
              </a:r>
              <a:endParaRPr lang="ru-RU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393837" y="3038342"/>
              <a:ext cx="2000068" cy="261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www.cft.group.ru</a:t>
              </a:r>
              <a:endPara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Picture 2" descr="http://qrcoder.ru/code/?https%3A%2F%2Fcft.group%2F&amp;4&amp;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30" y="2951713"/>
            <a:ext cx="1351582" cy="135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3" y="584690"/>
            <a:ext cx="1512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07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00" y="199801"/>
            <a:ext cx="8089200" cy="39241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950" b="1">
                <a:solidFill>
                  <a:srgbClr val="E6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338139" y="669601"/>
            <a:ext cx="8089900" cy="2539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50" baseline="0">
                <a:solidFill>
                  <a:srgbClr val="7F7F7F"/>
                </a:solidFill>
              </a:defRPr>
            </a:lvl1pPr>
          </a:lstStyle>
          <a:p>
            <a:r>
              <a:rPr lang="ru-RU" sz="1050" dirty="0" smtClean="0"/>
              <a:t>Рисунок с подписью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827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5586" y="432000"/>
            <a:ext cx="7902414" cy="842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95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26 ПТ ОБЫЧНЫЙ, ОКОНЧАНИЕ − ПОЛУЖИРНЫЙ!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4644000"/>
            <a:ext cx="5328000" cy="270000"/>
          </a:xfrm>
          <a:prstGeom prst="rect">
            <a:avLst/>
          </a:prstGeom>
        </p:spPr>
        <p:txBody>
          <a:bodyPr/>
          <a:lstStyle>
            <a:lvl1pPr algn="r">
              <a:defRPr sz="825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defTabSz="685800">
              <a:defRPr/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4644000"/>
            <a:ext cx="360000" cy="27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defTabSz="685800">
              <a:defRPr/>
            </a:pPr>
            <a:fld id="{B9E2B10B-2B5B-4D21-B621-3C15B0884A5E}" type="slidenum">
              <a:rPr lang="ru-RU" sz="900" smtClean="0">
                <a:solidFill>
                  <a:srgbClr val="000000">
                    <a:tint val="75000"/>
                  </a:srgbClr>
                </a:solidFill>
                <a:latin typeface="Tahoma"/>
              </a:rPr>
              <a:pPr defTabSz="685800">
                <a:defRPr/>
              </a:pPr>
              <a:t>‹#›</a:t>
            </a:fld>
            <a:endParaRPr lang="ru-RU" sz="900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45586" y="1601100"/>
            <a:ext cx="7902414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</a:t>
            </a:r>
          </a:p>
        </p:txBody>
      </p:sp>
    </p:spTree>
    <p:extLst>
      <p:ext uri="{BB962C8B-B14F-4D97-AF65-F5344CB8AC3E}">
        <p14:creationId xmlns:p14="http://schemas.microsoft.com/office/powerpoint/2010/main" val="3716800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-30473" y="0"/>
            <a:ext cx="9144000" cy="4697128"/>
          </a:xfrm>
          <a:prstGeom prst="rect">
            <a:avLst/>
          </a:prstGeom>
          <a:solidFill>
            <a:srgbClr val="FE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е данные 3"/>
              <p14:cNvContentPartPr/>
              <p14:nvPr userDrawn="1"/>
            </p14:nvContentPartPr>
            <p14:xfrm>
              <a:off x="3127132" y="1860621"/>
              <a:ext cx="1800" cy="10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2452" y="1855941"/>
                <a:ext cx="1152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" y="4776577"/>
            <a:ext cx="972000" cy="324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 userDrawn="1"/>
        </p:nvCxnSpPr>
        <p:spPr>
          <a:xfrm>
            <a:off x="-30473" y="4727937"/>
            <a:ext cx="918000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2852382" y="1658203"/>
            <a:ext cx="62097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>
          <a:xfrm>
            <a:off x="676826" y="4040283"/>
            <a:ext cx="609673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36778" y="1826478"/>
            <a:ext cx="6711041" cy="17655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ЦИФРОВИЗАЦИЯ-2021: </a:t>
            </a:r>
          </a:p>
          <a:p>
            <a:pPr algn="l"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вызовы и перспективы автоматизации 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финансового </a:t>
            </a:r>
            <a: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сектора в новом контексте</a:t>
            </a:r>
            <a:br>
              <a:rPr lang="ru-RU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8100" y="3650973"/>
            <a:ext cx="5157544" cy="7589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Андрей ФОМИЧЁВ, </a:t>
            </a:r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заместитель председателя Правления ГК ЦФТ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0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433711" y="100635"/>
            <a:ext cx="850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ДБО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13"/>
          <a:stretch/>
        </p:blipFill>
        <p:spPr>
          <a:xfrm>
            <a:off x="7202598" y="158229"/>
            <a:ext cx="1739727" cy="68503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16617" y="567059"/>
            <a:ext cx="5359455" cy="315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Предсказуемый спрос во время пандемии</a:t>
            </a:r>
            <a:endParaRPr lang="ru-RU" sz="1800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b="1" dirty="0" smtClean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0072" y="976769"/>
            <a:ext cx="439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3F42"/>
              </a:buClr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2020 г.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числа пользователей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мобильных сервисов Faktura.ru составил 30%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3609" y="1503480"/>
            <a:ext cx="5359455" cy="6354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Изменения предпочтений пользователей </a:t>
            </a:r>
            <a:b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цифровых каналах. Новые сервисы </a:t>
            </a:r>
            <a:r>
              <a:rPr lang="en-US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Faktura.ru</a:t>
            </a:r>
            <a:endParaRPr lang="ru-RU" sz="1800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597081" y="0"/>
            <a:ext cx="3211034" cy="5143500"/>
          </a:xfrm>
          <a:custGeom>
            <a:avLst/>
            <a:gdLst>
              <a:gd name="connsiteX0" fmla="*/ 293403 w 3275457"/>
              <a:gd name="connsiteY0" fmla="*/ 0 h 5143500"/>
              <a:gd name="connsiteX1" fmla="*/ 3275457 w 3275457"/>
              <a:gd name="connsiteY1" fmla="*/ 0 h 5143500"/>
              <a:gd name="connsiteX2" fmla="*/ 3275457 w 3275457"/>
              <a:gd name="connsiteY2" fmla="*/ 5143500 h 5143500"/>
              <a:gd name="connsiteX3" fmla="*/ 852832 w 3275457"/>
              <a:gd name="connsiteY3" fmla="*/ 5143500 h 5143500"/>
              <a:gd name="connsiteX4" fmla="*/ 843780 w 3275457"/>
              <a:gd name="connsiteY4" fmla="*/ 5132144 h 5143500"/>
              <a:gd name="connsiteX5" fmla="*/ 374103 w 3275457"/>
              <a:gd name="connsiteY5" fmla="*/ 4333578 h 5143500"/>
              <a:gd name="connsiteX6" fmla="*/ 564705 w 3275457"/>
              <a:gd name="connsiteY6" fmla="*/ 2211452 h 5143500"/>
              <a:gd name="connsiteX7" fmla="*/ 93 w 3275457"/>
              <a:gd name="connsiteY7" fmla="*/ 1011751 h 5143500"/>
              <a:gd name="connsiteX8" fmla="*/ 160020 w 3275457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57" h="5143500">
                <a:moveTo>
                  <a:pt x="293403" y="0"/>
                </a:moveTo>
                <a:lnTo>
                  <a:pt x="3275457" y="0"/>
                </a:lnTo>
                <a:lnTo>
                  <a:pt x="3275457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распознавание лиц для ДБО как внедрить биометрию в банк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4" r="5242"/>
          <a:stretch/>
        </p:blipFill>
        <p:spPr bwMode="auto">
          <a:xfrm>
            <a:off x="6061648" y="0"/>
            <a:ext cx="3082352" cy="5143500"/>
          </a:xfrm>
          <a:custGeom>
            <a:avLst/>
            <a:gdLst>
              <a:gd name="connsiteX0" fmla="*/ 283245 w 3082352"/>
              <a:gd name="connsiteY0" fmla="*/ 0 h 5143500"/>
              <a:gd name="connsiteX1" fmla="*/ 3082352 w 3082352"/>
              <a:gd name="connsiteY1" fmla="*/ 0 h 5143500"/>
              <a:gd name="connsiteX2" fmla="*/ 3082352 w 3082352"/>
              <a:gd name="connsiteY2" fmla="*/ 5143500 h 5143500"/>
              <a:gd name="connsiteX3" fmla="*/ 831671 w 3082352"/>
              <a:gd name="connsiteY3" fmla="*/ 5143500 h 5143500"/>
              <a:gd name="connsiteX4" fmla="*/ 822797 w 3082352"/>
              <a:gd name="connsiteY4" fmla="*/ 5132144 h 5143500"/>
              <a:gd name="connsiteX5" fmla="*/ 362358 w 3082352"/>
              <a:gd name="connsiteY5" fmla="*/ 4333578 h 5143500"/>
              <a:gd name="connsiteX6" fmla="*/ 549211 w 3082352"/>
              <a:gd name="connsiteY6" fmla="*/ 2211452 h 5143500"/>
              <a:gd name="connsiteX7" fmla="*/ 2555 w 3082352"/>
              <a:gd name="connsiteY7" fmla="*/ 1102652 h 5143500"/>
              <a:gd name="connsiteX8" fmla="*/ 0 w 3082352"/>
              <a:gd name="connsiteY8" fmla="*/ 1068755 h 5143500"/>
              <a:gd name="connsiteX9" fmla="*/ 0 w 3082352"/>
              <a:gd name="connsiteY9" fmla="*/ 951450 h 5143500"/>
              <a:gd name="connsiteX10" fmla="*/ 6397 w 3082352"/>
              <a:gd name="connsiteY10" fmla="*/ 861668 h 5143500"/>
              <a:gd name="connsiteX11" fmla="*/ 152486 w 3082352"/>
              <a:gd name="connsiteY11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2352" h="5143500">
                <a:moveTo>
                  <a:pt x="283245" y="0"/>
                </a:moveTo>
                <a:lnTo>
                  <a:pt x="3082352" y="0"/>
                </a:lnTo>
                <a:lnTo>
                  <a:pt x="3082352" y="5143500"/>
                </a:lnTo>
                <a:lnTo>
                  <a:pt x="831671" y="5143500"/>
                </a:lnTo>
                <a:lnTo>
                  <a:pt x="822797" y="5132144"/>
                </a:lnTo>
                <a:cubicBezTo>
                  <a:pt x="621609" y="4858606"/>
                  <a:pt x="470576" y="4558956"/>
                  <a:pt x="362358" y="4333578"/>
                </a:cubicBezTo>
                <a:cubicBezTo>
                  <a:pt x="73779" y="3732570"/>
                  <a:pt x="610320" y="2765089"/>
                  <a:pt x="549211" y="2211452"/>
                </a:cubicBezTo>
                <a:cubicBezTo>
                  <a:pt x="491921" y="1692416"/>
                  <a:pt x="62534" y="1537535"/>
                  <a:pt x="2555" y="1102652"/>
                </a:cubicBezTo>
                <a:lnTo>
                  <a:pt x="0" y="1068755"/>
                </a:lnTo>
                <a:lnTo>
                  <a:pt x="0" y="951450"/>
                </a:lnTo>
                <a:lnTo>
                  <a:pt x="6397" y="861668"/>
                </a:lnTo>
                <a:cubicBezTo>
                  <a:pt x="29155" y="704517"/>
                  <a:pt x="85547" y="527631"/>
                  <a:pt x="152486" y="344255"/>
                </a:cubicBezTo>
                <a:close/>
              </a:path>
            </a:pathLst>
          </a:custGeom>
          <a:noFill/>
          <a:effectLst>
            <a:outerShdw blurRad="88900" dist="38100" dir="10800000" algn="r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02322" y="2086835"/>
            <a:ext cx="4165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Выдача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кредитов онлайн</a:t>
            </a: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Цифровые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карты в онлайн-банкинге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F.Balance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Онлайн-конвертация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валюты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0156" y="2850695"/>
            <a:ext cx="5359455" cy="3803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Развитие-2021</a:t>
            </a:r>
            <a:endParaRPr lang="ru-RU" sz="18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2322" y="3218552"/>
            <a:ext cx="5466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Кросс-продажи</a:t>
            </a: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сценарии совершения переводов: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переводов по СБП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сценарий me2me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2"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переводы по системе VISA</a:t>
            </a: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документов на кредит с помощью OTP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(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Password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в мобильном приложении</a:t>
            </a:r>
          </a:p>
          <a:p>
            <a:pPr indent="-34290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Внутрибанковский цифровой документооборот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13"/>
          <a:stretch/>
        </p:blipFill>
        <p:spPr>
          <a:xfrm>
            <a:off x="4596606" y="1095571"/>
            <a:ext cx="1008000" cy="3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433711" y="100635"/>
            <a:ext cx="8508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НОВЫЕ ПЛАТЁЖНЫЕ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ФОРМ-ФАКТОРЫ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БЕСКОНТАКТНЫЕ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ПЛАТЕЖИ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QR КОДЫ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13"/>
          <a:stretch/>
        </p:blipFill>
        <p:spPr>
          <a:xfrm>
            <a:off x="7202598" y="158229"/>
            <a:ext cx="1739727" cy="68503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7883" y="875414"/>
            <a:ext cx="5359455" cy="315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Уход от купюр: с начала 2020 года россияне стали в </a:t>
            </a: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 чаще переводить деньги </a:t>
            </a: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номеру телефона</a:t>
            </a:r>
          </a:p>
          <a:p>
            <a:pPr algn="l"/>
            <a:endParaRPr lang="ru-RU" sz="18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597081" y="0"/>
            <a:ext cx="3211034" cy="5143500"/>
          </a:xfrm>
          <a:custGeom>
            <a:avLst/>
            <a:gdLst>
              <a:gd name="connsiteX0" fmla="*/ 293403 w 3275457"/>
              <a:gd name="connsiteY0" fmla="*/ 0 h 5143500"/>
              <a:gd name="connsiteX1" fmla="*/ 3275457 w 3275457"/>
              <a:gd name="connsiteY1" fmla="*/ 0 h 5143500"/>
              <a:gd name="connsiteX2" fmla="*/ 3275457 w 3275457"/>
              <a:gd name="connsiteY2" fmla="*/ 5143500 h 5143500"/>
              <a:gd name="connsiteX3" fmla="*/ 852832 w 3275457"/>
              <a:gd name="connsiteY3" fmla="*/ 5143500 h 5143500"/>
              <a:gd name="connsiteX4" fmla="*/ 843780 w 3275457"/>
              <a:gd name="connsiteY4" fmla="*/ 5132144 h 5143500"/>
              <a:gd name="connsiteX5" fmla="*/ 374103 w 3275457"/>
              <a:gd name="connsiteY5" fmla="*/ 4333578 h 5143500"/>
              <a:gd name="connsiteX6" fmla="*/ 564705 w 3275457"/>
              <a:gd name="connsiteY6" fmla="*/ 2211452 h 5143500"/>
              <a:gd name="connsiteX7" fmla="*/ 93 w 3275457"/>
              <a:gd name="connsiteY7" fmla="*/ 1011751 h 5143500"/>
              <a:gd name="connsiteX8" fmla="*/ 160020 w 3275457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57" h="5143500">
                <a:moveTo>
                  <a:pt x="293403" y="0"/>
                </a:moveTo>
                <a:lnTo>
                  <a:pt x="3275457" y="0"/>
                </a:lnTo>
                <a:lnTo>
                  <a:pt x="3275457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ак подключить Систему быстрых платежей на Сбербанк? Пошаговая инструкц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7" r="2782"/>
          <a:stretch/>
        </p:blipFill>
        <p:spPr bwMode="auto">
          <a:xfrm>
            <a:off x="6155630" y="0"/>
            <a:ext cx="2988374" cy="5143500"/>
          </a:xfrm>
          <a:custGeom>
            <a:avLst/>
            <a:gdLst>
              <a:gd name="connsiteX0" fmla="*/ 293403 w 3201025"/>
              <a:gd name="connsiteY0" fmla="*/ 0 h 5143500"/>
              <a:gd name="connsiteX1" fmla="*/ 3201025 w 3201025"/>
              <a:gd name="connsiteY1" fmla="*/ 0 h 5143500"/>
              <a:gd name="connsiteX2" fmla="*/ 3201025 w 3201025"/>
              <a:gd name="connsiteY2" fmla="*/ 5143500 h 5143500"/>
              <a:gd name="connsiteX3" fmla="*/ 852832 w 3201025"/>
              <a:gd name="connsiteY3" fmla="*/ 5143500 h 5143500"/>
              <a:gd name="connsiteX4" fmla="*/ 843780 w 3201025"/>
              <a:gd name="connsiteY4" fmla="*/ 5132144 h 5143500"/>
              <a:gd name="connsiteX5" fmla="*/ 374103 w 3201025"/>
              <a:gd name="connsiteY5" fmla="*/ 4333578 h 5143500"/>
              <a:gd name="connsiteX6" fmla="*/ 564705 w 3201025"/>
              <a:gd name="connsiteY6" fmla="*/ 2211452 h 5143500"/>
              <a:gd name="connsiteX7" fmla="*/ 93 w 3201025"/>
              <a:gd name="connsiteY7" fmla="*/ 1011751 h 5143500"/>
              <a:gd name="connsiteX8" fmla="*/ 160020 w 3201025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1025" h="5143500">
                <a:moveTo>
                  <a:pt x="293403" y="0"/>
                </a:moveTo>
                <a:lnTo>
                  <a:pt x="3201025" y="0"/>
                </a:lnTo>
                <a:lnTo>
                  <a:pt x="3201025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noFill/>
          <a:effectLst>
            <a:outerShdw blurRad="88900" dist="38100" dir="10800000" algn="r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480" y="1901765"/>
            <a:ext cx="501845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2020 году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россияне совершили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70 млн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денежных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переводов в СБП</a:t>
            </a:r>
          </a:p>
          <a:p>
            <a:pPr marL="285750" indent="-28575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Общий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объём операций превысил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517 млрд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Средний перевод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уровне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7-9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руб.*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Текст 3"/>
          <p:cNvSpPr txBox="1">
            <a:spLocks/>
          </p:cNvSpPr>
          <p:nvPr/>
        </p:nvSpPr>
        <p:spPr>
          <a:xfrm>
            <a:off x="534373" y="4428868"/>
            <a:ext cx="3357142" cy="294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Данные ЦБ РФ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2020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353" y="3300555"/>
            <a:ext cx="5062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1 октября 2021 года все системно значимые банки должны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обеспечить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 оплаты по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QR-кодам</a:t>
            </a:r>
          </a:p>
          <a:p>
            <a:pPr marL="285750" indent="-285750"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апреля 2022 года это должны будут сделать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банки с универсальной лицензией</a:t>
            </a:r>
          </a:p>
        </p:txBody>
      </p:sp>
    </p:spTree>
    <p:extLst>
      <p:ext uri="{BB962C8B-B14F-4D97-AF65-F5344CB8AC3E}">
        <p14:creationId xmlns:p14="http://schemas.microsoft.com/office/powerpoint/2010/main" val="41101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462942" y="151946"/>
            <a:ext cx="8275309" cy="3987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005C7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УНИВЕРСАЛЬНОЕ РЕШЕНИЕ ЦФТ</a:t>
            </a:r>
            <a:r>
              <a:rPr lang="en-US" sz="2000" dirty="0" smtClean="0">
                <a:solidFill>
                  <a:srgbClr val="005C7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lang="en-US" sz="2000" dirty="0" smtClean="0">
                <a:solidFill>
                  <a:srgbClr val="005C7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005C7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ПОДКЛЮЧЕНИЮ БАНКОВ К СБП</a:t>
            </a:r>
            <a:endParaRPr lang="ru-RU" sz="2000" dirty="0">
              <a:solidFill>
                <a:srgbClr val="005C7D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942" y="967361"/>
            <a:ext cx="7193474" cy="1038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>
                <a:solidFill>
                  <a:srgbClr val="0F15C9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1.</a:t>
            </a:r>
            <a:r>
              <a:rPr lang="ru-RU" sz="1600" dirty="0" smtClean="0">
                <a:solidFill>
                  <a:srgbClr val="0F15C9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 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всех сервисов СБП:</a:t>
            </a:r>
          </a:p>
          <a:p>
            <a:pPr algn="l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- отправка / получение </a:t>
            </a:r>
            <a:r>
              <a:rPr lang="en-US" sz="1400" b="1" dirty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C2C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- отправка / получение </a:t>
            </a:r>
            <a:r>
              <a:rPr lang="en-US" sz="1400" b="1" dirty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C2B</a:t>
            </a:r>
            <a:r>
              <a:rPr lang="ru-RU" sz="1400" b="1" dirty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ru-RU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подключение </a:t>
            </a:r>
            <a:r>
              <a:rPr lang="ru-RU" sz="1400" b="1" dirty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банка в роли «Агент ТСП</a:t>
            </a:r>
            <a:r>
              <a:rPr lang="ru-RU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- отправка / получение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smtClean="0">
                <a:solidFill>
                  <a:srgbClr val="01578F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B2C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</a:t>
            </a:r>
            <a:endParaRPr lang="ru-RU" sz="1200" dirty="0">
              <a:solidFill>
                <a:schemeClr val="accent6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575" y="2145318"/>
            <a:ext cx="7448377" cy="6108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 smtClean="0">
                <a:solidFill>
                  <a:srgbClr val="0F15C9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2.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Подключено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59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(свыше 30% от общего количества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участников СБП), в том числе банки, входящие в ТОП-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20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buClr>
                <a:srgbClr val="0F15C9"/>
              </a:buClr>
              <a:buFont typeface="+mj-lt"/>
              <a:buAutoNum type="arabicPeriod" startAt="2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algn="l"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algn="l">
              <a:defRPr/>
            </a:pPr>
            <a:endParaRPr lang="ru-RU" sz="1200" dirty="0">
              <a:solidFill>
                <a:schemeClr val="accent6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2942" y="2777743"/>
            <a:ext cx="5608249" cy="935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 smtClean="0">
                <a:solidFill>
                  <a:srgbClr val="0F15C9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3.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Стандартные схемы подключения банков, которые используют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продукты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и сервисы ЦФТ для отправки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Faktura.ru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) и получения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переводов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ПЦ «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КартСтандарт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»,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ЦФТ-Банк, ЦФТ-Ритейл банк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l">
              <a:buFontTx/>
              <a:buAutoNum type="arabicPeriod" startAt="2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algn="l">
              <a:defRPr/>
            </a:pPr>
            <a:endParaRPr lang="ru-RU" sz="1200" dirty="0">
              <a:solidFill>
                <a:schemeClr val="accent6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2942" y="3716491"/>
            <a:ext cx="5608249" cy="935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 smtClean="0">
                <a:solidFill>
                  <a:srgbClr val="0F15C9"/>
                </a:solidFill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4.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Подключение любых систем банка (АБС, ПЦ, ДБО и пр.)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работы с СБП,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реализация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любых сценариев, например,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использование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устройства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самообслуживания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как канала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l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отправки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, если нет других вариантов ДБО</a:t>
            </a:r>
          </a:p>
          <a:p>
            <a:pPr algn="l">
              <a:defRPr/>
            </a:pPr>
            <a:endParaRPr lang="ru-RU" sz="1200" dirty="0">
              <a:solidFill>
                <a:schemeClr val="accent6"/>
              </a:solidFill>
              <a:latin typeface="Segoe UI Semilight" panose="020B0402040204020203" pitchFamily="34" charset="0"/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597081" y="0"/>
            <a:ext cx="3211034" cy="5143500"/>
          </a:xfrm>
          <a:custGeom>
            <a:avLst/>
            <a:gdLst>
              <a:gd name="connsiteX0" fmla="*/ 293403 w 3275457"/>
              <a:gd name="connsiteY0" fmla="*/ 0 h 5143500"/>
              <a:gd name="connsiteX1" fmla="*/ 3275457 w 3275457"/>
              <a:gd name="connsiteY1" fmla="*/ 0 h 5143500"/>
              <a:gd name="connsiteX2" fmla="*/ 3275457 w 3275457"/>
              <a:gd name="connsiteY2" fmla="*/ 5143500 h 5143500"/>
              <a:gd name="connsiteX3" fmla="*/ 852832 w 3275457"/>
              <a:gd name="connsiteY3" fmla="*/ 5143500 h 5143500"/>
              <a:gd name="connsiteX4" fmla="*/ 843780 w 3275457"/>
              <a:gd name="connsiteY4" fmla="*/ 5132144 h 5143500"/>
              <a:gd name="connsiteX5" fmla="*/ 374103 w 3275457"/>
              <a:gd name="connsiteY5" fmla="*/ 4333578 h 5143500"/>
              <a:gd name="connsiteX6" fmla="*/ 564705 w 3275457"/>
              <a:gd name="connsiteY6" fmla="*/ 2211452 h 5143500"/>
              <a:gd name="connsiteX7" fmla="*/ 93 w 3275457"/>
              <a:gd name="connsiteY7" fmla="*/ 1011751 h 5143500"/>
              <a:gd name="connsiteX8" fmla="*/ 160020 w 3275457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57" h="5143500">
                <a:moveTo>
                  <a:pt x="293403" y="0"/>
                </a:moveTo>
                <a:lnTo>
                  <a:pt x="3275457" y="0"/>
                </a:lnTo>
                <a:lnTo>
                  <a:pt x="3275457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Фото: Нина Зотина / РИА Ново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r="58471"/>
          <a:stretch/>
        </p:blipFill>
        <p:spPr bwMode="auto">
          <a:xfrm flipH="1">
            <a:off x="6209414" y="0"/>
            <a:ext cx="2977234" cy="5143500"/>
          </a:xfrm>
          <a:custGeom>
            <a:avLst/>
            <a:gdLst>
              <a:gd name="connsiteX0" fmla="*/ 2683832 w 2977234"/>
              <a:gd name="connsiteY0" fmla="*/ 0 h 5143500"/>
              <a:gd name="connsiteX1" fmla="*/ 0 w 2977234"/>
              <a:gd name="connsiteY1" fmla="*/ 0 h 5143500"/>
              <a:gd name="connsiteX2" fmla="*/ 0 w 2977234"/>
              <a:gd name="connsiteY2" fmla="*/ 5143500 h 5143500"/>
              <a:gd name="connsiteX3" fmla="*/ 2124403 w 2977234"/>
              <a:gd name="connsiteY3" fmla="*/ 5143500 h 5143500"/>
              <a:gd name="connsiteX4" fmla="*/ 2133455 w 2977234"/>
              <a:gd name="connsiteY4" fmla="*/ 5132144 h 5143500"/>
              <a:gd name="connsiteX5" fmla="*/ 2603132 w 2977234"/>
              <a:gd name="connsiteY5" fmla="*/ 4333578 h 5143500"/>
              <a:gd name="connsiteX6" fmla="*/ 2412530 w 2977234"/>
              <a:gd name="connsiteY6" fmla="*/ 2211452 h 5143500"/>
              <a:gd name="connsiteX7" fmla="*/ 2977142 w 2977234"/>
              <a:gd name="connsiteY7" fmla="*/ 1011751 h 5143500"/>
              <a:gd name="connsiteX8" fmla="*/ 2817215 w 2977234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7234" h="5143500">
                <a:moveTo>
                  <a:pt x="2683832" y="0"/>
                </a:moveTo>
                <a:lnTo>
                  <a:pt x="0" y="0"/>
                </a:lnTo>
                <a:lnTo>
                  <a:pt x="0" y="5143500"/>
                </a:lnTo>
                <a:lnTo>
                  <a:pt x="2124403" y="5143500"/>
                </a:lnTo>
                <a:lnTo>
                  <a:pt x="2133455" y="5132144"/>
                </a:lnTo>
                <a:cubicBezTo>
                  <a:pt x="2338680" y="4858606"/>
                  <a:pt x="2492743" y="4558956"/>
                  <a:pt x="2603132" y="4333578"/>
                </a:cubicBezTo>
                <a:cubicBezTo>
                  <a:pt x="2897501" y="3732570"/>
                  <a:pt x="2350195" y="2765089"/>
                  <a:pt x="2412530" y="2211452"/>
                </a:cubicBezTo>
                <a:cubicBezTo>
                  <a:pt x="2474866" y="1657813"/>
                  <a:pt x="2969059" y="1518503"/>
                  <a:pt x="2977142" y="1011751"/>
                </a:cubicBezTo>
                <a:cubicBezTo>
                  <a:pt x="2980174" y="821719"/>
                  <a:pt x="2908258" y="588756"/>
                  <a:pt x="2817215" y="344255"/>
                </a:cubicBezTo>
                <a:close/>
              </a:path>
            </a:pathLst>
          </a:custGeom>
          <a:noFill/>
          <a:effectLst>
            <a:outerShdw blurRad="76200" dist="38100" dir="10800000" algn="r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56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98" y="191286"/>
            <a:ext cx="2174969" cy="72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32874" r="14970" b="35232"/>
          <a:stretch>
            <a:fillRect/>
          </a:stretch>
        </p:blipFill>
        <p:spPr>
          <a:xfrm>
            <a:off x="998565" y="1135786"/>
            <a:ext cx="6779434" cy="1491818"/>
          </a:xfrm>
          <a:custGeom>
            <a:avLst/>
            <a:gdLst/>
            <a:ahLst/>
            <a:cxnLst/>
            <a:rect l="l" t="t" r="r" b="b"/>
            <a:pathLst>
              <a:path w="9203754" h="2025290">
                <a:moveTo>
                  <a:pt x="7660816" y="1846138"/>
                </a:moveTo>
                <a:cubicBezTo>
                  <a:pt x="7642063" y="1852836"/>
                  <a:pt x="7622530" y="1858752"/>
                  <a:pt x="7602214" y="1863886"/>
                </a:cubicBezTo>
                <a:cubicBezTo>
                  <a:pt x="7574532" y="1871253"/>
                  <a:pt x="7557008" y="1878509"/>
                  <a:pt x="7549641" y="1885652"/>
                </a:cubicBezTo>
                <a:cubicBezTo>
                  <a:pt x="7542050" y="1893019"/>
                  <a:pt x="7538256" y="1901391"/>
                  <a:pt x="7538256" y="1910767"/>
                </a:cubicBezTo>
                <a:cubicBezTo>
                  <a:pt x="7538256" y="1921483"/>
                  <a:pt x="7541995" y="1930245"/>
                  <a:pt x="7549474" y="1937054"/>
                </a:cubicBezTo>
                <a:cubicBezTo>
                  <a:pt x="7556952" y="1943863"/>
                  <a:pt x="7567947" y="1947267"/>
                  <a:pt x="7582458" y="1947267"/>
                </a:cubicBezTo>
                <a:cubicBezTo>
                  <a:pt x="7597638" y="1947267"/>
                  <a:pt x="7611758" y="1943584"/>
                  <a:pt x="7624818" y="1936217"/>
                </a:cubicBezTo>
                <a:cubicBezTo>
                  <a:pt x="7637878" y="1928850"/>
                  <a:pt x="7647142" y="1919864"/>
                  <a:pt x="7652612" y="1909260"/>
                </a:cubicBezTo>
                <a:cubicBezTo>
                  <a:pt x="7658081" y="1898656"/>
                  <a:pt x="7660816" y="1884871"/>
                  <a:pt x="7660816" y="1867905"/>
                </a:cubicBezTo>
                <a:close/>
                <a:moveTo>
                  <a:pt x="6822616" y="1846138"/>
                </a:moveTo>
                <a:cubicBezTo>
                  <a:pt x="6803863" y="1852836"/>
                  <a:pt x="6784330" y="1858752"/>
                  <a:pt x="6764015" y="1863886"/>
                </a:cubicBezTo>
                <a:cubicBezTo>
                  <a:pt x="6736333" y="1871253"/>
                  <a:pt x="6718808" y="1878509"/>
                  <a:pt x="6711441" y="1885652"/>
                </a:cubicBezTo>
                <a:cubicBezTo>
                  <a:pt x="6703851" y="1893019"/>
                  <a:pt x="6700056" y="1901391"/>
                  <a:pt x="6700056" y="1910767"/>
                </a:cubicBezTo>
                <a:cubicBezTo>
                  <a:pt x="6700056" y="1921483"/>
                  <a:pt x="6703795" y="1930245"/>
                  <a:pt x="6711274" y="1937054"/>
                </a:cubicBezTo>
                <a:cubicBezTo>
                  <a:pt x="6718752" y="1943863"/>
                  <a:pt x="6729747" y="1947267"/>
                  <a:pt x="6744258" y="1947267"/>
                </a:cubicBezTo>
                <a:cubicBezTo>
                  <a:pt x="6759438" y="1947267"/>
                  <a:pt x="6773558" y="1943584"/>
                  <a:pt x="6786618" y="1936217"/>
                </a:cubicBezTo>
                <a:cubicBezTo>
                  <a:pt x="6799678" y="1928850"/>
                  <a:pt x="6808942" y="1919864"/>
                  <a:pt x="6814412" y="1909260"/>
                </a:cubicBezTo>
                <a:cubicBezTo>
                  <a:pt x="6819881" y="1898656"/>
                  <a:pt x="6822616" y="1884871"/>
                  <a:pt x="6822616" y="1867905"/>
                </a:cubicBezTo>
                <a:close/>
                <a:moveTo>
                  <a:pt x="5060491" y="1846138"/>
                </a:moveTo>
                <a:cubicBezTo>
                  <a:pt x="5041738" y="1852836"/>
                  <a:pt x="5022205" y="1858752"/>
                  <a:pt x="5001890" y="1863886"/>
                </a:cubicBezTo>
                <a:cubicBezTo>
                  <a:pt x="4974208" y="1871253"/>
                  <a:pt x="4956683" y="1878509"/>
                  <a:pt x="4949316" y="1885652"/>
                </a:cubicBezTo>
                <a:cubicBezTo>
                  <a:pt x="4941726" y="1893019"/>
                  <a:pt x="4937931" y="1901391"/>
                  <a:pt x="4937931" y="1910767"/>
                </a:cubicBezTo>
                <a:cubicBezTo>
                  <a:pt x="4937931" y="1921483"/>
                  <a:pt x="4941670" y="1930245"/>
                  <a:pt x="4949149" y="1937054"/>
                </a:cubicBezTo>
                <a:cubicBezTo>
                  <a:pt x="4956627" y="1943863"/>
                  <a:pt x="4967622" y="1947267"/>
                  <a:pt x="4982133" y="1947267"/>
                </a:cubicBezTo>
                <a:cubicBezTo>
                  <a:pt x="4997313" y="1947267"/>
                  <a:pt x="5011433" y="1943584"/>
                  <a:pt x="5024493" y="1936217"/>
                </a:cubicBezTo>
                <a:cubicBezTo>
                  <a:pt x="5037553" y="1928850"/>
                  <a:pt x="5046817" y="1919864"/>
                  <a:pt x="5052287" y="1909260"/>
                </a:cubicBezTo>
                <a:cubicBezTo>
                  <a:pt x="5057756" y="1898656"/>
                  <a:pt x="5060491" y="1884871"/>
                  <a:pt x="5060491" y="1867905"/>
                </a:cubicBezTo>
                <a:close/>
                <a:moveTo>
                  <a:pt x="3863578" y="1745010"/>
                </a:moveTo>
                <a:cubicBezTo>
                  <a:pt x="3843709" y="1745010"/>
                  <a:pt x="3827301" y="1752656"/>
                  <a:pt x="3814353" y="1767948"/>
                </a:cubicBezTo>
                <a:cubicBezTo>
                  <a:pt x="3801405" y="1783240"/>
                  <a:pt x="3794931" y="1806513"/>
                  <a:pt x="3794931" y="1837767"/>
                </a:cubicBezTo>
                <a:cubicBezTo>
                  <a:pt x="3794931" y="1869467"/>
                  <a:pt x="3801349" y="1892908"/>
                  <a:pt x="3814186" y="1908088"/>
                </a:cubicBezTo>
                <a:cubicBezTo>
                  <a:pt x="3827022" y="1923269"/>
                  <a:pt x="3843151" y="1930859"/>
                  <a:pt x="3862574" y="1930859"/>
                </a:cubicBezTo>
                <a:cubicBezTo>
                  <a:pt x="3882219" y="1930859"/>
                  <a:pt x="3898348" y="1923380"/>
                  <a:pt x="3910961" y="1908423"/>
                </a:cubicBezTo>
                <a:cubicBezTo>
                  <a:pt x="3923575" y="1893466"/>
                  <a:pt x="3929881" y="1869467"/>
                  <a:pt x="3929881" y="1836427"/>
                </a:cubicBezTo>
                <a:cubicBezTo>
                  <a:pt x="3929881" y="1805620"/>
                  <a:pt x="3923518" y="1782682"/>
                  <a:pt x="3910794" y="1767613"/>
                </a:cubicBezTo>
                <a:cubicBezTo>
                  <a:pt x="3898069" y="1752544"/>
                  <a:pt x="3882330" y="1745010"/>
                  <a:pt x="3863578" y="1745010"/>
                </a:cubicBezTo>
                <a:close/>
                <a:moveTo>
                  <a:pt x="3130153" y="1745010"/>
                </a:moveTo>
                <a:cubicBezTo>
                  <a:pt x="3110284" y="1745010"/>
                  <a:pt x="3093876" y="1752656"/>
                  <a:pt x="3080928" y="1767948"/>
                </a:cubicBezTo>
                <a:cubicBezTo>
                  <a:pt x="3067980" y="1783240"/>
                  <a:pt x="3061506" y="1806513"/>
                  <a:pt x="3061506" y="1837767"/>
                </a:cubicBezTo>
                <a:cubicBezTo>
                  <a:pt x="3061506" y="1869467"/>
                  <a:pt x="3067924" y="1892908"/>
                  <a:pt x="3080760" y="1908088"/>
                </a:cubicBezTo>
                <a:cubicBezTo>
                  <a:pt x="3093597" y="1923269"/>
                  <a:pt x="3109726" y="1930859"/>
                  <a:pt x="3129148" y="1930859"/>
                </a:cubicBezTo>
                <a:cubicBezTo>
                  <a:pt x="3148793" y="1930859"/>
                  <a:pt x="3164923" y="1923380"/>
                  <a:pt x="3177536" y="1908423"/>
                </a:cubicBezTo>
                <a:cubicBezTo>
                  <a:pt x="3190149" y="1893466"/>
                  <a:pt x="3196456" y="1869467"/>
                  <a:pt x="3196456" y="1836427"/>
                </a:cubicBezTo>
                <a:cubicBezTo>
                  <a:pt x="3196456" y="1805620"/>
                  <a:pt x="3190093" y="1782682"/>
                  <a:pt x="3177368" y="1767613"/>
                </a:cubicBezTo>
                <a:cubicBezTo>
                  <a:pt x="3164644" y="1752544"/>
                  <a:pt x="3148905" y="1745010"/>
                  <a:pt x="3130153" y="1745010"/>
                </a:cubicBezTo>
                <a:close/>
                <a:moveTo>
                  <a:pt x="7187803" y="1744340"/>
                </a:moveTo>
                <a:cubicBezTo>
                  <a:pt x="7165255" y="1744340"/>
                  <a:pt x="7148177" y="1753006"/>
                  <a:pt x="7136569" y="1770339"/>
                </a:cubicBezTo>
                <a:cubicBezTo>
                  <a:pt x="7124960" y="1787672"/>
                  <a:pt x="7119156" y="1810203"/>
                  <a:pt x="7119156" y="1837934"/>
                </a:cubicBezTo>
                <a:cubicBezTo>
                  <a:pt x="7119156" y="1866785"/>
                  <a:pt x="7124904" y="1889317"/>
                  <a:pt x="7136401" y="1905532"/>
                </a:cubicBezTo>
                <a:cubicBezTo>
                  <a:pt x="7147898" y="1921747"/>
                  <a:pt x="7164586" y="1929854"/>
                  <a:pt x="7186463" y="1929854"/>
                </a:cubicBezTo>
                <a:cubicBezTo>
                  <a:pt x="7208341" y="1929854"/>
                  <a:pt x="7225140" y="1921803"/>
                  <a:pt x="7236860" y="1905700"/>
                </a:cubicBezTo>
                <a:cubicBezTo>
                  <a:pt x="7248580" y="1889597"/>
                  <a:pt x="7254440" y="1866562"/>
                  <a:pt x="7254440" y="1836595"/>
                </a:cubicBezTo>
                <a:cubicBezTo>
                  <a:pt x="7254440" y="1806848"/>
                  <a:pt x="7248413" y="1784035"/>
                  <a:pt x="7236358" y="1768157"/>
                </a:cubicBezTo>
                <a:cubicBezTo>
                  <a:pt x="7224303" y="1752279"/>
                  <a:pt x="7208118" y="1744340"/>
                  <a:pt x="7187803" y="1744340"/>
                </a:cubicBezTo>
                <a:close/>
                <a:moveTo>
                  <a:pt x="2711053" y="1744340"/>
                </a:moveTo>
                <a:cubicBezTo>
                  <a:pt x="2688506" y="1744340"/>
                  <a:pt x="2671428" y="1753006"/>
                  <a:pt x="2659819" y="1770339"/>
                </a:cubicBezTo>
                <a:cubicBezTo>
                  <a:pt x="2648211" y="1787672"/>
                  <a:pt x="2642406" y="1810203"/>
                  <a:pt x="2642406" y="1837934"/>
                </a:cubicBezTo>
                <a:cubicBezTo>
                  <a:pt x="2642406" y="1866785"/>
                  <a:pt x="2648155" y="1889317"/>
                  <a:pt x="2659652" y="1905532"/>
                </a:cubicBezTo>
                <a:cubicBezTo>
                  <a:pt x="2671148" y="1921747"/>
                  <a:pt x="2687836" y="1929854"/>
                  <a:pt x="2709714" y="1929854"/>
                </a:cubicBezTo>
                <a:cubicBezTo>
                  <a:pt x="2731592" y="1929854"/>
                  <a:pt x="2748390" y="1921803"/>
                  <a:pt x="2760111" y="1905700"/>
                </a:cubicBezTo>
                <a:cubicBezTo>
                  <a:pt x="2771831" y="1889597"/>
                  <a:pt x="2777691" y="1866562"/>
                  <a:pt x="2777691" y="1836595"/>
                </a:cubicBezTo>
                <a:cubicBezTo>
                  <a:pt x="2777691" y="1806848"/>
                  <a:pt x="2771663" y="1784035"/>
                  <a:pt x="2759608" y="1768157"/>
                </a:cubicBezTo>
                <a:cubicBezTo>
                  <a:pt x="2747554" y="1752279"/>
                  <a:pt x="2731368" y="1744340"/>
                  <a:pt x="2711053" y="1744340"/>
                </a:cubicBezTo>
                <a:close/>
                <a:moveTo>
                  <a:pt x="2293702" y="1744340"/>
                </a:moveTo>
                <a:cubicBezTo>
                  <a:pt x="2271155" y="1744340"/>
                  <a:pt x="2254077" y="1752991"/>
                  <a:pt x="2242468" y="1770292"/>
                </a:cubicBezTo>
                <a:cubicBezTo>
                  <a:pt x="2230860" y="1787593"/>
                  <a:pt x="2225055" y="1810085"/>
                  <a:pt x="2225055" y="1837767"/>
                </a:cubicBezTo>
                <a:cubicBezTo>
                  <a:pt x="2225055" y="1866565"/>
                  <a:pt x="2230748" y="1889057"/>
                  <a:pt x="2242133" y="1905242"/>
                </a:cubicBezTo>
                <a:cubicBezTo>
                  <a:pt x="2253518" y="1921427"/>
                  <a:pt x="2270261" y="1929519"/>
                  <a:pt x="2292363" y="1929519"/>
                </a:cubicBezTo>
                <a:cubicBezTo>
                  <a:pt x="2314240" y="1929519"/>
                  <a:pt x="2331039" y="1921483"/>
                  <a:pt x="2342759" y="1905409"/>
                </a:cubicBezTo>
                <a:cubicBezTo>
                  <a:pt x="2354480" y="1889336"/>
                  <a:pt x="2360340" y="1866342"/>
                  <a:pt x="2360340" y="1836427"/>
                </a:cubicBezTo>
                <a:cubicBezTo>
                  <a:pt x="2360340" y="1806736"/>
                  <a:pt x="2354312" y="1783965"/>
                  <a:pt x="2342258" y="1768115"/>
                </a:cubicBezTo>
                <a:cubicBezTo>
                  <a:pt x="2330202" y="1752265"/>
                  <a:pt x="2314017" y="1744340"/>
                  <a:pt x="2293702" y="1744340"/>
                </a:cubicBezTo>
                <a:close/>
                <a:moveTo>
                  <a:pt x="6231359" y="1659285"/>
                </a:moveTo>
                <a:lnTo>
                  <a:pt x="6565552" y="1659285"/>
                </a:lnTo>
                <a:lnTo>
                  <a:pt x="6565552" y="1758739"/>
                </a:lnTo>
                <a:lnTo>
                  <a:pt x="6466768" y="1758739"/>
                </a:lnTo>
                <a:lnTo>
                  <a:pt x="6466768" y="2014910"/>
                </a:lnTo>
                <a:lnTo>
                  <a:pt x="6330144" y="2014910"/>
                </a:lnTo>
                <a:lnTo>
                  <a:pt x="6330144" y="1758739"/>
                </a:lnTo>
                <a:lnTo>
                  <a:pt x="6231359" y="1758739"/>
                </a:lnTo>
                <a:close/>
                <a:moveTo>
                  <a:pt x="5654241" y="1659285"/>
                </a:moveTo>
                <a:lnTo>
                  <a:pt x="5790530" y="1659285"/>
                </a:lnTo>
                <a:lnTo>
                  <a:pt x="5790530" y="1915455"/>
                </a:lnTo>
                <a:lnTo>
                  <a:pt x="5866879" y="1915455"/>
                </a:lnTo>
                <a:lnTo>
                  <a:pt x="5866879" y="1659285"/>
                </a:lnTo>
                <a:lnTo>
                  <a:pt x="6003168" y="1659285"/>
                </a:lnTo>
                <a:lnTo>
                  <a:pt x="6003168" y="1915455"/>
                </a:lnTo>
                <a:lnTo>
                  <a:pt x="6079182" y="1915455"/>
                </a:lnTo>
                <a:lnTo>
                  <a:pt x="6079182" y="1659285"/>
                </a:lnTo>
                <a:lnTo>
                  <a:pt x="6215806" y="1659285"/>
                </a:lnTo>
                <a:lnTo>
                  <a:pt x="6215806" y="2014910"/>
                </a:lnTo>
                <a:lnTo>
                  <a:pt x="5654241" y="2014910"/>
                </a:lnTo>
                <a:close/>
                <a:moveTo>
                  <a:pt x="4279813" y="1659285"/>
                </a:moveTo>
                <a:lnTo>
                  <a:pt x="4442410" y="1659285"/>
                </a:lnTo>
                <a:lnTo>
                  <a:pt x="4527779" y="1863745"/>
                </a:lnTo>
                <a:lnTo>
                  <a:pt x="4605551" y="1659285"/>
                </a:lnTo>
                <a:lnTo>
                  <a:pt x="4768044" y="1659285"/>
                </a:lnTo>
                <a:lnTo>
                  <a:pt x="4768044" y="2014910"/>
                </a:lnTo>
                <a:lnTo>
                  <a:pt x="4652851" y="2014910"/>
                </a:lnTo>
                <a:lnTo>
                  <a:pt x="4652851" y="1791681"/>
                </a:lnTo>
                <a:lnTo>
                  <a:pt x="4568716" y="2014910"/>
                </a:lnTo>
                <a:lnTo>
                  <a:pt x="4486633" y="2014910"/>
                </a:lnTo>
                <a:lnTo>
                  <a:pt x="4395006" y="1791681"/>
                </a:lnTo>
                <a:lnTo>
                  <a:pt x="4395006" y="2014910"/>
                </a:lnTo>
                <a:lnTo>
                  <a:pt x="4279813" y="2014910"/>
                </a:lnTo>
                <a:close/>
                <a:moveTo>
                  <a:pt x="3365413" y="1659285"/>
                </a:moveTo>
                <a:lnTo>
                  <a:pt x="3653396" y="1659285"/>
                </a:lnTo>
                <a:lnTo>
                  <a:pt x="3653396" y="1758739"/>
                </a:lnTo>
                <a:lnTo>
                  <a:pt x="3502037" y="1758739"/>
                </a:lnTo>
                <a:lnTo>
                  <a:pt x="3502037" y="2014910"/>
                </a:lnTo>
                <a:lnTo>
                  <a:pt x="3365413" y="2014910"/>
                </a:lnTo>
                <a:close/>
                <a:moveTo>
                  <a:pt x="1468822" y="1659285"/>
                </a:moveTo>
                <a:lnTo>
                  <a:pt x="1845209" y="1659285"/>
                </a:lnTo>
                <a:lnTo>
                  <a:pt x="1845209" y="2014910"/>
                </a:lnTo>
                <a:lnTo>
                  <a:pt x="1708919" y="2014910"/>
                </a:lnTo>
                <a:lnTo>
                  <a:pt x="1708919" y="1758739"/>
                </a:lnTo>
                <a:lnTo>
                  <a:pt x="1605446" y="1758739"/>
                </a:lnTo>
                <a:lnTo>
                  <a:pt x="1605446" y="1907942"/>
                </a:lnTo>
                <a:cubicBezTo>
                  <a:pt x="1605446" y="1947728"/>
                  <a:pt x="1597354" y="1977232"/>
                  <a:pt x="1581169" y="1996455"/>
                </a:cubicBezTo>
                <a:cubicBezTo>
                  <a:pt x="1564984" y="2015679"/>
                  <a:pt x="1540148" y="2025290"/>
                  <a:pt x="1506662" y="2025290"/>
                </a:cubicBezTo>
                <a:cubicBezTo>
                  <a:pt x="1468711" y="2025290"/>
                  <a:pt x="1434666" y="2021830"/>
                  <a:pt x="1404528" y="2014910"/>
                </a:cubicBezTo>
                <a:lnTo>
                  <a:pt x="1404528" y="1914116"/>
                </a:lnTo>
                <a:cubicBezTo>
                  <a:pt x="1420602" y="1919027"/>
                  <a:pt x="1432880" y="1921483"/>
                  <a:pt x="1441363" y="1921483"/>
                </a:cubicBezTo>
                <a:cubicBezTo>
                  <a:pt x="1459669" y="1921483"/>
                  <a:pt x="1468822" y="1907847"/>
                  <a:pt x="1468822" y="1880577"/>
                </a:cubicBezTo>
                <a:close/>
                <a:moveTo>
                  <a:pt x="7596187" y="1651248"/>
                </a:moveTo>
                <a:cubicBezTo>
                  <a:pt x="7637040" y="1651248"/>
                  <a:pt x="7669857" y="1653536"/>
                  <a:pt x="7694637" y="1658113"/>
                </a:cubicBezTo>
                <a:cubicBezTo>
                  <a:pt x="7719416" y="1662689"/>
                  <a:pt x="7740066" y="1672233"/>
                  <a:pt x="7756586" y="1686743"/>
                </a:cubicBezTo>
                <a:cubicBezTo>
                  <a:pt x="7768195" y="1696789"/>
                  <a:pt x="7777348" y="1711021"/>
                  <a:pt x="7784046" y="1729439"/>
                </a:cubicBezTo>
                <a:cubicBezTo>
                  <a:pt x="7790742" y="1747856"/>
                  <a:pt x="7794091" y="1765436"/>
                  <a:pt x="7794091" y="1782180"/>
                </a:cubicBezTo>
                <a:lnTo>
                  <a:pt x="7794091" y="1939230"/>
                </a:lnTo>
                <a:cubicBezTo>
                  <a:pt x="7794091" y="1955974"/>
                  <a:pt x="7795152" y="1969089"/>
                  <a:pt x="7797272" y="1978577"/>
                </a:cubicBezTo>
                <a:cubicBezTo>
                  <a:pt x="7799393" y="1988065"/>
                  <a:pt x="7804026" y="2000176"/>
                  <a:pt x="7811169" y="2014910"/>
                </a:cubicBezTo>
                <a:lnTo>
                  <a:pt x="7683252" y="2014910"/>
                </a:lnTo>
                <a:cubicBezTo>
                  <a:pt x="7678117" y="2005757"/>
                  <a:pt x="7674768" y="1998780"/>
                  <a:pt x="7673206" y="1993981"/>
                </a:cubicBezTo>
                <a:cubicBezTo>
                  <a:pt x="7671643" y="1989181"/>
                  <a:pt x="7670080" y="1981646"/>
                  <a:pt x="7668518" y="1971377"/>
                </a:cubicBezTo>
                <a:cubicBezTo>
                  <a:pt x="7650658" y="1988567"/>
                  <a:pt x="7632910" y="2000845"/>
                  <a:pt x="7615274" y="2008212"/>
                </a:cubicBezTo>
                <a:cubicBezTo>
                  <a:pt x="7591164" y="2018035"/>
                  <a:pt x="7563147" y="2022946"/>
                  <a:pt x="7531224" y="2022946"/>
                </a:cubicBezTo>
                <a:cubicBezTo>
                  <a:pt x="7488808" y="2022946"/>
                  <a:pt x="7456605" y="2013124"/>
                  <a:pt x="7434616" y="1993478"/>
                </a:cubicBezTo>
                <a:cubicBezTo>
                  <a:pt x="7412626" y="1973833"/>
                  <a:pt x="7401632" y="1949611"/>
                  <a:pt x="7401632" y="1920813"/>
                </a:cubicBezTo>
                <a:cubicBezTo>
                  <a:pt x="7401632" y="1893801"/>
                  <a:pt x="7409556" y="1871588"/>
                  <a:pt x="7425406" y="1854175"/>
                </a:cubicBezTo>
                <a:cubicBezTo>
                  <a:pt x="7441257" y="1836762"/>
                  <a:pt x="7470502" y="1823814"/>
                  <a:pt x="7513141" y="1815331"/>
                </a:cubicBezTo>
                <a:cubicBezTo>
                  <a:pt x="7564264" y="1805062"/>
                  <a:pt x="7597415" y="1797862"/>
                  <a:pt x="7612596" y="1793732"/>
                </a:cubicBezTo>
                <a:cubicBezTo>
                  <a:pt x="7627776" y="1789602"/>
                  <a:pt x="7643849" y="1784189"/>
                  <a:pt x="7660816" y="1777491"/>
                </a:cubicBezTo>
                <a:cubicBezTo>
                  <a:pt x="7660816" y="1760748"/>
                  <a:pt x="7657356" y="1749028"/>
                  <a:pt x="7650435" y="1742331"/>
                </a:cubicBezTo>
                <a:cubicBezTo>
                  <a:pt x="7643514" y="1735634"/>
                  <a:pt x="7631348" y="1732285"/>
                  <a:pt x="7613934" y="1732285"/>
                </a:cubicBezTo>
                <a:cubicBezTo>
                  <a:pt x="7591610" y="1732285"/>
                  <a:pt x="7574868" y="1735857"/>
                  <a:pt x="7563705" y="1743001"/>
                </a:cubicBezTo>
                <a:cubicBezTo>
                  <a:pt x="7554999" y="1748582"/>
                  <a:pt x="7547966" y="1759074"/>
                  <a:pt x="7542609" y="1774478"/>
                </a:cubicBezTo>
                <a:lnTo>
                  <a:pt x="7412347" y="1760748"/>
                </a:lnTo>
                <a:cubicBezTo>
                  <a:pt x="7417258" y="1737978"/>
                  <a:pt x="7424346" y="1720062"/>
                  <a:pt x="7433611" y="1707003"/>
                </a:cubicBezTo>
                <a:cubicBezTo>
                  <a:pt x="7442876" y="1693943"/>
                  <a:pt x="7456214" y="1682614"/>
                  <a:pt x="7473627" y="1673014"/>
                </a:cubicBezTo>
                <a:cubicBezTo>
                  <a:pt x="7486128" y="1666094"/>
                  <a:pt x="7503318" y="1660736"/>
                  <a:pt x="7525196" y="1656941"/>
                </a:cubicBezTo>
                <a:cubicBezTo>
                  <a:pt x="7547074" y="1653146"/>
                  <a:pt x="7570738" y="1651248"/>
                  <a:pt x="7596187" y="1651248"/>
                </a:cubicBezTo>
                <a:close/>
                <a:moveTo>
                  <a:pt x="6757987" y="1651248"/>
                </a:moveTo>
                <a:cubicBezTo>
                  <a:pt x="6798841" y="1651248"/>
                  <a:pt x="6831657" y="1653536"/>
                  <a:pt x="6856437" y="1658113"/>
                </a:cubicBezTo>
                <a:cubicBezTo>
                  <a:pt x="6881217" y="1662689"/>
                  <a:pt x="6901867" y="1672233"/>
                  <a:pt x="6918387" y="1686743"/>
                </a:cubicBezTo>
                <a:cubicBezTo>
                  <a:pt x="6929995" y="1696789"/>
                  <a:pt x="6939148" y="1711021"/>
                  <a:pt x="6945846" y="1729439"/>
                </a:cubicBezTo>
                <a:cubicBezTo>
                  <a:pt x="6952543" y="1747856"/>
                  <a:pt x="6955891" y="1765436"/>
                  <a:pt x="6955891" y="1782180"/>
                </a:cubicBezTo>
                <a:lnTo>
                  <a:pt x="6955891" y="1939230"/>
                </a:lnTo>
                <a:cubicBezTo>
                  <a:pt x="6955891" y="1955974"/>
                  <a:pt x="6956952" y="1969089"/>
                  <a:pt x="6959073" y="1978577"/>
                </a:cubicBezTo>
                <a:cubicBezTo>
                  <a:pt x="6961193" y="1988065"/>
                  <a:pt x="6965826" y="2000176"/>
                  <a:pt x="6972969" y="2014910"/>
                </a:cubicBezTo>
                <a:lnTo>
                  <a:pt x="6845052" y="2014910"/>
                </a:lnTo>
                <a:cubicBezTo>
                  <a:pt x="6839917" y="2005757"/>
                  <a:pt x="6836568" y="1998780"/>
                  <a:pt x="6835006" y="1993981"/>
                </a:cubicBezTo>
                <a:cubicBezTo>
                  <a:pt x="6833443" y="1989181"/>
                  <a:pt x="6831880" y="1981646"/>
                  <a:pt x="6830318" y="1971377"/>
                </a:cubicBezTo>
                <a:cubicBezTo>
                  <a:pt x="6812458" y="1988567"/>
                  <a:pt x="6794711" y="2000845"/>
                  <a:pt x="6777074" y="2008212"/>
                </a:cubicBezTo>
                <a:cubicBezTo>
                  <a:pt x="6752964" y="2018035"/>
                  <a:pt x="6724947" y="2022946"/>
                  <a:pt x="6693024" y="2022946"/>
                </a:cubicBezTo>
                <a:cubicBezTo>
                  <a:pt x="6650608" y="2022946"/>
                  <a:pt x="6618405" y="2013124"/>
                  <a:pt x="6596416" y="1993478"/>
                </a:cubicBezTo>
                <a:cubicBezTo>
                  <a:pt x="6574426" y="1973833"/>
                  <a:pt x="6563432" y="1949611"/>
                  <a:pt x="6563432" y="1920813"/>
                </a:cubicBezTo>
                <a:cubicBezTo>
                  <a:pt x="6563432" y="1893801"/>
                  <a:pt x="6571357" y="1871588"/>
                  <a:pt x="6587207" y="1854175"/>
                </a:cubicBezTo>
                <a:cubicBezTo>
                  <a:pt x="6603057" y="1836762"/>
                  <a:pt x="6632302" y="1823814"/>
                  <a:pt x="6674941" y="1815331"/>
                </a:cubicBezTo>
                <a:cubicBezTo>
                  <a:pt x="6726064" y="1805062"/>
                  <a:pt x="6759215" y="1797862"/>
                  <a:pt x="6774396" y="1793732"/>
                </a:cubicBezTo>
                <a:cubicBezTo>
                  <a:pt x="6789576" y="1789602"/>
                  <a:pt x="6805649" y="1784189"/>
                  <a:pt x="6822616" y="1777491"/>
                </a:cubicBezTo>
                <a:cubicBezTo>
                  <a:pt x="6822616" y="1760748"/>
                  <a:pt x="6819156" y="1749028"/>
                  <a:pt x="6812235" y="1742331"/>
                </a:cubicBezTo>
                <a:cubicBezTo>
                  <a:pt x="6805315" y="1735634"/>
                  <a:pt x="6793148" y="1732285"/>
                  <a:pt x="6775735" y="1732285"/>
                </a:cubicBezTo>
                <a:cubicBezTo>
                  <a:pt x="6753411" y="1732285"/>
                  <a:pt x="6736668" y="1735857"/>
                  <a:pt x="6725505" y="1743001"/>
                </a:cubicBezTo>
                <a:cubicBezTo>
                  <a:pt x="6716799" y="1748582"/>
                  <a:pt x="6709767" y="1759074"/>
                  <a:pt x="6704409" y="1774478"/>
                </a:cubicBezTo>
                <a:lnTo>
                  <a:pt x="6574147" y="1760748"/>
                </a:lnTo>
                <a:cubicBezTo>
                  <a:pt x="6579059" y="1737978"/>
                  <a:pt x="6586147" y="1720062"/>
                  <a:pt x="6595411" y="1707003"/>
                </a:cubicBezTo>
                <a:cubicBezTo>
                  <a:pt x="6604676" y="1693943"/>
                  <a:pt x="6618014" y="1682614"/>
                  <a:pt x="6635427" y="1673014"/>
                </a:cubicBezTo>
                <a:cubicBezTo>
                  <a:pt x="6647929" y="1666094"/>
                  <a:pt x="6665118" y="1660736"/>
                  <a:pt x="6686996" y="1656941"/>
                </a:cubicBezTo>
                <a:cubicBezTo>
                  <a:pt x="6708874" y="1653146"/>
                  <a:pt x="6732538" y="1651248"/>
                  <a:pt x="6757987" y="1651248"/>
                </a:cubicBezTo>
                <a:close/>
                <a:moveTo>
                  <a:pt x="5428022" y="1651248"/>
                </a:moveTo>
                <a:cubicBezTo>
                  <a:pt x="5486065" y="1651248"/>
                  <a:pt x="5530323" y="1661629"/>
                  <a:pt x="5560795" y="1682390"/>
                </a:cubicBezTo>
                <a:cubicBezTo>
                  <a:pt x="5591268" y="1703152"/>
                  <a:pt x="5612643" y="1733513"/>
                  <a:pt x="5624921" y="1773473"/>
                </a:cubicBezTo>
                <a:lnTo>
                  <a:pt x="5496669" y="1790551"/>
                </a:lnTo>
                <a:cubicBezTo>
                  <a:pt x="5492651" y="1775371"/>
                  <a:pt x="5485339" y="1763929"/>
                  <a:pt x="5474735" y="1756228"/>
                </a:cubicBezTo>
                <a:cubicBezTo>
                  <a:pt x="5464131" y="1748526"/>
                  <a:pt x="5449900" y="1744675"/>
                  <a:pt x="5432040" y="1744675"/>
                </a:cubicBezTo>
                <a:cubicBezTo>
                  <a:pt x="5409493" y="1744675"/>
                  <a:pt x="5391243" y="1752753"/>
                  <a:pt x="5377290" y="1768908"/>
                </a:cubicBezTo>
                <a:cubicBezTo>
                  <a:pt x="5363337" y="1785063"/>
                  <a:pt x="5356361" y="1809521"/>
                  <a:pt x="5356361" y="1842282"/>
                </a:cubicBezTo>
                <a:cubicBezTo>
                  <a:pt x="5356361" y="1871475"/>
                  <a:pt x="5363282" y="1893647"/>
                  <a:pt x="5377123" y="1908800"/>
                </a:cubicBezTo>
                <a:cubicBezTo>
                  <a:pt x="5390964" y="1923952"/>
                  <a:pt x="5408600" y="1931529"/>
                  <a:pt x="5430031" y="1931529"/>
                </a:cubicBezTo>
                <a:cubicBezTo>
                  <a:pt x="5447890" y="1931529"/>
                  <a:pt x="5462903" y="1926952"/>
                  <a:pt x="5475070" y="1917799"/>
                </a:cubicBezTo>
                <a:cubicBezTo>
                  <a:pt x="5487237" y="1908646"/>
                  <a:pt x="5496334" y="1894582"/>
                  <a:pt x="5502362" y="1875606"/>
                </a:cubicBezTo>
                <a:lnTo>
                  <a:pt x="5631954" y="1890340"/>
                </a:lnTo>
                <a:cubicBezTo>
                  <a:pt x="5624810" y="1917353"/>
                  <a:pt x="5613090" y="1940737"/>
                  <a:pt x="5596793" y="1960494"/>
                </a:cubicBezTo>
                <a:cubicBezTo>
                  <a:pt x="5580496" y="1980251"/>
                  <a:pt x="5559679" y="1995599"/>
                  <a:pt x="5534341" y="2006538"/>
                </a:cubicBezTo>
                <a:cubicBezTo>
                  <a:pt x="5509003" y="2017477"/>
                  <a:pt x="5476800" y="2022946"/>
                  <a:pt x="5437733" y="2022946"/>
                </a:cubicBezTo>
                <a:cubicBezTo>
                  <a:pt x="5400005" y="2022946"/>
                  <a:pt x="5368584" y="2019434"/>
                  <a:pt x="5343469" y="2012409"/>
                </a:cubicBezTo>
                <a:cubicBezTo>
                  <a:pt x="5318354" y="2005383"/>
                  <a:pt x="5296755" y="1994008"/>
                  <a:pt x="5278673" y="1978284"/>
                </a:cubicBezTo>
                <a:cubicBezTo>
                  <a:pt x="5260590" y="1962559"/>
                  <a:pt x="5246414" y="1944102"/>
                  <a:pt x="5236145" y="1922914"/>
                </a:cubicBezTo>
                <a:cubicBezTo>
                  <a:pt x="5225876" y="1901725"/>
                  <a:pt x="5220742" y="1873622"/>
                  <a:pt x="5220742" y="1838604"/>
                </a:cubicBezTo>
                <a:cubicBezTo>
                  <a:pt x="5220742" y="1802024"/>
                  <a:pt x="5226992" y="1771577"/>
                  <a:pt x="5239494" y="1747265"/>
                </a:cubicBezTo>
                <a:cubicBezTo>
                  <a:pt x="5248647" y="1729423"/>
                  <a:pt x="5261148" y="1713420"/>
                  <a:pt x="5276999" y="1699256"/>
                </a:cubicBezTo>
                <a:cubicBezTo>
                  <a:pt x="5292849" y="1685093"/>
                  <a:pt x="5309145" y="1674554"/>
                  <a:pt x="5325889" y="1667641"/>
                </a:cubicBezTo>
                <a:cubicBezTo>
                  <a:pt x="5352454" y="1656712"/>
                  <a:pt x="5386499" y="1651248"/>
                  <a:pt x="5428022" y="1651248"/>
                </a:cubicBezTo>
                <a:close/>
                <a:moveTo>
                  <a:pt x="4995862" y="1651248"/>
                </a:moveTo>
                <a:cubicBezTo>
                  <a:pt x="5036716" y="1651248"/>
                  <a:pt x="5069532" y="1653536"/>
                  <a:pt x="5094312" y="1658113"/>
                </a:cubicBezTo>
                <a:cubicBezTo>
                  <a:pt x="5119092" y="1662689"/>
                  <a:pt x="5139742" y="1672233"/>
                  <a:pt x="5156262" y="1686743"/>
                </a:cubicBezTo>
                <a:cubicBezTo>
                  <a:pt x="5167870" y="1696789"/>
                  <a:pt x="5177023" y="1711021"/>
                  <a:pt x="5183721" y="1729439"/>
                </a:cubicBezTo>
                <a:cubicBezTo>
                  <a:pt x="5190418" y="1747856"/>
                  <a:pt x="5193766" y="1765436"/>
                  <a:pt x="5193766" y="1782180"/>
                </a:cubicBezTo>
                <a:lnTo>
                  <a:pt x="5193766" y="1939230"/>
                </a:lnTo>
                <a:cubicBezTo>
                  <a:pt x="5193766" y="1955974"/>
                  <a:pt x="5194827" y="1969089"/>
                  <a:pt x="5196948" y="1978577"/>
                </a:cubicBezTo>
                <a:cubicBezTo>
                  <a:pt x="5199068" y="1988065"/>
                  <a:pt x="5203701" y="2000176"/>
                  <a:pt x="5210844" y="2014910"/>
                </a:cubicBezTo>
                <a:lnTo>
                  <a:pt x="5082927" y="2014910"/>
                </a:lnTo>
                <a:cubicBezTo>
                  <a:pt x="5077792" y="2005757"/>
                  <a:pt x="5074443" y="1998780"/>
                  <a:pt x="5072881" y="1993981"/>
                </a:cubicBezTo>
                <a:cubicBezTo>
                  <a:pt x="5071318" y="1989181"/>
                  <a:pt x="5069755" y="1981646"/>
                  <a:pt x="5068193" y="1971377"/>
                </a:cubicBezTo>
                <a:cubicBezTo>
                  <a:pt x="5050333" y="1988567"/>
                  <a:pt x="5032586" y="2000845"/>
                  <a:pt x="5014949" y="2008212"/>
                </a:cubicBezTo>
                <a:cubicBezTo>
                  <a:pt x="4990839" y="2018035"/>
                  <a:pt x="4962822" y="2022946"/>
                  <a:pt x="4930899" y="2022946"/>
                </a:cubicBezTo>
                <a:cubicBezTo>
                  <a:pt x="4888483" y="2022946"/>
                  <a:pt x="4856280" y="2013124"/>
                  <a:pt x="4834291" y="1993478"/>
                </a:cubicBezTo>
                <a:cubicBezTo>
                  <a:pt x="4812302" y="1973833"/>
                  <a:pt x="4801307" y="1949611"/>
                  <a:pt x="4801307" y="1920813"/>
                </a:cubicBezTo>
                <a:cubicBezTo>
                  <a:pt x="4801307" y="1893801"/>
                  <a:pt x="4809232" y="1871588"/>
                  <a:pt x="4825082" y="1854175"/>
                </a:cubicBezTo>
                <a:cubicBezTo>
                  <a:pt x="4840932" y="1836762"/>
                  <a:pt x="4870177" y="1823814"/>
                  <a:pt x="4912816" y="1815331"/>
                </a:cubicBezTo>
                <a:cubicBezTo>
                  <a:pt x="4963939" y="1805062"/>
                  <a:pt x="4997090" y="1797862"/>
                  <a:pt x="5012271" y="1793732"/>
                </a:cubicBezTo>
                <a:cubicBezTo>
                  <a:pt x="5027451" y="1789602"/>
                  <a:pt x="5043524" y="1784189"/>
                  <a:pt x="5060491" y="1777491"/>
                </a:cubicBezTo>
                <a:cubicBezTo>
                  <a:pt x="5060491" y="1760748"/>
                  <a:pt x="5057031" y="1749028"/>
                  <a:pt x="5050110" y="1742331"/>
                </a:cubicBezTo>
                <a:cubicBezTo>
                  <a:pt x="5043190" y="1735634"/>
                  <a:pt x="5031023" y="1732285"/>
                  <a:pt x="5013610" y="1732285"/>
                </a:cubicBezTo>
                <a:cubicBezTo>
                  <a:pt x="4991286" y="1732285"/>
                  <a:pt x="4974543" y="1735857"/>
                  <a:pt x="4963380" y="1743001"/>
                </a:cubicBezTo>
                <a:cubicBezTo>
                  <a:pt x="4954674" y="1748582"/>
                  <a:pt x="4947642" y="1759074"/>
                  <a:pt x="4942284" y="1774478"/>
                </a:cubicBezTo>
                <a:lnTo>
                  <a:pt x="4812022" y="1760748"/>
                </a:lnTo>
                <a:cubicBezTo>
                  <a:pt x="4816934" y="1737978"/>
                  <a:pt x="4824022" y="1720062"/>
                  <a:pt x="4833286" y="1707003"/>
                </a:cubicBezTo>
                <a:cubicBezTo>
                  <a:pt x="4842551" y="1693943"/>
                  <a:pt x="4855890" y="1682614"/>
                  <a:pt x="4873303" y="1673014"/>
                </a:cubicBezTo>
                <a:cubicBezTo>
                  <a:pt x="4885804" y="1666094"/>
                  <a:pt x="4902993" y="1660736"/>
                  <a:pt x="4924871" y="1656941"/>
                </a:cubicBezTo>
                <a:cubicBezTo>
                  <a:pt x="4946749" y="1653146"/>
                  <a:pt x="4970413" y="1651248"/>
                  <a:pt x="4995862" y="1651248"/>
                </a:cubicBezTo>
                <a:close/>
                <a:moveTo>
                  <a:pt x="3861569" y="1651248"/>
                </a:moveTo>
                <a:cubicBezTo>
                  <a:pt x="3932783" y="1651248"/>
                  <a:pt x="3986584" y="1671898"/>
                  <a:pt x="4022973" y="1713198"/>
                </a:cubicBezTo>
                <a:cubicBezTo>
                  <a:pt x="4052217" y="1746461"/>
                  <a:pt x="4066840" y="1787426"/>
                  <a:pt x="4066840" y="1836093"/>
                </a:cubicBezTo>
                <a:cubicBezTo>
                  <a:pt x="4066840" y="1890787"/>
                  <a:pt x="4048702" y="1935603"/>
                  <a:pt x="4012425" y="1970540"/>
                </a:cubicBezTo>
                <a:cubicBezTo>
                  <a:pt x="3976148" y="2005478"/>
                  <a:pt x="3925974" y="2022946"/>
                  <a:pt x="3861904" y="2022946"/>
                </a:cubicBezTo>
                <a:cubicBezTo>
                  <a:pt x="3804754" y="2022946"/>
                  <a:pt x="3758542" y="2008435"/>
                  <a:pt x="3723270" y="1979414"/>
                </a:cubicBezTo>
                <a:cubicBezTo>
                  <a:pt x="3679961" y="1943472"/>
                  <a:pt x="3658307" y="1896368"/>
                  <a:pt x="3658307" y="1838102"/>
                </a:cubicBezTo>
                <a:cubicBezTo>
                  <a:pt x="3658307" y="1783854"/>
                  <a:pt x="3676613" y="1739150"/>
                  <a:pt x="3713224" y="1703989"/>
                </a:cubicBezTo>
                <a:cubicBezTo>
                  <a:pt x="3749836" y="1668828"/>
                  <a:pt x="3799284" y="1651248"/>
                  <a:pt x="3861569" y="1651248"/>
                </a:cubicBezTo>
                <a:close/>
                <a:moveTo>
                  <a:pt x="3128144" y="1651248"/>
                </a:moveTo>
                <a:cubicBezTo>
                  <a:pt x="3199358" y="1651248"/>
                  <a:pt x="3253159" y="1671898"/>
                  <a:pt x="3289548" y="1713198"/>
                </a:cubicBezTo>
                <a:cubicBezTo>
                  <a:pt x="3318792" y="1746461"/>
                  <a:pt x="3333415" y="1787426"/>
                  <a:pt x="3333415" y="1836093"/>
                </a:cubicBezTo>
                <a:cubicBezTo>
                  <a:pt x="3333415" y="1890787"/>
                  <a:pt x="3315276" y="1935603"/>
                  <a:pt x="3278999" y="1970540"/>
                </a:cubicBezTo>
                <a:cubicBezTo>
                  <a:pt x="3242723" y="2005478"/>
                  <a:pt x="3192549" y="2022946"/>
                  <a:pt x="3128478" y="2022946"/>
                </a:cubicBezTo>
                <a:cubicBezTo>
                  <a:pt x="3071328" y="2022946"/>
                  <a:pt x="3025118" y="2008435"/>
                  <a:pt x="2989846" y="1979414"/>
                </a:cubicBezTo>
                <a:cubicBezTo>
                  <a:pt x="2946537" y="1943472"/>
                  <a:pt x="2924882" y="1896368"/>
                  <a:pt x="2924882" y="1838102"/>
                </a:cubicBezTo>
                <a:cubicBezTo>
                  <a:pt x="2924882" y="1783854"/>
                  <a:pt x="2943188" y="1739150"/>
                  <a:pt x="2979800" y="1703989"/>
                </a:cubicBezTo>
                <a:cubicBezTo>
                  <a:pt x="3016411" y="1668828"/>
                  <a:pt x="3065859" y="1651248"/>
                  <a:pt x="3128144" y="1651248"/>
                </a:cubicBezTo>
                <a:close/>
                <a:moveTo>
                  <a:pt x="2291693" y="1651248"/>
                </a:moveTo>
                <a:cubicBezTo>
                  <a:pt x="2358219" y="1651248"/>
                  <a:pt x="2409007" y="1668828"/>
                  <a:pt x="2444056" y="1703989"/>
                </a:cubicBezTo>
                <a:cubicBezTo>
                  <a:pt x="2479105" y="1739150"/>
                  <a:pt x="2496629" y="1782961"/>
                  <a:pt x="2496629" y="1835423"/>
                </a:cubicBezTo>
                <a:cubicBezTo>
                  <a:pt x="2496629" y="1887438"/>
                  <a:pt x="2479217" y="1931696"/>
                  <a:pt x="2444391" y="1968196"/>
                </a:cubicBezTo>
                <a:cubicBezTo>
                  <a:pt x="2409565" y="2004696"/>
                  <a:pt x="2358666" y="2022946"/>
                  <a:pt x="2291693" y="2022946"/>
                </a:cubicBezTo>
                <a:cubicBezTo>
                  <a:pt x="2238785" y="2022946"/>
                  <a:pt x="2195141" y="2010363"/>
                  <a:pt x="2160762" y="1985196"/>
                </a:cubicBezTo>
                <a:cubicBezTo>
                  <a:pt x="2126382" y="1960029"/>
                  <a:pt x="2103946" y="1925173"/>
                  <a:pt x="2093454" y="1880629"/>
                </a:cubicBezTo>
                <a:lnTo>
                  <a:pt x="2035187" y="1880629"/>
                </a:lnTo>
                <a:lnTo>
                  <a:pt x="2035187" y="2014910"/>
                </a:lnTo>
                <a:lnTo>
                  <a:pt x="1898564" y="2014910"/>
                </a:lnTo>
                <a:lnTo>
                  <a:pt x="1898564" y="1659285"/>
                </a:lnTo>
                <a:lnTo>
                  <a:pt x="2035187" y="1659285"/>
                </a:lnTo>
                <a:lnTo>
                  <a:pt x="2035187" y="1781175"/>
                </a:lnTo>
                <a:lnTo>
                  <a:pt x="2096803" y="1781175"/>
                </a:lnTo>
                <a:cubicBezTo>
                  <a:pt x="2109080" y="1739767"/>
                  <a:pt x="2132075" y="1707761"/>
                  <a:pt x="2165784" y="1685156"/>
                </a:cubicBezTo>
                <a:cubicBezTo>
                  <a:pt x="2199494" y="1662550"/>
                  <a:pt x="2241464" y="1651248"/>
                  <a:pt x="2291693" y="1651248"/>
                </a:cubicBezTo>
                <a:close/>
                <a:moveTo>
                  <a:pt x="7256450" y="1512949"/>
                </a:moveTo>
                <a:lnTo>
                  <a:pt x="7364610" y="1512949"/>
                </a:lnTo>
                <a:cubicBezTo>
                  <a:pt x="7364610" y="1577913"/>
                  <a:pt x="7328110" y="1611734"/>
                  <a:pt x="7255110" y="1614413"/>
                </a:cubicBezTo>
                <a:cubicBezTo>
                  <a:pt x="7205774" y="1616182"/>
                  <a:pt x="7172288" y="1620993"/>
                  <a:pt x="7154651" y="1628846"/>
                </a:cubicBezTo>
                <a:cubicBezTo>
                  <a:pt x="7137015" y="1636700"/>
                  <a:pt x="7124960" y="1650306"/>
                  <a:pt x="7118486" y="1669665"/>
                </a:cubicBezTo>
                <a:cubicBezTo>
                  <a:pt x="7134783" y="1657387"/>
                  <a:pt x="7157219" y="1651248"/>
                  <a:pt x="7185794" y="1651248"/>
                </a:cubicBezTo>
                <a:cubicBezTo>
                  <a:pt x="7252543" y="1651248"/>
                  <a:pt x="7303386" y="1668844"/>
                  <a:pt x="7338324" y="1704036"/>
                </a:cubicBezTo>
                <a:cubicBezTo>
                  <a:pt x="7373261" y="1739228"/>
                  <a:pt x="7390730" y="1783079"/>
                  <a:pt x="7390730" y="1835590"/>
                </a:cubicBezTo>
                <a:cubicBezTo>
                  <a:pt x="7390730" y="1887651"/>
                  <a:pt x="7373372" y="1931948"/>
                  <a:pt x="7338658" y="1968481"/>
                </a:cubicBezTo>
                <a:cubicBezTo>
                  <a:pt x="7303944" y="2005014"/>
                  <a:pt x="7252990" y="2023281"/>
                  <a:pt x="7185794" y="2023281"/>
                </a:cubicBezTo>
                <a:cubicBezTo>
                  <a:pt x="7118821" y="2023281"/>
                  <a:pt x="7068257" y="2004919"/>
                  <a:pt x="7034101" y="1968196"/>
                </a:cubicBezTo>
                <a:cubicBezTo>
                  <a:pt x="6999945" y="1931473"/>
                  <a:pt x="6982867" y="1871588"/>
                  <a:pt x="6982867" y="1788542"/>
                </a:cubicBezTo>
                <a:cubicBezTo>
                  <a:pt x="6982867" y="1711747"/>
                  <a:pt x="6997601" y="1649685"/>
                  <a:pt x="7027068" y="1602358"/>
                </a:cubicBezTo>
                <a:cubicBezTo>
                  <a:pt x="7056536" y="1555031"/>
                  <a:pt x="7098952" y="1530474"/>
                  <a:pt x="7154317" y="1528688"/>
                </a:cubicBezTo>
                <a:lnTo>
                  <a:pt x="7195505" y="1527349"/>
                </a:lnTo>
                <a:cubicBezTo>
                  <a:pt x="7232340" y="1525786"/>
                  <a:pt x="7252654" y="1520986"/>
                  <a:pt x="7256450" y="1512949"/>
                </a:cubicBezTo>
                <a:close/>
                <a:moveTo>
                  <a:pt x="2779700" y="1512949"/>
                </a:moveTo>
                <a:lnTo>
                  <a:pt x="2887861" y="1512949"/>
                </a:lnTo>
                <a:cubicBezTo>
                  <a:pt x="2887861" y="1577913"/>
                  <a:pt x="2851361" y="1611734"/>
                  <a:pt x="2778361" y="1614413"/>
                </a:cubicBezTo>
                <a:cubicBezTo>
                  <a:pt x="2729024" y="1616182"/>
                  <a:pt x="2695538" y="1620993"/>
                  <a:pt x="2677902" y="1628846"/>
                </a:cubicBezTo>
                <a:cubicBezTo>
                  <a:pt x="2660266" y="1636700"/>
                  <a:pt x="2648211" y="1650306"/>
                  <a:pt x="2641737" y="1669665"/>
                </a:cubicBezTo>
                <a:cubicBezTo>
                  <a:pt x="2658033" y="1657387"/>
                  <a:pt x="2680469" y="1651248"/>
                  <a:pt x="2709044" y="1651248"/>
                </a:cubicBezTo>
                <a:cubicBezTo>
                  <a:pt x="2775794" y="1651248"/>
                  <a:pt x="2826637" y="1668844"/>
                  <a:pt x="2861574" y="1704036"/>
                </a:cubicBezTo>
                <a:cubicBezTo>
                  <a:pt x="2896512" y="1739228"/>
                  <a:pt x="2913980" y="1783079"/>
                  <a:pt x="2913980" y="1835590"/>
                </a:cubicBezTo>
                <a:cubicBezTo>
                  <a:pt x="2913980" y="1887651"/>
                  <a:pt x="2896624" y="1931948"/>
                  <a:pt x="2861909" y="1968481"/>
                </a:cubicBezTo>
                <a:cubicBezTo>
                  <a:pt x="2827195" y="2005014"/>
                  <a:pt x="2776240" y="2023281"/>
                  <a:pt x="2709044" y="2023281"/>
                </a:cubicBezTo>
                <a:cubicBezTo>
                  <a:pt x="2642071" y="2023281"/>
                  <a:pt x="2591508" y="2004919"/>
                  <a:pt x="2557351" y="1968196"/>
                </a:cubicBezTo>
                <a:cubicBezTo>
                  <a:pt x="2523195" y="1931473"/>
                  <a:pt x="2506117" y="1871588"/>
                  <a:pt x="2506117" y="1788542"/>
                </a:cubicBezTo>
                <a:cubicBezTo>
                  <a:pt x="2506117" y="1711747"/>
                  <a:pt x="2520851" y="1649685"/>
                  <a:pt x="2550319" y="1602358"/>
                </a:cubicBezTo>
                <a:cubicBezTo>
                  <a:pt x="2579787" y="1555031"/>
                  <a:pt x="2622203" y="1530474"/>
                  <a:pt x="2677567" y="1528688"/>
                </a:cubicBezTo>
                <a:lnTo>
                  <a:pt x="2718755" y="1527349"/>
                </a:lnTo>
                <a:cubicBezTo>
                  <a:pt x="2755590" y="1525786"/>
                  <a:pt x="2775905" y="1520986"/>
                  <a:pt x="2779700" y="1512949"/>
                </a:cubicBezTo>
                <a:close/>
                <a:moveTo>
                  <a:pt x="8983414" y="1106909"/>
                </a:moveTo>
                <a:lnTo>
                  <a:pt x="8983414" y="1169194"/>
                </a:lnTo>
                <a:lnTo>
                  <a:pt x="9028286" y="1169194"/>
                </a:lnTo>
                <a:cubicBezTo>
                  <a:pt x="9039448" y="1169194"/>
                  <a:pt x="9048489" y="1166627"/>
                  <a:pt x="9055410" y="1161492"/>
                </a:cubicBezTo>
                <a:cubicBezTo>
                  <a:pt x="9062330" y="1156357"/>
                  <a:pt x="9065790" y="1148879"/>
                  <a:pt x="9065790" y="1139056"/>
                </a:cubicBezTo>
                <a:cubicBezTo>
                  <a:pt x="9065790" y="1117625"/>
                  <a:pt x="9053289" y="1106909"/>
                  <a:pt x="9028286" y="1106909"/>
                </a:cubicBezTo>
                <a:close/>
                <a:moveTo>
                  <a:pt x="4387862" y="1106909"/>
                </a:moveTo>
                <a:lnTo>
                  <a:pt x="4387862" y="1169194"/>
                </a:lnTo>
                <a:lnTo>
                  <a:pt x="4432400" y="1169194"/>
                </a:lnTo>
                <a:cubicBezTo>
                  <a:pt x="4443561" y="1169194"/>
                  <a:pt x="4452658" y="1166627"/>
                  <a:pt x="4459691" y="1161492"/>
                </a:cubicBezTo>
                <a:cubicBezTo>
                  <a:pt x="4466722" y="1156357"/>
                  <a:pt x="4470238" y="1148879"/>
                  <a:pt x="4470238" y="1139056"/>
                </a:cubicBezTo>
                <a:cubicBezTo>
                  <a:pt x="4470238" y="1117625"/>
                  <a:pt x="4457625" y="1106909"/>
                  <a:pt x="4432400" y="1106909"/>
                </a:cubicBezTo>
                <a:close/>
                <a:moveTo>
                  <a:pt x="4001839" y="1106909"/>
                </a:moveTo>
                <a:lnTo>
                  <a:pt x="4001839" y="1169194"/>
                </a:lnTo>
                <a:lnTo>
                  <a:pt x="4046711" y="1169194"/>
                </a:lnTo>
                <a:cubicBezTo>
                  <a:pt x="4057873" y="1169194"/>
                  <a:pt x="4066915" y="1166627"/>
                  <a:pt x="4073835" y="1161492"/>
                </a:cubicBezTo>
                <a:cubicBezTo>
                  <a:pt x="4080756" y="1156357"/>
                  <a:pt x="4084216" y="1148879"/>
                  <a:pt x="4084216" y="1139056"/>
                </a:cubicBezTo>
                <a:cubicBezTo>
                  <a:pt x="4084216" y="1117625"/>
                  <a:pt x="4071714" y="1106909"/>
                  <a:pt x="4046711" y="1106909"/>
                </a:cubicBezTo>
                <a:close/>
                <a:moveTo>
                  <a:pt x="7908466" y="1084139"/>
                </a:moveTo>
                <a:cubicBezTo>
                  <a:pt x="7889713" y="1090836"/>
                  <a:pt x="7870180" y="1096752"/>
                  <a:pt x="7849865" y="1101886"/>
                </a:cubicBezTo>
                <a:cubicBezTo>
                  <a:pt x="7822182" y="1109253"/>
                  <a:pt x="7804658" y="1116509"/>
                  <a:pt x="7797291" y="1123652"/>
                </a:cubicBezTo>
                <a:cubicBezTo>
                  <a:pt x="7789700" y="1131019"/>
                  <a:pt x="7785906" y="1139391"/>
                  <a:pt x="7785906" y="1148767"/>
                </a:cubicBezTo>
                <a:cubicBezTo>
                  <a:pt x="7785906" y="1159483"/>
                  <a:pt x="7789645" y="1168245"/>
                  <a:pt x="7797124" y="1175054"/>
                </a:cubicBezTo>
                <a:cubicBezTo>
                  <a:pt x="7804602" y="1181863"/>
                  <a:pt x="7815597" y="1185267"/>
                  <a:pt x="7830108" y="1185267"/>
                </a:cubicBezTo>
                <a:cubicBezTo>
                  <a:pt x="7845288" y="1185267"/>
                  <a:pt x="7859408" y="1181584"/>
                  <a:pt x="7872468" y="1174217"/>
                </a:cubicBezTo>
                <a:cubicBezTo>
                  <a:pt x="7885527" y="1166850"/>
                  <a:pt x="7894792" y="1157864"/>
                  <a:pt x="7900261" y="1147260"/>
                </a:cubicBezTo>
                <a:cubicBezTo>
                  <a:pt x="7905731" y="1136656"/>
                  <a:pt x="7908466" y="1122871"/>
                  <a:pt x="7908466" y="1105905"/>
                </a:cubicBezTo>
                <a:close/>
                <a:moveTo>
                  <a:pt x="201588" y="996739"/>
                </a:moveTo>
                <a:lnTo>
                  <a:pt x="201588" y="1000768"/>
                </a:lnTo>
                <a:cubicBezTo>
                  <a:pt x="201588" y="1050209"/>
                  <a:pt x="190872" y="1101105"/>
                  <a:pt x="169441" y="1153455"/>
                </a:cubicBezTo>
                <a:lnTo>
                  <a:pt x="266886" y="1153455"/>
                </a:lnTo>
                <a:lnTo>
                  <a:pt x="266886" y="996739"/>
                </a:lnTo>
                <a:close/>
                <a:moveTo>
                  <a:pt x="2804109" y="990042"/>
                </a:moveTo>
                <a:cubicBezTo>
                  <a:pt x="2787365" y="990042"/>
                  <a:pt x="2773022" y="996404"/>
                  <a:pt x="2761079" y="1009129"/>
                </a:cubicBezTo>
                <a:cubicBezTo>
                  <a:pt x="2749135" y="1021854"/>
                  <a:pt x="2743163" y="1044290"/>
                  <a:pt x="2743163" y="1076437"/>
                </a:cubicBezTo>
                <a:cubicBezTo>
                  <a:pt x="2743163" y="1100324"/>
                  <a:pt x="2748521" y="1120248"/>
                  <a:pt x="2759237" y="1136210"/>
                </a:cubicBezTo>
                <a:cubicBezTo>
                  <a:pt x="2769952" y="1152172"/>
                  <a:pt x="2785579" y="1160153"/>
                  <a:pt x="2806117" y="1160153"/>
                </a:cubicBezTo>
                <a:cubicBezTo>
                  <a:pt x="2823977" y="1160153"/>
                  <a:pt x="2837706" y="1152674"/>
                  <a:pt x="2847306" y="1137717"/>
                </a:cubicBezTo>
                <a:cubicBezTo>
                  <a:pt x="2856905" y="1122759"/>
                  <a:pt x="2861705" y="1102779"/>
                  <a:pt x="2861705" y="1077776"/>
                </a:cubicBezTo>
                <a:cubicBezTo>
                  <a:pt x="2861705" y="1019287"/>
                  <a:pt x="2842506" y="990042"/>
                  <a:pt x="2804109" y="990042"/>
                </a:cubicBezTo>
                <a:close/>
                <a:moveTo>
                  <a:pt x="2546264" y="990042"/>
                </a:moveTo>
                <a:cubicBezTo>
                  <a:pt x="2528627" y="990042"/>
                  <a:pt x="2514954" y="997465"/>
                  <a:pt x="2505243" y="1012310"/>
                </a:cubicBezTo>
                <a:cubicBezTo>
                  <a:pt x="2495532" y="1027156"/>
                  <a:pt x="2490677" y="1047081"/>
                  <a:pt x="2490677" y="1072083"/>
                </a:cubicBezTo>
                <a:cubicBezTo>
                  <a:pt x="2490677" y="1130796"/>
                  <a:pt x="2509876" y="1160153"/>
                  <a:pt x="2548273" y="1160153"/>
                </a:cubicBezTo>
                <a:cubicBezTo>
                  <a:pt x="2565239" y="1160153"/>
                  <a:pt x="2579694" y="1153734"/>
                  <a:pt x="2591638" y="1140898"/>
                </a:cubicBezTo>
                <a:cubicBezTo>
                  <a:pt x="2603582" y="1128061"/>
                  <a:pt x="2609553" y="1105570"/>
                  <a:pt x="2609553" y="1073423"/>
                </a:cubicBezTo>
                <a:cubicBezTo>
                  <a:pt x="2609553" y="1049536"/>
                  <a:pt x="2604195" y="1029667"/>
                  <a:pt x="2593479" y="1013817"/>
                </a:cubicBezTo>
                <a:cubicBezTo>
                  <a:pt x="2582764" y="997967"/>
                  <a:pt x="2567025" y="990042"/>
                  <a:pt x="2546264" y="990042"/>
                </a:cubicBezTo>
                <a:close/>
                <a:moveTo>
                  <a:pt x="3225589" y="989373"/>
                </a:moveTo>
                <a:cubicBezTo>
                  <a:pt x="3208176" y="989373"/>
                  <a:pt x="3193665" y="996181"/>
                  <a:pt x="3182057" y="1009799"/>
                </a:cubicBezTo>
                <a:cubicBezTo>
                  <a:pt x="3170448" y="1023417"/>
                  <a:pt x="3164644" y="1045518"/>
                  <a:pt x="3164644" y="1076102"/>
                </a:cubicBezTo>
                <a:cubicBezTo>
                  <a:pt x="3164644" y="1104230"/>
                  <a:pt x="3170561" y="1125104"/>
                  <a:pt x="3182392" y="1138721"/>
                </a:cubicBezTo>
                <a:cubicBezTo>
                  <a:pt x="3194224" y="1152339"/>
                  <a:pt x="3209181" y="1159148"/>
                  <a:pt x="3227263" y="1159148"/>
                </a:cubicBezTo>
                <a:cubicBezTo>
                  <a:pt x="3243114" y="1159148"/>
                  <a:pt x="3256396" y="1152618"/>
                  <a:pt x="3267112" y="1139558"/>
                </a:cubicBezTo>
                <a:cubicBezTo>
                  <a:pt x="3277828" y="1126499"/>
                  <a:pt x="3283186" y="1104342"/>
                  <a:pt x="3283186" y="1073088"/>
                </a:cubicBezTo>
                <a:cubicBezTo>
                  <a:pt x="3283186" y="1044290"/>
                  <a:pt x="3277604" y="1023138"/>
                  <a:pt x="3266442" y="1009631"/>
                </a:cubicBezTo>
                <a:cubicBezTo>
                  <a:pt x="3255280" y="996126"/>
                  <a:pt x="3241662" y="989373"/>
                  <a:pt x="3225589" y="989373"/>
                </a:cubicBezTo>
                <a:close/>
                <a:moveTo>
                  <a:pt x="3634978" y="983010"/>
                </a:moveTo>
                <a:cubicBezTo>
                  <a:pt x="3615110" y="983010"/>
                  <a:pt x="3598701" y="990656"/>
                  <a:pt x="3585753" y="1005948"/>
                </a:cubicBezTo>
                <a:cubicBezTo>
                  <a:pt x="3572805" y="1021240"/>
                  <a:pt x="3566331" y="1044513"/>
                  <a:pt x="3566331" y="1075767"/>
                </a:cubicBezTo>
                <a:cubicBezTo>
                  <a:pt x="3566331" y="1107467"/>
                  <a:pt x="3572749" y="1130908"/>
                  <a:pt x="3585586" y="1146088"/>
                </a:cubicBezTo>
                <a:cubicBezTo>
                  <a:pt x="3598422" y="1161269"/>
                  <a:pt x="3614551" y="1168859"/>
                  <a:pt x="3633973" y="1168859"/>
                </a:cubicBezTo>
                <a:cubicBezTo>
                  <a:pt x="3653619" y="1168859"/>
                  <a:pt x="3669748" y="1161380"/>
                  <a:pt x="3682361" y="1146423"/>
                </a:cubicBezTo>
                <a:cubicBezTo>
                  <a:pt x="3694974" y="1131466"/>
                  <a:pt x="3701281" y="1107467"/>
                  <a:pt x="3701281" y="1074428"/>
                </a:cubicBezTo>
                <a:cubicBezTo>
                  <a:pt x="3701281" y="1043620"/>
                  <a:pt x="3694919" y="1020682"/>
                  <a:pt x="3682194" y="1005613"/>
                </a:cubicBezTo>
                <a:cubicBezTo>
                  <a:pt x="3669469" y="990544"/>
                  <a:pt x="3653731" y="983010"/>
                  <a:pt x="3634978" y="983010"/>
                </a:cubicBezTo>
                <a:close/>
                <a:moveTo>
                  <a:pt x="1079562" y="978322"/>
                </a:moveTo>
                <a:cubicBezTo>
                  <a:pt x="1059471" y="978322"/>
                  <a:pt x="1046969" y="980737"/>
                  <a:pt x="1042058" y="985566"/>
                </a:cubicBezTo>
                <a:cubicBezTo>
                  <a:pt x="1037147" y="990395"/>
                  <a:pt x="1034691" y="997189"/>
                  <a:pt x="1034691" y="1005948"/>
                </a:cubicBezTo>
                <a:cubicBezTo>
                  <a:pt x="1034691" y="1024812"/>
                  <a:pt x="1051211" y="1034244"/>
                  <a:pt x="1084251" y="1034244"/>
                </a:cubicBezTo>
                <a:lnTo>
                  <a:pt x="1122090" y="1034244"/>
                </a:lnTo>
                <a:lnTo>
                  <a:pt x="1122090" y="978322"/>
                </a:lnTo>
                <a:close/>
                <a:moveTo>
                  <a:pt x="8983414" y="976313"/>
                </a:moveTo>
                <a:lnTo>
                  <a:pt x="8983414" y="1032904"/>
                </a:lnTo>
                <a:lnTo>
                  <a:pt x="9017905" y="1032904"/>
                </a:lnTo>
                <a:cubicBezTo>
                  <a:pt x="9040676" y="1032904"/>
                  <a:pt x="9052061" y="1022463"/>
                  <a:pt x="9052061" y="1001579"/>
                </a:cubicBezTo>
                <a:cubicBezTo>
                  <a:pt x="9052061" y="984735"/>
                  <a:pt x="9040006" y="976313"/>
                  <a:pt x="9015896" y="976313"/>
                </a:cubicBezTo>
                <a:close/>
                <a:moveTo>
                  <a:pt x="4001839" y="976313"/>
                </a:moveTo>
                <a:lnTo>
                  <a:pt x="4001839" y="1032904"/>
                </a:lnTo>
                <a:lnTo>
                  <a:pt x="4036330" y="1032904"/>
                </a:lnTo>
                <a:cubicBezTo>
                  <a:pt x="4059101" y="1032904"/>
                  <a:pt x="4070487" y="1022463"/>
                  <a:pt x="4070487" y="1001579"/>
                </a:cubicBezTo>
                <a:cubicBezTo>
                  <a:pt x="4070487" y="984735"/>
                  <a:pt x="4058431" y="976313"/>
                  <a:pt x="4034321" y="976313"/>
                </a:cubicBezTo>
                <a:close/>
                <a:moveTo>
                  <a:pt x="8847125" y="897285"/>
                </a:moveTo>
                <a:lnTo>
                  <a:pt x="9066460" y="897285"/>
                </a:lnTo>
                <a:cubicBezTo>
                  <a:pt x="9106197" y="897285"/>
                  <a:pt x="9136502" y="904891"/>
                  <a:pt x="9157375" y="920103"/>
                </a:cubicBezTo>
                <a:cubicBezTo>
                  <a:pt x="9178249" y="935315"/>
                  <a:pt x="9188685" y="956564"/>
                  <a:pt x="9188685" y="983852"/>
                </a:cubicBezTo>
                <a:cubicBezTo>
                  <a:pt x="9188685" y="1003089"/>
                  <a:pt x="9181876" y="1019811"/>
                  <a:pt x="9168258" y="1034016"/>
                </a:cubicBezTo>
                <a:cubicBezTo>
                  <a:pt x="9154641" y="1048222"/>
                  <a:pt x="9137005" y="1057672"/>
                  <a:pt x="9115350" y="1062367"/>
                </a:cubicBezTo>
                <a:lnTo>
                  <a:pt x="9115350" y="1063712"/>
                </a:lnTo>
                <a:cubicBezTo>
                  <a:pt x="9142362" y="1066391"/>
                  <a:pt x="9163849" y="1075320"/>
                  <a:pt x="9179811" y="1090501"/>
                </a:cubicBezTo>
                <a:cubicBezTo>
                  <a:pt x="9195773" y="1105681"/>
                  <a:pt x="9203754" y="1125996"/>
                  <a:pt x="9203754" y="1151446"/>
                </a:cubicBezTo>
                <a:cubicBezTo>
                  <a:pt x="9203754" y="1185379"/>
                  <a:pt x="9192592" y="1210773"/>
                  <a:pt x="9170268" y="1227627"/>
                </a:cubicBezTo>
                <a:cubicBezTo>
                  <a:pt x="9147943" y="1244482"/>
                  <a:pt x="9107871" y="1252910"/>
                  <a:pt x="9050052" y="1252910"/>
                </a:cubicBezTo>
                <a:lnTo>
                  <a:pt x="8847125" y="1252910"/>
                </a:lnTo>
                <a:close/>
                <a:moveTo>
                  <a:pt x="8404138" y="897285"/>
                </a:moveTo>
                <a:lnTo>
                  <a:pt x="8533060" y="897285"/>
                </a:lnTo>
                <a:lnTo>
                  <a:pt x="8533060" y="1074595"/>
                </a:lnTo>
                <a:lnTo>
                  <a:pt x="8668193" y="897285"/>
                </a:lnTo>
                <a:lnTo>
                  <a:pt x="8796597" y="897285"/>
                </a:lnTo>
                <a:lnTo>
                  <a:pt x="8796597" y="1252910"/>
                </a:lnTo>
                <a:lnTo>
                  <a:pt x="8667675" y="1252910"/>
                </a:lnTo>
                <a:lnTo>
                  <a:pt x="8667675" y="1077949"/>
                </a:lnTo>
                <a:lnTo>
                  <a:pt x="8533902" y="1252910"/>
                </a:lnTo>
                <a:lnTo>
                  <a:pt x="8404138" y="1252910"/>
                </a:lnTo>
                <a:close/>
                <a:moveTo>
                  <a:pt x="8050634" y="897285"/>
                </a:moveTo>
                <a:lnTo>
                  <a:pt x="8384827" y="897285"/>
                </a:lnTo>
                <a:lnTo>
                  <a:pt x="8384827" y="996739"/>
                </a:lnTo>
                <a:lnTo>
                  <a:pt x="8286043" y="996739"/>
                </a:lnTo>
                <a:lnTo>
                  <a:pt x="8286043" y="1252910"/>
                </a:lnTo>
                <a:lnTo>
                  <a:pt x="8149418" y="1252910"/>
                </a:lnTo>
                <a:lnTo>
                  <a:pt x="8149418" y="996739"/>
                </a:lnTo>
                <a:lnTo>
                  <a:pt x="8050634" y="996739"/>
                </a:lnTo>
                <a:close/>
                <a:moveTo>
                  <a:pt x="7223038" y="897285"/>
                </a:moveTo>
                <a:lnTo>
                  <a:pt x="7351960" y="897285"/>
                </a:lnTo>
                <a:lnTo>
                  <a:pt x="7351960" y="1074595"/>
                </a:lnTo>
                <a:lnTo>
                  <a:pt x="7487092" y="897285"/>
                </a:lnTo>
                <a:lnTo>
                  <a:pt x="7615498" y="897285"/>
                </a:lnTo>
                <a:lnTo>
                  <a:pt x="7615498" y="1252910"/>
                </a:lnTo>
                <a:lnTo>
                  <a:pt x="7486575" y="1252910"/>
                </a:lnTo>
                <a:lnTo>
                  <a:pt x="7486575" y="1077949"/>
                </a:lnTo>
                <a:lnTo>
                  <a:pt x="7352802" y="1252910"/>
                </a:lnTo>
                <a:lnTo>
                  <a:pt x="7223038" y="1252910"/>
                </a:lnTo>
                <a:close/>
                <a:moveTo>
                  <a:pt x="6778191" y="897285"/>
                </a:moveTo>
                <a:lnTo>
                  <a:pt x="6914480" y="897285"/>
                </a:lnTo>
                <a:lnTo>
                  <a:pt x="6914480" y="1153455"/>
                </a:lnTo>
                <a:lnTo>
                  <a:pt x="7018288" y="1153455"/>
                </a:lnTo>
                <a:lnTo>
                  <a:pt x="7018288" y="897285"/>
                </a:lnTo>
                <a:lnTo>
                  <a:pt x="7154577" y="897285"/>
                </a:lnTo>
                <a:lnTo>
                  <a:pt x="7154577" y="1153455"/>
                </a:lnTo>
                <a:lnTo>
                  <a:pt x="7206816" y="1153455"/>
                </a:lnTo>
                <a:lnTo>
                  <a:pt x="7206816" y="1354373"/>
                </a:lnTo>
                <a:lnTo>
                  <a:pt x="7112049" y="1354373"/>
                </a:lnTo>
                <a:lnTo>
                  <a:pt x="7112049" y="1252910"/>
                </a:lnTo>
                <a:lnTo>
                  <a:pt x="6778191" y="1252910"/>
                </a:lnTo>
                <a:close/>
                <a:moveTo>
                  <a:pt x="6337213" y="897285"/>
                </a:moveTo>
                <a:lnTo>
                  <a:pt x="6466135" y="897285"/>
                </a:lnTo>
                <a:lnTo>
                  <a:pt x="6466135" y="1074595"/>
                </a:lnTo>
                <a:lnTo>
                  <a:pt x="6601268" y="897285"/>
                </a:lnTo>
                <a:lnTo>
                  <a:pt x="6729673" y="897285"/>
                </a:lnTo>
                <a:lnTo>
                  <a:pt x="6729673" y="1252910"/>
                </a:lnTo>
                <a:lnTo>
                  <a:pt x="6600750" y="1252910"/>
                </a:lnTo>
                <a:lnTo>
                  <a:pt x="6600750" y="1077949"/>
                </a:lnTo>
                <a:lnTo>
                  <a:pt x="6466978" y="1252910"/>
                </a:lnTo>
                <a:lnTo>
                  <a:pt x="6337213" y="1252910"/>
                </a:lnTo>
                <a:close/>
                <a:moveTo>
                  <a:pt x="5889538" y="897285"/>
                </a:moveTo>
                <a:lnTo>
                  <a:pt x="6026162" y="897285"/>
                </a:lnTo>
                <a:lnTo>
                  <a:pt x="6026162" y="1019175"/>
                </a:lnTo>
                <a:lnTo>
                  <a:pt x="6150062" y="1019175"/>
                </a:lnTo>
                <a:lnTo>
                  <a:pt x="6150062" y="897285"/>
                </a:lnTo>
                <a:lnTo>
                  <a:pt x="6286686" y="897285"/>
                </a:lnTo>
                <a:lnTo>
                  <a:pt x="6286686" y="1252910"/>
                </a:lnTo>
                <a:lnTo>
                  <a:pt x="6150062" y="1252910"/>
                </a:lnTo>
                <a:lnTo>
                  <a:pt x="6150062" y="1118629"/>
                </a:lnTo>
                <a:lnTo>
                  <a:pt x="6026162" y="1118629"/>
                </a:lnTo>
                <a:lnTo>
                  <a:pt x="6026162" y="1252910"/>
                </a:lnTo>
                <a:lnTo>
                  <a:pt x="5889538" y="1252910"/>
                </a:lnTo>
                <a:close/>
                <a:moveTo>
                  <a:pt x="5441863" y="897285"/>
                </a:moveTo>
                <a:lnTo>
                  <a:pt x="5570785" y="897285"/>
                </a:lnTo>
                <a:lnTo>
                  <a:pt x="5570785" y="1074595"/>
                </a:lnTo>
                <a:lnTo>
                  <a:pt x="5705918" y="897285"/>
                </a:lnTo>
                <a:lnTo>
                  <a:pt x="5834323" y="897285"/>
                </a:lnTo>
                <a:lnTo>
                  <a:pt x="5834323" y="1252910"/>
                </a:lnTo>
                <a:lnTo>
                  <a:pt x="5705400" y="1252910"/>
                </a:lnTo>
                <a:lnTo>
                  <a:pt x="5705400" y="1077949"/>
                </a:lnTo>
                <a:lnTo>
                  <a:pt x="5571628" y="1252910"/>
                </a:lnTo>
                <a:lnTo>
                  <a:pt x="5441863" y="1252910"/>
                </a:lnTo>
                <a:close/>
                <a:moveTo>
                  <a:pt x="4797102" y="897285"/>
                </a:moveTo>
                <a:lnTo>
                  <a:pt x="4958841" y="897285"/>
                </a:lnTo>
                <a:lnTo>
                  <a:pt x="5015266" y="996404"/>
                </a:lnTo>
                <a:lnTo>
                  <a:pt x="5081066" y="897285"/>
                </a:lnTo>
                <a:lnTo>
                  <a:pt x="5231420" y="897285"/>
                </a:lnTo>
                <a:lnTo>
                  <a:pt x="5110105" y="1066726"/>
                </a:lnTo>
                <a:lnTo>
                  <a:pt x="5240126" y="1252910"/>
                </a:lnTo>
                <a:lnTo>
                  <a:pt x="5081066" y="1252910"/>
                </a:lnTo>
                <a:lnTo>
                  <a:pt x="5015266" y="1138386"/>
                </a:lnTo>
                <a:lnTo>
                  <a:pt x="4938080" y="1252910"/>
                </a:lnTo>
                <a:lnTo>
                  <a:pt x="4790406" y="1252910"/>
                </a:lnTo>
                <a:lnTo>
                  <a:pt x="4919568" y="1066726"/>
                </a:lnTo>
                <a:close/>
                <a:moveTo>
                  <a:pt x="4646712" y="897285"/>
                </a:moveTo>
                <a:lnTo>
                  <a:pt x="4783001" y="897285"/>
                </a:lnTo>
                <a:lnTo>
                  <a:pt x="4783001" y="1252910"/>
                </a:lnTo>
                <a:lnTo>
                  <a:pt x="4646712" y="1252910"/>
                </a:lnTo>
                <a:close/>
                <a:moveTo>
                  <a:pt x="4251238" y="897285"/>
                </a:moveTo>
                <a:lnTo>
                  <a:pt x="4387862" y="897285"/>
                </a:lnTo>
                <a:lnTo>
                  <a:pt x="4387862" y="1023863"/>
                </a:lnTo>
                <a:lnTo>
                  <a:pt x="4450147" y="1023863"/>
                </a:lnTo>
                <a:cubicBezTo>
                  <a:pt x="4555294" y="1023863"/>
                  <a:pt x="4607867" y="1062261"/>
                  <a:pt x="4607867" y="1139056"/>
                </a:cubicBezTo>
                <a:cubicBezTo>
                  <a:pt x="4607867" y="1214958"/>
                  <a:pt x="4556633" y="1252910"/>
                  <a:pt x="4454166" y="1252910"/>
                </a:cubicBezTo>
                <a:lnTo>
                  <a:pt x="4251238" y="1252910"/>
                </a:lnTo>
                <a:close/>
                <a:moveTo>
                  <a:pt x="3865550" y="897285"/>
                </a:moveTo>
                <a:lnTo>
                  <a:pt x="4084885" y="897285"/>
                </a:lnTo>
                <a:cubicBezTo>
                  <a:pt x="4124622" y="897285"/>
                  <a:pt x="4154928" y="904891"/>
                  <a:pt x="4175801" y="920103"/>
                </a:cubicBezTo>
                <a:cubicBezTo>
                  <a:pt x="4196674" y="935315"/>
                  <a:pt x="4207110" y="956564"/>
                  <a:pt x="4207110" y="983852"/>
                </a:cubicBezTo>
                <a:cubicBezTo>
                  <a:pt x="4207110" y="1003089"/>
                  <a:pt x="4200301" y="1019811"/>
                  <a:pt x="4186684" y="1034016"/>
                </a:cubicBezTo>
                <a:cubicBezTo>
                  <a:pt x="4173066" y="1048222"/>
                  <a:pt x="4155430" y="1057672"/>
                  <a:pt x="4133775" y="1062367"/>
                </a:cubicBezTo>
                <a:lnTo>
                  <a:pt x="4133775" y="1063712"/>
                </a:lnTo>
                <a:cubicBezTo>
                  <a:pt x="4160788" y="1066391"/>
                  <a:pt x="4182275" y="1075320"/>
                  <a:pt x="4198237" y="1090501"/>
                </a:cubicBezTo>
                <a:cubicBezTo>
                  <a:pt x="4214198" y="1105681"/>
                  <a:pt x="4222179" y="1125996"/>
                  <a:pt x="4222179" y="1151446"/>
                </a:cubicBezTo>
                <a:cubicBezTo>
                  <a:pt x="4222179" y="1185379"/>
                  <a:pt x="4211017" y="1210773"/>
                  <a:pt x="4188693" y="1227627"/>
                </a:cubicBezTo>
                <a:cubicBezTo>
                  <a:pt x="4166369" y="1244482"/>
                  <a:pt x="4126297" y="1252910"/>
                  <a:pt x="4068477" y="1252910"/>
                </a:cubicBezTo>
                <a:lnTo>
                  <a:pt x="3865550" y="1252910"/>
                </a:lnTo>
                <a:close/>
                <a:moveTo>
                  <a:pt x="1927138" y="897285"/>
                </a:moveTo>
                <a:lnTo>
                  <a:pt x="2056061" y="897285"/>
                </a:lnTo>
                <a:lnTo>
                  <a:pt x="2056061" y="1074595"/>
                </a:lnTo>
                <a:lnTo>
                  <a:pt x="2191194" y="897285"/>
                </a:lnTo>
                <a:lnTo>
                  <a:pt x="2319599" y="897285"/>
                </a:lnTo>
                <a:lnTo>
                  <a:pt x="2319599" y="1252910"/>
                </a:lnTo>
                <a:lnTo>
                  <a:pt x="2190676" y="1252910"/>
                </a:lnTo>
                <a:lnTo>
                  <a:pt x="2190676" y="1077949"/>
                </a:lnTo>
                <a:lnTo>
                  <a:pt x="2056904" y="1252910"/>
                </a:lnTo>
                <a:lnTo>
                  <a:pt x="1927138" y="1252910"/>
                </a:lnTo>
                <a:close/>
                <a:moveTo>
                  <a:pt x="1482292" y="897285"/>
                </a:moveTo>
                <a:lnTo>
                  <a:pt x="1618581" y="897285"/>
                </a:lnTo>
                <a:lnTo>
                  <a:pt x="1618581" y="1153455"/>
                </a:lnTo>
                <a:lnTo>
                  <a:pt x="1722389" y="1153455"/>
                </a:lnTo>
                <a:lnTo>
                  <a:pt x="1722389" y="897285"/>
                </a:lnTo>
                <a:lnTo>
                  <a:pt x="1858678" y="897285"/>
                </a:lnTo>
                <a:lnTo>
                  <a:pt x="1858678" y="1153455"/>
                </a:lnTo>
                <a:lnTo>
                  <a:pt x="1910916" y="1153455"/>
                </a:lnTo>
                <a:lnTo>
                  <a:pt x="1910916" y="1354373"/>
                </a:lnTo>
                <a:lnTo>
                  <a:pt x="1816150" y="1354373"/>
                </a:lnTo>
                <a:lnTo>
                  <a:pt x="1816150" y="1252910"/>
                </a:lnTo>
                <a:lnTo>
                  <a:pt x="1482292" y="1252910"/>
                </a:lnTo>
                <a:close/>
                <a:moveTo>
                  <a:pt x="1049090" y="897285"/>
                </a:moveTo>
                <a:lnTo>
                  <a:pt x="1258380" y="897285"/>
                </a:lnTo>
                <a:lnTo>
                  <a:pt x="1258380" y="1252910"/>
                </a:lnTo>
                <a:lnTo>
                  <a:pt x="1122090" y="1252910"/>
                </a:lnTo>
                <a:lnTo>
                  <a:pt x="1122090" y="1114946"/>
                </a:lnTo>
                <a:lnTo>
                  <a:pt x="1117073" y="1114946"/>
                </a:lnTo>
                <a:cubicBezTo>
                  <a:pt x="1107476" y="1114946"/>
                  <a:pt x="1099946" y="1117570"/>
                  <a:pt x="1094479" y="1122818"/>
                </a:cubicBezTo>
                <a:cubicBezTo>
                  <a:pt x="1089013" y="1128066"/>
                  <a:pt x="1083492" y="1136051"/>
                  <a:pt x="1077914" y="1146774"/>
                </a:cubicBezTo>
                <a:lnTo>
                  <a:pt x="1023300" y="1252910"/>
                </a:lnTo>
                <a:lnTo>
                  <a:pt x="872282" y="1252910"/>
                </a:lnTo>
                <a:lnTo>
                  <a:pt x="925190" y="1150107"/>
                </a:lnTo>
                <a:cubicBezTo>
                  <a:pt x="940817" y="1119522"/>
                  <a:pt x="961356" y="1102779"/>
                  <a:pt x="986805" y="1099877"/>
                </a:cubicBezTo>
                <a:cubicBezTo>
                  <a:pt x="958007" y="1095405"/>
                  <a:pt x="936073" y="1083386"/>
                  <a:pt x="921005" y="1063819"/>
                </a:cubicBezTo>
                <a:cubicBezTo>
                  <a:pt x="905936" y="1044252"/>
                  <a:pt x="898401" y="1022841"/>
                  <a:pt x="898401" y="999586"/>
                </a:cubicBezTo>
                <a:cubicBezTo>
                  <a:pt x="898401" y="976553"/>
                  <a:pt x="904150" y="956149"/>
                  <a:pt x="915647" y="938374"/>
                </a:cubicBezTo>
                <a:cubicBezTo>
                  <a:pt x="927144" y="920598"/>
                  <a:pt x="943887" y="909306"/>
                  <a:pt x="965876" y="904497"/>
                </a:cubicBezTo>
                <a:cubicBezTo>
                  <a:pt x="987866" y="899689"/>
                  <a:pt x="1015604" y="897285"/>
                  <a:pt x="1049090" y="897285"/>
                </a:cubicBezTo>
                <a:close/>
                <a:moveTo>
                  <a:pt x="71996" y="897285"/>
                </a:moveTo>
                <a:lnTo>
                  <a:pt x="403511" y="897285"/>
                </a:lnTo>
                <a:lnTo>
                  <a:pt x="403511" y="1153455"/>
                </a:lnTo>
                <a:lnTo>
                  <a:pt x="423453" y="1153455"/>
                </a:lnTo>
                <a:lnTo>
                  <a:pt x="423453" y="1152116"/>
                </a:lnTo>
                <a:lnTo>
                  <a:pt x="428608" y="1153455"/>
                </a:lnTo>
                <a:lnTo>
                  <a:pt x="441015" y="1153455"/>
                </a:lnTo>
                <a:lnTo>
                  <a:pt x="441015" y="1156679"/>
                </a:lnTo>
                <a:lnTo>
                  <a:pt x="444718" y="1157641"/>
                </a:lnTo>
                <a:cubicBezTo>
                  <a:pt x="450856" y="1158869"/>
                  <a:pt x="456047" y="1159483"/>
                  <a:pt x="460288" y="1159483"/>
                </a:cubicBezTo>
                <a:cubicBezTo>
                  <a:pt x="478595" y="1159483"/>
                  <a:pt x="487748" y="1145848"/>
                  <a:pt x="487748" y="1118577"/>
                </a:cubicBezTo>
                <a:lnTo>
                  <a:pt x="487748" y="897285"/>
                </a:lnTo>
                <a:lnTo>
                  <a:pt x="864134" y="897285"/>
                </a:lnTo>
                <a:lnTo>
                  <a:pt x="864134" y="1252910"/>
                </a:lnTo>
                <a:lnTo>
                  <a:pt x="727844" y="1252910"/>
                </a:lnTo>
                <a:lnTo>
                  <a:pt x="727844" y="996739"/>
                </a:lnTo>
                <a:lnTo>
                  <a:pt x="624371" y="996739"/>
                </a:lnTo>
                <a:lnTo>
                  <a:pt x="624371" y="1145942"/>
                </a:lnTo>
                <a:cubicBezTo>
                  <a:pt x="624371" y="1185728"/>
                  <a:pt x="616279" y="1215232"/>
                  <a:pt x="600094" y="1234455"/>
                </a:cubicBezTo>
                <a:cubicBezTo>
                  <a:pt x="583909" y="1253679"/>
                  <a:pt x="559074" y="1263290"/>
                  <a:pt x="525587" y="1263290"/>
                </a:cubicBezTo>
                <a:cubicBezTo>
                  <a:pt x="506611" y="1263290"/>
                  <a:pt x="488613" y="1262425"/>
                  <a:pt x="471590" y="1260695"/>
                </a:cubicBezTo>
                <a:lnTo>
                  <a:pt x="441015" y="1255750"/>
                </a:lnTo>
                <a:lnTo>
                  <a:pt x="441015" y="1354373"/>
                </a:lnTo>
                <a:lnTo>
                  <a:pt x="346584" y="1354373"/>
                </a:lnTo>
                <a:lnTo>
                  <a:pt x="346584" y="1252910"/>
                </a:lnTo>
                <a:lnTo>
                  <a:pt x="94767" y="1252910"/>
                </a:lnTo>
                <a:lnTo>
                  <a:pt x="94767" y="1354373"/>
                </a:lnTo>
                <a:lnTo>
                  <a:pt x="0" y="1354373"/>
                </a:lnTo>
                <a:lnTo>
                  <a:pt x="0" y="1153455"/>
                </a:lnTo>
                <a:lnTo>
                  <a:pt x="34491" y="1153455"/>
                </a:lnTo>
                <a:cubicBezTo>
                  <a:pt x="59494" y="1108748"/>
                  <a:pt x="71996" y="1050181"/>
                  <a:pt x="71996" y="977757"/>
                </a:cubicBezTo>
                <a:close/>
                <a:moveTo>
                  <a:pt x="7843837" y="889248"/>
                </a:moveTo>
                <a:cubicBezTo>
                  <a:pt x="7884690" y="889248"/>
                  <a:pt x="7917507" y="891536"/>
                  <a:pt x="7942287" y="896113"/>
                </a:cubicBezTo>
                <a:cubicBezTo>
                  <a:pt x="7967067" y="900689"/>
                  <a:pt x="7987717" y="910233"/>
                  <a:pt x="8004236" y="924744"/>
                </a:cubicBezTo>
                <a:cubicBezTo>
                  <a:pt x="8015845" y="934790"/>
                  <a:pt x="8024998" y="949021"/>
                  <a:pt x="8031695" y="967439"/>
                </a:cubicBezTo>
                <a:cubicBezTo>
                  <a:pt x="8038393" y="985856"/>
                  <a:pt x="8041741" y="1003437"/>
                  <a:pt x="8041741" y="1020180"/>
                </a:cubicBezTo>
                <a:lnTo>
                  <a:pt x="8041741" y="1177231"/>
                </a:lnTo>
                <a:cubicBezTo>
                  <a:pt x="8041741" y="1193974"/>
                  <a:pt x="8042802" y="1207089"/>
                  <a:pt x="8044922" y="1216577"/>
                </a:cubicBezTo>
                <a:cubicBezTo>
                  <a:pt x="8047043" y="1226065"/>
                  <a:pt x="8051675" y="1238176"/>
                  <a:pt x="8058819" y="1252910"/>
                </a:cubicBezTo>
                <a:lnTo>
                  <a:pt x="7930901" y="1252910"/>
                </a:lnTo>
                <a:cubicBezTo>
                  <a:pt x="7925767" y="1243757"/>
                  <a:pt x="7922418" y="1236780"/>
                  <a:pt x="7920856" y="1231981"/>
                </a:cubicBezTo>
                <a:cubicBezTo>
                  <a:pt x="7919293" y="1227181"/>
                  <a:pt x="7917730" y="1219646"/>
                  <a:pt x="7916167" y="1209377"/>
                </a:cubicBezTo>
                <a:cubicBezTo>
                  <a:pt x="7898308" y="1226567"/>
                  <a:pt x="7880560" y="1238845"/>
                  <a:pt x="7862924" y="1246212"/>
                </a:cubicBezTo>
                <a:cubicBezTo>
                  <a:pt x="7838814" y="1256035"/>
                  <a:pt x="7810797" y="1260946"/>
                  <a:pt x="7778874" y="1260946"/>
                </a:cubicBezTo>
                <a:cubicBezTo>
                  <a:pt x="7736458" y="1260946"/>
                  <a:pt x="7704255" y="1251124"/>
                  <a:pt x="7682266" y="1231478"/>
                </a:cubicBezTo>
                <a:cubicBezTo>
                  <a:pt x="7660276" y="1211833"/>
                  <a:pt x="7649282" y="1187611"/>
                  <a:pt x="7649282" y="1158813"/>
                </a:cubicBezTo>
                <a:cubicBezTo>
                  <a:pt x="7649282" y="1131801"/>
                  <a:pt x="7657206" y="1109588"/>
                  <a:pt x="7673056" y="1092175"/>
                </a:cubicBezTo>
                <a:cubicBezTo>
                  <a:pt x="7688907" y="1074762"/>
                  <a:pt x="7718152" y="1061814"/>
                  <a:pt x="7760791" y="1053331"/>
                </a:cubicBezTo>
                <a:cubicBezTo>
                  <a:pt x="7811914" y="1043062"/>
                  <a:pt x="7845065" y="1035862"/>
                  <a:pt x="7860245" y="1031732"/>
                </a:cubicBezTo>
                <a:cubicBezTo>
                  <a:pt x="7875426" y="1027602"/>
                  <a:pt x="7891499" y="1022189"/>
                  <a:pt x="7908466" y="1015492"/>
                </a:cubicBezTo>
                <a:cubicBezTo>
                  <a:pt x="7908466" y="998748"/>
                  <a:pt x="7905005" y="987028"/>
                  <a:pt x="7898085" y="980331"/>
                </a:cubicBezTo>
                <a:cubicBezTo>
                  <a:pt x="7891164" y="973634"/>
                  <a:pt x="7878998" y="970285"/>
                  <a:pt x="7861585" y="970285"/>
                </a:cubicBezTo>
                <a:cubicBezTo>
                  <a:pt x="7839261" y="970285"/>
                  <a:pt x="7822518" y="973857"/>
                  <a:pt x="7811355" y="981001"/>
                </a:cubicBezTo>
                <a:cubicBezTo>
                  <a:pt x="7802649" y="986582"/>
                  <a:pt x="7795616" y="997074"/>
                  <a:pt x="7790259" y="1012478"/>
                </a:cubicBezTo>
                <a:lnTo>
                  <a:pt x="7659997" y="998748"/>
                </a:lnTo>
                <a:cubicBezTo>
                  <a:pt x="7664908" y="975978"/>
                  <a:pt x="7671996" y="958063"/>
                  <a:pt x="7681261" y="945003"/>
                </a:cubicBezTo>
                <a:cubicBezTo>
                  <a:pt x="7690526" y="931943"/>
                  <a:pt x="7703864" y="920614"/>
                  <a:pt x="7721277" y="911014"/>
                </a:cubicBezTo>
                <a:cubicBezTo>
                  <a:pt x="7733778" y="904094"/>
                  <a:pt x="7750968" y="898736"/>
                  <a:pt x="7772846" y="894941"/>
                </a:cubicBezTo>
                <a:cubicBezTo>
                  <a:pt x="7794724" y="891146"/>
                  <a:pt x="7818388" y="889248"/>
                  <a:pt x="7843837" y="889248"/>
                </a:cubicBezTo>
                <a:close/>
                <a:moveTo>
                  <a:pt x="3632969" y="889248"/>
                </a:moveTo>
                <a:cubicBezTo>
                  <a:pt x="3704183" y="889248"/>
                  <a:pt x="3757985" y="909898"/>
                  <a:pt x="3794373" y="951198"/>
                </a:cubicBezTo>
                <a:cubicBezTo>
                  <a:pt x="3823618" y="984461"/>
                  <a:pt x="3838241" y="1025426"/>
                  <a:pt x="3838241" y="1074093"/>
                </a:cubicBezTo>
                <a:cubicBezTo>
                  <a:pt x="3838241" y="1128787"/>
                  <a:pt x="3820102" y="1173603"/>
                  <a:pt x="3783825" y="1208540"/>
                </a:cubicBezTo>
                <a:cubicBezTo>
                  <a:pt x="3747548" y="1243478"/>
                  <a:pt x="3697374" y="1260946"/>
                  <a:pt x="3633303" y="1260946"/>
                </a:cubicBezTo>
                <a:cubicBezTo>
                  <a:pt x="3576154" y="1260946"/>
                  <a:pt x="3529943" y="1246435"/>
                  <a:pt x="3494670" y="1217414"/>
                </a:cubicBezTo>
                <a:cubicBezTo>
                  <a:pt x="3451362" y="1181472"/>
                  <a:pt x="3429707" y="1134368"/>
                  <a:pt x="3429707" y="1076102"/>
                </a:cubicBezTo>
                <a:cubicBezTo>
                  <a:pt x="3429707" y="1021854"/>
                  <a:pt x="3448013" y="977150"/>
                  <a:pt x="3484624" y="941989"/>
                </a:cubicBezTo>
                <a:cubicBezTo>
                  <a:pt x="3521236" y="906828"/>
                  <a:pt x="3570684" y="889248"/>
                  <a:pt x="3632969" y="889248"/>
                </a:cubicBezTo>
                <a:close/>
                <a:moveTo>
                  <a:pt x="3270126" y="889248"/>
                </a:moveTo>
                <a:cubicBezTo>
                  <a:pt x="3317676" y="889248"/>
                  <a:pt x="3354456" y="907442"/>
                  <a:pt x="3380463" y="943831"/>
                </a:cubicBezTo>
                <a:cubicBezTo>
                  <a:pt x="3406471" y="980219"/>
                  <a:pt x="3419475" y="1025203"/>
                  <a:pt x="3419475" y="1078781"/>
                </a:cubicBezTo>
                <a:cubicBezTo>
                  <a:pt x="3419475" y="1137940"/>
                  <a:pt x="3405299" y="1183091"/>
                  <a:pt x="3376947" y="1214233"/>
                </a:cubicBezTo>
                <a:cubicBezTo>
                  <a:pt x="3348595" y="1245375"/>
                  <a:pt x="3312766" y="1260946"/>
                  <a:pt x="3269456" y="1260946"/>
                </a:cubicBezTo>
                <a:cubicBezTo>
                  <a:pt x="3248471" y="1260946"/>
                  <a:pt x="3229328" y="1257374"/>
                  <a:pt x="3212027" y="1250231"/>
                </a:cubicBezTo>
                <a:cubicBezTo>
                  <a:pt x="3194726" y="1243087"/>
                  <a:pt x="3179266" y="1232483"/>
                  <a:pt x="3165649" y="1218419"/>
                </a:cubicBezTo>
                <a:lnTo>
                  <a:pt x="3165649" y="1388194"/>
                </a:lnTo>
                <a:lnTo>
                  <a:pt x="3028020" y="1388194"/>
                </a:lnTo>
                <a:lnTo>
                  <a:pt x="3028020" y="897285"/>
                </a:lnTo>
                <a:lnTo>
                  <a:pt x="3155603" y="897285"/>
                </a:lnTo>
                <a:lnTo>
                  <a:pt x="3155603" y="949858"/>
                </a:lnTo>
                <a:cubicBezTo>
                  <a:pt x="3173239" y="927757"/>
                  <a:pt x="3189424" y="912800"/>
                  <a:pt x="3204158" y="904987"/>
                </a:cubicBezTo>
                <a:cubicBezTo>
                  <a:pt x="3224026" y="894494"/>
                  <a:pt x="3246016" y="889248"/>
                  <a:pt x="3270126" y="889248"/>
                </a:cubicBezTo>
                <a:close/>
                <a:moveTo>
                  <a:pt x="2608214" y="762000"/>
                </a:moveTo>
                <a:lnTo>
                  <a:pt x="2744503" y="762000"/>
                </a:lnTo>
                <a:lnTo>
                  <a:pt x="2744503" y="933115"/>
                </a:lnTo>
                <a:cubicBezTo>
                  <a:pt x="2771738" y="903870"/>
                  <a:pt x="2806453" y="889248"/>
                  <a:pt x="2848646" y="889248"/>
                </a:cubicBezTo>
                <a:cubicBezTo>
                  <a:pt x="2894410" y="889248"/>
                  <a:pt x="2930798" y="906940"/>
                  <a:pt x="2957810" y="942324"/>
                </a:cubicBezTo>
                <a:cubicBezTo>
                  <a:pt x="2984823" y="977708"/>
                  <a:pt x="2998329" y="1023752"/>
                  <a:pt x="2998329" y="1080455"/>
                </a:cubicBezTo>
                <a:cubicBezTo>
                  <a:pt x="2998329" y="1135373"/>
                  <a:pt x="2984823" y="1179184"/>
                  <a:pt x="2957810" y="1211889"/>
                </a:cubicBezTo>
                <a:cubicBezTo>
                  <a:pt x="2930798" y="1244594"/>
                  <a:pt x="2894187" y="1260946"/>
                  <a:pt x="2847976" y="1260946"/>
                </a:cubicBezTo>
                <a:cubicBezTo>
                  <a:pt x="2804220" y="1260946"/>
                  <a:pt x="2769729" y="1246770"/>
                  <a:pt x="2744503" y="1218419"/>
                </a:cubicBezTo>
                <a:lnTo>
                  <a:pt x="2744503" y="1388864"/>
                </a:lnTo>
                <a:lnTo>
                  <a:pt x="2608214" y="1388864"/>
                </a:lnTo>
                <a:lnTo>
                  <a:pt x="2608214" y="1219088"/>
                </a:lnTo>
                <a:cubicBezTo>
                  <a:pt x="2579638" y="1246994"/>
                  <a:pt x="2544813" y="1260946"/>
                  <a:pt x="2503736" y="1260946"/>
                </a:cubicBezTo>
                <a:cubicBezTo>
                  <a:pt x="2458195" y="1260946"/>
                  <a:pt x="2421918" y="1243254"/>
                  <a:pt x="2394906" y="1207870"/>
                </a:cubicBezTo>
                <a:cubicBezTo>
                  <a:pt x="2367894" y="1172487"/>
                  <a:pt x="2354387" y="1126331"/>
                  <a:pt x="2354387" y="1069405"/>
                </a:cubicBezTo>
                <a:cubicBezTo>
                  <a:pt x="2354387" y="1014487"/>
                  <a:pt x="2367894" y="970732"/>
                  <a:pt x="2394906" y="938138"/>
                </a:cubicBezTo>
                <a:cubicBezTo>
                  <a:pt x="2421918" y="905545"/>
                  <a:pt x="2458418" y="889248"/>
                  <a:pt x="2504406" y="889248"/>
                </a:cubicBezTo>
                <a:cubicBezTo>
                  <a:pt x="2547938" y="889248"/>
                  <a:pt x="2582541" y="904317"/>
                  <a:pt x="2608214" y="934455"/>
                </a:cubicBezTo>
                <a:close/>
                <a:moveTo>
                  <a:pt x="6003987" y="216322"/>
                </a:moveTo>
                <a:cubicBezTo>
                  <a:pt x="5983895" y="216322"/>
                  <a:pt x="5971393" y="218737"/>
                  <a:pt x="5966482" y="223566"/>
                </a:cubicBezTo>
                <a:cubicBezTo>
                  <a:pt x="5961571" y="228395"/>
                  <a:pt x="5959115" y="235189"/>
                  <a:pt x="5959115" y="243948"/>
                </a:cubicBezTo>
                <a:cubicBezTo>
                  <a:pt x="5959115" y="262812"/>
                  <a:pt x="5975635" y="272244"/>
                  <a:pt x="6008675" y="272244"/>
                </a:cubicBezTo>
                <a:lnTo>
                  <a:pt x="6046514" y="272244"/>
                </a:lnTo>
                <a:lnTo>
                  <a:pt x="6046514" y="216322"/>
                </a:lnTo>
                <a:close/>
                <a:moveTo>
                  <a:pt x="4712307" y="207950"/>
                </a:moveTo>
                <a:cubicBezTo>
                  <a:pt x="4690653" y="207950"/>
                  <a:pt x="4673352" y="216545"/>
                  <a:pt x="4660404" y="233735"/>
                </a:cubicBezTo>
                <a:cubicBezTo>
                  <a:pt x="4652144" y="244450"/>
                  <a:pt x="4646897" y="260412"/>
                  <a:pt x="4644665" y="281620"/>
                </a:cubicBezTo>
                <a:lnTo>
                  <a:pt x="4778945" y="281620"/>
                </a:lnTo>
                <a:cubicBezTo>
                  <a:pt x="4776266" y="255278"/>
                  <a:pt x="4769178" y="236414"/>
                  <a:pt x="4757681" y="225028"/>
                </a:cubicBezTo>
                <a:cubicBezTo>
                  <a:pt x="4746184" y="213643"/>
                  <a:pt x="4731060" y="207950"/>
                  <a:pt x="4712307" y="207950"/>
                </a:cubicBezTo>
                <a:close/>
                <a:moveTo>
                  <a:pt x="3683608" y="207950"/>
                </a:moveTo>
                <a:cubicBezTo>
                  <a:pt x="3661953" y="207950"/>
                  <a:pt x="3644652" y="216545"/>
                  <a:pt x="3631704" y="233735"/>
                </a:cubicBezTo>
                <a:cubicBezTo>
                  <a:pt x="3623444" y="244450"/>
                  <a:pt x="3618198" y="260412"/>
                  <a:pt x="3615965" y="281620"/>
                </a:cubicBezTo>
                <a:lnTo>
                  <a:pt x="3750246" y="281620"/>
                </a:lnTo>
                <a:cubicBezTo>
                  <a:pt x="3747567" y="255278"/>
                  <a:pt x="3740479" y="236414"/>
                  <a:pt x="3728981" y="225028"/>
                </a:cubicBezTo>
                <a:cubicBezTo>
                  <a:pt x="3717485" y="213643"/>
                  <a:pt x="3702360" y="207950"/>
                  <a:pt x="3683608" y="207950"/>
                </a:cubicBezTo>
                <a:close/>
                <a:moveTo>
                  <a:pt x="5973514" y="135285"/>
                </a:moveTo>
                <a:lnTo>
                  <a:pt x="6182804" y="135285"/>
                </a:lnTo>
                <a:lnTo>
                  <a:pt x="6182804" y="490910"/>
                </a:lnTo>
                <a:lnTo>
                  <a:pt x="6046514" y="490910"/>
                </a:lnTo>
                <a:lnTo>
                  <a:pt x="6046514" y="352946"/>
                </a:lnTo>
                <a:lnTo>
                  <a:pt x="6041497" y="352946"/>
                </a:lnTo>
                <a:cubicBezTo>
                  <a:pt x="6031901" y="352946"/>
                  <a:pt x="6024370" y="355570"/>
                  <a:pt x="6018904" y="360818"/>
                </a:cubicBezTo>
                <a:cubicBezTo>
                  <a:pt x="6013438" y="366066"/>
                  <a:pt x="6007916" y="374051"/>
                  <a:pt x="6002339" y="384774"/>
                </a:cubicBezTo>
                <a:lnTo>
                  <a:pt x="5947724" y="490910"/>
                </a:lnTo>
                <a:lnTo>
                  <a:pt x="5796706" y="490910"/>
                </a:lnTo>
                <a:lnTo>
                  <a:pt x="5849615" y="388107"/>
                </a:lnTo>
                <a:cubicBezTo>
                  <a:pt x="5865242" y="357523"/>
                  <a:pt x="5885780" y="340779"/>
                  <a:pt x="5911230" y="337877"/>
                </a:cubicBezTo>
                <a:cubicBezTo>
                  <a:pt x="5882431" y="333405"/>
                  <a:pt x="5860498" y="321386"/>
                  <a:pt x="5845429" y="301819"/>
                </a:cubicBezTo>
                <a:cubicBezTo>
                  <a:pt x="5830360" y="282253"/>
                  <a:pt x="5822826" y="260841"/>
                  <a:pt x="5822826" y="237586"/>
                </a:cubicBezTo>
                <a:cubicBezTo>
                  <a:pt x="5822826" y="214553"/>
                  <a:pt x="5828574" y="194149"/>
                  <a:pt x="5840071" y="176374"/>
                </a:cubicBezTo>
                <a:cubicBezTo>
                  <a:pt x="5851568" y="158598"/>
                  <a:pt x="5868311" y="147306"/>
                  <a:pt x="5890301" y="142498"/>
                </a:cubicBezTo>
                <a:cubicBezTo>
                  <a:pt x="5912290" y="137689"/>
                  <a:pt x="5940028" y="135285"/>
                  <a:pt x="5973514" y="135285"/>
                </a:cubicBezTo>
                <a:close/>
                <a:moveTo>
                  <a:pt x="5394238" y="135285"/>
                </a:moveTo>
                <a:lnTo>
                  <a:pt x="5523160" y="135285"/>
                </a:lnTo>
                <a:lnTo>
                  <a:pt x="5523160" y="312595"/>
                </a:lnTo>
                <a:lnTo>
                  <a:pt x="5658293" y="135285"/>
                </a:lnTo>
                <a:lnTo>
                  <a:pt x="5786698" y="135285"/>
                </a:lnTo>
                <a:lnTo>
                  <a:pt x="5786698" y="490910"/>
                </a:lnTo>
                <a:lnTo>
                  <a:pt x="5657775" y="490910"/>
                </a:lnTo>
                <a:lnTo>
                  <a:pt x="5657775" y="315949"/>
                </a:lnTo>
                <a:lnTo>
                  <a:pt x="5524003" y="490910"/>
                </a:lnTo>
                <a:lnTo>
                  <a:pt x="5394238" y="490910"/>
                </a:lnTo>
                <a:close/>
                <a:moveTo>
                  <a:pt x="4946563" y="135285"/>
                </a:moveTo>
                <a:lnTo>
                  <a:pt x="5083187" y="135285"/>
                </a:lnTo>
                <a:lnTo>
                  <a:pt x="5083187" y="257175"/>
                </a:lnTo>
                <a:lnTo>
                  <a:pt x="5207087" y="257175"/>
                </a:lnTo>
                <a:lnTo>
                  <a:pt x="5207087" y="135285"/>
                </a:lnTo>
                <a:lnTo>
                  <a:pt x="5343711" y="135285"/>
                </a:lnTo>
                <a:lnTo>
                  <a:pt x="5343711" y="490910"/>
                </a:lnTo>
                <a:lnTo>
                  <a:pt x="5207087" y="490910"/>
                </a:lnTo>
                <a:lnTo>
                  <a:pt x="5207087" y="356630"/>
                </a:lnTo>
                <a:lnTo>
                  <a:pt x="5083187" y="356630"/>
                </a:lnTo>
                <a:lnTo>
                  <a:pt x="5083187" y="490910"/>
                </a:lnTo>
                <a:lnTo>
                  <a:pt x="4946563" y="490910"/>
                </a:lnTo>
                <a:close/>
                <a:moveTo>
                  <a:pt x="3911166" y="135285"/>
                </a:moveTo>
                <a:lnTo>
                  <a:pt x="4047455" y="135285"/>
                </a:lnTo>
                <a:lnTo>
                  <a:pt x="4047455" y="391455"/>
                </a:lnTo>
                <a:lnTo>
                  <a:pt x="4123804" y="391455"/>
                </a:lnTo>
                <a:lnTo>
                  <a:pt x="4123804" y="135285"/>
                </a:lnTo>
                <a:lnTo>
                  <a:pt x="4260093" y="135285"/>
                </a:lnTo>
                <a:lnTo>
                  <a:pt x="4260093" y="391455"/>
                </a:lnTo>
                <a:lnTo>
                  <a:pt x="4336107" y="391455"/>
                </a:lnTo>
                <a:lnTo>
                  <a:pt x="4336107" y="135285"/>
                </a:lnTo>
                <a:lnTo>
                  <a:pt x="4472731" y="135285"/>
                </a:lnTo>
                <a:lnTo>
                  <a:pt x="4472731" y="490910"/>
                </a:lnTo>
                <a:lnTo>
                  <a:pt x="3911166" y="490910"/>
                </a:lnTo>
                <a:close/>
                <a:moveTo>
                  <a:pt x="4706615" y="127248"/>
                </a:moveTo>
                <a:cubicBezTo>
                  <a:pt x="4757514" y="127248"/>
                  <a:pt x="4797698" y="134950"/>
                  <a:pt x="4827166" y="150354"/>
                </a:cubicBezTo>
                <a:cubicBezTo>
                  <a:pt x="4856634" y="165758"/>
                  <a:pt x="4879069" y="188082"/>
                  <a:pt x="4894473" y="217327"/>
                </a:cubicBezTo>
                <a:cubicBezTo>
                  <a:pt x="4909877" y="246571"/>
                  <a:pt x="4917579" y="284634"/>
                  <a:pt x="4917579" y="331515"/>
                </a:cubicBezTo>
                <a:lnTo>
                  <a:pt x="4917579" y="346919"/>
                </a:lnTo>
                <a:lnTo>
                  <a:pt x="4644330" y="346919"/>
                </a:lnTo>
                <a:cubicBezTo>
                  <a:pt x="4646786" y="368796"/>
                  <a:pt x="4652702" y="385093"/>
                  <a:pt x="4662078" y="395809"/>
                </a:cubicBezTo>
                <a:cubicBezTo>
                  <a:pt x="4675249" y="411212"/>
                  <a:pt x="4692439" y="418914"/>
                  <a:pt x="4713647" y="418914"/>
                </a:cubicBezTo>
                <a:cubicBezTo>
                  <a:pt x="4727041" y="418914"/>
                  <a:pt x="4739767" y="415565"/>
                  <a:pt x="4751821" y="408868"/>
                </a:cubicBezTo>
                <a:cubicBezTo>
                  <a:pt x="4759188" y="404627"/>
                  <a:pt x="4767114" y="397148"/>
                  <a:pt x="4775597" y="386432"/>
                </a:cubicBezTo>
                <a:lnTo>
                  <a:pt x="4909877" y="398822"/>
                </a:lnTo>
                <a:cubicBezTo>
                  <a:pt x="4889338" y="434541"/>
                  <a:pt x="4864559" y="460158"/>
                  <a:pt x="4835537" y="475674"/>
                </a:cubicBezTo>
                <a:cubicBezTo>
                  <a:pt x="4806516" y="491189"/>
                  <a:pt x="4764881" y="498946"/>
                  <a:pt x="4710633" y="498946"/>
                </a:cubicBezTo>
                <a:cubicBezTo>
                  <a:pt x="4663529" y="498946"/>
                  <a:pt x="4626471" y="492305"/>
                  <a:pt x="4599459" y="479022"/>
                </a:cubicBezTo>
                <a:cubicBezTo>
                  <a:pt x="4572446" y="465739"/>
                  <a:pt x="4550066" y="444643"/>
                  <a:pt x="4532318" y="415733"/>
                </a:cubicBezTo>
                <a:cubicBezTo>
                  <a:pt x="4514571" y="386823"/>
                  <a:pt x="4505697" y="352834"/>
                  <a:pt x="4505697" y="313767"/>
                </a:cubicBezTo>
                <a:cubicBezTo>
                  <a:pt x="4505697" y="258180"/>
                  <a:pt x="4523500" y="213196"/>
                  <a:pt x="4559107" y="178817"/>
                </a:cubicBezTo>
                <a:cubicBezTo>
                  <a:pt x="4594715" y="144438"/>
                  <a:pt x="4643884" y="127248"/>
                  <a:pt x="4706615" y="127248"/>
                </a:cubicBezTo>
                <a:close/>
                <a:moveTo>
                  <a:pt x="3677915" y="127248"/>
                </a:moveTo>
                <a:cubicBezTo>
                  <a:pt x="3728814" y="127248"/>
                  <a:pt x="3768998" y="134950"/>
                  <a:pt x="3798466" y="150354"/>
                </a:cubicBezTo>
                <a:cubicBezTo>
                  <a:pt x="3827934" y="165758"/>
                  <a:pt x="3850369" y="188082"/>
                  <a:pt x="3865773" y="217327"/>
                </a:cubicBezTo>
                <a:cubicBezTo>
                  <a:pt x="3881177" y="246571"/>
                  <a:pt x="3888879" y="284634"/>
                  <a:pt x="3888879" y="331515"/>
                </a:cubicBezTo>
                <a:lnTo>
                  <a:pt x="3888879" y="346919"/>
                </a:lnTo>
                <a:lnTo>
                  <a:pt x="3615630" y="346919"/>
                </a:lnTo>
                <a:cubicBezTo>
                  <a:pt x="3618086" y="368796"/>
                  <a:pt x="3624002" y="385093"/>
                  <a:pt x="3633378" y="395809"/>
                </a:cubicBezTo>
                <a:cubicBezTo>
                  <a:pt x="3646550" y="411212"/>
                  <a:pt x="3663739" y="418914"/>
                  <a:pt x="3684947" y="418914"/>
                </a:cubicBezTo>
                <a:cubicBezTo>
                  <a:pt x="3698342" y="418914"/>
                  <a:pt x="3711066" y="415565"/>
                  <a:pt x="3723122" y="408868"/>
                </a:cubicBezTo>
                <a:cubicBezTo>
                  <a:pt x="3730489" y="404627"/>
                  <a:pt x="3738414" y="397148"/>
                  <a:pt x="3746897" y="386432"/>
                </a:cubicBezTo>
                <a:lnTo>
                  <a:pt x="3881177" y="398822"/>
                </a:lnTo>
                <a:cubicBezTo>
                  <a:pt x="3860639" y="434541"/>
                  <a:pt x="3835859" y="460158"/>
                  <a:pt x="3806837" y="475674"/>
                </a:cubicBezTo>
                <a:cubicBezTo>
                  <a:pt x="3777816" y="491189"/>
                  <a:pt x="3736182" y="498946"/>
                  <a:pt x="3681933" y="498946"/>
                </a:cubicBezTo>
                <a:cubicBezTo>
                  <a:pt x="3634829" y="498946"/>
                  <a:pt x="3597771" y="492305"/>
                  <a:pt x="3570759" y="479022"/>
                </a:cubicBezTo>
                <a:cubicBezTo>
                  <a:pt x="3543746" y="465739"/>
                  <a:pt x="3521367" y="444643"/>
                  <a:pt x="3503619" y="415733"/>
                </a:cubicBezTo>
                <a:cubicBezTo>
                  <a:pt x="3485871" y="386823"/>
                  <a:pt x="3476997" y="352834"/>
                  <a:pt x="3476997" y="313767"/>
                </a:cubicBezTo>
                <a:cubicBezTo>
                  <a:pt x="3476997" y="258180"/>
                  <a:pt x="3494801" y="213196"/>
                  <a:pt x="3530408" y="178817"/>
                </a:cubicBezTo>
                <a:cubicBezTo>
                  <a:pt x="3566015" y="144438"/>
                  <a:pt x="3615184" y="127248"/>
                  <a:pt x="3677915" y="127248"/>
                </a:cubicBezTo>
                <a:close/>
                <a:moveTo>
                  <a:pt x="3197609" y="99789"/>
                </a:moveTo>
                <a:lnTo>
                  <a:pt x="3197609" y="209290"/>
                </a:lnTo>
                <a:lnTo>
                  <a:pt x="3234779" y="209290"/>
                </a:lnTo>
                <a:cubicBezTo>
                  <a:pt x="3264024" y="209290"/>
                  <a:pt x="3284562" y="204211"/>
                  <a:pt x="3296394" y="194053"/>
                </a:cubicBezTo>
                <a:cubicBezTo>
                  <a:pt x="3308226" y="183896"/>
                  <a:pt x="3314142" y="170892"/>
                  <a:pt x="3314142" y="155042"/>
                </a:cubicBezTo>
                <a:cubicBezTo>
                  <a:pt x="3314142" y="139638"/>
                  <a:pt x="3309007" y="126578"/>
                  <a:pt x="3298738" y="115863"/>
                </a:cubicBezTo>
                <a:cubicBezTo>
                  <a:pt x="3288469" y="105147"/>
                  <a:pt x="3269158" y="99789"/>
                  <a:pt x="3240807" y="99789"/>
                </a:cubicBezTo>
                <a:close/>
                <a:moveTo>
                  <a:pt x="3045247" y="0"/>
                </a:moveTo>
                <a:lnTo>
                  <a:pt x="3297398" y="0"/>
                </a:lnTo>
                <a:cubicBezTo>
                  <a:pt x="3352317" y="0"/>
                  <a:pt x="3393449" y="13060"/>
                  <a:pt x="3420796" y="39179"/>
                </a:cubicBezTo>
                <a:cubicBezTo>
                  <a:pt x="3448144" y="65298"/>
                  <a:pt x="3461816" y="102468"/>
                  <a:pt x="3461816" y="150689"/>
                </a:cubicBezTo>
                <a:cubicBezTo>
                  <a:pt x="3461816" y="200248"/>
                  <a:pt x="3446915" y="238981"/>
                  <a:pt x="3417113" y="266886"/>
                </a:cubicBezTo>
                <a:cubicBezTo>
                  <a:pt x="3387309" y="294791"/>
                  <a:pt x="3341824" y="308744"/>
                  <a:pt x="3280655" y="308744"/>
                </a:cubicBezTo>
                <a:lnTo>
                  <a:pt x="3197609" y="308744"/>
                </a:lnTo>
                <a:lnTo>
                  <a:pt x="3197609" y="490910"/>
                </a:lnTo>
                <a:lnTo>
                  <a:pt x="3045247" y="490910"/>
                </a:lnTo>
                <a:close/>
              </a:path>
            </a:pathLst>
          </a:custGeom>
          <a:effectLst>
            <a:outerShdw blurRad="63500" dist="38100" dir="10800000" algn="r" rotWithShape="0">
              <a:prstClr val="black">
                <a:alpha val="32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8018" y="2953448"/>
            <a:ext cx="8508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готовы предоставить </a:t>
            </a:r>
            <a: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весь </a:t>
            </a:r>
            <a:r>
              <a:rPr lang="ru-RU" dirty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наш технологический </a:t>
            </a:r>
            <a: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потенциал, экспертные </a:t>
            </a:r>
            <a:r>
              <a:rPr lang="ru-RU" dirty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знания </a:t>
            </a:r>
            <a:endParaRPr lang="ru-RU" dirty="0" smtClean="0">
              <a:solidFill>
                <a:srgbClr val="034A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реализации цифровой трансформации вашего банка, </a:t>
            </a:r>
          </a:p>
          <a:p>
            <a:pPr algn="ctr"/>
            <a:r>
              <a:rPr lang="ru-RU" dirty="0" smtClean="0">
                <a:solidFill>
                  <a:srgbClr val="034A7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повышения конкурентоспособности и устойчивого развития бизнеса</a:t>
            </a:r>
            <a:endParaRPr lang="ru-RU" dirty="0">
              <a:solidFill>
                <a:srgbClr val="034A7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497572"/>
            <a:ext cx="9144000" cy="64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139" y="1406032"/>
            <a:ext cx="62570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435" y="1967779"/>
            <a:ext cx="52923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Андрей ФОМИЧЁВ, 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заместитель председателя Правления ГК ЦФТ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A.Fomichev@cft.ru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7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68445" y="3896691"/>
            <a:ext cx="5027629" cy="3938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3527" y="3047184"/>
            <a:ext cx="5590378" cy="3342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9548" y="199636"/>
            <a:ext cx="8161162" cy="847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ВИРУСНАЯ ЦИФРОВИЗАЦИЯ: </a:t>
            </a:r>
          </a:p>
          <a:p>
            <a:pPr algn="l">
              <a:lnSpc>
                <a:spcPts val="2500"/>
              </a:lnSpc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COVID-19 УСКОРИЛ ВНЕДРЕНИЕ И РАЗВИТИЕ ЦИФРОВЫХ СЕРВИСОВ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589547" y="1102218"/>
            <a:ext cx="7994013" cy="17716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E20029"/>
              </a:buClr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Банковский бизнес уже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будет прежним: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rgbClr val="E20029"/>
              </a:buClr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стратегия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быть только банком 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«жить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проценты»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низкомаржинальном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мире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работает</a:t>
            </a:r>
          </a:p>
          <a:p>
            <a:pPr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широко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разветвленная сеть отделений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гарантирует успех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развитии </a:t>
            </a:r>
          </a:p>
          <a:p>
            <a:pPr marL="0" indent="0">
              <a:spcBef>
                <a:spcPts val="0"/>
              </a:spcBef>
              <a:buClr>
                <a:srgbClr val="E20029"/>
              </a:buClr>
              <a:buNone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rgbClr val="E20029"/>
              </a:buClr>
              <a:buNone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авангарде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будут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высоким уровнем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цифровизации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создающие экосистемы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071072" y="3061930"/>
            <a:ext cx="4897773" cy="407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входит в топ-10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стран по 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цифровизации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986382" y="3877352"/>
            <a:ext cx="4572387" cy="407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условиях эпидемии очень помог высокий уровень </a:t>
            </a:r>
            <a:r>
              <a:rPr lang="ru-RU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цифровизации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российских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банков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2022101" y="3348742"/>
            <a:ext cx="6976566" cy="294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Международный обзор «Уровень цифровой зрелости банков (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Digital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Banking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Maturity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2020»,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Deloitte</a:t>
            </a:r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0" name="Picture 6" descr="Результаты опроса Deloitte показывают резкие изменения в уровне доверия  молодежи к бизнесу - большинство из них считает себя неподготовленными к  Четвертой промышленной революц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9354" r="12399" b="28007"/>
          <a:stretch/>
        </p:blipFill>
        <p:spPr bwMode="auto">
          <a:xfrm>
            <a:off x="343550" y="3087372"/>
            <a:ext cx="1327356" cy="3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051635" y="4343569"/>
            <a:ext cx="6543675" cy="4070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 выступления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Эльвиры </a:t>
            </a:r>
            <a:r>
              <a:rPr lang="ru-RU" sz="11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Набиуллиной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съезде Ассоциации банков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России, 3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сентября 2020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</a:t>
            </a:r>
            <a:endParaRPr lang="ru-RU" sz="11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8" name="Picture 14" descr="Дизайн продукта Логотип Бренд Шрифт, знак кавычки, текст, компьютер, другие  png | Klipart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29967" r="29914" b="27959"/>
          <a:stretch/>
        </p:blipFill>
        <p:spPr bwMode="auto">
          <a:xfrm>
            <a:off x="1630691" y="2995929"/>
            <a:ext cx="417184" cy="4134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Дизайн продукта Логотип Бренд Шрифт, знак кавычки, текст, компьютер, другие  png | Klipart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29967" r="29914" b="27959"/>
          <a:stretch/>
        </p:blipFill>
        <p:spPr bwMode="auto">
          <a:xfrm rot="10800000">
            <a:off x="6962163" y="3017705"/>
            <a:ext cx="417184" cy="4134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Дизайн продукта Логотип Бренд Шрифт, знак кавычки, текст, компьютер, другие  png | Klipart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29967" r="29914" b="27959"/>
          <a:stretch/>
        </p:blipFill>
        <p:spPr bwMode="auto">
          <a:xfrm rot="10800000">
            <a:off x="6386072" y="3880569"/>
            <a:ext cx="417184" cy="4134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Дизайн продукта Логотип Бренд Шрифт, знак кавычки, текст, компьютер, другие  png | Klipart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t="29967" r="29914" b="27959"/>
          <a:stretch/>
        </p:blipFill>
        <p:spPr bwMode="auto">
          <a:xfrm>
            <a:off x="1575314" y="3882922"/>
            <a:ext cx="417184" cy="4134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Все о Эльвире Набиуллиной главе ЦБ новости 2020 семья и карьера личная  жизнь, муж и сын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100000" l="11154" r="91154">
                        <a14:foregroundMark x1="39231" y1="64038" x2="31282" y2="89423"/>
                        <a14:foregroundMark x1="31538" y1="78654" x2="17179" y2="8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3556162"/>
            <a:ext cx="2377778" cy="15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05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89547" y="111148"/>
            <a:ext cx="8377471" cy="847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ГОТОВНОСТЬ-2021: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АКТИВНОЕ ВНЕДРЕНИЕ ЦИФРОВЫХ ТЕХНОЛОГИЙ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ЭКОНОМИКЕ, ФИНАНСОВОЙ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СОЦИАЛЬНОЙ СФЕРАХ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589545" y="1421384"/>
            <a:ext cx="8141499" cy="34554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Цифровизация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всех аспектов взаимодействия с гражданами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Новое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пользовательское поведение,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переход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офлайна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стимулируют развитие сервисов: «Цифровой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профиль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гражданина», «Удалённая идентификация», «Упрощённая идентификация»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Дальнейшее развитие СБП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к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октября 2021 года все системно значимые банки должны будут обеспечить возможность оплаты по QR-кодам, к 1 апреля 2022 года это должны будут сделать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универсальной лицензией</a:t>
            </a: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конкурентной среды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всех банков: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развитие финансовых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маркетплейсов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технологий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биометрии, ЕБС</a:t>
            </a: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Цифровой рубль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 с 1 января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 года вступил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силу Закон «О цифровых финансовых активах»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Закон о ЦФА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устанавливающий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определение цифровой валюты</a:t>
            </a: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</a:t>
            </a:r>
            <a: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растёт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роль государства в развитии рынка российской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разработки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9546" y="1052052"/>
            <a:ext cx="406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Тренды года в </a:t>
            </a:r>
            <a:r>
              <a:rPr lang="en-US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endParaRPr lang="ru-RU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4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8752" y="3359016"/>
            <a:ext cx="4179096" cy="4413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1949" y="140645"/>
            <a:ext cx="8495070" cy="4626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ИМПОРТОЗАМЕЩЕНИЕ: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ПУТЬ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ТЕХНОЛОГИЧЕСКОЙ НЕЗАВИСИМОСТИ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491225" y="1447272"/>
            <a:ext cx="7620388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 Указа Президента "О мерах экономического характера по обеспечению технологической независимости и безопасности объектов критической информационной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инфраструктуры (КИИ)"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225" y="732117"/>
            <a:ext cx="7502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Переход на российское ПО с </a:t>
            </a:r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ускорением: банки </a:t>
            </a: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ТЭК в России </a:t>
            </a:r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должны </a:t>
            </a: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перейти на отечественное ПО к 2023 году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1561" y="1917291"/>
            <a:ext cx="6243871" cy="1126102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828507" y="3131961"/>
            <a:ext cx="6784552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Предложение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Минцифры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сократить на год сроки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импортозамещения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субъектов КИИ –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1 января 2023 г. для российского софта,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января 2024 г. для российского оборудования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828507" y="3865147"/>
            <a:ext cx="6976566" cy="4323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Соответствующие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поправки в проект указа Президента России размещены на 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портале</a:t>
            </a:r>
            <a:b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проектов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нормативных правовых актов </a:t>
            </a:r>
            <a:r>
              <a:rPr lang="ru-RU" sz="1100" i="1" u="sng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regulation.gov.ru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826228" y="2118635"/>
            <a:ext cx="822529" cy="2797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2890" y="2129880"/>
            <a:ext cx="855867" cy="3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492478" y="2483553"/>
            <a:ext cx="822529" cy="2797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59140" y="2494798"/>
            <a:ext cx="855867" cy="3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7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589547" y="229133"/>
            <a:ext cx="8377471" cy="416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РЕШЕНИЯ ЦФТ В РЕЕСТРЕ ОТЕЧЕСТВЕННОГО ПО</a:t>
            </a: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04105" y="1240508"/>
            <a:ext cx="1775301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4105" y="658521"/>
            <a:ext cx="7502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ЦФТ-Банк – </a:t>
            </a:r>
            <a:r>
              <a:rPr lang="ru-RU" dirty="0" err="1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мультиплатформенная</a:t>
            </a: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АБС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89547" y="1630628"/>
            <a:ext cx="5821086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Проведено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 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совместимость системы ЦФТ-Банк с СУБД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Postgres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r>
              <a:rPr lang="ru-RU" sz="1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ru-RU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 показало  хорошие результаты  по производительности АБС в связке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СУБД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Postgres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04779" y="4002801"/>
            <a:ext cx="8662513" cy="294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i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Postgres</a:t>
            </a: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российская коммерческая СУБД, разработанная компанией 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Postgres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Professional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входит в реестр российского ПО </a:t>
            </a:r>
          </a:p>
        </p:txBody>
      </p:sp>
      <p:pic>
        <p:nvPicPr>
          <p:cNvPr id="3076" name="Picture 4" descr="Postgres Professional | Террасоф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5" y="1048555"/>
            <a:ext cx="1871991" cy="12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3"/>
          <p:cNvSpPr txBox="1">
            <a:spLocks/>
          </p:cNvSpPr>
          <p:nvPr/>
        </p:nvSpPr>
        <p:spPr>
          <a:xfrm>
            <a:off x="589546" y="2816992"/>
            <a:ext cx="1775301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604105" y="3193793"/>
            <a:ext cx="7954685" cy="5191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Система ЦФТ-Банк включена 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отечественного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</a:t>
            </a:r>
            <a:r>
              <a:rPr lang="ru-RU" sz="1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  <a:endParaRPr lang="ru-RU" sz="14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626124" y="4297394"/>
            <a:ext cx="8662513" cy="294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**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Приказ №646 Министерства связи и массовых коммуникаций РФ от 12 декабря 2016 года о внесении системы ЦФТ-Банк </a:t>
            </a: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в </a:t>
            </a:r>
            <a:r>
              <a:rPr lang="ru-RU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Единый реестр российских программ для электронных вычислительных машин и баз данных</a:t>
            </a:r>
          </a:p>
        </p:txBody>
      </p:sp>
      <p:pic>
        <p:nvPicPr>
          <p:cNvPr id="3080" name="Picture 8" descr="Отечественное програмное обеспечение. Реестр и перечень програм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477">
            <a:off x="5936397" y="2534229"/>
            <a:ext cx="3255994" cy="13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3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75180" y="3615525"/>
            <a:ext cx="6135721" cy="7633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9548" y="199636"/>
            <a:ext cx="8053008" cy="847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ЕБС В 2021 ГОДУ: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ЛЮБУЮ ФИНАНСОВУЮ УСЛУГУ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МОЖНО БУДЕТ ПОЛУЧИТЬ С ПОМОЩЬЮ БИОМЕТРИИ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9547" y="926804"/>
            <a:ext cx="7305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Принят </a:t>
            </a: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закон о расширении использования биометрии </a:t>
            </a:r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финансовой сфере</a:t>
            </a:r>
          </a:p>
        </p:txBody>
      </p:sp>
      <p:sp>
        <p:nvSpPr>
          <p:cNvPr id="19" name="Текст 3"/>
          <p:cNvSpPr txBox="1">
            <a:spLocks/>
          </p:cNvSpPr>
          <p:nvPr/>
        </p:nvSpPr>
        <p:spPr>
          <a:xfrm>
            <a:off x="589546" y="2017146"/>
            <a:ext cx="8403306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Расширен список операций, которые банки могут проводить без личного присутствия клиента, используя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ЕБС: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банковские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операции с физлицами и юридическими лицами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(сейчас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это три операции: открытие счета, переводы, получение кредита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17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Идентифицировать клиентов через ЕБС и ЕСИА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могут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только банки, но и иные организации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подконтрольные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ЦБ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 года к биометрической системе разрешат подключаться страховщикам, брокерам, управляющим компаниям,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микрофинансовым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организациям, негосударственным пенсионным фондам)</a:t>
            </a:r>
          </a:p>
          <a:p>
            <a:pPr>
              <a:lnSpc>
                <a:spcPts val="1700"/>
              </a:lnSpc>
              <a:spcBef>
                <a:spcPts val="0"/>
              </a:spcBef>
              <a:buClr>
                <a:srgbClr val="E20029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Разрешён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сбор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биометрии через МФЦ</a:t>
            </a: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589546" y="1565313"/>
            <a:ext cx="5728932" cy="3693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C3A85"/>
              </a:buClr>
              <a:buNone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Госдума приняла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окончательном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третьем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чтении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закон о расширении использования единой биометрической системы идентификации (ЕБС)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7413" y="3920134"/>
            <a:ext cx="6799396" cy="563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C3A85"/>
              </a:buClr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Сдать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данные в ЕБС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граждане могут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любом из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13 300 отделений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236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банка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расположенных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95%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городов России</a:t>
            </a:r>
            <a:r>
              <a:rPr lang="ru-RU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83230" y="4428868"/>
            <a:ext cx="8662513" cy="294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500000000000000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отчёт «</a:t>
            </a:r>
            <a:r>
              <a:rPr lang="ru-RU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Ростелекома» </a:t>
            </a:r>
            <a:r>
              <a:rPr lang="ru-RU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2020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7413" y="36629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пользователей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ЕБС превысило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152,7 тыс.</a:t>
            </a:r>
          </a:p>
        </p:txBody>
      </p:sp>
    </p:spTree>
    <p:extLst>
      <p:ext uri="{BB962C8B-B14F-4D97-AF65-F5344CB8AC3E}">
        <p14:creationId xmlns:p14="http://schemas.microsoft.com/office/powerpoint/2010/main" val="2226930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355638" y="769630"/>
            <a:ext cx="611125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950" b="1" kern="1200">
                <a:solidFill>
                  <a:srgbClr val="E6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Облачное решение ЦФТ позволяет банкам:</a:t>
            </a:r>
          </a:p>
          <a:p>
            <a:pPr marL="742950" lvl="1" indent="-28575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подключаться к ЕБС без приобретения и внедрения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сложного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оборудования в инфраструктуру банка</a:t>
            </a:r>
          </a:p>
          <a:p>
            <a:pPr marL="742950" lvl="1" indent="-28575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выполнять требования регулятора в установленные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законом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полном соответствии с требованиями безопасности </a:t>
            </a:r>
            <a:endParaRPr lang="ru-RU" sz="1600" dirty="0" smtClean="0">
              <a:solidFill>
                <a:srgbClr val="01688F"/>
              </a:solidFill>
              <a:latin typeface="Calibri Light" panose="020F0302020204030204" pitchFamily="34" charset="0"/>
              <a:ea typeface="Dotu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42" y="268785"/>
            <a:ext cx="5477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ЦФТ-БИОМЕТРИЯ. ОБЛАЧНАЯ МОДЕЛЬ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517" y="2315355"/>
            <a:ext cx="5359455" cy="315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Системный проект согласован,</a:t>
            </a:r>
          </a:p>
          <a:p>
            <a:pPr marL="87313" algn="l"/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тематические исследования </a:t>
            </a: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завершены</a:t>
            </a:r>
            <a:endParaRPr lang="ru-RU" sz="1800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b="1" dirty="0" smtClean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b="1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82478" y="3025807"/>
            <a:ext cx="61112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950" b="1" kern="1200">
                <a:solidFill>
                  <a:srgbClr val="E6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E20029"/>
              </a:buClr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Октябрь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года: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 первым среди российских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компаний-разработчиков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получил согласованный ФСБ системный проект на облачное решение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взаимодействия банков с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ЕБС</a:t>
            </a:r>
            <a:endParaRPr lang="ru-RU" sz="12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87493" y="3770003"/>
            <a:ext cx="611125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950" b="1" kern="1200">
                <a:solidFill>
                  <a:srgbClr val="E6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Январь 2021 года: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завершены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тематические исследования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облачного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решения ЦФТ для взаимодействия банков с ЕБС. Результаты отправлены в ФСБ России </a:t>
            </a:r>
            <a:endParaRPr lang="ru-RU" sz="1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получения финального заключения о соответствии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продукта требованиям 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системного </a:t>
            </a:r>
            <a:r>
              <a:rPr lang="ru-RU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проекта</a:t>
            </a:r>
            <a:endParaRPr lang="ru-RU" sz="1200" b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871496" y="0"/>
            <a:ext cx="3211034" cy="5143500"/>
          </a:xfrm>
          <a:custGeom>
            <a:avLst/>
            <a:gdLst>
              <a:gd name="connsiteX0" fmla="*/ 293403 w 3275457"/>
              <a:gd name="connsiteY0" fmla="*/ 0 h 5143500"/>
              <a:gd name="connsiteX1" fmla="*/ 3275457 w 3275457"/>
              <a:gd name="connsiteY1" fmla="*/ 0 h 5143500"/>
              <a:gd name="connsiteX2" fmla="*/ 3275457 w 3275457"/>
              <a:gd name="connsiteY2" fmla="*/ 5143500 h 5143500"/>
              <a:gd name="connsiteX3" fmla="*/ 852832 w 3275457"/>
              <a:gd name="connsiteY3" fmla="*/ 5143500 h 5143500"/>
              <a:gd name="connsiteX4" fmla="*/ 843780 w 3275457"/>
              <a:gd name="connsiteY4" fmla="*/ 5132144 h 5143500"/>
              <a:gd name="connsiteX5" fmla="*/ 374103 w 3275457"/>
              <a:gd name="connsiteY5" fmla="*/ 4333578 h 5143500"/>
              <a:gd name="connsiteX6" fmla="*/ 564705 w 3275457"/>
              <a:gd name="connsiteY6" fmla="*/ 2211452 h 5143500"/>
              <a:gd name="connsiteX7" fmla="*/ 93 w 3275457"/>
              <a:gd name="connsiteY7" fmla="*/ 1011751 h 5143500"/>
              <a:gd name="connsiteX8" fmla="*/ 160020 w 3275457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57" h="5143500">
                <a:moveTo>
                  <a:pt x="293403" y="0"/>
                </a:moveTo>
                <a:lnTo>
                  <a:pt x="3275457" y="0"/>
                </a:lnTo>
                <a:lnTo>
                  <a:pt x="3275457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3" r="9071" b="59"/>
          <a:stretch/>
        </p:blipFill>
        <p:spPr>
          <a:xfrm>
            <a:off x="6498615" y="0"/>
            <a:ext cx="2645385" cy="5143500"/>
          </a:xfrm>
          <a:custGeom>
            <a:avLst/>
            <a:gdLst>
              <a:gd name="connsiteX0" fmla="*/ 293403 w 2645385"/>
              <a:gd name="connsiteY0" fmla="*/ 0 h 5143500"/>
              <a:gd name="connsiteX1" fmla="*/ 2645385 w 2645385"/>
              <a:gd name="connsiteY1" fmla="*/ 0 h 5143500"/>
              <a:gd name="connsiteX2" fmla="*/ 2645385 w 2645385"/>
              <a:gd name="connsiteY2" fmla="*/ 5143500 h 5143500"/>
              <a:gd name="connsiteX3" fmla="*/ 852832 w 2645385"/>
              <a:gd name="connsiteY3" fmla="*/ 5143500 h 5143500"/>
              <a:gd name="connsiteX4" fmla="*/ 843780 w 2645385"/>
              <a:gd name="connsiteY4" fmla="*/ 5132144 h 5143500"/>
              <a:gd name="connsiteX5" fmla="*/ 374103 w 2645385"/>
              <a:gd name="connsiteY5" fmla="*/ 4333578 h 5143500"/>
              <a:gd name="connsiteX6" fmla="*/ 564705 w 2645385"/>
              <a:gd name="connsiteY6" fmla="*/ 2211452 h 5143500"/>
              <a:gd name="connsiteX7" fmla="*/ 93 w 2645385"/>
              <a:gd name="connsiteY7" fmla="*/ 1011751 h 5143500"/>
              <a:gd name="connsiteX8" fmla="*/ 160020 w 2645385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385" h="5143500">
                <a:moveTo>
                  <a:pt x="293403" y="0"/>
                </a:moveTo>
                <a:lnTo>
                  <a:pt x="2645385" y="0"/>
                </a:lnTo>
                <a:lnTo>
                  <a:pt x="2645385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effectLst>
            <a:outerShdw blurRad="762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802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27478" y="667633"/>
            <a:ext cx="5146281" cy="3693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Подключение банков к ЕБС «под ключ»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999" y="1334974"/>
            <a:ext cx="546690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Clr>
                <a:srgbClr val="F43F42"/>
              </a:buClr>
            </a:pPr>
            <a:r>
              <a:rPr lang="ru-RU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ТРЕБУЕТСЯ </a:t>
            </a:r>
          </a:p>
          <a:p>
            <a:pPr lvl="3"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внедрения ПО на стороне банка</a:t>
            </a:r>
          </a:p>
          <a:p>
            <a:pPr lvl="3"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приобретения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HSM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3"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специального обучения пользователей</a:t>
            </a:r>
          </a:p>
          <a:p>
            <a:pPr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Различные варианты архитектуры </a:t>
            </a:r>
          </a:p>
          <a:p>
            <a:pPr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Понятные инструменты для администрирования</a:t>
            </a:r>
          </a:p>
          <a:p>
            <a:pPr indent="-342900">
              <a:lnSpc>
                <a:spcPts val="2000"/>
              </a:lnSpc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Минимальные затраты на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991" y="3940731"/>
            <a:ext cx="5407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60 банков уже выбрали эту модель 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взаимодействия с ЕБС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992" y="3401212"/>
            <a:ext cx="607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Длительность проекта по технологическому 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подключению банка к ЕБС в облаке: 1-2 месяца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6142" y="268785"/>
            <a:ext cx="5477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ЦФТ-БИОМЕТРИЯ. ОБЛАЧНАЯ МОДЕЛЬ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703363" y="0"/>
            <a:ext cx="3211034" cy="5143500"/>
          </a:xfrm>
          <a:custGeom>
            <a:avLst/>
            <a:gdLst>
              <a:gd name="connsiteX0" fmla="*/ 293403 w 3275457"/>
              <a:gd name="connsiteY0" fmla="*/ 0 h 5143500"/>
              <a:gd name="connsiteX1" fmla="*/ 3275457 w 3275457"/>
              <a:gd name="connsiteY1" fmla="*/ 0 h 5143500"/>
              <a:gd name="connsiteX2" fmla="*/ 3275457 w 3275457"/>
              <a:gd name="connsiteY2" fmla="*/ 5143500 h 5143500"/>
              <a:gd name="connsiteX3" fmla="*/ 852832 w 3275457"/>
              <a:gd name="connsiteY3" fmla="*/ 5143500 h 5143500"/>
              <a:gd name="connsiteX4" fmla="*/ 843780 w 3275457"/>
              <a:gd name="connsiteY4" fmla="*/ 5132144 h 5143500"/>
              <a:gd name="connsiteX5" fmla="*/ 374103 w 3275457"/>
              <a:gd name="connsiteY5" fmla="*/ 4333578 h 5143500"/>
              <a:gd name="connsiteX6" fmla="*/ 564705 w 3275457"/>
              <a:gd name="connsiteY6" fmla="*/ 2211452 h 5143500"/>
              <a:gd name="connsiteX7" fmla="*/ 93 w 3275457"/>
              <a:gd name="connsiteY7" fmla="*/ 1011751 h 5143500"/>
              <a:gd name="connsiteX8" fmla="*/ 160020 w 3275457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57" h="5143500">
                <a:moveTo>
                  <a:pt x="293403" y="0"/>
                </a:moveTo>
                <a:lnTo>
                  <a:pt x="3275457" y="0"/>
                </a:lnTo>
                <a:lnTo>
                  <a:pt x="3275457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МИ узнали о законопроекте по сбору банками биометрических данных россия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r="16814"/>
          <a:stretch/>
        </p:blipFill>
        <p:spPr bwMode="auto">
          <a:xfrm>
            <a:off x="6262578" y="0"/>
            <a:ext cx="2881423" cy="5143500"/>
          </a:xfrm>
          <a:custGeom>
            <a:avLst/>
            <a:gdLst>
              <a:gd name="connsiteX0" fmla="*/ 293403 w 2881423"/>
              <a:gd name="connsiteY0" fmla="*/ 0 h 5143500"/>
              <a:gd name="connsiteX1" fmla="*/ 2881423 w 2881423"/>
              <a:gd name="connsiteY1" fmla="*/ 0 h 5143500"/>
              <a:gd name="connsiteX2" fmla="*/ 2881423 w 2881423"/>
              <a:gd name="connsiteY2" fmla="*/ 5143500 h 5143500"/>
              <a:gd name="connsiteX3" fmla="*/ 852832 w 2881423"/>
              <a:gd name="connsiteY3" fmla="*/ 5143500 h 5143500"/>
              <a:gd name="connsiteX4" fmla="*/ 843780 w 2881423"/>
              <a:gd name="connsiteY4" fmla="*/ 5132144 h 5143500"/>
              <a:gd name="connsiteX5" fmla="*/ 374103 w 2881423"/>
              <a:gd name="connsiteY5" fmla="*/ 4333578 h 5143500"/>
              <a:gd name="connsiteX6" fmla="*/ 564705 w 2881423"/>
              <a:gd name="connsiteY6" fmla="*/ 2211452 h 5143500"/>
              <a:gd name="connsiteX7" fmla="*/ 93 w 2881423"/>
              <a:gd name="connsiteY7" fmla="*/ 1011751 h 5143500"/>
              <a:gd name="connsiteX8" fmla="*/ 160020 w 2881423"/>
              <a:gd name="connsiteY8" fmla="*/ 34425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1423" h="5143500">
                <a:moveTo>
                  <a:pt x="293403" y="0"/>
                </a:moveTo>
                <a:lnTo>
                  <a:pt x="2881423" y="0"/>
                </a:lnTo>
                <a:lnTo>
                  <a:pt x="2881423" y="5143500"/>
                </a:lnTo>
                <a:lnTo>
                  <a:pt x="852832" y="5143500"/>
                </a:lnTo>
                <a:lnTo>
                  <a:pt x="843780" y="5132144"/>
                </a:lnTo>
                <a:cubicBezTo>
                  <a:pt x="638555" y="4858606"/>
                  <a:pt x="484492" y="4558956"/>
                  <a:pt x="374103" y="4333578"/>
                </a:cubicBezTo>
                <a:cubicBezTo>
                  <a:pt x="79734" y="3732570"/>
                  <a:pt x="627040" y="2765089"/>
                  <a:pt x="564705" y="2211452"/>
                </a:cubicBezTo>
                <a:cubicBezTo>
                  <a:pt x="502369" y="1657813"/>
                  <a:pt x="8176" y="1518503"/>
                  <a:pt x="93" y="1011751"/>
                </a:cubicBezTo>
                <a:cubicBezTo>
                  <a:pt x="-2939" y="821719"/>
                  <a:pt x="68977" y="588756"/>
                  <a:pt x="160020" y="344255"/>
                </a:cubicBezTo>
                <a:close/>
              </a:path>
            </a:pathLst>
          </a:custGeom>
          <a:noFill/>
          <a:effectLst>
            <a:outerShdw blurRad="101600" dist="38100" dir="10800000" algn="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9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433711" y="100635"/>
            <a:ext cx="8508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ФИНАНСОВЫЕ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МАРКЕТПЛЕЙСЫ: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НОВАЯ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МОДЕЛЬ БАНКОВСКОГО БИЗНЕСА</a:t>
            </a:r>
          </a:p>
        </p:txBody>
      </p:sp>
      <p:sp>
        <p:nvSpPr>
          <p:cNvPr id="55" name="Заголовок 4"/>
          <p:cNvSpPr txBox="1">
            <a:spLocks/>
          </p:cNvSpPr>
          <p:nvPr/>
        </p:nvSpPr>
        <p:spPr>
          <a:xfrm>
            <a:off x="433711" y="759606"/>
            <a:ext cx="7784909" cy="3693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 </a:t>
            </a: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– </a:t>
            </a: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старт работы финансовых платформ, </a:t>
            </a:r>
            <a:b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 smtClean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созданных </a:t>
            </a: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проекта «</a:t>
            </a:r>
            <a:r>
              <a:rPr lang="ru-RU" sz="1800" dirty="0" err="1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Маркетплейс</a:t>
            </a:r>
            <a:r>
              <a:rPr lang="ru-RU" sz="1800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Банка России</a:t>
            </a:r>
            <a:endParaRPr lang="ru-RU" sz="1800" dirty="0" smtClean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ru-RU" sz="1800" dirty="0">
              <a:solidFill>
                <a:srgbClr val="FF00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3711" y="1462733"/>
            <a:ext cx="6963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3F42"/>
              </a:buClr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Платформа «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Финуслуги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»: </a:t>
            </a:r>
          </a:p>
          <a:p>
            <a:pPr marL="285750" indent="-28575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оператор – Московская биржа</a:t>
            </a:r>
          </a:p>
          <a:p>
            <a:pPr marL="285750" indent="-285750">
              <a:buClr>
                <a:srgbClr val="F43F42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подключение при помощи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облачного решения ЦФТ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4" y="2304838"/>
            <a:ext cx="7228205" cy="2409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9" b="32107"/>
          <a:stretch/>
        </p:blipFill>
        <p:spPr>
          <a:xfrm>
            <a:off x="2379532" y="2232588"/>
            <a:ext cx="1828674" cy="49161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5051810" y="1462732"/>
            <a:ext cx="420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43F42"/>
              </a:buClr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Доступные услуги:</a:t>
            </a:r>
          </a:p>
          <a:p>
            <a:pPr>
              <a:buClr>
                <a:srgbClr val="F43F42"/>
              </a:buClr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2020 год – Вклады, ОСАГО</a:t>
            </a:r>
          </a:p>
          <a:p>
            <a:pPr>
              <a:buClr>
                <a:srgbClr val="F43F42"/>
              </a:buClr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Беззалоговое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кредитование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Низкорисковые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инвестиционные продукты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43F42"/>
              </a:buClr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35113</TotalTime>
  <Words>1212</Words>
  <Application>Microsoft Office PowerPoint</Application>
  <PresentationFormat>Экран (16:9)</PresentationFormat>
  <Paragraphs>125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Dotum</vt:lpstr>
      <vt:lpstr>Segoe UI</vt:lpstr>
      <vt:lpstr>Segoe UI Emoji</vt:lpstr>
      <vt:lpstr>Segoe UI Semilight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CFT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CFTUser</dc:creator>
  <cp:lastModifiedBy>Волкова Ольга Владимировна</cp:lastModifiedBy>
  <cp:revision>577</cp:revision>
  <cp:lastPrinted>2018-01-26T04:53:39Z</cp:lastPrinted>
  <dcterms:created xsi:type="dcterms:W3CDTF">2017-12-04T04:45:05Z</dcterms:created>
  <dcterms:modified xsi:type="dcterms:W3CDTF">2021-01-27T07:41:03Z</dcterms:modified>
</cp:coreProperties>
</file>