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9" r:id="rId1"/>
  </p:sldMasterIdLst>
  <p:handoutMasterIdLst>
    <p:handoutMasterId r:id="rId20"/>
  </p:handoutMasterIdLst>
  <p:sldIdLst>
    <p:sldId id="286" r:id="rId2"/>
    <p:sldId id="382" r:id="rId3"/>
    <p:sldId id="544" r:id="rId4"/>
    <p:sldId id="555" r:id="rId5"/>
    <p:sldId id="559" r:id="rId6"/>
    <p:sldId id="560" r:id="rId7"/>
    <p:sldId id="745" r:id="rId8"/>
    <p:sldId id="553" r:id="rId9"/>
    <p:sldId id="500" r:id="rId10"/>
    <p:sldId id="502" r:id="rId11"/>
    <p:sldId id="746" r:id="rId12"/>
    <p:sldId id="637" r:id="rId13"/>
    <p:sldId id="747" r:id="rId14"/>
    <p:sldId id="546" r:id="rId15"/>
    <p:sldId id="565" r:id="rId16"/>
    <p:sldId id="566" r:id="rId17"/>
    <p:sldId id="549" r:id="rId18"/>
    <p:sldId id="285" r:id="rId19"/>
  </p:sldIdLst>
  <p:sldSz cx="12192000" cy="6858000"/>
  <p:notesSz cx="6858000" cy="9144000"/>
  <p:embeddedFontLst>
    <p:embeddedFont>
      <p:font typeface="Arbitrage" panose="020B0604020202020204" charset="-52"/>
      <p:regular r:id="rId21"/>
      <p:bold r:id="rId22"/>
      <p:italic r:id="rId23"/>
      <p:boldItalic r:id="rId24"/>
    </p:embeddedFont>
    <p:embeddedFont>
      <p:font typeface="Arbitrage ExtraBold" panose="020B0604020202020204" charset="-52"/>
      <p:bold r:id="rId25"/>
      <p:boldItalic r:id="rId26"/>
    </p:embeddedFont>
    <p:embeddedFont>
      <p:font typeface="Arbitrage Medium" panose="020B0604020202020204" charset="-52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5E55"/>
    <a:srgbClr val="293061"/>
    <a:srgbClr val="20254C"/>
    <a:srgbClr val="FFFFFF"/>
    <a:srgbClr val="66BE61"/>
    <a:srgbClr val="E1E1E1"/>
    <a:srgbClr val="F2664F"/>
    <a:srgbClr val="5CB5E6"/>
    <a:srgbClr val="FC9308"/>
    <a:srgbClr val="413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D8A1427-ECCA-42A5-8A42-A2F14CC8E0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239475-1AE9-4529-8E01-6C5456757B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F3344-D024-4303-966A-793F82B28607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0900314-EAC6-41FE-9E07-566C454734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189BD3-F3E2-4597-BDF9-AC102C44CF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3EC3F-606D-4E49-A829-E9C1D668F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869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D3AB-1823-44F7-9EA0-FE7169B7E1A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062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D3AB-1823-44F7-9EA0-FE7169B7E1A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42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D3AB-1823-44F7-9EA0-FE7169B7E1A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465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A565A2-6539-4992-B055-C960E6ED38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58193" y="0"/>
            <a:ext cx="13708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67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1F08E5-AC86-4314-97E5-AB4C72CC6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58193" y="0"/>
            <a:ext cx="13708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58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B7CEA6-2D8E-4136-AFAC-4BDE01CFAE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58194" y="0"/>
            <a:ext cx="13708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59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D3AB-1823-44F7-9EA0-FE7169B7E1A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08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D3AB-1823-44F7-9EA0-FE7169B7E1A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31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D3AB-1823-44F7-9EA0-FE7169B7E1A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30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D3AB-1823-44F7-9EA0-FE7169B7E1A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849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D3AB-1823-44F7-9EA0-FE7169B7E1A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67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D3AB-1823-44F7-9EA0-FE7169B7E1A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03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D3AB-1823-44F7-9EA0-FE7169B7E1A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176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D3AB-1823-44F7-9EA0-FE7169B7E1A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930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8D3AB-1823-44F7-9EA0-FE7169B7E1A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00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3" r:id="rId12"/>
    <p:sldLayoutId id="2147483711" r:id="rId13"/>
    <p:sldLayoutId id="214748371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57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21.svg"/><Relationship Id="rId7" Type="http://schemas.openxmlformats.org/officeDocument/2006/relationships/image" Target="../media/image15.svg"/><Relationship Id="rId12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27.svg"/><Relationship Id="rId5" Type="http://schemas.openxmlformats.org/officeDocument/2006/relationships/image" Target="../media/image23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3.svg"/><Relationship Id="rId7" Type="http://schemas.openxmlformats.org/officeDocument/2006/relationships/image" Target="../media/image25.svg"/><Relationship Id="rId12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35.svg"/><Relationship Id="rId10" Type="http://schemas.openxmlformats.org/officeDocument/2006/relationships/image" Target="../media/image28.png"/><Relationship Id="rId4" Type="http://schemas.openxmlformats.org/officeDocument/2006/relationships/image" Target="../media/image34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15.sv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27.sv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sv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592D924-66CD-4270-B01C-5F5BCEB23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661" y="473016"/>
            <a:ext cx="2461812" cy="619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9AFBA3-4FBD-404F-997F-06F437476028}"/>
              </a:ext>
            </a:extLst>
          </p:cNvPr>
          <p:cNvSpPr txBox="1"/>
          <p:nvPr/>
        </p:nvSpPr>
        <p:spPr>
          <a:xfrm>
            <a:off x="5638800" y="297462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10DADF-EB23-4A09-951A-B0C514F1F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84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52E125-E034-4841-BBC4-5D31868A2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5025" y="4975200"/>
            <a:ext cx="1440000" cy="10605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EB5111-7B19-4D71-BEF1-85BF40E4B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6000" y="1637340"/>
            <a:ext cx="4320000" cy="10816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3DD225-40E6-41B6-9E38-4EDA565182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4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ECBDAC8-F44C-490E-9F15-C99F56051C8F}"/>
              </a:ext>
            </a:extLst>
          </p:cNvPr>
          <p:cNvSpPr/>
          <p:nvPr/>
        </p:nvSpPr>
        <p:spPr>
          <a:xfrm>
            <a:off x="838200" y="2513365"/>
            <a:ext cx="10515600" cy="183127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5400" dirty="0">
                <a:solidFill>
                  <a:schemeClr val="bg1"/>
                </a:solidFill>
                <a:latin typeface="Arbitrage ExtraBold" panose="00000900000000000000" pitchFamily="50" charset="0"/>
              </a:rPr>
              <a:t>ПРАВОВАЯ </a:t>
            </a:r>
          </a:p>
          <a:p>
            <a:pPr algn="ctr">
              <a:spcAft>
                <a:spcPts val="600"/>
              </a:spcAft>
            </a:pPr>
            <a:r>
              <a:rPr lang="ru-RU" sz="5400" dirty="0">
                <a:solidFill>
                  <a:schemeClr val="bg1"/>
                </a:solidFill>
                <a:latin typeface="Arbitrage ExtraBold" panose="00000900000000000000" pitchFamily="50" charset="0"/>
              </a:rPr>
              <a:t>КВАЛИФИКАЦИЯ</a:t>
            </a:r>
            <a:endParaRPr lang="ru-RU" sz="4400" dirty="0">
              <a:solidFill>
                <a:schemeClr val="accent1"/>
              </a:solidFill>
              <a:latin typeface="Arbitrage Extra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0008D3A6-809E-4773-8F3A-5B32348120AE}"/>
              </a:ext>
            </a:extLst>
          </p:cNvPr>
          <p:cNvSpPr/>
          <p:nvPr/>
        </p:nvSpPr>
        <p:spPr>
          <a:xfrm>
            <a:off x="838200" y="457200"/>
            <a:ext cx="10657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E35E55"/>
                </a:solidFill>
                <a:latin typeface="Arbitrage ExtraBold" panose="00000900000000000000" pitchFamily="50" charset="0"/>
              </a:rPr>
              <a:t>ЗАГРАДИТЕЛЬНЫЙ ТАРИФ = УСЛУГА.</a:t>
            </a:r>
          </a:p>
          <a:p>
            <a:r>
              <a:rPr lang="ru-RU" sz="2000" dirty="0">
                <a:solidFill>
                  <a:srgbClr val="20254C"/>
                </a:solidFill>
                <a:latin typeface="Arbitrage ExtraBold" panose="00000900000000000000" pitchFamily="50" charset="0"/>
              </a:rPr>
              <a:t>АС Московского округа от 15.05.2014; от 05.06.2018; от 05.03.2018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3A561B48-D6BD-41D1-8BDC-12616685BB46}"/>
              </a:ext>
            </a:extLst>
          </p:cNvPr>
          <p:cNvSpPr txBox="1">
            <a:spLocks/>
          </p:cNvSpPr>
          <p:nvPr/>
        </p:nvSpPr>
        <p:spPr bwMode="auto">
          <a:xfrm>
            <a:off x="838200" y="1452563"/>
            <a:ext cx="10477500" cy="485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marL="342900" indent="-342900" algn="just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tx2"/>
                </a:solidFill>
                <a:latin typeface="Arbitrage" panose="00000500000000000000" pitchFamily="50" charset="0"/>
              </a:rPr>
              <a:t>ст. 421 ГК (свобода договора) </a:t>
            </a:r>
          </a:p>
          <a:p>
            <a:pPr marL="342900" indent="-342900" algn="just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tx2"/>
                </a:solidFill>
                <a:latin typeface="Arbitrage" panose="00000500000000000000" pitchFamily="50" charset="0"/>
              </a:rPr>
              <a:t>п. 1 ст. 428 ГК (договор присоединения) </a:t>
            </a:r>
          </a:p>
          <a:p>
            <a:pPr marL="342900" indent="-342900" algn="just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tx2"/>
                </a:solidFill>
                <a:latin typeface="Arbitrage" panose="00000500000000000000" pitchFamily="50" charset="0"/>
              </a:rPr>
              <a:t>ч. 1 ст. 29 Закона «О банках и банковской деятельности» </a:t>
            </a:r>
          </a:p>
          <a:p>
            <a:pPr algn="just">
              <a:spcAft>
                <a:spcPts val="1200"/>
              </a:spcAft>
              <a:buClr>
                <a:schemeClr val="accent1"/>
              </a:buClr>
              <a:defRPr/>
            </a:pPr>
            <a:r>
              <a:rPr lang="ru-RU" sz="2400" dirty="0">
                <a:solidFill>
                  <a:schemeClr val="tx2"/>
                </a:solidFill>
                <a:latin typeface="Arbitrage" panose="00000500000000000000" pitchFamily="50" charset="0"/>
              </a:rPr>
              <a:t>(комиссионное вознаграждение по операциям кредитной организации) </a:t>
            </a:r>
          </a:p>
          <a:p>
            <a:pPr marL="342900" indent="-342900" algn="just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tx2"/>
                </a:solidFill>
                <a:latin typeface="Arbitrage" panose="00000500000000000000" pitchFamily="50" charset="0"/>
              </a:rPr>
              <a:t>ст. 310 ГК (недопустимость одностороннего отказа от исполнения обязательства)</a:t>
            </a:r>
          </a:p>
          <a:p>
            <a:pPr marL="342900" indent="-342900" algn="just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endParaRPr lang="ru-RU" sz="2400" dirty="0">
              <a:solidFill>
                <a:schemeClr val="tx2"/>
              </a:solidFill>
              <a:latin typeface="Arbitrage" panose="00000500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15C78-E175-4731-87E7-F01495550688}"/>
              </a:ext>
            </a:extLst>
          </p:cNvPr>
          <p:cNvSpPr txBox="1"/>
          <p:nvPr/>
        </p:nvSpPr>
        <p:spPr>
          <a:xfrm>
            <a:off x="11292620" y="171450"/>
            <a:ext cx="4066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chemeClr val="accent1"/>
                </a:solidFill>
                <a:latin typeface="Arbitrage ExtraBold" panose="00000900000000000000" pitchFamily="50" charset="0"/>
              </a:rPr>
              <a:t>1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48630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0008D3A6-809E-4773-8F3A-5B32348120AE}"/>
              </a:ext>
            </a:extLst>
          </p:cNvPr>
          <p:cNvSpPr/>
          <p:nvPr/>
        </p:nvSpPr>
        <p:spPr>
          <a:xfrm>
            <a:off x="838200" y="457200"/>
            <a:ext cx="10657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E35E55"/>
                </a:solidFill>
                <a:latin typeface="Arbitrage ExtraBold" panose="00000900000000000000" pitchFamily="50" charset="0"/>
              </a:rPr>
              <a:t>ЗАГРАДИТЕЛЬНЫЙ ТАРИФ = ШТРАФНАЯ МЕРА.</a:t>
            </a:r>
          </a:p>
          <a:p>
            <a:r>
              <a:rPr lang="ru-RU" sz="2000" dirty="0">
                <a:solidFill>
                  <a:srgbClr val="20254C"/>
                </a:solidFill>
                <a:latin typeface="Arbitrage ExtraBold" panose="00000900000000000000" pitchFamily="50" charset="0"/>
              </a:rPr>
              <a:t>АС Уральского округа от 15.03.2019; 9ААС от 20.08.2018; от 06.08.2019; от 29.08.2018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3A561B48-D6BD-41D1-8BDC-12616685BB46}"/>
              </a:ext>
            </a:extLst>
          </p:cNvPr>
          <p:cNvSpPr txBox="1">
            <a:spLocks/>
          </p:cNvSpPr>
          <p:nvPr/>
        </p:nvSpPr>
        <p:spPr bwMode="auto">
          <a:xfrm>
            <a:off x="838200" y="1452563"/>
            <a:ext cx="10477500" cy="485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marL="342900" indent="-342900" algn="just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tx2"/>
                </a:solidFill>
                <a:latin typeface="Arbitrage" panose="00000500000000000000" pitchFamily="50" charset="0"/>
              </a:rPr>
              <a:t>ст. 779 ГК (оказание услуг) </a:t>
            </a:r>
          </a:p>
          <a:p>
            <a:pPr marL="342900" indent="-342900" algn="just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tx2"/>
                </a:solidFill>
                <a:latin typeface="Arbitrage" panose="00000500000000000000" pitchFamily="50" charset="0"/>
              </a:rPr>
              <a:t>ст. 330 ГК (понятие неустойки) </a:t>
            </a:r>
          </a:p>
          <a:p>
            <a:pPr marL="342900" indent="-342900" algn="just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tx2"/>
                </a:solidFill>
                <a:latin typeface="Arbitrage" panose="00000500000000000000" pitchFamily="50" charset="0"/>
              </a:rPr>
              <a:t>ст. 859 ГК (расторжение договора банковского счета)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65AA53-7929-4B18-94E4-A01533908C3A}"/>
              </a:ext>
            </a:extLst>
          </p:cNvPr>
          <p:cNvSpPr txBox="1"/>
          <p:nvPr/>
        </p:nvSpPr>
        <p:spPr>
          <a:xfrm>
            <a:off x="11288224" y="190447"/>
            <a:ext cx="4154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chemeClr val="accent1"/>
                </a:solidFill>
                <a:latin typeface="Arbitrage ExtraBold" panose="00000900000000000000" pitchFamily="50" charset="0"/>
              </a:rPr>
              <a:t>2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86112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75B166-BA32-42FA-8EAA-040E32F568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3AA362-4ABD-4D53-8A70-129A09F98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BD53E4-5A86-492F-94A1-A494EA9866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444"/>
          <a:stretch/>
        </p:blipFill>
        <p:spPr>
          <a:xfrm>
            <a:off x="188685" y="1162049"/>
            <a:ext cx="12192000" cy="5524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B4DAFE-4EF6-4EB1-9C6D-D27B5F5E37E2}"/>
              </a:ext>
            </a:extLst>
          </p:cNvPr>
          <p:cNvSpPr txBox="1"/>
          <p:nvPr/>
        </p:nvSpPr>
        <p:spPr>
          <a:xfrm>
            <a:off x="826476" y="495950"/>
            <a:ext cx="9626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E35E55"/>
                </a:solidFill>
                <a:latin typeface="Arbitrage ExtraBold" panose="00000900000000000000" pitchFamily="50" charset="0"/>
              </a:rPr>
              <a:t>ЗАГРАДИТЕЛЬНЫЙ ТАРИФ = ШТРАФНАЯ МЕРА.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540084-44EB-46AE-8B48-E6769AA8903C}"/>
              </a:ext>
            </a:extLst>
          </p:cNvPr>
          <p:cNvSpPr txBox="1"/>
          <p:nvPr/>
        </p:nvSpPr>
        <p:spPr>
          <a:xfrm>
            <a:off x="11288224" y="190447"/>
            <a:ext cx="4154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chemeClr val="accent1"/>
                </a:solidFill>
                <a:latin typeface="Arbitrage ExtraBold" panose="00000900000000000000" pitchFamily="50" charset="0"/>
              </a:rPr>
              <a:t>2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13469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0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89AE72-248A-4996-8AAE-EFA5ED606929}"/>
              </a:ext>
            </a:extLst>
          </p:cNvPr>
          <p:cNvSpPr txBox="1"/>
          <p:nvPr/>
        </p:nvSpPr>
        <p:spPr>
          <a:xfrm>
            <a:off x="916388" y="1980418"/>
            <a:ext cx="9843235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tx2"/>
                </a:solidFill>
                <a:latin typeface="Arbitrage" panose="00000500000000000000" pitchFamily="50" charset="0"/>
              </a:rPr>
              <a:t>ст. 333 ГК (уменьшение неустойки) </a:t>
            </a:r>
          </a:p>
          <a:p>
            <a:pPr marL="342900" indent="-342900" algn="just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tx2"/>
                </a:solidFill>
                <a:latin typeface="Arbitrage" panose="00000500000000000000" pitchFamily="50" charset="0"/>
              </a:rPr>
              <a:t>пункт 4 Информационного письма Президиума ВАС РФ от 20.10.2010 № 141 «О некоторых вопросах применения положений статьи 319 ГК» и п. 79 Пленума ВС РФ от 24.03.2016 № 7 «О применении судами некоторых положений Гражданского кодекса Российской Федерации об ответственности за нарушение обязательств» </a:t>
            </a:r>
          </a:p>
          <a:p>
            <a:pPr marL="342900" indent="-342900" algn="just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tx2"/>
                </a:solidFill>
                <a:latin typeface="Arbitrage" panose="00000500000000000000" pitchFamily="50" charset="0"/>
              </a:rPr>
              <a:t>«карательный характер» А40-33309/20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BED4B2-7C1E-4422-83F4-2E4653BC51B1}"/>
              </a:ext>
            </a:extLst>
          </p:cNvPr>
          <p:cNvSpPr txBox="1"/>
          <p:nvPr/>
        </p:nvSpPr>
        <p:spPr>
          <a:xfrm>
            <a:off x="835269" y="521936"/>
            <a:ext cx="97438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E35E55"/>
                </a:solidFill>
                <a:latin typeface="Arbitrage ExtraBold" panose="00000900000000000000" pitchFamily="2" charset="-52"/>
              </a:rPr>
              <a:t>ШТРАФНАЯ МЕРА = ПОСЛЕДСТВИЕ № 2.</a:t>
            </a:r>
            <a:endParaRPr lang="ru-RU" sz="2800" dirty="0">
              <a:solidFill>
                <a:srgbClr val="E35E55"/>
              </a:solidFill>
              <a:latin typeface="Arbitrage ExtraBold" panose="000009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4AF3D-13D2-41F4-8B54-D24FB17D091A}"/>
              </a:ext>
            </a:extLst>
          </p:cNvPr>
          <p:cNvSpPr txBox="1"/>
          <p:nvPr/>
        </p:nvSpPr>
        <p:spPr>
          <a:xfrm>
            <a:off x="916388" y="1004135"/>
            <a:ext cx="103592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0254C"/>
                </a:solidFill>
                <a:effectLst/>
                <a:latin typeface="Arbitrage ExtraBold" panose="00000900000000000000" pitchFamily="2" charset="-52"/>
                <a:ea typeface="Calibri" panose="020F0502020204030204" pitchFamily="34" charset="0"/>
              </a:rPr>
              <a:t>А40-43055/2019, А40-34505/2019</a:t>
            </a:r>
            <a:endParaRPr lang="ru-RU" sz="2000" dirty="0">
              <a:solidFill>
                <a:srgbClr val="20254C"/>
              </a:solidFill>
              <a:latin typeface="Arbitrage ExtraBold" panose="00000900000000000000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A13609-C77B-4001-ACCB-30B3E16CEFF2}"/>
              </a:ext>
            </a:extLst>
          </p:cNvPr>
          <p:cNvSpPr txBox="1"/>
          <p:nvPr/>
        </p:nvSpPr>
        <p:spPr>
          <a:xfrm>
            <a:off x="11288224" y="190447"/>
            <a:ext cx="4154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chemeClr val="accent1"/>
                </a:solidFill>
                <a:latin typeface="Arbitrage ExtraBold" panose="00000900000000000000" pitchFamily="50" charset="0"/>
              </a:rPr>
              <a:t>2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7480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0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83A1EC-5A52-44E2-BD04-3F79515A34F3}"/>
              </a:ext>
            </a:extLst>
          </p:cNvPr>
          <p:cNvSpPr txBox="1"/>
          <p:nvPr/>
        </p:nvSpPr>
        <p:spPr>
          <a:xfrm>
            <a:off x="835269" y="521936"/>
            <a:ext cx="8905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E35E55"/>
                </a:solidFill>
                <a:latin typeface="Arbitrage ExtraBold" panose="00000900000000000000" pitchFamily="2" charset="-52"/>
              </a:rPr>
              <a:t>ЗАГРАДИТЕЛЬНЫЙ ТАРИФ = НИЧТОЖНОСТЬ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22717-0746-4887-9214-7B63F9AB568F}"/>
              </a:ext>
            </a:extLst>
          </p:cNvPr>
          <p:cNvSpPr txBox="1"/>
          <p:nvPr/>
        </p:nvSpPr>
        <p:spPr>
          <a:xfrm>
            <a:off x="835614" y="1031322"/>
            <a:ext cx="101529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293061"/>
                </a:solidFill>
                <a:latin typeface="Arbitrage ExtraBold" panose="00000900000000000000" pitchFamily="2" charset="-52"/>
              </a:rPr>
              <a:t>СКГД ВС РФ от 02.04.2019</a:t>
            </a:r>
            <a:r>
              <a:rPr lang="en-US" sz="2000" dirty="0">
                <a:solidFill>
                  <a:srgbClr val="293061"/>
                </a:solidFill>
                <a:latin typeface="Arbitrage ExtraBold" panose="00000900000000000000" pitchFamily="2" charset="-52"/>
              </a:rPr>
              <a:t>; </a:t>
            </a:r>
            <a:r>
              <a:rPr lang="ru-RU" sz="2000" dirty="0">
                <a:solidFill>
                  <a:srgbClr val="293061"/>
                </a:solidFill>
                <a:latin typeface="Arbitrage ExtraBold" panose="00000900000000000000" pitchFamily="2" charset="-52"/>
              </a:rPr>
              <a:t>от</a:t>
            </a:r>
            <a:r>
              <a:rPr lang="en-US" sz="2000" dirty="0">
                <a:solidFill>
                  <a:srgbClr val="293061"/>
                </a:solidFill>
                <a:latin typeface="Arbitrage ExtraBold" panose="00000900000000000000" pitchFamily="2" charset="-52"/>
              </a:rPr>
              <a:t> </a:t>
            </a:r>
            <a:r>
              <a:rPr lang="ru-RU" sz="2000" dirty="0">
                <a:solidFill>
                  <a:srgbClr val="293061"/>
                </a:solidFill>
                <a:latin typeface="Arbitrage ExtraBold" panose="00000900000000000000" pitchFamily="2" charset="-52"/>
              </a:rPr>
              <a:t>25.02.2020</a:t>
            </a:r>
            <a:r>
              <a:rPr lang="en-US" sz="2000" dirty="0">
                <a:solidFill>
                  <a:srgbClr val="293061"/>
                </a:solidFill>
                <a:latin typeface="Arbitrage ExtraBold" panose="00000900000000000000" pitchFamily="2" charset="-52"/>
              </a:rPr>
              <a:t>; </a:t>
            </a:r>
            <a:r>
              <a:rPr lang="ru-RU" sz="2000" dirty="0">
                <a:solidFill>
                  <a:srgbClr val="293061"/>
                </a:solidFill>
                <a:latin typeface="Arbitrage ExtraBold" panose="00000900000000000000" pitchFamily="2" charset="-52"/>
              </a:rPr>
              <a:t>от 09.06.2020</a:t>
            </a:r>
            <a:r>
              <a:rPr lang="en-US" sz="2000" dirty="0">
                <a:solidFill>
                  <a:srgbClr val="293061"/>
                </a:solidFill>
                <a:latin typeface="Arbitrage ExtraBold" panose="00000900000000000000" pitchFamily="2" charset="-52"/>
              </a:rPr>
              <a:t>;</a:t>
            </a:r>
            <a:r>
              <a:rPr lang="ru-RU" sz="2000" dirty="0">
                <a:solidFill>
                  <a:srgbClr val="293061"/>
                </a:solidFill>
                <a:latin typeface="Arbitrage ExtraBold" panose="00000900000000000000" pitchFamily="2" charset="-52"/>
              </a:rPr>
              <a:t> от 30.06.202</a:t>
            </a:r>
            <a:r>
              <a:rPr lang="en-US" sz="2000" dirty="0">
                <a:solidFill>
                  <a:srgbClr val="293061"/>
                </a:solidFill>
                <a:latin typeface="Arbitrage ExtraBold" panose="00000900000000000000" pitchFamily="2" charset="-52"/>
              </a:rPr>
              <a:t>0</a:t>
            </a:r>
            <a:r>
              <a:rPr lang="ru-RU" sz="2000" dirty="0">
                <a:solidFill>
                  <a:srgbClr val="293061"/>
                </a:solidFill>
                <a:latin typeface="Arbitrage ExtraBold" panose="00000900000000000000" pitchFamily="2" charset="-52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89AE72-248A-4996-8AAE-EFA5ED606929}"/>
              </a:ext>
            </a:extLst>
          </p:cNvPr>
          <p:cNvSpPr txBox="1"/>
          <p:nvPr/>
        </p:nvSpPr>
        <p:spPr>
          <a:xfrm>
            <a:off x="835269" y="1753020"/>
            <a:ext cx="9924354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tx2"/>
                </a:solidFill>
                <a:latin typeface="Arbitrage" panose="00000500000000000000" pitchFamily="50" charset="0"/>
              </a:rPr>
              <a:t>п. 2 ст. 168 ГК </a:t>
            </a:r>
          </a:p>
          <a:p>
            <a:pPr marL="342900" indent="-342900" algn="just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tx2"/>
                </a:solidFill>
                <a:latin typeface="Arbitrage" panose="00000500000000000000" pitchFamily="50" charset="0"/>
              </a:rPr>
              <a:t>п. 7 Пленума ВС РФ № 25 «договор, условия которого противоречат существу законодательного регулирования соответствующего вида обязательства, может быть квалифицирован как ничтожный полностью или в соответствующей части, даже если в законе не содержится прямого указания на его ничтожность.» </a:t>
            </a:r>
          </a:p>
          <a:p>
            <a:pPr marL="342900" indent="-342900" algn="just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tx2"/>
                </a:solidFill>
                <a:latin typeface="Arbitrage" panose="00000500000000000000" pitchFamily="50" charset="0"/>
              </a:rPr>
              <a:t>Отраженная в постановлении № 25 идея дает суду право ограничивать свободу договора в ситуации, когда сделка, не нарушающая ни одной императивной нормы, противоречит представлениям суда о существе законодательного регулирования (А.Г. Карапетов)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14D9E9-AECF-48EE-B439-FC557AFED2C7}"/>
              </a:ext>
            </a:extLst>
          </p:cNvPr>
          <p:cNvSpPr txBox="1"/>
          <p:nvPr/>
        </p:nvSpPr>
        <p:spPr>
          <a:xfrm>
            <a:off x="11288224" y="190447"/>
            <a:ext cx="4154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chemeClr val="accent1"/>
                </a:solidFill>
                <a:latin typeface="Arbitrage ExtraBold" panose="00000900000000000000" pitchFamily="50" charset="0"/>
              </a:rPr>
              <a:t>3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38997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E043F9-31C0-4E00-95B7-7AE653C88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8600" y="2152291"/>
            <a:ext cx="2057400" cy="82867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C6B5026-88CD-4321-94BD-8E8BAEA4E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1" y="2157053"/>
            <a:ext cx="2057400" cy="8286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19B3672-7F3E-46F6-8DAB-67748F4C05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6000" y="2346895"/>
            <a:ext cx="133350" cy="63817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768BF4-607A-4FFD-8C9B-AEDAB34A72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8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">
            <a:extLst>
              <a:ext uri="{FF2B5EF4-FFF2-40B4-BE49-F238E27FC236}">
                <a16:creationId xmlns:a16="http://schemas.microsoft.com/office/drawing/2014/main" id="{C5679ED4-2C0C-4A90-973D-F9CB9C159D8F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FDB2794D-396B-488E-9583-C7BF263CEDEE}"/>
              </a:ext>
            </a:extLst>
          </p:cNvPr>
          <p:cNvSpPr/>
          <p:nvPr/>
        </p:nvSpPr>
        <p:spPr>
          <a:xfrm>
            <a:off x="2959406" y="2155055"/>
            <a:ext cx="2048424" cy="2048424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9E7F37A-30DA-4324-94B6-FFBEEB2F9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l">
            <a:extLst>
              <a:ext uri="{FF2B5EF4-FFF2-40B4-BE49-F238E27FC236}">
                <a16:creationId xmlns:a16="http://schemas.microsoft.com/office/drawing/2014/main" id="{509CB1B6-3D26-4F85-8526-8FD59119D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34799" y="626302"/>
            <a:ext cx="2700000" cy="64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10FE0F-A797-416C-8867-96B587B55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0" y="3400425"/>
            <a:ext cx="9144000" cy="57150"/>
          </a:xfrm>
          <a:prstGeom prst="rect">
            <a:avLst/>
          </a:prstGeom>
        </p:spPr>
      </p:pic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2BF390-34C6-4194-958D-63FA213E2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199" y="2857075"/>
            <a:ext cx="1620000" cy="114385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394845C-48FA-4411-A40D-1688F8333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6000" y="2857074"/>
            <a:ext cx="1620000" cy="114385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ED11D4DE-C42F-415A-8A4C-BC403842C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33798" y="2883641"/>
            <a:ext cx="1620000" cy="114385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76E0409-BB3C-45F6-AE5E-3C7FAE9BB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62098" y="2893830"/>
            <a:ext cx="1620000" cy="114385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7F5D046-274D-40F2-AB0B-33DDF1353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60347" y="2857073"/>
            <a:ext cx="1620000" cy="11438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82A33F-0747-4243-A767-9A380C073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02992" y="4037681"/>
            <a:ext cx="2495372" cy="90740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27F39D-E03A-4BE2-BC9D-B25BD86D6C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DFD518D-86BA-4C89-B7F9-5DFD7159E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5200" y="3239178"/>
            <a:ext cx="1019175" cy="5715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D223A2-3776-452D-837B-111DE391D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2770" y="3244802"/>
            <a:ext cx="5976000" cy="37350"/>
          </a:xfrm>
          <a:prstGeom prst="rect">
            <a:avLst/>
          </a:prstGeom>
        </p:spPr>
      </p:pic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237755-11F7-46DB-AA10-DB8E8776B3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199" y="2857080"/>
            <a:ext cx="1260000" cy="8896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3F3512-8F1C-45BA-B0AB-6BFB63E35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57227" y="2857079"/>
            <a:ext cx="1260000" cy="8896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6BA93B-8225-4904-8792-94CA75FD4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93800" y="2893835"/>
            <a:ext cx="1260000" cy="8896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21A3DA-0C86-41B3-8452-325D013DE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47713" y="2893835"/>
            <a:ext cx="1260000" cy="8896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AB4266-877C-413D-A45A-915547C5E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64284" y="2857078"/>
            <a:ext cx="1260000" cy="88966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BCB5F0F-4784-469E-98B7-935836C621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28286" y="2056829"/>
            <a:ext cx="1260000" cy="172666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4D9411B-BAC2-4614-9542-4DB2334D9B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29325" y="4012776"/>
            <a:ext cx="2954655" cy="83099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704B7DD-DA8A-43D1-A1A4-615EE9E878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7985530" y="3161636"/>
            <a:ext cx="180000" cy="2036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615B54-6FC8-4E4A-BDC9-4CB754E7A3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5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BF27A6-9194-4B68-9F5D-8B99128A8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3928B50-31B5-490C-9000-1FFD63319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58675" y="5345177"/>
            <a:ext cx="1019175" cy="5715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5ABAF58-0C2A-441C-9DA4-923B379EB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68010" y="3838963"/>
            <a:ext cx="1019175" cy="5715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FD81689-C747-451E-B37A-23719E1C0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51783" y="2428076"/>
            <a:ext cx="1019175" cy="57150"/>
          </a:xfrm>
          <a:prstGeom prst="rect">
            <a:avLst/>
          </a:prstGeom>
        </p:spPr>
      </p:pic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BCB5F0F-4784-469E-98B7-935836C621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88030" y="2033109"/>
            <a:ext cx="1772166" cy="2428524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0BA6C56-052A-4EE1-B264-72D253B1A767}"/>
              </a:ext>
            </a:extLst>
          </p:cNvPr>
          <p:cNvGrpSpPr/>
          <p:nvPr/>
        </p:nvGrpSpPr>
        <p:grpSpPr>
          <a:xfrm>
            <a:off x="2226855" y="2073247"/>
            <a:ext cx="1260000" cy="3789830"/>
            <a:chOff x="1018200" y="2123236"/>
            <a:chExt cx="1260000" cy="378983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8AB4266-877C-413D-A45A-915547C5E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8200" y="2123236"/>
              <a:ext cx="1260000" cy="88966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BAA33C1-7E13-4BCE-B207-E3829DD7B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8200" y="3519302"/>
              <a:ext cx="1260000" cy="889661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68066A6-DD92-4429-8809-3EFF8BD21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8200" y="5023405"/>
              <a:ext cx="1260000" cy="889661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99E333F-F2A4-43F2-A3A8-7BE995871511}"/>
              </a:ext>
            </a:extLst>
          </p:cNvPr>
          <p:cNvGrpSpPr/>
          <p:nvPr/>
        </p:nvGrpSpPr>
        <p:grpSpPr>
          <a:xfrm>
            <a:off x="8235710" y="2057328"/>
            <a:ext cx="1260000" cy="3789830"/>
            <a:chOff x="1018200" y="2123236"/>
            <a:chExt cx="1260000" cy="378983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1E03613-DDEF-41B8-8EA3-C9FF90FBB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8200" y="2123236"/>
              <a:ext cx="1260000" cy="889661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76D8B1A0-9A72-437D-8DEF-7AF532AF5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8200" y="3519302"/>
              <a:ext cx="1260000" cy="889661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E218E6A-8CB3-4A89-801C-D10908897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8200" y="5023405"/>
              <a:ext cx="1260000" cy="889661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4E60C63-DC97-43F7-8C52-705431472F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3732563" y="2383384"/>
            <a:ext cx="180000" cy="20368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8B7D3C7-31E6-46F4-B112-9C69DBE5E0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3732561" y="3796382"/>
            <a:ext cx="180000" cy="20368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3B38055-4969-437D-B2C3-B163D1A3E7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3732562" y="5244038"/>
            <a:ext cx="180000" cy="2036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8E3A40-3C20-40F2-BBB2-80858B224C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6011" y="5157692"/>
            <a:ext cx="3165115" cy="84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1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D223A2-3776-452D-837B-111DE391D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2770" y="3244802"/>
            <a:ext cx="8101517" cy="50634"/>
          </a:xfrm>
          <a:prstGeom prst="rect">
            <a:avLst/>
          </a:prstGeom>
        </p:spPr>
      </p:pic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237755-11F7-46DB-AA10-DB8E8776B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199" y="2857080"/>
            <a:ext cx="1260000" cy="8896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3F3512-8F1C-45BA-B0AB-6BFB63E35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7227" y="2857079"/>
            <a:ext cx="1260000" cy="8896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6BA93B-8225-4904-8792-94CA75FD4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01741" y="2837321"/>
            <a:ext cx="1260000" cy="8896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21A3DA-0C86-41B3-8452-325D013DE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47713" y="2893835"/>
            <a:ext cx="1260000" cy="8896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AB4266-877C-413D-A45A-915547C5E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0109" y="2857079"/>
            <a:ext cx="1260000" cy="88966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BCB5F0F-4784-469E-98B7-935836C621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46863" y="2020073"/>
            <a:ext cx="1260000" cy="172666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4D9411B-BAC2-4614-9542-4DB2334D9B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22208" y="3919593"/>
            <a:ext cx="2954655" cy="83099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704B7DD-DA8A-43D1-A1A4-615EE9E878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10139409" y="3180309"/>
            <a:ext cx="180000" cy="2036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615B54-6FC8-4E4A-BDC9-4CB754E7A34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21812" r="25024" b="60670"/>
          <a:stretch/>
        </p:blipFill>
        <p:spPr>
          <a:xfrm>
            <a:off x="0" y="1568083"/>
            <a:ext cx="9245600" cy="11828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CE05887-F6F7-415D-BBD3-A2910354B3D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333" t="3623" r="50825" b="80714"/>
          <a:stretch/>
        </p:blipFill>
        <p:spPr>
          <a:xfrm>
            <a:off x="227494" y="248423"/>
            <a:ext cx="5589106" cy="1074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3D13B4-B884-4F0E-9B9D-8183531A93D4}"/>
              </a:ext>
            </a:extLst>
          </p:cNvPr>
          <p:cNvSpPr txBox="1"/>
          <p:nvPr/>
        </p:nvSpPr>
        <p:spPr>
          <a:xfrm>
            <a:off x="5714736" y="490132"/>
            <a:ext cx="381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6A048B0-6C17-44E8-87A8-E26F1A8609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84528" y="4795407"/>
            <a:ext cx="3275360" cy="7172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082C52E-6E2F-46BF-99BE-056DC80C1F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81438" t="30222" r="2701" b="55470"/>
          <a:stretch/>
        </p:blipFill>
        <p:spPr>
          <a:xfrm>
            <a:off x="8419991" y="1915019"/>
            <a:ext cx="1933829" cy="98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7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458A99-9FBA-4F15-B365-766B1911D019}"/>
              </a:ext>
            </a:extLst>
          </p:cNvPr>
          <p:cNvSpPr txBox="1"/>
          <p:nvPr/>
        </p:nvSpPr>
        <p:spPr>
          <a:xfrm>
            <a:off x="706315" y="1720840"/>
            <a:ext cx="94917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2400" b="1" kern="1000" spc="-90" dirty="0">
                <a:solidFill>
                  <a:srgbClr val="002060"/>
                </a:solidFill>
                <a:latin typeface="Arbitrage Medium" panose="00000600000000000000" pitchFamily="2" charset="-52"/>
                <a:cs typeface="Arial" panose="020B0604020202020204" pitchFamily="34" charset="0"/>
              </a:rPr>
              <a:t>взимаются за совершение определенного банком вида операций по перечислению денежных средств и (или) операций по перечислению денежных средств в пользу отдельной категории лиц;</a:t>
            </a:r>
          </a:p>
          <a:p>
            <a:pPr marL="457200" indent="-457200" algn="just">
              <a:buFont typeface="+mj-lt"/>
              <a:buAutoNum type="arabicPeriod"/>
            </a:pPr>
            <a:endParaRPr lang="ru-RU" sz="2400" b="1" spc="-150" dirty="0">
              <a:solidFill>
                <a:srgbClr val="002060"/>
              </a:solidFill>
              <a:latin typeface="Arbitrage Medium" panose="00000600000000000000" pitchFamily="2" charset="-52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400" b="1" kern="1000" spc="-90" dirty="0">
                <a:solidFill>
                  <a:srgbClr val="002060"/>
                </a:solidFill>
                <a:latin typeface="Arbitrage Medium" panose="00000600000000000000" pitchFamily="2" charset="-52"/>
                <a:cs typeface="Arial" panose="020B0604020202020204" pitchFamily="34" charset="0"/>
              </a:rPr>
              <a:t>обосновываются как мера ПОД/ФТ, условия которой согласовываются сторонами; </a:t>
            </a:r>
          </a:p>
          <a:p>
            <a:pPr marL="457200" indent="-457200" algn="just">
              <a:buFont typeface="+mj-lt"/>
              <a:buAutoNum type="arabicPeriod"/>
            </a:pPr>
            <a:endParaRPr lang="ru-RU" sz="2400" b="1" spc="-150" dirty="0">
              <a:solidFill>
                <a:srgbClr val="002060"/>
              </a:solidFill>
              <a:latin typeface="Arbitrage Medium" panose="00000600000000000000" pitchFamily="2" charset="-52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400" b="1" kern="1000" spc="-90" dirty="0">
                <a:solidFill>
                  <a:srgbClr val="002060"/>
                </a:solidFill>
                <a:latin typeface="Arbitrage Medium" panose="00000600000000000000" pitchFamily="2" charset="-52"/>
                <a:cs typeface="Arial" panose="020B0604020202020204" pitchFamily="34" charset="0"/>
              </a:rPr>
              <a:t>значительно превышают размер стандартного комиссионного вознаграждения.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48B570-2DBB-4559-A979-2E634DC9DFA4}"/>
              </a:ext>
            </a:extLst>
          </p:cNvPr>
          <p:cNvSpPr txBox="1"/>
          <p:nvPr/>
        </p:nvSpPr>
        <p:spPr>
          <a:xfrm>
            <a:off x="167052" y="380165"/>
            <a:ext cx="9491785" cy="684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600"/>
              </a:spcAft>
            </a:pPr>
            <a:r>
              <a:rPr lang="ru-RU" sz="2800" b="1" dirty="0">
                <a:solidFill>
                  <a:srgbClr val="002060"/>
                </a:solidFill>
                <a:latin typeface="Arbitrage ExtraBold" panose="00000900000000000000" pitchFamily="2" charset="-52"/>
                <a:cs typeface="Arial" panose="020B0604020202020204" pitchFamily="34" charset="0"/>
              </a:rPr>
              <a:t>Отличительные черты заградительного тарифа</a:t>
            </a:r>
          </a:p>
        </p:txBody>
      </p:sp>
    </p:spTree>
    <p:extLst>
      <p:ext uri="{BB962C8B-B14F-4D97-AF65-F5344CB8AC3E}">
        <p14:creationId xmlns:p14="http://schemas.microsoft.com/office/powerpoint/2010/main" val="120887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ECBDAC8-F44C-490E-9F15-C99F56051C8F}"/>
              </a:ext>
            </a:extLst>
          </p:cNvPr>
          <p:cNvSpPr/>
          <p:nvPr/>
        </p:nvSpPr>
        <p:spPr>
          <a:xfrm>
            <a:off x="838200" y="2513365"/>
            <a:ext cx="10515600" cy="183127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5400" dirty="0">
                <a:solidFill>
                  <a:schemeClr val="bg1"/>
                </a:solidFill>
                <a:latin typeface="Arbitrage ExtraBold" panose="00000900000000000000" pitchFamily="50" charset="0"/>
              </a:rPr>
              <a:t>ПОЗИЦИИ </a:t>
            </a:r>
          </a:p>
          <a:p>
            <a:pPr algn="ctr">
              <a:spcAft>
                <a:spcPts val="600"/>
              </a:spcAft>
            </a:pPr>
            <a:r>
              <a:rPr lang="ru-RU" sz="5400" dirty="0">
                <a:solidFill>
                  <a:schemeClr val="bg1"/>
                </a:solidFill>
                <a:latin typeface="Arbitrage ExtraBold" panose="00000900000000000000" pitchFamily="50" charset="0"/>
              </a:rPr>
              <a:t>ГОСОРГАНОВ</a:t>
            </a:r>
          </a:p>
        </p:txBody>
      </p:sp>
    </p:spTree>
    <p:extLst>
      <p:ext uri="{BB962C8B-B14F-4D97-AF65-F5344CB8AC3E}">
        <p14:creationId xmlns:p14="http://schemas.microsoft.com/office/powerpoint/2010/main" val="294026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69DFD0-2B6E-470F-98F8-6FB75CC32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6AB0317-5C9D-4AA7-862C-7A58EE9BF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77" y="1333217"/>
            <a:ext cx="4032000" cy="16898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ADB1F4B-43F1-401B-8FD7-CFF9E7D90C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85023" y="1637340"/>
            <a:ext cx="4320000" cy="108164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EBA755C-9960-4524-B939-3ECDAF97A0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25023" y="4973483"/>
            <a:ext cx="1440000" cy="105894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0A0B544-7CFF-43AD-9C16-EA13D858EF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6977" y="4970786"/>
            <a:ext cx="1440000" cy="1058942"/>
          </a:xfrm>
          <a:prstGeom prst="rect">
            <a:avLst/>
          </a:prstGeom>
        </p:spPr>
      </p:pic>
      <p:sp>
        <p:nvSpPr>
          <p:cNvPr id="30" name="r">
            <a:extLst>
              <a:ext uri="{FF2B5EF4-FFF2-40B4-BE49-F238E27FC236}">
                <a16:creationId xmlns:a16="http://schemas.microsoft.com/office/drawing/2014/main" id="{3A91072C-65E9-4CE4-A292-805721C11D89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794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AD75CE-A228-4E7E-803D-AAB6C5A4B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95CC8B-A472-49F3-9ACC-38BB0D4E3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5975" y="4975200"/>
            <a:ext cx="1440000" cy="10605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EAE1DD-872F-4283-80C5-D687054B34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2577" y="1333700"/>
            <a:ext cx="2686846" cy="19300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F15987-EA01-47D1-BDF5-1A50E85CDA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1356" y="4975200"/>
            <a:ext cx="2706296" cy="139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3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Другая 4">
      <a:dk1>
        <a:sysClr val="windowText" lastClr="000000"/>
      </a:dk1>
      <a:lt1>
        <a:sysClr val="window" lastClr="FFFFFF"/>
      </a:lt1>
      <a:dk2>
        <a:srgbClr val="20254C"/>
      </a:dk2>
      <a:lt2>
        <a:srgbClr val="E7E6E6"/>
      </a:lt2>
      <a:accent1>
        <a:srgbClr val="E14948"/>
      </a:accent1>
      <a:accent2>
        <a:srgbClr val="6161A4"/>
      </a:accent2>
      <a:accent3>
        <a:srgbClr val="20254C"/>
      </a:accent3>
      <a:accent4>
        <a:srgbClr val="DD9DC6"/>
      </a:accent4>
      <a:accent5>
        <a:srgbClr val="58D2C3"/>
      </a:accent5>
      <a:accent6>
        <a:srgbClr val="E6DE48"/>
      </a:accent6>
      <a:hlink>
        <a:srgbClr val="20254C"/>
      </a:hlink>
      <a:folHlink>
        <a:srgbClr val="E14948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3665</TotalTime>
  <Words>362</Words>
  <Application>Microsoft Office PowerPoint</Application>
  <PresentationFormat>Широкоэкранный</PresentationFormat>
  <Paragraphs>39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Calibri</vt:lpstr>
      <vt:lpstr>Arbitrage ExtraBold</vt:lpstr>
      <vt:lpstr>Arial</vt:lpstr>
      <vt:lpstr>Arbitrage Medium</vt:lpstr>
      <vt:lpstr>Calibri Light</vt:lpstr>
      <vt:lpstr>Arbitrage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Azat Kumekov</dc:creator>
  <cp:lastModifiedBy>Vladimir Efremov</cp:lastModifiedBy>
  <cp:revision>291</cp:revision>
  <dcterms:created xsi:type="dcterms:W3CDTF">2019-10-08T14:35:32Z</dcterms:created>
  <dcterms:modified xsi:type="dcterms:W3CDTF">2020-12-16T07:27:59Z</dcterms:modified>
</cp:coreProperties>
</file>