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7"/>
  </p:notesMasterIdLst>
  <p:handoutMasterIdLst>
    <p:handoutMasterId r:id="rId8"/>
  </p:handoutMasterIdLst>
  <p:sldIdLst>
    <p:sldId id="352" r:id="rId2"/>
    <p:sldId id="355" r:id="rId3"/>
    <p:sldId id="271" r:id="rId4"/>
    <p:sldId id="358" r:id="rId5"/>
    <p:sldId id="351" r:id="rId6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7">
          <p15:clr>
            <a:srgbClr val="A4A3A4"/>
          </p15:clr>
        </p15:guide>
        <p15:guide id="2" orient="horz" pos="3967">
          <p15:clr>
            <a:srgbClr val="A4A3A4"/>
          </p15:clr>
        </p15:guide>
        <p15:guide id="3" pos="5591">
          <p15:clr>
            <a:srgbClr val="A4A3A4"/>
          </p15:clr>
        </p15:guide>
        <p15:guide id="4" pos="1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5B76"/>
    <a:srgbClr val="D0D5D8"/>
    <a:srgbClr val="E2E0DE"/>
    <a:srgbClr val="679146"/>
    <a:srgbClr val="BFD7E1"/>
    <a:srgbClr val="569BBE"/>
    <a:srgbClr val="B5B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690"/>
      </p:cViewPr>
      <p:guideLst>
        <p:guide orient="horz" pos="1127"/>
        <p:guide orient="horz" pos="3967"/>
        <p:guide pos="5591"/>
        <p:guide pos="15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handoutMaster" Target="handoutMasters/handoutMaster1.xml" Id="rId8" /><Relationship Type="http://schemas.openxmlformats.org/officeDocument/2006/relationships/slide" Target="slides/slide2.xml" Id="rId3" /><Relationship Type="http://schemas.openxmlformats.org/officeDocument/2006/relationships/notesMaster" Target="notesMasters/notesMaster1.xml" Id="rId7" /><Relationship Type="http://schemas.openxmlformats.org/officeDocument/2006/relationships/tableStyles" Target="tableStyles.xml" Id="rId12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theme" Target="theme/theme1.xml" Id="rId11" /><Relationship Type="http://schemas.openxmlformats.org/officeDocument/2006/relationships/slide" Target="slides/slide4.xml" Id="rId5" /><Relationship Type="http://schemas.openxmlformats.org/officeDocument/2006/relationships/viewProps" Target="viewProps.xml" Id="rId10" /><Relationship Type="http://schemas.openxmlformats.org/officeDocument/2006/relationships/slide" Target="slides/slide3.xml" Id="rId4" /><Relationship Type="http://schemas.openxmlformats.org/officeDocument/2006/relationships/presProps" Target="presProps.xml" Id="rId9" /><Relationship Type="http://schemas.openxmlformats.org/officeDocument/2006/relationships/customXml" Target="/customXML/item.xml" Id="imanage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52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752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6F6D6D13-81A0-4EDC-ACB2-E049E70A0A99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813"/>
            <a:ext cx="2951217" cy="49752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981" y="9441813"/>
            <a:ext cx="2951217" cy="49752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2926B20C-F537-49FE-8EA1-E34F0EEA2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098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475" cy="497047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40" y="0"/>
            <a:ext cx="2950475" cy="497047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8A0DCCD3-68D9-4F1A-81AB-88FB1730DAF9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0" y="4721941"/>
            <a:ext cx="5447030" cy="4473417"/>
          </a:xfrm>
          <a:prstGeom prst="rect">
            <a:avLst/>
          </a:prstGeom>
        </p:spPr>
        <p:txBody>
          <a:bodyPr vert="horz" lIns="91861" tIns="45930" rIns="91861" bIns="4593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42154"/>
            <a:ext cx="2950475" cy="497047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40" y="9442154"/>
            <a:ext cx="2950475" cy="497047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DBA28FE0-985E-4141-8214-67E77FD615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708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0" y="746125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9416" y="4721941"/>
            <a:ext cx="4989959" cy="447341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15281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893F2-344A-4317-9AF2-C168F2BFB6E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6112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6_Title Layout -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2414" y="1173617"/>
            <a:ext cx="8640849" cy="522252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B23427"/>
              </a:buClr>
              <a:buFont typeface="Wingdings" pitchFamily="2" charset="2"/>
              <a:buNone/>
            </a:pPr>
            <a:endParaRPr lang="en-US" altLang="en-US" sz="3800"/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09112" y="5041850"/>
            <a:ext cx="8560255" cy="67695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 lang="en-US" sz="4400" b="0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70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26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15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52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dirty="0" smtClean="0"/>
              <a:t>Click to insert Title</a:t>
            </a:r>
            <a:endParaRPr lang="en-US" noProof="0" dirty="0" smtClean="0"/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09112" y="5803267"/>
            <a:ext cx="8560255" cy="276999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 lang="en-US" sz="1800" kern="1200" baseline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70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26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15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52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0" lvl="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</a:pPr>
            <a:r>
              <a:rPr lang="en-US" noProof="0" dirty="0" smtClean="0"/>
              <a:t>Click to insert Sub-title/Presenter name(s)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9112" y="6111903"/>
            <a:ext cx="8560255" cy="276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9388" indent="-179388">
              <a:buNone/>
              <a:defRPr lang="en-GB" sz="1800" kern="1200" baseline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insert date</a:t>
            </a:r>
          </a:p>
        </p:txBody>
      </p:sp>
      <p:sp>
        <p:nvSpPr>
          <p:cNvPr id="12" name="Line 16"/>
          <p:cNvSpPr>
            <a:spLocks noChangeShapeType="1"/>
          </p:cNvSpPr>
          <p:nvPr userDrawn="1"/>
        </p:nvSpPr>
        <p:spPr bwMode="auto">
          <a:xfrm>
            <a:off x="254049" y="6546922"/>
            <a:ext cx="861060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252417" y="6577086"/>
            <a:ext cx="6554787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altLang="en-US" sz="800" dirty="0" smtClean="0">
                <a:solidFill>
                  <a:srgbClr val="A19589"/>
                </a:solidFill>
                <a:latin typeface="Times New Roman" pitchFamily="18" charset="0"/>
              </a:rPr>
              <a:t>© Allen &amp; Overy LLP 20</a:t>
            </a:r>
            <a:r>
              <a:rPr lang="ru-RU" altLang="en-US" sz="800" dirty="0" smtClean="0">
                <a:solidFill>
                  <a:srgbClr val="A19589"/>
                </a:solidFill>
                <a:latin typeface="Times New Roman" pitchFamily="18" charset="0"/>
              </a:rPr>
              <a:t>20</a:t>
            </a:r>
            <a:endParaRPr lang="en-GB" altLang="en-US" sz="800" dirty="0" smtClean="0">
              <a:solidFill>
                <a:srgbClr val="A19589"/>
              </a:solidFill>
              <a:latin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4" y="194354"/>
            <a:ext cx="5188281" cy="37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187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with subtitle with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369" y="424703"/>
            <a:ext cx="8604298" cy="4461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baseline="0"/>
            </a:lvl1pPr>
          </a:lstStyle>
          <a:p>
            <a:r>
              <a:rPr lang="en-US" altLang="en-US" dirty="0" smtClean="0"/>
              <a:t>Click to insert title (Times New Roman, bold, 29 </a:t>
            </a:r>
            <a:r>
              <a:rPr lang="en-US" altLang="en-US" dirty="0" err="1" smtClean="0"/>
              <a:t>pt</a:t>
            </a:r>
            <a:r>
              <a:rPr lang="en-US" altLang="en-US" dirty="0" smtClean="0"/>
              <a:t>)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52007" y="1390179"/>
            <a:ext cx="8604327" cy="246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rtl="0" fontAlgn="base">
              <a:spcBef>
                <a:spcPct val="0"/>
              </a:spcBef>
              <a:spcAft>
                <a:spcPct val="0"/>
              </a:spcAft>
              <a:buNone/>
              <a:defRPr lang="en-US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en-US" b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en-US" b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en-US" b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en-GB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insert sub-title (Arial, bold, 16pt)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251956" y="1774294"/>
            <a:ext cx="8593200" cy="142775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9388" indent="-179388">
              <a:buFont typeface="Arial" panose="020B0604020202020204" pitchFamily="34" charset="0"/>
              <a:buChar char="‒"/>
              <a:defRPr sz="1600"/>
            </a:lvl1pPr>
            <a:lvl2pPr marL="358775" indent="-179388">
              <a:defRPr sz="1600"/>
            </a:lvl2pPr>
            <a:lvl3pPr marL="538163" indent="-179388">
              <a:buFont typeface="Arial" panose="020B0604020202020204" pitchFamily="34" charset="0"/>
              <a:buChar char="‒"/>
              <a:tabLst/>
              <a:defRPr sz="1600"/>
            </a:lvl3pPr>
            <a:lvl4pPr marL="717550" indent="-179388">
              <a:defRPr sz="1600"/>
            </a:lvl4pPr>
            <a:lvl5pPr marL="896938" indent="-179388">
              <a:buFont typeface="Arial" panose="020B0604020202020204" pitchFamily="34" charset="0"/>
              <a:buChar char="‒"/>
              <a:defRPr sz="1600"/>
            </a:lvl5pPr>
          </a:lstStyle>
          <a:p>
            <a:pPr lvl="0"/>
            <a:r>
              <a:rPr lang="en-US" dirty="0" smtClean="0"/>
              <a:t>Click to insert text (Arial, 16pt)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2276479" y="6577086"/>
            <a:ext cx="6554787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 smtClean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720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 with content placem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250781" y="1774038"/>
            <a:ext cx="8617042" cy="4500563"/>
          </a:xfrm>
          <a:prstGeom prst="rect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defTabSz="847725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47725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47725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47725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47725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 sz="1800" b="1">
              <a:solidFill>
                <a:schemeClr val="bg1"/>
              </a:solidFill>
            </a:endParaRP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251956" y="1774294"/>
            <a:ext cx="8593200" cy="142775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9388" indent="-179388">
              <a:buFont typeface="Arial" panose="020B0604020202020204" pitchFamily="34" charset="0"/>
              <a:buChar char="‒"/>
              <a:defRPr sz="1600"/>
            </a:lvl1pPr>
            <a:lvl2pPr marL="358775" indent="-179388">
              <a:defRPr sz="1600"/>
            </a:lvl2pPr>
            <a:lvl3pPr marL="538163" indent="-179388">
              <a:buFont typeface="Arial" panose="020B0604020202020204" pitchFamily="34" charset="0"/>
              <a:buChar char="‒"/>
              <a:tabLst/>
              <a:defRPr sz="1600"/>
            </a:lvl3pPr>
            <a:lvl4pPr marL="717550" indent="-179388">
              <a:defRPr sz="1600"/>
            </a:lvl4pPr>
            <a:lvl5pPr marL="896938" indent="-179388">
              <a:buFont typeface="Arial" panose="020B0604020202020204" pitchFamily="34" charset="0"/>
              <a:buChar char="‒"/>
              <a:defRPr sz="1600"/>
            </a:lvl5pPr>
          </a:lstStyle>
          <a:p>
            <a:pPr lvl="0"/>
            <a:r>
              <a:rPr lang="en-US" dirty="0" smtClean="0"/>
              <a:t>Click to insert text (Arial, 16pt)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52369" y="424703"/>
            <a:ext cx="8604298" cy="4461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baseline="0"/>
            </a:lvl1pPr>
          </a:lstStyle>
          <a:p>
            <a:r>
              <a:rPr lang="en-US" altLang="en-US" dirty="0" smtClean="0"/>
              <a:t>Click to insert title (Times New Roman, bold, 29 </a:t>
            </a:r>
            <a:r>
              <a:rPr lang="en-US" altLang="en-US" dirty="0" err="1" smtClean="0"/>
              <a:t>pt</a:t>
            </a:r>
            <a:r>
              <a:rPr lang="en-US" altLang="en-US" dirty="0" smtClean="0"/>
              <a:t>)</a:t>
            </a:r>
            <a:endParaRPr lang="en-GB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2276479" y="6577086"/>
            <a:ext cx="6554787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 smtClean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296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 (legac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003" y="424289"/>
            <a:ext cx="8572037" cy="4461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r>
              <a:rPr lang="en-US" altLang="en-US" dirty="0" smtClean="0"/>
              <a:t>Click to insert title (Times New Roman, bold, 29 </a:t>
            </a:r>
            <a:r>
              <a:rPr lang="en-US" altLang="en-US" dirty="0" err="1" smtClean="0"/>
              <a:t>pt</a:t>
            </a:r>
            <a:r>
              <a:rPr lang="en-US" altLang="en-US" dirty="0" smtClean="0"/>
              <a:t>)</a:t>
            </a:r>
            <a:endParaRPr lang="en-GB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idx="1"/>
          </p:nvPr>
        </p:nvSpPr>
        <p:spPr bwMode="auto">
          <a:xfrm>
            <a:off x="250781" y="1791873"/>
            <a:ext cx="8229759" cy="4195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12" rIns="91422" bIns="45712" numCol="1" anchor="t" anchorCtr="0" compatLnSpc="1">
            <a:prstTxWarp prst="textNoShape">
              <a:avLst/>
            </a:prstTxWarp>
          </a:bodyPr>
          <a:lstStyle>
            <a:lvl1pPr marL="179352" indent="-179352">
              <a:buFont typeface="Arial" panose="020B0604020202020204" pitchFamily="34" charset="0"/>
              <a:buChar char="–"/>
              <a:defRPr sz="2000"/>
            </a:lvl1pPr>
            <a:lvl2pPr>
              <a:defRPr sz="2000"/>
            </a:lvl2pPr>
            <a:lvl3pPr marL="792005" indent="-342830">
              <a:buFont typeface="Arial" panose="020B0604020202020204" pitchFamily="34" charset="0"/>
              <a:buChar char="–"/>
              <a:defRPr sz="2000"/>
            </a:lvl3pPr>
            <a:lvl4pPr>
              <a:defRPr sz="2000"/>
            </a:lvl4pPr>
            <a:lvl5pPr marL="1241177" indent="-342830">
              <a:buFont typeface="Arial" panose="020B0604020202020204" pitchFamily="34" charset="0"/>
              <a:buChar char="–"/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8401973" y="6577087"/>
            <a:ext cx="429292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pPr algn="r">
                <a:defRPr/>
              </a:pPr>
              <a:t>‹#›</a:t>
            </a:fld>
            <a:endParaRPr lang="en-GB" altLang="en-US" sz="800" dirty="0" smtClean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61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Title Layout - plain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09112" y="5041850"/>
            <a:ext cx="8560255" cy="67695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 lang="en-US" sz="4400" b="0" i="1" kern="1200" noProof="0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70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26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15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52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dirty="0" smtClean="0"/>
              <a:t>Click to insert Title</a:t>
            </a:r>
            <a:endParaRPr lang="en-US" noProof="0" dirty="0" smtClean="0"/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09112" y="5803331"/>
            <a:ext cx="8560255" cy="276935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 lang="en-US" sz="1800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70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26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15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52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0" lvl="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</a:pPr>
            <a:r>
              <a:rPr lang="en-US" noProof="0" dirty="0" smtClean="0"/>
              <a:t>Click to insert Sub-title/Presenter name(s)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9112" y="6111903"/>
            <a:ext cx="8560255" cy="276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9388" indent="-179388">
              <a:buNone/>
              <a:defRPr lang="en-GB" sz="18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insert date</a:t>
            </a:r>
          </a:p>
        </p:txBody>
      </p:sp>
      <p:sp>
        <p:nvSpPr>
          <p:cNvPr id="8" name="Line 16"/>
          <p:cNvSpPr>
            <a:spLocks noChangeShapeType="1"/>
          </p:cNvSpPr>
          <p:nvPr userDrawn="1"/>
        </p:nvSpPr>
        <p:spPr bwMode="auto">
          <a:xfrm>
            <a:off x="254049" y="6546922"/>
            <a:ext cx="861060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4" y="194354"/>
            <a:ext cx="5188281" cy="374400"/>
          </a:xfrm>
          <a:prstGeom prst="rect">
            <a:avLst/>
          </a:prstGeom>
        </p:spPr>
      </p:pic>
      <p:sp>
        <p:nvSpPr>
          <p:cNvPr id="11" name="Rectangle 11"/>
          <p:cNvSpPr>
            <a:spLocks noChangeArrowheads="1"/>
          </p:cNvSpPr>
          <p:nvPr userDrawn="1"/>
        </p:nvSpPr>
        <p:spPr bwMode="auto">
          <a:xfrm>
            <a:off x="252417" y="6577086"/>
            <a:ext cx="6554787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altLang="en-US" sz="800" dirty="0" smtClean="0">
                <a:solidFill>
                  <a:srgbClr val="A19589"/>
                </a:solidFill>
                <a:latin typeface="Times New Roman" pitchFamily="18" charset="0"/>
              </a:rPr>
              <a:t>© Allen &amp; Overy LLP 20</a:t>
            </a:r>
            <a:r>
              <a:rPr lang="ru-RU" altLang="en-US" sz="800" dirty="0" smtClean="0">
                <a:solidFill>
                  <a:srgbClr val="A19589"/>
                </a:solidFill>
                <a:latin typeface="Times New Roman" pitchFamily="18" charset="0"/>
              </a:rPr>
              <a:t>20</a:t>
            </a:r>
            <a:endParaRPr lang="en-GB" altLang="en-US" sz="800" dirty="0" smtClean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750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Title Layout - plai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09112" y="5041850"/>
            <a:ext cx="8560255" cy="67695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 lang="en-US" sz="4400" b="0" i="1" kern="1200" noProof="0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70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26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15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52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dirty="0" smtClean="0"/>
              <a:t>Click to insert Title</a:t>
            </a:r>
            <a:endParaRPr lang="en-US" noProof="0" dirty="0" smtClean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09112" y="5803331"/>
            <a:ext cx="8560255" cy="276935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 lang="en-US" sz="1800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70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26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15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52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0" lvl="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</a:pPr>
            <a:r>
              <a:rPr lang="en-US" noProof="0" dirty="0" smtClean="0"/>
              <a:t>Click to insert Sub-title/Presenter name(s)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56932" y="771527"/>
            <a:ext cx="4046135" cy="3786718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9112" y="6111903"/>
            <a:ext cx="8560255" cy="276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9388" indent="-179388">
              <a:buNone/>
              <a:defRPr lang="en-GB" sz="18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insert date</a:t>
            </a:r>
          </a:p>
        </p:txBody>
      </p:sp>
      <p:sp>
        <p:nvSpPr>
          <p:cNvPr id="9" name="Line 16"/>
          <p:cNvSpPr>
            <a:spLocks noChangeShapeType="1"/>
          </p:cNvSpPr>
          <p:nvPr userDrawn="1"/>
        </p:nvSpPr>
        <p:spPr bwMode="auto">
          <a:xfrm>
            <a:off x="254049" y="6546922"/>
            <a:ext cx="861060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4" y="194354"/>
            <a:ext cx="5188281" cy="374400"/>
          </a:xfrm>
          <a:prstGeom prst="rect">
            <a:avLst/>
          </a:prstGeom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252417" y="6577086"/>
            <a:ext cx="6554787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altLang="en-US" sz="800" dirty="0" smtClean="0">
                <a:solidFill>
                  <a:srgbClr val="A19589"/>
                </a:solidFill>
                <a:latin typeface="Times New Roman" pitchFamily="18" charset="0"/>
              </a:rPr>
              <a:t>© Allen &amp; Overy LLP 20</a:t>
            </a:r>
            <a:r>
              <a:rPr lang="ru-RU" altLang="en-US" sz="800" dirty="0" smtClean="0">
                <a:solidFill>
                  <a:srgbClr val="A19589"/>
                </a:solidFill>
                <a:latin typeface="Times New Roman" pitchFamily="18" charset="0"/>
              </a:rPr>
              <a:t>20</a:t>
            </a:r>
            <a:endParaRPr lang="en-GB" altLang="en-US" sz="800" dirty="0" smtClean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08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003" y="424287"/>
            <a:ext cx="8572037" cy="4461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r>
              <a:rPr lang="en-US" altLang="en-US" dirty="0" smtClean="0"/>
              <a:t>Click to insert title (Times New Roman, bold, 29 </a:t>
            </a:r>
            <a:r>
              <a:rPr lang="en-US" altLang="en-US" dirty="0" err="1" smtClean="0"/>
              <a:t>pt</a:t>
            </a:r>
            <a:r>
              <a:rPr lang="en-US" altLang="en-US" dirty="0" smtClean="0"/>
              <a:t>)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251956" y="1774294"/>
            <a:ext cx="8593200" cy="142775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9388" indent="-179388">
              <a:buFont typeface="Arial" panose="020B0604020202020204" pitchFamily="34" charset="0"/>
              <a:buChar char="‒"/>
              <a:defRPr sz="1600" baseline="0"/>
            </a:lvl1pPr>
            <a:lvl2pPr marL="358775" indent="-179388">
              <a:defRPr sz="1600"/>
            </a:lvl2pPr>
            <a:lvl3pPr marL="538163" indent="-179388">
              <a:buFont typeface="Arial" panose="020B0604020202020204" pitchFamily="34" charset="0"/>
              <a:buChar char="‒"/>
              <a:tabLst/>
              <a:defRPr sz="1600"/>
            </a:lvl3pPr>
            <a:lvl4pPr marL="717550" indent="-179388">
              <a:defRPr sz="1600"/>
            </a:lvl4pPr>
            <a:lvl5pPr marL="896938" indent="-179388">
              <a:buFont typeface="Arial" panose="020B0604020202020204" pitchFamily="34" charset="0"/>
              <a:buChar char="‒"/>
              <a:defRPr sz="1600"/>
            </a:lvl5pPr>
          </a:lstStyle>
          <a:p>
            <a:pPr lvl="0"/>
            <a:r>
              <a:rPr lang="en-US" dirty="0" smtClean="0"/>
              <a:t>Click to insert text (Arial, 16pt)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2276479" y="6577086"/>
            <a:ext cx="6554787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 smtClean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62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003" y="424287"/>
            <a:ext cx="8572037" cy="4461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r>
              <a:rPr lang="en-US" altLang="en-US" dirty="0" smtClean="0"/>
              <a:t>Click to insert title (Times New Roman, bold, 29 </a:t>
            </a:r>
            <a:r>
              <a:rPr lang="en-US" altLang="en-US" dirty="0" err="1" smtClean="0"/>
              <a:t>pt</a:t>
            </a:r>
            <a:r>
              <a:rPr lang="en-US" altLang="en-US" dirty="0" smtClean="0"/>
              <a:t>)</a:t>
            </a:r>
            <a:endParaRPr lang="en-GB" dirty="0"/>
          </a:p>
        </p:txBody>
      </p:sp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2276479" y="6577086"/>
            <a:ext cx="6554787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 smtClean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49339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>
            <a:spLocks noChangeArrowheads="1"/>
          </p:cNvSpPr>
          <p:nvPr userDrawn="1"/>
        </p:nvSpPr>
        <p:spPr bwMode="auto">
          <a:xfrm>
            <a:off x="2276479" y="6577086"/>
            <a:ext cx="6554787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 smtClean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ivid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7130" y="2614280"/>
            <a:ext cx="8610693" cy="162945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>
                <a:srgbClr val="B23427"/>
              </a:buClr>
              <a:buFont typeface="Wingdings" pitchFamily="2" charset="2"/>
              <a:buNone/>
            </a:pPr>
            <a:endParaRPr lang="en-US" altLang="en-US" sz="380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94401" y="3132224"/>
            <a:ext cx="8336152" cy="593570"/>
          </a:xfrm>
          <a:prstGeom prst="rect">
            <a:avLst/>
          </a:prstGeom>
        </p:spPr>
        <p:txBody>
          <a:bodyPr anchor="ctr" anchorCtr="0"/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3600" b="1" i="1" kern="1200" baseline="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70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26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15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52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insert divider text</a:t>
            </a:r>
          </a:p>
        </p:txBody>
      </p:sp>
      <p:sp>
        <p:nvSpPr>
          <p:cNvPr id="5" name="Rectangle 11"/>
          <p:cNvSpPr>
            <a:spLocks noChangeArrowheads="1"/>
          </p:cNvSpPr>
          <p:nvPr userDrawn="1"/>
        </p:nvSpPr>
        <p:spPr bwMode="auto">
          <a:xfrm>
            <a:off x="2276479" y="6577086"/>
            <a:ext cx="6554787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 smtClean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40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only w/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003" y="424287"/>
            <a:ext cx="8572037" cy="4461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r>
              <a:rPr lang="en-US" altLang="en-US" dirty="0" smtClean="0"/>
              <a:t>Click to insert title (Times New Roman, bold, 29 </a:t>
            </a:r>
            <a:r>
              <a:rPr lang="en-US" altLang="en-US" dirty="0" err="1" smtClean="0"/>
              <a:t>pt</a:t>
            </a:r>
            <a:r>
              <a:rPr lang="en-US" altLang="en-US" dirty="0" smtClean="0"/>
              <a:t>)</a:t>
            </a:r>
            <a:endParaRPr lang="en-GB" dirty="0"/>
          </a:p>
        </p:txBody>
      </p:sp>
      <p:sp>
        <p:nvSpPr>
          <p:cNvPr id="5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252005" y="6392861"/>
            <a:ext cx="8617362" cy="138467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541338" indent="-541338">
              <a:spcBef>
                <a:spcPts val="0"/>
              </a:spcBef>
              <a:buNone/>
              <a:tabLst>
                <a:tab pos="449263" algn="r"/>
              </a:tabLst>
              <a:defRPr sz="900">
                <a:solidFill>
                  <a:schemeClr val="tx1"/>
                </a:solidFill>
              </a:defRPr>
            </a:lvl1pPr>
            <a:lvl2pPr marL="266700" indent="0">
              <a:buNone/>
              <a:defRPr/>
            </a:lvl2pPr>
            <a:lvl3pPr marL="449263" indent="0">
              <a:buNone/>
              <a:defRPr/>
            </a:lvl3pPr>
            <a:lvl4pPr marL="692150" indent="0">
              <a:buNone/>
              <a:defRPr/>
            </a:lvl4pPr>
            <a:lvl5pPr marL="898525" indent="0">
              <a:buNone/>
              <a:defRPr/>
            </a:lvl5pPr>
          </a:lstStyle>
          <a:p>
            <a:pPr lvl="0"/>
            <a:r>
              <a:rPr lang="en-US" altLang="en-US" dirty="0" smtClean="0"/>
              <a:t>Click to insert Footnotes/Source</a:t>
            </a:r>
            <a:endParaRPr lang="en-US" dirty="0" smtClean="0"/>
          </a:p>
        </p:txBody>
      </p:sp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2276479" y="6577086"/>
            <a:ext cx="6554787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 smtClean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80952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Only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369" y="424703"/>
            <a:ext cx="8604298" cy="4461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baseline="0"/>
            </a:lvl1pPr>
          </a:lstStyle>
          <a:p>
            <a:r>
              <a:rPr lang="en-US" altLang="en-US" dirty="0" smtClean="0"/>
              <a:t>Click to insert title (Times New Roman, bold, 29 </a:t>
            </a:r>
            <a:r>
              <a:rPr lang="en-US" altLang="en-US" dirty="0" err="1" smtClean="0"/>
              <a:t>pt</a:t>
            </a:r>
            <a:r>
              <a:rPr lang="en-US" altLang="en-US" dirty="0" smtClean="0"/>
              <a:t>)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52007" y="1390179"/>
            <a:ext cx="8604327" cy="246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rtl="0" fontAlgn="base">
              <a:spcBef>
                <a:spcPct val="0"/>
              </a:spcBef>
              <a:spcAft>
                <a:spcPct val="0"/>
              </a:spcAft>
              <a:buNone/>
              <a:defRPr lang="en-US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en-US" b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en-US" b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en-US" b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en-GB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insert sub-title (Arial, bold, 16pt)</a:t>
            </a:r>
          </a:p>
        </p:txBody>
      </p:sp>
      <p:sp>
        <p:nvSpPr>
          <p:cNvPr id="5" name="Rectangle 11"/>
          <p:cNvSpPr>
            <a:spLocks noChangeArrowheads="1"/>
          </p:cNvSpPr>
          <p:nvPr userDrawn="1"/>
        </p:nvSpPr>
        <p:spPr bwMode="auto">
          <a:xfrm>
            <a:off x="2276479" y="6577086"/>
            <a:ext cx="6554787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 smtClean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82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12"/>
          <p:cNvSpPr>
            <a:spLocks noChangeShapeType="1"/>
          </p:cNvSpPr>
          <p:nvPr userDrawn="1"/>
        </p:nvSpPr>
        <p:spPr bwMode="auto">
          <a:xfrm>
            <a:off x="252413" y="398371"/>
            <a:ext cx="861060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9" name="Line 16"/>
          <p:cNvSpPr>
            <a:spLocks noChangeShapeType="1"/>
          </p:cNvSpPr>
          <p:nvPr userDrawn="1"/>
        </p:nvSpPr>
        <p:spPr bwMode="auto">
          <a:xfrm>
            <a:off x="254049" y="6546922"/>
            <a:ext cx="861060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252417" y="6577086"/>
            <a:ext cx="6554787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altLang="en-US" sz="800" dirty="0" smtClean="0">
                <a:solidFill>
                  <a:srgbClr val="A19589"/>
                </a:solidFill>
                <a:latin typeface="Times New Roman" pitchFamily="18" charset="0"/>
              </a:rPr>
              <a:t>© Allen &amp; Overy LLP 20</a:t>
            </a:r>
            <a:r>
              <a:rPr lang="ru-RU" altLang="en-US" sz="800" dirty="0" smtClean="0">
                <a:solidFill>
                  <a:srgbClr val="A19589"/>
                </a:solidFill>
                <a:latin typeface="Times New Roman" pitchFamily="18" charset="0"/>
              </a:rPr>
              <a:t>20</a:t>
            </a:r>
            <a:endParaRPr lang="en-GB" altLang="en-US" sz="800" dirty="0" smtClean="0">
              <a:solidFill>
                <a:srgbClr val="A19589"/>
              </a:solidFill>
              <a:latin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997" y="129571"/>
            <a:ext cx="1895718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44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hf hdr="0" ftr="0" dt="0"/>
  <p:txStyles>
    <p:titleStyle>
      <a:lvl1pPr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lang="en-GB" sz="2900" b="1" kern="1200" dirty="0">
          <a:solidFill>
            <a:srgbClr val="B23427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2pPr>
      <a:lvl3pPr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3pPr>
      <a:lvl4pPr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4pPr>
      <a:lvl5pPr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5pPr>
      <a:lvl6pPr marL="457200"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6pPr>
      <a:lvl7pPr marL="914400"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7pPr>
      <a:lvl8pPr marL="1371600"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8pPr>
      <a:lvl9pPr marL="1828800"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179388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445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lang="en-US" sz="22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92163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en-US" sz="20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3505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lang="en-US" sz="15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241425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lang="en-GB" sz="14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09112" y="4077072"/>
            <a:ext cx="8560255" cy="984885"/>
          </a:xfrm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z="3200" dirty="0" smtClean="0"/>
              <a:t>Реструктуризация двусторонних кредитных соглашений с формированием синдиката</a:t>
            </a:r>
            <a:endParaRPr lang="en-GB" sz="3200" dirty="0">
              <a:cs typeface="Arial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09112" y="5210616"/>
            <a:ext cx="8560255" cy="738664"/>
          </a:xfrm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z="1600" dirty="0" smtClean="0">
                <a:cs typeface="Arial" charset="0"/>
              </a:rPr>
              <a:t>Сергей Блинов, Советник</a:t>
            </a:r>
          </a:p>
          <a:p>
            <a:pPr>
              <a:spcBef>
                <a:spcPct val="0"/>
              </a:spcBef>
            </a:pPr>
            <a:r>
              <a:rPr lang="ru-RU" sz="1600" dirty="0" smtClean="0">
                <a:cs typeface="Arial" charset="0"/>
              </a:rPr>
              <a:t>Анна Аристова-</a:t>
            </a:r>
            <a:r>
              <a:rPr lang="ru-RU" sz="1600" dirty="0" err="1" smtClean="0">
                <a:cs typeface="Arial" charset="0"/>
              </a:rPr>
              <a:t>Данемар</a:t>
            </a:r>
            <a:r>
              <a:rPr lang="ru-RU" sz="1600" dirty="0" smtClean="0">
                <a:cs typeface="Arial" charset="0"/>
              </a:rPr>
              <a:t>, Старший юрист</a:t>
            </a:r>
          </a:p>
          <a:p>
            <a:pPr>
              <a:spcBef>
                <a:spcPct val="0"/>
              </a:spcBef>
            </a:pPr>
            <a:r>
              <a:rPr lang="en-GB" sz="1600" dirty="0" smtClean="0">
                <a:cs typeface="Arial" charset="0"/>
              </a:rPr>
              <a:t>Allen &amp; Overy (</a:t>
            </a:r>
            <a:r>
              <a:rPr lang="ru-RU" sz="1600" dirty="0" smtClean="0">
                <a:cs typeface="Arial" charset="0"/>
              </a:rPr>
              <a:t>Россия</a:t>
            </a:r>
            <a:r>
              <a:rPr lang="en-GB" sz="1600" dirty="0" smtClean="0">
                <a:cs typeface="Arial" charset="0"/>
              </a:rPr>
              <a:t>)</a:t>
            </a:r>
            <a:endParaRPr lang="ru-RU" sz="1600" dirty="0">
              <a:cs typeface="Arial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9112" y="6111903"/>
            <a:ext cx="8560255" cy="215444"/>
          </a:xfrm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r>
              <a:rPr lang="ru-RU" sz="1400" dirty="0" smtClean="0">
                <a:cs typeface="Arial" charset="0"/>
              </a:rPr>
              <a:t>08 октября 2020 года</a:t>
            </a:r>
            <a:endParaRPr sz="1400" dirty="0">
              <a:cs typeface="Arial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92"/>
          <a:stretch/>
        </p:blipFill>
        <p:spPr>
          <a:xfrm>
            <a:off x="4211960" y="836712"/>
            <a:ext cx="4536504" cy="306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89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Реструктуризация через синдикат</a:t>
            </a:r>
            <a:endParaRPr lang="en-GB" dirty="0"/>
          </a:p>
        </p:txBody>
      </p:sp>
      <p:sp>
        <p:nvSpPr>
          <p:cNvPr id="4" name="Freeform 3"/>
          <p:cNvSpPr/>
          <p:nvPr/>
        </p:nvSpPr>
        <p:spPr>
          <a:xfrm>
            <a:off x="1921155" y="1196752"/>
            <a:ext cx="6611285" cy="1584176"/>
          </a:xfrm>
          <a:custGeom>
            <a:avLst/>
            <a:gdLst>
              <a:gd name="connsiteX0" fmla="*/ 0 w 5124619"/>
              <a:gd name="connsiteY0" fmla="*/ 0 h 737412"/>
              <a:gd name="connsiteX1" fmla="*/ 4755913 w 5124619"/>
              <a:gd name="connsiteY1" fmla="*/ 0 h 737412"/>
              <a:gd name="connsiteX2" fmla="*/ 5124619 w 5124619"/>
              <a:gd name="connsiteY2" fmla="*/ 368706 h 737412"/>
              <a:gd name="connsiteX3" fmla="*/ 4755913 w 5124619"/>
              <a:gd name="connsiteY3" fmla="*/ 737412 h 737412"/>
              <a:gd name="connsiteX4" fmla="*/ 0 w 5124619"/>
              <a:gd name="connsiteY4" fmla="*/ 737412 h 737412"/>
              <a:gd name="connsiteX5" fmla="*/ 0 w 5124619"/>
              <a:gd name="connsiteY5" fmla="*/ 0 h 73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24619" h="737412">
                <a:moveTo>
                  <a:pt x="5124619" y="737411"/>
                </a:moveTo>
                <a:lnTo>
                  <a:pt x="368706" y="737411"/>
                </a:lnTo>
                <a:lnTo>
                  <a:pt x="0" y="368706"/>
                </a:lnTo>
                <a:lnTo>
                  <a:pt x="368706" y="1"/>
                </a:lnTo>
                <a:lnTo>
                  <a:pt x="5124619" y="1"/>
                </a:lnTo>
                <a:lnTo>
                  <a:pt x="5124619" y="737411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651D3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9532" tIns="60961" rIns="113792" bIns="60961" numCol="1" spcCol="1270" anchor="ctr" anchorCtr="0">
            <a:noAutofit/>
          </a:bodyPr>
          <a:lstStyle/>
          <a:p>
            <a:pPr defTabSz="711200">
              <a:spcBef>
                <a:spcPct val="0"/>
              </a:spcBef>
              <a:spcAft>
                <a:spcPts val="600"/>
              </a:spcAft>
            </a:pPr>
            <a:r>
              <a:rPr lang="ru-RU" sz="1600" dirty="0">
                <a:solidFill>
                  <a:srgbClr val="000000"/>
                </a:solidFill>
              </a:rPr>
              <a:t>Реструктуризация – пересмотр условий кредита: полное или частичное списание какой-либо задолженности, продление срока погашения, изменение графика платежей, предоставление "льготных" периодов по выплате процентов, пересмотр процентной ставки и комиссий, а также изменение сторон и / или предмета </a:t>
            </a:r>
            <a:r>
              <a:rPr lang="ru-RU" sz="1600" dirty="0" smtClean="0">
                <a:solidFill>
                  <a:srgbClr val="000000"/>
                </a:solidFill>
              </a:rPr>
              <a:t>договора</a:t>
            </a:r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>
            <a:spLocks/>
          </p:cNvSpPr>
          <p:nvPr/>
        </p:nvSpPr>
        <p:spPr>
          <a:xfrm>
            <a:off x="264359" y="951887"/>
            <a:ext cx="2066340" cy="2016224"/>
          </a:xfrm>
          <a:prstGeom prst="ellipse">
            <a:avLst/>
          </a:prstGeom>
          <a:solidFill>
            <a:srgbClr val="651D3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wrap="square" lIns="0" tIns="0" rIns="0" bIns="0" anchor="ctr">
            <a:noAutofit/>
          </a:bodyPr>
          <a:lstStyle/>
          <a:p>
            <a:pPr algn="ctr"/>
            <a:endParaRPr lang="en-GB" sz="1350" b="1" dirty="0">
              <a:solidFill>
                <a:srgbClr val="FFFFFF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 flipH="1">
            <a:off x="611556" y="3107218"/>
            <a:ext cx="6378461" cy="3346118"/>
          </a:xfrm>
          <a:custGeom>
            <a:avLst/>
            <a:gdLst>
              <a:gd name="connsiteX0" fmla="*/ 0 w 5124619"/>
              <a:gd name="connsiteY0" fmla="*/ 0 h 737412"/>
              <a:gd name="connsiteX1" fmla="*/ 4755913 w 5124619"/>
              <a:gd name="connsiteY1" fmla="*/ 0 h 737412"/>
              <a:gd name="connsiteX2" fmla="*/ 5124619 w 5124619"/>
              <a:gd name="connsiteY2" fmla="*/ 368706 h 737412"/>
              <a:gd name="connsiteX3" fmla="*/ 4755913 w 5124619"/>
              <a:gd name="connsiteY3" fmla="*/ 737412 h 737412"/>
              <a:gd name="connsiteX4" fmla="*/ 0 w 5124619"/>
              <a:gd name="connsiteY4" fmla="*/ 737412 h 737412"/>
              <a:gd name="connsiteX5" fmla="*/ 0 w 5124619"/>
              <a:gd name="connsiteY5" fmla="*/ 0 h 73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24619" h="737412">
                <a:moveTo>
                  <a:pt x="5124619" y="737411"/>
                </a:moveTo>
                <a:lnTo>
                  <a:pt x="368706" y="737411"/>
                </a:lnTo>
                <a:lnTo>
                  <a:pt x="0" y="368706"/>
                </a:lnTo>
                <a:lnTo>
                  <a:pt x="368706" y="1"/>
                </a:lnTo>
                <a:lnTo>
                  <a:pt x="5124619" y="1"/>
                </a:lnTo>
                <a:lnTo>
                  <a:pt x="5124619" y="737411"/>
                </a:lnTo>
                <a:close/>
              </a:path>
            </a:pathLst>
          </a:custGeom>
          <a:noFill/>
          <a:ln w="28575">
            <a:solidFill>
              <a:srgbClr val="D25B73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6000" tIns="60961" rIns="113792" bIns="60961" numCol="1" spcCol="1270" anchor="ctr" anchorCtr="0">
            <a:noAutofit/>
          </a:bodyPr>
          <a:lstStyle/>
          <a:p>
            <a:pPr marL="285750" indent="-285750" defTabSz="711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</a:rPr>
              <a:t>Обычно существующие двусторонние займы (кредиты</a:t>
            </a:r>
            <a:r>
              <a:rPr lang="ru-RU" sz="1600" dirty="0" smtClean="0">
                <a:solidFill>
                  <a:srgbClr val="000000"/>
                </a:solidFill>
              </a:rPr>
              <a:t>)</a:t>
            </a:r>
            <a:r>
              <a:rPr lang="en-GB" sz="1600" dirty="0" smtClean="0">
                <a:solidFill>
                  <a:srgbClr val="000000"/>
                </a:solidFill>
              </a:rPr>
              <a:t/>
            </a:r>
            <a:br>
              <a:rPr lang="en-GB" sz="1600" dirty="0" smtClean="0">
                <a:solidFill>
                  <a:srgbClr val="000000"/>
                </a:solidFill>
              </a:rPr>
            </a:br>
            <a:r>
              <a:rPr lang="ru-RU" sz="1600" dirty="0" smtClean="0">
                <a:solidFill>
                  <a:srgbClr val="000000"/>
                </a:solidFill>
              </a:rPr>
              <a:t>погашаются </a:t>
            </a:r>
            <a:r>
              <a:rPr lang="ru-RU" sz="1600" dirty="0">
                <a:solidFill>
                  <a:srgbClr val="000000"/>
                </a:solidFill>
              </a:rPr>
              <a:t>за счет нового синдицированного </a:t>
            </a:r>
            <a:r>
              <a:rPr lang="ru-RU" sz="1600" dirty="0" smtClean="0">
                <a:solidFill>
                  <a:srgbClr val="000000"/>
                </a:solidFill>
              </a:rPr>
              <a:t>кредита</a:t>
            </a:r>
            <a:endParaRPr lang="ru-RU" sz="1600" dirty="0">
              <a:solidFill>
                <a:srgbClr val="000000"/>
              </a:solidFill>
            </a:endParaRPr>
          </a:p>
          <a:p>
            <a:pPr marL="285750" indent="-285750" defTabSz="711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</a:rPr>
              <a:t>Но если состав существующих кредиторов и новых </a:t>
            </a:r>
            <a:r>
              <a:rPr lang="ru-RU" sz="1600" dirty="0" smtClean="0">
                <a:solidFill>
                  <a:srgbClr val="000000"/>
                </a:solidFill>
              </a:rPr>
              <a:t>кредиторов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smtClean="0">
                <a:solidFill>
                  <a:srgbClr val="000000"/>
                </a:solidFill>
              </a:rPr>
              <a:t>[</a:t>
            </a:r>
            <a:r>
              <a:rPr lang="ru-RU" sz="1600" dirty="0">
                <a:solidFill>
                  <a:srgbClr val="000000"/>
                </a:solidFill>
              </a:rPr>
              <a:t>в большей степени совпадает] или есть намерение сохранить существующее обеспечение, то можно изложить существующие двусторонние договоры в новой редакции в виде договора </a:t>
            </a:r>
            <a:r>
              <a:rPr lang="ru-RU" sz="1600" dirty="0" smtClean="0">
                <a:solidFill>
                  <a:srgbClr val="000000"/>
                </a:solidFill>
              </a:rPr>
              <a:t>синдицированного</a:t>
            </a:r>
            <a:r>
              <a:rPr lang="en-GB" sz="1600" dirty="0" smtClean="0">
                <a:solidFill>
                  <a:srgbClr val="000000"/>
                </a:solidFill>
              </a:rPr>
              <a:t/>
            </a:r>
            <a:br>
              <a:rPr lang="en-GB" sz="1600" dirty="0" smtClean="0">
                <a:solidFill>
                  <a:srgbClr val="000000"/>
                </a:solidFill>
              </a:rPr>
            </a:br>
            <a:r>
              <a:rPr lang="ru-RU" sz="1600" dirty="0" smtClean="0">
                <a:solidFill>
                  <a:srgbClr val="000000"/>
                </a:solidFill>
              </a:rPr>
              <a:t>кредита </a:t>
            </a:r>
            <a:r>
              <a:rPr lang="ru-RU" sz="1600" dirty="0">
                <a:solidFill>
                  <a:srgbClr val="000000"/>
                </a:solidFill>
              </a:rPr>
              <a:t>либо заключить межкредиторское рамочное соглашение, вводящее новые условия для </a:t>
            </a:r>
            <a:r>
              <a:rPr lang="ru-RU" sz="1600" dirty="0" smtClean="0">
                <a:solidFill>
                  <a:srgbClr val="000000"/>
                </a:solidFill>
              </a:rPr>
              <a:t>всех</a:t>
            </a:r>
            <a:r>
              <a:rPr lang="en-GB" sz="1600" dirty="0" smtClean="0">
                <a:solidFill>
                  <a:srgbClr val="000000"/>
                </a:solidFill>
              </a:rPr>
              <a:t/>
            </a:r>
            <a:br>
              <a:rPr lang="en-GB" sz="1600" dirty="0" smtClean="0">
                <a:solidFill>
                  <a:srgbClr val="000000"/>
                </a:solidFill>
              </a:rPr>
            </a:br>
            <a:r>
              <a:rPr lang="ru-RU" sz="1600" dirty="0" smtClean="0">
                <a:solidFill>
                  <a:srgbClr val="000000"/>
                </a:solidFill>
              </a:rPr>
              <a:t>кредиторов</a:t>
            </a:r>
            <a:endParaRPr lang="ru-RU" sz="1600" dirty="0">
              <a:solidFill>
                <a:srgbClr val="000000"/>
              </a:solidFill>
            </a:endParaRPr>
          </a:p>
          <a:p>
            <a:pPr marL="285750" indent="-285750" defTabSz="711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</a:rPr>
              <a:t>Изложение в новой редакции, новация или </a:t>
            </a:r>
            <a:r>
              <a:rPr lang="ru-RU" sz="1600" dirty="0" smtClean="0">
                <a:solidFill>
                  <a:srgbClr val="000000"/>
                </a:solidFill>
              </a:rPr>
              <a:t>новый</a:t>
            </a:r>
            <a:r>
              <a:rPr lang="en-GB" sz="1600" dirty="0" smtClean="0">
                <a:solidFill>
                  <a:srgbClr val="000000"/>
                </a:solidFill>
              </a:rPr>
              <a:t/>
            </a:r>
            <a:br>
              <a:rPr lang="en-GB" sz="1600" dirty="0" smtClean="0">
                <a:solidFill>
                  <a:srgbClr val="000000"/>
                </a:solidFill>
              </a:rPr>
            </a:br>
            <a:r>
              <a:rPr lang="ru-RU" sz="1600" dirty="0" smtClean="0">
                <a:solidFill>
                  <a:srgbClr val="000000"/>
                </a:solidFill>
              </a:rPr>
              <a:t>договор?</a:t>
            </a:r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>
            <a:spLocks/>
          </p:cNvSpPr>
          <p:nvPr/>
        </p:nvSpPr>
        <p:spPr>
          <a:xfrm flipH="1">
            <a:off x="6669299" y="3728348"/>
            <a:ext cx="2136948" cy="2052048"/>
          </a:xfrm>
          <a:prstGeom prst="ellipse">
            <a:avLst/>
          </a:prstGeom>
          <a:solidFill>
            <a:srgbClr val="D25B7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wrap="square" lIns="0" tIns="0" rIns="0" bIns="0" anchor="ctr">
            <a:noAutofit/>
          </a:bodyPr>
          <a:lstStyle/>
          <a:p>
            <a:pPr algn="ctr"/>
            <a:endParaRPr lang="en-GB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08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3" y="424287"/>
            <a:ext cx="8572037" cy="446276"/>
          </a:xfrm>
        </p:spPr>
        <p:txBody>
          <a:bodyPr/>
          <a:lstStyle/>
          <a:p>
            <a:r>
              <a:rPr lang="ru-RU" dirty="0"/>
              <a:t>Обеспечение</a:t>
            </a:r>
            <a:endParaRPr lang="en-GB" dirty="0"/>
          </a:p>
        </p:txBody>
      </p:sp>
      <p:grpSp>
        <p:nvGrpSpPr>
          <p:cNvPr id="17" name="Group 16"/>
          <p:cNvGrpSpPr/>
          <p:nvPr/>
        </p:nvGrpSpPr>
        <p:grpSpPr>
          <a:xfrm>
            <a:off x="379046" y="1394322"/>
            <a:ext cx="8471267" cy="4469197"/>
            <a:chOff x="379046" y="1837940"/>
            <a:chExt cx="8471267" cy="4469197"/>
          </a:xfrm>
        </p:grpSpPr>
        <p:sp>
          <p:nvSpPr>
            <p:cNvPr id="18" name="Rectangle 17"/>
            <p:cNvSpPr/>
            <p:nvPr/>
          </p:nvSpPr>
          <p:spPr>
            <a:xfrm>
              <a:off x="1018787" y="5003913"/>
              <a:ext cx="7831525" cy="1303224"/>
            </a:xfrm>
            <a:prstGeom prst="rect">
              <a:avLst/>
            </a:prstGeom>
            <a:solidFill>
              <a:srgbClr val="D0D5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0" rtlCol="0" anchor="ctr"/>
            <a:lstStyle/>
            <a:p>
              <a:pPr>
                <a:spcBef>
                  <a:spcPts val="600"/>
                </a:spcBef>
              </a:pPr>
              <a:r>
                <a:rPr lang="ru-RU" sz="1600" dirty="0">
                  <a:solidFill>
                    <a:srgbClr val="000000"/>
                  </a:solidFill>
                </a:rPr>
                <a:t>Независимая гарантия – согласие гаранта на изменения условий </a:t>
              </a:r>
              <a:r>
                <a:rPr lang="ru-RU" sz="1600" dirty="0" smtClean="0">
                  <a:solidFill>
                    <a:srgbClr val="000000"/>
                  </a:solidFill>
                </a:rPr>
                <a:t>кредита</a:t>
              </a:r>
              <a:r>
                <a:rPr lang="en-GB" sz="1600" dirty="0" smtClean="0">
                  <a:solidFill>
                    <a:srgbClr val="000000"/>
                  </a:solidFill>
                </a:rPr>
                <a:t> </a:t>
              </a:r>
              <a:r>
                <a:rPr lang="ru-RU" sz="1600" dirty="0" smtClean="0">
                  <a:solidFill>
                    <a:srgbClr val="000000"/>
                  </a:solidFill>
                </a:rPr>
                <a:t>/</a:t>
              </a:r>
              <a:r>
                <a:rPr lang="en-GB" sz="1600" dirty="0" smtClean="0">
                  <a:solidFill>
                    <a:srgbClr val="000000"/>
                  </a:solidFill>
                </a:rPr>
                <a:t> </a:t>
              </a:r>
              <a:r>
                <a:rPr lang="ru-RU" sz="1600" dirty="0" smtClean="0">
                  <a:solidFill>
                    <a:srgbClr val="000000"/>
                  </a:solidFill>
                </a:rPr>
                <a:t>изменение </a:t>
              </a:r>
              <a:r>
                <a:rPr lang="ru-RU" sz="1600" dirty="0">
                  <a:solidFill>
                    <a:srgbClr val="000000"/>
                  </a:solidFill>
                </a:rPr>
                <a:t>условий самой </a:t>
              </a:r>
              <a:r>
                <a:rPr lang="ru-RU" sz="1600" dirty="0" smtClean="0">
                  <a:solidFill>
                    <a:srgbClr val="000000"/>
                  </a:solidFill>
                </a:rPr>
                <a:t>гарантии</a:t>
              </a:r>
              <a:r>
                <a:rPr lang="en-GB" sz="1600" dirty="0" smtClean="0">
                  <a:solidFill>
                    <a:srgbClr val="000000"/>
                  </a:solidFill>
                </a:rPr>
                <a:t> </a:t>
              </a:r>
              <a:r>
                <a:rPr lang="ru-RU" sz="1600" dirty="0" smtClean="0">
                  <a:solidFill>
                    <a:srgbClr val="000000"/>
                  </a:solidFill>
                </a:rPr>
                <a:t>/</a:t>
              </a:r>
              <a:r>
                <a:rPr lang="en-GB" sz="1600" dirty="0" smtClean="0">
                  <a:solidFill>
                    <a:srgbClr val="000000"/>
                  </a:solidFill>
                </a:rPr>
                <a:t> </a:t>
              </a:r>
              <a:r>
                <a:rPr lang="ru-RU" sz="1600" dirty="0" smtClean="0">
                  <a:solidFill>
                    <a:srgbClr val="000000"/>
                  </a:solidFill>
                </a:rPr>
                <a:t>новая </a:t>
              </a:r>
              <a:r>
                <a:rPr lang="ru-RU" sz="1600" dirty="0">
                  <a:solidFill>
                    <a:srgbClr val="000000"/>
                  </a:solidFill>
                </a:rPr>
                <a:t>гарантия?</a:t>
              </a:r>
            </a:p>
          </p:txBody>
        </p:sp>
        <p:sp>
          <p:nvSpPr>
            <p:cNvPr id="19" name="Oval 40"/>
            <p:cNvSpPr/>
            <p:nvPr/>
          </p:nvSpPr>
          <p:spPr>
            <a:xfrm rot="1525244" flipV="1">
              <a:off x="716973" y="4221393"/>
              <a:ext cx="1266467" cy="1334083"/>
            </a:xfrm>
            <a:custGeom>
              <a:avLst/>
              <a:gdLst>
                <a:gd name="connsiteX0" fmla="*/ 354915 w 703446"/>
                <a:gd name="connsiteY0" fmla="*/ 137067 h 1622967"/>
                <a:gd name="connsiteX1" fmla="*/ 703446 w 703446"/>
                <a:gd name="connsiteY1" fmla="*/ 227661 h 1622967"/>
                <a:gd name="connsiteX2" fmla="*/ 569227 w 703446"/>
                <a:gd name="connsiteY2" fmla="*/ 880018 h 1622967"/>
                <a:gd name="connsiteX3" fmla="*/ 703446 w 703446"/>
                <a:gd name="connsiteY3" fmla="*/ 1532373 h 1622967"/>
                <a:gd name="connsiteX4" fmla="*/ 354915 w 703446"/>
                <a:gd name="connsiteY4" fmla="*/ 1622967 h 1622967"/>
                <a:gd name="connsiteX5" fmla="*/ 60770 w 703446"/>
                <a:gd name="connsiteY5" fmla="*/ 1561893 h 1622967"/>
                <a:gd name="connsiteX6" fmla="*/ 212040 w 703446"/>
                <a:gd name="connsiteY6" fmla="*/ 880018 h 1622967"/>
                <a:gd name="connsiteX7" fmla="*/ 0 w 703446"/>
                <a:gd name="connsiteY7" fmla="*/ 5926 h 1622967"/>
                <a:gd name="connsiteX8" fmla="*/ 354915 w 703446"/>
                <a:gd name="connsiteY8" fmla="*/ 137067 h 1622967"/>
                <a:gd name="connsiteX0" fmla="*/ 354915 w 825020"/>
                <a:gd name="connsiteY0" fmla="*/ 137067 h 1622967"/>
                <a:gd name="connsiteX1" fmla="*/ 811780 w 825020"/>
                <a:gd name="connsiteY1" fmla="*/ 78004 h 1622967"/>
                <a:gd name="connsiteX2" fmla="*/ 703446 w 825020"/>
                <a:gd name="connsiteY2" fmla="*/ 227661 h 1622967"/>
                <a:gd name="connsiteX3" fmla="*/ 569227 w 825020"/>
                <a:gd name="connsiteY3" fmla="*/ 880018 h 1622967"/>
                <a:gd name="connsiteX4" fmla="*/ 703446 w 825020"/>
                <a:gd name="connsiteY4" fmla="*/ 1532373 h 1622967"/>
                <a:gd name="connsiteX5" fmla="*/ 354915 w 825020"/>
                <a:gd name="connsiteY5" fmla="*/ 1622967 h 1622967"/>
                <a:gd name="connsiteX6" fmla="*/ 60770 w 825020"/>
                <a:gd name="connsiteY6" fmla="*/ 1561893 h 1622967"/>
                <a:gd name="connsiteX7" fmla="*/ 212040 w 825020"/>
                <a:gd name="connsiteY7" fmla="*/ 880018 h 1622967"/>
                <a:gd name="connsiteX8" fmla="*/ 0 w 825020"/>
                <a:gd name="connsiteY8" fmla="*/ 5926 h 1622967"/>
                <a:gd name="connsiteX9" fmla="*/ 354915 w 825020"/>
                <a:gd name="connsiteY9" fmla="*/ 137067 h 1622967"/>
                <a:gd name="connsiteX0" fmla="*/ 354915 w 730590"/>
                <a:gd name="connsiteY0" fmla="*/ 214273 h 1700173"/>
                <a:gd name="connsiteX1" fmla="*/ 699725 w 730590"/>
                <a:gd name="connsiteY1" fmla="*/ 618 h 1700173"/>
                <a:gd name="connsiteX2" fmla="*/ 703446 w 730590"/>
                <a:gd name="connsiteY2" fmla="*/ 304867 h 1700173"/>
                <a:gd name="connsiteX3" fmla="*/ 569227 w 730590"/>
                <a:gd name="connsiteY3" fmla="*/ 957224 h 1700173"/>
                <a:gd name="connsiteX4" fmla="*/ 703446 w 730590"/>
                <a:gd name="connsiteY4" fmla="*/ 1609579 h 1700173"/>
                <a:gd name="connsiteX5" fmla="*/ 354915 w 730590"/>
                <a:gd name="connsiteY5" fmla="*/ 1700173 h 1700173"/>
                <a:gd name="connsiteX6" fmla="*/ 60770 w 730590"/>
                <a:gd name="connsiteY6" fmla="*/ 1639099 h 1700173"/>
                <a:gd name="connsiteX7" fmla="*/ 212040 w 730590"/>
                <a:gd name="connsiteY7" fmla="*/ 957224 h 1700173"/>
                <a:gd name="connsiteX8" fmla="*/ 0 w 730590"/>
                <a:gd name="connsiteY8" fmla="*/ 83132 h 1700173"/>
                <a:gd name="connsiteX9" fmla="*/ 354915 w 730590"/>
                <a:gd name="connsiteY9" fmla="*/ 214273 h 1700173"/>
                <a:gd name="connsiteX0" fmla="*/ 354915 w 730590"/>
                <a:gd name="connsiteY0" fmla="*/ 214273 h 1700459"/>
                <a:gd name="connsiteX1" fmla="*/ 699725 w 730590"/>
                <a:gd name="connsiteY1" fmla="*/ 618 h 1700459"/>
                <a:gd name="connsiteX2" fmla="*/ 703446 w 730590"/>
                <a:gd name="connsiteY2" fmla="*/ 304867 h 1700459"/>
                <a:gd name="connsiteX3" fmla="*/ 569227 w 730590"/>
                <a:gd name="connsiteY3" fmla="*/ 957224 h 1700459"/>
                <a:gd name="connsiteX4" fmla="*/ 703446 w 730590"/>
                <a:gd name="connsiteY4" fmla="*/ 1609579 h 1700459"/>
                <a:gd name="connsiteX5" fmla="*/ 354915 w 730590"/>
                <a:gd name="connsiteY5" fmla="*/ 1700173 h 1700459"/>
                <a:gd name="connsiteX6" fmla="*/ 97752 w 730590"/>
                <a:gd name="connsiteY6" fmla="*/ 1631754 h 1700459"/>
                <a:gd name="connsiteX7" fmla="*/ 212040 w 730590"/>
                <a:gd name="connsiteY7" fmla="*/ 957224 h 1700459"/>
                <a:gd name="connsiteX8" fmla="*/ 0 w 730590"/>
                <a:gd name="connsiteY8" fmla="*/ 83132 h 1700459"/>
                <a:gd name="connsiteX9" fmla="*/ 354915 w 730590"/>
                <a:gd name="connsiteY9" fmla="*/ 214273 h 1700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0590" h="1700459">
                  <a:moveTo>
                    <a:pt x="354915" y="214273"/>
                  </a:moveTo>
                  <a:cubicBezTo>
                    <a:pt x="465274" y="252156"/>
                    <a:pt x="641637" y="-14481"/>
                    <a:pt x="699725" y="618"/>
                  </a:cubicBezTo>
                  <a:cubicBezTo>
                    <a:pt x="757814" y="15717"/>
                    <a:pt x="718933" y="197068"/>
                    <a:pt x="703446" y="304867"/>
                  </a:cubicBezTo>
                  <a:cubicBezTo>
                    <a:pt x="620345" y="472442"/>
                    <a:pt x="569227" y="702894"/>
                    <a:pt x="569227" y="957224"/>
                  </a:cubicBezTo>
                  <a:cubicBezTo>
                    <a:pt x="569227" y="1211554"/>
                    <a:pt x="620345" y="1442005"/>
                    <a:pt x="703446" y="1609579"/>
                  </a:cubicBezTo>
                  <a:cubicBezTo>
                    <a:pt x="600754" y="1668499"/>
                    <a:pt x="455864" y="1696477"/>
                    <a:pt x="354915" y="1700173"/>
                  </a:cubicBezTo>
                  <a:cubicBezTo>
                    <a:pt x="253966" y="1703869"/>
                    <a:pt x="187802" y="1671224"/>
                    <a:pt x="97752" y="1631754"/>
                  </a:cubicBezTo>
                  <a:cubicBezTo>
                    <a:pt x="191410" y="1462974"/>
                    <a:pt x="212040" y="1227228"/>
                    <a:pt x="212040" y="957224"/>
                  </a:cubicBezTo>
                  <a:cubicBezTo>
                    <a:pt x="212040" y="687220"/>
                    <a:pt x="93658" y="251912"/>
                    <a:pt x="0" y="83132"/>
                  </a:cubicBezTo>
                  <a:cubicBezTo>
                    <a:pt x="90051" y="43661"/>
                    <a:pt x="250344" y="214273"/>
                    <a:pt x="354915" y="21427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FF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902238" y="3389646"/>
              <a:ext cx="6948075" cy="1303660"/>
            </a:xfrm>
            <a:prstGeom prst="rect">
              <a:avLst/>
            </a:prstGeom>
            <a:solidFill>
              <a:srgbClr val="D0D5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92000" rtlCol="0" anchor="ctr"/>
            <a:lstStyle/>
            <a:p>
              <a:pPr>
                <a:spcBef>
                  <a:spcPts val="600"/>
                </a:spcBef>
              </a:pPr>
              <a:r>
                <a:rPr lang="ru-RU" sz="1600" dirty="0">
                  <a:solidFill>
                    <a:srgbClr val="000000"/>
                  </a:solidFill>
                </a:rPr>
                <a:t>Смена залогодержателя на основании соглашения о передаче договора залога, внесение изменений в реестры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18787" y="1840047"/>
              <a:ext cx="7831525" cy="1303224"/>
            </a:xfrm>
            <a:prstGeom prst="rect">
              <a:avLst/>
            </a:prstGeom>
            <a:solidFill>
              <a:srgbClr val="D0D5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0" rtlCol="0" anchor="ctr"/>
            <a:lstStyle/>
            <a:p>
              <a:pPr>
                <a:spcBef>
                  <a:spcPts val="600"/>
                </a:spcBef>
              </a:pPr>
              <a:r>
                <a:rPr lang="ru-RU" sz="1600" dirty="0" smtClean="0">
                  <a:solidFill>
                    <a:srgbClr val="000000"/>
                  </a:solidFill>
                </a:rPr>
                <a:t>Залог</a:t>
              </a:r>
              <a:r>
                <a:rPr lang="en-GB" sz="1600" dirty="0" smtClean="0">
                  <a:solidFill>
                    <a:srgbClr val="000000"/>
                  </a:solidFill>
                </a:rPr>
                <a:t> </a:t>
              </a:r>
              <a:r>
                <a:rPr lang="ru-RU" sz="1600" dirty="0" smtClean="0">
                  <a:solidFill>
                    <a:srgbClr val="000000"/>
                  </a:solidFill>
                </a:rPr>
                <a:t>/</a:t>
              </a:r>
              <a:r>
                <a:rPr lang="en-GB" sz="1600" dirty="0" smtClean="0">
                  <a:solidFill>
                    <a:srgbClr val="000000"/>
                  </a:solidFill>
                </a:rPr>
                <a:t> </a:t>
              </a:r>
              <a:r>
                <a:rPr lang="ru-RU" sz="1600" dirty="0" smtClean="0">
                  <a:solidFill>
                    <a:srgbClr val="000000"/>
                  </a:solidFill>
                </a:rPr>
                <a:t>поручительство </a:t>
              </a:r>
              <a:r>
                <a:rPr lang="ru-RU" sz="1600" dirty="0">
                  <a:solidFill>
                    <a:srgbClr val="000000"/>
                  </a:solidFill>
                </a:rPr>
                <a:t>– прекратилось ли основное обязательство? Согласие </a:t>
              </a:r>
              <a:r>
                <a:rPr lang="ru-RU" sz="1600" dirty="0" smtClean="0">
                  <a:solidFill>
                    <a:srgbClr val="000000"/>
                  </a:solidFill>
                </a:rPr>
                <a:t>залогодателя</a:t>
              </a:r>
              <a:r>
                <a:rPr lang="en-GB" sz="1600" dirty="0" smtClean="0">
                  <a:solidFill>
                    <a:srgbClr val="000000"/>
                  </a:solidFill>
                </a:rPr>
                <a:t> </a:t>
              </a:r>
              <a:r>
                <a:rPr lang="ru-RU" sz="1600" dirty="0" smtClean="0">
                  <a:solidFill>
                    <a:srgbClr val="000000"/>
                  </a:solidFill>
                </a:rPr>
                <a:t>/</a:t>
              </a:r>
              <a:r>
                <a:rPr lang="en-GB" sz="1600" dirty="0" smtClean="0">
                  <a:solidFill>
                    <a:srgbClr val="000000"/>
                  </a:solidFill>
                </a:rPr>
                <a:t> </a:t>
              </a:r>
              <a:r>
                <a:rPr lang="ru-RU" sz="1600" dirty="0" smtClean="0">
                  <a:solidFill>
                    <a:srgbClr val="000000"/>
                  </a:solidFill>
                </a:rPr>
                <a:t>поручителя </a:t>
              </a:r>
              <a:r>
                <a:rPr lang="ru-RU" sz="1600" dirty="0">
                  <a:solidFill>
                    <a:srgbClr val="000000"/>
                  </a:solidFill>
                </a:rPr>
                <a:t>на изменения условий кредита</a:t>
              </a:r>
            </a:p>
          </p:txBody>
        </p:sp>
        <p:sp>
          <p:nvSpPr>
            <p:cNvPr id="22" name="Oval 40"/>
            <p:cNvSpPr/>
            <p:nvPr/>
          </p:nvSpPr>
          <p:spPr>
            <a:xfrm rot="20074756">
              <a:off x="716973" y="2548591"/>
              <a:ext cx="1266467" cy="1334083"/>
            </a:xfrm>
            <a:custGeom>
              <a:avLst/>
              <a:gdLst>
                <a:gd name="connsiteX0" fmla="*/ 354915 w 703446"/>
                <a:gd name="connsiteY0" fmla="*/ 137067 h 1622967"/>
                <a:gd name="connsiteX1" fmla="*/ 703446 w 703446"/>
                <a:gd name="connsiteY1" fmla="*/ 227661 h 1622967"/>
                <a:gd name="connsiteX2" fmla="*/ 569227 w 703446"/>
                <a:gd name="connsiteY2" fmla="*/ 880018 h 1622967"/>
                <a:gd name="connsiteX3" fmla="*/ 703446 w 703446"/>
                <a:gd name="connsiteY3" fmla="*/ 1532373 h 1622967"/>
                <a:gd name="connsiteX4" fmla="*/ 354915 w 703446"/>
                <a:gd name="connsiteY4" fmla="*/ 1622967 h 1622967"/>
                <a:gd name="connsiteX5" fmla="*/ 60770 w 703446"/>
                <a:gd name="connsiteY5" fmla="*/ 1561893 h 1622967"/>
                <a:gd name="connsiteX6" fmla="*/ 212040 w 703446"/>
                <a:gd name="connsiteY6" fmla="*/ 880018 h 1622967"/>
                <a:gd name="connsiteX7" fmla="*/ 0 w 703446"/>
                <a:gd name="connsiteY7" fmla="*/ 5926 h 1622967"/>
                <a:gd name="connsiteX8" fmla="*/ 354915 w 703446"/>
                <a:gd name="connsiteY8" fmla="*/ 137067 h 1622967"/>
                <a:gd name="connsiteX0" fmla="*/ 354915 w 825020"/>
                <a:gd name="connsiteY0" fmla="*/ 137067 h 1622967"/>
                <a:gd name="connsiteX1" fmla="*/ 811780 w 825020"/>
                <a:gd name="connsiteY1" fmla="*/ 78004 h 1622967"/>
                <a:gd name="connsiteX2" fmla="*/ 703446 w 825020"/>
                <a:gd name="connsiteY2" fmla="*/ 227661 h 1622967"/>
                <a:gd name="connsiteX3" fmla="*/ 569227 w 825020"/>
                <a:gd name="connsiteY3" fmla="*/ 880018 h 1622967"/>
                <a:gd name="connsiteX4" fmla="*/ 703446 w 825020"/>
                <a:gd name="connsiteY4" fmla="*/ 1532373 h 1622967"/>
                <a:gd name="connsiteX5" fmla="*/ 354915 w 825020"/>
                <a:gd name="connsiteY5" fmla="*/ 1622967 h 1622967"/>
                <a:gd name="connsiteX6" fmla="*/ 60770 w 825020"/>
                <a:gd name="connsiteY6" fmla="*/ 1561893 h 1622967"/>
                <a:gd name="connsiteX7" fmla="*/ 212040 w 825020"/>
                <a:gd name="connsiteY7" fmla="*/ 880018 h 1622967"/>
                <a:gd name="connsiteX8" fmla="*/ 0 w 825020"/>
                <a:gd name="connsiteY8" fmla="*/ 5926 h 1622967"/>
                <a:gd name="connsiteX9" fmla="*/ 354915 w 825020"/>
                <a:gd name="connsiteY9" fmla="*/ 137067 h 1622967"/>
                <a:gd name="connsiteX0" fmla="*/ 354915 w 730590"/>
                <a:gd name="connsiteY0" fmla="*/ 214273 h 1700173"/>
                <a:gd name="connsiteX1" fmla="*/ 699725 w 730590"/>
                <a:gd name="connsiteY1" fmla="*/ 618 h 1700173"/>
                <a:gd name="connsiteX2" fmla="*/ 703446 w 730590"/>
                <a:gd name="connsiteY2" fmla="*/ 304867 h 1700173"/>
                <a:gd name="connsiteX3" fmla="*/ 569227 w 730590"/>
                <a:gd name="connsiteY3" fmla="*/ 957224 h 1700173"/>
                <a:gd name="connsiteX4" fmla="*/ 703446 w 730590"/>
                <a:gd name="connsiteY4" fmla="*/ 1609579 h 1700173"/>
                <a:gd name="connsiteX5" fmla="*/ 354915 w 730590"/>
                <a:gd name="connsiteY5" fmla="*/ 1700173 h 1700173"/>
                <a:gd name="connsiteX6" fmla="*/ 60770 w 730590"/>
                <a:gd name="connsiteY6" fmla="*/ 1639099 h 1700173"/>
                <a:gd name="connsiteX7" fmla="*/ 212040 w 730590"/>
                <a:gd name="connsiteY7" fmla="*/ 957224 h 1700173"/>
                <a:gd name="connsiteX8" fmla="*/ 0 w 730590"/>
                <a:gd name="connsiteY8" fmla="*/ 83132 h 1700173"/>
                <a:gd name="connsiteX9" fmla="*/ 354915 w 730590"/>
                <a:gd name="connsiteY9" fmla="*/ 214273 h 1700173"/>
                <a:gd name="connsiteX0" fmla="*/ 354915 w 730590"/>
                <a:gd name="connsiteY0" fmla="*/ 214273 h 1700459"/>
                <a:gd name="connsiteX1" fmla="*/ 699725 w 730590"/>
                <a:gd name="connsiteY1" fmla="*/ 618 h 1700459"/>
                <a:gd name="connsiteX2" fmla="*/ 703446 w 730590"/>
                <a:gd name="connsiteY2" fmla="*/ 304867 h 1700459"/>
                <a:gd name="connsiteX3" fmla="*/ 569227 w 730590"/>
                <a:gd name="connsiteY3" fmla="*/ 957224 h 1700459"/>
                <a:gd name="connsiteX4" fmla="*/ 703446 w 730590"/>
                <a:gd name="connsiteY4" fmla="*/ 1609579 h 1700459"/>
                <a:gd name="connsiteX5" fmla="*/ 354915 w 730590"/>
                <a:gd name="connsiteY5" fmla="*/ 1700173 h 1700459"/>
                <a:gd name="connsiteX6" fmla="*/ 97752 w 730590"/>
                <a:gd name="connsiteY6" fmla="*/ 1631754 h 1700459"/>
                <a:gd name="connsiteX7" fmla="*/ 212040 w 730590"/>
                <a:gd name="connsiteY7" fmla="*/ 957224 h 1700459"/>
                <a:gd name="connsiteX8" fmla="*/ 0 w 730590"/>
                <a:gd name="connsiteY8" fmla="*/ 83132 h 1700459"/>
                <a:gd name="connsiteX9" fmla="*/ 354915 w 730590"/>
                <a:gd name="connsiteY9" fmla="*/ 214273 h 1700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0590" h="1700459">
                  <a:moveTo>
                    <a:pt x="354915" y="214273"/>
                  </a:moveTo>
                  <a:cubicBezTo>
                    <a:pt x="465274" y="252156"/>
                    <a:pt x="641637" y="-14481"/>
                    <a:pt x="699725" y="618"/>
                  </a:cubicBezTo>
                  <a:cubicBezTo>
                    <a:pt x="757814" y="15717"/>
                    <a:pt x="718933" y="197068"/>
                    <a:pt x="703446" y="304867"/>
                  </a:cubicBezTo>
                  <a:cubicBezTo>
                    <a:pt x="620345" y="472442"/>
                    <a:pt x="569227" y="702894"/>
                    <a:pt x="569227" y="957224"/>
                  </a:cubicBezTo>
                  <a:cubicBezTo>
                    <a:pt x="569227" y="1211554"/>
                    <a:pt x="620345" y="1442005"/>
                    <a:pt x="703446" y="1609579"/>
                  </a:cubicBezTo>
                  <a:cubicBezTo>
                    <a:pt x="600754" y="1668499"/>
                    <a:pt x="455864" y="1696477"/>
                    <a:pt x="354915" y="1700173"/>
                  </a:cubicBezTo>
                  <a:cubicBezTo>
                    <a:pt x="253966" y="1703869"/>
                    <a:pt x="187802" y="1671224"/>
                    <a:pt x="97752" y="1631754"/>
                  </a:cubicBezTo>
                  <a:cubicBezTo>
                    <a:pt x="191410" y="1462974"/>
                    <a:pt x="212040" y="1227228"/>
                    <a:pt x="212040" y="957224"/>
                  </a:cubicBezTo>
                  <a:cubicBezTo>
                    <a:pt x="212040" y="687220"/>
                    <a:pt x="93658" y="251912"/>
                    <a:pt x="0" y="83132"/>
                  </a:cubicBezTo>
                  <a:cubicBezTo>
                    <a:pt x="90051" y="43661"/>
                    <a:pt x="250344" y="214273"/>
                    <a:pt x="354915" y="21427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FF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79046" y="1837940"/>
              <a:ext cx="1279484" cy="1279484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 b="1" dirty="0">
                <a:solidFill>
                  <a:schemeClr val="accent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1182553" y="3401735"/>
              <a:ext cx="1279484" cy="1279484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 b="1" dirty="0">
                <a:solidFill>
                  <a:srgbClr val="569BBE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379046" y="4993867"/>
              <a:ext cx="1279484" cy="1279484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 b="1" dirty="0">
                <a:solidFill>
                  <a:schemeClr val="accent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667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/>
              <a:t>Банкротные риски</a:t>
            </a:r>
            <a:endParaRPr lang="en-GB" alt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403376" y="925540"/>
            <a:ext cx="1030706" cy="100354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600" b="1" dirty="0"/>
          </a:p>
        </p:txBody>
      </p:sp>
      <p:sp>
        <p:nvSpPr>
          <p:cNvPr id="6" name="Rectangle 5"/>
          <p:cNvSpPr/>
          <p:nvPr/>
        </p:nvSpPr>
        <p:spPr>
          <a:xfrm>
            <a:off x="395536" y="1357416"/>
            <a:ext cx="3655617" cy="2287608"/>
          </a:xfrm>
          <a:prstGeom prst="rect">
            <a:avLst/>
          </a:prstGeom>
          <a:solidFill>
            <a:srgbClr val="EAEFF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ru-RU" sz="1400" u="sng" dirty="0">
                <a:solidFill>
                  <a:schemeClr val="tx1"/>
                </a:solidFill>
              </a:rPr>
              <a:t>Изменение условий выданного кредита с новым обеспечением</a:t>
            </a:r>
            <a:r>
              <a:rPr lang="ru-RU" sz="1400" dirty="0">
                <a:solidFill>
                  <a:schemeClr val="tx1"/>
                </a:solidFill>
              </a:rPr>
              <a:t> – </a:t>
            </a:r>
            <a:r>
              <a:rPr lang="ru-RU" sz="1400" i="1" dirty="0">
                <a:solidFill>
                  <a:schemeClr val="tx1"/>
                </a:solidFill>
              </a:rPr>
              <a:t>сделка направлена на обеспечение исполнения обязательства должника перед отдельным кредитором, возникшего до совершения оспариваемой сделки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139332" y="925540"/>
            <a:ext cx="1030706" cy="1003543"/>
          </a:xfrm>
          <a:prstGeom prst="ellipse">
            <a:avLst/>
          </a:prstGeom>
          <a:solidFill>
            <a:srgbClr val="6BB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600" b="1" dirty="0"/>
          </a:p>
        </p:txBody>
      </p:sp>
      <p:sp>
        <p:nvSpPr>
          <p:cNvPr id="9" name="Rectangle 8"/>
          <p:cNvSpPr/>
          <p:nvPr/>
        </p:nvSpPr>
        <p:spPr>
          <a:xfrm>
            <a:off x="5133732" y="1357416"/>
            <a:ext cx="3655617" cy="2287608"/>
          </a:xfrm>
          <a:prstGeom prst="rect">
            <a:avLst/>
          </a:prstGeom>
          <a:solidFill>
            <a:srgbClr val="EAEFF1"/>
          </a:solidFill>
          <a:ln>
            <a:solidFill>
              <a:srgbClr val="6BBB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ru-RU" sz="1400" u="sng" dirty="0">
                <a:solidFill>
                  <a:schemeClr val="tx1"/>
                </a:solidFill>
              </a:rPr>
              <a:t>Погашение существующего кредита за счет средств синдиката</a:t>
            </a:r>
            <a:r>
              <a:rPr lang="ru-RU" sz="1400" dirty="0">
                <a:solidFill>
                  <a:schemeClr val="tx1"/>
                </a:solidFill>
              </a:rPr>
              <a:t> – </a:t>
            </a:r>
            <a:r>
              <a:rPr lang="ru-RU" sz="1400" i="1" dirty="0">
                <a:solidFill>
                  <a:schemeClr val="tx1"/>
                </a:solidFill>
              </a:rPr>
              <a:t>сделка привела или может привести к удовлетворению требований, срок исполнения которых к моменту совершения сделки не наступил, одних кредиторов при наличии не исполненных в установленный срок обязательств перед другими кредиторами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5536" y="3789040"/>
            <a:ext cx="8410158" cy="1033512"/>
          </a:xfrm>
          <a:prstGeom prst="rect">
            <a:avLst/>
          </a:prstGeom>
          <a:solidFill>
            <a:srgbClr val="EAE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4000" rtlCol="0" anchor="t">
            <a:noAutofit/>
          </a:bodyPr>
          <a:lstStyle/>
          <a:p>
            <a:pPr>
              <a:lnSpc>
                <a:spcPct val="100000"/>
              </a:lnSpc>
              <a:buClrTx/>
              <a:buSzPct val="100000"/>
            </a:pPr>
            <a:endParaRPr lang="en-GB" sz="1400" dirty="0">
              <a:solidFill>
                <a:schemeClr val="tx1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95536" y="5142988"/>
            <a:ext cx="8428504" cy="1033512"/>
            <a:chOff x="250825" y="1773238"/>
            <a:chExt cx="8642350" cy="1512168"/>
          </a:xfrm>
        </p:grpSpPr>
        <p:sp>
          <p:nvSpPr>
            <p:cNvPr id="19" name="Rectangle 18"/>
            <p:cNvSpPr/>
            <p:nvPr/>
          </p:nvSpPr>
          <p:spPr>
            <a:xfrm>
              <a:off x="250825" y="1773238"/>
              <a:ext cx="8642350" cy="1512168"/>
            </a:xfrm>
            <a:prstGeom prst="rect">
              <a:avLst/>
            </a:prstGeom>
            <a:solidFill>
              <a:srgbClr val="EAEF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684000" rtlCol="0" anchor="t">
              <a:noAutofit/>
            </a:bodyPr>
            <a:lstStyle/>
            <a:p>
              <a:pPr>
                <a:lnSpc>
                  <a:spcPct val="100000"/>
                </a:lnSpc>
                <a:buClrTx/>
                <a:buSzPct val="100000"/>
              </a:pPr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50825" y="1773238"/>
              <a:ext cx="8642350" cy="57564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>
                <a:lnSpc>
                  <a:spcPct val="100000"/>
                </a:lnSpc>
                <a:buNone/>
              </a:pPr>
              <a:endParaRPr lang="cs-CZ" sz="1400" b="1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440564" y="4076900"/>
            <a:ext cx="8356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1400" dirty="0"/>
              <a:t>Статус существующего обеспечения, которое было переоформлено в пользу нескольких кредиторов вместо одного</a:t>
            </a:r>
            <a:endParaRPr lang="ru-RU" sz="1400" dirty="0"/>
          </a:p>
        </p:txBody>
      </p:sp>
      <p:sp>
        <p:nvSpPr>
          <p:cNvPr id="3" name="Rectangle 2"/>
          <p:cNvSpPr/>
          <p:nvPr/>
        </p:nvSpPr>
        <p:spPr>
          <a:xfrm>
            <a:off x="2022436" y="5659744"/>
            <a:ext cx="51418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Коммерческая оценка рисков с учетом применимых сроков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2688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 txBox="1">
            <a:spLocks/>
          </p:cNvSpPr>
          <p:nvPr/>
        </p:nvSpPr>
        <p:spPr bwMode="auto">
          <a:xfrm>
            <a:off x="252003" y="1794858"/>
            <a:ext cx="7690935" cy="817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+mj-lt"/>
                <a:ea typeface="+mj-ea"/>
                <a:cs typeface="+mj-cs"/>
              </a:defRPr>
            </a:lvl1pPr>
            <a:lvl2pPr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Times New Roman" pitchFamily="18" charset="0"/>
              </a:defRPr>
            </a:lvl2pPr>
            <a:lvl3pPr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Times New Roman" pitchFamily="18" charset="0"/>
              </a:defRPr>
            </a:lvl3pPr>
            <a:lvl4pPr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Times New Roman" pitchFamily="18" charset="0"/>
              </a:defRPr>
            </a:lvl4pPr>
            <a:lvl5pPr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Times New Roman" pitchFamily="18" charset="0"/>
              </a:defRPr>
            </a:lvl5pPr>
            <a:lvl6pPr marL="457200"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Times New Roman" pitchFamily="18" charset="0"/>
              </a:defRPr>
            </a:lvl6pPr>
            <a:lvl7pPr marL="914400"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Times New Roman" pitchFamily="18" charset="0"/>
              </a:defRPr>
            </a:lvl7pPr>
            <a:lvl8pPr marL="1371600"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Times New Roman" pitchFamily="18" charset="0"/>
              </a:defRPr>
            </a:lvl8pPr>
            <a:lvl9pPr marL="1828800"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Times New Roman" pitchFamily="18" charset="0"/>
              </a:defRPr>
            </a:lvl9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и ответы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252003" y="2904314"/>
            <a:ext cx="8659768" cy="3475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noAutofit/>
          </a:bodyPr>
          <a:lstStyle>
            <a:lvl1pPr marL="223838" indent="-223838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2222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690563" indent="-2413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3pPr>
            <a:lvl4pPr marL="896938" indent="-204788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1130300" indent="-231775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5pPr>
            <a:lvl6pPr marL="1587500" indent="-231775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044700" indent="-231775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2501900" indent="-231775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2959100" indent="-231775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1600" b="1" dirty="0">
                <a:solidFill>
                  <a:srgbClr val="000000"/>
                </a:solidFill>
              </a:rPr>
              <a:t>Данные слайды подготовлены исключительно для целей проведения </a:t>
            </a:r>
            <a:r>
              <a:rPr lang="ru-RU" sz="1600" b="1" dirty="0" smtClean="0">
                <a:solidFill>
                  <a:srgbClr val="000000"/>
                </a:solidFill>
              </a:rPr>
              <a:t>семинара. </a:t>
            </a:r>
            <a:r>
              <a:rPr lang="ru-RU" sz="1600" b="1" dirty="0">
                <a:solidFill>
                  <a:srgbClr val="000000"/>
                </a:solidFill>
              </a:rPr>
              <a:t>Сведения, приведенные в рамках </a:t>
            </a:r>
            <a:r>
              <a:rPr lang="ru-RU" sz="1600" b="1" dirty="0" smtClean="0">
                <a:solidFill>
                  <a:srgbClr val="000000"/>
                </a:solidFill>
              </a:rPr>
              <a:t>семинара, </a:t>
            </a:r>
            <a:r>
              <a:rPr lang="ru-RU" sz="1600" b="1" dirty="0">
                <a:solidFill>
                  <a:srgbClr val="000000"/>
                </a:solidFill>
              </a:rPr>
              <a:t>не должны рассматриваться как какие-либо конкретные рекомендации, либо как основание для предоставления каких-либо конкретных рекомендаций без проверки первоначальных  источников.</a:t>
            </a:r>
          </a:p>
          <a:p>
            <a:pPr marL="0" indent="0">
              <a:buFont typeface="Arial" charset="0"/>
              <a:buNone/>
            </a:pPr>
            <a:endParaRPr lang="ru-RU" sz="1600" b="1" dirty="0">
              <a:solidFill>
                <a:srgbClr val="000000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ru-RU" sz="1600" b="1" dirty="0">
                <a:solidFill>
                  <a:srgbClr val="000000"/>
                </a:solidFill>
              </a:rPr>
              <a:t>В настоящей презентации "Аллен энд Овери" означает фирму "Аллен энд Овери ЛЛП" и/или ее аффилированных лиц. Термин "партнер" означает участника "Аллен энд Овери ЛЛП", либо работника или консультанта "Аллен энд Овери ЛЛП", имеющего эквивалентный статус или квалификацию, либо лицо, имеющее эквивалентный статус в одном из аффилированных лиц "Аллен энд Овери ЛЛП".</a:t>
            </a:r>
          </a:p>
        </p:txBody>
      </p:sp>
      <p:sp>
        <p:nvSpPr>
          <p:cNvPr id="2" name="0034178-0000007 EUS1: 2000710710: 1"/>
          <p:cNvSpPr txBox="1"/>
          <p:nvPr/>
        </p:nvSpPr>
        <p:spPr>
          <a:xfrm>
            <a:off x="406524" y="6708204"/>
            <a:ext cx="2540000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pt-BR" sz="800" smtClean="0">
                <a:solidFill>
                  <a:srgbClr val="D0D5D8"/>
                </a:solidFill>
                <a:latin typeface="Times New Roman" panose="02020603050405020304" pitchFamily="18" charset="0"/>
              </a:rPr>
              <a:t>0034178-0000007 EUS1: 2000710710: 1</a:t>
            </a:r>
            <a:endParaRPr lang="ru-RU" sz="800" dirty="0" smtClean="0">
              <a:solidFill>
                <a:srgbClr val="D0D5D8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1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bogushey\AppData\Local\Temp\Templafy\PowerPointVsto\Assets\443eca94-5bbf-4835-97c0-be250f4df72a.jpeg"/>
</p:tagLst>
</file>

<file path=ppt/theme/theme1.xml><?xml version="1.0" encoding="utf-8"?>
<a:theme xmlns:a="http://schemas.openxmlformats.org/drawingml/2006/main" name="A&amp;O new template - Nov 2015">
  <a:themeElements>
    <a:clrScheme name="New colours">
      <a:dk1>
        <a:srgbClr val="000000"/>
      </a:dk1>
      <a:lt1>
        <a:srgbClr val="FFFFFF"/>
      </a:lt1>
      <a:dk2>
        <a:srgbClr val="B23427"/>
      </a:dk2>
      <a:lt2>
        <a:srgbClr val="636467"/>
      </a:lt2>
      <a:accent1>
        <a:srgbClr val="425563"/>
      </a:accent1>
      <a:accent2>
        <a:srgbClr val="B23427"/>
      </a:accent2>
      <a:accent3>
        <a:srgbClr val="569BBE"/>
      </a:accent3>
      <a:accent4>
        <a:srgbClr val="BFBFBF"/>
      </a:accent4>
      <a:accent5>
        <a:srgbClr val="651D32"/>
      </a:accent5>
      <a:accent6>
        <a:srgbClr val="9B945F"/>
      </a:accent6>
      <a:hlink>
        <a:srgbClr val="5C6F7B"/>
      </a:hlink>
      <a:folHlink>
        <a:srgbClr val="9AD7D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item.xml>��< ? x m l   v e r s i o n = " 1 . 0 "   e n c o d i n g = " u t f - 1 6 " ? >  
 < p r o p e r t i e s   x m l n s = " h t t p : / / w w w . i m a n a g e . c o m / w o r k / x m l s c h e m a " >  
     < d o c u m e n t i d > E U S 1 ! 2 0 0 0 7 1 0 7 1 0 . 1 < / d o c u m e n t i d >  
     < s e n d e r i d > B O G U S H E Y < / s e n d e r i d >  
     < s e n d e r e m a i l > Y A N A . B O G U S H E V I C H @ A L L E N O V E R Y . C O M < / s e n d e r e m a i l >  
     < l a s t m o d i f i e d > 2 0 2 0 - 1 0 - 0 6 T 1 4 : 3 2 : 1 7 . 0 0 0 0 0 0 0 + 0 3 : 0 0 < / l a s t m o d i f i e d >  
     < d a t a b a s e > E U S 1 < / d a t a b a s e >  
 < / p r o p e r t i e s > 
</file>

<file path=docProps/app.xml><?xml version="1.0" encoding="utf-8"?>
<Properties xmlns="http://schemas.openxmlformats.org/officeDocument/2006/extended-properties" xmlns:vt="http://schemas.openxmlformats.org/officeDocument/2006/docPropsVTypes">
  <Template>AOBlank</Template>
  <TotalTime>1737</TotalTime>
  <Words>397</Words>
  <Application>Microsoft Office PowerPoint</Application>
  <PresentationFormat>On-screen Show (4:3)</PresentationFormat>
  <Paragraphs>25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A&amp;O new template - Nov 2015</vt:lpstr>
      <vt:lpstr>PowerPoint Presentation</vt:lpstr>
      <vt:lpstr>Реструктуризация через синдикат</vt:lpstr>
      <vt:lpstr>Обеспечение</vt:lpstr>
      <vt:lpstr>Банкротные риски</vt:lpstr>
      <vt:lpstr>PowerPoint Presentation</vt:lpstr>
    </vt:vector>
  </TitlesOfParts>
  <Company>Allen &amp; Overy LLP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&amp; Overy</dc:creator>
  <cp:lastModifiedBy>Allen &amp; Overy</cp:lastModifiedBy>
  <cp:revision>185</cp:revision>
  <cp:lastPrinted>2019-12-02T07:13:22Z</cp:lastPrinted>
  <dcterms:created xsi:type="dcterms:W3CDTF">2019-09-30T09:10:57Z</dcterms:created>
  <dcterms:modified xsi:type="dcterms:W3CDTF">2020-10-06T11:32:17Z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ilePedigree">
    <vt:lpwstr>OSAX</vt:lpwstr>
  </property>
  <property fmtid="{D5CDD505-2E9C-101B-9397-08002B2CF9AE}" pid="3" name="MSIP_Label_42e67a54-274b-43d7-8098-b3ba5f50e576_Enabled">
    <vt:lpwstr>True</vt:lpwstr>
  </property>
  <property fmtid="{D5CDD505-2E9C-101B-9397-08002B2CF9AE}" pid="4" name="MSIP_Label_42e67a54-274b-43d7-8098-b3ba5f50e576_SiteId">
    <vt:lpwstr>7f0b44d2-04f8-4672-bf5d-4676796468a3</vt:lpwstr>
  </property>
  <property fmtid="{D5CDD505-2E9C-101B-9397-08002B2CF9AE}" pid="5" name="MSIP_Label_42e67a54-274b-43d7-8098-b3ba5f50e576_Owner">
    <vt:lpwstr>Yana.Bogushevich@allenovery.com</vt:lpwstr>
  </property>
  <property fmtid="{D5CDD505-2E9C-101B-9397-08002B2CF9AE}" pid="6" name="MSIP_Label_42e67a54-274b-43d7-8098-b3ba5f50e576_SetDate">
    <vt:lpwstr>2020-10-02T09:27:48.3933713Z</vt:lpwstr>
  </property>
  <property fmtid="{D5CDD505-2E9C-101B-9397-08002B2CF9AE}" pid="7" name="MSIP_Label_42e67a54-274b-43d7-8098-b3ba5f50e576_Name">
    <vt:lpwstr>Restricted</vt:lpwstr>
  </property>
  <property fmtid="{D5CDD505-2E9C-101B-9397-08002B2CF9AE}" pid="8" name="MSIP_Label_42e67a54-274b-43d7-8098-b3ba5f50e576_Application">
    <vt:lpwstr>Microsoft Azure Information Protection</vt:lpwstr>
  </property>
  <property fmtid="{D5CDD505-2E9C-101B-9397-08002B2CF9AE}" pid="9" name="MSIP_Label_42e67a54-274b-43d7-8098-b3ba5f50e576_ActionId">
    <vt:lpwstr>bf9f80a9-abdc-4e26-a4d3-be83da51660e</vt:lpwstr>
  </property>
  <property fmtid="{D5CDD505-2E9C-101B-9397-08002B2CF9AE}" pid="10" name="MSIP_Label_42e67a54-274b-43d7-8098-b3ba5f50e576_Extended_MSFT_Method">
    <vt:lpwstr>Automatic</vt:lpwstr>
  </property>
  <property fmtid="{D5CDD505-2E9C-101B-9397-08002B2CF9AE}" pid="11" name="Sensitivity">
    <vt:lpwstr>Restricted</vt:lpwstr>
  </property>
  <property fmtid="{D5CDD505-2E9C-101B-9397-08002B2CF9AE}" pid="12" name="Client">
    <vt:lpwstr>0034178</vt:lpwstr>
  </property>
  <property fmtid="{D5CDD505-2E9C-101B-9397-08002B2CF9AE}" pid="13" name="Matter">
    <vt:lpwstr>0000007</vt:lpwstr>
  </property>
  <property fmtid="{D5CDD505-2E9C-101B-9397-08002B2CF9AE}" pid="14" name="cpDocRef">
    <vt:lpwstr>EUS1: 2000710710: 1</vt:lpwstr>
  </property>
  <property fmtid="{D5CDD505-2E9C-101B-9397-08002B2CF9AE}" pid="15" name="cpClientMatter">
    <vt:lpwstr>0034178-0000007</vt:lpwstr>
  </property>
  <property fmtid="{D5CDD505-2E9C-101B-9397-08002B2CF9AE}" pid="16" name="cpCombinedRef">
    <vt:lpwstr>0034178-0000007 EUS1: 2000710710: 1</vt:lpwstr>
  </property>
</Properties>
</file>