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2"/>
  </p:notesMasterIdLst>
  <p:handoutMasterIdLst>
    <p:handoutMasterId r:id="rId13"/>
  </p:handoutMasterIdLst>
  <p:sldIdLst>
    <p:sldId id="256" r:id="rId2"/>
    <p:sldId id="313" r:id="rId3"/>
    <p:sldId id="314" r:id="rId4"/>
    <p:sldId id="305" r:id="rId5"/>
    <p:sldId id="311" r:id="rId6"/>
    <p:sldId id="315" r:id="rId7"/>
    <p:sldId id="306" r:id="rId8"/>
    <p:sldId id="312" r:id="rId9"/>
    <p:sldId id="307" r:id="rId10"/>
    <p:sldId id="316" r:id="rId11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79E2A"/>
    <a:srgbClr val="82C836"/>
    <a:srgbClr val="FFCC00"/>
    <a:srgbClr val="CC6600"/>
    <a:srgbClr val="996633"/>
    <a:srgbClr val="993300"/>
    <a:srgbClr val="FFCC99"/>
    <a:srgbClr val="CC9900"/>
    <a:srgbClr val="FFCC66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558" autoAdjust="0"/>
  </p:normalViewPr>
  <p:slideViewPr>
    <p:cSldViewPr>
      <p:cViewPr varScale="1">
        <p:scale>
          <a:sx n="61" d="100"/>
          <a:sy n="61" d="100"/>
        </p:scale>
        <p:origin x="-96" y="-47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_M0jpq\Documents\&#1057;&#1077;&#1082;&#1100;&#1102;&#1088;&#1080;&#1090;&#1080;&#1079;&#1072;&#1094;&#1080;&#1103;\&#1057;&#1077;&#1082;&#1100;&#1102;&#1088;&#1080;&#1090;&#1080;&#1079;&#1072;&#1094;&#1080;&#1103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_M0jpq\Documents\&#1057;&#1077;&#1082;&#1100;&#1102;&#1088;&#1080;&#1090;&#1080;&#1079;&#1072;&#1094;&#1080;&#1103;\&#1057;&#1077;&#1082;&#1100;&#1102;&#1088;&#1080;&#1090;&#1080;&#1079;&#1072;&#1094;&#1080;&#11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1224141016463851"/>
          <c:y val="0"/>
          <c:w val="0.84582677165354381"/>
          <c:h val="0.8241679329557489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Sovereign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Россия</c:v>
                </c:pt>
                <c:pt idx="1">
                  <c:v>US</c:v>
                </c:pt>
                <c:pt idx="2">
                  <c:v>Europe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105</c:v>
                </c:pt>
                <c:pt idx="1">
                  <c:v>5486</c:v>
                </c:pt>
                <c:pt idx="2" formatCode="#,##0">
                  <c:v>5534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Quasi &amp; Foreign Gonvt</c:v>
                </c:pt>
              </c:strCache>
            </c:strRef>
          </c:tx>
          <c:spPr>
            <a:solidFill>
              <a:srgbClr val="7030A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Россия</c:v>
                </c:pt>
                <c:pt idx="1">
                  <c:v>US</c:v>
                </c:pt>
                <c:pt idx="2">
                  <c:v>Europe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</c:v>
                </c:pt>
                <c:pt idx="1">
                  <c:v>1504</c:v>
                </c:pt>
                <c:pt idx="2">
                  <c:v>1189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Corporate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Россия</c:v>
                </c:pt>
                <c:pt idx="1">
                  <c:v>US</c:v>
                </c:pt>
                <c:pt idx="2">
                  <c:v>Europe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135</c:v>
                </c:pt>
                <c:pt idx="1">
                  <c:v>3056</c:v>
                </c:pt>
                <c:pt idx="2">
                  <c:v>1953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Securitised</c:v>
                </c:pt>
              </c:strCache>
            </c:strRef>
          </c:tx>
          <c:spPr>
            <a:solidFill>
              <a:srgbClr val="C0000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Россия</c:v>
                </c:pt>
                <c:pt idx="1">
                  <c:v>US</c:v>
                </c:pt>
                <c:pt idx="2">
                  <c:v>Europe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5</c:v>
                </c:pt>
                <c:pt idx="1">
                  <c:v>6609</c:v>
                </c:pt>
                <c:pt idx="2">
                  <c:v>1887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Covered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Россия</c:v>
                </c:pt>
                <c:pt idx="1">
                  <c:v>US</c:v>
                </c:pt>
                <c:pt idx="2">
                  <c:v>Europe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0.5</c:v>
                </c:pt>
                <c:pt idx="1">
                  <c:v>67</c:v>
                </c:pt>
                <c:pt idx="2">
                  <c:v>984</c:v>
                </c:pt>
              </c:numCache>
            </c:numRef>
          </c:val>
        </c:ser>
        <c:axId val="165304960"/>
        <c:axId val="165327232"/>
      </c:barChart>
      <c:catAx>
        <c:axId val="165304960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5327232"/>
        <c:crosses val="autoZero"/>
        <c:auto val="1"/>
        <c:lblAlgn val="ctr"/>
        <c:lblOffset val="100"/>
      </c:catAx>
      <c:valAx>
        <c:axId val="165327232"/>
        <c:scaling>
          <c:orientation val="minMax"/>
        </c:scaling>
        <c:axPos val="b"/>
        <c:majorGridlines/>
        <c:numFmt formatCode="General" sourceLinked="1"/>
        <c:tickLblPos val="nextTo"/>
        <c:crossAx val="16530496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Россия</c:v>
                </c:pt>
              </c:strCache>
            </c:strRef>
          </c:tx>
          <c:dPt>
            <c:idx val="1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rgbClr val="C00000"/>
              </a:solidFill>
            </c:spPr>
          </c:dPt>
          <c:cat>
            <c:strRef>
              <c:f>Лист1!$B$5:$I$6</c:f>
              <c:strCache>
                <c:ptCount val="5"/>
                <c:pt idx="0">
                  <c:v>ОФЗ-ГКО</c:v>
                </c:pt>
                <c:pt idx="1">
                  <c:v>Субфедеральные и муниципальные</c:v>
                </c:pt>
                <c:pt idx="2">
                  <c:v>Корпоративные</c:v>
                </c:pt>
                <c:pt idx="3">
                  <c:v>Облигации ипотечного агента</c:v>
                </c:pt>
                <c:pt idx="4">
                  <c:v>Облигации с ипотечным покрытием банка</c:v>
                </c:pt>
              </c:strCache>
            </c:str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105</c:v>
                </c:pt>
                <c:pt idx="1">
                  <c:v>12</c:v>
                </c:pt>
                <c:pt idx="2">
                  <c:v>135</c:v>
                </c:pt>
                <c:pt idx="3">
                  <c:v>5</c:v>
                </c:pt>
                <c:pt idx="4">
                  <c:v>0.5</c:v>
                </c:pt>
              </c:numCache>
            </c:numRef>
          </c:val>
        </c:ser>
        <c:axId val="165437824"/>
        <c:axId val="165439360"/>
      </c:barChart>
      <c:catAx>
        <c:axId val="165437824"/>
        <c:scaling>
          <c:orientation val="minMax"/>
        </c:scaling>
        <c:axPos val="l"/>
        <c:tickLblPos val="nextTo"/>
        <c:crossAx val="165439360"/>
        <c:crosses val="autoZero"/>
        <c:auto val="1"/>
        <c:lblAlgn val="ctr"/>
        <c:lblOffset val="100"/>
      </c:catAx>
      <c:valAx>
        <c:axId val="165439360"/>
        <c:scaling>
          <c:orientation val="minMax"/>
        </c:scaling>
        <c:axPos val="b"/>
        <c:majorGridlines/>
        <c:numFmt formatCode="General" sourceLinked="1"/>
        <c:tickLblPos val="nextTo"/>
        <c:crossAx val="165437824"/>
        <c:crosses val="autoZero"/>
        <c:crossBetween val="between"/>
      </c:valAx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Лист2!$B$2</c:f>
              <c:strCache>
                <c:ptCount val="1"/>
                <c:pt idx="0">
                  <c:v>Европа</c:v>
                </c:pt>
              </c:strCache>
            </c:strRef>
          </c:tx>
          <c:dLbls>
            <c:showVal val="1"/>
          </c:dLbls>
          <c:cat>
            <c:numRef>
              <c:f>Лист2!$A$3:$A$15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Лист2!$B$3:$B$15</c:f>
              <c:numCache>
                <c:formatCode>General</c:formatCode>
                <c:ptCount val="13"/>
                <c:pt idx="0">
                  <c:v>78.2</c:v>
                </c:pt>
                <c:pt idx="1">
                  <c:v>152.6</c:v>
                </c:pt>
                <c:pt idx="2">
                  <c:v>157.69999999999999</c:v>
                </c:pt>
                <c:pt idx="3">
                  <c:v>217.3</c:v>
                </c:pt>
                <c:pt idx="4">
                  <c:v>243.5</c:v>
                </c:pt>
                <c:pt idx="5">
                  <c:v>327</c:v>
                </c:pt>
                <c:pt idx="6">
                  <c:v>481</c:v>
                </c:pt>
                <c:pt idx="7">
                  <c:v>453.7</c:v>
                </c:pt>
                <c:pt idx="8">
                  <c:v>711.1</c:v>
                </c:pt>
                <c:pt idx="9">
                  <c:v>423.6</c:v>
                </c:pt>
                <c:pt idx="10">
                  <c:v>377.4</c:v>
                </c:pt>
                <c:pt idx="11">
                  <c:v>372</c:v>
                </c:pt>
                <c:pt idx="12">
                  <c:v>238.1</c:v>
                </c:pt>
              </c:numCache>
            </c:numRef>
          </c:val>
        </c:ser>
        <c:ser>
          <c:idx val="1"/>
          <c:order val="1"/>
          <c:tx>
            <c:strRef>
              <c:f>Лист2!$C$2</c:f>
              <c:strCache>
                <c:ptCount val="1"/>
                <c:pt idx="0">
                  <c:v>США</c:v>
                </c:pt>
              </c:strCache>
            </c:strRef>
          </c:tx>
          <c:cat>
            <c:numRef>
              <c:f>Лист2!$A$3:$A$15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Лист2!$C$3:$C$15</c:f>
              <c:numCache>
                <c:formatCode>General</c:formatCode>
                <c:ptCount val="13"/>
                <c:pt idx="0">
                  <c:v>1088</c:v>
                </c:pt>
                <c:pt idx="1">
                  <c:v>2308.4</c:v>
                </c:pt>
                <c:pt idx="2">
                  <c:v>2592.6999999999998</c:v>
                </c:pt>
                <c:pt idx="3">
                  <c:v>2914.5</c:v>
                </c:pt>
                <c:pt idx="4">
                  <c:v>1956.6</c:v>
                </c:pt>
                <c:pt idx="5">
                  <c:v>2650.6</c:v>
                </c:pt>
                <c:pt idx="6">
                  <c:v>2455.8000000000002</c:v>
                </c:pt>
                <c:pt idx="7">
                  <c:v>2147.1</c:v>
                </c:pt>
                <c:pt idx="8">
                  <c:v>933.6</c:v>
                </c:pt>
                <c:pt idx="9">
                  <c:v>1358.9</c:v>
                </c:pt>
                <c:pt idx="10">
                  <c:v>1276.7</c:v>
                </c:pt>
                <c:pt idx="11">
                  <c:v>1013.7</c:v>
                </c:pt>
                <c:pt idx="12">
                  <c:v>1551.5</c:v>
                </c:pt>
              </c:numCache>
            </c:numRef>
          </c:val>
        </c:ser>
        <c:shape val="box"/>
        <c:axId val="129908736"/>
        <c:axId val="129910272"/>
        <c:axId val="0"/>
      </c:bar3DChart>
      <c:catAx>
        <c:axId val="129908736"/>
        <c:scaling>
          <c:orientation val="minMax"/>
        </c:scaling>
        <c:axPos val="b"/>
        <c:numFmt formatCode="General" sourceLinked="1"/>
        <c:tickLblPos val="nextTo"/>
        <c:crossAx val="129910272"/>
        <c:crosses val="autoZero"/>
        <c:auto val="1"/>
        <c:lblAlgn val="ctr"/>
        <c:lblOffset val="100"/>
      </c:catAx>
      <c:valAx>
        <c:axId val="129910272"/>
        <c:scaling>
          <c:orientation val="minMax"/>
        </c:scaling>
        <c:axPos val="l"/>
        <c:majorGridlines/>
        <c:numFmt formatCode="General" sourceLinked="1"/>
        <c:tickLblPos val="nextTo"/>
        <c:crossAx val="129908736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7114776902887138"/>
          <c:y val="5.603382910469528E-2"/>
          <c:w val="0.79218556430446196"/>
          <c:h val="0.62673276951492152"/>
        </c:manualLayout>
      </c:layout>
      <c:barChart>
        <c:barDir val="col"/>
        <c:grouping val="clustered"/>
        <c:ser>
          <c:idx val="0"/>
          <c:order val="0"/>
          <c:tx>
            <c:strRef>
              <c:f>Лист3!$B$1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Лист3!$A$2:$A$7</c:f>
              <c:strCache>
                <c:ptCount val="6"/>
                <c:pt idx="0">
                  <c:v>ABS</c:v>
                </c:pt>
                <c:pt idx="1">
                  <c:v>CDO</c:v>
                </c:pt>
                <c:pt idx="2">
                  <c:v>CMBS</c:v>
                </c:pt>
                <c:pt idx="3">
                  <c:v>RMBS</c:v>
                </c:pt>
                <c:pt idx="4">
                  <c:v>SME</c:v>
                </c:pt>
                <c:pt idx="5">
                  <c:v>WBS</c:v>
                </c:pt>
              </c:strCache>
            </c:strRef>
          </c:cat>
          <c:val>
            <c:numRef>
              <c:f>Лист3!$B$2:$B$7</c:f>
              <c:numCache>
                <c:formatCode>0.00</c:formatCode>
                <c:ptCount val="6"/>
                <c:pt idx="0">
                  <c:v>73.5</c:v>
                </c:pt>
                <c:pt idx="1">
                  <c:v>9.6</c:v>
                </c:pt>
                <c:pt idx="2">
                  <c:v>2.2999999999999998</c:v>
                </c:pt>
                <c:pt idx="3">
                  <c:v>223.7</c:v>
                </c:pt>
                <c:pt idx="4">
                  <c:v>60.6</c:v>
                </c:pt>
                <c:pt idx="5">
                  <c:v>2.2000000000000002</c:v>
                </c:pt>
              </c:numCache>
            </c:numRef>
          </c:val>
        </c:ser>
        <c:ser>
          <c:idx val="1"/>
          <c:order val="1"/>
          <c:tx>
            <c:strRef>
              <c:f>Лист3!$C$1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Лист3!$A$2:$A$7</c:f>
              <c:strCache>
                <c:ptCount val="6"/>
                <c:pt idx="0">
                  <c:v>ABS</c:v>
                </c:pt>
                <c:pt idx="1">
                  <c:v>CDO</c:v>
                </c:pt>
                <c:pt idx="2">
                  <c:v>CMBS</c:v>
                </c:pt>
                <c:pt idx="3">
                  <c:v>RMBS</c:v>
                </c:pt>
                <c:pt idx="4">
                  <c:v>SME</c:v>
                </c:pt>
                <c:pt idx="5">
                  <c:v>WBS</c:v>
                </c:pt>
              </c:strCache>
            </c:strRef>
          </c:cat>
          <c:val>
            <c:numRef>
              <c:f>Лист3!$C$2:$C$7</c:f>
              <c:numCache>
                <c:formatCode>0.00</c:formatCode>
                <c:ptCount val="6"/>
                <c:pt idx="0">
                  <c:v>52.3</c:v>
                </c:pt>
                <c:pt idx="1">
                  <c:v>0.8</c:v>
                </c:pt>
                <c:pt idx="2">
                  <c:v>18.399999999999999</c:v>
                </c:pt>
                <c:pt idx="3">
                  <c:v>119.2</c:v>
                </c:pt>
                <c:pt idx="4">
                  <c:v>45.2</c:v>
                </c:pt>
                <c:pt idx="5">
                  <c:v>2.1</c:v>
                </c:pt>
              </c:numCache>
            </c:numRef>
          </c:val>
        </c:ser>
        <c:axId val="129947136"/>
        <c:axId val="129948672"/>
      </c:barChart>
      <c:catAx>
        <c:axId val="129947136"/>
        <c:scaling>
          <c:orientation val="minMax"/>
        </c:scaling>
        <c:axPos val="b"/>
        <c:tickLblPos val="nextTo"/>
        <c:crossAx val="129948672"/>
        <c:crosses val="autoZero"/>
        <c:auto val="1"/>
        <c:lblAlgn val="ctr"/>
        <c:lblOffset val="100"/>
      </c:catAx>
      <c:valAx>
        <c:axId val="129948672"/>
        <c:scaling>
          <c:orientation val="minMax"/>
        </c:scaling>
        <c:axPos val="l"/>
        <c:majorGridlines/>
        <c:numFmt formatCode="0.00" sourceLinked="1"/>
        <c:tickLblPos val="nextTo"/>
        <c:crossAx val="1299471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7456115485564323"/>
          <c:y val="0.78991688538932636"/>
          <c:w val="0.29087742782152232"/>
          <c:h val="0.1113176825119082"/>
        </c:manualLayout>
      </c:layout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areaChart>
        <c:grouping val="stacked"/>
        <c:ser>
          <c:idx val="1"/>
          <c:order val="0"/>
          <c:tx>
            <c:strRef>
              <c:f>Лист4!$A$6</c:f>
              <c:strCache>
                <c:ptCount val="1"/>
                <c:pt idx="0">
                  <c:v>Удержанные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Лист4!$B$4:$Y$4</c:f>
              <c:strCache>
                <c:ptCount val="24"/>
                <c:pt idx="0">
                  <c:v>I кв. 2007</c:v>
                </c:pt>
                <c:pt idx="1">
                  <c:v>II кв. 2007</c:v>
                </c:pt>
                <c:pt idx="2">
                  <c:v>III кв. 2007</c:v>
                </c:pt>
                <c:pt idx="3">
                  <c:v>IV кв. 2007</c:v>
                </c:pt>
                <c:pt idx="4">
                  <c:v>I кв. 2008</c:v>
                </c:pt>
                <c:pt idx="5">
                  <c:v>II кв. 2008</c:v>
                </c:pt>
                <c:pt idx="6">
                  <c:v>III кв. 2008</c:v>
                </c:pt>
                <c:pt idx="7">
                  <c:v>IV кв. 2008</c:v>
                </c:pt>
                <c:pt idx="8">
                  <c:v>I кв. 2009</c:v>
                </c:pt>
                <c:pt idx="9">
                  <c:v>II кв. 2009</c:v>
                </c:pt>
                <c:pt idx="10">
                  <c:v>III кв. 2009</c:v>
                </c:pt>
                <c:pt idx="11">
                  <c:v>IV кв. 2009</c:v>
                </c:pt>
                <c:pt idx="12">
                  <c:v>I кв. 2010</c:v>
                </c:pt>
                <c:pt idx="13">
                  <c:v>II кв. 2010</c:v>
                </c:pt>
                <c:pt idx="14">
                  <c:v>III кв. 2010</c:v>
                </c:pt>
                <c:pt idx="15">
                  <c:v>IV кв. 2010</c:v>
                </c:pt>
                <c:pt idx="16">
                  <c:v>I кв. 2011</c:v>
                </c:pt>
                <c:pt idx="17">
                  <c:v>II кв. 2011</c:v>
                </c:pt>
                <c:pt idx="18">
                  <c:v>III кв. 2011</c:v>
                </c:pt>
                <c:pt idx="19">
                  <c:v>IV кв. 2011</c:v>
                </c:pt>
                <c:pt idx="20">
                  <c:v>I кв. 2012</c:v>
                </c:pt>
                <c:pt idx="21">
                  <c:v>II кв. 2012</c:v>
                </c:pt>
                <c:pt idx="22">
                  <c:v>III кв. 2012</c:v>
                </c:pt>
                <c:pt idx="23">
                  <c:v>IV кв. 2012</c:v>
                </c:pt>
              </c:strCache>
            </c:strRef>
          </c:cat>
          <c:val>
            <c:numRef>
              <c:f>Лист4!$B$6:$Y$6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100</c:v>
                </c:pt>
                <c:pt idx="4">
                  <c:v>130</c:v>
                </c:pt>
                <c:pt idx="5">
                  <c:v>250</c:v>
                </c:pt>
                <c:pt idx="6">
                  <c:v>400</c:v>
                </c:pt>
                <c:pt idx="7">
                  <c:v>800</c:v>
                </c:pt>
                <c:pt idx="8">
                  <c:v>900</c:v>
                </c:pt>
                <c:pt idx="9">
                  <c:v>950</c:v>
                </c:pt>
                <c:pt idx="10">
                  <c:v>1000</c:v>
                </c:pt>
                <c:pt idx="11">
                  <c:v>1050</c:v>
                </c:pt>
                <c:pt idx="12">
                  <c:v>1050</c:v>
                </c:pt>
                <c:pt idx="13">
                  <c:v>1000</c:v>
                </c:pt>
                <c:pt idx="14">
                  <c:v>1050</c:v>
                </c:pt>
                <c:pt idx="15">
                  <c:v>1050</c:v>
                </c:pt>
                <c:pt idx="16">
                  <c:v>1050</c:v>
                </c:pt>
                <c:pt idx="17">
                  <c:v>1050</c:v>
                </c:pt>
                <c:pt idx="18">
                  <c:v>1000</c:v>
                </c:pt>
                <c:pt idx="19">
                  <c:v>1050</c:v>
                </c:pt>
                <c:pt idx="20">
                  <c:v>950</c:v>
                </c:pt>
                <c:pt idx="21">
                  <c:v>870</c:v>
                </c:pt>
                <c:pt idx="22">
                  <c:v>850</c:v>
                </c:pt>
                <c:pt idx="23">
                  <c:v>850</c:v>
                </c:pt>
              </c:numCache>
            </c:numRef>
          </c:val>
        </c:ser>
        <c:ser>
          <c:idx val="0"/>
          <c:order val="1"/>
          <c:tx>
            <c:strRef>
              <c:f>Лист4!$A$5</c:f>
              <c:strCache>
                <c:ptCount val="1"/>
                <c:pt idx="0">
                  <c:v>Размещенные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strRef>
              <c:f>Лист4!$B$4:$Y$4</c:f>
              <c:strCache>
                <c:ptCount val="24"/>
                <c:pt idx="0">
                  <c:v>I кв. 2007</c:v>
                </c:pt>
                <c:pt idx="1">
                  <c:v>II кв. 2007</c:v>
                </c:pt>
                <c:pt idx="2">
                  <c:v>III кв. 2007</c:v>
                </c:pt>
                <c:pt idx="3">
                  <c:v>IV кв. 2007</c:v>
                </c:pt>
                <c:pt idx="4">
                  <c:v>I кв. 2008</c:v>
                </c:pt>
                <c:pt idx="5">
                  <c:v>II кв. 2008</c:v>
                </c:pt>
                <c:pt idx="6">
                  <c:v>III кв. 2008</c:v>
                </c:pt>
                <c:pt idx="7">
                  <c:v>IV кв. 2008</c:v>
                </c:pt>
                <c:pt idx="8">
                  <c:v>I кв. 2009</c:v>
                </c:pt>
                <c:pt idx="9">
                  <c:v>II кв. 2009</c:v>
                </c:pt>
                <c:pt idx="10">
                  <c:v>III кв. 2009</c:v>
                </c:pt>
                <c:pt idx="11">
                  <c:v>IV кв. 2009</c:v>
                </c:pt>
                <c:pt idx="12">
                  <c:v>I кв. 2010</c:v>
                </c:pt>
                <c:pt idx="13">
                  <c:v>II кв. 2010</c:v>
                </c:pt>
                <c:pt idx="14">
                  <c:v>III кв. 2010</c:v>
                </c:pt>
                <c:pt idx="15">
                  <c:v>IV кв. 2010</c:v>
                </c:pt>
                <c:pt idx="16">
                  <c:v>I кв. 2011</c:v>
                </c:pt>
                <c:pt idx="17">
                  <c:v>II кв. 2011</c:v>
                </c:pt>
                <c:pt idx="18">
                  <c:v>III кв. 2011</c:v>
                </c:pt>
                <c:pt idx="19">
                  <c:v>IV кв. 2011</c:v>
                </c:pt>
                <c:pt idx="20">
                  <c:v>I кв. 2012</c:v>
                </c:pt>
                <c:pt idx="21">
                  <c:v>II кв. 2012</c:v>
                </c:pt>
                <c:pt idx="22">
                  <c:v>III кв. 2012</c:v>
                </c:pt>
                <c:pt idx="23">
                  <c:v>IV кв. 2012</c:v>
                </c:pt>
              </c:strCache>
            </c:strRef>
          </c:cat>
          <c:val>
            <c:numRef>
              <c:f>Лист4!$B$5:$Y$5</c:f>
              <c:numCache>
                <c:formatCode>General</c:formatCode>
                <c:ptCount val="24"/>
                <c:pt idx="0">
                  <c:v>1400</c:v>
                </c:pt>
                <c:pt idx="1">
                  <c:v>1450</c:v>
                </c:pt>
                <c:pt idx="2">
                  <c:v>1420</c:v>
                </c:pt>
                <c:pt idx="3">
                  <c:v>1390</c:v>
                </c:pt>
                <c:pt idx="4">
                  <c:v>1360</c:v>
                </c:pt>
                <c:pt idx="5">
                  <c:v>1330</c:v>
                </c:pt>
                <c:pt idx="6">
                  <c:v>1300</c:v>
                </c:pt>
                <c:pt idx="7">
                  <c:v>1270</c:v>
                </c:pt>
                <c:pt idx="8">
                  <c:v>1240</c:v>
                </c:pt>
                <c:pt idx="9">
                  <c:v>1210</c:v>
                </c:pt>
                <c:pt idx="10">
                  <c:v>1180</c:v>
                </c:pt>
                <c:pt idx="11">
                  <c:v>1150</c:v>
                </c:pt>
                <c:pt idx="12">
                  <c:v>1120</c:v>
                </c:pt>
                <c:pt idx="13">
                  <c:v>1090</c:v>
                </c:pt>
                <c:pt idx="14">
                  <c:v>1060</c:v>
                </c:pt>
                <c:pt idx="15">
                  <c:v>1030</c:v>
                </c:pt>
                <c:pt idx="16">
                  <c:v>1000</c:v>
                </c:pt>
                <c:pt idx="17">
                  <c:v>970</c:v>
                </c:pt>
                <c:pt idx="18">
                  <c:v>940</c:v>
                </c:pt>
                <c:pt idx="19">
                  <c:v>910</c:v>
                </c:pt>
                <c:pt idx="20">
                  <c:v>870</c:v>
                </c:pt>
                <c:pt idx="21">
                  <c:v>820</c:v>
                </c:pt>
                <c:pt idx="22">
                  <c:v>770</c:v>
                </c:pt>
                <c:pt idx="23">
                  <c:v>750</c:v>
                </c:pt>
              </c:numCache>
            </c:numRef>
          </c:val>
        </c:ser>
        <c:axId val="131289088"/>
        <c:axId val="131290624"/>
      </c:areaChart>
      <c:catAx>
        <c:axId val="131289088"/>
        <c:scaling>
          <c:orientation val="minMax"/>
        </c:scaling>
        <c:axPos val="b"/>
        <c:tickLblPos val="nextTo"/>
        <c:crossAx val="131290624"/>
        <c:crosses val="autoZero"/>
        <c:auto val="1"/>
        <c:lblAlgn val="ctr"/>
        <c:lblOffset val="100"/>
      </c:catAx>
      <c:valAx>
        <c:axId val="131290624"/>
        <c:scaling>
          <c:orientation val="minMax"/>
        </c:scaling>
        <c:axPos val="l"/>
        <c:majorGridlines/>
        <c:numFmt formatCode="General" sourceLinked="1"/>
        <c:tickLblPos val="nextTo"/>
        <c:crossAx val="131289088"/>
        <c:crosses val="autoZero"/>
        <c:crossBetween val="midCat"/>
      </c:valAx>
    </c:plotArea>
    <c:plotVisOnly val="1"/>
    <c:dispBlanksAs val="zero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0.49057</cdr:x>
      <cdr:y>0.44828</cdr:y>
    </cdr:from>
    <cdr:to>
      <cdr:x>0.84906</cdr:x>
      <cdr:y>0.55172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81200" y="990600"/>
          <a:ext cx="1447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Удержанные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0.41509</cdr:x>
      <cdr:y>0.24138</cdr:y>
    </cdr:from>
    <cdr:to>
      <cdr:x>0.72642</cdr:x>
      <cdr:y>0.34483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76400" y="533400"/>
          <a:ext cx="12573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Размещенные</a:t>
          </a:r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6F0BA85-0C1E-468B-966A-F059CBD29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237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F710245-1636-4CD0-B154-84119EEB61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9334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ED7C7F-1165-4258-B82C-AAAB6E90308E}" type="slidenum">
              <a:rPr lang="ru-RU"/>
              <a:pPr/>
              <a:t>1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1EF6CD-A7B5-429D-882C-D2A73E14A676}" type="datetime1">
              <a:rPr lang="ru-RU" smtClean="0"/>
              <a:t>21.05.2015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smtClean="0"/>
              <a:t>21 мая 2015 года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ECEFCF-6C1D-4FB4-A920-C72F7179D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14B7D-2F25-48D3-AA77-BDEF749A712B}" type="datetime1">
              <a:rPr lang="ru-RU" smtClean="0"/>
              <a:t>21.05.2015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21 мая 2015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BFD3E-776F-4FCE-8B1F-F9E55C6C03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C5571-5F89-4EC7-9510-5CFB08F26FB6}" type="datetime1">
              <a:rPr lang="ru-RU" smtClean="0"/>
              <a:t>21.05.2015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21 мая 2015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7868E-9978-44A4-9733-29B4802FD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50AA6-D749-4B74-9DFA-E2EA20D8BAB8}" type="datetime1">
              <a:rPr lang="ru-RU" smtClean="0"/>
              <a:t>21.05.2015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21 мая 2015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EEEA0-0E8E-4115-B499-B9FB2B9D99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51C47-5FB0-41AC-8422-2F09B83DCF62}" type="datetime1">
              <a:rPr lang="ru-RU" smtClean="0"/>
              <a:t>21.05.2015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21 мая 2015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FA6D0-1078-42F3-B25A-6465D682F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84B05-1ACA-43B3-BCE6-CFFF291B558F}" type="datetime1">
              <a:rPr lang="ru-RU" smtClean="0"/>
              <a:t>21.05.2015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21 мая 2015 года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0C00F-971D-46A8-BF86-9804B37CD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B2EE7-22FC-49AA-B28F-C0E1C3D0B72C}" type="datetime1">
              <a:rPr lang="ru-RU" smtClean="0"/>
              <a:t>21.05.2015</a:t>
            </a:fld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21 мая 2015 года</a:t>
            </a: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90989-647E-4D90-A78D-E9AE8F9322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59466-00BB-480D-B167-A4C6E17A5C07}" type="datetime1">
              <a:rPr lang="ru-RU" smtClean="0"/>
              <a:t>21.05.2015</a:t>
            </a:fld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21 мая 2015 года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79903-3B5F-4DA1-A61B-547E31714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909DD-8C93-441C-B765-5C4529948A37}" type="datetime1">
              <a:rPr lang="ru-RU" smtClean="0"/>
              <a:t>21.05.2015</a:t>
            </a:fld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21 мая 2015 года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6CAB-F9E5-44B8-82BC-238EA17EF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203C0-37B6-49B3-8B00-F073B6BB8C58}" type="datetime1">
              <a:rPr lang="ru-RU" smtClean="0"/>
              <a:t>21.05.2015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21 мая 2015 года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6F34B-6BC8-4A3C-8D54-AA630F89B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12747-2492-47B6-AA97-2FC2D0CFB5D0}" type="datetime1">
              <a:rPr lang="ru-RU" smtClean="0"/>
              <a:t>21.05.2015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21 мая 2015 года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44FED-8D60-4B39-BCED-71274F9E0F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A3C8102F-8A57-4B2F-9F92-F82630AAEB23}" type="datetime1">
              <a:rPr lang="ru-RU" smtClean="0"/>
              <a:t>21.05.2015</a:t>
            </a:fld>
            <a:endParaRPr lang="ru-RU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ru-RU" smtClean="0"/>
              <a:t>21 мая 2015 года</a:t>
            </a:r>
            <a:endParaRPr lang="ru-RU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CEEFDE8-4699-4399-B8AB-C812E2CCF1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143000" y="6248400"/>
            <a:ext cx="6172200" cy="457200"/>
          </a:xfrm>
          <a:noFill/>
        </p:spPr>
        <p:txBody>
          <a:bodyPr/>
          <a:lstStyle/>
          <a:p>
            <a:r>
              <a:rPr lang="ru-RU" dirty="0" smtClean="0"/>
              <a:t>21 мая 2015 </a:t>
            </a:r>
            <a:r>
              <a:rPr lang="ru-RU" dirty="0" smtClean="0"/>
              <a:t>года</a:t>
            </a:r>
            <a:endParaRPr lang="ru-RU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57200" y="990600"/>
            <a:ext cx="8229600" cy="1371600"/>
          </a:xfrm>
        </p:spPr>
        <p:txBody>
          <a:bodyPr/>
          <a:lstStyle/>
          <a:p>
            <a:pPr algn="ctr" eaLnBrk="1" hangingPunct="1"/>
            <a:r>
              <a:rPr lang="ru-RU" sz="3600" dirty="0" err="1" smtClean="0"/>
              <a:t>МСП-секьюритизация</a:t>
            </a:r>
            <a:r>
              <a:rPr lang="ru-RU" sz="3600" dirty="0" smtClean="0"/>
              <a:t>: </a:t>
            </a:r>
            <a:br>
              <a:rPr lang="ru-RU" sz="3600" dirty="0" smtClean="0"/>
            </a:br>
            <a:r>
              <a:rPr lang="ru-RU" sz="3600" dirty="0" smtClean="0"/>
              <a:t>международный опыт</a:t>
            </a:r>
            <a:endParaRPr lang="ru-RU" sz="3600" dirty="0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3429000"/>
            <a:ext cx="5105400" cy="1600200"/>
          </a:xfrm>
        </p:spPr>
        <p:txBody>
          <a:bodyPr/>
          <a:lstStyle/>
          <a:p>
            <a:pPr eaLnBrk="1" hangingPunct="1"/>
            <a:r>
              <a:rPr lang="ru-RU" i="1" dirty="0" smtClean="0"/>
              <a:t>Олег Иванов,</a:t>
            </a:r>
          </a:p>
          <a:p>
            <a:pPr eaLnBrk="1" hangingPunct="1"/>
            <a:r>
              <a:rPr lang="ru-RU" sz="2000" i="1" dirty="0" smtClean="0"/>
              <a:t>Вице-президент Ассоциации региональных банков России</a:t>
            </a:r>
          </a:p>
        </p:txBody>
      </p:sp>
      <p:pic>
        <p:nvPicPr>
          <p:cNvPr id="6" name="Picture 6" descr="aslogo-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429000"/>
            <a:ext cx="1752600" cy="16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0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738" y="1752600"/>
            <a:ext cx="8348662" cy="4267200"/>
          </a:xfrm>
        </p:spPr>
        <p:txBody>
          <a:bodyPr/>
          <a:lstStyle/>
          <a:p>
            <a:r>
              <a:rPr lang="ru-RU" sz="1600" dirty="0" err="1" smtClean="0"/>
              <a:t>МСП-секьюритизация</a:t>
            </a:r>
            <a:r>
              <a:rPr lang="ru-RU" sz="1600" dirty="0" smtClean="0"/>
              <a:t> – один из основных инструментов стимулирования банковского кредитования малого и среднего бизнеса в Европе</a:t>
            </a:r>
          </a:p>
          <a:p>
            <a:r>
              <a:rPr lang="ru-RU" sz="1600" dirty="0" smtClean="0"/>
              <a:t>Необходимо более тесная взаимосвязь между первичным рынком </a:t>
            </a:r>
            <a:r>
              <a:rPr lang="ru-RU" sz="1600" dirty="0" err="1" smtClean="0"/>
              <a:t>МСП-кредитов</a:t>
            </a:r>
            <a:r>
              <a:rPr lang="ru-RU" sz="1600" dirty="0" smtClean="0"/>
              <a:t> и «вторичным рыком» </a:t>
            </a:r>
          </a:p>
          <a:p>
            <a:r>
              <a:rPr lang="ru-RU" sz="1600" dirty="0" smtClean="0"/>
              <a:t>Благодаря использованию </a:t>
            </a:r>
            <a:r>
              <a:rPr lang="ru-RU" sz="1600" dirty="0" err="1" smtClean="0"/>
              <a:t>МСП-секьюритизации</a:t>
            </a:r>
            <a:r>
              <a:rPr lang="ru-RU" sz="1600" dirty="0" smtClean="0"/>
              <a:t> могут быть созданы тиражируемые (стандартные) инструменты государственной поддержки </a:t>
            </a:r>
          </a:p>
          <a:p>
            <a:r>
              <a:rPr lang="ru-RU" sz="1600" dirty="0" smtClean="0"/>
              <a:t>В текущей рыночной ситуации развитие </a:t>
            </a:r>
            <a:r>
              <a:rPr lang="ru-RU" sz="1600" dirty="0" err="1" smtClean="0"/>
              <a:t>МСП-секьюритизации</a:t>
            </a:r>
            <a:r>
              <a:rPr lang="ru-RU" sz="1600" dirty="0" smtClean="0"/>
              <a:t> требует поддержки государства </a:t>
            </a:r>
          </a:p>
          <a:p>
            <a:r>
              <a:rPr lang="ru-RU" sz="1600" dirty="0" smtClean="0"/>
              <a:t>Государство в сфере </a:t>
            </a:r>
            <a:r>
              <a:rPr lang="ru-RU" sz="1600" dirty="0" err="1" smtClean="0"/>
              <a:t>МСП-секьюритизации</a:t>
            </a:r>
            <a:r>
              <a:rPr lang="ru-RU" sz="1600" dirty="0" smtClean="0"/>
              <a:t> должно сосредоточиться на:</a:t>
            </a:r>
          </a:p>
          <a:p>
            <a:pPr lvl="1"/>
            <a:r>
              <a:rPr lang="ru-RU" sz="1200" dirty="0" smtClean="0"/>
              <a:t>преодолении рыночных несовершенств (недоверие инвесторов по результатам кризиса), </a:t>
            </a:r>
          </a:p>
          <a:p>
            <a:pPr lvl="1"/>
            <a:r>
              <a:rPr lang="ru-RU" sz="1200" dirty="0" smtClean="0"/>
              <a:t>внедрении инноваций, </a:t>
            </a:r>
          </a:p>
          <a:p>
            <a:pPr lvl="1"/>
            <a:r>
              <a:rPr lang="ru-RU" sz="1200" dirty="0" smtClean="0"/>
              <a:t>развитии конкуренции, </a:t>
            </a:r>
          </a:p>
          <a:p>
            <a:pPr lvl="1"/>
            <a:r>
              <a:rPr lang="ru-RU" sz="1200" dirty="0" smtClean="0"/>
              <a:t>лучшей координация различных институтов поддержки </a:t>
            </a:r>
            <a:endParaRPr lang="ru-RU" sz="1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 мая 2015 года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Малый бизнес и </a:t>
            </a:r>
            <a:br>
              <a:rPr lang="ru-RU" dirty="0" smtClean="0"/>
            </a:br>
            <a:r>
              <a:rPr lang="ru-RU" dirty="0" smtClean="0"/>
              <a:t>долговое финансирование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66738" y="1752600"/>
          <a:ext cx="8001000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62"/>
                <a:gridCol w="1023938"/>
                <a:gridCol w="1333500"/>
                <a:gridCol w="1333500"/>
                <a:gridCol w="1333500"/>
                <a:gridCol w="1333500"/>
              </a:tblGrid>
              <a:tr h="370840">
                <a:tc>
                  <a:txBody>
                    <a:bodyPr/>
                    <a:lstStyle/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Всего по ЕС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1-9 </a:t>
                      </a:r>
                      <a:r>
                        <a:rPr lang="ru-RU" sz="1400" b="0" dirty="0" smtClean="0"/>
                        <a:t>работников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10-49 </a:t>
                      </a:r>
                      <a:r>
                        <a:rPr lang="ru-RU" sz="1400" b="0" dirty="0" smtClean="0"/>
                        <a:t>работников</a:t>
                      </a:r>
                      <a:endParaRPr lang="ru-RU" b="0" dirty="0" smtClean="0"/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50-249 </a:t>
                      </a:r>
                      <a:r>
                        <a:rPr lang="ru-RU" sz="1400" b="0" dirty="0" smtClean="0"/>
                        <a:t>работников</a:t>
                      </a:r>
                      <a:endParaRPr lang="ru-RU" b="0" dirty="0" smtClean="0"/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250+</a:t>
                      </a:r>
                      <a:r>
                        <a:rPr lang="ru-RU" b="0" baseline="0" dirty="0" smtClean="0"/>
                        <a:t> </a:t>
                      </a:r>
                      <a:r>
                        <a:rPr lang="ru-RU" sz="1400" b="0" dirty="0" smtClean="0"/>
                        <a:t>работников</a:t>
                      </a:r>
                      <a:endParaRPr lang="ru-RU" b="0" dirty="0" smtClean="0"/>
                    </a:p>
                    <a:p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Доля предприятий,</a:t>
                      </a:r>
                      <a:r>
                        <a:rPr lang="ru-RU" sz="1200" b="0" baseline="0" dirty="0" smtClean="0"/>
                        <a:t> использующих долговое финансирование, %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67,4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66,3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79,3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85,0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88,4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 мая 2015 года</a:t>
            </a: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5800" y="3962400"/>
            <a:ext cx="754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Источник: </a:t>
            </a:r>
            <a:r>
              <a:rPr lang="en-US" sz="1200" i="1" dirty="0" smtClean="0"/>
              <a:t>European </a:t>
            </a:r>
            <a:r>
              <a:rPr lang="en-US" sz="1200" i="1" dirty="0" smtClean="0"/>
              <a:t>Commission (2011), </a:t>
            </a:r>
            <a:r>
              <a:rPr lang="en-US" sz="1200" i="1" dirty="0" err="1" smtClean="0"/>
              <a:t>Wymenga</a:t>
            </a:r>
            <a:r>
              <a:rPr lang="en-US" sz="1200" i="1" dirty="0" smtClean="0"/>
              <a:t> et al. (2012), EIF RMA own calculations. 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267200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Следствием кризиса стало резкое увеличение </a:t>
            </a:r>
            <a:r>
              <a:rPr lang="ru-RU" dirty="0" err="1" smtClean="0"/>
              <a:t>спредов</a:t>
            </a:r>
            <a:r>
              <a:rPr lang="ru-RU" dirty="0" smtClean="0"/>
              <a:t> между кредитами, предоставленными крупным предприятиям и </a:t>
            </a:r>
            <a:r>
              <a:rPr lang="ru-RU" dirty="0" err="1" smtClean="0"/>
              <a:t>МСП-кредитами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Предприниматели называют недостаточное финансирование второй по значимости проблемой, затрудняющих создание и развитие бизнеса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Потребности банков, кредитующих малый бизнес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Уточнение оценки кредитного риска</a:t>
            </a:r>
          </a:p>
          <a:p>
            <a:r>
              <a:rPr lang="ru-RU" dirty="0" smtClean="0"/>
              <a:t>Повышение ликвидности кредитных портфелей</a:t>
            </a:r>
          </a:p>
          <a:p>
            <a:r>
              <a:rPr lang="ru-RU" dirty="0" smtClean="0"/>
              <a:t>Привлечение инвесторов, готовых приобретать риск</a:t>
            </a:r>
          </a:p>
          <a:p>
            <a:r>
              <a:rPr lang="ru-RU" dirty="0" smtClean="0"/>
              <a:t>Частичная разгрузка балансов</a:t>
            </a:r>
          </a:p>
          <a:p>
            <a:r>
              <a:rPr lang="ru-RU" dirty="0" smtClean="0"/>
              <a:t>Создание «вторичного рынка» </a:t>
            </a:r>
            <a:r>
              <a:rPr lang="ru-RU" dirty="0" err="1" smtClean="0"/>
              <a:t>МСП-кредитов</a:t>
            </a:r>
            <a:r>
              <a:rPr lang="ru-RU" dirty="0" smtClean="0"/>
              <a:t> и </a:t>
            </a:r>
            <a:r>
              <a:rPr lang="ru-RU" dirty="0" err="1" smtClean="0"/>
              <a:t>секьюритизация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 мая 2015 года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76200" y="4191000"/>
            <a:ext cx="2286000" cy="1219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err="1" smtClean="0"/>
              <a:t>Секьюритизация</a:t>
            </a:r>
            <a:r>
              <a:rPr lang="ru-RU" sz="3200" dirty="0" smtClean="0"/>
              <a:t> и </a:t>
            </a:r>
            <a:br>
              <a:rPr lang="ru-RU" sz="3200" dirty="0" smtClean="0"/>
            </a:br>
            <a:r>
              <a:rPr lang="ru-RU" sz="3200" dirty="0" smtClean="0"/>
              <a:t>глобальный рынок облигаций</a:t>
            </a:r>
            <a:endParaRPr lang="ru-RU" sz="3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 мая 2015 года</a:t>
            </a:r>
            <a:endParaRPr lang="ru-RU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49621059"/>
              </p:ext>
            </p:extLst>
          </p:nvPr>
        </p:nvGraphicFramePr>
        <p:xfrm>
          <a:off x="76200" y="1828800"/>
          <a:ext cx="6705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Штриховая стрелка вправо 10"/>
          <p:cNvSpPr/>
          <p:nvPr/>
        </p:nvSpPr>
        <p:spPr>
          <a:xfrm>
            <a:off x="3048000" y="4419600"/>
            <a:ext cx="1066800" cy="762000"/>
          </a:xfrm>
          <a:prstGeom prst="strip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81392619"/>
              </p:ext>
            </p:extLst>
          </p:nvPr>
        </p:nvGraphicFramePr>
        <p:xfrm>
          <a:off x="4419600" y="4076700"/>
          <a:ext cx="4648200" cy="144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629400" y="5562504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Млрд долл. США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6629400" y="1732382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Источник:</a:t>
            </a:r>
          </a:p>
          <a:p>
            <a:r>
              <a:rPr lang="ru-RU" sz="1200" i="1" dirty="0" smtClean="0"/>
              <a:t>Данные </a:t>
            </a:r>
            <a:r>
              <a:rPr lang="en-US" sz="1200" i="1" dirty="0" smtClean="0"/>
              <a:t>AFME </a:t>
            </a:r>
            <a:r>
              <a:rPr lang="ru-RU" sz="1200" i="1" dirty="0" smtClean="0"/>
              <a:t>и ЦБ РФ по состоянию на 01.01.2013 г.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xmlns="" val="416797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962539" y="6248400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ru-RU" smtClean="0"/>
              <a:t>21 мая 2015 года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7620000" y="2438400"/>
            <a:ext cx="533400" cy="16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Секьюритизация</a:t>
            </a:r>
            <a:r>
              <a:rPr lang="ru-RU" dirty="0" smtClean="0"/>
              <a:t> в Европе:</a:t>
            </a:r>
            <a:br>
              <a:rPr lang="ru-RU" dirty="0" smtClean="0"/>
            </a:br>
            <a:r>
              <a:rPr lang="ru-RU" dirty="0" smtClean="0"/>
              <a:t>до и после кризиса</a:t>
            </a: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89358213"/>
              </p:ext>
            </p:extLst>
          </p:nvPr>
        </p:nvGraphicFramePr>
        <p:xfrm>
          <a:off x="76200" y="2438400"/>
          <a:ext cx="4800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62881996"/>
              </p:ext>
            </p:extLst>
          </p:nvPr>
        </p:nvGraphicFramePr>
        <p:xfrm>
          <a:off x="4953000" y="2224872"/>
          <a:ext cx="3810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572000" y="1729018"/>
            <a:ext cx="457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dirty="0" smtClean="0"/>
              <a:t>Новые выпуски в Европе по виду активов, млрд евро</a:t>
            </a:r>
            <a:endParaRPr lang="ru-RU" sz="11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2122895"/>
            <a:ext cx="48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Новые выпуски в Европе и США, млрд евро </a:t>
            </a:r>
            <a:endParaRPr lang="ru-RU" sz="1400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8001000" y="220756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solidFill>
                  <a:srgbClr val="FF0000"/>
                </a:solidFill>
              </a:rPr>
              <a:t>Малый и средний бизнес</a:t>
            </a:r>
            <a:endParaRPr lang="ru-RU" sz="800" dirty="0">
              <a:solidFill>
                <a:srgbClr val="FF0000"/>
              </a:solidFill>
            </a:endParaRP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60471558"/>
              </p:ext>
            </p:extLst>
          </p:nvPr>
        </p:nvGraphicFramePr>
        <p:xfrm>
          <a:off x="4953000" y="4419600"/>
          <a:ext cx="40386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181600" y="4154064"/>
            <a:ext cx="4114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dirty="0"/>
              <a:t>О</a:t>
            </a:r>
            <a:r>
              <a:rPr lang="ru-RU" sz="1100" b="1" i="1" dirty="0" smtClean="0"/>
              <a:t>бъем задолженности в Европе, млрд евро</a:t>
            </a:r>
            <a:endParaRPr lang="ru-RU" sz="11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6019800" y="2224872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err="1" smtClean="0">
                <a:solidFill>
                  <a:srgbClr val="FF0000"/>
                </a:solidFill>
              </a:rPr>
              <a:t>Потребкредит</a:t>
            </a:r>
            <a:r>
              <a:rPr lang="ru-RU" sz="800" dirty="0" smtClean="0">
                <a:solidFill>
                  <a:srgbClr val="FF0000"/>
                </a:solidFill>
              </a:rPr>
              <a:t>, </a:t>
            </a:r>
          </a:p>
          <a:p>
            <a:r>
              <a:rPr lang="ru-RU" sz="800" dirty="0" smtClean="0">
                <a:solidFill>
                  <a:srgbClr val="FF0000"/>
                </a:solidFill>
              </a:rPr>
              <a:t>автокредит,</a:t>
            </a:r>
          </a:p>
          <a:p>
            <a:r>
              <a:rPr lang="ru-RU" sz="800" dirty="0" smtClean="0">
                <a:solidFill>
                  <a:srgbClr val="FF0000"/>
                </a:solidFill>
              </a:rPr>
              <a:t>кредитные карты</a:t>
            </a:r>
          </a:p>
        </p:txBody>
      </p:sp>
      <p:sp>
        <p:nvSpPr>
          <p:cNvPr id="20" name="Овал 19"/>
          <p:cNvSpPr/>
          <p:nvPr/>
        </p:nvSpPr>
        <p:spPr>
          <a:xfrm>
            <a:off x="5623249" y="2455704"/>
            <a:ext cx="533400" cy="16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029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Объемы </a:t>
            </a:r>
            <a:r>
              <a:rPr lang="ru-RU" dirty="0" err="1" smtClean="0"/>
              <a:t>МСП-секьюритизации</a:t>
            </a:r>
            <a:r>
              <a:rPr lang="ru-RU" dirty="0" smtClean="0"/>
              <a:t> в Европе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21 мая 2015 года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752600"/>
            <a:ext cx="6553200" cy="4117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66800" y="5867400"/>
            <a:ext cx="754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Source</a:t>
            </a:r>
            <a:r>
              <a:rPr lang="ru-RU" sz="1200" i="1" dirty="0" smtClean="0"/>
              <a:t>: </a:t>
            </a:r>
            <a:r>
              <a:rPr lang="en-US" sz="1200" i="1" dirty="0" smtClean="0"/>
              <a:t>data </a:t>
            </a:r>
            <a:r>
              <a:rPr lang="en-US" sz="1200" i="1" dirty="0" smtClean="0"/>
              <a:t>from AFME and </a:t>
            </a:r>
            <a:r>
              <a:rPr lang="en-US" sz="1200" i="1" dirty="0" err="1" smtClean="0"/>
              <a:t>KfW</a:t>
            </a:r>
            <a:r>
              <a:rPr lang="en-US" sz="1200" i="1" dirty="0" smtClean="0"/>
              <a:t> </a:t>
            </a:r>
            <a:endParaRPr lang="ru-RU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Переосмысление роли </a:t>
            </a:r>
            <a:r>
              <a:rPr lang="ru-RU" sz="3200" dirty="0" err="1" smtClean="0"/>
              <a:t>секьюритизации</a:t>
            </a:r>
            <a:r>
              <a:rPr lang="ru-RU" sz="3200" dirty="0" smtClean="0"/>
              <a:t> в </a:t>
            </a:r>
            <a:r>
              <a:rPr lang="ru-RU" sz="3200" dirty="0" smtClean="0"/>
              <a:t>Европе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100" dirty="0" smtClean="0"/>
              <a:t>«</a:t>
            </a:r>
            <a:r>
              <a:rPr lang="en-US" sz="1100" dirty="0" smtClean="0"/>
              <a:t>IOSCO </a:t>
            </a:r>
            <a:r>
              <a:rPr lang="ru-RU" sz="1100" dirty="0" smtClean="0"/>
              <a:t>верит, что рынок </a:t>
            </a:r>
            <a:r>
              <a:rPr lang="ru-RU" sz="1100" dirty="0" err="1" smtClean="0"/>
              <a:t>секьюритизации</a:t>
            </a:r>
            <a:r>
              <a:rPr lang="ru-RU" sz="1100" dirty="0" smtClean="0"/>
              <a:t> может сыграть заметную роль  в поддержке экономического роста… Рынок </a:t>
            </a:r>
            <a:r>
              <a:rPr lang="ru-RU" sz="1100" dirty="0" err="1" smtClean="0"/>
              <a:t>секьюритизации</a:t>
            </a:r>
            <a:r>
              <a:rPr lang="ru-RU" sz="1100" dirty="0" smtClean="0"/>
              <a:t> потенциально делает банковское кредитование менее чувствительным к внезапным изменениям стоимости фондирования, непосредственно влияя на доступность финансирования для целей экономического роста.»</a:t>
            </a:r>
          </a:p>
          <a:p>
            <a:pPr marL="0" indent="0">
              <a:buNone/>
            </a:pPr>
            <a:r>
              <a:rPr lang="en-US" sz="1100" b="1" dirty="0" smtClean="0"/>
              <a:t>IOSCO</a:t>
            </a:r>
            <a:r>
              <a:rPr lang="ru-RU" sz="1100" b="1" dirty="0" smtClean="0"/>
              <a:t>, Доклад «</a:t>
            </a:r>
            <a:r>
              <a:rPr lang="en-US" sz="1100" b="1" dirty="0" smtClean="0"/>
              <a:t>Global Development in </a:t>
            </a:r>
            <a:r>
              <a:rPr lang="en-US" sz="1100" b="1" dirty="0" err="1" smtClean="0"/>
              <a:t>Securitisation</a:t>
            </a:r>
            <a:r>
              <a:rPr lang="en-US" sz="1100" b="1" dirty="0" smtClean="0"/>
              <a:t> Regulation</a:t>
            </a:r>
            <a:r>
              <a:rPr lang="ru-RU" sz="1100" b="1" dirty="0" smtClean="0"/>
              <a:t>», ноябрь 2012</a:t>
            </a:r>
          </a:p>
          <a:p>
            <a:pPr marL="0" indent="0">
              <a:buNone/>
            </a:pPr>
            <a:endParaRPr lang="ru-RU" sz="1100" b="1" dirty="0"/>
          </a:p>
          <a:p>
            <a:pPr marL="0" indent="0">
              <a:buNone/>
            </a:pPr>
            <a:r>
              <a:rPr lang="ru-RU" sz="1100" dirty="0" smtClean="0"/>
              <a:t>«Европейский Центральный банк приветствует инициативу по стандартизации сделок высококачественной </a:t>
            </a:r>
            <a:r>
              <a:rPr lang="ru-RU" sz="1100" dirty="0" err="1" smtClean="0"/>
              <a:t>секьюритизации</a:t>
            </a:r>
            <a:r>
              <a:rPr lang="ru-RU" sz="1100" dirty="0" smtClean="0"/>
              <a:t> </a:t>
            </a:r>
            <a:r>
              <a:rPr lang="en-US" sz="1100" dirty="0" smtClean="0"/>
              <a:t>(PCS)</a:t>
            </a:r>
            <a:r>
              <a:rPr lang="ru-RU" sz="1100" dirty="0" smtClean="0"/>
              <a:t>, цель которой повысить привлекательность</a:t>
            </a:r>
            <a:r>
              <a:rPr lang="en-US" sz="1100" dirty="0" smtClean="0"/>
              <a:t> asset-backed securities </a:t>
            </a:r>
            <a:r>
              <a:rPr lang="ru-RU" sz="1100" dirty="0" smtClean="0"/>
              <a:t>для инвесторов и банков-</a:t>
            </a:r>
            <a:r>
              <a:rPr lang="ru-RU" sz="1100" dirty="0" err="1" smtClean="0"/>
              <a:t>оригинаторов</a:t>
            </a:r>
            <a:r>
              <a:rPr lang="ru-RU" sz="1100" dirty="0" smtClean="0"/>
              <a:t>. Хорошо функционирующий рынок </a:t>
            </a:r>
            <a:r>
              <a:rPr lang="en-US" sz="1100" dirty="0" smtClean="0"/>
              <a:t>ABS </a:t>
            </a:r>
            <a:r>
              <a:rPr lang="ru-RU" sz="1100" dirty="0" smtClean="0"/>
              <a:t>в Европе позволит инвесторам диверсифицировать свои вложения и тем самым внесет вклад в улучшение условий финансирования для реальной экономики.»</a:t>
            </a:r>
          </a:p>
          <a:p>
            <a:pPr marL="0" indent="0">
              <a:buNone/>
            </a:pPr>
            <a:r>
              <a:rPr lang="ru-RU" sz="1100" b="1" dirty="0" smtClean="0"/>
              <a:t>Марио Драги, Президент ЕЦБ, июнь 2012</a:t>
            </a:r>
          </a:p>
          <a:p>
            <a:pPr marL="0" indent="0">
              <a:buNone/>
            </a:pPr>
            <a:endParaRPr lang="ru-RU" sz="1100" b="1" dirty="0"/>
          </a:p>
          <a:p>
            <a:pPr marL="0" indent="0">
              <a:buNone/>
            </a:pPr>
            <a:r>
              <a:rPr lang="ru-RU" sz="1100" dirty="0" smtClean="0"/>
              <a:t>«Европе необходим здоровый рынок </a:t>
            </a:r>
            <a:r>
              <a:rPr lang="ru-RU" sz="1100" dirty="0" err="1" smtClean="0"/>
              <a:t>секьюритизации</a:t>
            </a:r>
            <a:r>
              <a:rPr lang="ru-RU" sz="1100" dirty="0" smtClean="0"/>
              <a:t> и мы верим в то, что эта инициатива (</a:t>
            </a:r>
            <a:r>
              <a:rPr lang="en-US" sz="1100" dirty="0" smtClean="0"/>
              <a:t>Prime Collateralized Securi</a:t>
            </a:r>
            <a:r>
              <a:rPr lang="en-US" sz="1100" dirty="0"/>
              <a:t>t</a:t>
            </a:r>
            <a:r>
              <a:rPr lang="en-US" sz="1100" dirty="0" smtClean="0"/>
              <a:t>ies)</a:t>
            </a:r>
            <a:r>
              <a:rPr lang="ru-RU" sz="1100" dirty="0" smtClean="0"/>
              <a:t>, наряду с другими изменениями в регулировании, будет способствовать восстановлению рынка в качестве источника средств для реальной экономики.»</a:t>
            </a:r>
          </a:p>
          <a:p>
            <a:pPr marL="0" indent="0">
              <a:buNone/>
            </a:pPr>
            <a:r>
              <a:rPr lang="ru-RU" sz="1100" b="1" dirty="0" err="1" smtClean="0"/>
              <a:t>Франческо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Пападья</a:t>
            </a:r>
            <a:r>
              <a:rPr lang="ru-RU" sz="1100" b="1" dirty="0" smtClean="0"/>
              <a:t>, Председатель инициативы </a:t>
            </a:r>
            <a:r>
              <a:rPr lang="en-US" sz="1100" b="1" dirty="0" smtClean="0"/>
              <a:t>PCS</a:t>
            </a:r>
            <a:r>
              <a:rPr lang="ru-RU" sz="1100" b="1" dirty="0" smtClean="0"/>
              <a:t>, ноябрь 2012</a:t>
            </a:r>
            <a:r>
              <a:rPr lang="en-US" sz="1100" b="1" dirty="0" smtClean="0"/>
              <a:t> </a:t>
            </a:r>
            <a:endParaRPr lang="ru-RU" sz="1100" b="1" dirty="0" smtClean="0"/>
          </a:p>
          <a:p>
            <a:pPr marL="0" indent="0">
              <a:buNone/>
            </a:pPr>
            <a:endParaRPr lang="ru-RU" sz="1100" b="1" dirty="0"/>
          </a:p>
          <a:p>
            <a:pPr marL="0" indent="0">
              <a:buNone/>
            </a:pPr>
            <a:r>
              <a:rPr lang="ru-RU" sz="1100" dirty="0" smtClean="0"/>
              <a:t>«Европейский банковский надзор (</a:t>
            </a:r>
            <a:r>
              <a:rPr lang="en-US" sz="1100" dirty="0" smtClean="0"/>
              <a:t>EBA</a:t>
            </a:r>
            <a:r>
              <a:rPr lang="ru-RU" sz="1100" dirty="0" smtClean="0"/>
              <a:t>)</a:t>
            </a:r>
            <a:r>
              <a:rPr lang="en-US" sz="1100" dirty="0" smtClean="0"/>
              <a:t> </a:t>
            </a:r>
            <a:r>
              <a:rPr lang="ru-RU" sz="1100" dirty="0" smtClean="0"/>
              <a:t>уверен, что европейский рынок </a:t>
            </a:r>
            <a:r>
              <a:rPr lang="ru-RU" sz="1100" dirty="0" err="1" smtClean="0"/>
              <a:t>секьюритизации</a:t>
            </a:r>
            <a:r>
              <a:rPr lang="ru-RU" sz="1100" dirty="0" smtClean="0"/>
              <a:t> будет играть важную роль в том, чтобы удовлетворить потребности </a:t>
            </a:r>
            <a:r>
              <a:rPr lang="ru-RU" sz="1100" dirty="0" err="1" smtClean="0"/>
              <a:t>оригинаторов</a:t>
            </a:r>
            <a:r>
              <a:rPr lang="ru-RU" sz="1100" dirty="0" smtClean="0"/>
              <a:t> в финансировании и европейских инвесторов – в диверсификации активов. Инициатива </a:t>
            </a:r>
            <a:r>
              <a:rPr lang="en-US" sz="1100" dirty="0" smtClean="0"/>
              <a:t>PCS </a:t>
            </a:r>
            <a:r>
              <a:rPr lang="ru-RU" sz="1100" dirty="0" smtClean="0"/>
              <a:t>является важной частью будущего устойчивого и хорошо контролируемого рынка европейской </a:t>
            </a:r>
            <a:r>
              <a:rPr lang="ru-RU" sz="1100" dirty="0" err="1" smtClean="0"/>
              <a:t>секьюритизации</a:t>
            </a:r>
            <a:r>
              <a:rPr lang="ru-RU" sz="1100" dirty="0" smtClean="0"/>
              <a:t>.»</a:t>
            </a:r>
          </a:p>
          <a:p>
            <a:pPr marL="0" indent="0">
              <a:buNone/>
            </a:pPr>
            <a:r>
              <a:rPr lang="ru-RU" sz="1100" b="1" dirty="0" err="1" smtClean="0"/>
              <a:t>Андреа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Энриа</a:t>
            </a:r>
            <a:r>
              <a:rPr lang="ru-RU" sz="1100" b="1" dirty="0" smtClean="0"/>
              <a:t>, Председатель Европейского банковского надзора (</a:t>
            </a:r>
            <a:r>
              <a:rPr lang="en-US" sz="1100" b="1" dirty="0" smtClean="0"/>
              <a:t>EBA)</a:t>
            </a:r>
            <a:r>
              <a:rPr lang="ru-RU" sz="1100" b="1" dirty="0" smtClean="0"/>
              <a:t>, июнь 2012  </a:t>
            </a:r>
            <a:endParaRPr lang="ru-RU" sz="11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 мая 2015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797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Инициативы по развитию </a:t>
            </a:r>
            <a:r>
              <a:rPr lang="ru-RU" dirty="0" err="1" smtClean="0"/>
              <a:t>МСП-секьюритизации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Повышение прозрачности рынка</a:t>
            </a:r>
          </a:p>
          <a:p>
            <a:pPr lvl="1"/>
            <a:r>
              <a:rPr lang="en-US" sz="2000" dirty="0" err="1" smtClean="0"/>
              <a:t>DataWarehouse</a:t>
            </a:r>
            <a:r>
              <a:rPr lang="en-US" sz="2000" dirty="0" smtClean="0"/>
              <a:t> – The Loan Level </a:t>
            </a:r>
            <a:r>
              <a:rPr lang="en-US" sz="2000" dirty="0" smtClean="0"/>
              <a:t>Initiative</a:t>
            </a:r>
            <a:endParaRPr lang="ru-RU" sz="2000" dirty="0" smtClean="0"/>
          </a:p>
          <a:p>
            <a:pPr lvl="1"/>
            <a:r>
              <a:rPr lang="en-US" sz="2000" dirty="0" smtClean="0"/>
              <a:t>Prime </a:t>
            </a:r>
            <a:r>
              <a:rPr lang="en-US" sz="2000" dirty="0" err="1" smtClean="0"/>
              <a:t>Collateralised</a:t>
            </a:r>
            <a:r>
              <a:rPr lang="en-US" sz="2000" dirty="0" smtClean="0"/>
              <a:t> Securities </a:t>
            </a:r>
            <a:endParaRPr lang="ru-RU" sz="2000" dirty="0" smtClean="0"/>
          </a:p>
          <a:p>
            <a:r>
              <a:rPr lang="ru-RU" sz="2400" dirty="0" smtClean="0"/>
              <a:t>Поддержка со стороны европейских и национальных институтов развития</a:t>
            </a:r>
          </a:p>
          <a:p>
            <a:pPr lvl="1"/>
            <a:r>
              <a:rPr lang="en-US" sz="2000" dirty="0" smtClean="0"/>
              <a:t>EU </a:t>
            </a:r>
            <a:r>
              <a:rPr lang="en-US" sz="2000" dirty="0" smtClean="0"/>
              <a:t>SME Initiative </a:t>
            </a:r>
            <a:endParaRPr lang="ru-RU" sz="2000" dirty="0" smtClean="0"/>
          </a:p>
          <a:p>
            <a:pPr lvl="1"/>
            <a:r>
              <a:rPr lang="en-US" sz="2000" dirty="0" err="1" smtClean="0"/>
              <a:t>KfW’s</a:t>
            </a:r>
            <a:r>
              <a:rPr lang="en-US" sz="2000" dirty="0" smtClean="0"/>
              <a:t> </a:t>
            </a:r>
            <a:r>
              <a:rPr lang="en-US" sz="2000" dirty="0" smtClean="0"/>
              <a:t>Promise platform </a:t>
            </a:r>
            <a:endParaRPr lang="ru-RU" sz="2000" dirty="0" smtClean="0"/>
          </a:p>
          <a:p>
            <a:pPr lvl="1"/>
            <a:r>
              <a:rPr lang="en-US" sz="2000" dirty="0" smtClean="0"/>
              <a:t>FTPYME </a:t>
            </a:r>
            <a:r>
              <a:rPr lang="en-US" sz="2000" dirty="0" err="1" smtClean="0"/>
              <a:t>securitisation</a:t>
            </a:r>
            <a:r>
              <a:rPr lang="en-US" sz="2000" dirty="0" smtClean="0"/>
              <a:t> </a:t>
            </a:r>
            <a:r>
              <a:rPr lang="en-US" sz="2000" dirty="0" smtClean="0"/>
              <a:t>scheme</a:t>
            </a:r>
            <a:endParaRPr lang="ru-RU" sz="2000" dirty="0" smtClean="0"/>
          </a:p>
          <a:p>
            <a:pPr lvl="1"/>
            <a:r>
              <a:rPr lang="en-US" sz="2000" dirty="0" smtClean="0"/>
              <a:t>SME Covered Bonds </a:t>
            </a:r>
            <a:endParaRPr lang="ru-RU" sz="2000" dirty="0" smtClean="0"/>
          </a:p>
          <a:p>
            <a:pPr lvl="1"/>
            <a:r>
              <a:rPr lang="en-US" sz="2000" dirty="0" smtClean="0"/>
              <a:t>CIP </a:t>
            </a:r>
            <a:r>
              <a:rPr lang="en-US" sz="2000" dirty="0" err="1" smtClean="0"/>
              <a:t>Securitisation</a:t>
            </a:r>
            <a:r>
              <a:rPr lang="en-US" sz="2000" dirty="0" smtClean="0"/>
              <a:t> Window </a:t>
            </a:r>
          </a:p>
          <a:p>
            <a:r>
              <a:rPr lang="ru-RU" sz="2400" dirty="0" smtClean="0"/>
              <a:t>Программа выкупа ЕЦБ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 мая 2015 года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4" y="304800"/>
            <a:ext cx="8493126" cy="1216025"/>
          </a:xfrm>
        </p:spPr>
        <p:txBody>
          <a:bodyPr/>
          <a:lstStyle/>
          <a:p>
            <a:r>
              <a:rPr lang="ru-RU" sz="3200" dirty="0" smtClean="0"/>
              <a:t>Стандартизация сделок высококачественной </a:t>
            </a:r>
            <a:r>
              <a:rPr lang="ru-RU" sz="3200" dirty="0" err="1" smtClean="0"/>
              <a:t>секьюритизации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908311"/>
            <a:ext cx="7891462" cy="3124200"/>
          </a:xfrm>
        </p:spPr>
        <p:txBody>
          <a:bodyPr/>
          <a:lstStyle/>
          <a:p>
            <a:r>
              <a:rPr lang="ru-RU" sz="2400" dirty="0" smtClean="0"/>
              <a:t>Критерии допустимости:</a:t>
            </a:r>
          </a:p>
          <a:p>
            <a:pPr lvl="1"/>
            <a:r>
              <a:rPr lang="ru-RU" sz="1800" dirty="0" smtClean="0"/>
              <a:t>Допустимые активы (</a:t>
            </a:r>
            <a:r>
              <a:rPr lang="en-US" sz="1800" dirty="0" smtClean="0"/>
              <a:t>Eligible Assets)</a:t>
            </a:r>
            <a:endParaRPr lang="ru-RU" sz="1800" dirty="0" smtClean="0"/>
          </a:p>
          <a:p>
            <a:pPr lvl="1"/>
            <a:r>
              <a:rPr lang="ru-RU" sz="1800" dirty="0" smtClean="0"/>
              <a:t>Требования к структуре сделки</a:t>
            </a:r>
          </a:p>
          <a:p>
            <a:pPr lvl="1"/>
            <a:r>
              <a:rPr lang="ru-RU" sz="1800" dirty="0" smtClean="0"/>
              <a:t>Общие критерии допустимости</a:t>
            </a:r>
          </a:p>
          <a:p>
            <a:pPr lvl="1"/>
            <a:r>
              <a:rPr lang="ru-RU" sz="1800" dirty="0" smtClean="0"/>
              <a:t>Критерии к юрисдикции происхождения активов</a:t>
            </a:r>
          </a:p>
          <a:p>
            <a:pPr lvl="1"/>
            <a:r>
              <a:rPr lang="ru-RU" sz="1800" dirty="0" smtClean="0"/>
              <a:t>Правила ответственного кредитования</a:t>
            </a:r>
            <a:endParaRPr lang="en-US" sz="1800" dirty="0"/>
          </a:p>
          <a:p>
            <a:r>
              <a:rPr lang="ru-RU" sz="2400" dirty="0" smtClean="0"/>
              <a:t>Процедуры  (</a:t>
            </a:r>
            <a:r>
              <a:rPr lang="en-US" sz="2400" dirty="0" smtClean="0"/>
              <a:t>PCS Label Procedures)</a:t>
            </a:r>
            <a:endParaRPr lang="ru-RU" sz="2400" dirty="0" smtClean="0"/>
          </a:p>
          <a:p>
            <a:pPr lvl="1"/>
            <a:r>
              <a:rPr lang="ru-RU" sz="1800" dirty="0" smtClean="0"/>
              <a:t>Получение сделкой статуса </a:t>
            </a:r>
            <a:r>
              <a:rPr lang="en-US" sz="1800" dirty="0" smtClean="0"/>
              <a:t>PCS Label</a:t>
            </a:r>
            <a:endParaRPr lang="ru-RU" sz="1800" dirty="0" smtClean="0"/>
          </a:p>
          <a:p>
            <a:pPr lvl="1"/>
            <a:r>
              <a:rPr lang="ru-RU" sz="1800" dirty="0" smtClean="0"/>
              <a:t>Подача заявления на получения статуса</a:t>
            </a:r>
          </a:p>
          <a:p>
            <a:pPr lvl="1"/>
            <a:r>
              <a:rPr lang="ru-RU" sz="1800" dirty="0" smtClean="0"/>
              <a:t>Последствия отказа </a:t>
            </a:r>
            <a:endParaRPr lang="en-US" sz="18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21 мая 2015 года</a:t>
            </a:r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8400" y="1828800"/>
            <a:ext cx="657225" cy="1066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10400" y="1900535"/>
            <a:ext cx="20377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Prime </a:t>
            </a:r>
            <a:endParaRPr lang="ru-RU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Collateralised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ru-RU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Securities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797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1733</TotalTime>
  <Words>625</Words>
  <Application>Microsoft Office PowerPoint</Application>
  <PresentationFormat>Экран (4:3)</PresentationFormat>
  <Paragraphs>99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Profile</vt:lpstr>
      <vt:lpstr>МСП-секьюритизация:  международный опыт</vt:lpstr>
      <vt:lpstr>Малый бизнес и  долговое финансирование</vt:lpstr>
      <vt:lpstr>Потребности банков, кредитующих малый бизнес</vt:lpstr>
      <vt:lpstr>Секьюритизация и  глобальный рынок облигаций</vt:lpstr>
      <vt:lpstr>Секьюритизация в Европе: до и после кризиса</vt:lpstr>
      <vt:lpstr>Объемы МСП-секьюритизации в Европе</vt:lpstr>
      <vt:lpstr>Переосмысление роли секьюритизации в Европе</vt:lpstr>
      <vt:lpstr>Инициативы по развитию МСП-секьюритизации</vt:lpstr>
      <vt:lpstr>Стандартизация сделок высококачественной секьюритизации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Олег</dc:creator>
  <cp:lastModifiedBy>Олег</cp:lastModifiedBy>
  <cp:revision>247</cp:revision>
  <cp:lastPrinted>1601-01-01T00:00:00Z</cp:lastPrinted>
  <dcterms:created xsi:type="dcterms:W3CDTF">1601-01-01T00:00:00Z</dcterms:created>
  <dcterms:modified xsi:type="dcterms:W3CDTF">2015-05-21T04:47:46Z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