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theme/themeOverride2.xml" ContentType="application/vnd.openxmlformats-officedocument.themeOverr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theme/themeOverride3.xml" ContentType="application/vnd.openxmlformats-officedocument.themeOverride+xml"/>
  <Override PartName="/ppt/charts/chart23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98" r:id="rId2"/>
    <p:sldId id="328" r:id="rId3"/>
    <p:sldId id="344" r:id="rId4"/>
    <p:sldId id="331" r:id="rId5"/>
    <p:sldId id="337" r:id="rId6"/>
    <p:sldId id="357" r:id="rId7"/>
    <p:sldId id="345" r:id="rId8"/>
    <p:sldId id="346" r:id="rId9"/>
    <p:sldId id="286" r:id="rId10"/>
    <p:sldId id="319" r:id="rId11"/>
    <p:sldId id="308" r:id="rId12"/>
    <p:sldId id="358" r:id="rId13"/>
    <p:sldId id="347" r:id="rId14"/>
    <p:sldId id="359" r:id="rId15"/>
    <p:sldId id="360" r:id="rId16"/>
    <p:sldId id="322" r:id="rId17"/>
    <p:sldId id="285" r:id="rId18"/>
    <p:sldId id="343" r:id="rId19"/>
    <p:sldId id="361" r:id="rId20"/>
    <p:sldId id="362" r:id="rId21"/>
    <p:sldId id="363" r:id="rId22"/>
    <p:sldId id="296" r:id="rId23"/>
    <p:sldId id="341" r:id="rId24"/>
    <p:sldId id="349" r:id="rId25"/>
    <p:sldId id="342" r:id="rId26"/>
    <p:sldId id="334" r:id="rId27"/>
    <p:sldId id="351" r:id="rId28"/>
    <p:sldId id="352" r:id="rId29"/>
    <p:sldId id="355" r:id="rId30"/>
    <p:sldId id="356" r:id="rId31"/>
    <p:sldId id="297" r:id="rId32"/>
  </p:sldIdLst>
  <p:sldSz cx="9144000" cy="6858000" type="screen4x3"/>
  <p:notesSz cx="6858000" cy="994568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7" autoAdjust="0"/>
    <p:restoredTop sz="94660"/>
  </p:normalViewPr>
  <p:slideViewPr>
    <p:cSldViewPr>
      <p:cViewPr varScale="1">
        <p:scale>
          <a:sx n="64" d="100"/>
          <a:sy n="64" d="100"/>
        </p:scale>
        <p:origin x="-102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Wykres%20w%20programie%20Microsoft%20PowerPoint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1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6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7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8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2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7.bin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8.bin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9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0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niewskiP\Documents\ZBP%202015\Prezentacje\2015%20Wykresy%20do%20prezenatcji.xlsx" TargetMode="External"/><Relationship Id="rId1" Type="http://schemas.openxmlformats.org/officeDocument/2006/relationships/themeOverride" Target="../theme/themeOverride3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adzikowskiM\Documents\ZBP\Dane%20do%20prezentacji%20na%20spotkanie%20V-6.xlsx" TargetMode="External"/><Relationship Id="rId1" Type="http://schemas.openxmlformats.org/officeDocument/2006/relationships/themeOverride" Target="../theme/themeOverride4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niewskip.ZBP\Documents\ZBP%202016\Prezentacje\2015%20Wykresy%20do%20prezenatcji%20dane%20listopad%202015_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niewskip.ZBP\Documents\ZBP%202016\Prezentacje\2015%20Wykresy%20do%20prezenatcji%20dane%20listopad%202015_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Arkusz3!$J$3</c:f>
              <c:strCache>
                <c:ptCount val="1"/>
                <c:pt idx="0">
                  <c:v>EU28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Arkusz3!$K$2:$R$2</c:f>
              <c:strCach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 2015</c:v>
                </c:pt>
              </c:strCache>
            </c:strRef>
          </c:cat>
          <c:val>
            <c:numRef>
              <c:f>Arkusz3!$K$3:$R$3</c:f>
              <c:numCache>
                <c:formatCode>General</c:formatCode>
                <c:ptCount val="8"/>
                <c:pt idx="0">
                  <c:v>0.3</c:v>
                </c:pt>
                <c:pt idx="1">
                  <c:v>-4.3</c:v>
                </c:pt>
                <c:pt idx="2">
                  <c:v>2.1</c:v>
                </c:pt>
                <c:pt idx="3">
                  <c:v>1.5</c:v>
                </c:pt>
                <c:pt idx="4">
                  <c:v>-0.3</c:v>
                </c:pt>
                <c:pt idx="5">
                  <c:v>0.1</c:v>
                </c:pt>
                <c:pt idx="6">
                  <c:v>1.4</c:v>
                </c:pt>
                <c:pt idx="7">
                  <c:v>1.9</c:v>
                </c:pt>
              </c:numCache>
            </c:numRef>
          </c:val>
        </c:ser>
        <c:ser>
          <c:idx val="1"/>
          <c:order val="1"/>
          <c:tx>
            <c:strRef>
              <c:f>Arkusz3!$J$4</c:f>
              <c:strCache>
                <c:ptCount val="1"/>
                <c:pt idx="0">
                  <c:v>Poland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Arkusz3!$K$2:$R$2</c:f>
              <c:strCach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 2015</c:v>
                </c:pt>
              </c:strCache>
            </c:strRef>
          </c:cat>
          <c:val>
            <c:numRef>
              <c:f>Arkusz3!$K$4:$R$4</c:f>
              <c:numCache>
                <c:formatCode>General</c:formatCode>
                <c:ptCount val="8"/>
                <c:pt idx="0">
                  <c:v>5.0999999999999996</c:v>
                </c:pt>
                <c:pt idx="1">
                  <c:v>1.6</c:v>
                </c:pt>
                <c:pt idx="2">
                  <c:v>3.9</c:v>
                </c:pt>
                <c:pt idx="3">
                  <c:v>4.3</c:v>
                </c:pt>
                <c:pt idx="4">
                  <c:v>1.9</c:v>
                </c:pt>
                <c:pt idx="5">
                  <c:v>1.2</c:v>
                </c:pt>
                <c:pt idx="6">
                  <c:v>2.2000000000000002</c:v>
                </c:pt>
                <c:pt idx="7">
                  <c:v>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073472"/>
        <c:axId val="126075264"/>
      </c:barChart>
      <c:catAx>
        <c:axId val="126073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6075264"/>
        <c:crosses val="autoZero"/>
        <c:auto val="1"/>
        <c:lblAlgn val="ctr"/>
        <c:lblOffset val="100"/>
        <c:noMultiLvlLbl val="0"/>
      </c:catAx>
      <c:valAx>
        <c:axId val="126075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60734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7153939371138178"/>
          <c:y val="0.76831529364602158"/>
          <c:w val="0.26949488489149526"/>
          <c:h val="5.8121048124054712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Pt>
            <c:idx val="3"/>
            <c:invertIfNegative val="0"/>
            <c:bubble3D val="0"/>
            <c:spPr>
              <a:gradFill>
                <a:gsLst>
                  <a:gs pos="0">
                    <a:schemeClr val="bg1"/>
                  </a:gs>
                  <a:gs pos="40000">
                    <a:schemeClr val="bg1"/>
                  </a:gs>
                  <a:gs pos="100000">
                    <a:srgbClr val="FF0000"/>
                  </a:gs>
                </a:gsLst>
                <a:lin ang="600000" scaled="0"/>
              </a:gradFill>
              <a:ln w="9525" cap="flat" cmpd="sng" algn="ctr">
                <a:solidFill>
                  <a:schemeClr val="bg1"/>
                </a:solidFill>
                <a:round/>
              </a:ln>
              <a:effectLst/>
              <a:sp3d contourW="9525">
                <a:contourClr>
                  <a:schemeClr val="bg1"/>
                </a:contourClr>
              </a:sp3d>
            </c:spPr>
          </c:dPt>
          <c:dLbls>
            <c:dLbl>
              <c:idx val="27"/>
              <c:layout>
                <c:manualLayout>
                  <c:x val="-2.7777777777777796E-3"/>
                  <c:y val="-9.25925925925927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Sheet0!$S$11:$S$38</c:f>
              <c:strCache>
                <c:ptCount val="28"/>
                <c:pt idx="0">
                  <c:v>Romania</c:v>
                </c:pt>
                <c:pt idx="1">
                  <c:v>Lithuania</c:v>
                </c:pt>
                <c:pt idx="2">
                  <c:v>Slovakia</c:v>
                </c:pt>
                <c:pt idx="3">
                  <c:v>Poland</c:v>
                </c:pt>
                <c:pt idx="4">
                  <c:v>Hungary</c:v>
                </c:pt>
                <c:pt idx="5">
                  <c:v>Bulgaria</c:v>
                </c:pt>
                <c:pt idx="6">
                  <c:v>Estonia</c:v>
                </c:pt>
                <c:pt idx="7">
                  <c:v>Slovenia</c:v>
                </c:pt>
                <c:pt idx="8">
                  <c:v>Czech Republic</c:v>
                </c:pt>
                <c:pt idx="9">
                  <c:v>Croatia</c:v>
                </c:pt>
                <c:pt idx="10">
                  <c:v>Latvia</c:v>
                </c:pt>
                <c:pt idx="11">
                  <c:v>Italy</c:v>
                </c:pt>
                <c:pt idx="12">
                  <c:v>Greece</c:v>
                </c:pt>
                <c:pt idx="13">
                  <c:v>Germany</c:v>
                </c:pt>
                <c:pt idx="14">
                  <c:v>Portugal</c:v>
                </c:pt>
                <c:pt idx="15">
                  <c:v>Belgium</c:v>
                </c:pt>
                <c:pt idx="16">
                  <c:v>Ireland</c:v>
                </c:pt>
                <c:pt idx="17">
                  <c:v>Finland</c:v>
                </c:pt>
                <c:pt idx="18">
                  <c:v>Austria</c:v>
                </c:pt>
                <c:pt idx="19">
                  <c:v>France</c:v>
                </c:pt>
                <c:pt idx="20">
                  <c:v>Spain</c:v>
                </c:pt>
                <c:pt idx="21">
                  <c:v>Denmark</c:v>
                </c:pt>
                <c:pt idx="22">
                  <c:v>Sweden</c:v>
                </c:pt>
                <c:pt idx="23">
                  <c:v>Netherlands</c:v>
                </c:pt>
                <c:pt idx="24">
                  <c:v>Cyprus</c:v>
                </c:pt>
                <c:pt idx="25">
                  <c:v>United Kingdom</c:v>
                </c:pt>
                <c:pt idx="26">
                  <c:v>Malta</c:v>
                </c:pt>
                <c:pt idx="27">
                  <c:v>Luxembourg</c:v>
                </c:pt>
              </c:strCache>
            </c:strRef>
          </c:cat>
          <c:val>
            <c:numRef>
              <c:f>Sheet0!$T$11:$T$38</c:f>
              <c:numCache>
                <c:formatCode>0</c:formatCode>
                <c:ptCount val="28"/>
                <c:pt idx="0">
                  <c:v>54.891252745494718</c:v>
                </c:pt>
                <c:pt idx="1">
                  <c:v>66.209126779422903</c:v>
                </c:pt>
                <c:pt idx="2">
                  <c:v>82.657271987347897</c:v>
                </c:pt>
                <c:pt idx="3">
                  <c:v>87.809507536426153</c:v>
                </c:pt>
                <c:pt idx="4">
                  <c:v>97.117631483771433</c:v>
                </c:pt>
                <c:pt idx="5">
                  <c:v>102.77414510571708</c:v>
                </c:pt>
                <c:pt idx="6">
                  <c:v>110.68377023148166</c:v>
                </c:pt>
                <c:pt idx="7">
                  <c:v>111.08268995689379</c:v>
                </c:pt>
                <c:pt idx="8">
                  <c:v>117.43159274312113</c:v>
                </c:pt>
                <c:pt idx="9">
                  <c:v>131.16591930332737</c:v>
                </c:pt>
                <c:pt idx="10">
                  <c:v>131.34432103948538</c:v>
                </c:pt>
                <c:pt idx="11">
                  <c:v>167.37336437858795</c:v>
                </c:pt>
                <c:pt idx="12">
                  <c:v>207.59557871900896</c:v>
                </c:pt>
                <c:pt idx="13">
                  <c:v>242.22046106357075</c:v>
                </c:pt>
                <c:pt idx="14">
                  <c:v>245.58174523281568</c:v>
                </c:pt>
                <c:pt idx="15">
                  <c:v>248.68561886767023</c:v>
                </c:pt>
                <c:pt idx="16">
                  <c:v>265.97630152254021</c:v>
                </c:pt>
                <c:pt idx="17">
                  <c:v>279.26761689849786</c:v>
                </c:pt>
                <c:pt idx="18">
                  <c:v>327.62741895124014</c:v>
                </c:pt>
                <c:pt idx="19">
                  <c:v>337.04285068482307</c:v>
                </c:pt>
                <c:pt idx="20">
                  <c:v>343.46126435898418</c:v>
                </c:pt>
                <c:pt idx="21">
                  <c:v>349.99074147982822</c:v>
                </c:pt>
                <c:pt idx="22">
                  <c:v>379.81614644991362</c:v>
                </c:pt>
                <c:pt idx="23">
                  <c:v>381.5346132142372</c:v>
                </c:pt>
                <c:pt idx="24">
                  <c:v>434.7018575691198</c:v>
                </c:pt>
                <c:pt idx="25">
                  <c:v>540.39089980881022</c:v>
                </c:pt>
                <c:pt idx="26">
                  <c:v>653.47468298641274</c:v>
                </c:pt>
                <c:pt idx="27">
                  <c:v>1638.2823375428191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9564032"/>
        <c:axId val="39571456"/>
        <c:axId val="0"/>
      </c:bar3DChart>
      <c:catAx>
        <c:axId val="3956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39571456"/>
        <c:crosses val="autoZero"/>
        <c:auto val="1"/>
        <c:lblAlgn val="ctr"/>
        <c:lblOffset val="100"/>
        <c:tickLblSkip val="1"/>
        <c:noMultiLvlLbl val="0"/>
      </c:catAx>
      <c:valAx>
        <c:axId val="39571456"/>
        <c:scaling>
          <c:orientation val="minMax"/>
          <c:max val="80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one"/>
        <c:crossAx val="39564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b="1"/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'[Wykres w programie Microsoft PowerPoint]Arkusz3'!$L$225</c:f>
              <c:strCache>
                <c:ptCount val="1"/>
                <c:pt idx="0">
                  <c:v>PLN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'[Wykres w programie Microsoft PowerPoint]Arkusz3'!$M$224:$T$224</c:f>
              <c:strCache>
                <c:ptCount val="8"/>
                <c:pt idx="0">
                  <c:v>12.2009</c:v>
                </c:pt>
                <c:pt idx="1">
                  <c:v>12.2010</c:v>
                </c:pt>
                <c:pt idx="2">
                  <c:v>12.2011</c:v>
                </c:pt>
                <c:pt idx="3">
                  <c:v>12.2012</c:v>
                </c:pt>
                <c:pt idx="4">
                  <c:v>12.2013</c:v>
                </c:pt>
                <c:pt idx="5">
                  <c:v>12.2014</c:v>
                </c:pt>
                <c:pt idx="6">
                  <c:v> 2015</c:v>
                </c:pt>
                <c:pt idx="7">
                  <c:v>March 2016</c:v>
                </c:pt>
              </c:strCache>
            </c:strRef>
          </c:cat>
          <c:val>
            <c:numRef>
              <c:f>'[Wykres w programie Microsoft PowerPoint]Arkusz3'!$M$225:$T$225</c:f>
              <c:numCache>
                <c:formatCode>General</c:formatCode>
                <c:ptCount val="8"/>
                <c:pt idx="0">
                  <c:v>103.8</c:v>
                </c:pt>
                <c:pt idx="1">
                  <c:v>115.9</c:v>
                </c:pt>
                <c:pt idx="2">
                  <c:v>128.9</c:v>
                </c:pt>
                <c:pt idx="3">
                  <c:v>146.6</c:v>
                </c:pt>
                <c:pt idx="4">
                  <c:v>153.4</c:v>
                </c:pt>
                <c:pt idx="5">
                  <c:v>166.2</c:v>
                </c:pt>
                <c:pt idx="6" formatCode="0.0">
                  <c:v>173.72900000000001</c:v>
                </c:pt>
                <c:pt idx="7">
                  <c:v>178.9</c:v>
                </c:pt>
              </c:numCache>
            </c:numRef>
          </c:val>
        </c:ser>
        <c:ser>
          <c:idx val="1"/>
          <c:order val="1"/>
          <c:tx>
            <c:strRef>
              <c:f>'[Wykres w programie Microsoft PowerPoint]Arkusz3'!$L$226</c:f>
              <c:strCache>
                <c:ptCount val="1"/>
                <c:pt idx="0">
                  <c:v>EUR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'[Wykres w programie Microsoft PowerPoint]Arkusz3'!$M$224:$T$224</c:f>
              <c:strCache>
                <c:ptCount val="8"/>
                <c:pt idx="0">
                  <c:v>12.2009</c:v>
                </c:pt>
                <c:pt idx="1">
                  <c:v>12.2010</c:v>
                </c:pt>
                <c:pt idx="2">
                  <c:v>12.2011</c:v>
                </c:pt>
                <c:pt idx="3">
                  <c:v>12.2012</c:v>
                </c:pt>
                <c:pt idx="4">
                  <c:v>12.2013</c:v>
                </c:pt>
                <c:pt idx="5">
                  <c:v>12.2014</c:v>
                </c:pt>
                <c:pt idx="6">
                  <c:v> 2015</c:v>
                </c:pt>
                <c:pt idx="7">
                  <c:v>March 2016</c:v>
                </c:pt>
              </c:strCache>
            </c:strRef>
          </c:cat>
          <c:val>
            <c:numRef>
              <c:f>'[Wykres w programie Microsoft PowerPoint]Arkusz3'!$M$226:$T$226</c:f>
              <c:numCache>
                <c:formatCode>0.0</c:formatCode>
                <c:ptCount val="8"/>
                <c:pt idx="0">
                  <c:v>25.056122818451737</c:v>
                </c:pt>
                <c:pt idx="1">
                  <c:v>29.0047298480943</c:v>
                </c:pt>
                <c:pt idx="2">
                  <c:v>28.79417415002457</c:v>
                </c:pt>
                <c:pt idx="3">
                  <c:v>35.843520782396091</c:v>
                </c:pt>
                <c:pt idx="4">
                  <c:v>33.202857142857141</c:v>
                </c:pt>
                <c:pt idx="5" formatCode="0.00">
                  <c:v>39.014084507042256</c:v>
                </c:pt>
                <c:pt idx="6" formatCode="0.00">
                  <c:v>40.781455399061038</c:v>
                </c:pt>
                <c:pt idx="7">
                  <c:v>41.896955503512885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811904"/>
        <c:axId val="122813440"/>
      </c:barChart>
      <c:catAx>
        <c:axId val="122811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2813440"/>
        <c:crosses val="autoZero"/>
        <c:auto val="1"/>
        <c:lblAlgn val="ctr"/>
        <c:lblOffset val="100"/>
        <c:noMultiLvlLbl val="0"/>
      </c:catAx>
      <c:valAx>
        <c:axId val="122813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8119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'[Wykres w programie Microsoft PowerPoint]Arkusz2'!$N$27:$O$27</c:f>
              <c:strCache>
                <c:ptCount val="1"/>
                <c:pt idx="0">
                  <c:v>Profits EUR gross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'[Wykres w programie Microsoft PowerPoint]Arkusz2'!$P$26:$W$26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March 2016</c:v>
                </c:pt>
              </c:strCache>
            </c:strRef>
          </c:cat>
          <c:val>
            <c:numRef>
              <c:f>'[Wykres w programie Microsoft PowerPoint]Arkusz2'!$P$27:$W$27</c:f>
              <c:numCache>
                <c:formatCode>0.00</c:formatCode>
                <c:ptCount val="8"/>
                <c:pt idx="0">
                  <c:v>2.4663414634146346</c:v>
                </c:pt>
                <c:pt idx="1">
                  <c:v>3.5873737373737371</c:v>
                </c:pt>
                <c:pt idx="2">
                  <c:v>4.4430839002267577</c:v>
                </c:pt>
                <c:pt idx="3">
                  <c:v>4.6806845965770165</c:v>
                </c:pt>
                <c:pt idx="4">
                  <c:v>4.4939759036144569</c:v>
                </c:pt>
                <c:pt idx="5">
                  <c:v>4.687793427230047</c:v>
                </c:pt>
                <c:pt idx="6">
                  <c:v>3.4032863849765258</c:v>
                </c:pt>
                <c:pt idx="7">
                  <c:v>1.0468384074941453</c:v>
                </c:pt>
              </c:numCache>
            </c:numRef>
          </c:val>
        </c:ser>
        <c:ser>
          <c:idx val="1"/>
          <c:order val="1"/>
          <c:tx>
            <c:strRef>
              <c:f>'[Wykres w programie Microsoft PowerPoint]Arkusz2'!$N$28:$O$28</c:f>
              <c:strCache>
                <c:ptCount val="1"/>
                <c:pt idx="0">
                  <c:v>Profits EUR net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'[Wykres w programie Microsoft PowerPoint]Arkusz2'!$P$26:$W$26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March 2016</c:v>
                </c:pt>
              </c:strCache>
            </c:strRef>
          </c:cat>
          <c:val>
            <c:numRef>
              <c:f>'[Wykres w programie Microsoft PowerPoint]Arkusz2'!$P$28:$W$28</c:f>
              <c:numCache>
                <c:formatCode>0.00</c:formatCode>
                <c:ptCount val="8"/>
                <c:pt idx="0">
                  <c:v>2.0190243902439029</c:v>
                </c:pt>
                <c:pt idx="1">
                  <c:v>2.8838383838383836</c:v>
                </c:pt>
                <c:pt idx="2">
                  <c:v>3.5235827664399091</c:v>
                </c:pt>
                <c:pt idx="3">
                  <c:v>3.7765281173594132</c:v>
                </c:pt>
                <c:pt idx="4">
                  <c:v>3.7168674698795181</c:v>
                </c:pt>
                <c:pt idx="5">
                  <c:v>3.751173708920188</c:v>
                </c:pt>
                <c:pt idx="6">
                  <c:v>2.6988262910798122</c:v>
                </c:pt>
                <c:pt idx="7">
                  <c:v>0.82060889929742398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871424"/>
        <c:axId val="40872960"/>
      </c:barChart>
      <c:catAx>
        <c:axId val="40871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0872960"/>
        <c:crosses val="autoZero"/>
        <c:auto val="1"/>
        <c:lblAlgn val="ctr"/>
        <c:lblOffset val="100"/>
        <c:noMultiLvlLbl val="0"/>
      </c:catAx>
      <c:valAx>
        <c:axId val="4087296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4087142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Arkusz2!$F$41</c:f>
              <c:strCache>
                <c:ptCount val="1"/>
                <c:pt idx="0">
                  <c:v>ROA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Arkusz2!$H$40:$T$40</c:f>
              <c:strCach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09'2015</c:v>
                </c:pt>
              </c:strCache>
            </c:strRef>
          </c:cat>
          <c:val>
            <c:numRef>
              <c:f>Arkusz2!$H$41:$T$41</c:f>
              <c:numCache>
                <c:formatCode>General</c:formatCode>
                <c:ptCount val="13"/>
                <c:pt idx="0">
                  <c:v>0.5</c:v>
                </c:pt>
                <c:pt idx="1">
                  <c:v>1.4</c:v>
                </c:pt>
                <c:pt idx="2">
                  <c:v>1.6</c:v>
                </c:pt>
                <c:pt idx="3">
                  <c:v>1.7</c:v>
                </c:pt>
                <c:pt idx="4">
                  <c:v>1.6600000000000001</c:v>
                </c:pt>
                <c:pt idx="5">
                  <c:v>1.7</c:v>
                </c:pt>
                <c:pt idx="6">
                  <c:v>0.79</c:v>
                </c:pt>
                <c:pt idx="7">
                  <c:v>1.3</c:v>
                </c:pt>
                <c:pt idx="8">
                  <c:v>1.27</c:v>
                </c:pt>
                <c:pt idx="9" formatCode="0.0">
                  <c:v>1.22</c:v>
                </c:pt>
                <c:pt idx="10">
                  <c:v>1.0900000000000001</c:v>
                </c:pt>
                <c:pt idx="11">
                  <c:v>1.1100000000000001</c:v>
                </c:pt>
                <c:pt idx="12">
                  <c:v>0.98</c:v>
                </c:pt>
              </c:numCache>
            </c:numRef>
          </c:val>
        </c:ser>
        <c:ser>
          <c:idx val="1"/>
          <c:order val="1"/>
          <c:tx>
            <c:strRef>
              <c:f>Arkusz2!$F$42</c:f>
              <c:strCache>
                <c:ptCount val="1"/>
                <c:pt idx="0">
                  <c:v>ROE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Arkusz2!$H$40:$T$40</c:f>
              <c:strCach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09'2015</c:v>
                </c:pt>
              </c:strCache>
            </c:strRef>
          </c:cat>
          <c:val>
            <c:numRef>
              <c:f>Arkusz2!$H$42:$T$42</c:f>
              <c:numCache>
                <c:formatCode>General</c:formatCode>
                <c:ptCount val="13"/>
                <c:pt idx="0">
                  <c:v>5.5</c:v>
                </c:pt>
                <c:pt idx="1">
                  <c:v>15.9</c:v>
                </c:pt>
                <c:pt idx="2">
                  <c:v>19.100000000000001</c:v>
                </c:pt>
                <c:pt idx="3">
                  <c:v>20.3</c:v>
                </c:pt>
                <c:pt idx="4">
                  <c:v>22.05</c:v>
                </c:pt>
                <c:pt idx="5">
                  <c:v>21.2</c:v>
                </c:pt>
                <c:pt idx="6">
                  <c:v>8.4</c:v>
                </c:pt>
                <c:pt idx="7">
                  <c:v>10.200000000000001</c:v>
                </c:pt>
                <c:pt idx="8">
                  <c:v>12.6</c:v>
                </c:pt>
                <c:pt idx="9">
                  <c:v>11.2</c:v>
                </c:pt>
                <c:pt idx="10">
                  <c:v>10.1</c:v>
                </c:pt>
                <c:pt idx="11">
                  <c:v>10.3</c:v>
                </c:pt>
                <c:pt idx="12">
                  <c:v>9.09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908672"/>
        <c:axId val="40910208"/>
      </c:barChart>
      <c:catAx>
        <c:axId val="40908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0910208"/>
        <c:crosses val="autoZero"/>
        <c:auto val="1"/>
        <c:lblAlgn val="ctr"/>
        <c:lblOffset val="100"/>
        <c:noMultiLvlLbl val="0"/>
      </c:catAx>
      <c:valAx>
        <c:axId val="40910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90867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Arkusz2!$N$64:$O$64</c:f>
              <c:strCache>
                <c:ptCount val="1"/>
                <c:pt idx="0">
                  <c:v>CAR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Arkusz2!$P$63:$X$63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 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Arkusz2!$P$64:$X$64</c:f>
              <c:numCache>
                <c:formatCode>General</c:formatCode>
                <c:ptCount val="9"/>
                <c:pt idx="0">
                  <c:v>12.1</c:v>
                </c:pt>
                <c:pt idx="1">
                  <c:v>11.2</c:v>
                </c:pt>
                <c:pt idx="2">
                  <c:v>13.3</c:v>
                </c:pt>
                <c:pt idx="3">
                  <c:v>13.8</c:v>
                </c:pt>
                <c:pt idx="4">
                  <c:v>13.07</c:v>
                </c:pt>
                <c:pt idx="5">
                  <c:v>13.13</c:v>
                </c:pt>
                <c:pt idx="6">
                  <c:v>15.75</c:v>
                </c:pt>
                <c:pt idx="7">
                  <c:v>15.3</c:v>
                </c:pt>
                <c:pt idx="8">
                  <c:v>16.3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547456"/>
        <c:axId val="40548992"/>
      </c:barChart>
      <c:catAx>
        <c:axId val="40547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0548992"/>
        <c:crosses val="autoZero"/>
        <c:auto val="1"/>
        <c:lblAlgn val="ctr"/>
        <c:lblOffset val="100"/>
        <c:noMultiLvlLbl val="0"/>
      </c:catAx>
      <c:valAx>
        <c:axId val="40548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5474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Arkusz3!$G$8:$S$8</c:f>
              <c:strCach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strCache>
            </c:strRef>
          </c:cat>
          <c:val>
            <c:numRef>
              <c:f>Arkusz3!$G$9:$S$9</c:f>
              <c:numCache>
                <c:formatCode>General</c:formatCode>
                <c:ptCount val="13"/>
              </c:numCache>
            </c:numRef>
          </c:val>
        </c:ser>
        <c:ser>
          <c:idx val="1"/>
          <c:order val="1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Arkusz3!$G$8:$S$8</c:f>
              <c:strCach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strCache>
            </c:strRef>
          </c:cat>
          <c:val>
            <c:numRef>
              <c:f>Arkusz3!$G$10:$S$10</c:f>
              <c:numCache>
                <c:formatCode>General</c:formatCode>
                <c:ptCount val="13"/>
                <c:pt idx="0">
                  <c:v>21.2</c:v>
                </c:pt>
                <c:pt idx="1">
                  <c:v>14.9</c:v>
                </c:pt>
                <c:pt idx="2">
                  <c:v>11</c:v>
                </c:pt>
                <c:pt idx="3">
                  <c:v>7.4</c:v>
                </c:pt>
                <c:pt idx="4">
                  <c:v>5.2</c:v>
                </c:pt>
                <c:pt idx="5">
                  <c:v>4.5999999999999996</c:v>
                </c:pt>
                <c:pt idx="6">
                  <c:v>6.6</c:v>
                </c:pt>
                <c:pt idx="7">
                  <c:v>7.8</c:v>
                </c:pt>
                <c:pt idx="8">
                  <c:v>7.3</c:v>
                </c:pt>
                <c:pt idx="9">
                  <c:v>7.7</c:v>
                </c:pt>
                <c:pt idx="10">
                  <c:v>8.5</c:v>
                </c:pt>
                <c:pt idx="11">
                  <c:v>8.1</c:v>
                </c:pt>
                <c:pt idx="12">
                  <c:v>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645760"/>
        <c:axId val="40647296"/>
      </c:barChart>
      <c:catAx>
        <c:axId val="40645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0647296"/>
        <c:crosses val="autoZero"/>
        <c:auto val="1"/>
        <c:lblAlgn val="ctr"/>
        <c:lblOffset val="100"/>
        <c:noMultiLvlLbl val="0"/>
      </c:catAx>
      <c:valAx>
        <c:axId val="40647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6457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'[Wykres 3 w programie Microsoft PowerPoint]Arkusz3'!$G$8:$T$8</c:f>
              <c:strCach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March 2016</c:v>
                </c:pt>
              </c:strCache>
            </c:strRef>
          </c:cat>
          <c:val>
            <c:numRef>
              <c:f>'[Wykres 3 w programie Microsoft PowerPoint]Arkusz3'!$G$9:$T$9</c:f>
              <c:numCache>
                <c:formatCode>General</c:formatCode>
                <c:ptCount val="14"/>
              </c:numCache>
            </c:numRef>
          </c:val>
        </c:ser>
        <c:ser>
          <c:idx val="1"/>
          <c:order val="1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'[Wykres 3 w programie Microsoft PowerPoint]Arkusz3'!$G$8:$T$8</c:f>
              <c:strCach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March 2016</c:v>
                </c:pt>
              </c:strCache>
            </c:strRef>
          </c:cat>
          <c:val>
            <c:numRef>
              <c:f>'[Wykres 3 w programie Microsoft PowerPoint]Arkusz3'!$G$10:$T$10</c:f>
              <c:numCache>
                <c:formatCode>General</c:formatCode>
                <c:ptCount val="14"/>
                <c:pt idx="0">
                  <c:v>21.2</c:v>
                </c:pt>
                <c:pt idx="1">
                  <c:v>14.9</c:v>
                </c:pt>
                <c:pt idx="2">
                  <c:v>11</c:v>
                </c:pt>
                <c:pt idx="3">
                  <c:v>7.4</c:v>
                </c:pt>
                <c:pt idx="4">
                  <c:v>5.2</c:v>
                </c:pt>
                <c:pt idx="5">
                  <c:v>4.5999999999999996</c:v>
                </c:pt>
                <c:pt idx="6">
                  <c:v>6.6</c:v>
                </c:pt>
                <c:pt idx="7">
                  <c:v>7.8</c:v>
                </c:pt>
                <c:pt idx="8">
                  <c:v>7.3</c:v>
                </c:pt>
                <c:pt idx="9">
                  <c:v>7.7</c:v>
                </c:pt>
                <c:pt idx="10">
                  <c:v>8.5</c:v>
                </c:pt>
                <c:pt idx="11">
                  <c:v>8.1</c:v>
                </c:pt>
                <c:pt idx="12">
                  <c:v>7.5</c:v>
                </c:pt>
                <c:pt idx="13">
                  <c:v>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52896"/>
        <c:axId val="41154432"/>
      </c:barChart>
      <c:catAx>
        <c:axId val="41152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154432"/>
        <c:crosses val="autoZero"/>
        <c:auto val="1"/>
        <c:lblAlgn val="ctr"/>
        <c:lblOffset val="100"/>
        <c:noMultiLvlLbl val="0"/>
      </c:catAx>
      <c:valAx>
        <c:axId val="41154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1528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'[Wykres 4 w programie Microsoft PowerPoint]Arkusz2'!$AB$158</c:f>
              <c:strCache>
                <c:ptCount val="1"/>
                <c:pt idx="0">
                  <c:v>enterprises' dep.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'[Wykres 4 w programie Microsoft PowerPoint]Arkusz2'!$AC$157:$AN$157</c:f>
              <c:strCache>
                <c:ptCount val="12"/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March 2016</c:v>
                </c:pt>
              </c:strCache>
            </c:strRef>
          </c:cat>
          <c:val>
            <c:numRef>
              <c:f>'[Wykres 4 w programie Microsoft PowerPoint]Arkusz2'!$AC$158:$AN$158</c:f>
              <c:numCache>
                <c:formatCode>0.0</c:formatCode>
                <c:ptCount val="12"/>
                <c:pt idx="1">
                  <c:v>32.361439588688945</c:v>
                </c:pt>
                <c:pt idx="2">
                  <c:v>39.90550964187328</c:v>
                </c:pt>
                <c:pt idx="3">
                  <c:v>35.766187050359719</c:v>
                </c:pt>
                <c:pt idx="4">
                  <c:v>40.274390243902445</c:v>
                </c:pt>
                <c:pt idx="5">
                  <c:v>46.156818181818181</c:v>
                </c:pt>
                <c:pt idx="6">
                  <c:v>46.703854875283447</c:v>
                </c:pt>
                <c:pt idx="7">
                  <c:v>46.762836185819069</c:v>
                </c:pt>
                <c:pt idx="8">
                  <c:v>49.930949092813947</c:v>
                </c:pt>
                <c:pt idx="9">
                  <c:v>53.82449554199907</c:v>
                </c:pt>
                <c:pt idx="10">
                  <c:v>59.467136150234751</c:v>
                </c:pt>
                <c:pt idx="11">
                  <c:v>55.102107728337245</c:v>
                </c:pt>
              </c:numCache>
            </c:numRef>
          </c:val>
        </c:ser>
        <c:ser>
          <c:idx val="1"/>
          <c:order val="1"/>
          <c:tx>
            <c:strRef>
              <c:f>'[Wykres 4 w programie Microsoft PowerPoint]Arkusz2'!$AB$159</c:f>
              <c:strCache>
                <c:ptCount val="1"/>
                <c:pt idx="0">
                  <c:v>households' dep.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'[Wykres 4 w programie Microsoft PowerPoint]Arkusz2'!$AC$157:$AN$157</c:f>
              <c:strCache>
                <c:ptCount val="12"/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March 2016</c:v>
                </c:pt>
              </c:strCache>
            </c:strRef>
          </c:cat>
          <c:val>
            <c:numRef>
              <c:f>'[Wykres 4 w programie Microsoft PowerPoint]Arkusz2'!$AC$159:$AN$159</c:f>
              <c:numCache>
                <c:formatCode>0.0</c:formatCode>
                <c:ptCount val="12"/>
                <c:pt idx="1">
                  <c:v>61.392802056555269</c:v>
                </c:pt>
                <c:pt idx="2">
                  <c:v>72.28650137741046</c:v>
                </c:pt>
                <c:pt idx="3">
                  <c:v>79.330455635491603</c:v>
                </c:pt>
                <c:pt idx="4">
                  <c:v>94.55634146341464</c:v>
                </c:pt>
                <c:pt idx="5">
                  <c:v>106.65631313131313</c:v>
                </c:pt>
                <c:pt idx="6">
                  <c:v>108.24421768707484</c:v>
                </c:pt>
                <c:pt idx="7">
                  <c:v>126.15819070904645</c:v>
                </c:pt>
                <c:pt idx="8">
                  <c:v>132.09638554216866</c:v>
                </c:pt>
                <c:pt idx="9">
                  <c:v>142.28061942749883</c:v>
                </c:pt>
                <c:pt idx="10">
                  <c:v>156.27230046948358</c:v>
                </c:pt>
                <c:pt idx="11">
                  <c:v>159.94379391100705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4054016"/>
        <c:axId val="84055552"/>
      </c:barChart>
      <c:catAx>
        <c:axId val="84054016"/>
        <c:scaling>
          <c:orientation val="minMax"/>
        </c:scaling>
        <c:delete val="0"/>
        <c:axPos val="b"/>
        <c:majorTickMark val="out"/>
        <c:minorTickMark val="none"/>
        <c:tickLblPos val="nextTo"/>
        <c:crossAx val="84055552"/>
        <c:crosses val="autoZero"/>
        <c:auto val="1"/>
        <c:lblAlgn val="ctr"/>
        <c:lblOffset val="100"/>
        <c:noMultiLvlLbl val="0"/>
      </c:catAx>
      <c:valAx>
        <c:axId val="8405555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8405401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'[Wykres 4 w programie Microsoft PowerPoint]Arkusz2'!$AB$163</c:f>
              <c:strCache>
                <c:ptCount val="1"/>
                <c:pt idx="0">
                  <c:v>enterprises credits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'[Wykres 4 w programie Microsoft PowerPoint]Arkusz2'!$AC$162:$AN$162</c:f>
              <c:strCache>
                <c:ptCount val="12"/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March 2016</c:v>
                </c:pt>
              </c:strCache>
            </c:strRef>
          </c:cat>
          <c:val>
            <c:numRef>
              <c:f>'[Wykres 4 w programie Microsoft PowerPoint]Arkusz2'!$AC$163:$AN$163</c:f>
              <c:numCache>
                <c:formatCode>0.0</c:formatCode>
                <c:ptCount val="12"/>
                <c:pt idx="1">
                  <c:v>35.563753213367605</c:v>
                </c:pt>
                <c:pt idx="2">
                  <c:v>47.303305785123975</c:v>
                </c:pt>
                <c:pt idx="3">
                  <c:v>53.405755395683457</c:v>
                </c:pt>
                <c:pt idx="4">
                  <c:v>54.165853658536591</c:v>
                </c:pt>
                <c:pt idx="5">
                  <c:v>55.476515151515152</c:v>
                </c:pt>
                <c:pt idx="6">
                  <c:v>59.980272108843529</c:v>
                </c:pt>
                <c:pt idx="7">
                  <c:v>66.568704156479228</c:v>
                </c:pt>
                <c:pt idx="8">
                  <c:v>66.963855421686731</c:v>
                </c:pt>
                <c:pt idx="9">
                  <c:v>70.600656968559363</c:v>
                </c:pt>
                <c:pt idx="10">
                  <c:v>76.830046948356809</c:v>
                </c:pt>
                <c:pt idx="11">
                  <c:v>78.412177985948489</c:v>
                </c:pt>
              </c:numCache>
            </c:numRef>
          </c:val>
        </c:ser>
        <c:ser>
          <c:idx val="1"/>
          <c:order val="1"/>
          <c:tx>
            <c:strRef>
              <c:f>'[Wykres 4 w programie Microsoft PowerPoint]Arkusz2'!$AB$164</c:f>
              <c:strCache>
                <c:ptCount val="1"/>
                <c:pt idx="0">
                  <c:v>households' credits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'[Wykres 4 w programie Microsoft PowerPoint]Arkusz2'!$AC$162:$AN$162</c:f>
              <c:strCache>
                <c:ptCount val="12"/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March 2016</c:v>
                </c:pt>
              </c:strCache>
            </c:strRef>
          </c:cat>
          <c:val>
            <c:numRef>
              <c:f>'[Wykres 4 w programie Microsoft PowerPoint]Arkusz2'!$AC$164:$AN$164</c:f>
              <c:numCache>
                <c:formatCode>0.0</c:formatCode>
                <c:ptCount val="12"/>
                <c:pt idx="1">
                  <c:v>47.152185089974289</c:v>
                </c:pt>
                <c:pt idx="2">
                  <c:v>65.343187660668377</c:v>
                </c:pt>
                <c:pt idx="3">
                  <c:v>88.401918465227823</c:v>
                </c:pt>
                <c:pt idx="4">
                  <c:v>101.56390243902439</c:v>
                </c:pt>
                <c:pt idx="5">
                  <c:v>120.05681818181819</c:v>
                </c:pt>
                <c:pt idx="6">
                  <c:v>120.63265306122449</c:v>
                </c:pt>
                <c:pt idx="7">
                  <c:v>130.3757946210269</c:v>
                </c:pt>
                <c:pt idx="8">
                  <c:v>133.85542168674698</c:v>
                </c:pt>
                <c:pt idx="9">
                  <c:v>142.28061942749883</c:v>
                </c:pt>
                <c:pt idx="10">
                  <c:v>147.5293427230047</c:v>
                </c:pt>
                <c:pt idx="11">
                  <c:v>148.10304449648712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4077184"/>
        <c:axId val="84078976"/>
      </c:barChart>
      <c:catAx>
        <c:axId val="84077184"/>
        <c:scaling>
          <c:orientation val="minMax"/>
        </c:scaling>
        <c:delete val="0"/>
        <c:axPos val="b"/>
        <c:majorTickMark val="out"/>
        <c:minorTickMark val="none"/>
        <c:tickLblPos val="nextTo"/>
        <c:crossAx val="84078976"/>
        <c:crosses val="autoZero"/>
        <c:auto val="1"/>
        <c:lblAlgn val="ctr"/>
        <c:lblOffset val="100"/>
        <c:noMultiLvlLbl val="0"/>
      </c:catAx>
      <c:valAx>
        <c:axId val="8407897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8407718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'[Wykres 5 w programie Microsoft PowerPoint]Arkusz3'!$I$118:$J$118</c:f>
              <c:strCache>
                <c:ptCount val="1"/>
                <c:pt idx="0">
                  <c:v>PLN mortgages</c:v>
                </c:pt>
              </c:strCache>
            </c:strRef>
          </c:tx>
          <c:invertIfNegative val="0"/>
          <c:dLbls>
            <c:dLbl>
              <c:idx val="7"/>
              <c:layout>
                <c:manualLayout>
                  <c:x val="0"/>
                  <c:y val="0.11711711711711698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'[Wykres 5 w programie Microsoft PowerPoint]Arkusz3'!$L$117:$V$117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Jan. '15</c:v>
                </c:pt>
                <c:pt idx="9">
                  <c:v>Dec.'15</c:v>
                </c:pt>
                <c:pt idx="10">
                  <c:v>March '16</c:v>
                </c:pt>
              </c:strCache>
            </c:strRef>
          </c:cat>
          <c:val>
            <c:numRef>
              <c:f>'[Wykres 5 w programie Microsoft PowerPoint]Arkusz3'!$L$118:$V$118</c:f>
              <c:numCache>
                <c:formatCode>0.0</c:formatCode>
                <c:ptCount val="11"/>
                <c:pt idx="0">
                  <c:v>52.213999999999999</c:v>
                </c:pt>
                <c:pt idx="1">
                  <c:v>59.097999999999999</c:v>
                </c:pt>
                <c:pt idx="2">
                  <c:v>75.64</c:v>
                </c:pt>
                <c:pt idx="3">
                  <c:v>98.224999999999994</c:v>
                </c:pt>
                <c:pt idx="4">
                  <c:v>121.157</c:v>
                </c:pt>
                <c:pt idx="5">
                  <c:v>143.46199999999999</c:v>
                </c:pt>
                <c:pt idx="6">
                  <c:v>166.953</c:v>
                </c:pt>
                <c:pt idx="7">
                  <c:v>190.398</c:v>
                </c:pt>
                <c:pt idx="8">
                  <c:v>191.63800000000001</c:v>
                </c:pt>
                <c:pt idx="9">
                  <c:v>212</c:v>
                </c:pt>
                <c:pt idx="10">
                  <c:v>217</c:v>
                </c:pt>
              </c:numCache>
            </c:numRef>
          </c:val>
        </c:ser>
        <c:ser>
          <c:idx val="1"/>
          <c:order val="1"/>
          <c:tx>
            <c:strRef>
              <c:f>'[Wykres 5 w programie Microsoft PowerPoint]Arkusz3'!$I$119:$J$119</c:f>
              <c:strCache>
                <c:ptCount val="1"/>
                <c:pt idx="0">
                  <c:v>FX mortgages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'[Wykres 5 w programie Microsoft PowerPoint]Arkusz3'!$L$117:$V$117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Jan. '15</c:v>
                </c:pt>
                <c:pt idx="9">
                  <c:v>Dec.'15</c:v>
                </c:pt>
                <c:pt idx="10">
                  <c:v>March '16</c:v>
                </c:pt>
              </c:strCache>
            </c:strRef>
          </c:cat>
          <c:val>
            <c:numRef>
              <c:f>'[Wykres 5 w programie Microsoft PowerPoint]Arkusz3'!$L$119:$V$119</c:f>
              <c:numCache>
                <c:formatCode>0.0</c:formatCode>
                <c:ptCount val="11"/>
                <c:pt idx="0">
                  <c:v>74.686000000000007</c:v>
                </c:pt>
                <c:pt idx="1">
                  <c:v>134.97</c:v>
                </c:pt>
                <c:pt idx="2">
                  <c:v>142.12200000000001</c:v>
                </c:pt>
                <c:pt idx="3">
                  <c:v>169.28299999999999</c:v>
                </c:pt>
                <c:pt idx="4">
                  <c:v>197.84</c:v>
                </c:pt>
                <c:pt idx="5">
                  <c:v>178.30500000000001</c:v>
                </c:pt>
                <c:pt idx="6">
                  <c:v>168.72200000000001</c:v>
                </c:pt>
                <c:pt idx="7">
                  <c:v>165.47399999999999</c:v>
                </c:pt>
                <c:pt idx="8">
                  <c:v>181.91800000000001</c:v>
                </c:pt>
                <c:pt idx="9">
                  <c:v>169.3</c:v>
                </c:pt>
                <c:pt idx="10">
                  <c:v>165.6</c:v>
                </c:pt>
              </c:numCache>
            </c:numRef>
          </c:val>
        </c:ser>
        <c:ser>
          <c:idx val="2"/>
          <c:order val="2"/>
          <c:tx>
            <c:strRef>
              <c:f>'[Wykres 5 w programie Microsoft PowerPoint]Arkusz3'!$I$120:$J$120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'[Wykres 5 w programie Microsoft PowerPoint]Arkusz3'!$L$117:$V$117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Jan. '15</c:v>
                </c:pt>
                <c:pt idx="9">
                  <c:v>Dec.'15</c:v>
                </c:pt>
                <c:pt idx="10">
                  <c:v>March '16</c:v>
                </c:pt>
              </c:strCache>
            </c:strRef>
          </c:cat>
          <c:val>
            <c:numRef>
              <c:f>'[Wykres 5 w programie Microsoft PowerPoint]Arkusz3'!$L$120:$V$120</c:f>
              <c:numCache>
                <c:formatCode>0.0</c:formatCode>
                <c:ptCount val="11"/>
                <c:pt idx="0">
                  <c:v>126.9</c:v>
                </c:pt>
                <c:pt idx="1">
                  <c:v>194.06799999999998</c:v>
                </c:pt>
                <c:pt idx="2">
                  <c:v>217.762</c:v>
                </c:pt>
                <c:pt idx="3">
                  <c:v>267.50799999999998</c:v>
                </c:pt>
                <c:pt idx="4">
                  <c:v>318.99700000000001</c:v>
                </c:pt>
                <c:pt idx="5">
                  <c:v>321.767</c:v>
                </c:pt>
                <c:pt idx="6">
                  <c:v>335.67500000000001</c:v>
                </c:pt>
                <c:pt idx="7">
                  <c:v>355.87199999999996</c:v>
                </c:pt>
                <c:pt idx="8">
                  <c:v>373.55600000000004</c:v>
                </c:pt>
                <c:pt idx="9">
                  <c:v>381.3</c:v>
                </c:pt>
                <c:pt idx="10">
                  <c:v>382.6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133376"/>
        <c:axId val="84134912"/>
      </c:barChart>
      <c:catAx>
        <c:axId val="84133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4134912"/>
        <c:crosses val="autoZero"/>
        <c:auto val="1"/>
        <c:lblAlgn val="ctr"/>
        <c:lblOffset val="100"/>
        <c:noMultiLvlLbl val="0"/>
      </c:catAx>
      <c:valAx>
        <c:axId val="8413491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84133376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Arkusz2!$D$79:$E$79</c:f>
              <c:strCache>
                <c:ptCount val="1"/>
                <c:pt idx="0">
                  <c:v>Unemployment</c:v>
                </c:pt>
              </c:strCache>
            </c:strRef>
          </c:tx>
          <c:invertIfNegative val="0"/>
          <c:dPt>
            <c:idx val="1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2"/>
            <c:invertIfNegative val="0"/>
            <c:bubble3D val="0"/>
            <c:spPr>
              <a:solidFill>
                <a:srgbClr val="FFC0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Arkusz2!$F$78:$R$78</c:f>
              <c:strCach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  2015</c:v>
                </c:pt>
                <c:pt idx="12">
                  <c:v>EU 28 av.</c:v>
                </c:pt>
              </c:strCache>
            </c:strRef>
          </c:cat>
          <c:val>
            <c:numRef>
              <c:f>Arkusz2!$F$79:$R$79</c:f>
              <c:numCache>
                <c:formatCode>General</c:formatCode>
                <c:ptCount val="13"/>
                <c:pt idx="0">
                  <c:v>19.5</c:v>
                </c:pt>
                <c:pt idx="1">
                  <c:v>17.8</c:v>
                </c:pt>
                <c:pt idx="2">
                  <c:v>13.9</c:v>
                </c:pt>
                <c:pt idx="3">
                  <c:v>9.6</c:v>
                </c:pt>
                <c:pt idx="4">
                  <c:v>7.1</c:v>
                </c:pt>
                <c:pt idx="5">
                  <c:v>8.2000000000000011</c:v>
                </c:pt>
                <c:pt idx="6">
                  <c:v>9.6</c:v>
                </c:pt>
                <c:pt idx="7">
                  <c:v>10</c:v>
                </c:pt>
                <c:pt idx="8">
                  <c:v>10.4</c:v>
                </c:pt>
                <c:pt idx="9">
                  <c:v>10</c:v>
                </c:pt>
                <c:pt idx="10">
                  <c:v>8.2000000000000011</c:v>
                </c:pt>
                <c:pt idx="11">
                  <c:v>7.1</c:v>
                </c:pt>
                <c:pt idx="12">
                  <c:v>10.4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573952"/>
        <c:axId val="38575488"/>
      </c:barChart>
      <c:catAx>
        <c:axId val="3857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575488"/>
        <c:crosses val="autoZero"/>
        <c:auto val="1"/>
        <c:lblAlgn val="ctr"/>
        <c:lblOffset val="100"/>
        <c:noMultiLvlLbl val="0"/>
      </c:catAx>
      <c:valAx>
        <c:axId val="38575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5739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Arkusz3!$D$45:$E$45</c:f>
              <c:strCache>
                <c:ptCount val="1"/>
                <c:pt idx="0">
                  <c:v>poziom złych długów hipotecznych</c:v>
                </c:pt>
              </c:strCache>
            </c:strRef>
          </c:tx>
          <c:invertIfNegative val="0"/>
          <c:cat>
            <c:strRef>
              <c:f>Arkusz3!$F$44:$O$44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strCache>
            </c:strRef>
          </c:cat>
          <c:val>
            <c:numRef>
              <c:f>Arkusz3!$F$45:$O$45</c:f>
              <c:numCache>
                <c:formatCode>General</c:formatCode>
                <c:ptCount val="10"/>
              </c:numCache>
            </c:numRef>
          </c:val>
        </c:ser>
        <c:ser>
          <c:idx val="1"/>
          <c:order val="1"/>
          <c:tx>
            <c:strRef>
              <c:f>Arkusz3!$D$46:$E$46</c:f>
              <c:strCache>
                <c:ptCount val="1"/>
                <c:pt idx="0">
                  <c:v>total cards(mln)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Arkusz3!$F$44:$O$44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strCache>
            </c:strRef>
          </c:cat>
          <c:val>
            <c:numRef>
              <c:f>Arkusz3!$F$46:$O$46</c:f>
              <c:numCache>
                <c:formatCode>General</c:formatCode>
                <c:ptCount val="10"/>
                <c:pt idx="0">
                  <c:v>23.8</c:v>
                </c:pt>
                <c:pt idx="1">
                  <c:v>26.5</c:v>
                </c:pt>
                <c:pt idx="2">
                  <c:v>30.28</c:v>
                </c:pt>
                <c:pt idx="3">
                  <c:v>32.5</c:v>
                </c:pt>
                <c:pt idx="4">
                  <c:v>31.98</c:v>
                </c:pt>
                <c:pt idx="5">
                  <c:v>32.04</c:v>
                </c:pt>
                <c:pt idx="6">
                  <c:v>33</c:v>
                </c:pt>
                <c:pt idx="7">
                  <c:v>34.369999999999997</c:v>
                </c:pt>
                <c:pt idx="8">
                  <c:v>36.1</c:v>
                </c:pt>
                <c:pt idx="9">
                  <c:v>35.1</c:v>
                </c:pt>
              </c:numCache>
            </c:numRef>
          </c:val>
        </c:ser>
        <c:ser>
          <c:idx val="2"/>
          <c:order val="2"/>
          <c:tx>
            <c:strRef>
              <c:f>Arkusz3!$D$47:$E$47</c:f>
              <c:strCache>
                <c:ptCount val="1"/>
                <c:pt idx="0">
                  <c:v>credit cards  (mln)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Arkusz3!$F$44:$O$44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strCache>
            </c:strRef>
          </c:cat>
          <c:val>
            <c:numRef>
              <c:f>Arkusz3!$F$47:$O$47</c:f>
              <c:numCache>
                <c:formatCode>General</c:formatCode>
                <c:ptCount val="10"/>
                <c:pt idx="0">
                  <c:v>6.35</c:v>
                </c:pt>
                <c:pt idx="1">
                  <c:v>7.81</c:v>
                </c:pt>
                <c:pt idx="2">
                  <c:v>9.4</c:v>
                </c:pt>
                <c:pt idx="3">
                  <c:v>10.9</c:v>
                </c:pt>
                <c:pt idx="4">
                  <c:v>8.9</c:v>
                </c:pt>
                <c:pt idx="5">
                  <c:v>6.94</c:v>
                </c:pt>
                <c:pt idx="6">
                  <c:v>6.45</c:v>
                </c:pt>
                <c:pt idx="7">
                  <c:v>6.13</c:v>
                </c:pt>
                <c:pt idx="8">
                  <c:v>6</c:v>
                </c:pt>
                <c:pt idx="9">
                  <c:v>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202240"/>
        <c:axId val="84203776"/>
      </c:barChart>
      <c:catAx>
        <c:axId val="84202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4203776"/>
        <c:crosses val="autoZero"/>
        <c:auto val="1"/>
        <c:lblAlgn val="ctr"/>
        <c:lblOffset val="100"/>
        <c:noMultiLvlLbl val="0"/>
      </c:catAx>
      <c:valAx>
        <c:axId val="84203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4202240"/>
        <c:crosses val="autoZero"/>
        <c:crossBetween val="between"/>
      </c:valAx>
    </c:plotArea>
    <c:legend>
      <c:legendPos val="b"/>
      <c:legendEntry>
        <c:idx val="0"/>
        <c:delete val="1"/>
      </c:legendEntry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Arkusz4!$E$91:$K$91</c:f>
              <c:strCache>
                <c:ptCount val="1"/>
                <c:pt idx="0">
                  <c:v>Accounts with  internet banking capablity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Arkusz4!$L$90:$Q$90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 2014</c:v>
                </c:pt>
                <c:pt idx="5">
                  <c:v>2015</c:v>
                </c:pt>
              </c:strCache>
            </c:strRef>
          </c:cat>
          <c:val>
            <c:numRef>
              <c:f>Arkusz4!$L$91:$Q$91</c:f>
              <c:numCache>
                <c:formatCode>General</c:formatCode>
                <c:ptCount val="6"/>
                <c:pt idx="0">
                  <c:v>16.23</c:v>
                </c:pt>
                <c:pt idx="1">
                  <c:v>17.8</c:v>
                </c:pt>
                <c:pt idx="2">
                  <c:v>20.8</c:v>
                </c:pt>
                <c:pt idx="3">
                  <c:v>21.86</c:v>
                </c:pt>
                <c:pt idx="4">
                  <c:v>25.12</c:v>
                </c:pt>
                <c:pt idx="5" formatCode="0.00">
                  <c:v>30.35</c:v>
                </c:pt>
              </c:numCache>
            </c:numRef>
          </c:val>
        </c:ser>
        <c:ser>
          <c:idx val="1"/>
          <c:order val="1"/>
          <c:tx>
            <c:strRef>
              <c:f>Arkusz4!$E$92:$K$92</c:f>
              <c:strCache>
                <c:ptCount val="1"/>
                <c:pt idx="0">
                  <c:v>Accounts with  internet banking capablity</c:v>
                </c:pt>
              </c:strCache>
            </c:strRef>
          </c:tx>
          <c:invertIfNegative val="0"/>
          <c:cat>
            <c:strRef>
              <c:f>Arkusz4!$L$90:$Q$90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 2014</c:v>
                </c:pt>
                <c:pt idx="5">
                  <c:v>2015</c:v>
                </c:pt>
              </c:strCache>
            </c:strRef>
          </c:cat>
          <c:val>
            <c:numRef>
              <c:f>Arkusz4!$L$92:$Q$92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Arkusz4!$E$93:$K$93</c:f>
              <c:strCache>
                <c:ptCount val="1"/>
                <c:pt idx="0">
                  <c:v>Accounts with active use of internet banking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Arkusz4!$L$90:$Q$90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 2014</c:v>
                </c:pt>
                <c:pt idx="5">
                  <c:v>2015</c:v>
                </c:pt>
              </c:strCache>
            </c:strRef>
          </c:cat>
          <c:val>
            <c:numRef>
              <c:f>Arkusz4!$L$93:$Q$93</c:f>
              <c:numCache>
                <c:formatCode>General</c:formatCode>
                <c:ptCount val="6"/>
                <c:pt idx="0">
                  <c:v>9.15</c:v>
                </c:pt>
                <c:pt idx="1">
                  <c:v>10.1</c:v>
                </c:pt>
                <c:pt idx="2">
                  <c:v>12.4</c:v>
                </c:pt>
                <c:pt idx="3">
                  <c:v>12.4</c:v>
                </c:pt>
                <c:pt idx="4">
                  <c:v>13.06</c:v>
                </c:pt>
                <c:pt idx="5" formatCode="0.00">
                  <c:v>14.537000000000001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734336"/>
        <c:axId val="84735872"/>
      </c:barChart>
      <c:catAx>
        <c:axId val="84734336"/>
        <c:scaling>
          <c:orientation val="minMax"/>
        </c:scaling>
        <c:delete val="0"/>
        <c:axPos val="b"/>
        <c:majorTickMark val="out"/>
        <c:minorTickMark val="none"/>
        <c:tickLblPos val="nextTo"/>
        <c:crossAx val="84735872"/>
        <c:crosses val="autoZero"/>
        <c:auto val="1"/>
        <c:lblAlgn val="ctr"/>
        <c:lblOffset val="100"/>
        <c:noMultiLvlLbl val="0"/>
      </c:catAx>
      <c:valAx>
        <c:axId val="84735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4734336"/>
        <c:crosses val="autoZero"/>
        <c:crossBetween val="between"/>
      </c:valAx>
    </c:plotArea>
    <c:legend>
      <c:legendPos val="b"/>
      <c:legendEntry>
        <c:idx val="1"/>
        <c:delete val="1"/>
      </c:legendEntry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Arkusz4!$G$102:$I$102</c:f>
              <c:strCache>
                <c:ptCount val="1"/>
                <c:pt idx="0">
                  <c:v>users of m-banking (millions)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Arkusz4!$J$101:$L$101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strCache>
            </c:strRef>
          </c:cat>
          <c:val>
            <c:numRef>
              <c:f>Arkusz4!$J$102:$L$102</c:f>
              <c:numCache>
                <c:formatCode>0.000</c:formatCode>
                <c:ptCount val="3"/>
                <c:pt idx="0">
                  <c:v>1.1919999999999971</c:v>
                </c:pt>
                <c:pt idx="1">
                  <c:v>2.47037</c:v>
                </c:pt>
                <c:pt idx="2">
                  <c:v>3.4832230000000002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861824"/>
        <c:axId val="122871808"/>
      </c:barChart>
      <c:catAx>
        <c:axId val="122861824"/>
        <c:scaling>
          <c:orientation val="minMax"/>
        </c:scaling>
        <c:delete val="0"/>
        <c:axPos val="b"/>
        <c:majorTickMark val="out"/>
        <c:minorTickMark val="none"/>
        <c:tickLblPos val="nextTo"/>
        <c:crossAx val="122871808"/>
        <c:crosses val="autoZero"/>
        <c:auto val="1"/>
        <c:lblAlgn val="ctr"/>
        <c:lblOffset val="100"/>
        <c:noMultiLvlLbl val="0"/>
      </c:catAx>
      <c:valAx>
        <c:axId val="122871808"/>
        <c:scaling>
          <c:orientation val="minMax"/>
        </c:scaling>
        <c:delete val="0"/>
        <c:axPos val="l"/>
        <c:majorGridlines/>
        <c:numFmt formatCode="0.000" sourceLinked="1"/>
        <c:majorTickMark val="out"/>
        <c:minorTickMark val="none"/>
        <c:tickLblPos val="nextTo"/>
        <c:crossAx val="12286182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pPr>
            <a:r>
              <a:rPr lang="pl-PL" sz="2400" b="1">
                <a:solidFill>
                  <a:srgbClr val="003366"/>
                </a:solidFill>
              </a:rPr>
              <a:t>Distribution of seats in the Sejm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23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18570347558000802"/>
                  <c:y val="0.1281334299850570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160345581802276"/>
                      <c:h val="0.1281372120151647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8714375938905345"/>
                  <c:y val="-0.1600402132398179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5362233777371202E-2"/>
                  <c:y val="1.851850941134003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052054421130215E-2"/>
                  <c:y val="-5.338846600616422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2285437487622158E-2"/>
                  <c:y val="-2.497372456976483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05640501293606"/>
                      <c:h val="0.17877980601928398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4.4730576704935382E-3"/>
                  <c:y val="-7.42023942189379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Arkusz8!$C$2:$C$7</c:f>
              <c:strCache>
                <c:ptCount val="6"/>
                <c:pt idx="0">
                  <c:v>Law &amp; Justice</c:v>
                </c:pt>
                <c:pt idx="1">
                  <c:v>Civic Platform</c:v>
                </c:pt>
                <c:pt idx="2">
                  <c:v>Kukiz'15</c:v>
                </c:pt>
                <c:pt idx="3">
                  <c:v>.Nowoczesna</c:v>
                </c:pt>
                <c:pt idx="4">
                  <c:v>Peasants' Party</c:v>
                </c:pt>
                <c:pt idx="5">
                  <c:v>Others</c:v>
                </c:pt>
              </c:strCache>
            </c:strRef>
          </c:cat>
          <c:val>
            <c:numRef>
              <c:f>Arkusz8!$D$2:$D$7</c:f>
              <c:numCache>
                <c:formatCode>General</c:formatCode>
                <c:ptCount val="6"/>
                <c:pt idx="0">
                  <c:v>234</c:v>
                </c:pt>
                <c:pt idx="1">
                  <c:v>138</c:v>
                </c:pt>
                <c:pt idx="2">
                  <c:v>41</c:v>
                </c:pt>
                <c:pt idx="3">
                  <c:v>28</c:v>
                </c:pt>
                <c:pt idx="4">
                  <c:v>16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Arkusz3!$K$74</c:f>
              <c:strCache>
                <c:ptCount val="1"/>
                <c:pt idx="0">
                  <c:v>EUR/PLN</c:v>
                </c:pt>
              </c:strCache>
            </c:strRef>
          </c:tx>
          <c:marker>
            <c:symbol val="none"/>
          </c:marker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5"/>
              <c:delete val="1"/>
            </c:dLbl>
            <c:dLbl>
              <c:idx val="7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Arkusz3!$L$73:$Z$73</c:f>
              <c:strCache>
                <c:ptCount val="15"/>
                <c:pt idx="0">
                  <c:v>'03</c:v>
                </c:pt>
                <c:pt idx="1">
                  <c:v>'04</c:v>
                </c:pt>
                <c:pt idx="2">
                  <c:v>'05</c:v>
                </c:pt>
                <c:pt idx="3">
                  <c:v>'06</c:v>
                </c:pt>
                <c:pt idx="4">
                  <c:v>'07</c:v>
                </c:pt>
                <c:pt idx="5">
                  <c:v>'08</c:v>
                </c:pt>
                <c:pt idx="6">
                  <c:v>Feb '09</c:v>
                </c:pt>
                <c:pt idx="7">
                  <c:v>'09</c:v>
                </c:pt>
                <c:pt idx="8">
                  <c:v>'10</c:v>
                </c:pt>
                <c:pt idx="9">
                  <c:v>11</c:v>
                </c:pt>
                <c:pt idx="10">
                  <c:v>12</c:v>
                </c:pt>
                <c:pt idx="11">
                  <c:v> '13</c:v>
                </c:pt>
                <c:pt idx="12">
                  <c:v> '14</c:v>
                </c:pt>
                <c:pt idx="13">
                  <c:v>15</c:v>
                </c:pt>
                <c:pt idx="14">
                  <c:v>May'15</c:v>
                </c:pt>
              </c:strCache>
            </c:strRef>
          </c:cat>
          <c:val>
            <c:numRef>
              <c:f>Arkusz3!$L$74:$Z$74</c:f>
              <c:numCache>
                <c:formatCode>General</c:formatCode>
                <c:ptCount val="15"/>
                <c:pt idx="0">
                  <c:v>4.71</c:v>
                </c:pt>
                <c:pt idx="1">
                  <c:v>4.07</c:v>
                </c:pt>
                <c:pt idx="2">
                  <c:v>4.0199999999999996</c:v>
                </c:pt>
                <c:pt idx="3">
                  <c:v>3.89</c:v>
                </c:pt>
                <c:pt idx="4">
                  <c:v>3.63</c:v>
                </c:pt>
                <c:pt idx="5">
                  <c:v>4.17</c:v>
                </c:pt>
                <c:pt idx="6">
                  <c:v>4.6500000000000004</c:v>
                </c:pt>
                <c:pt idx="7">
                  <c:v>4.0999999999999996</c:v>
                </c:pt>
                <c:pt idx="8">
                  <c:v>3.96</c:v>
                </c:pt>
                <c:pt idx="9">
                  <c:v>4.41</c:v>
                </c:pt>
                <c:pt idx="10">
                  <c:v>4.09</c:v>
                </c:pt>
                <c:pt idx="11" formatCode="0.00">
                  <c:v>4.1470000000000002</c:v>
                </c:pt>
                <c:pt idx="12" formatCode="0.00">
                  <c:v>4.26</c:v>
                </c:pt>
                <c:pt idx="13">
                  <c:v>4.26</c:v>
                </c:pt>
                <c:pt idx="14">
                  <c:v>4.4000000000000004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Arkusz3!$K$75</c:f>
              <c:strCache>
                <c:ptCount val="1"/>
                <c:pt idx="0">
                  <c:v>USD/PLN</c:v>
                </c:pt>
              </c:strCache>
            </c:strRef>
          </c:tx>
          <c:marker>
            <c:symbol val="none"/>
          </c:marker>
          <c:dLbls>
            <c:dLbl>
              <c:idx val="2"/>
              <c:delete val="1"/>
            </c:dLbl>
            <c:dLbl>
              <c:idx val="3"/>
              <c:delete val="1"/>
            </c:dLbl>
            <c:dLbl>
              <c:idx val="5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Arkusz3!$L$73:$Z$73</c:f>
              <c:strCache>
                <c:ptCount val="15"/>
                <c:pt idx="0">
                  <c:v>'03</c:v>
                </c:pt>
                <c:pt idx="1">
                  <c:v>'04</c:v>
                </c:pt>
                <c:pt idx="2">
                  <c:v>'05</c:v>
                </c:pt>
                <c:pt idx="3">
                  <c:v>'06</c:v>
                </c:pt>
                <c:pt idx="4">
                  <c:v>'07</c:v>
                </c:pt>
                <c:pt idx="5">
                  <c:v>'08</c:v>
                </c:pt>
                <c:pt idx="6">
                  <c:v>Feb '09</c:v>
                </c:pt>
                <c:pt idx="7">
                  <c:v>'09</c:v>
                </c:pt>
                <c:pt idx="8">
                  <c:v>'10</c:v>
                </c:pt>
                <c:pt idx="9">
                  <c:v>11</c:v>
                </c:pt>
                <c:pt idx="10">
                  <c:v>12</c:v>
                </c:pt>
                <c:pt idx="11">
                  <c:v> '13</c:v>
                </c:pt>
                <c:pt idx="12">
                  <c:v> '14</c:v>
                </c:pt>
                <c:pt idx="13">
                  <c:v>15</c:v>
                </c:pt>
                <c:pt idx="14">
                  <c:v>May'15</c:v>
                </c:pt>
              </c:strCache>
            </c:strRef>
          </c:cat>
          <c:val>
            <c:numRef>
              <c:f>Arkusz3!$L$75:$Z$75</c:f>
              <c:numCache>
                <c:formatCode>General</c:formatCode>
                <c:ptCount val="15"/>
                <c:pt idx="0">
                  <c:v>3.74</c:v>
                </c:pt>
                <c:pt idx="1">
                  <c:v>2.94</c:v>
                </c:pt>
                <c:pt idx="2">
                  <c:v>3.26</c:v>
                </c:pt>
                <c:pt idx="3">
                  <c:v>2.91</c:v>
                </c:pt>
                <c:pt idx="4">
                  <c:v>2.4300000000000002</c:v>
                </c:pt>
                <c:pt idx="5">
                  <c:v>2.96</c:v>
                </c:pt>
                <c:pt idx="6">
                  <c:v>3.67</c:v>
                </c:pt>
                <c:pt idx="7">
                  <c:v>2.85</c:v>
                </c:pt>
                <c:pt idx="8">
                  <c:v>2.96</c:v>
                </c:pt>
                <c:pt idx="9">
                  <c:v>3.41</c:v>
                </c:pt>
                <c:pt idx="10">
                  <c:v>3.09</c:v>
                </c:pt>
                <c:pt idx="11" formatCode="0.00">
                  <c:v>3.012</c:v>
                </c:pt>
                <c:pt idx="12" formatCode="0.00">
                  <c:v>3.51</c:v>
                </c:pt>
                <c:pt idx="13">
                  <c:v>3.9</c:v>
                </c:pt>
                <c:pt idx="14">
                  <c:v>3.94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480512"/>
        <c:axId val="38498688"/>
      </c:lineChart>
      <c:catAx>
        <c:axId val="38480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498688"/>
        <c:crosses val="autoZero"/>
        <c:auto val="1"/>
        <c:lblAlgn val="ctr"/>
        <c:lblOffset val="100"/>
        <c:noMultiLvlLbl val="0"/>
      </c:catAx>
      <c:valAx>
        <c:axId val="38498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4805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6920336346845545"/>
          <c:y val="0.66023739036311191"/>
          <c:w val="0.22455623602605229"/>
          <c:h val="5.0741245564756045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Arkusz3!$H$96:$I$96</c:f>
              <c:strCache>
                <c:ptCount val="1"/>
                <c:pt idx="0">
                  <c:v>Export</c:v>
                </c:pt>
              </c:strCache>
            </c:strRef>
          </c:tx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Arkusz3!$J$95:$V$95</c:f>
              <c:strCach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 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strCache>
            </c:strRef>
          </c:cat>
          <c:val>
            <c:numRef>
              <c:f>Arkusz3!$J$96:$V$96</c:f>
              <c:numCache>
                <c:formatCode>General</c:formatCode>
                <c:ptCount val="13"/>
                <c:pt idx="0">
                  <c:v>47.5</c:v>
                </c:pt>
                <c:pt idx="1">
                  <c:v>59.7</c:v>
                </c:pt>
                <c:pt idx="2">
                  <c:v>71.400000000000006</c:v>
                </c:pt>
                <c:pt idx="3">
                  <c:v>87.9</c:v>
                </c:pt>
                <c:pt idx="4">
                  <c:v>101.8</c:v>
                </c:pt>
                <c:pt idx="5" formatCode="0.0">
                  <c:v>116.24299999999999</c:v>
                </c:pt>
                <c:pt idx="6" formatCode="0.0">
                  <c:v>98.218000000000004</c:v>
                </c:pt>
                <c:pt idx="7" formatCode="0.0">
                  <c:v>120.373</c:v>
                </c:pt>
                <c:pt idx="8" formatCode="0.0">
                  <c:v>136.63900000000001</c:v>
                </c:pt>
                <c:pt idx="9" formatCode="0.0">
                  <c:v>143.45599999999999</c:v>
                </c:pt>
                <c:pt idx="10">
                  <c:v>152.80000000000001</c:v>
                </c:pt>
                <c:pt idx="11">
                  <c:v>163.1</c:v>
                </c:pt>
                <c:pt idx="12" formatCode="0.0">
                  <c:v>178.7</c:v>
                </c:pt>
              </c:numCache>
            </c:numRef>
          </c:val>
        </c:ser>
        <c:ser>
          <c:idx val="1"/>
          <c:order val="1"/>
          <c:tx>
            <c:strRef>
              <c:f>Arkusz3!$H$97:$I$97</c:f>
              <c:strCache>
                <c:ptCount val="1"/>
                <c:pt idx="0">
                  <c:v>Import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Arkusz3!$J$95:$V$95</c:f>
              <c:strCach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 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strCache>
            </c:strRef>
          </c:cat>
          <c:val>
            <c:numRef>
              <c:f>Arkusz3!$J$97:$V$97</c:f>
              <c:numCache>
                <c:formatCode>General</c:formatCode>
                <c:ptCount val="13"/>
                <c:pt idx="0">
                  <c:v>60.2</c:v>
                </c:pt>
                <c:pt idx="1">
                  <c:v>71.3</c:v>
                </c:pt>
                <c:pt idx="2">
                  <c:v>81.2</c:v>
                </c:pt>
                <c:pt idx="3">
                  <c:v>100.8</c:v>
                </c:pt>
                <c:pt idx="4">
                  <c:v>120.4</c:v>
                </c:pt>
                <c:pt idx="5" formatCode="#,##0.0">
                  <c:v>142.447</c:v>
                </c:pt>
                <c:pt idx="6" formatCode="#,##0.0">
                  <c:v>107.52800000000001</c:v>
                </c:pt>
                <c:pt idx="7" formatCode="0.0">
                  <c:v>134.18799999999999</c:v>
                </c:pt>
                <c:pt idx="8" formatCode="0.0">
                  <c:v>152.654</c:v>
                </c:pt>
                <c:pt idx="9" formatCode="0.0">
                  <c:v>154.04</c:v>
                </c:pt>
                <c:pt idx="10" formatCode="0.0">
                  <c:v>155.1</c:v>
                </c:pt>
                <c:pt idx="11" formatCode="0.0">
                  <c:v>165.6</c:v>
                </c:pt>
                <c:pt idx="12" formatCode="0.0">
                  <c:v>175</c:v>
                </c:pt>
              </c:numCache>
            </c:numRef>
          </c:val>
        </c:ser>
        <c:ser>
          <c:idx val="2"/>
          <c:order val="2"/>
          <c:tx>
            <c:strRef>
              <c:f>Arkusz3!$H$98:$I$98</c:f>
              <c:strCache>
                <c:ptCount val="1"/>
                <c:pt idx="0">
                  <c:v>Balance</c:v>
                </c:pt>
              </c:strCache>
            </c:strRef>
          </c:tx>
          <c:invertIfNegative val="0"/>
          <c:dLbls>
            <c:dLbl>
              <c:idx val="10"/>
              <c:layout>
                <c:manualLayout>
                  <c:x val="0"/>
                  <c:y val="-6.837573187966890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9834710743801661E-2"/>
                  <c:y val="-5.555555555555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Arkusz3!$J$95:$V$95</c:f>
              <c:strCach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 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strCache>
            </c:strRef>
          </c:cat>
          <c:val>
            <c:numRef>
              <c:f>Arkusz3!$J$98:$V$98</c:f>
              <c:numCache>
                <c:formatCode>General</c:formatCode>
                <c:ptCount val="13"/>
                <c:pt idx="0">
                  <c:v>-12.700000000000003</c:v>
                </c:pt>
                <c:pt idx="1">
                  <c:v>-11.599999999999994</c:v>
                </c:pt>
                <c:pt idx="2">
                  <c:v>-9.7999999999999972</c:v>
                </c:pt>
                <c:pt idx="3">
                  <c:v>-12.899999999999991</c:v>
                </c:pt>
                <c:pt idx="4">
                  <c:v>-18.600000000000009</c:v>
                </c:pt>
                <c:pt idx="5" formatCode="0.0">
                  <c:v>-26.204000000000008</c:v>
                </c:pt>
                <c:pt idx="6" formatCode="0.0">
                  <c:v>-9.3100000000000023</c:v>
                </c:pt>
                <c:pt idx="7" formatCode="0.0">
                  <c:v>-13.814999999999984</c:v>
                </c:pt>
                <c:pt idx="8" formatCode="0.0">
                  <c:v>-16.014999999999986</c:v>
                </c:pt>
                <c:pt idx="9" formatCode="0.0">
                  <c:v>-10.584000000000003</c:v>
                </c:pt>
                <c:pt idx="10" formatCode="0.0">
                  <c:v>-2.2999999999999829</c:v>
                </c:pt>
                <c:pt idx="11" formatCode="0.0">
                  <c:v>-2.5</c:v>
                </c:pt>
                <c:pt idx="12" formatCode="0.0">
                  <c:v>3.6999999999999886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084800"/>
        <c:axId val="39086336"/>
      </c:barChart>
      <c:catAx>
        <c:axId val="39084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086336"/>
        <c:crosses val="autoZero"/>
        <c:auto val="1"/>
        <c:lblAlgn val="ctr"/>
        <c:lblOffset val="100"/>
        <c:noMultiLvlLbl val="0"/>
      </c:catAx>
      <c:valAx>
        <c:axId val="39086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0848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'[Wykres w programie Microsoft PowerPoint]Arkusz3'!$H$96:$I$96</c:f>
              <c:strCache>
                <c:ptCount val="1"/>
                <c:pt idx="0">
                  <c:v>Export</c:v>
                </c:pt>
              </c:strCache>
            </c:strRef>
          </c:tx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'[Wykres w programie Microsoft PowerPoint]Arkusz3'!$J$95:$W$95</c:f>
              <c:strCach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 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1Q 2016</c:v>
                </c:pt>
              </c:strCache>
            </c:strRef>
          </c:cat>
          <c:val>
            <c:numRef>
              <c:f>'[Wykres w programie Microsoft PowerPoint]Arkusz3'!$J$96:$W$96</c:f>
              <c:numCache>
                <c:formatCode>General</c:formatCode>
                <c:ptCount val="14"/>
                <c:pt idx="0">
                  <c:v>47.5</c:v>
                </c:pt>
                <c:pt idx="1">
                  <c:v>59.7</c:v>
                </c:pt>
                <c:pt idx="2">
                  <c:v>71.400000000000006</c:v>
                </c:pt>
                <c:pt idx="3">
                  <c:v>87.9</c:v>
                </c:pt>
                <c:pt idx="4">
                  <c:v>101.8</c:v>
                </c:pt>
                <c:pt idx="5" formatCode="0.0">
                  <c:v>116.24299999999999</c:v>
                </c:pt>
                <c:pt idx="6" formatCode="0.0">
                  <c:v>98.218000000000004</c:v>
                </c:pt>
                <c:pt idx="7" formatCode="0.0">
                  <c:v>120.373</c:v>
                </c:pt>
                <c:pt idx="8" formatCode="0.0">
                  <c:v>136.63900000000001</c:v>
                </c:pt>
                <c:pt idx="9" formatCode="0.0">
                  <c:v>143.45599999999999</c:v>
                </c:pt>
                <c:pt idx="10">
                  <c:v>152.80000000000001</c:v>
                </c:pt>
                <c:pt idx="11">
                  <c:v>163.1</c:v>
                </c:pt>
                <c:pt idx="12" formatCode="0.0">
                  <c:v>178.7</c:v>
                </c:pt>
                <c:pt idx="13" formatCode="0.0">
                  <c:v>43.9</c:v>
                </c:pt>
              </c:numCache>
            </c:numRef>
          </c:val>
        </c:ser>
        <c:ser>
          <c:idx val="1"/>
          <c:order val="1"/>
          <c:tx>
            <c:strRef>
              <c:f>'[Wykres w programie Microsoft PowerPoint]Arkusz3'!$H$97:$I$97</c:f>
              <c:strCache>
                <c:ptCount val="1"/>
                <c:pt idx="0">
                  <c:v>Import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'[Wykres w programie Microsoft PowerPoint]Arkusz3'!$J$95:$W$95</c:f>
              <c:strCach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 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1Q 2016</c:v>
                </c:pt>
              </c:strCache>
            </c:strRef>
          </c:cat>
          <c:val>
            <c:numRef>
              <c:f>'[Wykres w programie Microsoft PowerPoint]Arkusz3'!$J$97:$W$97</c:f>
              <c:numCache>
                <c:formatCode>General</c:formatCode>
                <c:ptCount val="14"/>
                <c:pt idx="0">
                  <c:v>60.2</c:v>
                </c:pt>
                <c:pt idx="1">
                  <c:v>71.3</c:v>
                </c:pt>
                <c:pt idx="2">
                  <c:v>81.2</c:v>
                </c:pt>
                <c:pt idx="3">
                  <c:v>100.8</c:v>
                </c:pt>
                <c:pt idx="4">
                  <c:v>120.4</c:v>
                </c:pt>
                <c:pt idx="5" formatCode="#,##0.0">
                  <c:v>142.447</c:v>
                </c:pt>
                <c:pt idx="6" formatCode="#,##0.0">
                  <c:v>107.52800000000001</c:v>
                </c:pt>
                <c:pt idx="7" formatCode="0.0">
                  <c:v>134.18799999999999</c:v>
                </c:pt>
                <c:pt idx="8" formatCode="0.0">
                  <c:v>152.654</c:v>
                </c:pt>
                <c:pt idx="9" formatCode="0.0">
                  <c:v>154.04</c:v>
                </c:pt>
                <c:pt idx="10" formatCode="0.0">
                  <c:v>155.1</c:v>
                </c:pt>
                <c:pt idx="11" formatCode="0.0">
                  <c:v>165.6</c:v>
                </c:pt>
                <c:pt idx="12" formatCode="0.0">
                  <c:v>175</c:v>
                </c:pt>
                <c:pt idx="13" formatCode="0.0">
                  <c:v>42</c:v>
                </c:pt>
              </c:numCache>
            </c:numRef>
          </c:val>
        </c:ser>
        <c:ser>
          <c:idx val="2"/>
          <c:order val="2"/>
          <c:tx>
            <c:strRef>
              <c:f>'[Wykres w programie Microsoft PowerPoint]Arkusz3'!$H$98:$I$98</c:f>
              <c:strCache>
                <c:ptCount val="1"/>
                <c:pt idx="0">
                  <c:v>Balance</c:v>
                </c:pt>
              </c:strCache>
            </c:strRef>
          </c:tx>
          <c:invertIfNegative val="0"/>
          <c:dLbls>
            <c:dLbl>
              <c:idx val="10"/>
              <c:layout>
                <c:manualLayout>
                  <c:x val="0"/>
                  <c:y val="-6.837573187966890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9834710743801661E-2"/>
                  <c:y val="-5.5555555555555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'[Wykres w programie Microsoft PowerPoint]Arkusz3'!$J$95:$W$95</c:f>
              <c:strCach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 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1Q 2016</c:v>
                </c:pt>
              </c:strCache>
            </c:strRef>
          </c:cat>
          <c:val>
            <c:numRef>
              <c:f>'[Wykres w programie Microsoft PowerPoint]Arkusz3'!$J$98:$W$98</c:f>
              <c:numCache>
                <c:formatCode>General</c:formatCode>
                <c:ptCount val="14"/>
                <c:pt idx="0">
                  <c:v>-12.700000000000003</c:v>
                </c:pt>
                <c:pt idx="1">
                  <c:v>-11.599999999999994</c:v>
                </c:pt>
                <c:pt idx="2">
                  <c:v>-9.7999999999999972</c:v>
                </c:pt>
                <c:pt idx="3">
                  <c:v>-12.899999999999991</c:v>
                </c:pt>
                <c:pt idx="4">
                  <c:v>-18.600000000000009</c:v>
                </c:pt>
                <c:pt idx="5" formatCode="0.0">
                  <c:v>-26.204000000000008</c:v>
                </c:pt>
                <c:pt idx="6" formatCode="0.0">
                  <c:v>-9.3100000000000023</c:v>
                </c:pt>
                <c:pt idx="7" formatCode="0.0">
                  <c:v>-13.814999999999984</c:v>
                </c:pt>
                <c:pt idx="8" formatCode="0.0">
                  <c:v>-16.014999999999986</c:v>
                </c:pt>
                <c:pt idx="9" formatCode="0.0">
                  <c:v>-10.584000000000003</c:v>
                </c:pt>
                <c:pt idx="10" formatCode="0.0">
                  <c:v>-2.2999999999999829</c:v>
                </c:pt>
                <c:pt idx="11" formatCode="0.0">
                  <c:v>-2.5</c:v>
                </c:pt>
                <c:pt idx="12" formatCode="0.0">
                  <c:v>3.6999999999999886</c:v>
                </c:pt>
                <c:pt idx="13" formatCode="0.0">
                  <c:v>1.8999999999999986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131776"/>
        <c:axId val="39137664"/>
      </c:barChart>
      <c:catAx>
        <c:axId val="39131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137664"/>
        <c:crosses val="autoZero"/>
        <c:auto val="1"/>
        <c:lblAlgn val="ctr"/>
        <c:lblOffset val="100"/>
        <c:noMultiLvlLbl val="0"/>
      </c:catAx>
      <c:valAx>
        <c:axId val="39137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13177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Arkusz3!$Z$214:$AE$214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2015f</c:v>
                </c:pt>
              </c:strCache>
            </c:strRef>
          </c:cat>
          <c:val>
            <c:numRef>
              <c:f>Arkusz3!$Z$215:$AE$215</c:f>
              <c:numCache>
                <c:formatCode>General</c:formatCode>
                <c:ptCount val="6"/>
                <c:pt idx="0">
                  <c:v>54.8</c:v>
                </c:pt>
                <c:pt idx="1">
                  <c:v>54.9</c:v>
                </c:pt>
                <c:pt idx="2">
                  <c:v>54</c:v>
                </c:pt>
                <c:pt idx="3">
                  <c:v>55.9</c:v>
                </c:pt>
                <c:pt idx="4">
                  <c:v>50.4</c:v>
                </c:pt>
                <c:pt idx="5">
                  <c:v>51.4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298112"/>
        <c:axId val="120676736"/>
      </c:barChart>
      <c:catAx>
        <c:axId val="120298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0676736"/>
        <c:crosses val="autoZero"/>
        <c:auto val="1"/>
        <c:lblAlgn val="ctr"/>
        <c:lblOffset val="100"/>
        <c:noMultiLvlLbl val="0"/>
      </c:catAx>
      <c:valAx>
        <c:axId val="120676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02981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Arkusz2!$C$135:$AA$135</c:f>
              <c:strCache>
                <c:ptCount val="25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</c:strCache>
            </c:strRef>
          </c:cat>
          <c:val>
            <c:numRef>
              <c:f>Arkusz2!$C$136:$AA$136</c:f>
              <c:numCache>
                <c:formatCode>General</c:formatCode>
                <c:ptCount val="25"/>
                <c:pt idx="0">
                  <c:v>70.3</c:v>
                </c:pt>
                <c:pt idx="1">
                  <c:v>43</c:v>
                </c:pt>
                <c:pt idx="2">
                  <c:v>35.300000000000011</c:v>
                </c:pt>
                <c:pt idx="3">
                  <c:v>32.200000000000003</c:v>
                </c:pt>
                <c:pt idx="4">
                  <c:v>27.8</c:v>
                </c:pt>
                <c:pt idx="5">
                  <c:v>19.899999999999999</c:v>
                </c:pt>
                <c:pt idx="6">
                  <c:v>14.9</c:v>
                </c:pt>
                <c:pt idx="7">
                  <c:v>11.8</c:v>
                </c:pt>
                <c:pt idx="8">
                  <c:v>7.3</c:v>
                </c:pt>
                <c:pt idx="9">
                  <c:v>10.1</c:v>
                </c:pt>
                <c:pt idx="10">
                  <c:v>5.5</c:v>
                </c:pt>
                <c:pt idx="11">
                  <c:v>1.9000000000000001</c:v>
                </c:pt>
                <c:pt idx="12">
                  <c:v>0.8</c:v>
                </c:pt>
                <c:pt idx="13">
                  <c:v>3.5</c:v>
                </c:pt>
                <c:pt idx="14">
                  <c:v>2.1</c:v>
                </c:pt>
                <c:pt idx="15">
                  <c:v>1</c:v>
                </c:pt>
                <c:pt idx="16">
                  <c:v>2.5</c:v>
                </c:pt>
                <c:pt idx="17">
                  <c:v>4.2</c:v>
                </c:pt>
                <c:pt idx="18">
                  <c:v>3.5</c:v>
                </c:pt>
                <c:pt idx="19">
                  <c:v>2.6</c:v>
                </c:pt>
                <c:pt idx="20">
                  <c:v>4.3</c:v>
                </c:pt>
                <c:pt idx="21">
                  <c:v>3.7</c:v>
                </c:pt>
                <c:pt idx="22">
                  <c:v>0.9</c:v>
                </c:pt>
                <c:pt idx="23">
                  <c:v>0</c:v>
                </c:pt>
                <c:pt idx="24">
                  <c:v>-0.9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706560"/>
        <c:axId val="120708096"/>
      </c:lineChart>
      <c:catAx>
        <c:axId val="120706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0708096"/>
        <c:crosses val="autoZero"/>
        <c:auto val="1"/>
        <c:lblAlgn val="ctr"/>
        <c:lblOffset val="100"/>
        <c:noMultiLvlLbl val="0"/>
      </c:catAx>
      <c:valAx>
        <c:axId val="120708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07065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Arkusz2!$N$9</c:f>
              <c:strCache>
                <c:ptCount val="1"/>
                <c:pt idx="0">
                  <c:v>PLN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Arkusz2!$O$8:$V$8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  2014</c:v>
                </c:pt>
                <c:pt idx="6">
                  <c:v>2015</c:v>
                </c:pt>
                <c:pt idx="7">
                  <c:v>March 2016</c:v>
                </c:pt>
              </c:strCache>
            </c:strRef>
          </c:cat>
          <c:val>
            <c:numRef>
              <c:f>Arkusz2!$O$9:$V$9</c:f>
              <c:numCache>
                <c:formatCode>0.0</c:formatCode>
                <c:ptCount val="8"/>
                <c:pt idx="0" formatCode="0">
                  <c:v>1057.3756000000001</c:v>
                </c:pt>
                <c:pt idx="1">
                  <c:v>1159.3583000000001</c:v>
                </c:pt>
                <c:pt idx="2">
                  <c:v>1294.5643</c:v>
                </c:pt>
                <c:pt idx="3">
                  <c:v>1335.3403000000001</c:v>
                </c:pt>
                <c:pt idx="4">
                  <c:v>1420</c:v>
                </c:pt>
                <c:pt idx="5">
                  <c:v>1532</c:v>
                </c:pt>
                <c:pt idx="6">
                  <c:v>1599.9</c:v>
                </c:pt>
                <c:pt idx="7">
                  <c:v>1631</c:v>
                </c:pt>
              </c:numCache>
            </c:numRef>
          </c:val>
        </c:ser>
        <c:ser>
          <c:idx val="1"/>
          <c:order val="1"/>
          <c:tx>
            <c:strRef>
              <c:f>Arkusz2!$N$10</c:f>
              <c:strCache>
                <c:ptCount val="1"/>
                <c:pt idx="0">
                  <c:v>EUR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Arkusz2!$O$8:$V$8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  2014</c:v>
                </c:pt>
                <c:pt idx="6">
                  <c:v>2015</c:v>
                </c:pt>
                <c:pt idx="7">
                  <c:v>March 2016</c:v>
                </c:pt>
              </c:strCache>
            </c:strRef>
          </c:cat>
          <c:val>
            <c:numRef>
              <c:f>Arkusz2!$O$10:$V$10</c:f>
              <c:numCache>
                <c:formatCode>0.0</c:formatCode>
                <c:ptCount val="8"/>
                <c:pt idx="0">
                  <c:v>257.89648780487806</c:v>
                </c:pt>
                <c:pt idx="1">
                  <c:v>292.76724747474748</c:v>
                </c:pt>
                <c:pt idx="2">
                  <c:v>293.55199546485261</c:v>
                </c:pt>
                <c:pt idx="3">
                  <c:v>326.48907090464553</c:v>
                </c:pt>
                <c:pt idx="4">
                  <c:v>338.11133863517313</c:v>
                </c:pt>
                <c:pt idx="5">
                  <c:v>359.6244131455399</c:v>
                </c:pt>
                <c:pt idx="6">
                  <c:v>375.56338028169017</c:v>
                </c:pt>
                <c:pt idx="7">
                  <c:v>381.96721311475414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283136"/>
        <c:axId val="38284672"/>
      </c:barChart>
      <c:catAx>
        <c:axId val="38283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284672"/>
        <c:crosses val="autoZero"/>
        <c:auto val="1"/>
        <c:lblAlgn val="ctr"/>
        <c:lblOffset val="100"/>
        <c:noMultiLvlLbl val="0"/>
      </c:catAx>
      <c:valAx>
        <c:axId val="3828467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382831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'[Wykres w programie Microsoft PowerPoint]Arkusz2'!$N$9</c:f>
              <c:strCache>
                <c:ptCount val="1"/>
                <c:pt idx="0">
                  <c:v>PLN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'[Wykres w programie Microsoft PowerPoint]Arkusz2'!$O$8:$V$8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  2014</c:v>
                </c:pt>
                <c:pt idx="6">
                  <c:v>2015</c:v>
                </c:pt>
                <c:pt idx="7">
                  <c:v>March 2016</c:v>
                </c:pt>
              </c:strCache>
            </c:strRef>
          </c:cat>
          <c:val>
            <c:numRef>
              <c:f>'[Wykres w programie Microsoft PowerPoint]Arkusz2'!$O$9:$V$9</c:f>
              <c:numCache>
                <c:formatCode>0.0</c:formatCode>
                <c:ptCount val="8"/>
                <c:pt idx="0" formatCode="0">
                  <c:v>1057.3756000000001</c:v>
                </c:pt>
                <c:pt idx="1">
                  <c:v>1159.3583000000001</c:v>
                </c:pt>
                <c:pt idx="2">
                  <c:v>1294.5643</c:v>
                </c:pt>
                <c:pt idx="3">
                  <c:v>1335.3403000000001</c:v>
                </c:pt>
                <c:pt idx="4">
                  <c:v>1420</c:v>
                </c:pt>
                <c:pt idx="5">
                  <c:v>1532</c:v>
                </c:pt>
                <c:pt idx="6">
                  <c:v>1599.9</c:v>
                </c:pt>
                <c:pt idx="7">
                  <c:v>1631</c:v>
                </c:pt>
              </c:numCache>
            </c:numRef>
          </c:val>
        </c:ser>
        <c:ser>
          <c:idx val="1"/>
          <c:order val="1"/>
          <c:tx>
            <c:strRef>
              <c:f>'[Wykres w programie Microsoft PowerPoint]Arkusz2'!$N$10</c:f>
              <c:strCache>
                <c:ptCount val="1"/>
                <c:pt idx="0">
                  <c:v>EUR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'[Wykres w programie Microsoft PowerPoint]Arkusz2'!$O$8:$V$8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  2014</c:v>
                </c:pt>
                <c:pt idx="6">
                  <c:v>2015</c:v>
                </c:pt>
                <c:pt idx="7">
                  <c:v>March 2016</c:v>
                </c:pt>
              </c:strCache>
            </c:strRef>
          </c:cat>
          <c:val>
            <c:numRef>
              <c:f>'[Wykres w programie Microsoft PowerPoint]Arkusz2'!$O$10:$V$10</c:f>
              <c:numCache>
                <c:formatCode>0.0</c:formatCode>
                <c:ptCount val="8"/>
                <c:pt idx="0">
                  <c:v>257.89648780487806</c:v>
                </c:pt>
                <c:pt idx="1">
                  <c:v>292.76724747474748</c:v>
                </c:pt>
                <c:pt idx="2">
                  <c:v>293.55199546485261</c:v>
                </c:pt>
                <c:pt idx="3">
                  <c:v>326.48907090464553</c:v>
                </c:pt>
                <c:pt idx="4">
                  <c:v>338.11133863517313</c:v>
                </c:pt>
                <c:pt idx="5">
                  <c:v>359.6244131455399</c:v>
                </c:pt>
                <c:pt idx="6">
                  <c:v>375.56338028169017</c:v>
                </c:pt>
                <c:pt idx="7">
                  <c:v>381.96721311475414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435712"/>
        <c:axId val="40437248"/>
      </c:barChart>
      <c:catAx>
        <c:axId val="40435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0437248"/>
        <c:crosses val="autoZero"/>
        <c:auto val="1"/>
        <c:lblAlgn val="ctr"/>
        <c:lblOffset val="100"/>
        <c:noMultiLvlLbl val="0"/>
      </c:catAx>
      <c:valAx>
        <c:axId val="40437248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404357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F367D71-D611-414E-A207-A2E5FF1B8B13}" type="datetimeFigureOut">
              <a:rPr lang="pl-PL"/>
              <a:pPr>
                <a:defRPr/>
              </a:pPr>
              <a:t>2016-06-01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BA437A-FC82-45EC-804C-6E2087061C5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8713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7C3F91F-6024-4F8A-A597-CD307CBF3670}" type="datetimeFigureOut">
              <a:rPr lang="pl-PL"/>
              <a:pPr>
                <a:defRPr/>
              </a:pPr>
              <a:t>2016-06-01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D9ACC08-AA3F-4515-A0A3-4EAA002CAE1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57366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765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6EEBFB-34CF-4AA8-9F29-4B8CEDD22DE3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765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6EEBFB-34CF-4AA8-9F29-4B8CEDD22DE3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867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AEC4AA-3024-4F7F-B5A6-49B33FA88E03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29791"/>
            <a:ext cx="7772400" cy="147066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A0BD7-E063-492E-A77A-D01764ACA9F1}" type="datetime1">
              <a:rPr lang="pl-PL"/>
              <a:pPr>
                <a:defRPr/>
              </a:pPr>
              <a:t>2016-06-01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D9694-BA28-469E-9F22-65A5BEA41A3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6965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D78F4-13E3-4364-8B56-E7ED5A8BC82B}" type="datetime1">
              <a:rPr lang="pl-PL"/>
              <a:pPr>
                <a:defRPr/>
              </a:pPr>
              <a:t>2016-06-01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649CD-CFED-4A46-AA1F-40A4DFC2554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0446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320"/>
            <a:ext cx="2057400" cy="585216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320"/>
            <a:ext cx="6019800" cy="585216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0ABE0-DC31-4CEB-BF65-8F3F28F6B182}" type="datetime1">
              <a:rPr lang="pl-PL"/>
              <a:pPr>
                <a:defRPr/>
              </a:pPr>
              <a:t>2016-06-01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09FBF-C6E4-4865-BF43-B0A39EECC05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0922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6571E-ABCB-4934-AA9B-F4C3345013FA}" type="datetime1">
              <a:rPr lang="pl-PL"/>
              <a:pPr>
                <a:defRPr/>
              </a:pPr>
              <a:t>2016-06-01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9F36E-0E78-44CD-A322-3C22DC924C7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808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7B5B8-3671-4DE9-82D2-DDD9DB54FC0F}" type="datetime1">
              <a:rPr lang="pl-PL"/>
              <a:pPr>
                <a:defRPr/>
              </a:pPr>
              <a:t>2016-06-01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63FE6-48AC-4E9F-9CA6-E63576DCE73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7188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26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7031"/>
            <a:ext cx="7772400" cy="14992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93462-41B9-4783-BA83-BDCC15A459B9}" type="datetime1">
              <a:rPr lang="pl-PL"/>
              <a:pPr>
                <a:defRPr/>
              </a:pPr>
              <a:t>2016-06-01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B67DE-4D54-45E9-9BD6-41F2FEC5BF0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6630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67401-7563-4D35-91BE-6F75F8BC9D06}" type="datetime1">
              <a:rPr lang="pl-PL"/>
              <a:pPr>
                <a:defRPr/>
              </a:pPr>
              <a:t>2016-06-01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4D354-C7B4-4AB8-9960-87F2E0A8519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5685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431"/>
            <a:ext cx="4040188" cy="64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5512"/>
            <a:ext cx="4040188" cy="39509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9" y="1535431"/>
            <a:ext cx="4041775" cy="64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9" y="2175512"/>
            <a:ext cx="4041775" cy="39509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62157-EE55-401B-8372-3000780887D4}" type="datetime1">
              <a:rPr lang="pl-PL"/>
              <a:pPr>
                <a:defRPr/>
              </a:pPr>
              <a:t>2016-06-01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3BE01-80CA-4368-B4FA-172DAAB72CD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955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347A0-E5D8-4385-B129-7283DC647E98}" type="datetime1">
              <a:rPr lang="pl-PL"/>
              <a:pPr>
                <a:defRPr/>
              </a:pPr>
              <a:t>2016-06-01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BC8D2-3EB3-4750-8300-655445B7E74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8266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1BF1C-17DD-44ED-BFC2-BB8077C9B7EA}" type="datetime1">
              <a:rPr lang="pl-PL"/>
              <a:pPr>
                <a:defRPr/>
              </a:pPr>
              <a:t>2016-06-01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95EE5-5D53-4A15-A4D6-3266BF30BA2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7521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2" y="272417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2416"/>
            <a:ext cx="5111750" cy="58540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2" y="1434467"/>
            <a:ext cx="3008313" cy="46920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5F152-5817-4811-A82D-92F2B65FDC2F}" type="datetime1">
              <a:rPr lang="pl-PL"/>
              <a:pPr>
                <a:defRPr/>
              </a:pPr>
              <a:t>2016-06-01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7196C-E10B-4CE4-B848-85547848EB8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8892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76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3411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8293"/>
            <a:ext cx="5486400" cy="8039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90966-FF42-4748-A95B-9D8281CDEC28}" type="datetime1">
              <a:rPr lang="pl-PL"/>
              <a:pPr>
                <a:defRPr/>
              </a:pPr>
              <a:t>2016-06-01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A13DF-D5D8-47E7-A97E-F73C3B0F688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1453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4099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2929C4-3243-4548-AD17-E51FE02ACD0C}" type="datetime1">
              <a:rPr lang="pl-PL"/>
              <a:pPr>
                <a:defRPr/>
              </a:pPr>
              <a:t>2016-06-01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179895-8385-4DE5-A298-DDC2D736AFE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0.xml"/><Relationship Id="rId5" Type="http://schemas.openxmlformats.org/officeDocument/2006/relationships/image" Target="../media/image2.png"/><Relationship Id="rId4" Type="http://schemas.openxmlformats.org/officeDocument/2006/relationships/oleObject" Target="../embeddings/Arkusz_programu_Microsoft_Excel_97_20031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rostokąt 2"/>
          <p:cNvSpPr>
            <a:spLocks noChangeArrowheads="1"/>
          </p:cNvSpPr>
          <p:nvPr/>
        </p:nvSpPr>
        <p:spPr bwMode="auto">
          <a:xfrm>
            <a:off x="1042988" y="1700213"/>
            <a:ext cx="802957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l-PL" sz="3600" b="1" dirty="0">
                <a:solidFill>
                  <a:srgbClr val="002060"/>
                </a:solidFill>
                <a:latin typeface="Calibri" pitchFamily="34" charset="0"/>
              </a:rPr>
              <a:t>The </a:t>
            </a:r>
            <a:r>
              <a:rPr lang="pl-PL" sz="3600" b="1" dirty="0" err="1">
                <a:solidFill>
                  <a:srgbClr val="002060"/>
                </a:solidFill>
                <a:latin typeface="Calibri" pitchFamily="34" charset="0"/>
              </a:rPr>
              <a:t>Polish</a:t>
            </a:r>
            <a:r>
              <a:rPr lang="pl-PL" sz="3600" b="1" dirty="0">
                <a:solidFill>
                  <a:srgbClr val="002060"/>
                </a:solidFill>
                <a:latin typeface="Calibri" pitchFamily="34" charset="0"/>
              </a:rPr>
              <a:t> Banking </a:t>
            </a:r>
            <a:r>
              <a:rPr lang="pl-PL" sz="3600" b="1" dirty="0" err="1">
                <a:solidFill>
                  <a:srgbClr val="002060"/>
                </a:solidFill>
                <a:latin typeface="Calibri" pitchFamily="34" charset="0"/>
              </a:rPr>
              <a:t>Sector</a:t>
            </a:r>
            <a:r>
              <a:rPr lang="pl-PL" sz="36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l-PL" sz="3600" b="1" dirty="0" smtClean="0">
                <a:solidFill>
                  <a:srgbClr val="002060"/>
                </a:solidFill>
                <a:latin typeface="Calibri" pitchFamily="34" charset="0"/>
              </a:rPr>
              <a:t>2015/2016</a:t>
            </a:r>
          </a:p>
          <a:p>
            <a:pPr algn="ctr"/>
            <a:endParaRPr lang="pl-PL" sz="3600" b="1" dirty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endParaRPr lang="pl-PL" sz="3600" b="1" dirty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endParaRPr lang="pl-PL" sz="1600" b="1" dirty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endParaRPr lang="pl-PL" sz="1600" b="1" dirty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endParaRPr lang="pl-PL" sz="1600" b="1" dirty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endParaRPr lang="pl-PL" sz="1600" b="1" dirty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endParaRPr lang="pl-PL" sz="1600" b="1" dirty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endParaRPr lang="pl-PL" sz="1600" b="1" dirty="0">
              <a:solidFill>
                <a:srgbClr val="002060"/>
              </a:solidFill>
              <a:latin typeface="Calibri" pitchFamily="34" charset="0"/>
            </a:endParaRPr>
          </a:p>
          <a:p>
            <a:pPr algn="r"/>
            <a:endParaRPr lang="pl-PL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123" name="Prostokąt 3"/>
          <p:cNvSpPr>
            <a:spLocks noChangeArrowheads="1"/>
          </p:cNvSpPr>
          <p:nvPr/>
        </p:nvSpPr>
        <p:spPr bwMode="auto">
          <a:xfrm>
            <a:off x="5940425" y="5445125"/>
            <a:ext cx="30956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pl-PL" dirty="0">
              <a:latin typeface="Calibri" pitchFamily="34" charset="0"/>
            </a:endParaRPr>
          </a:p>
          <a:p>
            <a:r>
              <a:rPr lang="pl-PL" sz="1600" b="1" smtClean="0">
                <a:latin typeface="Calibri" pitchFamily="34" charset="0"/>
              </a:rPr>
              <a:t>May  </a:t>
            </a:r>
            <a:r>
              <a:rPr lang="pl-PL" sz="1600" b="1" dirty="0" smtClean="0">
                <a:latin typeface="Calibri" pitchFamily="34" charset="0"/>
              </a:rPr>
              <a:t>2016 </a:t>
            </a:r>
            <a:endParaRPr lang="pl-PL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3600" b="1" smtClean="0">
                <a:solidFill>
                  <a:schemeClr val="tx2"/>
                </a:solidFill>
              </a:rPr>
              <a:t>Largest Polish Banks</a:t>
            </a:r>
          </a:p>
        </p:txBody>
      </p:sp>
      <p:sp>
        <p:nvSpPr>
          <p:cNvPr id="11267" name="Symbol zastępczy zawartości 2"/>
          <p:cNvSpPr>
            <a:spLocks noGrp="1"/>
          </p:cNvSpPr>
          <p:nvPr>
            <p:ph idx="1"/>
          </p:nvPr>
        </p:nvSpPr>
        <p:spPr>
          <a:xfrm>
            <a:off x="1258888" y="1600200"/>
            <a:ext cx="7427912" cy="3989388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pl-PL" smtClean="0">
                <a:solidFill>
                  <a:schemeClr val="accent1"/>
                </a:solidFill>
              </a:rPr>
              <a:t>PKO Bank Polski SA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pl-PL" smtClean="0">
                <a:solidFill>
                  <a:schemeClr val="accent1"/>
                </a:solidFill>
              </a:rPr>
              <a:t>Bank Pekao SA (Unicredit Group)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pl-PL" smtClean="0">
                <a:solidFill>
                  <a:schemeClr val="accent1"/>
                </a:solidFill>
              </a:rPr>
              <a:t>BZ WBK (Santander Group)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pl-PL" smtClean="0">
                <a:solidFill>
                  <a:schemeClr val="accent1"/>
                </a:solidFill>
              </a:rPr>
              <a:t>ING Bank Śląski SA (ING Group)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pl-PL" smtClean="0">
                <a:solidFill>
                  <a:schemeClr val="accent1"/>
                </a:solidFill>
              </a:rPr>
              <a:t>mBank SA (Commerzbank Group)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D7DEA-4E35-4B60-B032-662C558C02D0}" type="slidenum">
              <a:rPr lang="pl-PL"/>
              <a:pPr>
                <a:defRPr/>
              </a:pPr>
              <a:t>10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28688" y="0"/>
            <a:ext cx="8215312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 err="1">
                <a:solidFill>
                  <a:schemeClr val="tx2"/>
                </a:solidFill>
                <a:latin typeface="+mn-lt"/>
                <a:cs typeface="+mn-cs"/>
              </a:rPr>
              <a:t>Polish</a:t>
            </a:r>
            <a:r>
              <a:rPr lang="pl-PL" sz="3200" b="1" dirty="0">
                <a:solidFill>
                  <a:schemeClr val="tx2"/>
                </a:solidFill>
                <a:latin typeface="+mn-lt"/>
                <a:cs typeface="+mn-cs"/>
              </a:rPr>
              <a:t> banks' </a:t>
            </a:r>
            <a:r>
              <a:rPr lang="pl-PL" sz="3200" b="1" dirty="0" err="1">
                <a:solidFill>
                  <a:schemeClr val="tx2"/>
                </a:solidFill>
                <a:latin typeface="+mn-lt"/>
                <a:cs typeface="+mn-cs"/>
              </a:rPr>
              <a:t>assets</a:t>
            </a:r>
            <a:r>
              <a:rPr lang="pl-PL" sz="3200" b="1" dirty="0">
                <a:solidFill>
                  <a:schemeClr val="tx2"/>
                </a:solidFill>
                <a:latin typeface="+mn-lt"/>
                <a:cs typeface="+mn-cs"/>
              </a:rPr>
              <a:t> in </a:t>
            </a:r>
            <a:r>
              <a:rPr lang="pl-PL" sz="3200" b="1" dirty="0" err="1">
                <a:solidFill>
                  <a:schemeClr val="tx2"/>
                </a:solidFill>
                <a:latin typeface="+mn-lt"/>
                <a:cs typeface="+mn-cs"/>
              </a:rPr>
              <a:t>bn</a:t>
            </a:r>
            <a:r>
              <a:rPr lang="pl-PL" sz="3200" b="1" dirty="0">
                <a:solidFill>
                  <a:schemeClr val="tx2"/>
                </a:solidFill>
                <a:latin typeface="+mn-lt"/>
                <a:cs typeface="+mn-cs"/>
              </a:rPr>
              <a:t> PLN, EUR</a:t>
            </a:r>
            <a:endParaRPr lang="en-US" sz="32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28688" y="1143000"/>
            <a:ext cx="8215312" cy="5334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0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</a:br>
            <a:r>
              <a:rPr lang="pl-PL" sz="40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sz="40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</a:br>
            <a:r>
              <a:rPr lang="pl-PL" sz="40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sz="40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</a:br>
            <a:r>
              <a:rPr lang="pl-PL" sz="40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sz="40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</a:br>
            <a:endParaRPr lang="en-US" sz="4000" b="1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928688" y="5810250"/>
            <a:ext cx="8215312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	Source: Polish Financial Supervision Authority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165850"/>
            <a:ext cx="2133600" cy="555625"/>
          </a:xfrm>
        </p:spPr>
        <p:txBody>
          <a:bodyPr/>
          <a:lstStyle/>
          <a:p>
            <a:pPr>
              <a:defRPr/>
            </a:pPr>
            <a:fld id="{47432797-34B3-4490-A353-F65B45663731}" type="slidenum">
              <a:rPr lang="pl-PL">
                <a:solidFill>
                  <a:schemeClr val="tx2">
                    <a:lumMod val="75000"/>
                  </a:schemeClr>
                </a:solidFill>
              </a:rPr>
              <a:pPr>
                <a:defRPr/>
              </a:pPr>
              <a:t>11</a:t>
            </a:fld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582117"/>
              </p:ext>
            </p:extLst>
          </p:nvPr>
        </p:nvGraphicFramePr>
        <p:xfrm>
          <a:off x="1259632" y="1412776"/>
          <a:ext cx="698477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28688" y="0"/>
            <a:ext cx="8215312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 err="1">
                <a:solidFill>
                  <a:schemeClr val="tx2"/>
                </a:solidFill>
                <a:latin typeface="+mn-lt"/>
                <a:cs typeface="+mn-cs"/>
              </a:rPr>
              <a:t>Polish</a:t>
            </a:r>
            <a:r>
              <a:rPr lang="pl-PL" sz="3200" b="1" dirty="0">
                <a:solidFill>
                  <a:schemeClr val="tx2"/>
                </a:solidFill>
                <a:latin typeface="+mn-lt"/>
                <a:cs typeface="+mn-cs"/>
              </a:rPr>
              <a:t> banks' </a:t>
            </a:r>
            <a:r>
              <a:rPr lang="pl-PL" sz="3200" b="1" dirty="0" err="1">
                <a:solidFill>
                  <a:schemeClr val="tx2"/>
                </a:solidFill>
                <a:latin typeface="+mn-lt"/>
                <a:cs typeface="+mn-cs"/>
              </a:rPr>
              <a:t>assets</a:t>
            </a:r>
            <a:r>
              <a:rPr lang="pl-PL" sz="3200" b="1" dirty="0">
                <a:solidFill>
                  <a:schemeClr val="tx2"/>
                </a:solidFill>
                <a:latin typeface="+mn-lt"/>
                <a:cs typeface="+mn-cs"/>
              </a:rPr>
              <a:t> in </a:t>
            </a:r>
            <a:r>
              <a:rPr lang="pl-PL" sz="3200" b="1" dirty="0" err="1">
                <a:solidFill>
                  <a:schemeClr val="tx2"/>
                </a:solidFill>
                <a:latin typeface="+mn-lt"/>
                <a:cs typeface="+mn-cs"/>
              </a:rPr>
              <a:t>bn</a:t>
            </a:r>
            <a:r>
              <a:rPr lang="pl-PL" sz="3200" b="1" dirty="0">
                <a:solidFill>
                  <a:schemeClr val="tx2"/>
                </a:solidFill>
                <a:latin typeface="+mn-lt"/>
                <a:cs typeface="+mn-cs"/>
              </a:rPr>
              <a:t> PLN, EUR</a:t>
            </a:r>
            <a:endParaRPr lang="en-US" sz="32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28688" y="1143000"/>
            <a:ext cx="8215312" cy="5334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0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</a:br>
            <a:r>
              <a:rPr lang="pl-PL" sz="40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sz="40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</a:br>
            <a:r>
              <a:rPr lang="pl-PL" sz="40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sz="40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</a:br>
            <a:r>
              <a:rPr lang="pl-PL" sz="40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sz="40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</a:br>
            <a:endParaRPr lang="en-US" sz="4000" b="1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928688" y="5810250"/>
            <a:ext cx="8215312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	Source: Polish Financial Supervision Authority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165850"/>
            <a:ext cx="2133600" cy="555625"/>
          </a:xfrm>
        </p:spPr>
        <p:txBody>
          <a:bodyPr/>
          <a:lstStyle/>
          <a:p>
            <a:pPr>
              <a:defRPr/>
            </a:pPr>
            <a:fld id="{47432797-34B3-4490-A353-F65B45663731}" type="slidenum">
              <a:rPr lang="pl-PL">
                <a:solidFill>
                  <a:schemeClr val="tx2">
                    <a:lumMod val="75000"/>
                  </a:schemeClr>
                </a:solidFill>
              </a:rPr>
              <a:pPr>
                <a:defRPr/>
              </a:pPr>
              <a:t>12</a:t>
            </a:fld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2849519"/>
              </p:ext>
            </p:extLst>
          </p:nvPr>
        </p:nvGraphicFramePr>
        <p:xfrm>
          <a:off x="1259632" y="1052736"/>
          <a:ext cx="705678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681108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928688" y="5949950"/>
            <a:ext cx="8215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l-PL" sz="1200" i="1">
                <a:latin typeface="Calibri" pitchFamily="34" charset="0"/>
              </a:rPr>
              <a:t>Source: EBC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000125" y="0"/>
            <a:ext cx="8143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l-PL" sz="3200" b="1" dirty="0">
                <a:solidFill>
                  <a:schemeClr val="tx2"/>
                </a:solidFill>
                <a:latin typeface="Calibri" pitchFamily="34" charset="0"/>
              </a:rPr>
              <a:t>Banking </a:t>
            </a:r>
            <a:r>
              <a:rPr lang="pl-PL" sz="3200" b="1" dirty="0" err="1">
                <a:solidFill>
                  <a:schemeClr val="tx2"/>
                </a:solidFill>
                <a:latin typeface="Calibri" pitchFamily="34" charset="0"/>
              </a:rPr>
              <a:t>sector</a:t>
            </a:r>
            <a:r>
              <a:rPr lang="pl-PL" sz="32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pl-PL" sz="3200" b="1" dirty="0" err="1">
                <a:solidFill>
                  <a:schemeClr val="tx2"/>
                </a:solidFill>
                <a:latin typeface="Calibri" pitchFamily="34" charset="0"/>
              </a:rPr>
              <a:t>Assets</a:t>
            </a:r>
            <a:r>
              <a:rPr lang="pl-PL" sz="3200" b="1" dirty="0">
                <a:solidFill>
                  <a:schemeClr val="tx2"/>
                </a:solidFill>
                <a:latin typeface="Calibri" pitchFamily="34" charset="0"/>
              </a:rPr>
              <a:t>/GDP (%) </a:t>
            </a:r>
            <a:r>
              <a:rPr lang="pl-PL" sz="3200" b="1" dirty="0" smtClean="0">
                <a:solidFill>
                  <a:schemeClr val="tx2"/>
                </a:solidFill>
                <a:latin typeface="Calibri" pitchFamily="34" charset="0"/>
              </a:rPr>
              <a:t>2014</a:t>
            </a:r>
            <a:endParaRPr lang="pl-PL" sz="32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aphicFrame>
        <p:nvGraphicFramePr>
          <p:cNvPr id="3074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1836134"/>
              </p:ext>
            </p:extLst>
          </p:nvPr>
        </p:nvGraphicFramePr>
        <p:xfrm>
          <a:off x="1497013" y="806450"/>
          <a:ext cx="7153275" cy="461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r:id="rId4" imgW="7151228" imgH="4621169" progId="Excel.Sheet.8">
                  <p:embed/>
                </p:oleObj>
              </mc:Choice>
              <mc:Fallback>
                <p:oleObj r:id="rId4" imgW="7151228" imgH="4621169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013" y="806450"/>
                        <a:ext cx="7153275" cy="461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3349326"/>
              </p:ext>
            </p:extLst>
          </p:nvPr>
        </p:nvGraphicFramePr>
        <p:xfrm>
          <a:off x="1043608" y="865942"/>
          <a:ext cx="7632848" cy="4363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9119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28688" y="0"/>
            <a:ext cx="8215312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 err="1">
                <a:solidFill>
                  <a:schemeClr val="tx2"/>
                </a:solidFill>
                <a:latin typeface="+mn-lt"/>
                <a:cs typeface="+mn-cs"/>
              </a:rPr>
              <a:t>Polish</a:t>
            </a:r>
            <a:r>
              <a:rPr lang="pl-PL" sz="3200" b="1" dirty="0">
                <a:solidFill>
                  <a:schemeClr val="tx2"/>
                </a:solidFill>
                <a:latin typeface="+mn-lt"/>
                <a:cs typeface="+mn-cs"/>
              </a:rPr>
              <a:t> banks' </a:t>
            </a:r>
            <a:r>
              <a:rPr lang="pl-PL" sz="3200" b="1" dirty="0" err="1">
                <a:solidFill>
                  <a:schemeClr val="tx2"/>
                </a:solidFill>
                <a:latin typeface="+mn-lt"/>
                <a:cs typeface="+mn-cs"/>
              </a:rPr>
              <a:t>own</a:t>
            </a:r>
            <a:r>
              <a:rPr lang="pl-PL" sz="3200" b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pl-PL" sz="3200" b="1" dirty="0" err="1">
                <a:solidFill>
                  <a:schemeClr val="tx2"/>
                </a:solidFill>
                <a:latin typeface="+mn-lt"/>
                <a:cs typeface="+mn-cs"/>
              </a:rPr>
              <a:t>funds</a:t>
            </a:r>
            <a:r>
              <a:rPr lang="pl-PL" sz="3200" b="1" dirty="0">
                <a:solidFill>
                  <a:schemeClr val="tx2"/>
                </a:solidFill>
                <a:latin typeface="+mn-lt"/>
                <a:cs typeface="+mn-cs"/>
              </a:rPr>
              <a:t> (in </a:t>
            </a:r>
            <a:r>
              <a:rPr lang="pl-PL" sz="3200" b="1" dirty="0" err="1">
                <a:solidFill>
                  <a:schemeClr val="tx2"/>
                </a:solidFill>
                <a:latin typeface="+mn-lt"/>
                <a:cs typeface="+mn-cs"/>
              </a:rPr>
              <a:t>bn</a:t>
            </a:r>
            <a:r>
              <a:rPr lang="pl-PL" sz="3200" b="1" dirty="0">
                <a:solidFill>
                  <a:schemeClr val="tx2"/>
                </a:solidFill>
                <a:latin typeface="+mn-lt"/>
                <a:cs typeface="+mn-cs"/>
              </a:rPr>
              <a:t> PLN, EUR)</a:t>
            </a:r>
            <a:endParaRPr lang="en-US" sz="32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28688" y="1143000"/>
            <a:ext cx="8215312" cy="5334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0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</a:br>
            <a:r>
              <a:rPr lang="pl-PL" sz="40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sz="40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</a:br>
            <a:r>
              <a:rPr lang="pl-PL" sz="40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sz="40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</a:br>
            <a:r>
              <a:rPr lang="pl-PL" sz="40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sz="40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</a:br>
            <a:endParaRPr lang="en-US" sz="4000" b="1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928688" y="5810250"/>
            <a:ext cx="8215312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	Source: Polish Financial Supervision Authority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165850"/>
            <a:ext cx="2133600" cy="555625"/>
          </a:xfrm>
        </p:spPr>
        <p:txBody>
          <a:bodyPr/>
          <a:lstStyle/>
          <a:p>
            <a:pPr>
              <a:defRPr/>
            </a:pPr>
            <a:fld id="{ACADA0C6-88E5-4EEA-A444-60DE226D00AD}" type="slidenum">
              <a:rPr lang="pl-PL">
                <a:solidFill>
                  <a:schemeClr val="tx2">
                    <a:lumMod val="75000"/>
                  </a:schemeClr>
                </a:solidFill>
              </a:rPr>
              <a:pPr>
                <a:defRPr/>
              </a:pPr>
              <a:t>14</a:t>
            </a:fld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9718865"/>
              </p:ext>
            </p:extLst>
          </p:nvPr>
        </p:nvGraphicFramePr>
        <p:xfrm>
          <a:off x="1547664" y="1268760"/>
          <a:ext cx="6768752" cy="4256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914383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3600" b="1" smtClean="0">
                <a:solidFill>
                  <a:schemeClr val="tx2"/>
                </a:solidFill>
              </a:rPr>
              <a:t>Net and gross profits (EUR bn)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DC3DEC-09F5-45CA-A0A1-6DF0B040304B}" type="slidenum">
              <a:rPr lang="pl-PL"/>
              <a:pPr>
                <a:defRPr/>
              </a:pPr>
              <a:t>15</a:t>
            </a:fld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2484438" y="5732463"/>
            <a:ext cx="2551112" cy="247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Source</a:t>
            </a:r>
            <a:r>
              <a:rPr lang="pl-PL" sz="10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: </a:t>
            </a:r>
            <a:r>
              <a:rPr lang="pl-PL" sz="10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Polish</a:t>
            </a:r>
            <a:r>
              <a:rPr lang="pl-PL" sz="10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Financial </a:t>
            </a:r>
            <a:r>
              <a:rPr lang="pl-PL" sz="10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Supervision</a:t>
            </a:r>
            <a:r>
              <a:rPr lang="pl-PL" sz="10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Authority</a:t>
            </a:r>
            <a:endParaRPr lang="pl-PL" sz="1000" dirty="0">
              <a:latin typeface="+mn-lt"/>
              <a:cs typeface="+mn-cs"/>
            </a:endParaRP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5997628"/>
              </p:ext>
            </p:extLst>
          </p:nvPr>
        </p:nvGraphicFramePr>
        <p:xfrm>
          <a:off x="1331640" y="1600201"/>
          <a:ext cx="7355160" cy="39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568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>
          <a:xfrm>
            <a:off x="1547813" y="274638"/>
            <a:ext cx="7138987" cy="1066800"/>
          </a:xfrm>
        </p:spPr>
        <p:txBody>
          <a:bodyPr/>
          <a:lstStyle/>
          <a:p>
            <a:pPr eaLnBrk="1" hangingPunct="1"/>
            <a:r>
              <a:rPr lang="pl-PL" sz="3200" b="1" smtClean="0">
                <a:solidFill>
                  <a:schemeClr val="tx2"/>
                </a:solidFill>
              </a:rPr>
              <a:t>ROA, ROE in Polish banking sector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1D7A4-DA73-4C17-8E70-786082E1FEB0}" type="slidenum">
              <a:rPr lang="pl-PL"/>
              <a:pPr>
                <a:defRPr/>
              </a:pPr>
              <a:t>16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2411413" y="5805488"/>
            <a:ext cx="2552700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Source</a:t>
            </a:r>
            <a:r>
              <a:rPr lang="pl-PL" sz="10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: </a:t>
            </a:r>
            <a:r>
              <a:rPr lang="pl-PL" sz="10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Polish</a:t>
            </a:r>
            <a:r>
              <a:rPr lang="pl-PL" sz="10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Financial </a:t>
            </a:r>
            <a:r>
              <a:rPr lang="pl-PL" sz="10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Supervision</a:t>
            </a:r>
            <a:r>
              <a:rPr lang="pl-PL" sz="10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Authority</a:t>
            </a:r>
            <a:endParaRPr lang="pl-PL" sz="1000" dirty="0">
              <a:latin typeface="+mn-lt"/>
              <a:cs typeface="+mn-cs"/>
            </a:endParaRPr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3724543"/>
              </p:ext>
            </p:extLst>
          </p:nvPr>
        </p:nvGraphicFramePr>
        <p:xfrm>
          <a:off x="1259632" y="1600201"/>
          <a:ext cx="7427168" cy="370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13" y="274638"/>
            <a:ext cx="7993062" cy="9937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b="1" dirty="0" err="1" smtClean="0">
                <a:solidFill>
                  <a:schemeClr val="tx2">
                    <a:lumMod val="75000"/>
                  </a:schemeClr>
                </a:solidFill>
              </a:rPr>
              <a:t>Stable</a:t>
            </a:r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3200" b="1" dirty="0" err="1" smtClean="0">
                <a:solidFill>
                  <a:schemeClr val="tx2">
                    <a:lumMod val="75000"/>
                  </a:schemeClr>
                </a:solidFill>
              </a:rPr>
              <a:t>Country-Robust</a:t>
            </a:r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</a:rPr>
              <a:t> banking </a:t>
            </a:r>
            <a:r>
              <a:rPr lang="pl-PL" sz="3200" b="1" dirty="0" err="1" smtClean="0">
                <a:solidFill>
                  <a:schemeClr val="tx2">
                    <a:lumMod val="75000"/>
                  </a:schemeClr>
                </a:solidFill>
              </a:rPr>
              <a:t>sector</a:t>
            </a:r>
            <a:endParaRPr lang="pl-PL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00113" y="1484313"/>
            <a:ext cx="3816350" cy="4968875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3200" dirty="0" err="1" smtClean="0">
                <a:solidFill>
                  <a:schemeClr val="tx2">
                    <a:lumMod val="75000"/>
                  </a:schemeClr>
                </a:solidFill>
              </a:rPr>
              <a:t>During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 the </a:t>
            </a:r>
            <a:r>
              <a:rPr lang="pl-PL" sz="3200" dirty="0" err="1" smtClean="0">
                <a:solidFill>
                  <a:schemeClr val="tx2">
                    <a:lumMod val="75000"/>
                  </a:schemeClr>
                </a:solidFill>
              </a:rPr>
              <a:t>recent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 financial </a:t>
            </a:r>
            <a:r>
              <a:rPr lang="pl-PL" sz="3200" dirty="0" err="1" smtClean="0">
                <a:solidFill>
                  <a:schemeClr val="tx2">
                    <a:lumMod val="75000"/>
                  </a:schemeClr>
                </a:solidFill>
              </a:rPr>
              <a:t>crisis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pl-PL" sz="3200" dirty="0" err="1" smtClean="0">
                <a:solidFill>
                  <a:schemeClr val="tx2">
                    <a:lumMod val="75000"/>
                  </a:schemeClr>
                </a:solidFill>
              </a:rPr>
              <a:t>Polish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 bank </a:t>
            </a:r>
            <a:r>
              <a:rPr lang="pl-PL" sz="3200" dirty="0" err="1" smtClean="0">
                <a:solidFill>
                  <a:schemeClr val="tx2">
                    <a:lumMod val="75000"/>
                  </a:schemeClr>
                </a:solidFill>
              </a:rPr>
              <a:t>have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 not </a:t>
            </a:r>
            <a:r>
              <a:rPr lang="pl-PL" sz="3200" dirty="0" err="1" smtClean="0">
                <a:solidFill>
                  <a:schemeClr val="tx2">
                    <a:lumMod val="75000"/>
                  </a:schemeClr>
                </a:solidFill>
              </a:rPr>
              <a:t>required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3200" dirty="0" err="1" smtClean="0">
                <a:solidFill>
                  <a:schemeClr val="tx2">
                    <a:lumMod val="75000"/>
                  </a:schemeClr>
                </a:solidFill>
              </a:rPr>
              <a:t>any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 public </a:t>
            </a:r>
            <a:r>
              <a:rPr lang="pl-PL" sz="3200" dirty="0" err="1" smtClean="0">
                <a:solidFill>
                  <a:schemeClr val="tx2">
                    <a:lumMod val="75000"/>
                  </a:schemeClr>
                </a:solidFill>
              </a:rPr>
              <a:t>support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pl-PL" sz="3200" dirty="0" err="1" smtClean="0">
                <a:solidFill>
                  <a:schemeClr val="tx2">
                    <a:lumMod val="75000"/>
                  </a:schemeClr>
                </a:solidFill>
              </a:rPr>
              <a:t>sector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3200" dirty="0" err="1" smtClean="0">
                <a:solidFill>
                  <a:schemeClr val="tx2">
                    <a:lumMod val="75000"/>
                  </a:schemeClr>
                </a:solidFill>
              </a:rPr>
              <a:t>is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3200" dirty="0" err="1" smtClean="0">
                <a:solidFill>
                  <a:schemeClr val="tx2">
                    <a:lumMod val="75000"/>
                  </a:schemeClr>
                </a:solidFill>
              </a:rPr>
              <a:t>stable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pl-PL" sz="3200" dirty="0" err="1" smtClean="0">
                <a:solidFill>
                  <a:schemeClr val="tx2">
                    <a:lumMod val="75000"/>
                  </a:schemeClr>
                </a:solidFill>
              </a:rPr>
              <a:t>healthy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 and with </a:t>
            </a:r>
            <a:r>
              <a:rPr lang="pl-PL" sz="3200" dirty="0" err="1" smtClean="0">
                <a:solidFill>
                  <a:schemeClr val="tx2">
                    <a:lumMod val="75000"/>
                  </a:schemeClr>
                </a:solidFill>
              </a:rPr>
              <a:t>good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3200" dirty="0" err="1" smtClean="0">
                <a:solidFill>
                  <a:schemeClr val="tx2">
                    <a:lumMod val="75000"/>
                  </a:schemeClr>
                </a:solidFill>
              </a:rPr>
              <a:t>perspectives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 for growth.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pl-PL" sz="3200" dirty="0" err="1" smtClean="0">
                <a:solidFill>
                  <a:schemeClr val="tx2">
                    <a:lumMod val="75000"/>
                  </a:schemeClr>
                </a:solidFill>
              </a:rPr>
              <a:t>sector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3200" dirty="0" err="1" smtClean="0">
                <a:solidFill>
                  <a:schemeClr val="tx2">
                    <a:lumMod val="75000"/>
                  </a:schemeClr>
                </a:solidFill>
              </a:rPr>
              <a:t>remained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3200" dirty="0" err="1" smtClean="0">
                <a:solidFill>
                  <a:schemeClr val="tx2">
                    <a:lumMod val="75000"/>
                  </a:schemeClr>
                </a:solidFill>
              </a:rPr>
              <a:t>higly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3200" dirty="0" err="1" smtClean="0">
                <a:solidFill>
                  <a:schemeClr val="tx2">
                    <a:lumMod val="75000"/>
                  </a:schemeClr>
                </a:solidFill>
              </a:rPr>
              <a:t>profitable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3200" dirty="0" err="1" smtClean="0">
                <a:solidFill>
                  <a:schemeClr val="tx2">
                    <a:lumMod val="75000"/>
                  </a:schemeClr>
                </a:solidFill>
              </a:rPr>
              <a:t>in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 2014.  </a:t>
            </a:r>
            <a:r>
              <a:rPr lang="pl-PL" sz="3200" dirty="0" err="1" smtClean="0">
                <a:solidFill>
                  <a:schemeClr val="tx2">
                    <a:lumMod val="75000"/>
                  </a:schemeClr>
                </a:solidFill>
              </a:rPr>
              <a:t>Profits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3200" dirty="0" err="1" smtClean="0">
                <a:solidFill>
                  <a:schemeClr val="tx2">
                    <a:lumMod val="75000"/>
                  </a:schemeClr>
                </a:solidFill>
              </a:rPr>
              <a:t>were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3200" dirty="0" err="1" smtClean="0">
                <a:solidFill>
                  <a:schemeClr val="tx2">
                    <a:lumMod val="75000"/>
                  </a:schemeClr>
                </a:solidFill>
              </a:rPr>
              <a:t>lower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 in 2015.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3200" dirty="0" err="1" smtClean="0">
                <a:solidFill>
                  <a:schemeClr val="tx2">
                    <a:lumMod val="75000"/>
                  </a:schemeClr>
                </a:solidFill>
              </a:rPr>
              <a:t>Profits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 in 2016  will be much </a:t>
            </a:r>
            <a:r>
              <a:rPr lang="pl-PL" sz="3200" dirty="0" err="1" smtClean="0">
                <a:solidFill>
                  <a:schemeClr val="tx2">
                    <a:lumMod val="75000"/>
                  </a:schemeClr>
                </a:solidFill>
              </a:rPr>
              <a:t>lower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3200" dirty="0" err="1" smtClean="0">
                <a:solidFill>
                  <a:schemeClr val="tx2">
                    <a:lumMod val="75000"/>
                  </a:schemeClr>
                </a:solidFill>
              </a:rPr>
              <a:t>due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 to </a:t>
            </a:r>
            <a:r>
              <a:rPr lang="pl-PL" sz="3200" dirty="0" err="1" smtClean="0">
                <a:solidFill>
                  <a:schemeClr val="tx2">
                    <a:lumMod val="75000"/>
                  </a:schemeClr>
                </a:solidFill>
              </a:rPr>
              <a:t>new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3200" dirty="0" err="1" smtClean="0">
                <a:solidFill>
                  <a:schemeClr val="tx2">
                    <a:lumMod val="75000"/>
                  </a:schemeClr>
                </a:solidFill>
              </a:rPr>
              <a:t>tax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 on </a:t>
            </a:r>
            <a:r>
              <a:rPr lang="pl-PL" sz="3200" dirty="0" err="1" smtClean="0">
                <a:solidFill>
                  <a:schemeClr val="tx2">
                    <a:lumMod val="75000"/>
                  </a:schemeClr>
                </a:solidFill>
              </a:rPr>
              <a:t>assets</a:t>
            </a:r>
            <a:r>
              <a:rPr lang="pl-PL" sz="3200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pl-PL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sz="19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9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1900" dirty="0">
              <a:solidFill>
                <a:schemeClr val="tx2">
                  <a:lumMod val="7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900" dirty="0" smtClean="0">
                <a:solidFill>
                  <a:schemeClr val="tx2">
                    <a:lumMod val="75000"/>
                  </a:schemeClr>
                </a:solidFill>
              </a:rPr>
              <a:t>         Source: </a:t>
            </a:r>
            <a:r>
              <a:rPr lang="pl-PL" sz="1900" dirty="0" err="1" smtClean="0">
                <a:solidFill>
                  <a:schemeClr val="tx2">
                    <a:lumMod val="75000"/>
                  </a:schemeClr>
                </a:solidFill>
              </a:rPr>
              <a:t>Polish</a:t>
            </a:r>
            <a:r>
              <a:rPr lang="pl-PL" sz="1900" dirty="0" smtClean="0">
                <a:solidFill>
                  <a:schemeClr val="tx2">
                    <a:lumMod val="75000"/>
                  </a:schemeClr>
                </a:solidFill>
              </a:rPr>
              <a:t> Financial Supervision Authority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5219700" y="1700213"/>
            <a:ext cx="3240088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CAR </a:t>
            </a:r>
            <a:r>
              <a:rPr lang="pl-PL" sz="20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Polish</a:t>
            </a:r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banking </a:t>
            </a:r>
            <a:r>
              <a:rPr lang="pl-PL" sz="20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sector</a:t>
            </a:r>
            <a:endParaRPr lang="pl-PL" sz="20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165850"/>
            <a:ext cx="2133600" cy="555625"/>
          </a:xfrm>
        </p:spPr>
        <p:txBody>
          <a:bodyPr/>
          <a:lstStyle/>
          <a:p>
            <a:pPr>
              <a:defRPr/>
            </a:pPr>
            <a:fld id="{2FB17CF9-B01D-41D4-A5A8-CCA6BCAA88AF}" type="slidenum">
              <a:rPr lang="pl-PL">
                <a:solidFill>
                  <a:schemeClr val="tx2">
                    <a:lumMod val="75000"/>
                  </a:schemeClr>
                </a:solidFill>
              </a:rPr>
              <a:pPr>
                <a:defRPr/>
              </a:pPr>
              <a:t>17</a:t>
            </a:fld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35651949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8688" y="0"/>
            <a:ext cx="8215312" cy="9525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b="1" dirty="0" err="1" smtClean="0">
                <a:solidFill>
                  <a:schemeClr val="tx2">
                    <a:lumMod val="75000"/>
                  </a:schemeClr>
                </a:solidFill>
              </a:rPr>
              <a:t>Impaired</a:t>
            </a:r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3200" b="1" dirty="0" err="1" smtClean="0">
                <a:solidFill>
                  <a:schemeClr val="tx2">
                    <a:lumMod val="75000"/>
                  </a:schemeClr>
                </a:solidFill>
              </a:rPr>
              <a:t>loans</a:t>
            </a:r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3200" b="1" dirty="0" smtClean="0">
                <a:solidFill>
                  <a:srgbClr val="002060"/>
                </a:solidFill>
              </a:rPr>
              <a:t>ratio in % </a:t>
            </a:r>
            <a:endParaRPr lang="pl-PL" sz="3200" b="1" dirty="0">
              <a:solidFill>
                <a:srgbClr val="002060"/>
              </a:solidFill>
            </a:endParaRPr>
          </a:p>
        </p:txBody>
      </p:sp>
      <p:sp>
        <p:nvSpPr>
          <p:cNvPr id="17411" name="Prostokąt 3"/>
          <p:cNvSpPr>
            <a:spLocks noChangeArrowheads="1"/>
          </p:cNvSpPr>
          <p:nvPr/>
        </p:nvSpPr>
        <p:spPr bwMode="auto">
          <a:xfrm>
            <a:off x="928688" y="5810250"/>
            <a:ext cx="8215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l-PL" sz="1200">
                <a:latin typeface="Calibri" pitchFamily="34" charset="0"/>
              </a:rPr>
              <a:t>Source: Polish Central Bank, Polish FSA</a:t>
            </a:r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1454613"/>
              </p:ext>
            </p:extLst>
          </p:nvPr>
        </p:nvGraphicFramePr>
        <p:xfrm>
          <a:off x="1291928" y="1340768"/>
          <a:ext cx="748883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8688" y="0"/>
            <a:ext cx="8215312" cy="9525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b="1" dirty="0" err="1" smtClean="0">
                <a:solidFill>
                  <a:schemeClr val="tx2">
                    <a:lumMod val="75000"/>
                  </a:schemeClr>
                </a:solidFill>
              </a:rPr>
              <a:t>Impaired</a:t>
            </a:r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3200" b="1" dirty="0" err="1" smtClean="0">
                <a:solidFill>
                  <a:schemeClr val="tx2">
                    <a:lumMod val="75000"/>
                  </a:schemeClr>
                </a:solidFill>
              </a:rPr>
              <a:t>loans</a:t>
            </a:r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3200" b="1" dirty="0" smtClean="0">
                <a:solidFill>
                  <a:srgbClr val="002060"/>
                </a:solidFill>
              </a:rPr>
              <a:t>ratio in % </a:t>
            </a:r>
            <a:endParaRPr lang="pl-PL" sz="3200" b="1" dirty="0">
              <a:solidFill>
                <a:srgbClr val="002060"/>
              </a:solidFill>
            </a:endParaRPr>
          </a:p>
        </p:txBody>
      </p:sp>
      <p:sp>
        <p:nvSpPr>
          <p:cNvPr id="17411" name="Prostokąt 3"/>
          <p:cNvSpPr>
            <a:spLocks noChangeArrowheads="1"/>
          </p:cNvSpPr>
          <p:nvPr/>
        </p:nvSpPr>
        <p:spPr bwMode="auto">
          <a:xfrm>
            <a:off x="928688" y="5810250"/>
            <a:ext cx="8215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l-PL" sz="1200">
                <a:latin typeface="Calibri" pitchFamily="34" charset="0"/>
              </a:rPr>
              <a:t>Source: Polish Central Bank, Polish FSA</a:t>
            </a:r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5111119"/>
              </p:ext>
            </p:extLst>
          </p:nvPr>
        </p:nvGraphicFramePr>
        <p:xfrm>
          <a:off x="1043608" y="1196752"/>
          <a:ext cx="727280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903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3600" b="1" dirty="0" smtClean="0">
                <a:solidFill>
                  <a:schemeClr val="tx2"/>
                </a:solidFill>
              </a:rPr>
              <a:t>Poland -</a:t>
            </a:r>
            <a:r>
              <a:rPr lang="pl-PL" sz="3600" b="1" dirty="0" err="1" smtClean="0">
                <a:solidFill>
                  <a:schemeClr val="tx2"/>
                </a:solidFill>
              </a:rPr>
              <a:t>basic</a:t>
            </a:r>
            <a:r>
              <a:rPr lang="pl-PL" sz="3600" b="1" dirty="0" smtClean="0">
                <a:solidFill>
                  <a:schemeClr val="tx2"/>
                </a:solidFill>
              </a:rPr>
              <a:t> </a:t>
            </a:r>
            <a:r>
              <a:rPr lang="pl-PL" sz="3600" b="1" dirty="0" err="1" smtClean="0">
                <a:solidFill>
                  <a:schemeClr val="tx2"/>
                </a:solidFill>
              </a:rPr>
              <a:t>information</a:t>
            </a:r>
            <a:endParaRPr lang="pl-PL" sz="3600" b="1" dirty="0" smtClean="0">
              <a:solidFill>
                <a:schemeClr val="tx2"/>
              </a:solidFill>
            </a:endParaRPr>
          </a:p>
        </p:txBody>
      </p:sp>
      <p:sp>
        <p:nvSpPr>
          <p:cNvPr id="6147" name="Symbol zastępczy zawartości 2"/>
          <p:cNvSpPr>
            <a:spLocks noGrp="1"/>
          </p:cNvSpPr>
          <p:nvPr>
            <p:ph idx="1"/>
          </p:nvPr>
        </p:nvSpPr>
        <p:spPr>
          <a:xfrm>
            <a:off x="827088" y="1604963"/>
            <a:ext cx="6624637" cy="45116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pl-PL" dirty="0" err="1" smtClean="0">
                <a:solidFill>
                  <a:schemeClr val="tx2"/>
                </a:solidFill>
              </a:rPr>
              <a:t>Population</a:t>
            </a:r>
            <a:r>
              <a:rPr lang="pl-PL" dirty="0" smtClean="0">
                <a:solidFill>
                  <a:schemeClr val="tx2"/>
                </a:solidFill>
              </a:rPr>
              <a:t>: 	38,4 </a:t>
            </a:r>
            <a:r>
              <a:rPr lang="pl-PL" dirty="0" err="1" smtClean="0">
                <a:solidFill>
                  <a:schemeClr val="tx2"/>
                </a:solidFill>
              </a:rPr>
              <a:t>millions</a:t>
            </a:r>
            <a:r>
              <a:rPr lang="pl-PL" dirty="0" smtClean="0">
                <a:solidFill>
                  <a:schemeClr val="tx2"/>
                </a:solidFill>
              </a:rPr>
              <a:t> </a:t>
            </a:r>
            <a:r>
              <a:rPr lang="pl-PL" sz="1500" dirty="0" smtClean="0">
                <a:solidFill>
                  <a:schemeClr val="tx2"/>
                </a:solidFill>
              </a:rPr>
              <a:t>(6th in the EU)</a:t>
            </a:r>
          </a:p>
          <a:p>
            <a:pPr marL="0" indent="0" eaLnBrk="1" hangingPunct="1">
              <a:buFont typeface="Arial" charset="0"/>
              <a:buNone/>
            </a:pPr>
            <a:r>
              <a:rPr lang="pl-PL" dirty="0" err="1" smtClean="0">
                <a:solidFill>
                  <a:schemeClr val="tx2"/>
                </a:solidFill>
              </a:rPr>
              <a:t>Area</a:t>
            </a:r>
            <a:r>
              <a:rPr lang="pl-PL" dirty="0" smtClean="0">
                <a:solidFill>
                  <a:schemeClr val="tx2"/>
                </a:solidFill>
              </a:rPr>
              <a:t>: 		312 679 km2  </a:t>
            </a:r>
            <a:r>
              <a:rPr lang="pl-PL" sz="1500" dirty="0" smtClean="0">
                <a:solidFill>
                  <a:schemeClr val="tx2"/>
                </a:solidFill>
              </a:rPr>
              <a:t>(6th in the EU)</a:t>
            </a:r>
          </a:p>
          <a:p>
            <a:pPr marL="0" indent="0" eaLnBrk="1" hangingPunct="1">
              <a:buFont typeface="Arial" charset="0"/>
              <a:buNone/>
            </a:pPr>
            <a:r>
              <a:rPr lang="pl-PL" dirty="0" smtClean="0">
                <a:solidFill>
                  <a:schemeClr val="tx2"/>
                </a:solidFill>
              </a:rPr>
              <a:t>GDP: 		548,003 </a:t>
            </a:r>
            <a:r>
              <a:rPr lang="pl-PL" dirty="0" err="1" smtClean="0">
                <a:solidFill>
                  <a:schemeClr val="tx2"/>
                </a:solidFill>
              </a:rPr>
              <a:t>bn</a:t>
            </a:r>
            <a:r>
              <a:rPr lang="pl-PL" dirty="0" smtClean="0">
                <a:solidFill>
                  <a:schemeClr val="tx2"/>
                </a:solidFill>
              </a:rPr>
              <a:t> USD  </a:t>
            </a:r>
            <a:r>
              <a:rPr lang="pl-PL" sz="1500" dirty="0" smtClean="0">
                <a:solidFill>
                  <a:schemeClr val="tx2"/>
                </a:solidFill>
              </a:rPr>
              <a:t>( 2014-9th in the EU)</a:t>
            </a:r>
          </a:p>
          <a:p>
            <a:pPr marL="0" indent="0" eaLnBrk="1" hangingPunct="1">
              <a:buFont typeface="Arial" charset="0"/>
              <a:buNone/>
            </a:pPr>
            <a:r>
              <a:rPr lang="pl-PL" dirty="0" smtClean="0">
                <a:solidFill>
                  <a:schemeClr val="tx2"/>
                </a:solidFill>
              </a:rPr>
              <a:t>GDP </a:t>
            </a:r>
          </a:p>
          <a:p>
            <a:pPr marL="0" indent="0" eaLnBrk="1" hangingPunct="1">
              <a:buFont typeface="Arial" charset="0"/>
              <a:buNone/>
            </a:pPr>
            <a:r>
              <a:rPr lang="pl-PL" dirty="0" smtClean="0">
                <a:solidFill>
                  <a:schemeClr val="tx2"/>
                </a:solidFill>
              </a:rPr>
              <a:t>per capita (PPP): 24 882 USD </a:t>
            </a:r>
            <a:r>
              <a:rPr lang="pl-PL" sz="2200" dirty="0" smtClean="0">
                <a:solidFill>
                  <a:schemeClr val="tx2"/>
                </a:solidFill>
              </a:rPr>
              <a:t>(2014 </a:t>
            </a:r>
            <a:r>
              <a:rPr lang="pl-PL" sz="1500" dirty="0" smtClean="0">
                <a:solidFill>
                  <a:schemeClr val="tx2"/>
                </a:solidFill>
              </a:rPr>
              <a:t>68% of EU </a:t>
            </a:r>
            <a:r>
              <a:rPr lang="pl-PL" sz="1500" dirty="0" err="1" smtClean="0">
                <a:solidFill>
                  <a:schemeClr val="tx2"/>
                </a:solidFill>
              </a:rPr>
              <a:t>average</a:t>
            </a:r>
            <a:r>
              <a:rPr lang="pl-PL" sz="1500" dirty="0" smtClean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4" name="Prostokąt 3"/>
          <p:cNvSpPr/>
          <p:nvPr/>
        </p:nvSpPr>
        <p:spPr>
          <a:xfrm>
            <a:off x="3492500" y="5732463"/>
            <a:ext cx="29146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 err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Source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: </a:t>
            </a:r>
            <a:r>
              <a:rPr lang="pl-PL" dirty="0" err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Eurostat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, </a:t>
            </a:r>
            <a:r>
              <a:rPr lang="pl-PL" dirty="0" err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World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Bank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50CD3-4C3C-4D75-AD3D-A3A429ED5EAD}" type="slidenum">
              <a:rPr lang="pl-PL"/>
              <a:pPr>
                <a:defRPr/>
              </a:pPr>
              <a:t>2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err="1" smtClean="0">
                <a:solidFill>
                  <a:schemeClr val="tx2"/>
                </a:solidFill>
              </a:rPr>
              <a:t>Credits</a:t>
            </a:r>
            <a:r>
              <a:rPr lang="pl-PL" b="1" dirty="0" smtClean="0">
                <a:solidFill>
                  <a:schemeClr val="tx2"/>
                </a:solidFill>
              </a:rPr>
              <a:t> and </a:t>
            </a:r>
            <a:r>
              <a:rPr lang="pl-PL" b="1" dirty="0" err="1" smtClean="0">
                <a:solidFill>
                  <a:schemeClr val="tx2"/>
                </a:solidFill>
              </a:rPr>
              <a:t>deposits</a:t>
            </a:r>
            <a:r>
              <a:rPr lang="pl-PL" b="1" dirty="0" smtClean="0">
                <a:solidFill>
                  <a:schemeClr val="tx2"/>
                </a:solidFill>
              </a:rPr>
              <a:t> non financial </a:t>
            </a:r>
            <a:r>
              <a:rPr lang="pl-PL" b="1" dirty="0" err="1" smtClean="0">
                <a:solidFill>
                  <a:schemeClr val="tx2"/>
                </a:solidFill>
              </a:rPr>
              <a:t>sector</a:t>
            </a:r>
            <a:r>
              <a:rPr lang="pl-PL" b="1" dirty="0" smtClean="0">
                <a:solidFill>
                  <a:schemeClr val="tx2"/>
                </a:solidFill>
              </a:rPr>
              <a:t> </a:t>
            </a:r>
            <a:r>
              <a:rPr lang="pl-PL" b="1" dirty="0" err="1" smtClean="0">
                <a:solidFill>
                  <a:schemeClr val="tx2"/>
                </a:solidFill>
              </a:rPr>
              <a:t>in</a:t>
            </a:r>
            <a:r>
              <a:rPr lang="pl-PL" b="1" dirty="0" smtClean="0">
                <a:solidFill>
                  <a:schemeClr val="tx2"/>
                </a:solidFill>
              </a:rPr>
              <a:t> EUR </a:t>
            </a:r>
            <a:r>
              <a:rPr lang="pl-PL" b="1" dirty="0" err="1" smtClean="0">
                <a:solidFill>
                  <a:schemeClr val="tx2"/>
                </a:solidFill>
              </a:rPr>
              <a:t>bn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18435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/>
          <a:p>
            <a:pPr eaLnBrk="1" hangingPunct="1"/>
            <a:r>
              <a:rPr lang="pl-PL" smtClean="0"/>
              <a:t>Deposits non-financial sector</a:t>
            </a:r>
          </a:p>
        </p:txBody>
      </p:sp>
      <p:sp>
        <p:nvSpPr>
          <p:cNvPr id="18436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/>
          <a:p>
            <a:pPr eaLnBrk="1" hangingPunct="1"/>
            <a:r>
              <a:rPr lang="pl-PL" smtClean="0"/>
              <a:t>Credits non-financial sector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06753F-03E3-450B-9334-8717353D1162}" type="slidenum">
              <a:rPr lang="pl-PL"/>
              <a:pPr>
                <a:defRPr/>
              </a:pPr>
              <a:t>20</a:t>
            </a:fld>
            <a:endParaRPr lang="pl-PL"/>
          </a:p>
        </p:txBody>
      </p:sp>
      <p:graphicFrame>
        <p:nvGraphicFramePr>
          <p:cNvPr id="10" name="Symbol zastępczy zawartości 9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Symbol zastępczy zawartości 11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147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b="1" dirty="0" err="1" smtClean="0">
                <a:solidFill>
                  <a:schemeClr val="tx2"/>
                </a:solidFill>
              </a:rPr>
              <a:t>Mortgage</a:t>
            </a:r>
            <a:r>
              <a:rPr lang="pl-PL" b="1" dirty="0" smtClean="0">
                <a:solidFill>
                  <a:schemeClr val="tx2"/>
                </a:solidFill>
              </a:rPr>
              <a:t> </a:t>
            </a:r>
            <a:r>
              <a:rPr lang="pl-PL" b="1" dirty="0" err="1" smtClean="0">
                <a:solidFill>
                  <a:schemeClr val="tx2"/>
                </a:solidFill>
              </a:rPr>
              <a:t>Credits</a:t>
            </a:r>
            <a:r>
              <a:rPr lang="pl-PL" b="1" dirty="0" smtClean="0">
                <a:solidFill>
                  <a:schemeClr val="tx2"/>
                </a:solidFill>
              </a:rPr>
              <a:t>  in PLN </a:t>
            </a:r>
            <a:r>
              <a:rPr lang="pl-PL" b="1" dirty="0" err="1" smtClean="0">
                <a:solidFill>
                  <a:schemeClr val="tx2"/>
                </a:solidFill>
              </a:rPr>
              <a:t>bn</a:t>
            </a:r>
            <a:endParaRPr lang="pl-PL" b="1" dirty="0" smtClean="0">
              <a:solidFill>
                <a:schemeClr val="tx2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EF9C3C-83D4-4D25-BDEB-3360B40A2168}" type="slidenum">
              <a:rPr lang="pl-PL"/>
              <a:pPr>
                <a:defRPr/>
              </a:pPr>
              <a:t>21</a:t>
            </a:fld>
            <a:endParaRPr lang="pl-PL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166170"/>
              </p:ext>
            </p:extLst>
          </p:nvPr>
        </p:nvGraphicFramePr>
        <p:xfrm>
          <a:off x="1043608" y="5157192"/>
          <a:ext cx="8281296" cy="567690"/>
        </p:xfrm>
        <a:graphic>
          <a:graphicData uri="http://schemas.openxmlformats.org/drawingml/2006/table">
            <a:tbl>
              <a:tblPr/>
              <a:tblGrid>
                <a:gridCol w="634734"/>
                <a:gridCol w="634734"/>
                <a:gridCol w="634734"/>
                <a:gridCol w="634734"/>
                <a:gridCol w="634734"/>
                <a:gridCol w="634734"/>
                <a:gridCol w="634734"/>
                <a:gridCol w="634734"/>
                <a:gridCol w="634734"/>
                <a:gridCol w="634734"/>
                <a:gridCol w="664488"/>
                <a:gridCol w="634734"/>
                <a:gridCol w="634734"/>
              </a:tblGrid>
              <a:tr h="216024"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 '15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Dec'15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March '16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02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CHF/PLN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Symbol zastępczy zawartośc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4145086"/>
              </p:ext>
            </p:extLst>
          </p:nvPr>
        </p:nvGraphicFramePr>
        <p:xfrm>
          <a:off x="1187624" y="1556792"/>
          <a:ext cx="7787208" cy="34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697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1"/>
          <p:cNvSpPr>
            <a:spLocks noGrp="1"/>
          </p:cNvSpPr>
          <p:nvPr>
            <p:ph type="title"/>
          </p:nvPr>
        </p:nvSpPr>
        <p:spPr>
          <a:xfrm>
            <a:off x="971550" y="273050"/>
            <a:ext cx="2493963" cy="1235075"/>
          </a:xfrm>
        </p:spPr>
        <p:txBody>
          <a:bodyPr/>
          <a:lstStyle/>
          <a:p>
            <a:pPr eaLnBrk="1" hangingPunct="1"/>
            <a:r>
              <a:rPr lang="pl-PL" dirty="0" err="1" smtClean="0"/>
              <a:t>Credit</a:t>
            </a:r>
            <a:r>
              <a:rPr lang="pl-PL" dirty="0" smtClean="0"/>
              <a:t> </a:t>
            </a:r>
            <a:r>
              <a:rPr lang="pl-PL" dirty="0" err="1" smtClean="0"/>
              <a:t>growth</a:t>
            </a:r>
            <a:r>
              <a:rPr lang="pl-PL" dirty="0" smtClean="0"/>
              <a:t> </a:t>
            </a:r>
            <a:r>
              <a:rPr lang="pl-PL" dirty="0" err="1" smtClean="0"/>
              <a:t>rate</a:t>
            </a:r>
            <a:r>
              <a:rPr lang="pl-PL" dirty="0" smtClean="0"/>
              <a:t> in 3Q 2015</a:t>
            </a:r>
          </a:p>
        </p:txBody>
      </p:sp>
      <p:sp>
        <p:nvSpPr>
          <p:cNvPr id="2048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l-PL" sz="2800" b="1" dirty="0" err="1" smtClean="0">
                <a:solidFill>
                  <a:schemeClr val="tx2"/>
                </a:solidFill>
              </a:rPr>
              <a:t>Credit</a:t>
            </a:r>
            <a:r>
              <a:rPr lang="pl-PL" sz="2800" b="1" dirty="0" smtClean="0">
                <a:solidFill>
                  <a:schemeClr val="tx2"/>
                </a:solidFill>
              </a:rPr>
              <a:t>  </a:t>
            </a:r>
            <a:r>
              <a:rPr lang="pl-PL" sz="2800" b="1" dirty="0" err="1" smtClean="0">
                <a:solidFill>
                  <a:schemeClr val="tx2"/>
                </a:solidFill>
              </a:rPr>
              <a:t>growth</a:t>
            </a:r>
            <a:r>
              <a:rPr lang="pl-PL" sz="2800" b="1" dirty="0" smtClean="0">
                <a:solidFill>
                  <a:schemeClr val="tx2"/>
                </a:solidFill>
              </a:rPr>
              <a:t> </a:t>
            </a:r>
            <a:r>
              <a:rPr lang="pl-PL" sz="2800" b="1" dirty="0" err="1" smtClean="0">
                <a:solidFill>
                  <a:schemeClr val="tx2"/>
                </a:solidFill>
              </a:rPr>
              <a:t>rate</a:t>
            </a:r>
            <a:r>
              <a:rPr lang="pl-PL" sz="2800" b="1" dirty="0" smtClean="0">
                <a:solidFill>
                  <a:schemeClr val="tx2"/>
                </a:solidFill>
              </a:rPr>
              <a:t> (%) in Poland &amp; </a:t>
            </a:r>
            <a:r>
              <a:rPr lang="pl-PL" sz="2800" b="1" dirty="0" err="1" smtClean="0">
                <a:solidFill>
                  <a:schemeClr val="tx2"/>
                </a:solidFill>
              </a:rPr>
              <a:t>Eurozone</a:t>
            </a:r>
            <a:r>
              <a:rPr lang="pl-PL" sz="2800" b="1" dirty="0" smtClean="0">
                <a:solidFill>
                  <a:schemeClr val="tx2"/>
                </a:solidFill>
              </a:rPr>
              <a:t> in 3Q 2015</a:t>
            </a:r>
          </a:p>
          <a:p>
            <a:pPr eaLnBrk="1" hangingPunct="1">
              <a:buFont typeface="Arial" charset="0"/>
              <a:buNone/>
            </a:pPr>
            <a:endParaRPr lang="pl-PL" sz="2800" dirty="0" smtClean="0"/>
          </a:p>
        </p:txBody>
      </p:sp>
      <p:sp>
        <p:nvSpPr>
          <p:cNvPr id="2048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71550" y="1435100"/>
            <a:ext cx="2520950" cy="1273175"/>
          </a:xfrm>
        </p:spPr>
        <p:txBody>
          <a:bodyPr/>
          <a:lstStyle/>
          <a:p>
            <a:pPr eaLnBrk="1" hangingPunct="1"/>
            <a:r>
              <a:rPr lang="pl-PL" dirty="0" smtClean="0"/>
              <a:t>The  </a:t>
            </a:r>
            <a:r>
              <a:rPr lang="pl-PL" dirty="0" err="1" smtClean="0"/>
              <a:t>rate</a:t>
            </a:r>
            <a:r>
              <a:rPr lang="pl-PL" dirty="0" smtClean="0"/>
              <a:t> of  </a:t>
            </a:r>
            <a:r>
              <a:rPr lang="pl-PL" dirty="0" err="1" smtClean="0"/>
              <a:t>enterprise</a:t>
            </a:r>
            <a:r>
              <a:rPr lang="pl-PL" dirty="0" smtClean="0"/>
              <a:t>, </a:t>
            </a:r>
            <a:r>
              <a:rPr lang="pl-PL" dirty="0" err="1" smtClean="0"/>
              <a:t>mortgage</a:t>
            </a:r>
            <a:r>
              <a:rPr lang="pl-PL" dirty="0" smtClean="0"/>
              <a:t> </a:t>
            </a:r>
            <a:r>
              <a:rPr lang="pl-PL" dirty="0" err="1" smtClean="0"/>
              <a:t>credit</a:t>
            </a:r>
            <a:r>
              <a:rPr lang="pl-PL" dirty="0" smtClean="0"/>
              <a:t> &amp; </a:t>
            </a:r>
            <a:r>
              <a:rPr lang="pl-PL" dirty="0" err="1" smtClean="0"/>
              <a:t>consumer</a:t>
            </a:r>
            <a:r>
              <a:rPr lang="pl-PL" dirty="0" smtClean="0"/>
              <a:t> </a:t>
            </a:r>
            <a:r>
              <a:rPr lang="pl-PL" dirty="0" err="1" smtClean="0"/>
              <a:t>credit</a:t>
            </a:r>
            <a:r>
              <a:rPr lang="pl-PL" dirty="0" smtClean="0"/>
              <a:t>  </a:t>
            </a:r>
            <a:r>
              <a:rPr lang="pl-PL" dirty="0" err="1" smtClean="0"/>
              <a:t>growth</a:t>
            </a:r>
            <a:r>
              <a:rPr lang="pl-PL" dirty="0" smtClean="0"/>
              <a:t> in Poland was </a:t>
            </a:r>
            <a:r>
              <a:rPr lang="pl-PL" dirty="0" err="1" smtClean="0"/>
              <a:t>visibly</a:t>
            </a:r>
            <a:r>
              <a:rPr lang="pl-PL" dirty="0" smtClean="0"/>
              <a:t> </a:t>
            </a:r>
            <a:r>
              <a:rPr lang="pl-PL" dirty="0" err="1" smtClean="0"/>
              <a:t>higher</a:t>
            </a:r>
            <a:r>
              <a:rPr lang="pl-PL" dirty="0" smtClean="0"/>
              <a:t> </a:t>
            </a:r>
            <a:r>
              <a:rPr lang="pl-PL" dirty="0" err="1" smtClean="0"/>
              <a:t>than</a:t>
            </a:r>
            <a:r>
              <a:rPr lang="pl-PL" dirty="0" smtClean="0"/>
              <a:t> in the  </a:t>
            </a:r>
            <a:r>
              <a:rPr lang="pl-PL" dirty="0" err="1" smtClean="0"/>
              <a:t>Eurozone</a:t>
            </a:r>
            <a:endParaRPr lang="pl-PL" dirty="0" smtClean="0"/>
          </a:p>
          <a:p>
            <a:pPr eaLnBrk="1" hangingPunct="1"/>
            <a:endParaRPr lang="pl-PL" dirty="0" smtClean="0"/>
          </a:p>
        </p:txBody>
      </p:sp>
      <p:sp>
        <p:nvSpPr>
          <p:cNvPr id="20485" name="Prostokąt 5"/>
          <p:cNvSpPr>
            <a:spLocks noChangeArrowheads="1"/>
          </p:cNvSpPr>
          <p:nvPr/>
        </p:nvSpPr>
        <p:spPr bwMode="auto">
          <a:xfrm>
            <a:off x="3292475" y="5734050"/>
            <a:ext cx="25527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l-PL" sz="1000">
                <a:latin typeface="Calibri" pitchFamily="34" charset="0"/>
              </a:rPr>
              <a:t>Source: Polish Financial Supervision Authority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72816"/>
            <a:ext cx="457835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ytuł 1"/>
          <p:cNvSpPr>
            <a:spLocks noGrp="1"/>
          </p:cNvSpPr>
          <p:nvPr>
            <p:ph type="title"/>
          </p:nvPr>
        </p:nvSpPr>
        <p:spPr>
          <a:xfrm>
            <a:off x="1116013" y="274638"/>
            <a:ext cx="7570787" cy="1138237"/>
          </a:xfrm>
        </p:spPr>
        <p:txBody>
          <a:bodyPr/>
          <a:lstStyle/>
          <a:p>
            <a:pPr eaLnBrk="1" hangingPunct="1"/>
            <a:r>
              <a:rPr lang="pl-PL" sz="3600" b="1" dirty="0" smtClean="0">
                <a:solidFill>
                  <a:schemeClr val="tx2"/>
                </a:solidFill>
              </a:rPr>
              <a:t>Banking </a:t>
            </a:r>
            <a:r>
              <a:rPr lang="pl-PL" sz="3600" b="1" dirty="0" err="1" smtClean="0">
                <a:solidFill>
                  <a:schemeClr val="tx2"/>
                </a:solidFill>
              </a:rPr>
              <a:t>cards</a:t>
            </a:r>
            <a:r>
              <a:rPr lang="pl-PL" sz="3600" b="1" dirty="0" smtClean="0">
                <a:solidFill>
                  <a:schemeClr val="tx2"/>
                </a:solidFill>
              </a:rPr>
              <a:t> in Poland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CE28A-E6FE-4739-9060-B1F3F8FF3699}" type="slidenum">
              <a:rPr lang="pl-PL"/>
              <a:pPr>
                <a:defRPr/>
              </a:pPr>
              <a:t>23</a:t>
            </a:fld>
            <a:endParaRPr lang="pl-PL"/>
          </a:p>
        </p:txBody>
      </p:sp>
      <p:sp>
        <p:nvSpPr>
          <p:cNvPr id="21508" name="Prostokąt 7"/>
          <p:cNvSpPr>
            <a:spLocks noChangeArrowheads="1"/>
          </p:cNvSpPr>
          <p:nvPr/>
        </p:nvSpPr>
        <p:spPr bwMode="auto">
          <a:xfrm>
            <a:off x="3733800" y="5732463"/>
            <a:ext cx="1670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l-PL" sz="900">
                <a:latin typeface="Calibri" pitchFamily="34" charset="0"/>
              </a:rPr>
              <a:t>Source: NBP Polish Central Bank</a:t>
            </a:r>
          </a:p>
          <a:p>
            <a:pPr algn="ctr"/>
            <a:endParaRPr lang="pl-PL" sz="900">
              <a:latin typeface="Calibri" pitchFamily="34" charset="0"/>
            </a:endParaRP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9445450"/>
              </p:ext>
            </p:extLst>
          </p:nvPr>
        </p:nvGraphicFramePr>
        <p:xfrm>
          <a:off x="827584" y="1600201"/>
          <a:ext cx="7859216" cy="39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en-US" sz="4000" b="1" dirty="0">
                <a:solidFill>
                  <a:schemeClr val="tx2"/>
                </a:solidFill>
              </a:rPr>
              <a:t>Structure of </a:t>
            </a:r>
            <a:r>
              <a:rPr lang="pl-PL" sz="4000" b="1" dirty="0" err="1" smtClean="0">
                <a:solidFill>
                  <a:schemeClr val="tx2"/>
                </a:solidFill>
              </a:rPr>
              <a:t>Polish</a:t>
            </a:r>
            <a:r>
              <a:rPr lang="pl-PL" sz="4000" b="1" dirty="0" smtClean="0">
                <a:solidFill>
                  <a:schemeClr val="tx2"/>
                </a:solidFill>
              </a:rPr>
              <a:t> </a:t>
            </a:r>
            <a:r>
              <a:rPr lang="en-US" sz="4000" b="1" dirty="0" smtClean="0">
                <a:solidFill>
                  <a:schemeClr val="tx2"/>
                </a:solidFill>
              </a:rPr>
              <a:t>card </a:t>
            </a:r>
            <a:r>
              <a:rPr lang="en-US" sz="4000" b="1" dirty="0">
                <a:solidFill>
                  <a:schemeClr val="tx2"/>
                </a:solidFill>
              </a:rPr>
              <a:t>market </a:t>
            </a:r>
            <a:r>
              <a:rPr lang="en-US" sz="4000" b="1" dirty="0" smtClean="0">
                <a:solidFill>
                  <a:schemeClr val="tx2"/>
                </a:solidFill>
              </a:rPr>
              <a:t>2015 </a:t>
            </a:r>
            <a:endParaRPr lang="pl-PL" sz="4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63FE6-48AC-4E9F-9CA6-E63576DCE73E}" type="slidenum">
              <a:rPr lang="pl-PL" smtClean="0"/>
              <a:pPr>
                <a:defRPr/>
              </a:pPr>
              <a:t>24</a:t>
            </a:fld>
            <a:endParaRPr lang="pl-PL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2485367"/>
            <a:ext cx="3744415" cy="2527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92896"/>
            <a:ext cx="403244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06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3600" b="1" smtClean="0">
                <a:solidFill>
                  <a:schemeClr val="tx2"/>
                </a:solidFill>
              </a:rPr>
              <a:t>Internet banking in Poland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92C620-95A0-4768-9DE3-2DA247C0B5EF}" type="slidenum">
              <a:rPr lang="pl-PL"/>
              <a:pPr>
                <a:defRPr/>
              </a:pPr>
              <a:t>25</a:t>
            </a:fld>
            <a:endParaRPr lang="pl-PL"/>
          </a:p>
        </p:txBody>
      </p:sp>
      <p:sp>
        <p:nvSpPr>
          <p:cNvPr id="22532" name="Prostokąt 5"/>
          <p:cNvSpPr>
            <a:spLocks noChangeArrowheads="1"/>
          </p:cNvSpPr>
          <p:nvPr/>
        </p:nvSpPr>
        <p:spPr bwMode="auto">
          <a:xfrm>
            <a:off x="3962400" y="5805488"/>
            <a:ext cx="18176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l-PL" sz="1000">
                <a:latin typeface="Calibri" pitchFamily="34" charset="0"/>
              </a:rPr>
              <a:t>Source: Polish Bank Association</a:t>
            </a: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2390792"/>
              </p:ext>
            </p:extLst>
          </p:nvPr>
        </p:nvGraphicFramePr>
        <p:xfrm>
          <a:off x="1115616" y="1600201"/>
          <a:ext cx="7571184" cy="384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800" b="1" smtClean="0">
                <a:solidFill>
                  <a:schemeClr val="tx2"/>
                </a:solidFill>
              </a:rPr>
              <a:t>State-of the-art mobile banking technology</a:t>
            </a:r>
          </a:p>
        </p:txBody>
      </p:sp>
      <p:sp>
        <p:nvSpPr>
          <p:cNvPr id="23555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/>
          <a:p>
            <a:pPr algn="ctr" eaLnBrk="1" hangingPunct="1"/>
            <a:r>
              <a:rPr lang="pl-PL" smtClean="0">
                <a:solidFill>
                  <a:schemeClr val="tx2"/>
                </a:solidFill>
              </a:rPr>
              <a:t> BLIK standard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dirty="0" smtClean="0"/>
              <a:t>	BLIK- </a:t>
            </a:r>
            <a:r>
              <a:rPr lang="pl-PL" dirty="0" err="1" smtClean="0"/>
              <a:t>new</a:t>
            </a:r>
            <a:r>
              <a:rPr lang="pl-PL" dirty="0" smtClean="0"/>
              <a:t> standard of mobile </a:t>
            </a:r>
            <a:r>
              <a:rPr lang="pl-PL" dirty="0" err="1" smtClean="0"/>
              <a:t>payments</a:t>
            </a:r>
            <a:r>
              <a:rPr lang="pl-PL" dirty="0" smtClean="0"/>
              <a:t> in </a:t>
            </a:r>
            <a:r>
              <a:rPr lang="pl-PL" dirty="0" err="1" smtClean="0"/>
              <a:t>Poland-common</a:t>
            </a:r>
            <a:r>
              <a:rPr lang="pl-PL" dirty="0" smtClean="0"/>
              <a:t> </a:t>
            </a:r>
            <a:r>
              <a:rPr lang="pl-PL" dirty="0" err="1" smtClean="0"/>
              <a:t>project</a:t>
            </a:r>
            <a:r>
              <a:rPr lang="pl-PL" dirty="0" smtClean="0"/>
              <a:t> of </a:t>
            </a:r>
            <a:r>
              <a:rPr lang="pl-PL" dirty="0" err="1" smtClean="0"/>
              <a:t>seven</a:t>
            </a:r>
            <a:r>
              <a:rPr lang="pl-PL" dirty="0" smtClean="0"/>
              <a:t>  banks: </a:t>
            </a:r>
            <a:r>
              <a:rPr lang="pl-PL" b="1" dirty="0" err="1" smtClean="0"/>
              <a:t>Alior</a:t>
            </a:r>
            <a:r>
              <a:rPr lang="pl-PL" b="1" dirty="0" smtClean="0"/>
              <a:t> Bank, Bank Millennium, Bank Zachodni WBK, ING Bank Śląski, mBank,  PKO BP  Credit Agricole PL and National Clearing </a:t>
            </a:r>
            <a:r>
              <a:rPr lang="pl-PL" b="1" dirty="0" err="1" smtClean="0"/>
              <a:t>Chamber</a:t>
            </a:r>
            <a:r>
              <a:rPr lang="pl-PL" b="1" dirty="0" smtClean="0"/>
              <a:t> KIR SA.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l-PL" b="1" dirty="0" smtClean="0"/>
              <a:t> </a:t>
            </a:r>
            <a:r>
              <a:rPr lang="pl-PL" dirty="0" err="1" smtClean="0"/>
              <a:t>solution</a:t>
            </a:r>
            <a:r>
              <a:rPr lang="pl-PL" dirty="0" smtClean="0"/>
              <a:t> </a:t>
            </a:r>
            <a:r>
              <a:rPr lang="pl-PL" dirty="0" err="1" smtClean="0"/>
              <a:t>allows</a:t>
            </a:r>
            <a:r>
              <a:rPr lang="pl-PL" dirty="0" smtClean="0"/>
              <a:t> for </a:t>
            </a:r>
            <a:r>
              <a:rPr lang="pl-PL" dirty="0" err="1" smtClean="0"/>
              <a:t>payment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brick-and-mortar</a:t>
            </a:r>
            <a:r>
              <a:rPr lang="pl-PL" dirty="0" smtClean="0"/>
              <a:t> and </a:t>
            </a:r>
            <a:r>
              <a:rPr lang="pl-PL" dirty="0" err="1" smtClean="0"/>
              <a:t>internet</a:t>
            </a:r>
            <a:r>
              <a:rPr lang="pl-PL" dirty="0" smtClean="0"/>
              <a:t> </a:t>
            </a:r>
            <a:r>
              <a:rPr lang="pl-PL" dirty="0" err="1" smtClean="0"/>
              <a:t>shops</a:t>
            </a:r>
            <a:r>
              <a:rPr lang="pl-PL" dirty="0" smtClean="0"/>
              <a:t> and for 	</a:t>
            </a:r>
            <a:r>
              <a:rPr lang="pl-PL" dirty="0" err="1" smtClean="0"/>
              <a:t>withdrawing</a:t>
            </a:r>
            <a:r>
              <a:rPr lang="pl-PL" dirty="0" smtClean="0"/>
              <a:t> </a:t>
            </a:r>
            <a:r>
              <a:rPr lang="pl-PL" dirty="0" err="1" smtClean="0"/>
              <a:t>money</a:t>
            </a:r>
            <a:r>
              <a:rPr lang="pl-PL" dirty="0" smtClean="0"/>
              <a:t> </a:t>
            </a:r>
            <a:r>
              <a:rPr lang="pl-PL" dirty="0" err="1" smtClean="0"/>
              <a:t>from</a:t>
            </a:r>
            <a:r>
              <a:rPr lang="pl-PL" dirty="0" smtClean="0"/>
              <a:t> </a:t>
            </a:r>
            <a:r>
              <a:rPr lang="pl-PL" dirty="0" err="1" smtClean="0"/>
              <a:t>ATMs</a:t>
            </a:r>
            <a:endParaRPr lang="pl-PL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l-PL" dirty="0" err="1" smtClean="0"/>
              <a:t>launched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February</a:t>
            </a:r>
            <a:r>
              <a:rPr lang="pl-PL" dirty="0" smtClean="0"/>
              <a:t> 2015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l-PL" dirty="0" err="1" smtClean="0"/>
              <a:t>currently</a:t>
            </a:r>
            <a:r>
              <a:rPr lang="pl-PL" dirty="0" smtClean="0"/>
              <a:t>  1,4 </a:t>
            </a:r>
            <a:r>
              <a:rPr lang="pl-PL" dirty="0" err="1" smtClean="0"/>
              <a:t>million</a:t>
            </a:r>
            <a:r>
              <a:rPr lang="pl-PL" dirty="0" smtClean="0"/>
              <a:t> </a:t>
            </a:r>
            <a:r>
              <a:rPr lang="pl-PL" dirty="0" err="1" smtClean="0"/>
              <a:t>customers</a:t>
            </a:r>
            <a:endParaRPr lang="pl-PL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dirty="0"/>
          </a:p>
        </p:txBody>
      </p:sp>
      <p:sp>
        <p:nvSpPr>
          <p:cNvPr id="23557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/>
          <a:p>
            <a:pPr eaLnBrk="1" hangingPunct="1"/>
            <a:r>
              <a:rPr lang="pl-PL" sz="2000" smtClean="0">
                <a:solidFill>
                  <a:schemeClr val="tx2"/>
                </a:solidFill>
              </a:rPr>
              <a:t>Steady growth of m-banking users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1FC8C-A9D4-41A9-ADE8-593677679839}" type="slidenum">
              <a:rPr lang="pl-PL"/>
              <a:pPr>
                <a:defRPr/>
              </a:pPr>
              <a:t>26</a:t>
            </a:fld>
            <a:endParaRPr lang="pl-PL"/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4"/>
          <p:cNvSpPr>
            <a:spLocks noChangeArrowheads="1"/>
          </p:cNvSpPr>
          <p:nvPr/>
        </p:nvSpPr>
        <p:spPr bwMode="auto">
          <a:xfrm>
            <a:off x="36513" y="1185145"/>
            <a:ext cx="852487" cy="45704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l-PL" sz="1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THE POLISH </a:t>
            </a:r>
            <a:r>
              <a:rPr lang="pl-PL" sz="1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BANK </a:t>
            </a:r>
            <a:r>
              <a:rPr lang="pl-PL" sz="1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ASSOCIATION</a:t>
            </a:r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22225" y="6369050"/>
            <a:ext cx="852488" cy="444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pl-PL" sz="6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ul. Kruczkowskiego 8</a:t>
            </a:r>
          </a:p>
          <a:p>
            <a:pPr algn="ctr">
              <a:lnSpc>
                <a:spcPct val="120000"/>
              </a:lnSpc>
              <a:defRPr/>
            </a:pPr>
            <a:r>
              <a:rPr lang="pl-PL" sz="6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00-380 Warsaw</a:t>
            </a:r>
          </a:p>
          <a:p>
            <a:pPr algn="ctr">
              <a:lnSpc>
                <a:spcPct val="120000"/>
              </a:lnSpc>
              <a:defRPr/>
            </a:pPr>
            <a:r>
              <a:rPr lang="pl-PL" sz="6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tel. +48 22 48 68 180</a:t>
            </a:r>
          </a:p>
          <a:p>
            <a:pPr algn="ctr">
              <a:lnSpc>
                <a:spcPct val="120000"/>
              </a:lnSpc>
              <a:defRPr/>
            </a:pPr>
            <a:r>
              <a:rPr lang="pl-PL" sz="6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www.zbp.pl</a:t>
            </a:r>
          </a:p>
        </p:txBody>
      </p:sp>
      <p:sp>
        <p:nvSpPr>
          <p:cNvPr id="7" name="Prostokąt 2"/>
          <p:cNvSpPr>
            <a:spLocks noChangeArrowheads="1"/>
          </p:cNvSpPr>
          <p:nvPr/>
        </p:nvSpPr>
        <p:spPr bwMode="auto">
          <a:xfrm>
            <a:off x="899593" y="260648"/>
            <a:ext cx="8244408" cy="111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pl-PL" sz="3400" b="1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Recent</a:t>
            </a:r>
            <a:r>
              <a:rPr lang="pl-PL" sz="3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pl-PL" sz="3400" b="1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developments</a:t>
            </a:r>
            <a:r>
              <a:rPr lang="pl-PL" sz="3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in </a:t>
            </a:r>
            <a:r>
              <a:rPr lang="pl-PL" sz="3400" b="1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politics</a:t>
            </a:r>
            <a:endParaRPr lang="pl-PL" sz="3400" b="1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lnSpc>
                <a:spcPts val="4000"/>
              </a:lnSpc>
            </a:pPr>
            <a:r>
              <a:rPr lang="pl-PL" sz="3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</a:t>
            </a:r>
            <a:r>
              <a:rPr lang="pl-PL" sz="3400" b="1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after</a:t>
            </a:r>
            <a:r>
              <a:rPr lang="pl-PL" sz="3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pl-PL" sz="3400" b="1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elections</a:t>
            </a:r>
            <a:r>
              <a:rPr lang="pl-PL" sz="3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in </a:t>
            </a:r>
            <a:r>
              <a:rPr lang="pl-PL" sz="3400" b="1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October</a:t>
            </a:r>
            <a:r>
              <a:rPr lang="pl-PL" sz="3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2015)</a:t>
            </a:r>
          </a:p>
        </p:txBody>
      </p:sp>
      <p:sp>
        <p:nvSpPr>
          <p:cNvPr id="19" name="Symbol zastępczy zawartości 4"/>
          <p:cNvSpPr txBox="1">
            <a:spLocks/>
          </p:cNvSpPr>
          <p:nvPr/>
        </p:nvSpPr>
        <p:spPr>
          <a:xfrm>
            <a:off x="926226" y="6372203"/>
            <a:ext cx="3933806" cy="4413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l-PL" sz="1400" b="1" dirty="0" smtClean="0"/>
              <a:t>Source: The Sejm.</a:t>
            </a:r>
            <a:endParaRPr lang="pl-PL" sz="1400" b="1" dirty="0"/>
          </a:p>
        </p:txBody>
      </p:sp>
      <p:sp>
        <p:nvSpPr>
          <p:cNvPr id="2" name="AutoShape 2" descr="data:image/jpeg;base64,/9j/4AAQSkZJRgABAQAAAQABAAD/2wCEAAkGBxIQEhUUEBQVFBUUFhIXFhUVFBQVGBUVFBYWGRUVFBoaHCggGRsoHRQVITEhJykrLi4uFx8zODUsNygtLisBCgoKDg0OGxAQGzckICQsLSwuLDctMiwsLzUsNDcvLSwuMjQsLC4sLywsLCwvLCwxLSwuLCwwLCwsLCwsLCwvMf/AABEIAK8BIAMBIgACEQEDEQH/xAAcAAEAAgMBAQEAAAAAAAAAAAAABQYDBAcCAQj/xABDEAACAgECAwUDBwkHBQEBAAABAgADEQQSBSExBhMiQVEUYYEjMlJxkaHBBxZCU2JysdHSM1SCkqKy8CQ0c+HxQxX/xAAbAQEAAgMBAQAAAAAAAAAAAAAAAQUCAwQGB//EADIRAAIBAwEFBgQGAwAAAAAAAAABAgMEEQUSITFBUSIycYGR0RNSweE0QqGx8PElcpL/2gAMAwEAAhEDEQA/AOyREpnazgut1Wsq9nteipdO2bBbaqrcLkKnYjje2zdyYFcZz5QC5xOTX8M4uSuV1p8f/VEalQLx7UrL7IFtHdjuQ45bOoHM84p4ZxIuN9fEE2U6sIw1QYWO/e+yrcO/woRDWCwDMX6nAyQOsxOTXaLjhFjBbsWaU6dV9o8SWV0VFb8ZwGaxLRvDEnvBkADMmu0p4pdRorNLXal1VjvdWStYfu6yQrqtrgq7DAG5vnZOIBf4nJuD8P45W+mNguddLY3eltR/3C3XsGOzn3gWoKwDFdueWekxaHhHGVKDVe1W1D2fIp1BSwobbntRj3q+MbwMhhlVT0xAOvT4TjrOXcB4bxd76jrBeKO6GmsA1RD7e7L+0FUPz+82r3gbdy6Y5zXbs9xMVaXI1T2iqp1Y6gMNPre9xdZdvs5p3JKgKGHNsAZzAOtROX8D4VxhdZUt5t9mW4ozG4k9zpdzVWN4snvS4B8yE5z5xThXGDrLFqNvspvCK3fEHudUwstsHjyO62bB5gPy5QDqMTm/aTs/xO7Ua63T3XVKAp06rdb8qPZNprrTf3aZt57iMgjIkbqeDcSCip11x/6gMbNPqrDs04qqLLX3moBd3cMPGcJlseWQOtROa8S4FxHOp2XasoltQ0yrZlmptbvbxZ8sjOAxFYO5WVV5HmZG38N4pZkmrX1OuksVdus3pZqWqIVn+WGwKAAMKSXbJPLJA65Eoh0Wv1D6NidRSrLs1iZCc9P8pU6Bbn2b28BIYlh1xIjsPw7jKanS+3G3uahaGLW7t5urL/K+I7tj+AdfdygHUonHLeF8ZwF26xl75GdmvIdhtuDApXqxkAms5SxFPLw8pv8AF9NxhrRdpE1CrW1RWqy0AOKdOA4Ze9bwu/qSSeZ9YB1SJxdeB8cVEVzqrNr1hyL38aizW7jhb62wQ+nOA68tvpidd4SrCioMGDCusEOSWBCjIYlmJOeuWY+89YBtxEQBERAEREAREQBERAEREAREQBERAEREAREQBETy7hQSxAA5kk4AHqT5QD1EqfFvygaOjIRjew8q/m/5zy+zMqXEPyl6p/7FK6h6nNjfacD7p0wtKs+WDVKtBczrMYnCNV2q11vztTb/AIG7v/ZiR1mvub51tjfvWOf4mdK06XORrdyuSP0RiJx7sda3dv4j8/1P0RLImssXpY4/xN/OeWvtWja3EqDjnZfHJc22nyr0o1FLGS+xKZTxy9f093uYA/8AuSOm7S/rE+Kn8D/OKWtWs9zbj4/bIqabXjw3liiauk4hXb8xgT6dD9k2paQnGa2ovKOGUZReJLAiImZiJ8Jx1n2R3FUJ24PLn9slBmxbrq16sPhz/hMD8WTGQCfr5f8AuV3jnEq9IqtYHbcSAFx1HPnzEkdOisqsBjcqt5ZGRmZbKMcsmtJqBYob18s5meaWnTwDHI+vxM3F6c5iyUfYifCZBJ8U56jE9TWq11bMVDDIOOo5/V6zZgCIiAIiIAiIgCIiAIiIAieLrVRSzkKqgksTgADqSZyrtj27e/NWkJSroz9Hs+r6K/efum6jQlVeEYTqKC3lp7T9vKNKTXTi60ciAfAh/bbzPuHxxOZca4/qNYc32EjyQckX6l/E5Mi5s6XQWWhjWu4LjOCoOSGIABOScIx5Z+aZc0renRWefU4p1JTNaJsavRWU4FildwyMkH7cHkfcec150J54GoRESQW7scPkn/8AIf8AasnpBdj/AOxb/wAjf7Uk7PkmvP8AyNXx+h7rTPwkPAREz+x2Yzt5Yz1HoD69cEcusqowlLurJ2uUVxZgBkxw/j9icrPGv+ofHz+Mh4m2hc1aEtqm8GFWjCqsTWS+6TVJau5DkfePcR5TPKDpdS9TbkOD9x9xHnLdwrii3j0cdV/EeonrNP1WFx2J7pfo/D2KC7sJUe1HfH9iQmnr/L4/hNyaev6j4+suEVzKl2x4XZqFrWpc7WYnJAA5D1kzpvDWinqqqD9YAE2ChPQAfDP4zG9bf/MTMxJHTtisH0BP8ZH6/jiUKSd3Q45eeOWMzbDYqOfJW/GVPtPrA+KsKeh3Dmw6jGPLy55kJE5JLslxW6yphZ4mByGb9rnj7fq5Rct19rIbj4QCUUBVGff1P2yt6B3qYFWK5AHIA5I5c+fv85vU6phe1hGDy8O9gpI9T8c7fcJODHJt67TmgruIYscYJJx78SW0tWoTG2xCuOSlSR/P7DK7xi5r3BOFCjGAx69c9OvX7Osk9JxV1StdgPIDcWP8vxksE6l9/mKz/nH85lXU2edYP7rg/wC4CRV3E7EUk1Btp57XPpnPzeQ/lNh+Isq7mrOMA+EgnB93KY4MskiurH6QK/vDl9o5ffM8geKcTK08gys+AM8+R5nmJJ8Lt3Vjpn0Hl9QmLRKZuRESCRERAE8u4UEsQAASSeQAHUmepzT8pvabJOkpPIY75h5nqK/4E/Aes20aTqz2UYTmoLLIftz2ubWMaqSRp1P1d6R+k37PoPiefSpT7Pk9BTpxpx2YlfKTk8sSY4C+pww0+wDfUzM7Ig3DeqJuZh87cwwOZx6ZkPJTgJoDFr7NuzayIVdldwTjftBO0dceecZHOKndf9iPE3dZwzVajZurrVgQuwOBZh7O6DMrOWCb/COijJwADIbV6XuyBvrfIzmqxbB8Sp5GWHQ8Woq3MbmcuyMxWlRb3q3o5tVyOaYUsEbPMgEcsyN45rVsWoCzvXTvN9vd93kMRsQDAJ24b6t2BNVOU84xu8DKSWMkREROg1lx7Ij5A/8Akb/asm5C9kv7A/vt/BZNT5DrbzqFb/ZnvNN/C0/ASSrN2B83aQCMsAF2YUN15HmOvr0kbN2u5NiAnBXvOq7lyxXGRjmMA/HE47dpN5ePPH83ZN1dZS3ZMR0LjOQPCWGNy5O0ZbAzzwCDymvJZ9chzgkA95kFcliygZU/odOmR8ZExcQpxxsPIoznLvLAnuq1kIZTgjmCJ4iaItp5RuaTWGXLhfEu/X0YfOH4j3TOxJ5mUK7jKaId9Y4RV6k+f7IHUk+glx7P8Xq1unrvoOUsGRnqpHJlYeRB5T2+lXkrij21vW7PX+czzN/bxo1Oy9z5dDOQf+f/AGY3U/8AMfym2ynymtrNQlS7rWCDpljgZwT/AAUn4S0OE9kHuz+634yqcX0vyucjmoBHMfVnn1lr9oQDaWAJUtz5cicD7ziVzimsoW9lNi7hgFSckHarYA+p1PxjJGCPsoHVgeeQBy8/fPprxjb4cYPLlkCfOK6wrdTWqB9zoLTzxWtmQmP2yQcD0Uk+WfHCntew1XrWGWpLD3eT3ZcsO7Yk+IjacMMZweUnJGDKnM/pHI655DH4dPsm2t6gAMPm5IwoH/POZVo2j4mY20+T0jIwZ/8A+pW+8FCN2QpwOh6bpJ7U7rLHGFI6jrzx75DrpfdNmrTdM+X4wTgxXahrMDG3HxzyxnMk+F04nxNN7pv6avEhsk21nqfBPsxJEREAhe1vGxotM1nLefDWPV26fAcz8Jwt3LEliSSSST1JPMky3flO4v3+q7pT4KBt+uxsFz8OQ+BlPl5ZUdinl8WcFee1LHQRETsNIiIgCIiAIkjwngmo1RxRUzjzboo+tjylp0n5MdSw+Utqr9w3OfwH3zVOvTh3mZxpylwRg7KD5D/G/wCEmZJcL7FtRWE75WILHOwr1+JjU8DuTngMP2Tn7us+XavZ153dWrGLcXJtM9nYXNJUIQct6SI2IIx1iUfAsxETHqNQlal7GCqoyWY4AHvkpNvCIbS4mSVntT2yo0WVHyt36sHkvvsPl9XX+Mqnav8AKG1ma9FlE6G08nb9wfoj39fqlAZiTknJPPJ8yfOeisNEbxO4/wCff2Ki61JLs0vX2JDjXGrtZZvvbceeAOSqD5KPKX38h/av2XUnSWnFWpI2Z6LfjC/5gAv1hZzGeq3KkFSQQQQQcEEdCD5GemjFRWzFYRSybk8s/YZBtJHSsEg+RsI6gei/x+rrq63g1WoQI42hXWwbML41B2t06gkEH1UTD2H46OIaGjUctzLizHLFqeGzl5DIyPcRJzbJMSsDshVuDGy0sOhJr6YAwV2bT80c8Z68+ZmDUdkqe6WnLYrWwBttQYmwgs5Gzbu5dQB1MtpSeHqzAKzrezlFrKzoN4att+1dzGsYXccc+WPsnnhPAfZtwFttu85Js7rJc4y5ZUUk4AHMkYAA6Sy9zHcycgi1onpdPN3UFKkZ7GCIilmYnAVVGSSfTAkcOPabbnc/JipXubt4IXcSa9m8DaQd2MYMjIM66eZq6JtUhWAZTkMAQR0IIyCJlCQDClUzouJ9AnrEACfYiAJq8T1gopstbpWjN/lGcTalR/KfrO70JUdbXrT4DLn7kx8ZspQ25qPUxm8RbOQXWl2ZmOWYlifUsck/fPERPSFYIiIAiIgCdB7Fdg+9C36wHYcFKeYLDyazzA93n5yN/Jz2dGquNtozVSQcHo9nVVPqB1Pw9Z2GVt7dOPYh5nTRpJ9pnimpUUKihVAwFUAAD0AHSe4lU4rx2327TVUEClbzVqGwDvsbTXWrUp8torVmI83QfSEqTsLXE5lpO2dwo9qe8sXo1Ny6ezSvXTlK3srr09+wCxlCjd4zkBiMYln4ZfqKdVVRfedQL9Pbdlq60NdlTUgqmwDwHvujZI29TmATHEeF13jmMN5MOvx9RKhrdI1LFXHPyPkR6iX2Qva7htuo0ti6dgl4VjUxAOHx83n64x7uR8pU6hpcLhbUN0v38Sws76VF7Mt8TnXaTtPRoV+UO6wjw1LjcfQn6K+8/DM5F2i7SX65s2thAfDWvzV/mfefukZq3cuxtLF8nfuzu3ee7PPMxopJwBknyHObbHTKVss8ZdfboYXN7Otu4Lp7nmJN6DstqreezYD+lYdv3fO+6WPQdhq153OX9y+Efb1P3S7p2dapwj9Cmrajb0u9Lf0W8oQEl9B2a1V3SsqPpP4B9/M/ATo+i4XTR/ZVqp9cZb/Mec3J30tKX55ehUVtefClHzft9yb/ACK6R9Il2nssDbiLVABAU4Cvgnr+h9k6TqLtuABuZvmqPPHUn0A8z+JAPMuyep7vV1HyZth/xggfeROnpSAS3Ut1J9B0Ueg93vM476hGjUSjwaLHS7uVxSbnxTI7jNWpekihlS3fSVKnlhbFLhs/olQQfcTImq7iqoo7mpiFUHcwySOZO4P4shducDDP5gZNrjE4iyKzZqeJhm+RrZQtm0qFyzgnYPFcMKRt8XUkkEKACfJ1HFAT8jSR4MHABOR4yR3p28/LJ9MnqbRNfWa2ukA3OtYJwC7BQSASRz9yk/UDAImi3WfKi+hLFCPsVdi96wPhXxOQAwz15D1kFZwnU3MLb6L8sbTalWorpfe1daUip67ge5VFsBBYbi4YqeguOl4lTaStVtbsN2QjqxGzbuyAfLen+YesrVva61bXpeupLFtvUHfbamymnTWZ8NYYsfakGNuAFY88cwLFwaiyvT0pcVNiVVq5UAKXVQG2gAADIPkJuYmHQ6jva0sGMOiN4WDr4gD4WHJhz6+czwD5PsRAEREATnP5YL/Dpk9Ta32BAP8AcZ0ac/8AymcF1OqspOnqawIjgkFeRLD1I9J02bSrJs1Vs7DwcviTv5ncQ/uz/an9UfmdxD+7P9qf1S7+NT+Zepw7EuhBRJ38zuIf3Z/tT+qPzO4h/dn+1P6o+NT+Zeo2JdCCiTv5ncQ/uz/an9U+N2N4hj/tn+1P6o+NT+Zeo2JdDq3Ybh40+ipXGGde8b96zxc/qG0fCT0x0rtVQPIAfYMT3mednLak5PmWUVhYPsrWu7I6Wy2qxfAa9Qb3AezFjOlikEbwEJawNkDntx5yyZlb1PZCq13ex3y7u2FWsABwwIOVJY4Y4YnK/o4mJJH29lq2VNNqNSH09K2CmkVhHUXK+nUWWhiH2i5lUBVPTOZL8J4LYly3ajUC966mpq21CrCOa2dnw7b3Pd18xtHLkBmav5j6fn47eefOvkGXaQBswOXn1BwRjAm9wfs3TpbXsrLkuCMMVwoyMBcAdEWqsfs1J55JAmoiIBxHtz2G044hba27bdi0IPCoL8n6czllY+XWYtHw+qkYqrVPqHP4nqZ0vtdwezUPW1absKQeYGOeR5+8yCHZjUD/APIfas7Kep0qCSVJuXXH1PP3lndVqku12eS3laE9Cs+h+yWYdm9T+r+8T7+bep+h94mM9frfko+r+xzR0aXN/oVoUN6fwnsaVvdLF+bep+h98+/m1qPo/fOWetag+7BLy+5ujo8VxTZBaWko6tn5rK3T6JB/CdUucuSicgPnv6fsp+17/L65SPza1H0fvl4N5Xlsc8hzG3HT3tNULm5rtuv5bki0sbVUE0ljJ89hr+iPvn32Kv6I++fPaT+rs/0f1R7Sf1dn+j+qbTvPvsVf0R9819fweq4Irg7EZmKqzKH31vWysQc7cOeXnM/tJ/V2f6P6o9pP6uz7E/qgEfouBd1aLFtc4Fg2lU27bDUSFAA286h09TymtxDg1VLWao6htOxeyxrT3W1VsqoqdDvUjafZ6m9dw9OU89qrtftT2FWBKahXBFZKuwRabOZI8JZmx0IU58p54MNcy6ldWNw7v5E4Qbt76glSB+kFNK+hAU9SYBN8J01dNFVdJzWlda1knJKKoCknz5Y5zbmpwmspRSrDDLVUCPQhACPtm3AEREAREQBI7X625LAtdBsUrkvvCgNnG3GM++SMQCAr4zqjjOicAjmd+dvXAIC5PIDoD84Z6HGxp+J3sa92mZQzMHO7OwctjAYywOfcRg5xJeIAiIgCIiAIiIAiIgCIiAIiIAiIgCIiAIiIAiIgCIiAIiIAiIgCIiAQ3EOJamt2WvTGxRjDBsZ8OcYI8z4QRyB64EUcU1DA50rg4bALYBYNgYJHQrhsnGM4kzEAjOGa++xytunakBQdxdWBbOCnIfHMk4iAIiIAiIgCIiAIiIAiIgCIiAIiIAiIgCIiAIiIAiIgCIiAIiIAiIgCIiAIiIAiIgCIiAIiIAiIgCIiAIiIAiIgCIiAIiIAiIgCIiAIiIAiIgCIiAIiIAiIgCIiAIiIAiIgCIiAIiIAiIgCIiAIiIAiIgCIiAIiIAiIgCIiAIiIAiIgCIiAIiIAiIgCIiAIiIAiIgCIiAf/2Q=="/>
          <p:cNvSpPr>
            <a:spLocks noChangeAspect="1" noChangeArrowheads="1"/>
          </p:cNvSpPr>
          <p:nvPr/>
        </p:nvSpPr>
        <p:spPr bwMode="auto">
          <a:xfrm>
            <a:off x="2116672" y="1413669"/>
            <a:ext cx="581025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IQEhUUEBQVFBUUFhIXFhUVFBQVGBUVFBYWGRUVFBoaHCggGRsoHRQVITEhJykrLi4uFx8zODUsNygtLisBCgoKDg0OGxAQGzckICQsLSwuLDctMiwsLzUsNDcvLSwuMjQsLC4sLywsLCwvLCwxLSwuLCwwLCwsLCwsLCwvMf/AABEIAK8BIAMBIgACEQEDEQH/xAAcAAEAAgMBAQEAAAAAAAAAAAAABQYDBAcCAQj/xABDEAACAgECAwUDBwkHBQEBAAABAgADEQQSBSExBhMiQVEUYYEjMlJxkaHBBxZCU2JysdHSM1SCkqKy8CQ0c+HxQxX/xAAbAQEAAgMBAQAAAAAAAAAAAAAAAQUCAwQGB//EADIRAAIBAwEFBgQGAwAAAAAAAAABAgMEEQUSITFBUSIycYGR0RNSweE0QqGx8PElcpL/2gAMAwEAAhEDEQA/AOyREpnazgut1Wsq9nteipdO2bBbaqrcLkKnYjje2zdyYFcZz5QC5xOTX8M4uSuV1p8f/VEalQLx7UrL7IFtHdjuQ45bOoHM84p4ZxIuN9fEE2U6sIw1QYWO/e+yrcO/woRDWCwDMX6nAyQOsxOTXaLjhFjBbsWaU6dV9o8SWV0VFb8ZwGaxLRvDEnvBkADMmu0p4pdRorNLXal1VjvdWStYfu6yQrqtrgq7DAG5vnZOIBf4nJuD8P45W+mNguddLY3eltR/3C3XsGOzn3gWoKwDFdueWekxaHhHGVKDVe1W1D2fIp1BSwobbntRj3q+MbwMhhlVT0xAOvT4TjrOXcB4bxd76jrBeKO6GmsA1RD7e7L+0FUPz+82r3gbdy6Y5zXbs9xMVaXI1T2iqp1Y6gMNPre9xdZdvs5p3JKgKGHNsAZzAOtROX8D4VxhdZUt5t9mW4ozG4k9zpdzVWN4snvS4B8yE5z5xThXGDrLFqNvspvCK3fEHudUwstsHjyO62bB5gPy5QDqMTm/aTs/xO7Ua63T3XVKAp06rdb8qPZNprrTf3aZt57iMgjIkbqeDcSCip11x/6gMbNPqrDs04qqLLX3moBd3cMPGcJlseWQOtROa8S4FxHOp2XasoltQ0yrZlmptbvbxZ8sjOAxFYO5WVV5HmZG38N4pZkmrX1OuksVdus3pZqWqIVn+WGwKAAMKSXbJPLJA65Eoh0Wv1D6NidRSrLs1iZCc9P8pU6Bbn2b28BIYlh1xIjsPw7jKanS+3G3uahaGLW7t5urL/K+I7tj+AdfdygHUonHLeF8ZwF26xl75GdmvIdhtuDApXqxkAms5SxFPLw8pv8AF9NxhrRdpE1CrW1RWqy0AOKdOA4Ze9bwu/qSSeZ9YB1SJxdeB8cVEVzqrNr1hyL38aizW7jhb62wQ+nOA68tvpidd4SrCioMGDCusEOSWBCjIYlmJOeuWY+89YBtxEQBERAEREAREQBERAEREAREQBERAEREAREQBETy7hQSxAA5kk4AHqT5QD1EqfFvygaOjIRjew8q/m/5zy+zMqXEPyl6p/7FK6h6nNjfacD7p0wtKs+WDVKtBczrMYnCNV2q11vztTb/AIG7v/ZiR1mvub51tjfvWOf4mdK06XORrdyuSP0RiJx7sda3dv4j8/1P0RLImssXpY4/xN/OeWvtWja3EqDjnZfHJc22nyr0o1FLGS+xKZTxy9f093uYA/8AuSOm7S/rE+Kn8D/OKWtWs9zbj4/bIqabXjw3liiauk4hXb8xgT6dD9k2paQnGa2ovKOGUZReJLAiImZiJ8Jx1n2R3FUJ24PLn9slBmxbrq16sPhz/hMD8WTGQCfr5f8AuV3jnEq9IqtYHbcSAFx1HPnzEkdOisqsBjcqt5ZGRmZbKMcsmtJqBYob18s5meaWnTwDHI+vxM3F6c5iyUfYifCZBJ8U56jE9TWq11bMVDDIOOo5/V6zZgCIiAIiIAiIgCIiAIiIAieLrVRSzkKqgksTgADqSZyrtj27e/NWkJSroz9Hs+r6K/efum6jQlVeEYTqKC3lp7T9vKNKTXTi60ciAfAh/bbzPuHxxOZca4/qNYc32EjyQckX6l/E5Mi5s6XQWWhjWu4LjOCoOSGIABOScIx5Z+aZc0renRWefU4p1JTNaJsavRWU4FildwyMkH7cHkfcec150J54GoRESQW7scPkn/8AIf8AasnpBdj/AOxb/wAjf7Uk7PkmvP8AyNXx+h7rTPwkPAREz+x2Yzt5Yz1HoD69cEcusqowlLurJ2uUVxZgBkxw/j9icrPGv+ofHz+Mh4m2hc1aEtqm8GFWjCqsTWS+6TVJau5DkfePcR5TPKDpdS9TbkOD9x9xHnLdwrii3j0cdV/EeonrNP1WFx2J7pfo/D2KC7sJUe1HfH9iQmnr/L4/hNyaev6j4+suEVzKl2x4XZqFrWpc7WYnJAA5D1kzpvDWinqqqD9YAE2ChPQAfDP4zG9bf/MTMxJHTtisH0BP8ZH6/jiUKSd3Q45eeOWMzbDYqOfJW/GVPtPrA+KsKeh3Dmw6jGPLy55kJE5JLslxW6yphZ4mByGb9rnj7fq5Rct19rIbj4QCUUBVGff1P2yt6B3qYFWK5AHIA5I5c+fv85vU6phe1hGDy8O9gpI9T8c7fcJODHJt67TmgruIYscYJJx78SW0tWoTG2xCuOSlSR/P7DK7xi5r3BOFCjGAx69c9OvX7Osk9JxV1StdgPIDcWP8vxksE6l9/mKz/nH85lXU2edYP7rg/wC4CRV3E7EUk1Btp57XPpnPzeQ/lNh+Isq7mrOMA+EgnB93KY4MskiurH6QK/vDl9o5ffM8geKcTK08gys+AM8+R5nmJJ8Lt3Vjpn0Hl9QmLRKZuRESCRERAE8u4UEsQAASSeQAHUmepzT8pvabJOkpPIY75h5nqK/4E/Aes20aTqz2UYTmoLLIftz2ubWMaqSRp1P1d6R+k37PoPiefSpT7Pk9BTpxpx2YlfKTk8sSY4C+pww0+wDfUzM7Ig3DeqJuZh87cwwOZx6ZkPJTgJoDFr7NuzayIVdldwTjftBO0dceecZHOKndf9iPE3dZwzVajZurrVgQuwOBZh7O6DMrOWCb/COijJwADIbV6XuyBvrfIzmqxbB8Sp5GWHQ8Woq3MbmcuyMxWlRb3q3o5tVyOaYUsEbPMgEcsyN45rVsWoCzvXTvN9vd93kMRsQDAJ24b6t2BNVOU84xu8DKSWMkREROg1lx7Ij5A/8Akb/asm5C9kv7A/vt/BZNT5DrbzqFb/ZnvNN/C0/ASSrN2B83aQCMsAF2YUN15HmOvr0kbN2u5NiAnBXvOq7lyxXGRjmMA/HE47dpN5ePPH83ZN1dZS3ZMR0LjOQPCWGNy5O0ZbAzzwCDymvJZ9chzgkA95kFcliygZU/odOmR8ZExcQpxxsPIoznLvLAnuq1kIZTgjmCJ4iaItp5RuaTWGXLhfEu/X0YfOH4j3TOxJ5mUK7jKaId9Y4RV6k+f7IHUk+glx7P8Xq1unrvoOUsGRnqpHJlYeRB5T2+lXkrij21vW7PX+czzN/bxo1Oy9z5dDOQf+f/AGY3U/8AMfym2ynymtrNQlS7rWCDpljgZwT/AAUn4S0OE9kHuz+634yqcX0vyucjmoBHMfVnn1lr9oQDaWAJUtz5cicD7ziVzimsoW9lNi7hgFSckHarYA+p1PxjJGCPsoHVgeeQBy8/fPprxjb4cYPLlkCfOK6wrdTWqB9zoLTzxWtmQmP2yQcD0Uk+WfHCntew1XrWGWpLD3eT3ZcsO7Yk+IjacMMZweUnJGDKnM/pHI655DH4dPsm2t6gAMPm5IwoH/POZVo2j4mY20+T0jIwZ/8A+pW+8FCN2QpwOh6bpJ7U7rLHGFI6jrzx75DrpfdNmrTdM+X4wTgxXahrMDG3HxzyxnMk+F04nxNN7pv6avEhsk21nqfBPsxJEREAhe1vGxotM1nLefDWPV26fAcz8Jwt3LEliSSSST1JPMky3flO4v3+q7pT4KBt+uxsFz8OQ+BlPl5ZUdinl8WcFee1LHQRETsNIiIgCIiAIkjwngmo1RxRUzjzboo+tjylp0n5MdSw+Utqr9w3OfwH3zVOvTh3mZxpylwRg7KD5D/G/wCEmZJcL7FtRWE75WILHOwr1+JjU8DuTngMP2Tn7us+XavZ153dWrGLcXJtM9nYXNJUIQct6SI2IIx1iUfAsxETHqNQlal7GCqoyWY4AHvkpNvCIbS4mSVntT2yo0WVHyt36sHkvvsPl9XX+Mqnav8AKG1ma9FlE6G08nb9wfoj39fqlAZiTknJPPJ8yfOeisNEbxO4/wCff2Ki61JLs0vX2JDjXGrtZZvvbceeAOSqD5KPKX38h/av2XUnSWnFWpI2Z6LfjC/5gAv1hZzGeq3KkFSQQQQQcEEdCD5GemjFRWzFYRSybk8s/YZBtJHSsEg+RsI6gei/x+rrq63g1WoQI42hXWwbML41B2t06gkEH1UTD2H46OIaGjUctzLizHLFqeGzl5DIyPcRJzbJMSsDshVuDGy0sOhJr6YAwV2bT80c8Z68+ZmDUdkqe6WnLYrWwBttQYmwgs5Gzbu5dQB1MtpSeHqzAKzrezlFrKzoN4att+1dzGsYXccc+WPsnnhPAfZtwFttu85Js7rJc4y5ZUUk4AHMkYAA6Sy9zHcycgi1onpdPN3UFKkZ7GCIilmYnAVVGSSfTAkcOPabbnc/JipXubt4IXcSa9m8DaQd2MYMjIM66eZq6JtUhWAZTkMAQR0IIyCJlCQDClUzouJ9AnrEACfYiAJq8T1gopstbpWjN/lGcTalR/KfrO70JUdbXrT4DLn7kx8ZspQ25qPUxm8RbOQXWl2ZmOWYlifUsck/fPERPSFYIiIAiIgCdB7Fdg+9C36wHYcFKeYLDyazzA93n5yN/Jz2dGquNtozVSQcHo9nVVPqB1Pw9Z2GVt7dOPYh5nTRpJ9pnimpUUKihVAwFUAAD0AHSe4lU4rx2327TVUEClbzVqGwDvsbTXWrUp8torVmI83QfSEqTsLXE5lpO2dwo9qe8sXo1Ny6ezSvXTlK3srr09+wCxlCjd4zkBiMYln4ZfqKdVVRfedQL9Pbdlq60NdlTUgqmwDwHvujZI29TmATHEeF13jmMN5MOvx9RKhrdI1LFXHPyPkR6iX2Qva7htuo0ti6dgl4VjUxAOHx83n64x7uR8pU6hpcLhbUN0v38Sws76VF7Mt8TnXaTtPRoV+UO6wjw1LjcfQn6K+8/DM5F2i7SX65s2thAfDWvzV/mfefukZq3cuxtLF8nfuzu3ee7PPMxopJwBknyHObbHTKVss8ZdfboYXN7Otu4Lp7nmJN6DstqreezYD+lYdv3fO+6WPQdhq153OX9y+Efb1P3S7p2dapwj9Cmrajb0u9Lf0W8oQEl9B2a1V3SsqPpP4B9/M/ATo+i4XTR/ZVqp9cZb/Mec3J30tKX55ehUVtefClHzft9yb/ACK6R9Il2nssDbiLVABAU4Cvgnr+h9k6TqLtuABuZvmqPPHUn0A8z+JAPMuyep7vV1HyZth/xggfeROnpSAS3Ut1J9B0Ueg93vM476hGjUSjwaLHS7uVxSbnxTI7jNWpekihlS3fSVKnlhbFLhs/olQQfcTImq7iqoo7mpiFUHcwySOZO4P4shducDDP5gZNrjE4iyKzZqeJhm+RrZQtm0qFyzgnYPFcMKRt8XUkkEKACfJ1HFAT8jSR4MHABOR4yR3p28/LJ9MnqbRNfWa2ukA3OtYJwC7BQSASRz9yk/UDAImi3WfKi+hLFCPsVdi96wPhXxOQAwz15D1kFZwnU3MLb6L8sbTalWorpfe1daUip67ge5VFsBBYbi4YqeguOl4lTaStVtbsN2QjqxGzbuyAfLen+YesrVva61bXpeupLFtvUHfbamymnTWZ8NYYsfakGNuAFY88cwLFwaiyvT0pcVNiVVq5UAKXVQG2gAADIPkJuYmHQ6jva0sGMOiN4WDr4gD4WHJhz6+czwD5PsRAEREATnP5YL/Dpk9Ta32BAP8AcZ0ac/8AymcF1OqspOnqawIjgkFeRLD1I9J02bSrJs1Vs7DwcviTv5ncQ/uz/an9UfmdxD+7P9qf1S7+NT+Zepw7EuhBRJ38zuIf3Z/tT+qPzO4h/dn+1P6o+NT+Zeo2JdCCiTv5ncQ/uz/an9U+N2N4hj/tn+1P6o+NT+Zeo2JdDq3Ybh40+ipXGGde8b96zxc/qG0fCT0x0rtVQPIAfYMT3mednLak5PmWUVhYPsrWu7I6Wy2qxfAa9Qb3AezFjOlikEbwEJawNkDntx5yyZlb1PZCq13ex3y7u2FWsABwwIOVJY4Y4YnK/o4mJJH29lq2VNNqNSH09K2CmkVhHUXK+nUWWhiH2i5lUBVPTOZL8J4LYly3ajUC966mpq21CrCOa2dnw7b3Pd18xtHLkBmav5j6fn47eefOvkGXaQBswOXn1BwRjAm9wfs3TpbXsrLkuCMMVwoyMBcAdEWqsfs1J55JAmoiIBxHtz2G044hba27bdi0IPCoL8n6czllY+XWYtHw+qkYqrVPqHP4nqZ0vtdwezUPW1absKQeYGOeR5+8yCHZjUD/APIfas7Kep0qCSVJuXXH1PP3lndVqku12eS3laE9Cs+h+yWYdm9T+r+8T7+bep+h94mM9frfko+r+xzR0aXN/oVoUN6fwnsaVvdLF+bep+h98+/m1qPo/fOWetag+7BLy+5ujo8VxTZBaWko6tn5rK3T6JB/CdUucuSicgPnv6fsp+17/L65SPza1H0fvl4N5Xlsc8hzG3HT3tNULm5rtuv5bki0sbVUE0ljJ89hr+iPvn32Kv6I++fPaT+rs/0f1R7Sf1dn+j+qbTvPvsVf0R9819fweq4Irg7EZmKqzKH31vWysQc7cOeXnM/tJ/V2f6P6o9pP6uz7E/qgEfouBd1aLFtc4Fg2lU27bDUSFAA286h09TymtxDg1VLWao6htOxeyxrT3W1VsqoqdDvUjafZ6m9dw9OU89qrtftT2FWBKahXBFZKuwRabOZI8JZmx0IU58p54MNcy6ldWNw7v5E4Qbt76glSB+kFNK+hAU9SYBN8J01dNFVdJzWlda1knJKKoCknz5Y5zbmpwmspRSrDDLVUCPQhACPtm3AEREAREQBI7X625LAtdBsUrkvvCgNnG3GM++SMQCAr4zqjjOicAjmd+dvXAIC5PIDoD84Z6HGxp+J3sa92mZQzMHO7OwctjAYywOfcRg5xJeIAiIgCIiAIiIAiIgCIiAIiIAiIgCIiAIiIAiIgCIiAIiIAiIgCIiAQ3EOJamt2WvTGxRjDBsZ8OcYI8z4QRyB64EUcU1DA50rg4bALYBYNgYJHQrhsnGM4kzEAjOGa++xytunakBQdxdWBbOCnIfHMk4iAIiIAiIgCIiAIiIAiIgCIiAIiIAiIgCIiAIiIAiIgCIiAIiIAiIgCIiAIiIAiIgCIiAIiIAiIgCIiAIiIAiIgCIiAIiIAiIgCIiAIiIAiIgCIiAIiIAiIgCIiAIiIAiIgCIiAIiIAiIgCIiAIiIAiIgCIiAIiIAiIgCIiAIiIAiIgCIiAIiIAiIgCIiAIiIAiIgCIiAf/2Q=="/>
          <p:cNvSpPr>
            <a:spLocks noChangeAspect="1" noChangeArrowheads="1"/>
          </p:cNvSpPr>
          <p:nvPr/>
        </p:nvSpPr>
        <p:spPr bwMode="auto">
          <a:xfrm>
            <a:off x="1115616" y="-12728"/>
            <a:ext cx="581025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7823306"/>
              </p:ext>
            </p:extLst>
          </p:nvPr>
        </p:nvGraphicFramePr>
        <p:xfrm>
          <a:off x="1763688" y="1268760"/>
          <a:ext cx="6624736" cy="4268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563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4"/>
          <p:cNvSpPr>
            <a:spLocks noChangeArrowheads="1"/>
          </p:cNvSpPr>
          <p:nvPr/>
        </p:nvSpPr>
        <p:spPr bwMode="auto">
          <a:xfrm>
            <a:off x="36513" y="1185145"/>
            <a:ext cx="852487" cy="45704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l-PL" sz="1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THE POLISH </a:t>
            </a:r>
            <a:r>
              <a:rPr lang="pl-PL" sz="1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BANK </a:t>
            </a:r>
            <a:r>
              <a:rPr lang="pl-PL" sz="1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ASSOCIATION</a:t>
            </a:r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22225" y="6369050"/>
            <a:ext cx="852488" cy="444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pl-PL" sz="6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ul. Kruczkowskiego 8</a:t>
            </a:r>
          </a:p>
          <a:p>
            <a:pPr algn="ctr">
              <a:lnSpc>
                <a:spcPct val="120000"/>
              </a:lnSpc>
              <a:defRPr/>
            </a:pPr>
            <a:r>
              <a:rPr lang="pl-PL" sz="6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00-380 Warsaw</a:t>
            </a:r>
          </a:p>
          <a:p>
            <a:pPr algn="ctr">
              <a:lnSpc>
                <a:spcPct val="120000"/>
              </a:lnSpc>
              <a:defRPr/>
            </a:pPr>
            <a:r>
              <a:rPr lang="pl-PL" sz="6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tel. +48 22 48 68 180</a:t>
            </a:r>
          </a:p>
          <a:p>
            <a:pPr algn="ctr">
              <a:lnSpc>
                <a:spcPct val="120000"/>
              </a:lnSpc>
              <a:defRPr/>
            </a:pPr>
            <a:r>
              <a:rPr lang="pl-PL" sz="6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www.zbp.pl</a:t>
            </a:r>
          </a:p>
        </p:txBody>
      </p:sp>
      <p:sp>
        <p:nvSpPr>
          <p:cNvPr id="7" name="Prostokąt 2"/>
          <p:cNvSpPr>
            <a:spLocks noChangeArrowheads="1"/>
          </p:cNvSpPr>
          <p:nvPr/>
        </p:nvSpPr>
        <p:spPr bwMode="auto">
          <a:xfrm>
            <a:off x="899593" y="260648"/>
            <a:ext cx="8244408" cy="60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pl-PL" sz="3400" b="1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Recent</a:t>
            </a:r>
            <a:r>
              <a:rPr lang="pl-PL" sz="3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pl-PL" sz="3400" b="1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developments</a:t>
            </a:r>
            <a:r>
              <a:rPr lang="pl-PL" sz="3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in </a:t>
            </a:r>
            <a:r>
              <a:rPr lang="pl-PL" sz="3400" b="1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politics</a:t>
            </a:r>
            <a:endParaRPr lang="pl-PL" sz="3400" b="1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AutoShape 4" descr="data:image/jpeg;base64,/9j/4AAQSkZJRgABAQAAAQABAAD/2wCEAAkGBxIQEhUUEBQVFBUUFhIXFhUVFBQVGBUVFBYWGRUVFBoaHCggGRsoHRQVITEhJykrLi4uFx8zODUsNygtLisBCgoKDg0OGxAQGzckICQsLSwuLDctMiwsLzUsNDcvLSwuMjQsLC4sLywsLCwvLCwxLSwuLCwwLCwsLCwsLCwvMf/AABEIAK8BIAMBIgACEQEDEQH/xAAcAAEAAgMBAQEAAAAAAAAAAAAABQYDBAcCAQj/xABDEAACAgECAwUDBwkHBQEBAAABAgADEQQSBSExBhMiQVEUYYEjMlJxkaHBBxZCU2JysdHSM1SCkqKy8CQ0c+HxQxX/xAAbAQEAAgMBAQAAAAAAAAAAAAAAAQUCAwQGB//EADIRAAIBAwEFBgQGAwAAAAAAAAABAgMEEQUSITFBUSIycYGR0RNSweE0QqGx8PElcpL/2gAMAwEAAhEDEQA/AOyREpnazgut1Wsq9nteipdO2bBbaqrcLkKnYjje2zdyYFcZz5QC5xOTX8M4uSuV1p8f/VEalQLx7UrL7IFtHdjuQ45bOoHM84p4ZxIuN9fEE2U6sIw1QYWO/e+yrcO/woRDWCwDMX6nAyQOsxOTXaLjhFjBbsWaU6dV9o8SWV0VFb8ZwGaxLRvDEnvBkADMmu0p4pdRorNLXal1VjvdWStYfu6yQrqtrgq7DAG5vnZOIBf4nJuD8P45W+mNguddLY3eltR/3C3XsGOzn3gWoKwDFdueWekxaHhHGVKDVe1W1D2fIp1BSwobbntRj3q+MbwMhhlVT0xAOvT4TjrOXcB4bxd76jrBeKO6GmsA1RD7e7L+0FUPz+82r3gbdy6Y5zXbs9xMVaXI1T2iqp1Y6gMNPre9xdZdvs5p3JKgKGHNsAZzAOtROX8D4VxhdZUt5t9mW4ozG4k9zpdzVWN4snvS4B8yE5z5xThXGDrLFqNvspvCK3fEHudUwstsHjyO62bB5gPy5QDqMTm/aTs/xO7Ua63T3XVKAp06rdb8qPZNprrTf3aZt57iMgjIkbqeDcSCip11x/6gMbNPqrDs04qqLLX3moBd3cMPGcJlseWQOtROa8S4FxHOp2XasoltQ0yrZlmptbvbxZ8sjOAxFYO5WVV5HmZG38N4pZkmrX1OuksVdus3pZqWqIVn+WGwKAAMKSXbJPLJA65Eoh0Wv1D6NidRSrLs1iZCc9P8pU6Bbn2b28BIYlh1xIjsPw7jKanS+3G3uahaGLW7t5urL/K+I7tj+AdfdygHUonHLeF8ZwF26xl75GdmvIdhtuDApXqxkAms5SxFPLw8pv8AF9NxhrRdpE1CrW1RWqy0AOKdOA4Ze9bwu/qSSeZ9YB1SJxdeB8cVEVzqrNr1hyL38aizW7jhb62wQ+nOA68tvpidd4SrCioMGDCusEOSWBCjIYlmJOeuWY+89YBtxEQBERAEREAREQBERAEREAREQBERAEREAREQBETy7hQSxAA5kk4AHqT5QD1EqfFvygaOjIRjew8q/m/5zy+zMqXEPyl6p/7FK6h6nNjfacD7p0wtKs+WDVKtBczrMYnCNV2q11vztTb/AIG7v/ZiR1mvub51tjfvWOf4mdK06XORrdyuSP0RiJx7sda3dv4j8/1P0RLImssXpY4/xN/OeWvtWja3EqDjnZfHJc22nyr0o1FLGS+xKZTxy9f093uYA/8AuSOm7S/rE+Kn8D/OKWtWs9zbj4/bIqabXjw3liiauk4hXb8xgT6dD9k2paQnGa2ovKOGUZReJLAiImZiJ8Jx1n2R3FUJ24PLn9slBmxbrq16sPhz/hMD8WTGQCfr5f8AuV3jnEq9IqtYHbcSAFx1HPnzEkdOisqsBjcqt5ZGRmZbKMcsmtJqBYob18s5meaWnTwDHI+vxM3F6c5iyUfYifCZBJ8U56jE9TWq11bMVDDIOOo5/V6zZgCIiAIiIAiIgCIiAIiIAieLrVRSzkKqgksTgADqSZyrtj27e/NWkJSroz9Hs+r6K/efum6jQlVeEYTqKC3lp7T9vKNKTXTi60ciAfAh/bbzPuHxxOZca4/qNYc32EjyQckX6l/E5Mi5s6XQWWhjWu4LjOCoOSGIABOScIx5Z+aZc0renRWefU4p1JTNaJsavRWU4FildwyMkH7cHkfcec150J54GoRESQW7scPkn/8AIf8AasnpBdj/AOxb/wAjf7Uk7PkmvP8AyNXx+h7rTPwkPAREz+x2Yzt5Yz1HoD69cEcusqowlLurJ2uUVxZgBkxw/j9icrPGv+ofHz+Mh4m2hc1aEtqm8GFWjCqsTWS+6TVJau5DkfePcR5TPKDpdS9TbkOD9x9xHnLdwrii3j0cdV/EeonrNP1WFx2J7pfo/D2KC7sJUe1HfH9iQmnr/L4/hNyaev6j4+suEVzKl2x4XZqFrWpc7WYnJAA5D1kzpvDWinqqqD9YAE2ChPQAfDP4zG9bf/MTMxJHTtisH0BP8ZH6/jiUKSd3Q45eeOWMzbDYqOfJW/GVPtPrA+KsKeh3Dmw6jGPLy55kJE5JLslxW6yphZ4mByGb9rnj7fq5Rct19rIbj4QCUUBVGff1P2yt6B3qYFWK5AHIA5I5c+fv85vU6phe1hGDy8O9gpI9T8c7fcJODHJt67TmgruIYscYJJx78SW0tWoTG2xCuOSlSR/P7DK7xi5r3BOFCjGAx69c9OvX7Osk9JxV1StdgPIDcWP8vxksE6l9/mKz/nH85lXU2edYP7rg/wC4CRV3E7EUk1Btp57XPpnPzeQ/lNh+Isq7mrOMA+EgnB93KY4MskiurH6QK/vDl9o5ffM8geKcTK08gys+AM8+R5nmJJ8Lt3Vjpn0Hl9QmLRKZuRESCRERAE8u4UEsQAASSeQAHUmepzT8pvabJOkpPIY75h5nqK/4E/Aes20aTqz2UYTmoLLIftz2ubWMaqSRp1P1d6R+k37PoPiefSpT7Pk9BTpxpx2YlfKTk8sSY4C+pww0+wDfUzM7Ig3DeqJuZh87cwwOZx6ZkPJTgJoDFr7NuzayIVdldwTjftBO0dceecZHOKndf9iPE3dZwzVajZurrVgQuwOBZh7O6DMrOWCb/COijJwADIbV6XuyBvrfIzmqxbB8Sp5GWHQ8Woq3MbmcuyMxWlRb3q3o5tVyOaYUsEbPMgEcsyN45rVsWoCzvXTvN9vd93kMRsQDAJ24b6t2BNVOU84xu8DKSWMkREROg1lx7Ij5A/8Akb/asm5C9kv7A/vt/BZNT5DrbzqFb/ZnvNN/C0/ASSrN2B83aQCMsAF2YUN15HmOvr0kbN2u5NiAnBXvOq7lyxXGRjmMA/HE47dpN5ePPH83ZN1dZS3ZMR0LjOQPCWGNy5O0ZbAzzwCDymvJZ9chzgkA95kFcliygZU/odOmR8ZExcQpxxsPIoznLvLAnuq1kIZTgjmCJ4iaItp5RuaTWGXLhfEu/X0YfOH4j3TOxJ5mUK7jKaId9Y4RV6k+f7IHUk+glx7P8Xq1unrvoOUsGRnqpHJlYeRB5T2+lXkrij21vW7PX+czzN/bxo1Oy9z5dDOQf+f/AGY3U/8AMfym2ynymtrNQlS7rWCDpljgZwT/AAUn4S0OE9kHuz+634yqcX0vyucjmoBHMfVnn1lr9oQDaWAJUtz5cicD7ziVzimsoW9lNi7hgFSckHarYA+p1PxjJGCPsoHVgeeQBy8/fPprxjb4cYPLlkCfOK6wrdTWqB9zoLTzxWtmQmP2yQcD0Uk+WfHCntew1XrWGWpLD3eT3ZcsO7Yk+IjacMMZweUnJGDKnM/pHI655DH4dPsm2t6gAMPm5IwoH/POZVo2j4mY20+T0jIwZ/8A+pW+8FCN2QpwOh6bpJ7U7rLHGFI6jrzx75DrpfdNmrTdM+X4wTgxXahrMDG3HxzyxnMk+F04nxNN7pv6avEhsk21nqfBPsxJEREAhe1vGxotM1nLefDWPV26fAcz8Jwt3LEliSSSST1JPMky3flO4v3+q7pT4KBt+uxsFz8OQ+BlPl5ZUdinl8WcFee1LHQRETsNIiIgCIiAIkjwngmo1RxRUzjzboo+tjylp0n5MdSw+Utqr9w3OfwH3zVOvTh3mZxpylwRg7KD5D/G/wCEmZJcL7FtRWE75WILHOwr1+JjU8DuTngMP2Tn7us+XavZ153dWrGLcXJtM9nYXNJUIQct6SI2IIx1iUfAsxETHqNQlal7GCqoyWY4AHvkpNvCIbS4mSVntT2yo0WVHyt36sHkvvsPl9XX+Mqnav8AKG1ma9FlE6G08nb9wfoj39fqlAZiTknJPPJ8yfOeisNEbxO4/wCff2Ki61JLs0vX2JDjXGrtZZvvbceeAOSqD5KPKX38h/av2XUnSWnFWpI2Z6LfjC/5gAv1hZzGeq3KkFSQQQQQcEEdCD5GemjFRWzFYRSybk8s/YZBtJHSsEg+RsI6gei/x+rrq63g1WoQI42hXWwbML41B2t06gkEH1UTD2H46OIaGjUctzLizHLFqeGzl5DIyPcRJzbJMSsDshVuDGy0sOhJr6YAwV2bT80c8Z68+ZmDUdkqe6WnLYrWwBttQYmwgs5Gzbu5dQB1MtpSeHqzAKzrezlFrKzoN4att+1dzGsYXccc+WPsnnhPAfZtwFttu85Js7rJc4y5ZUUk4AHMkYAA6Sy9zHcycgi1onpdPN3UFKkZ7GCIilmYnAVVGSSfTAkcOPabbnc/JipXubt4IXcSa9m8DaQd2MYMjIM66eZq6JtUhWAZTkMAQR0IIyCJlCQDClUzouJ9AnrEACfYiAJq8T1gopstbpWjN/lGcTalR/KfrO70JUdbXrT4DLn7kx8ZspQ25qPUxm8RbOQXWl2ZmOWYlifUsck/fPERPSFYIiIAiIgCdB7Fdg+9C36wHYcFKeYLDyazzA93n5yN/Jz2dGquNtozVSQcHo9nVVPqB1Pw9Z2GVt7dOPYh5nTRpJ9pnimpUUKihVAwFUAAD0AHSe4lU4rx2327TVUEClbzVqGwDvsbTXWrUp8torVmI83QfSEqTsLXE5lpO2dwo9qe8sXo1Ny6ezSvXTlK3srr09+wCxlCjd4zkBiMYln4ZfqKdVVRfedQL9Pbdlq60NdlTUgqmwDwHvujZI29TmATHEeF13jmMN5MOvx9RKhrdI1LFXHPyPkR6iX2Qva7htuo0ti6dgl4VjUxAOHx83n64x7uR8pU6hpcLhbUN0v38Sws76VF7Mt8TnXaTtPRoV+UO6wjw1LjcfQn6K+8/DM5F2i7SX65s2thAfDWvzV/mfefukZq3cuxtLF8nfuzu3ee7PPMxopJwBknyHObbHTKVss8ZdfboYXN7Otu4Lp7nmJN6DstqreezYD+lYdv3fO+6WPQdhq153OX9y+Efb1P3S7p2dapwj9Cmrajb0u9Lf0W8oQEl9B2a1V3SsqPpP4B9/M/ATo+i4XTR/ZVqp9cZb/Mec3J30tKX55ehUVtefClHzft9yb/ACK6R9Il2nssDbiLVABAU4Cvgnr+h9k6TqLtuABuZvmqPPHUn0A8z+JAPMuyep7vV1HyZth/xggfeROnpSAS3Ut1J9B0Ueg93vM476hGjUSjwaLHS7uVxSbnxTI7jNWpekihlS3fSVKnlhbFLhs/olQQfcTImq7iqoo7mpiFUHcwySOZO4P4shducDDP5gZNrjE4iyKzZqeJhm+RrZQtm0qFyzgnYPFcMKRt8XUkkEKACfJ1HFAT8jSR4MHABOR4yR3p28/LJ9MnqbRNfWa2ukA3OtYJwC7BQSASRz9yk/UDAImi3WfKi+hLFCPsVdi96wPhXxOQAwz15D1kFZwnU3MLb6L8sbTalWorpfe1daUip67ge5VFsBBYbi4YqeguOl4lTaStVtbsN2QjqxGzbuyAfLen+YesrVva61bXpeupLFtvUHfbamymnTWZ8NYYsfakGNuAFY88cwLFwaiyvT0pcVNiVVq5UAKXVQG2gAADIPkJuYmHQ6jva0sGMOiN4WDr4gD4WHJhz6+czwD5PsRAEREATnP5YL/Dpk9Ta32BAP8AcZ0ac/8AymcF1OqspOnqawIjgkFeRLD1I9J02bSrJs1Vs7DwcviTv5ncQ/uz/an9UfmdxD+7P9qf1S7+NT+Zepw7EuhBRJ38zuIf3Z/tT+qPzO4h/dn+1P6o+NT+Zeo2JdCCiTv5ncQ/uz/an9U+N2N4hj/tn+1P6o+NT+Zeo2JdDq3Ybh40+ipXGGde8b96zxc/qG0fCT0x0rtVQPIAfYMT3mednLak5PmWUVhYPsrWu7I6Wy2qxfAa9Qb3AezFjOlikEbwEJawNkDntx5yyZlb1PZCq13ex3y7u2FWsABwwIOVJY4Y4YnK/o4mJJH29lq2VNNqNSH09K2CmkVhHUXK+nUWWhiH2i5lUBVPTOZL8J4LYly3ajUC966mpq21CrCOa2dnw7b3Pd18xtHLkBmav5j6fn47eefOvkGXaQBswOXn1BwRjAm9wfs3TpbXsrLkuCMMVwoyMBcAdEWqsfs1J55JAmoiIBxHtz2G044hba27bdi0IPCoL8n6czllY+XWYtHw+qkYqrVPqHP4nqZ0vtdwezUPW1absKQeYGOeR5+8yCHZjUD/APIfas7Kep0qCSVJuXXH1PP3lndVqku12eS3laE9Cs+h+yWYdm9T+r+8T7+bep+h94mM9frfko+r+xzR0aXN/oVoUN6fwnsaVvdLF+bep+h98+/m1qPo/fOWetag+7BLy+5ujo8VxTZBaWko6tn5rK3T6JB/CdUucuSicgPnv6fsp+17/L65SPza1H0fvl4N5Xlsc8hzG3HT3tNULm5rtuv5bki0sbVUE0ljJ89hr+iPvn32Kv6I++fPaT+rs/0f1R7Sf1dn+j+qbTvPvsVf0R9819fweq4Irg7EZmKqzKH31vWysQc7cOeXnM/tJ/V2f6P6o9pP6uz7E/qgEfouBd1aLFtc4Fg2lU27bDUSFAA286h09TymtxDg1VLWao6htOxeyxrT3W1VsqoqdDvUjafZ6m9dw9OU89qrtftT2FWBKahXBFZKuwRabOZI8JZmx0IU58p54MNcy6ldWNw7v5E4Qbt76glSB+kFNK+hAU9SYBN8J01dNFVdJzWlda1knJKKoCknz5Y5zbmpwmspRSrDDLVUCPQhACPtm3AEREAREQBI7X625LAtdBsUrkvvCgNnG3GM++SMQCAr4zqjjOicAjmd+dvXAIC5PIDoD84Z6HGxp+J3sa92mZQzMHO7OwctjAYywOfcRg5xJeIAiIgCIiAIiIAiIgCIiAIiIAiIgCIiAIiIAiIgCIiAIiIAiIgCIiAQ3EOJamt2WvTGxRjDBsZ8OcYI8z4QRyB64EUcU1DA50rg4bALYBYNgYJHQrhsnGM4kzEAjOGa++xytunakBQdxdWBbOCnIfHMk4iAIiIAiIgCIiAIiIAiIgCIiAIiIAiIgCIiAIiIAiIgCIiAIiIAiIgCIiAIiIAiIgCIiAIiIAiIgCIiAIiIAiIgCIiAIiIAiIgCIiAIiIAiIgCIiAIiIAiIgCIiAIiIAiIgCIiAIiIAiIgCIiAIiIAiIgCIiAIiIAiIgCIiAIiIAiIgCIiAIiIAiIgCIiAIiIAiIgCIiAf/2Q=="/>
          <p:cNvSpPr>
            <a:spLocks noChangeAspect="1" noChangeArrowheads="1"/>
          </p:cNvSpPr>
          <p:nvPr/>
        </p:nvSpPr>
        <p:spPr bwMode="auto">
          <a:xfrm>
            <a:off x="1115616" y="-12728"/>
            <a:ext cx="581025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4340003" y="1988840"/>
            <a:ext cx="4824536" cy="1734288"/>
          </a:xfrm>
        </p:spPr>
        <p:txBody>
          <a:bodyPr>
            <a:noAutofit/>
          </a:bodyPr>
          <a:lstStyle/>
          <a:p>
            <a:pPr marL="0" indent="0">
              <a:lnSpc>
                <a:spcPts val="2200"/>
              </a:lnSpc>
              <a:buNone/>
            </a:pPr>
            <a:r>
              <a:rPr lang="pl-PL" sz="1800" b="1" dirty="0" smtClean="0">
                <a:solidFill>
                  <a:srgbClr val="003366"/>
                </a:solidFill>
              </a:rPr>
              <a:t>Mateusz Morawiecki</a:t>
            </a:r>
          </a:p>
          <a:p>
            <a:pPr marL="177800" indent="-177800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pl-PL" sz="1800" dirty="0" err="1" smtClean="0">
                <a:solidFill>
                  <a:srgbClr val="003366"/>
                </a:solidFill>
              </a:rPr>
              <a:t>Deputy</a:t>
            </a:r>
            <a:r>
              <a:rPr lang="pl-PL" sz="1800" dirty="0" smtClean="0">
                <a:solidFill>
                  <a:srgbClr val="003366"/>
                </a:solidFill>
              </a:rPr>
              <a:t> </a:t>
            </a:r>
            <a:r>
              <a:rPr lang="pl-PL" sz="1800" dirty="0" err="1" smtClean="0">
                <a:solidFill>
                  <a:srgbClr val="003366"/>
                </a:solidFill>
              </a:rPr>
              <a:t>Prime</a:t>
            </a:r>
            <a:r>
              <a:rPr lang="pl-PL" sz="1800" dirty="0" smtClean="0">
                <a:solidFill>
                  <a:srgbClr val="003366"/>
                </a:solidFill>
              </a:rPr>
              <a:t> Minister and </a:t>
            </a:r>
            <a:r>
              <a:rPr lang="en-US" sz="1800" dirty="0" smtClean="0">
                <a:solidFill>
                  <a:srgbClr val="003366"/>
                </a:solidFill>
              </a:rPr>
              <a:t>Minister </a:t>
            </a:r>
            <a:r>
              <a:rPr lang="en-US" sz="1800" dirty="0">
                <a:solidFill>
                  <a:srgbClr val="003366"/>
                </a:solidFill>
              </a:rPr>
              <a:t>of Development in the cabinet of Beata </a:t>
            </a:r>
            <a:r>
              <a:rPr lang="en-US" sz="1800" dirty="0" err="1">
                <a:solidFill>
                  <a:srgbClr val="003366"/>
                </a:solidFill>
              </a:rPr>
              <a:t>Szydło</a:t>
            </a:r>
            <a:r>
              <a:rPr lang="en-US" sz="1800" dirty="0">
                <a:solidFill>
                  <a:srgbClr val="003366"/>
                </a:solidFill>
              </a:rPr>
              <a:t>. </a:t>
            </a:r>
            <a:endParaRPr lang="pl-PL" sz="1800" dirty="0" smtClean="0">
              <a:solidFill>
                <a:srgbClr val="003366"/>
              </a:solidFill>
            </a:endParaRPr>
          </a:p>
          <a:p>
            <a:pPr marL="177800" indent="-177800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pl-PL" sz="1800" dirty="0" smtClean="0">
                <a:solidFill>
                  <a:srgbClr val="003366"/>
                </a:solidFill>
              </a:rPr>
              <a:t>F</a:t>
            </a:r>
            <a:r>
              <a:rPr lang="en-US" sz="1800" dirty="0" smtClean="0">
                <a:solidFill>
                  <a:srgbClr val="003366"/>
                </a:solidFill>
              </a:rPr>
              <a:t>rom </a:t>
            </a:r>
            <a:r>
              <a:rPr lang="en-US" sz="1800" dirty="0">
                <a:solidFill>
                  <a:srgbClr val="003366"/>
                </a:solidFill>
              </a:rPr>
              <a:t>2007 to </a:t>
            </a:r>
            <a:r>
              <a:rPr lang="en-US" sz="1800" dirty="0" smtClean="0">
                <a:solidFill>
                  <a:srgbClr val="003366"/>
                </a:solidFill>
              </a:rPr>
              <a:t>2015</a:t>
            </a:r>
            <a:r>
              <a:rPr lang="pl-PL" sz="1800" dirty="0">
                <a:solidFill>
                  <a:srgbClr val="003366"/>
                </a:solidFill>
              </a:rPr>
              <a:t> </a:t>
            </a:r>
            <a:r>
              <a:rPr lang="pl-PL" sz="1800" dirty="0" smtClean="0">
                <a:solidFill>
                  <a:srgbClr val="003366"/>
                </a:solidFill>
              </a:rPr>
              <a:t>h</a:t>
            </a:r>
            <a:r>
              <a:rPr lang="en-US" sz="1800" dirty="0" smtClean="0">
                <a:solidFill>
                  <a:srgbClr val="003366"/>
                </a:solidFill>
              </a:rPr>
              <a:t>e </a:t>
            </a:r>
            <a:r>
              <a:rPr lang="en-US" sz="1800" dirty="0">
                <a:solidFill>
                  <a:srgbClr val="003366"/>
                </a:solidFill>
              </a:rPr>
              <a:t>served as chairman </a:t>
            </a:r>
            <a:r>
              <a:rPr lang="en-US" sz="1800" dirty="0" smtClean="0">
                <a:solidFill>
                  <a:srgbClr val="003366"/>
                </a:solidFill>
              </a:rPr>
              <a:t>of</a:t>
            </a:r>
            <a:r>
              <a:rPr lang="pl-PL" sz="1800" dirty="0">
                <a:solidFill>
                  <a:srgbClr val="003366"/>
                </a:solidFill>
              </a:rPr>
              <a:t> </a:t>
            </a:r>
            <a:r>
              <a:rPr lang="en-US" sz="1800" dirty="0" smtClean="0">
                <a:solidFill>
                  <a:srgbClr val="003366"/>
                </a:solidFill>
              </a:rPr>
              <a:t>Poland's </a:t>
            </a:r>
            <a:r>
              <a:rPr lang="pl-PL" sz="1800" dirty="0" smtClean="0">
                <a:solidFill>
                  <a:srgbClr val="003366"/>
                </a:solidFill>
              </a:rPr>
              <a:t>3rd. </a:t>
            </a:r>
            <a:r>
              <a:rPr lang="pl-PL" sz="1800" dirty="0" err="1">
                <a:solidFill>
                  <a:srgbClr val="003366"/>
                </a:solidFill>
              </a:rPr>
              <a:t>l</a:t>
            </a:r>
            <a:r>
              <a:rPr lang="pl-PL" sz="1800" dirty="0" err="1" smtClean="0">
                <a:solidFill>
                  <a:srgbClr val="003366"/>
                </a:solidFill>
              </a:rPr>
              <a:t>argest</a:t>
            </a:r>
            <a:r>
              <a:rPr lang="pl-PL" sz="1800" dirty="0" smtClean="0">
                <a:solidFill>
                  <a:srgbClr val="003366"/>
                </a:solidFill>
              </a:rPr>
              <a:t> </a:t>
            </a:r>
            <a:r>
              <a:rPr lang="en-US" sz="1800" dirty="0" smtClean="0">
                <a:solidFill>
                  <a:srgbClr val="003366"/>
                </a:solidFill>
              </a:rPr>
              <a:t>bank</a:t>
            </a:r>
            <a:r>
              <a:rPr lang="en-US" sz="1800" dirty="0">
                <a:solidFill>
                  <a:srgbClr val="003366"/>
                </a:solidFill>
              </a:rPr>
              <a:t>, </a:t>
            </a:r>
            <a:r>
              <a:rPr lang="en-US" sz="1800" dirty="0" smtClean="0">
                <a:solidFill>
                  <a:srgbClr val="003366"/>
                </a:solidFill>
              </a:rPr>
              <a:t>Santander's</a:t>
            </a:r>
            <a:r>
              <a:rPr lang="pl-PL" sz="1800" dirty="0" smtClean="0">
                <a:solidFill>
                  <a:srgbClr val="003366"/>
                </a:solidFill>
              </a:rPr>
              <a:t> </a:t>
            </a:r>
            <a:r>
              <a:rPr lang="en-US" sz="1800" dirty="0" smtClean="0">
                <a:solidFill>
                  <a:srgbClr val="003366"/>
                </a:solidFill>
              </a:rPr>
              <a:t>Bank </a:t>
            </a:r>
            <a:r>
              <a:rPr lang="en-US" sz="1800" dirty="0" err="1">
                <a:solidFill>
                  <a:srgbClr val="003366"/>
                </a:solidFill>
              </a:rPr>
              <a:t>Zachodni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n-US" sz="1800" dirty="0" smtClean="0">
                <a:solidFill>
                  <a:srgbClr val="003366"/>
                </a:solidFill>
              </a:rPr>
              <a:t>WBK.</a:t>
            </a:r>
            <a:endParaRPr lang="en-US" sz="1800" b="1" dirty="0">
              <a:solidFill>
                <a:srgbClr val="003366"/>
              </a:solidFill>
            </a:endParaRPr>
          </a:p>
        </p:txBody>
      </p:sp>
      <p:sp>
        <p:nvSpPr>
          <p:cNvPr id="13" name="Symbol zastępczy zawartości 2"/>
          <p:cNvSpPr txBox="1">
            <a:spLocks/>
          </p:cNvSpPr>
          <p:nvPr/>
        </p:nvSpPr>
        <p:spPr bwMode="auto">
          <a:xfrm>
            <a:off x="962076" y="4184476"/>
            <a:ext cx="4896544" cy="170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None/>
            </a:pPr>
            <a:r>
              <a:rPr lang="pl-PL" sz="1800" b="1" dirty="0" smtClean="0">
                <a:solidFill>
                  <a:srgbClr val="003366"/>
                </a:solidFill>
              </a:rPr>
              <a:t>Paweł </a:t>
            </a:r>
            <a:r>
              <a:rPr lang="pl-PL" sz="1800" b="1" dirty="0" err="1" smtClean="0">
                <a:solidFill>
                  <a:srgbClr val="003366"/>
                </a:solidFill>
              </a:rPr>
              <a:t>Szałamacha</a:t>
            </a:r>
            <a:endParaRPr lang="pl-PL" sz="1800" b="1" dirty="0" smtClean="0">
              <a:solidFill>
                <a:srgbClr val="003366"/>
              </a:solidFill>
            </a:endParaRPr>
          </a:p>
          <a:p>
            <a:pPr marL="177800" indent="-177800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pl-PL" sz="1800" dirty="0" smtClean="0">
                <a:solidFill>
                  <a:srgbClr val="003366"/>
                </a:solidFill>
              </a:rPr>
              <a:t>Minister of Finance in the </a:t>
            </a:r>
            <a:r>
              <a:rPr lang="pl-PL" sz="1800" dirty="0" err="1" smtClean="0">
                <a:solidFill>
                  <a:srgbClr val="003366"/>
                </a:solidFill>
              </a:rPr>
              <a:t>cabinet</a:t>
            </a:r>
            <a:r>
              <a:rPr lang="pl-PL" sz="1800" dirty="0" smtClean="0">
                <a:solidFill>
                  <a:srgbClr val="003366"/>
                </a:solidFill>
              </a:rPr>
              <a:t> of Beata Szydło.</a:t>
            </a:r>
          </a:p>
          <a:p>
            <a:pPr marL="177800" indent="-177800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pl-PL" sz="1800" dirty="0" err="1" smtClean="0">
                <a:solidFill>
                  <a:srgbClr val="003366"/>
                </a:solidFill>
              </a:rPr>
              <a:t>Former</a:t>
            </a:r>
            <a:r>
              <a:rPr lang="pl-PL" sz="1800" dirty="0" smtClean="0">
                <a:solidFill>
                  <a:srgbClr val="003366"/>
                </a:solidFill>
              </a:rPr>
              <a:t> </a:t>
            </a:r>
            <a:r>
              <a:rPr lang="pl-PL" sz="1800" dirty="0" err="1" smtClean="0">
                <a:solidFill>
                  <a:srgbClr val="003366"/>
                </a:solidFill>
              </a:rPr>
              <a:t>Deputy</a:t>
            </a:r>
            <a:r>
              <a:rPr lang="pl-PL" sz="1800" dirty="0" smtClean="0">
                <a:solidFill>
                  <a:srgbClr val="003366"/>
                </a:solidFill>
              </a:rPr>
              <a:t> Minister of </a:t>
            </a:r>
            <a:r>
              <a:rPr lang="pl-PL" sz="1800" dirty="0" err="1" smtClean="0">
                <a:solidFill>
                  <a:srgbClr val="003366"/>
                </a:solidFill>
              </a:rPr>
              <a:t>Treasury</a:t>
            </a:r>
            <a:r>
              <a:rPr lang="pl-PL" sz="1800" dirty="0" smtClean="0">
                <a:solidFill>
                  <a:srgbClr val="003366"/>
                </a:solidFill>
              </a:rPr>
              <a:t>.</a:t>
            </a:r>
          </a:p>
          <a:p>
            <a:pPr marL="177800" indent="-177800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pl-PL" sz="1800" dirty="0" err="1" smtClean="0">
                <a:solidFill>
                  <a:srgbClr val="003366"/>
                </a:solidFill>
              </a:rPr>
              <a:t>Founder</a:t>
            </a:r>
            <a:r>
              <a:rPr lang="pl-PL" sz="1800" dirty="0" smtClean="0">
                <a:solidFill>
                  <a:srgbClr val="003366"/>
                </a:solidFill>
              </a:rPr>
              <a:t> and </a:t>
            </a:r>
            <a:r>
              <a:rPr lang="pl-PL" sz="1800" dirty="0" err="1" smtClean="0">
                <a:solidFill>
                  <a:srgbClr val="003366"/>
                </a:solidFill>
              </a:rPr>
              <a:t>Chairman</a:t>
            </a:r>
            <a:r>
              <a:rPr lang="pl-PL" sz="1800" dirty="0" smtClean="0">
                <a:solidFill>
                  <a:srgbClr val="003366"/>
                </a:solidFill>
              </a:rPr>
              <a:t> of the Sobieski Instytut, a </a:t>
            </a:r>
            <a:r>
              <a:rPr lang="pl-PL" sz="1800" dirty="0" err="1" smtClean="0">
                <a:solidFill>
                  <a:srgbClr val="003366"/>
                </a:solidFill>
              </a:rPr>
              <a:t>think</a:t>
            </a:r>
            <a:r>
              <a:rPr lang="pl-PL" sz="1800" dirty="0" smtClean="0">
                <a:solidFill>
                  <a:srgbClr val="003366"/>
                </a:solidFill>
              </a:rPr>
              <a:t> tank.</a:t>
            </a:r>
          </a:p>
          <a:p>
            <a:pPr marL="0" indent="0">
              <a:lnSpc>
                <a:spcPts val="2200"/>
              </a:lnSpc>
              <a:buNone/>
            </a:pPr>
            <a:endParaRPr lang="en-US" sz="1800" b="1" dirty="0">
              <a:solidFill>
                <a:srgbClr val="003366"/>
              </a:solidFill>
            </a:endParaRPr>
          </a:p>
        </p:txBody>
      </p:sp>
      <p:pic>
        <p:nvPicPr>
          <p:cNvPr id="20482" name="Picture 2" descr="http://media.wplm.pl/pictures/835x460/crop_center/upscale_True/path/2015/11/06/800/400/d8997c2358be41dfb3f98e4ab3348ec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51679"/>
            <a:ext cx="3163553" cy="173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://s.tvp.pl/images2/d/e/4/uid_de454ca003378eba2b6970cfce3c09061447080741273_width_633_play_0_pos_0_gs_0_height_3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12" y="4168849"/>
            <a:ext cx="3304059" cy="185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ostokąt 2"/>
          <p:cNvSpPr>
            <a:spLocks noChangeArrowheads="1"/>
          </p:cNvSpPr>
          <p:nvPr/>
        </p:nvSpPr>
        <p:spPr bwMode="auto">
          <a:xfrm>
            <a:off x="899592" y="1128985"/>
            <a:ext cx="8244408" cy="57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pl-PL" sz="2600" b="1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Key</a:t>
            </a:r>
            <a:r>
              <a:rPr lang="pl-PL" sz="26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pl-PL" sz="2600" b="1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players</a:t>
            </a:r>
            <a:endParaRPr lang="pl-PL" sz="2600" b="1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34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1" dirty="0">
                <a:solidFill>
                  <a:schemeClr val="tx2"/>
                </a:solidFill>
              </a:rPr>
              <a:t>Financial </a:t>
            </a:r>
            <a:r>
              <a:rPr lang="pl-PL" sz="3600" b="1" dirty="0" err="1">
                <a:solidFill>
                  <a:schemeClr val="tx2"/>
                </a:solidFill>
              </a:rPr>
              <a:t>institutions</a:t>
            </a:r>
            <a:r>
              <a:rPr lang="pl-PL" sz="3600" b="1" dirty="0">
                <a:solidFill>
                  <a:schemeClr val="tx2"/>
                </a:solidFill>
              </a:rPr>
              <a:t> </a:t>
            </a:r>
            <a:r>
              <a:rPr lang="pl-PL" sz="3600" b="1" dirty="0" err="1">
                <a:solidFill>
                  <a:schemeClr val="tx2"/>
                </a:solidFill>
              </a:rPr>
              <a:t>levy</a:t>
            </a:r>
            <a:r>
              <a:rPr lang="pl-PL" sz="3600" b="1" dirty="0">
                <a:solidFill>
                  <a:schemeClr val="tx2"/>
                </a:solidFill>
              </a:rPr>
              <a:t> in </a:t>
            </a:r>
            <a:r>
              <a:rPr lang="pl-PL" sz="3600" b="1" dirty="0" smtClean="0">
                <a:solidFill>
                  <a:schemeClr val="tx2"/>
                </a:solidFill>
              </a:rPr>
              <a:t>Poland-I</a:t>
            </a:r>
            <a:endParaRPr lang="pl-PL" sz="3600" b="1" dirty="0">
              <a:solidFill>
                <a:schemeClr val="tx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1600" b="1" dirty="0">
                <a:solidFill>
                  <a:schemeClr val="tx2"/>
                </a:solidFill>
              </a:rPr>
              <a:t>On January 15, 2016, the act on tax on assets of certain financial institutions was introduced in Poland. It came into force on February 1, 2016.</a:t>
            </a:r>
            <a:endParaRPr lang="pl-PL" sz="16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pl-PL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tx2"/>
                </a:solidFill>
              </a:rPr>
              <a:t>The </a:t>
            </a:r>
            <a:r>
              <a:rPr lang="en-US" sz="1600" dirty="0">
                <a:solidFill>
                  <a:schemeClr val="tx2"/>
                </a:solidFill>
              </a:rPr>
              <a:t>law introduces a wealth tax, in which subject to taxation are assets of certain financial institutions, i.e.: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• domestic banks,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• branches of foreign banks,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• branches of credit institutions,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• cooperative banks,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• domestic insurance companies,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• domestic reinsurance companies,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• branches and main branches of foreign </a:t>
            </a:r>
            <a:r>
              <a:rPr lang="en-US" sz="1600" dirty="0" err="1">
                <a:solidFill>
                  <a:schemeClr val="tx2"/>
                </a:solidFill>
              </a:rPr>
              <a:t>insurersand</a:t>
            </a:r>
            <a:r>
              <a:rPr lang="en-US" sz="1600" dirty="0">
                <a:solidFill>
                  <a:schemeClr val="tx2"/>
                </a:solidFill>
              </a:rPr>
              <a:t> reinsurers,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• loan institutions</a:t>
            </a:r>
            <a:r>
              <a:rPr lang="en-US" sz="1600" dirty="0" smtClean="0">
                <a:solidFill>
                  <a:schemeClr val="tx2"/>
                </a:solidFill>
              </a:rPr>
              <a:t>.</a:t>
            </a:r>
            <a:endParaRPr lang="pl-PL" sz="16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63FE6-48AC-4E9F-9CA6-E63576DCE73E}" type="slidenum">
              <a:rPr lang="pl-PL" smtClean="0"/>
              <a:pPr>
                <a:defRPr/>
              </a:pPr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362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3600" b="1" smtClean="0">
                <a:solidFill>
                  <a:schemeClr val="accent1"/>
                </a:solidFill>
              </a:rPr>
              <a:t>Poland -basic information</a:t>
            </a:r>
          </a:p>
        </p:txBody>
      </p:sp>
      <p:sp>
        <p:nvSpPr>
          <p:cNvPr id="1028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/>
          <a:p>
            <a:pPr eaLnBrk="1" hangingPunct="1"/>
            <a:r>
              <a:rPr lang="pl-PL" smtClean="0"/>
              <a:t>GDP Growth Poland/ EU</a:t>
            </a:r>
          </a:p>
        </p:txBody>
      </p:sp>
      <p:sp>
        <p:nvSpPr>
          <p:cNvPr id="1029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/>
          <a:p>
            <a:pPr eaLnBrk="1" hangingPunct="1"/>
            <a:r>
              <a:rPr lang="pl-PL" smtClean="0"/>
              <a:t>Unemployment Poland/ EU</a:t>
            </a:r>
          </a:p>
        </p:txBody>
      </p:sp>
      <p:sp>
        <p:nvSpPr>
          <p:cNvPr id="9" name="Prostokąt 8"/>
          <p:cNvSpPr/>
          <p:nvPr/>
        </p:nvSpPr>
        <p:spPr>
          <a:xfrm>
            <a:off x="2843213" y="5829300"/>
            <a:ext cx="1208087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Source: Eurostat</a:t>
            </a:r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0AA49-2761-4768-842B-14FF33AA402F}" type="slidenum">
              <a:rPr lang="pl-PL"/>
              <a:pPr>
                <a:defRPr/>
              </a:pPr>
              <a:t>3</a:t>
            </a:fld>
            <a:endParaRPr lang="pl-PL"/>
          </a:p>
        </p:txBody>
      </p:sp>
      <p:graphicFrame>
        <p:nvGraphicFramePr>
          <p:cNvPr id="13" name="Symbol zastępczy zawartości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25274777"/>
              </p:ext>
            </p:extLst>
          </p:nvPr>
        </p:nvGraphicFramePr>
        <p:xfrm>
          <a:off x="611560" y="2204864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Symbol zastępczy zawartości 13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807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1" dirty="0">
                <a:solidFill>
                  <a:schemeClr val="tx2"/>
                </a:solidFill>
              </a:rPr>
              <a:t>Financial </a:t>
            </a:r>
            <a:r>
              <a:rPr lang="pl-PL" sz="3600" b="1" dirty="0" err="1">
                <a:solidFill>
                  <a:schemeClr val="tx2"/>
                </a:solidFill>
              </a:rPr>
              <a:t>institutions</a:t>
            </a:r>
            <a:r>
              <a:rPr lang="pl-PL" sz="3600" b="1" dirty="0">
                <a:solidFill>
                  <a:schemeClr val="tx2"/>
                </a:solidFill>
              </a:rPr>
              <a:t> </a:t>
            </a:r>
            <a:r>
              <a:rPr lang="pl-PL" sz="3600" b="1" dirty="0" err="1">
                <a:solidFill>
                  <a:schemeClr val="tx2"/>
                </a:solidFill>
              </a:rPr>
              <a:t>levy</a:t>
            </a:r>
            <a:r>
              <a:rPr lang="pl-PL" sz="3600" b="1" dirty="0">
                <a:solidFill>
                  <a:schemeClr val="tx2"/>
                </a:solidFill>
              </a:rPr>
              <a:t> in </a:t>
            </a:r>
            <a:r>
              <a:rPr lang="pl-PL" sz="3600" b="1" dirty="0" smtClean="0">
                <a:solidFill>
                  <a:schemeClr val="tx2"/>
                </a:solidFill>
              </a:rPr>
              <a:t>Poland-II</a:t>
            </a:r>
            <a:endParaRPr lang="pl-PL" sz="3600" b="1" dirty="0">
              <a:solidFill>
                <a:schemeClr val="tx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b="1" dirty="0" smtClean="0"/>
              <a:t>.</a:t>
            </a:r>
            <a:endParaRPr lang="pl-PL" sz="1600" b="1" dirty="0" smtClean="0"/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The tax base thresholds </a:t>
            </a:r>
            <a:r>
              <a:rPr lang="en-US" sz="1600" dirty="0" smtClean="0">
                <a:solidFill>
                  <a:schemeClr val="tx2"/>
                </a:solidFill>
              </a:rPr>
              <a:t>:</a:t>
            </a: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• banks, branches of banks, credit institutions and cooperative banks – assets exceeding the value of PLN 4 billion (however decreased by banks’ own funds and certain financial assets like e.g. treasury bonds, gathered by banks),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• insurers, reinsurers and their branches – exceeding PLN 2 billion (that value is calculated jointly for all taxpayers related or co-related directly or indirectly to one entity or a group of related entities),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• loan institutions – exceeding PLN 200 million (that value is calculated jointly for all taxpayers related or co-related directly or indirectly to one entity or a group of related entities</a:t>
            </a:r>
            <a:r>
              <a:rPr lang="en-US" sz="1600" dirty="0" smtClean="0">
                <a:solidFill>
                  <a:schemeClr val="tx2"/>
                </a:solidFill>
              </a:rPr>
              <a:t>).</a:t>
            </a:r>
            <a:endParaRPr lang="pl-PL" sz="16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pl-PL" sz="16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Polish state banks and financial institutions being subject to liquidation, bankruptcy or compulsory administration are </a:t>
            </a:r>
            <a:r>
              <a:rPr lang="en-US" sz="1600" dirty="0" err="1">
                <a:solidFill>
                  <a:schemeClr val="tx2"/>
                </a:solidFill>
              </a:rPr>
              <a:t>extempt</a:t>
            </a:r>
            <a:r>
              <a:rPr lang="en-US" sz="1600" dirty="0">
                <a:solidFill>
                  <a:schemeClr val="tx2"/>
                </a:solidFill>
              </a:rPr>
              <a:t> from the tax</a:t>
            </a: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tx2"/>
                </a:solidFill>
              </a:rPr>
              <a:t>The </a:t>
            </a:r>
            <a:r>
              <a:rPr lang="en-US" sz="1600" b="1" dirty="0">
                <a:solidFill>
                  <a:schemeClr val="tx2"/>
                </a:solidFill>
              </a:rPr>
              <a:t>tax will be collected on a monthly basis (beginning from February 2016) and the tax rate is set at the level of 0,0366% of the tax base.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63FE6-48AC-4E9F-9CA6-E63576DCE73E}" type="slidenum">
              <a:rPr lang="pl-PL" smtClean="0"/>
              <a:pPr>
                <a:defRPr/>
              </a:pPr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726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ytuł 1"/>
          <p:cNvSpPr>
            <a:spLocks noGrp="1"/>
          </p:cNvSpPr>
          <p:nvPr>
            <p:ph type="ctrTitle"/>
          </p:nvPr>
        </p:nvSpPr>
        <p:spPr>
          <a:xfrm>
            <a:off x="1763713" y="2130425"/>
            <a:ext cx="6694487" cy="1393825"/>
          </a:xfrm>
        </p:spPr>
        <p:txBody>
          <a:bodyPr/>
          <a:lstStyle/>
          <a:p>
            <a:pPr eaLnBrk="1" hangingPunct="1"/>
            <a:r>
              <a:rPr lang="pl-PL" dirty="0" err="1" smtClean="0">
                <a:solidFill>
                  <a:schemeClr val="tx2"/>
                </a:solidFill>
              </a:rPr>
              <a:t>Thank</a:t>
            </a:r>
            <a:r>
              <a:rPr lang="pl-PL" dirty="0" smtClean="0">
                <a:solidFill>
                  <a:schemeClr val="tx2"/>
                </a:solidFill>
              </a:rPr>
              <a:t> </a:t>
            </a:r>
            <a:r>
              <a:rPr lang="pl-PL" dirty="0" err="1" smtClean="0">
                <a:solidFill>
                  <a:schemeClr val="tx2"/>
                </a:solidFill>
              </a:rPr>
              <a:t>you</a:t>
            </a:r>
            <a:r>
              <a:rPr lang="pl-PL" dirty="0" smtClean="0">
                <a:solidFill>
                  <a:schemeClr val="tx2"/>
                </a:solidFill>
              </a:rPr>
              <a:t> for </a:t>
            </a:r>
            <a:r>
              <a:rPr lang="pl-PL" dirty="0" err="1" smtClean="0">
                <a:solidFill>
                  <a:schemeClr val="tx2"/>
                </a:solidFill>
              </a:rPr>
              <a:t>your</a:t>
            </a:r>
            <a:r>
              <a:rPr lang="pl-PL" dirty="0" smtClean="0">
                <a:solidFill>
                  <a:schemeClr val="tx2"/>
                </a:solidFill>
              </a:rPr>
              <a:t> </a:t>
            </a:r>
            <a:r>
              <a:rPr lang="pl-PL" dirty="0" err="1" smtClean="0">
                <a:solidFill>
                  <a:schemeClr val="tx2"/>
                </a:solidFill>
              </a:rPr>
              <a:t>attention</a:t>
            </a:r>
            <a:endParaRPr lang="pl-PL" dirty="0" smtClean="0">
              <a:solidFill>
                <a:schemeClr val="tx2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800" dirty="0" err="1" smtClean="0"/>
              <a:t>Questions</a:t>
            </a:r>
            <a:r>
              <a:rPr lang="pl-PL" sz="1800" dirty="0" smtClean="0"/>
              <a:t>, </a:t>
            </a:r>
            <a:r>
              <a:rPr lang="pl-PL" sz="1800" dirty="0" err="1" smtClean="0"/>
              <a:t>comments</a:t>
            </a:r>
            <a:r>
              <a:rPr lang="pl-PL" sz="1800" dirty="0" smtClean="0"/>
              <a:t>: </a:t>
            </a:r>
            <a:r>
              <a:rPr lang="pl-PL" sz="1800" dirty="0" err="1" smtClean="0"/>
              <a:t>pawel.pniewski@zbp.pl</a:t>
            </a:r>
            <a:endParaRPr lang="pl-PL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3600" b="1" dirty="0" smtClean="0">
                <a:solidFill>
                  <a:schemeClr val="tx2"/>
                </a:solidFill>
              </a:rPr>
              <a:t>Złoty exchange </a:t>
            </a:r>
            <a:r>
              <a:rPr lang="pl-PL" sz="3600" b="1" dirty="0" err="1" smtClean="0">
                <a:solidFill>
                  <a:schemeClr val="tx2"/>
                </a:solidFill>
              </a:rPr>
              <a:t>rate</a:t>
            </a:r>
            <a:endParaRPr lang="pl-PL" sz="3600" b="1" dirty="0" smtClean="0">
              <a:solidFill>
                <a:schemeClr val="tx2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771775" y="5924550"/>
            <a:ext cx="1074738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Source: NBP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6B4EB-F9FD-4AFD-85AB-FA32585B82A7}" type="slidenum">
              <a:rPr lang="pl-PL"/>
              <a:pPr>
                <a:defRPr/>
              </a:pPr>
              <a:t>4</a:t>
            </a:fld>
            <a:endParaRPr lang="pl-PL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736357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title"/>
          </p:nvPr>
        </p:nvSpPr>
        <p:spPr>
          <a:xfrm>
            <a:off x="1116013" y="274638"/>
            <a:ext cx="7570787" cy="1066800"/>
          </a:xfrm>
        </p:spPr>
        <p:txBody>
          <a:bodyPr/>
          <a:lstStyle/>
          <a:p>
            <a:pPr eaLnBrk="1" hangingPunct="1"/>
            <a:r>
              <a:rPr lang="pl-PL" sz="3600" b="1" dirty="0" err="1" smtClean="0">
                <a:solidFill>
                  <a:schemeClr val="tx2"/>
                </a:solidFill>
              </a:rPr>
              <a:t>Polish</a:t>
            </a:r>
            <a:r>
              <a:rPr lang="pl-PL" sz="3600" b="1" dirty="0" smtClean="0">
                <a:solidFill>
                  <a:schemeClr val="tx2"/>
                </a:solidFill>
              </a:rPr>
              <a:t> Foreign Trade </a:t>
            </a:r>
            <a:r>
              <a:rPr lang="pl-PL" sz="3600" b="1" dirty="0" err="1" smtClean="0">
                <a:solidFill>
                  <a:schemeClr val="tx2"/>
                </a:solidFill>
              </a:rPr>
              <a:t>in</a:t>
            </a:r>
            <a:r>
              <a:rPr lang="pl-PL" sz="3600" b="1" dirty="0" smtClean="0">
                <a:solidFill>
                  <a:schemeClr val="tx2"/>
                </a:solidFill>
              </a:rPr>
              <a:t> EUR </a:t>
            </a:r>
            <a:r>
              <a:rPr lang="pl-PL" sz="3600" b="1" dirty="0" err="1" smtClean="0">
                <a:solidFill>
                  <a:schemeClr val="tx2"/>
                </a:solidFill>
              </a:rPr>
              <a:t>bn</a:t>
            </a:r>
            <a:endParaRPr lang="pl-PL" sz="3600" b="1" dirty="0" smtClean="0">
              <a:solidFill>
                <a:schemeClr val="tx2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3E2B7-36E4-4386-96B2-236F5D4D03D1}" type="slidenum">
              <a:rPr lang="pl-PL"/>
              <a:pPr>
                <a:defRPr/>
              </a:pPr>
              <a:t>5</a:t>
            </a:fld>
            <a:endParaRPr lang="pl-PL"/>
          </a:p>
        </p:txBody>
      </p:sp>
      <p:sp>
        <p:nvSpPr>
          <p:cNvPr id="8196" name="Prostokąt 5"/>
          <p:cNvSpPr>
            <a:spLocks noChangeArrowheads="1"/>
          </p:cNvSpPr>
          <p:nvPr/>
        </p:nvSpPr>
        <p:spPr bwMode="auto">
          <a:xfrm>
            <a:off x="3594100" y="5876925"/>
            <a:ext cx="2867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l-PL" dirty="0" err="1">
                <a:latin typeface="Calibri" pitchFamily="34" charset="0"/>
              </a:rPr>
              <a:t>Source</a:t>
            </a:r>
            <a:r>
              <a:rPr lang="pl-PL" dirty="0">
                <a:latin typeface="Calibri" pitchFamily="34" charset="0"/>
              </a:rPr>
              <a:t>: </a:t>
            </a:r>
            <a:r>
              <a:rPr lang="pl-PL" dirty="0" err="1">
                <a:latin typeface="Calibri" pitchFamily="34" charset="0"/>
              </a:rPr>
              <a:t>Ministry</a:t>
            </a:r>
            <a:r>
              <a:rPr lang="pl-PL" dirty="0">
                <a:latin typeface="Calibri" pitchFamily="34" charset="0"/>
              </a:rPr>
              <a:t> of </a:t>
            </a:r>
            <a:r>
              <a:rPr lang="pl-PL" dirty="0" err="1">
                <a:latin typeface="Calibri" pitchFamily="34" charset="0"/>
              </a:rPr>
              <a:t>Economy</a:t>
            </a:r>
            <a:endParaRPr lang="pl-PL" dirty="0">
              <a:latin typeface="Calibri" pitchFamily="34" charset="0"/>
            </a:endParaRP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9051749"/>
              </p:ext>
            </p:extLst>
          </p:nvPr>
        </p:nvGraphicFramePr>
        <p:xfrm>
          <a:off x="611560" y="1600200"/>
          <a:ext cx="8075240" cy="4276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title"/>
          </p:nvPr>
        </p:nvSpPr>
        <p:spPr>
          <a:xfrm>
            <a:off x="1116013" y="274638"/>
            <a:ext cx="7570787" cy="1066800"/>
          </a:xfrm>
        </p:spPr>
        <p:txBody>
          <a:bodyPr/>
          <a:lstStyle/>
          <a:p>
            <a:pPr eaLnBrk="1" hangingPunct="1"/>
            <a:r>
              <a:rPr lang="pl-PL" sz="3600" b="1" dirty="0" err="1" smtClean="0">
                <a:solidFill>
                  <a:schemeClr val="tx2"/>
                </a:solidFill>
              </a:rPr>
              <a:t>Polish</a:t>
            </a:r>
            <a:r>
              <a:rPr lang="pl-PL" sz="3600" b="1" dirty="0" smtClean="0">
                <a:solidFill>
                  <a:schemeClr val="tx2"/>
                </a:solidFill>
              </a:rPr>
              <a:t> Foreign Trade </a:t>
            </a:r>
            <a:r>
              <a:rPr lang="pl-PL" sz="3600" b="1" dirty="0" err="1" smtClean="0">
                <a:solidFill>
                  <a:schemeClr val="tx2"/>
                </a:solidFill>
              </a:rPr>
              <a:t>in</a:t>
            </a:r>
            <a:r>
              <a:rPr lang="pl-PL" sz="3600" b="1" dirty="0" smtClean="0">
                <a:solidFill>
                  <a:schemeClr val="tx2"/>
                </a:solidFill>
              </a:rPr>
              <a:t> EUR </a:t>
            </a:r>
            <a:r>
              <a:rPr lang="pl-PL" sz="3600" b="1" dirty="0" err="1" smtClean="0">
                <a:solidFill>
                  <a:schemeClr val="tx2"/>
                </a:solidFill>
              </a:rPr>
              <a:t>bn</a:t>
            </a:r>
            <a:endParaRPr lang="pl-PL" sz="3600" b="1" dirty="0" smtClean="0">
              <a:solidFill>
                <a:schemeClr val="tx2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3E2B7-36E4-4386-96B2-236F5D4D03D1}" type="slidenum">
              <a:rPr lang="pl-PL"/>
              <a:pPr>
                <a:defRPr/>
              </a:pPr>
              <a:t>6</a:t>
            </a:fld>
            <a:endParaRPr lang="pl-PL"/>
          </a:p>
        </p:txBody>
      </p:sp>
      <p:sp>
        <p:nvSpPr>
          <p:cNvPr id="8196" name="Prostokąt 5"/>
          <p:cNvSpPr>
            <a:spLocks noChangeArrowheads="1"/>
          </p:cNvSpPr>
          <p:nvPr/>
        </p:nvSpPr>
        <p:spPr bwMode="auto">
          <a:xfrm>
            <a:off x="3594100" y="5876925"/>
            <a:ext cx="2867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l-PL" dirty="0" err="1">
                <a:latin typeface="Calibri" pitchFamily="34" charset="0"/>
              </a:rPr>
              <a:t>Source</a:t>
            </a:r>
            <a:r>
              <a:rPr lang="pl-PL" dirty="0">
                <a:latin typeface="Calibri" pitchFamily="34" charset="0"/>
              </a:rPr>
              <a:t>: </a:t>
            </a:r>
            <a:r>
              <a:rPr lang="pl-PL" dirty="0" err="1">
                <a:latin typeface="Calibri" pitchFamily="34" charset="0"/>
              </a:rPr>
              <a:t>Ministry</a:t>
            </a:r>
            <a:r>
              <a:rPr lang="pl-PL" dirty="0">
                <a:latin typeface="Calibri" pitchFamily="34" charset="0"/>
              </a:rPr>
              <a:t> of </a:t>
            </a:r>
            <a:r>
              <a:rPr lang="pl-PL" dirty="0" err="1">
                <a:latin typeface="Calibri" pitchFamily="34" charset="0"/>
              </a:rPr>
              <a:t>Economy</a:t>
            </a:r>
            <a:endParaRPr lang="pl-PL" dirty="0">
              <a:latin typeface="Calibri" pitchFamily="34" charset="0"/>
            </a:endParaRP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70591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176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1" dirty="0" err="1" smtClean="0">
                <a:solidFill>
                  <a:schemeClr val="tx2"/>
                </a:solidFill>
              </a:rPr>
              <a:t>Governement</a:t>
            </a:r>
            <a:r>
              <a:rPr lang="pl-PL" sz="3600" b="1" dirty="0" smtClean="0">
                <a:solidFill>
                  <a:schemeClr val="tx2"/>
                </a:solidFill>
              </a:rPr>
              <a:t> </a:t>
            </a:r>
            <a:r>
              <a:rPr lang="pl-PL" sz="3600" b="1" dirty="0" err="1" smtClean="0">
                <a:solidFill>
                  <a:schemeClr val="tx2"/>
                </a:solidFill>
              </a:rPr>
              <a:t>Debt</a:t>
            </a:r>
            <a:r>
              <a:rPr lang="pl-PL" sz="3600" b="1" dirty="0" smtClean="0">
                <a:solidFill>
                  <a:schemeClr val="tx2"/>
                </a:solidFill>
              </a:rPr>
              <a:t> </a:t>
            </a:r>
            <a:r>
              <a:rPr lang="pl-PL" sz="3600" b="1" dirty="0" err="1" smtClean="0">
                <a:solidFill>
                  <a:schemeClr val="tx2"/>
                </a:solidFill>
              </a:rPr>
              <a:t>vs</a:t>
            </a:r>
            <a:r>
              <a:rPr lang="pl-PL" sz="3600" b="1" dirty="0" smtClean="0">
                <a:solidFill>
                  <a:schemeClr val="tx2"/>
                </a:solidFill>
              </a:rPr>
              <a:t> GDP</a:t>
            </a:r>
            <a:endParaRPr lang="pl-PL" sz="3600" b="1" dirty="0">
              <a:solidFill>
                <a:schemeClr val="tx2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63FE6-48AC-4E9F-9CA6-E63576DCE73E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1115616" y="1600201"/>
          <a:ext cx="7571184" cy="391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rostokąt 5"/>
          <p:cNvSpPr/>
          <p:nvPr/>
        </p:nvSpPr>
        <p:spPr>
          <a:xfrm>
            <a:off x="4124355" y="5661248"/>
            <a:ext cx="177965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800" dirty="0" err="1" smtClean="0">
                <a:latin typeface="Calibri" pitchFamily="34" charset="0"/>
              </a:rPr>
              <a:t>Source</a:t>
            </a:r>
            <a:r>
              <a:rPr lang="pl-PL" sz="800" dirty="0" smtClean="0">
                <a:latin typeface="Calibri" pitchFamily="34" charset="0"/>
              </a:rPr>
              <a:t>: Central </a:t>
            </a:r>
            <a:r>
              <a:rPr lang="pl-PL" sz="800" dirty="0" err="1" smtClean="0">
                <a:latin typeface="Calibri" pitchFamily="34" charset="0"/>
              </a:rPr>
              <a:t>Statistical</a:t>
            </a:r>
            <a:r>
              <a:rPr lang="pl-PL" sz="800" dirty="0" smtClean="0">
                <a:latin typeface="Calibri" pitchFamily="34" charset="0"/>
              </a:rPr>
              <a:t> Office (GUS)</a:t>
            </a:r>
            <a:endParaRPr lang="pl-PL" sz="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1" dirty="0" err="1" smtClean="0">
                <a:solidFill>
                  <a:schemeClr val="tx2"/>
                </a:solidFill>
              </a:rPr>
              <a:t>Inflation</a:t>
            </a:r>
            <a:r>
              <a:rPr lang="pl-PL" sz="3600" b="1" dirty="0" smtClean="0">
                <a:solidFill>
                  <a:schemeClr val="tx2"/>
                </a:solidFill>
              </a:rPr>
              <a:t> </a:t>
            </a:r>
            <a:r>
              <a:rPr lang="pl-PL" sz="3600" b="1" dirty="0" err="1" smtClean="0">
                <a:solidFill>
                  <a:schemeClr val="tx2"/>
                </a:solidFill>
              </a:rPr>
              <a:t>in</a:t>
            </a:r>
            <a:r>
              <a:rPr lang="pl-PL" sz="3600" b="1" dirty="0" smtClean="0">
                <a:solidFill>
                  <a:schemeClr val="tx2"/>
                </a:solidFill>
              </a:rPr>
              <a:t> Poland (y/</a:t>
            </a:r>
            <a:r>
              <a:rPr lang="pl-PL" sz="3600" b="1" dirty="0" err="1" smtClean="0">
                <a:solidFill>
                  <a:schemeClr val="tx2"/>
                </a:solidFill>
              </a:rPr>
              <a:t>y</a:t>
            </a:r>
            <a:r>
              <a:rPr lang="pl-PL" sz="3600" b="1" dirty="0" smtClean="0">
                <a:solidFill>
                  <a:schemeClr val="tx2"/>
                </a:solidFill>
              </a:rPr>
              <a:t>)</a:t>
            </a:r>
            <a:endParaRPr lang="pl-PL" sz="3600" b="1" dirty="0">
              <a:solidFill>
                <a:schemeClr val="tx2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63FE6-48AC-4E9F-9CA6-E63576DCE73E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1187624" y="1600201"/>
          <a:ext cx="7499176" cy="36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rostokąt 5"/>
          <p:cNvSpPr/>
          <p:nvPr/>
        </p:nvSpPr>
        <p:spPr>
          <a:xfrm>
            <a:off x="3979873" y="5517232"/>
            <a:ext cx="217880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000" dirty="0" err="1" smtClean="0">
                <a:latin typeface="Calibri" pitchFamily="34" charset="0"/>
              </a:rPr>
              <a:t>Source</a:t>
            </a:r>
            <a:r>
              <a:rPr lang="pl-PL" sz="1000" dirty="0" smtClean="0">
                <a:latin typeface="Calibri" pitchFamily="34" charset="0"/>
              </a:rPr>
              <a:t>: Central </a:t>
            </a:r>
            <a:r>
              <a:rPr lang="pl-PL" sz="1000" dirty="0" err="1" smtClean="0">
                <a:latin typeface="Calibri" pitchFamily="34" charset="0"/>
              </a:rPr>
              <a:t>Statistical</a:t>
            </a:r>
            <a:r>
              <a:rPr lang="pl-PL" sz="1000" dirty="0" smtClean="0">
                <a:latin typeface="Calibri" pitchFamily="34" charset="0"/>
              </a:rPr>
              <a:t> Office (GUS)</a:t>
            </a:r>
            <a:endParaRPr lang="pl-PL" sz="1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928688" y="274638"/>
            <a:ext cx="8143875" cy="1143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000066"/>
                </a:solidFill>
              </a:rPr>
              <a:t>Banks in Poland</a:t>
            </a:r>
            <a:r>
              <a:rPr lang="pl-PL" sz="3200" b="1" dirty="0" smtClean="0">
                <a:solidFill>
                  <a:srgbClr val="000066"/>
                </a:solidFill>
              </a:rPr>
              <a:t> </a:t>
            </a:r>
            <a:r>
              <a:rPr lang="pl-PL" sz="3200" b="1" dirty="0" smtClean="0">
                <a:solidFill>
                  <a:srgbClr val="FF0000"/>
                </a:solidFill>
              </a:rPr>
              <a:t>2014</a:t>
            </a:r>
            <a:r>
              <a:rPr lang="pl-PL" sz="3200" b="1" dirty="0" smtClean="0">
                <a:solidFill>
                  <a:srgbClr val="000066"/>
                </a:solidFill>
              </a:rPr>
              <a:t>/2015</a:t>
            </a:r>
            <a:endParaRPr lang="pl-PL" sz="3200" dirty="0" smtClean="0"/>
          </a:p>
        </p:txBody>
      </p:sp>
      <p:sp>
        <p:nvSpPr>
          <p:cNvPr id="3" name="Prostokąt 2"/>
          <p:cNvSpPr/>
          <p:nvPr/>
        </p:nvSpPr>
        <p:spPr>
          <a:xfrm>
            <a:off x="900113" y="1252538"/>
            <a:ext cx="8243887" cy="477361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srgbClr val="002060"/>
              </a:solidFill>
              <a:latin typeface="+mn-lt"/>
              <a:cs typeface="+mn-cs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rgbClr val="002060"/>
                </a:solidFill>
                <a:latin typeface="+mn-lt"/>
                <a:cs typeface="+mn-cs"/>
              </a:rPr>
              <a:t>Commercial banks</a:t>
            </a:r>
            <a:r>
              <a:rPr lang="en-US" b="1" dirty="0">
                <a:solidFill>
                  <a:srgbClr val="002060"/>
                </a:solidFill>
                <a:latin typeface="+mn-lt"/>
                <a:cs typeface="+mn-cs"/>
              </a:rPr>
              <a:t>	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2060"/>
                </a:solidFill>
                <a:latin typeface="+mn-lt"/>
                <a:cs typeface="+mn-cs"/>
              </a:rPr>
              <a:t>(including </a:t>
            </a:r>
            <a:r>
              <a:rPr lang="pl-PL" dirty="0">
                <a:solidFill>
                  <a:srgbClr val="002060"/>
                </a:solidFill>
                <a:latin typeface="+mn-lt"/>
                <a:cs typeface="+mn-cs"/>
              </a:rPr>
              <a:t>2</a:t>
            </a:r>
            <a:r>
              <a:rPr lang="en-US" dirty="0">
                <a:solidFill>
                  <a:srgbClr val="002060"/>
                </a:solidFill>
                <a:latin typeface="+mn-lt"/>
                <a:cs typeface="+mn-cs"/>
              </a:rPr>
              <a:t> regional co-operative banks)</a:t>
            </a:r>
            <a:r>
              <a:rPr lang="pl-PL" dirty="0">
                <a:solidFill>
                  <a:srgbClr val="002060"/>
                </a:solidFill>
                <a:latin typeface="+mn-lt"/>
                <a:cs typeface="+mn-cs"/>
              </a:rPr>
              <a:t>:</a:t>
            </a:r>
            <a:r>
              <a:rPr lang="en-US" dirty="0">
                <a:solidFill>
                  <a:srgbClr val="002060"/>
                </a:solidFill>
                <a:latin typeface="+mn-lt"/>
                <a:cs typeface="+mn-cs"/>
              </a:rPr>
              <a:t>	</a:t>
            </a:r>
            <a:r>
              <a:rPr lang="pl-PL" dirty="0">
                <a:solidFill>
                  <a:srgbClr val="002060"/>
                </a:solidFill>
                <a:latin typeface="+mn-lt"/>
                <a:cs typeface="+mn-cs"/>
              </a:rPr>
              <a:t>	</a:t>
            </a:r>
            <a:r>
              <a:rPr lang="pl-PL" b="1" dirty="0" smtClean="0">
                <a:solidFill>
                  <a:srgbClr val="FF0000"/>
                </a:solidFill>
                <a:latin typeface="+mn-lt"/>
                <a:cs typeface="+mn-cs"/>
              </a:rPr>
              <a:t>38</a:t>
            </a:r>
            <a:r>
              <a:rPr lang="pl-PL" dirty="0" smtClean="0">
                <a:solidFill>
                  <a:srgbClr val="002060"/>
                </a:solidFill>
                <a:latin typeface="+mn-lt"/>
                <a:cs typeface="+mn-cs"/>
              </a:rPr>
              <a:t>/</a:t>
            </a:r>
            <a:r>
              <a:rPr lang="pl-PL" b="1" dirty="0" smtClean="0">
                <a:solidFill>
                  <a:srgbClr val="002060"/>
                </a:solidFill>
                <a:latin typeface="+mn-lt"/>
                <a:cs typeface="+mn-cs"/>
              </a:rPr>
              <a:t>38</a:t>
            </a:r>
            <a:endParaRPr lang="en-US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srgbClr val="002060"/>
              </a:solidFill>
              <a:latin typeface="+mn-lt"/>
              <a:cs typeface="+mn-cs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  <a:latin typeface="+mn-lt"/>
                <a:cs typeface="+mn-cs"/>
              </a:rPr>
              <a:t>Branches of credit institutions:</a:t>
            </a:r>
            <a:r>
              <a:rPr lang="en-US" dirty="0">
                <a:solidFill>
                  <a:srgbClr val="002060"/>
                </a:solidFill>
                <a:latin typeface="+mn-lt"/>
                <a:cs typeface="+mn-cs"/>
              </a:rPr>
              <a:t>		</a:t>
            </a:r>
            <a:r>
              <a:rPr lang="pl-PL" dirty="0">
                <a:solidFill>
                  <a:srgbClr val="002060"/>
                </a:solidFill>
                <a:latin typeface="+mn-lt"/>
                <a:cs typeface="+mn-cs"/>
              </a:rPr>
              <a:t>	</a:t>
            </a:r>
            <a:r>
              <a:rPr lang="pl-PL" b="1" dirty="0" smtClean="0">
                <a:solidFill>
                  <a:srgbClr val="FF0000"/>
                </a:solidFill>
                <a:latin typeface="+mn-lt"/>
                <a:cs typeface="+mn-cs"/>
              </a:rPr>
              <a:t>28</a:t>
            </a:r>
            <a:r>
              <a:rPr lang="pl-PL" dirty="0" smtClean="0">
                <a:solidFill>
                  <a:srgbClr val="002060"/>
                </a:solidFill>
                <a:latin typeface="+mn-lt"/>
                <a:cs typeface="+mn-cs"/>
              </a:rPr>
              <a:t>/</a:t>
            </a:r>
            <a:r>
              <a:rPr lang="pl-PL" b="1" dirty="0" smtClean="0">
                <a:solidFill>
                  <a:srgbClr val="002060"/>
                </a:solidFill>
                <a:latin typeface="+mn-lt"/>
                <a:cs typeface="+mn-cs"/>
              </a:rPr>
              <a:t>27</a:t>
            </a:r>
            <a:endParaRPr lang="en-US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srgbClr val="002060"/>
              </a:solidFill>
              <a:latin typeface="+mn-lt"/>
              <a:cs typeface="+mn-cs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  <a:latin typeface="+mn-lt"/>
                <a:cs typeface="+mn-cs"/>
              </a:rPr>
              <a:t>Co-operative banks</a:t>
            </a:r>
            <a:r>
              <a:rPr lang="pl-PL" b="1" dirty="0">
                <a:solidFill>
                  <a:srgbClr val="002060"/>
                </a:solidFill>
                <a:latin typeface="+mn-lt"/>
                <a:cs typeface="+mn-cs"/>
              </a:rPr>
              <a:t>:</a:t>
            </a:r>
            <a:r>
              <a:rPr lang="en-US" dirty="0">
                <a:solidFill>
                  <a:srgbClr val="002060"/>
                </a:solidFill>
                <a:latin typeface="+mn-lt"/>
                <a:cs typeface="+mn-cs"/>
              </a:rPr>
              <a:t>			</a:t>
            </a:r>
            <a:r>
              <a:rPr lang="pl-PL" dirty="0">
                <a:solidFill>
                  <a:srgbClr val="002060"/>
                </a:solidFill>
                <a:latin typeface="+mn-lt"/>
                <a:cs typeface="+mn-cs"/>
              </a:rPr>
              <a:t>	</a:t>
            </a:r>
            <a:r>
              <a:rPr lang="pl-PL" b="1" dirty="0" smtClean="0">
                <a:solidFill>
                  <a:srgbClr val="FF0000"/>
                </a:solidFill>
                <a:latin typeface="+mn-lt"/>
                <a:cs typeface="+mn-cs"/>
              </a:rPr>
              <a:t>565</a:t>
            </a:r>
            <a:r>
              <a:rPr lang="pl-PL" dirty="0" smtClean="0">
                <a:solidFill>
                  <a:srgbClr val="002060"/>
                </a:solidFill>
                <a:latin typeface="+mn-lt"/>
                <a:cs typeface="+mn-cs"/>
              </a:rPr>
              <a:t>/</a:t>
            </a:r>
            <a:r>
              <a:rPr lang="pl-PL" b="1" dirty="0" smtClean="0">
                <a:solidFill>
                  <a:srgbClr val="002060"/>
                </a:solidFill>
                <a:latin typeface="+mn-lt"/>
                <a:cs typeface="+mn-cs"/>
              </a:rPr>
              <a:t>561</a:t>
            </a:r>
            <a:endParaRPr lang="en-US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rgbClr val="002060"/>
                </a:solidFill>
                <a:latin typeface="+mn-lt"/>
                <a:cs typeface="+mn-cs"/>
              </a:rPr>
              <a:t>N</a:t>
            </a:r>
            <a:r>
              <a:rPr lang="en-US" b="1" dirty="0">
                <a:solidFill>
                  <a:srgbClr val="002060"/>
                </a:solidFill>
                <a:latin typeface="+mn-lt"/>
                <a:cs typeface="+mn-cs"/>
              </a:rPr>
              <a:t>umber of service outlets</a:t>
            </a:r>
            <a:r>
              <a:rPr lang="en-US" sz="1100" b="1" dirty="0">
                <a:solidFill>
                  <a:srgbClr val="002060"/>
                </a:solidFill>
                <a:latin typeface="+mn-lt"/>
                <a:cs typeface="+mn-cs"/>
              </a:rPr>
              <a:t>, </a:t>
            </a:r>
            <a:endParaRPr lang="pl-PL" sz="11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rgbClr val="002060"/>
                </a:solidFill>
                <a:latin typeface="+mn-lt"/>
                <a:cs typeface="+mn-cs"/>
              </a:rPr>
              <a:t>branches, sub-branches, branch offices</a:t>
            </a:r>
            <a:r>
              <a:rPr lang="pl-PL" sz="1100" dirty="0">
                <a:solidFill>
                  <a:srgbClr val="002060"/>
                </a:solidFill>
                <a:latin typeface="+mn-lt"/>
                <a:cs typeface="+mn-cs"/>
              </a:rPr>
              <a:t>:</a:t>
            </a:r>
            <a:r>
              <a:rPr lang="en-US" sz="11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pl-PL" sz="1100" dirty="0">
                <a:solidFill>
                  <a:srgbClr val="002060"/>
                </a:solidFill>
                <a:latin typeface="+mn-lt"/>
                <a:cs typeface="+mn-cs"/>
              </a:rPr>
              <a:t>				</a:t>
            </a:r>
            <a:r>
              <a:rPr lang="pl-PL" b="1" dirty="0" smtClean="0">
                <a:solidFill>
                  <a:srgbClr val="FF0000"/>
                </a:solidFill>
                <a:latin typeface="+mn-lt"/>
                <a:cs typeface="+mn-cs"/>
              </a:rPr>
              <a:t>15.602</a:t>
            </a:r>
            <a:r>
              <a:rPr lang="pl-PL" b="1" dirty="0" smtClean="0">
                <a:solidFill>
                  <a:srgbClr val="002060"/>
                </a:solidFill>
                <a:latin typeface="+mn-lt"/>
                <a:cs typeface="+mn-cs"/>
              </a:rPr>
              <a:t>/14.496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srgbClr val="002060"/>
              </a:solidFill>
              <a:latin typeface="+mn-lt"/>
              <a:cs typeface="+mn-cs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  <a:latin typeface="+mn-lt"/>
                <a:cs typeface="+mn-cs"/>
              </a:rPr>
              <a:t>Number of employees:</a:t>
            </a:r>
            <a:r>
              <a:rPr lang="en-US" dirty="0">
                <a:solidFill>
                  <a:srgbClr val="002060"/>
                </a:solidFill>
                <a:latin typeface="+mn-lt"/>
                <a:cs typeface="+mn-cs"/>
              </a:rPr>
              <a:t>	</a:t>
            </a:r>
            <a:r>
              <a:rPr lang="pl-PL" dirty="0">
                <a:solidFill>
                  <a:srgbClr val="002060"/>
                </a:solidFill>
                <a:latin typeface="+mn-lt"/>
                <a:cs typeface="+mn-cs"/>
              </a:rPr>
              <a:t>			</a:t>
            </a:r>
            <a:r>
              <a:rPr lang="pl-PL" b="1" dirty="0">
                <a:solidFill>
                  <a:srgbClr val="FF0000"/>
                </a:solidFill>
                <a:latin typeface="+mn-lt"/>
                <a:cs typeface="+mn-cs"/>
              </a:rPr>
              <a:t>174.668</a:t>
            </a:r>
            <a:r>
              <a:rPr lang="pl-PL" dirty="0">
                <a:solidFill>
                  <a:srgbClr val="002060"/>
                </a:solidFill>
                <a:latin typeface="+mn-lt"/>
                <a:cs typeface="+mn-cs"/>
              </a:rPr>
              <a:t>/ </a:t>
            </a:r>
            <a:r>
              <a:rPr lang="pl-PL" b="1" dirty="0" smtClean="0">
                <a:solidFill>
                  <a:srgbClr val="002060"/>
                </a:solidFill>
                <a:latin typeface="+mn-lt"/>
                <a:cs typeface="+mn-cs"/>
              </a:rPr>
              <a:t>170.936</a:t>
            </a:r>
            <a:endParaRPr lang="pl-PL" sz="1050" dirty="0">
              <a:solidFill>
                <a:srgbClr val="002060"/>
              </a:solidFill>
              <a:latin typeface="+mn-lt"/>
              <a:cs typeface="+mn-cs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1000" dirty="0">
              <a:solidFill>
                <a:srgbClr val="002060"/>
              </a:solidFill>
              <a:latin typeface="+mn-lt"/>
              <a:cs typeface="+mn-cs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1000" dirty="0">
              <a:solidFill>
                <a:srgbClr val="002060"/>
              </a:solidFill>
              <a:latin typeface="+mn-lt"/>
              <a:cs typeface="+mn-cs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rgbClr val="002060"/>
                </a:solidFill>
                <a:latin typeface="+mn-lt"/>
                <a:cs typeface="+mn-cs"/>
              </a:rPr>
              <a:t>Market </a:t>
            </a:r>
            <a:r>
              <a:rPr lang="pl-PL" b="1" dirty="0" err="1">
                <a:solidFill>
                  <a:srgbClr val="002060"/>
                </a:solidFill>
                <a:latin typeface="+mn-lt"/>
                <a:cs typeface="+mn-cs"/>
              </a:rPr>
              <a:t>share</a:t>
            </a:r>
            <a:r>
              <a:rPr lang="pl-PL" b="1" dirty="0">
                <a:solidFill>
                  <a:srgbClr val="002060"/>
                </a:solidFill>
                <a:latin typeface="+mn-lt"/>
                <a:cs typeface="+mn-cs"/>
              </a:rPr>
              <a:t> of five </a:t>
            </a:r>
            <a:r>
              <a:rPr lang="pl-PL" b="1" dirty="0" err="1">
                <a:solidFill>
                  <a:srgbClr val="002060"/>
                </a:solidFill>
                <a:latin typeface="+mn-lt"/>
                <a:cs typeface="+mn-cs"/>
              </a:rPr>
              <a:t>largest</a:t>
            </a:r>
            <a:r>
              <a:rPr lang="pl-PL" b="1" dirty="0">
                <a:solidFill>
                  <a:srgbClr val="002060"/>
                </a:solidFill>
                <a:latin typeface="+mn-lt"/>
                <a:cs typeface="+mn-cs"/>
              </a:rPr>
              <a:t> banks by </a:t>
            </a:r>
            <a:r>
              <a:rPr lang="pl-PL" b="1" dirty="0" err="1">
                <a:solidFill>
                  <a:srgbClr val="002060"/>
                </a:solidFill>
                <a:latin typeface="+mn-lt"/>
                <a:cs typeface="+mn-cs"/>
              </a:rPr>
              <a:t>assets</a:t>
            </a:r>
            <a:r>
              <a:rPr lang="pl-PL" b="1" dirty="0">
                <a:solidFill>
                  <a:srgbClr val="002060"/>
                </a:solidFill>
                <a:latin typeface="+mn-lt"/>
                <a:cs typeface="+mn-cs"/>
              </a:rPr>
              <a:t>		</a:t>
            </a:r>
            <a:r>
              <a:rPr lang="pl-PL" b="1" dirty="0">
                <a:solidFill>
                  <a:srgbClr val="FF0000"/>
                </a:solidFill>
                <a:latin typeface="+mn-lt"/>
                <a:cs typeface="+mn-cs"/>
              </a:rPr>
              <a:t>48,49%</a:t>
            </a:r>
            <a:r>
              <a:rPr lang="pl-PL" b="1" dirty="0">
                <a:solidFill>
                  <a:srgbClr val="002060"/>
                </a:solidFill>
                <a:latin typeface="+mn-lt"/>
                <a:cs typeface="+mn-cs"/>
              </a:rPr>
              <a:t>/</a:t>
            </a:r>
            <a:r>
              <a:rPr lang="pl-PL" b="1" dirty="0" smtClean="0">
                <a:solidFill>
                  <a:srgbClr val="002060"/>
                </a:solidFill>
                <a:latin typeface="+mn-lt"/>
                <a:cs typeface="+mn-cs"/>
              </a:rPr>
              <a:t>48,78%</a:t>
            </a:r>
            <a:endParaRPr lang="pl-PL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rgbClr val="002060"/>
                </a:solidFill>
                <a:latin typeface="+mn-lt"/>
                <a:cs typeface="+mn-cs"/>
              </a:rPr>
              <a:t>Market </a:t>
            </a:r>
            <a:r>
              <a:rPr lang="pl-PL" b="1" dirty="0" err="1">
                <a:solidFill>
                  <a:srgbClr val="002060"/>
                </a:solidFill>
                <a:latin typeface="+mn-lt"/>
                <a:cs typeface="+mn-cs"/>
              </a:rPr>
              <a:t>share</a:t>
            </a:r>
            <a:r>
              <a:rPr lang="pl-PL" b="1" dirty="0">
                <a:solidFill>
                  <a:srgbClr val="002060"/>
                </a:solidFill>
                <a:latin typeface="+mn-lt"/>
                <a:cs typeface="+mn-cs"/>
              </a:rPr>
              <a:t> of five </a:t>
            </a:r>
            <a:r>
              <a:rPr lang="pl-PL" b="1" dirty="0" err="1">
                <a:solidFill>
                  <a:srgbClr val="002060"/>
                </a:solidFill>
                <a:latin typeface="+mn-lt"/>
                <a:cs typeface="+mn-cs"/>
              </a:rPr>
              <a:t>largest</a:t>
            </a:r>
            <a:r>
              <a:rPr lang="pl-PL" b="1" dirty="0">
                <a:solidFill>
                  <a:srgbClr val="002060"/>
                </a:solidFill>
                <a:latin typeface="+mn-lt"/>
                <a:cs typeface="+mn-cs"/>
              </a:rPr>
              <a:t> banks by </a:t>
            </a:r>
            <a:r>
              <a:rPr lang="pl-PL" b="1" dirty="0" err="1">
                <a:solidFill>
                  <a:srgbClr val="002060"/>
                </a:solidFill>
                <a:latin typeface="+mn-lt"/>
                <a:cs typeface="+mn-cs"/>
              </a:rPr>
              <a:t>deposits</a:t>
            </a:r>
            <a:r>
              <a:rPr lang="pl-PL" b="1" dirty="0">
                <a:solidFill>
                  <a:srgbClr val="002060"/>
                </a:solidFill>
                <a:latin typeface="+mn-lt"/>
                <a:cs typeface="+mn-cs"/>
              </a:rPr>
              <a:t>		</a:t>
            </a:r>
            <a:r>
              <a:rPr lang="pl-PL" b="1" dirty="0">
                <a:solidFill>
                  <a:srgbClr val="FF0000"/>
                </a:solidFill>
                <a:latin typeface="+mn-lt"/>
                <a:cs typeface="+mn-cs"/>
              </a:rPr>
              <a:t>47,43%</a:t>
            </a:r>
            <a:r>
              <a:rPr lang="pl-PL" b="1" dirty="0">
                <a:solidFill>
                  <a:srgbClr val="002060"/>
                </a:solidFill>
                <a:latin typeface="+mn-lt"/>
                <a:cs typeface="+mn-cs"/>
              </a:rPr>
              <a:t>/</a:t>
            </a:r>
            <a:r>
              <a:rPr lang="pl-PL" b="1" dirty="0" smtClean="0">
                <a:solidFill>
                  <a:srgbClr val="002060"/>
                </a:solidFill>
                <a:latin typeface="+mn-lt"/>
                <a:cs typeface="+mn-cs"/>
              </a:rPr>
              <a:t>54,98%</a:t>
            </a:r>
            <a:endParaRPr lang="pl-PL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b="1" dirty="0">
                <a:solidFill>
                  <a:srgbClr val="002060"/>
                </a:solidFill>
                <a:latin typeface="+mn-lt"/>
                <a:cs typeface="+mn-cs"/>
              </a:rPr>
              <a:t>Data by Polish Financial Supervision Authority  for the </a:t>
            </a:r>
            <a:r>
              <a:rPr lang="pl-PL" sz="1200" b="1" dirty="0" err="1">
                <a:solidFill>
                  <a:srgbClr val="002060"/>
                </a:solidFill>
                <a:latin typeface="+mn-lt"/>
                <a:cs typeface="+mn-cs"/>
              </a:rPr>
              <a:t>days</a:t>
            </a:r>
            <a:r>
              <a:rPr lang="pl-PL" sz="1200" b="1" dirty="0">
                <a:solidFill>
                  <a:srgbClr val="002060"/>
                </a:solidFill>
                <a:latin typeface="+mn-lt"/>
                <a:cs typeface="+mn-cs"/>
              </a:rPr>
              <a:t>: </a:t>
            </a:r>
            <a:r>
              <a:rPr lang="pl-PL" sz="1200" b="1" dirty="0">
                <a:solidFill>
                  <a:srgbClr val="FF0000"/>
                </a:solidFill>
                <a:latin typeface="+mn-lt"/>
                <a:cs typeface="+mn-cs"/>
              </a:rPr>
              <a:t>31/12/2014 -</a:t>
            </a:r>
            <a:r>
              <a:rPr lang="pl-PL" sz="1200" b="1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pl-PL" sz="1200" b="1" dirty="0" smtClean="0">
                <a:solidFill>
                  <a:srgbClr val="002060"/>
                </a:solidFill>
                <a:latin typeface="+mn-lt"/>
                <a:cs typeface="+mn-cs"/>
              </a:rPr>
              <a:t>31/12/2015</a:t>
            </a:r>
            <a:endParaRPr lang="pl-PL" sz="1200" b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prezentacjazbp-nowa</Template>
  <TotalTime>3232</TotalTime>
  <Words>866</Words>
  <Application>Microsoft Office PowerPoint</Application>
  <PresentationFormat>Pokaz na ekranie (4:3)</PresentationFormat>
  <Paragraphs>216</Paragraphs>
  <Slides>31</Slides>
  <Notes>3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3" baseType="lpstr">
      <vt:lpstr>Projekt niestandardowy</vt:lpstr>
      <vt:lpstr>Arkusz programu Microsoft Excel 97–2003</vt:lpstr>
      <vt:lpstr>Prezentacja programu PowerPoint</vt:lpstr>
      <vt:lpstr>Poland -basic information</vt:lpstr>
      <vt:lpstr>Poland -basic information</vt:lpstr>
      <vt:lpstr>Złoty exchange rate</vt:lpstr>
      <vt:lpstr>Polish Foreign Trade in EUR bn</vt:lpstr>
      <vt:lpstr>Polish Foreign Trade in EUR bn</vt:lpstr>
      <vt:lpstr>Governement Debt vs GDP</vt:lpstr>
      <vt:lpstr>Inflation in Poland (y/y)</vt:lpstr>
      <vt:lpstr>Banks in Poland 2014/2015</vt:lpstr>
      <vt:lpstr>Largest Polish Banks</vt:lpstr>
      <vt:lpstr>Prezentacja programu PowerPoint</vt:lpstr>
      <vt:lpstr>Prezentacja programu PowerPoint</vt:lpstr>
      <vt:lpstr>Prezentacja programu PowerPoint</vt:lpstr>
      <vt:lpstr>Prezentacja programu PowerPoint</vt:lpstr>
      <vt:lpstr>Net and gross profits (EUR bn)</vt:lpstr>
      <vt:lpstr>ROA, ROE in Polish banking sector</vt:lpstr>
      <vt:lpstr>Stable Country-Robust banking sector</vt:lpstr>
      <vt:lpstr>Impaired loans ratio in % </vt:lpstr>
      <vt:lpstr>Impaired loans ratio in % </vt:lpstr>
      <vt:lpstr>Credits and deposits non financial sector in EUR bn</vt:lpstr>
      <vt:lpstr>Mortgage Credits  in PLN bn</vt:lpstr>
      <vt:lpstr>Credit growth rate in 3Q 2015</vt:lpstr>
      <vt:lpstr>Banking cards in Poland</vt:lpstr>
      <vt:lpstr>Structure of Polish card market 2015 </vt:lpstr>
      <vt:lpstr>Internet banking in Poland</vt:lpstr>
      <vt:lpstr>State-of the-art mobile banking technology</vt:lpstr>
      <vt:lpstr>Prezentacja programu PowerPoint</vt:lpstr>
      <vt:lpstr>Prezentacja programu PowerPoint</vt:lpstr>
      <vt:lpstr>Financial institutions levy in Poland-I</vt:lpstr>
      <vt:lpstr>Financial institutions levy in Poland-II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Poland - introduction</dc:title>
  <dc:creator>PniewskiP</dc:creator>
  <cp:lastModifiedBy>pawel</cp:lastModifiedBy>
  <cp:revision>305</cp:revision>
  <cp:lastPrinted>2014-02-26T13:21:03Z</cp:lastPrinted>
  <dcterms:created xsi:type="dcterms:W3CDTF">2014-02-12T13:24:50Z</dcterms:created>
  <dcterms:modified xsi:type="dcterms:W3CDTF">2016-06-01T03:05:21Z</dcterms:modified>
</cp:coreProperties>
</file>