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72" r:id="rId2"/>
    <p:sldId id="570" r:id="rId3"/>
    <p:sldId id="590" r:id="rId4"/>
    <p:sldId id="364" r:id="rId5"/>
    <p:sldId id="388" r:id="rId6"/>
    <p:sldId id="387" r:id="rId7"/>
    <p:sldId id="625" r:id="rId8"/>
    <p:sldId id="626" r:id="rId9"/>
    <p:sldId id="623" r:id="rId10"/>
    <p:sldId id="627" r:id="rId11"/>
    <p:sldId id="367" r:id="rId12"/>
    <p:sldId id="589" r:id="rId13"/>
    <p:sldId id="573" r:id="rId14"/>
    <p:sldId id="624" r:id="rId15"/>
    <p:sldId id="61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ezhda largina" initials="nl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khail:Library:Application%20Support:Microsoft:Office:Office%202011%20AutoRecovery:&#1075;&#1088;&#1072;&#1092;&#1080;&#1082;&#1080;%20(&#1074;&#1077;&#1088;&#1089;&#1080;&#1103;%20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khail:Downloads:4-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201819685690595E-2"/>
          <c:y val="3.6363636363636397E-2"/>
          <c:w val="0.85337527598132101"/>
          <c:h val="0.76809757171961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Лист1!$C$255</c:f>
              <c:strCache>
                <c:ptCount val="1"/>
                <c:pt idx="0">
                  <c:v>Портфель кредитов МСБ, млрд руб.</c:v>
                </c:pt>
              </c:strCache>
            </c:strRef>
          </c:tx>
          <c:invertIfNegative val="0"/>
          <c:cat>
            <c:numRef>
              <c:f>Лист1!$B$256:$B$264</c:f>
              <c:numCache>
                <c:formatCode>m/d/yy</c:formatCode>
                <c:ptCount val="9"/>
                <c:pt idx="0">
                  <c:v>40909</c:v>
                </c:pt>
                <c:pt idx="1">
                  <c:v>41275</c:v>
                </c:pt>
                <c:pt idx="2">
                  <c:v>41640</c:v>
                </c:pt>
                <c:pt idx="3">
                  <c:v>42005</c:v>
                </c:pt>
                <c:pt idx="4">
                  <c:v>42370</c:v>
                </c:pt>
                <c:pt idx="5">
                  <c:v>42736</c:v>
                </c:pt>
                <c:pt idx="6">
                  <c:v>43101</c:v>
                </c:pt>
                <c:pt idx="7">
                  <c:v>43466</c:v>
                </c:pt>
                <c:pt idx="8">
                  <c:v>43831</c:v>
                </c:pt>
              </c:numCache>
            </c:numRef>
          </c:cat>
          <c:val>
            <c:numRef>
              <c:f>Лист1!$C$256:$C$264</c:f>
              <c:numCache>
                <c:formatCode>#\ ##0</c:formatCode>
                <c:ptCount val="9"/>
                <c:pt idx="0">
                  <c:v>3843.4580000000001</c:v>
                </c:pt>
                <c:pt idx="1">
                  <c:v>4494.2039999999997</c:v>
                </c:pt>
                <c:pt idx="2">
                  <c:v>5160.6440000000002</c:v>
                </c:pt>
                <c:pt idx="3">
                  <c:v>5116.8280000000004</c:v>
                </c:pt>
                <c:pt idx="4">
                  <c:v>4885.3360000000002</c:v>
                </c:pt>
                <c:pt idx="5" formatCode="0">
                  <c:v>4468</c:v>
                </c:pt>
                <c:pt idx="6">
                  <c:v>4170</c:v>
                </c:pt>
                <c:pt idx="7" formatCode="#,##0">
                  <c:v>4461.9000000000005</c:v>
                </c:pt>
                <c:pt idx="8" formatCode="0">
                  <c:v>4684.9950000000008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6-4834-B668-D63B2F2F3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280056"/>
        <c:axId val="-2111239496"/>
      </c:barChart>
      <c:lineChart>
        <c:grouping val="standard"/>
        <c:varyColors val="0"/>
        <c:ser>
          <c:idx val="1"/>
          <c:order val="1"/>
          <c:tx>
            <c:strRef>
              <c:f>Лист1!$D$255</c:f>
              <c:strCache>
                <c:ptCount val="1"/>
                <c:pt idx="0">
                  <c:v>Просроченная задолженность, %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Лист1!$B$256:$B$264</c:f>
              <c:numCache>
                <c:formatCode>m/d/yy</c:formatCode>
                <c:ptCount val="9"/>
                <c:pt idx="0">
                  <c:v>40909</c:v>
                </c:pt>
                <c:pt idx="1">
                  <c:v>41275</c:v>
                </c:pt>
                <c:pt idx="2">
                  <c:v>41640</c:v>
                </c:pt>
                <c:pt idx="3">
                  <c:v>42005</c:v>
                </c:pt>
                <c:pt idx="4">
                  <c:v>42370</c:v>
                </c:pt>
                <c:pt idx="5">
                  <c:v>42736</c:v>
                </c:pt>
                <c:pt idx="6">
                  <c:v>43101</c:v>
                </c:pt>
                <c:pt idx="7">
                  <c:v>43466</c:v>
                </c:pt>
                <c:pt idx="8">
                  <c:v>43831</c:v>
                </c:pt>
              </c:numCache>
            </c:numRef>
          </c:cat>
          <c:val>
            <c:numRef>
              <c:f>Лист1!$D$256:$D$264</c:f>
              <c:numCache>
                <c:formatCode>0.0</c:formatCode>
                <c:ptCount val="9"/>
                <c:pt idx="0">
                  <c:v>8.1893180568123807</c:v>
                </c:pt>
                <c:pt idx="1">
                  <c:v>8.3940782394390645</c:v>
                </c:pt>
                <c:pt idx="2">
                  <c:v>7.081383641266477</c:v>
                </c:pt>
                <c:pt idx="3">
                  <c:v>7.707665764805852</c:v>
                </c:pt>
                <c:pt idx="4">
                  <c:v>13.636707894810099</c:v>
                </c:pt>
                <c:pt idx="5">
                  <c:v>14.2</c:v>
                </c:pt>
                <c:pt idx="6">
                  <c:v>14.4</c:v>
                </c:pt>
                <c:pt idx="7">
                  <c:v>13</c:v>
                </c:pt>
                <c:pt idx="8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46-4834-B668-D63B2F2F3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1243688"/>
        <c:axId val="-2111269992"/>
      </c:lineChart>
      <c:dateAx>
        <c:axId val="-211128005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111239496"/>
        <c:crosses val="autoZero"/>
        <c:auto val="1"/>
        <c:lblOffset val="100"/>
        <c:baseTimeUnit val="years"/>
      </c:dateAx>
      <c:valAx>
        <c:axId val="-2111239496"/>
        <c:scaling>
          <c:orientation val="minMax"/>
        </c:scaling>
        <c:delete val="0"/>
        <c:axPos val="l"/>
        <c:majorGridlines/>
        <c:numFmt formatCode="#\ ##0" sourceLinked="1"/>
        <c:majorTickMark val="out"/>
        <c:minorTickMark val="none"/>
        <c:tickLblPos val="nextTo"/>
        <c:crossAx val="-2111280056"/>
        <c:crosses val="autoZero"/>
        <c:crossBetween val="between"/>
      </c:valAx>
      <c:valAx>
        <c:axId val="-211126999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-2111243688"/>
        <c:crosses val="max"/>
        <c:crossBetween val="between"/>
      </c:valAx>
      <c:dateAx>
        <c:axId val="-2111243688"/>
        <c:scaling>
          <c:orientation val="minMax"/>
        </c:scaling>
        <c:delete val="1"/>
        <c:axPos val="b"/>
        <c:numFmt formatCode="m/d/yy" sourceLinked="1"/>
        <c:majorTickMark val="out"/>
        <c:minorTickMark val="none"/>
        <c:tickLblPos val="nextTo"/>
        <c:crossAx val="-2111269992"/>
        <c:crosses val="autoZero"/>
        <c:auto val="1"/>
        <c:lblOffset val="100"/>
        <c:baseTimeUnit val="years"/>
      </c:dateAx>
    </c:plotArea>
    <c:legend>
      <c:legendPos val="r"/>
      <c:layout>
        <c:manualLayout>
          <c:xMode val="edge"/>
          <c:yMode val="edge"/>
          <c:x val="0.188504848804569"/>
          <c:y val="0.88298485766202295"/>
          <c:w val="0.53027099900353702"/>
          <c:h val="8.7177137822807102E-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913972835657704E-2"/>
          <c:y val="4.5774647887323897E-2"/>
          <c:w val="0.73913043478260898"/>
          <c:h val="0.89788732394366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8"/>
            <c:extLst>
              <c:ext xmlns:c16="http://schemas.microsoft.com/office/drawing/2014/chart" uri="{C3380CC4-5D6E-409C-BE32-E72D297353CC}">
                <c16:uniqueId val="{00000000-3772-486E-9B79-7C7AD6CA199E}"/>
              </c:ext>
            </c:extLst>
          </c:dPt>
          <c:dLbls>
            <c:dLbl>
              <c:idx val="0"/>
              <c:layout>
                <c:manualLayout>
                  <c:x val="-0.220456753638443"/>
                  <c:y val="5.0073195075967601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72-486E-9B79-7C7AD6CA199E}"/>
                </c:ext>
              </c:extLst>
            </c:dLbl>
            <c:dLbl>
              <c:idx val="1"/>
              <c:layout>
                <c:manualLayout>
                  <c:x val="0.102603789243568"/>
                  <c:y val="-6.7678551624708899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72-486E-9B79-7C7AD6CA19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'Таблица 4-6 01.07.2018'!$P$42:$P$43</c:f>
              <c:strCache>
                <c:ptCount val="2"/>
                <c:pt idx="0">
                  <c:v>ТОП-15</c:v>
                </c:pt>
                <c:pt idx="1">
                  <c:v>Остальные банки</c:v>
                </c:pt>
              </c:strCache>
            </c:strRef>
          </c:cat>
          <c:val>
            <c:numRef>
              <c:f>'Таблица 4-6 01.07.2018'!$Q$42:$Q$43</c:f>
              <c:numCache>
                <c:formatCode>0.0%</c:formatCode>
                <c:ptCount val="2"/>
                <c:pt idx="0">
                  <c:v>0.433</c:v>
                </c:pt>
                <c:pt idx="1">
                  <c:v>0.56699999999999995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72-486E-9B79-7C7AD6CA1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0.85182072751469395"/>
          <c:w val="0.57237137666292404"/>
          <c:h val="0.1203022069424419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D9FAB-787F-4484-BABF-F915D170240B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51F7-6923-4DFE-891E-D21B8654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9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0D89-BD9D-4D6F-B708-84D8B7D1F383}" type="datetime1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3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86D5-7FF3-436D-A47F-9118C3C4C678}" type="datetime1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AE9E-DD89-490B-AFFE-D7AF01E4B785}" type="datetime1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4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1424" y="1700809"/>
            <a:ext cx="10753195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255573" y="1196752"/>
            <a:ext cx="9601067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54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2375-2E8F-4C54-A043-834B3A72B635}" type="datetime1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9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9B83-044E-432D-BD9F-636359A62B7B}" type="datetime1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1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9A56-7208-4A2C-9779-21E15E0BBE15}" type="datetime1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7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8486-7C16-4F8F-B788-E6EA431E2EB3}" type="datetime1">
              <a:rPr lang="ru-RU" smtClean="0"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3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346-E714-4AB7-8067-578F2A6E0600}" type="datetime1">
              <a:rPr lang="ru-RU" smtClean="0"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3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D509-820B-412F-9746-F7BD50EC0126}" type="datetime1">
              <a:rPr lang="ru-RU" smtClean="0"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6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3211-A37D-4936-BEE0-C66BF59D59E7}" type="datetime1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7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6BD6-FAD2-451F-8128-C1A385429949}" type="datetime1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2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EAFB-04AD-47E9-82F9-C2DF5ECEE367}" type="datetime1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4DDD-2866-4A4E-867C-440D9AE7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9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-5578" y="-36"/>
          <a:ext cx="12197577" cy="685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Image" r:id="rId3" imgW="3901320" imgH="2194560" progId="Photoshop.Image.13">
                  <p:embed/>
                </p:oleObj>
              </mc:Choice>
              <mc:Fallback>
                <p:oleObj name="Image" r:id="rId3" imgW="3901320" imgH="2194560" progId="Photoshop.Image.13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578" y="-36"/>
                        <a:ext cx="12197577" cy="6858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7" b="19934"/>
          <a:stretch/>
        </p:blipFill>
        <p:spPr>
          <a:xfrm>
            <a:off x="0" y="75448"/>
            <a:ext cx="12192000" cy="47320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8" b="6479"/>
          <a:stretch/>
        </p:blipFill>
        <p:spPr>
          <a:xfrm>
            <a:off x="0" y="0"/>
            <a:ext cx="12197579" cy="63563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5580" y="4030466"/>
            <a:ext cx="12192000" cy="2358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Павел </a:t>
            </a:r>
            <a:r>
              <a:rPr lang="ru-RU" sz="32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Самиев</a:t>
            </a:r>
            <a:endParaRPr lang="ru-RU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генеральный директор аналитического агентства «БИЗНЕСДРОМ»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председатель Комитета «ОПОРЫ РОССИИ» по финансовым рынкам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13679"/>
            <a:ext cx="12192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764048" y="6476343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ProximaNova"/>
              </a:rPr>
              <a:t>2019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9979" y="1079701"/>
            <a:ext cx="116171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Финансирование малого бизнеса: </a:t>
            </a:r>
          </a:p>
          <a:p>
            <a:r>
              <a:rPr lang="ru-RU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Структура и динамика</a:t>
            </a:r>
          </a:p>
          <a:p>
            <a:endParaRPr lang="ru-RU" sz="5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1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B7D219-72A3-4207-B74C-843AF5CA06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4" y="5115284"/>
            <a:ext cx="2824754" cy="4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3113A9-100B-4459-B98C-53C0B0596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694"/>
            <a:ext cx="12192000" cy="424138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142346-328F-429B-B44F-D2076BBC9C79}"/>
              </a:ext>
            </a:extLst>
          </p:cNvPr>
          <p:cNvSpPr/>
          <p:nvPr/>
        </p:nvSpPr>
        <p:spPr>
          <a:xfrm>
            <a:off x="3304675" y="32553"/>
            <a:ext cx="8887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 концу года ставки кредитов МСП подошли к историческому минимуму</a:t>
            </a:r>
          </a:p>
        </p:txBody>
      </p:sp>
    </p:spTree>
    <p:extLst>
      <p:ext uri="{BB962C8B-B14F-4D97-AF65-F5344CB8AC3E}">
        <p14:creationId xmlns:p14="http://schemas.microsoft.com/office/powerpoint/2010/main" val="416830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4426" y="620689"/>
            <a:ext cx="814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Господдержка: чего не хватает малому бизнесу?</a:t>
            </a:r>
          </a:p>
          <a:p>
            <a:pPr algn="r"/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b="1">
                <a:solidFill>
                  <a:schemeClr val="tx2">
                    <a:lumMod val="50000"/>
                  </a:schemeClr>
                </a:solidFill>
              </a:rPr>
              <a:pPr/>
              <a:t>11</a:t>
            </a:fld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5219" y="1745980"/>
            <a:ext cx="8960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Расширение масштабов поддержки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Снятие барьеров и дебюрократизация подачи заявок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Информирование МСП о программах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Расширение числа банков-участников за счет региональных банков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Расширение программ льготного финансирования через небанковские каналы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5986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743915" y="743427"/>
            <a:ext cx="7448085" cy="291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" y="133245"/>
            <a:ext cx="1723828" cy="3023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4442" y="6321365"/>
            <a:ext cx="9338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Источник: НАФИ, Банк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07521" y="32553"/>
            <a:ext cx="9384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В структуре кредитов МСП основная доля приходится на краткосрочные ссуды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4A8F1D-AC31-49E6-A184-935A5547C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17" y="1708901"/>
            <a:ext cx="9384481" cy="433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5329" y="-66520"/>
            <a:ext cx="10374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Уровень просроченной задолженности по МСП остается гораздо выше,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чем в рознице (!) и в корпоративном секторе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743915" y="743427"/>
            <a:ext cx="7448085" cy="291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442" y="6391080"/>
            <a:ext cx="9338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Источник: НАФИ, Банк России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01F5A7-32EA-4C4B-A36C-1018FA487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38" y="1261770"/>
            <a:ext cx="10972800" cy="44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28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0940" y="153396"/>
            <a:ext cx="10374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Динамика роста объема поручительств, выданных РГО, резко </a:t>
            </a:r>
            <a:r>
              <a:rPr lang="ru-RU" sz="2000" b="1" dirty="0" err="1">
                <a:solidFill>
                  <a:prstClr val="black"/>
                </a:solidFill>
                <a:latin typeface="Candara" panose="020E0502030303020204" pitchFamily="34" charset="0"/>
              </a:rPr>
              <a:t>притормозилась</a:t>
            </a:r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743915" y="743427"/>
            <a:ext cx="7448085" cy="291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442" y="6391080"/>
            <a:ext cx="93389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Источник: </a:t>
            </a:r>
            <a:r>
              <a:rPr lang="ru-RU" sz="1200" dirty="0">
                <a:solidFill>
                  <a:prstClr val="white"/>
                </a:solidFill>
                <a:latin typeface="Candara" panose="020E0502030303020204" pitchFamily="34" charset="0"/>
              </a:rPr>
              <a:t>Корпорация МСП, РАЭКС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1E0631-B319-4B99-82BA-188EAB649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19" y="1169474"/>
            <a:ext cx="11789162" cy="45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7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-5578" y="-36"/>
          <a:ext cx="12197577" cy="685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Image" r:id="rId3" imgW="3901320" imgH="2194560" progId="Photoshop.Image.13">
                  <p:embed/>
                </p:oleObj>
              </mc:Choice>
              <mc:Fallback>
                <p:oleObj name="Image" r:id="rId3" imgW="3901320" imgH="2194560" progId="Photoshop.Image.13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578" y="-36"/>
                        <a:ext cx="12197577" cy="6858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7" b="19934"/>
          <a:stretch/>
        </p:blipFill>
        <p:spPr>
          <a:xfrm>
            <a:off x="0" y="1450260"/>
            <a:ext cx="12192000" cy="4988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8" b="6479"/>
          <a:stretch/>
        </p:blipFill>
        <p:spPr>
          <a:xfrm>
            <a:off x="0" y="1139769"/>
            <a:ext cx="12197579" cy="38054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5580" y="4731026"/>
            <a:ext cx="12192000" cy="1657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Павел </a:t>
            </a:r>
            <a:r>
              <a:rPr lang="ru-RU" sz="32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Самиев</a:t>
            </a:r>
            <a:endParaRPr lang="ru-RU" sz="32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генеральный директор аналитического агентства </a:t>
            </a:r>
            <a:r>
              <a:rPr lang="ru-RU" sz="24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БизнесДром</a:t>
            </a:r>
            <a:endParaRPr lang="ru-RU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председатель Комитета «ОПОРЫ РОССИИ» по финансовым рынкам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13679"/>
            <a:ext cx="12192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764048" y="6476343"/>
            <a:ext cx="65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ProximaNova"/>
              </a:rPr>
              <a:t>2019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69053" y="1885620"/>
            <a:ext cx="1078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p.samiev@bizdrom.com</a:t>
            </a:r>
            <a:endParaRPr lang="ru-RU" sz="4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DDD-2866-4A4E-867C-440D9AE72555}" type="slidenum">
              <a:rPr lang="ru-RU" smtClean="0"/>
              <a:t>15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B7D219-72A3-4207-B74C-843AF5CA06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419151"/>
            <a:ext cx="1862616" cy="3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1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743915" y="743427"/>
            <a:ext cx="7448085" cy="291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8203" y="3827319"/>
            <a:ext cx="9259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Более 4 трлн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40414" y="1418146"/>
            <a:ext cx="9445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Размер кредитного портфеля МСП:</a:t>
            </a:r>
          </a:p>
        </p:txBody>
      </p:sp>
    </p:spTree>
    <p:extLst>
      <p:ext uri="{BB962C8B-B14F-4D97-AF65-F5344CB8AC3E}">
        <p14:creationId xmlns:p14="http://schemas.microsoft.com/office/powerpoint/2010/main" val="131609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743915" y="743427"/>
            <a:ext cx="7448085" cy="291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3" y="133245"/>
            <a:ext cx="1723828" cy="3023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4442" y="6321365"/>
            <a:ext cx="9338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Источник: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БизнесДром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по данным ЦБ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04675" y="32553"/>
            <a:ext cx="8887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Доля кредитов МСП в общем портфеле снижалась 7 лет подряд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89217D-8F9F-475F-8FA5-CFFC4A7A4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44" y="961750"/>
            <a:ext cx="9668654" cy="482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1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1" y="440414"/>
            <a:ext cx="889248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Портфель кредитов МСП будет медленно расти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82820" y="5403473"/>
            <a:ext cx="8197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Ожидаемые темпы роста портфеля </a:t>
            </a:r>
            <a:r>
              <a:rPr lang="mr-IN" sz="1600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</a:t>
            </a:r>
            <a:r>
              <a:rPr lang="ru-RU" sz="1600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пределах 5-6%, что на уровне роста номинального ВВП и лишь немногим выше уровня инфляции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Это ограничивает возможности роста малых и средних банков, для которых МСП </a:t>
            </a:r>
            <a:r>
              <a:rPr lang="mr-IN" sz="1600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</a:t>
            </a:r>
            <a:r>
              <a:rPr lang="ru-RU" sz="1600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основа базы заемщиков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Качество кредитных портфелей останется невысоким, хотя и будет улучшаться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2418737" y="1298728"/>
          <a:ext cx="7706287" cy="398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35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6836" y="280828"/>
            <a:ext cx="980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Москву, Санкт-Петербург и Московскую область приходится около 37% общего объема кредитования МСП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b="1">
                <a:solidFill>
                  <a:schemeClr val="tx2">
                    <a:lumMod val="50000"/>
                  </a:schemeClr>
                </a:solidFill>
              </a:rPr>
              <a:pPr/>
              <a:t>5</a:t>
            </a:fld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925033" y="1396482"/>
          <a:ext cx="5615716" cy="5073713"/>
        </p:xfrm>
        <a:graphic>
          <a:graphicData uri="http://schemas.openxmlformats.org/drawingml/2006/table">
            <a:tbl>
              <a:tblPr/>
              <a:tblGrid>
                <a:gridCol w="54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11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Банк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 общем объеме кредитов МСП (1П2018), %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Москва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9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Санкт-Петербург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Московская область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Краснодарский край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Татарстан (Татарстан)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Нижегородская область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Ростовская область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Новосибирская область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9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Свердловская область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5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Челябинская область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92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Самарская область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Воронежская область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8923"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Красноярский край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Башкортостан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Иркутская область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11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532" y="529403"/>
            <a:ext cx="980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ТОП-15 банков по объему кредитов МСП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b="1">
                <a:solidFill>
                  <a:schemeClr val="tx2">
                    <a:lumMod val="50000"/>
                  </a:schemeClr>
                </a:solidFill>
              </a:rPr>
              <a:pPr/>
              <a:t>6</a:t>
            </a:fld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969387" y="1396482"/>
          <a:ext cx="5615716" cy="5073713"/>
        </p:xfrm>
        <a:graphic>
          <a:graphicData uri="http://schemas.openxmlformats.org/drawingml/2006/table">
            <a:tbl>
              <a:tblPr/>
              <a:tblGrid>
                <a:gridCol w="54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11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Банк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 общем объеме кредитов МСП (1П2018), %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ПАО Сбербанк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9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ВТБ 24 (ПАО)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АО «Райффайзенбанк»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ПАО "БАНК УРАЛСИБ"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Банк "Санкт-Петербург"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ПАО "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МИнБанк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АО «АЛЬФА-БАНК»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ПАО «АК БАРС» БАНК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9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КБ "ЛОКО-Банк" (АО)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5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ПАО «Промсвязьбанк»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92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КБ "Кубань Кредит " ООО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ПАО Банк ЗЕНИТ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8923"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ТКБ БАНК ПАО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АКБ "Российский капитал" (ПАО)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</a:t>
                      </a:r>
                    </a:p>
                  </a:txBody>
                  <a:tcPr marL="9934" marR="9934" marT="993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ПАО КБ "Центр-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инвест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7585104" y="2048968"/>
          <a:ext cx="3082897" cy="320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639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2786" y="35541"/>
            <a:ext cx="10374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Кредитный портфель МСП растет у крупных банков и быстро падает у средних и небольших (региональных, прежде всего)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743915" y="743427"/>
            <a:ext cx="7448085" cy="291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442" y="6391080"/>
            <a:ext cx="93389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Источник: </a:t>
            </a:r>
            <a:r>
              <a:rPr lang="ru-RU" sz="1200" dirty="0">
                <a:solidFill>
                  <a:prstClr val="white"/>
                </a:solidFill>
                <a:latin typeface="Candara" panose="020E0502030303020204" pitchFamily="34" charset="0"/>
              </a:rPr>
              <a:t>Банк России, РАЭКС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61DF52-AC97-4B09-A847-F3D333FB3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182"/>
            <a:ext cx="12192000" cy="35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7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2786" y="35541"/>
            <a:ext cx="10374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Доля крупных банков на рынке кредитования МСП драматически выросла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743915" y="743427"/>
            <a:ext cx="7448085" cy="291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442" y="6391080"/>
            <a:ext cx="93389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Источник: </a:t>
            </a:r>
            <a:r>
              <a:rPr lang="ru-RU" sz="1200" dirty="0">
                <a:solidFill>
                  <a:prstClr val="white"/>
                </a:solidFill>
                <a:latin typeface="Candara" panose="020E0502030303020204" pitchFamily="34" charset="0"/>
              </a:rPr>
              <a:t>Банк России, РАЭКС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75559C-1466-4B65-A6AA-725F1522F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913"/>
            <a:ext cx="12192000" cy="37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1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6134932"/>
            <a:ext cx="12192000" cy="723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743915" y="743427"/>
            <a:ext cx="7448085" cy="291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44DDD-2866-4A4E-867C-440D9AE7255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8202" y="3827319"/>
            <a:ext cx="10178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Ставки будут расти, а значит все более важны программы поддержки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03568" y="1249470"/>
            <a:ext cx="9445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srgbClr val="FFC000"/>
                </a:solidFill>
                <a:latin typeface="Candara" panose="020E0502030303020204" pitchFamily="34" charset="0"/>
              </a:rPr>
              <a:t>2018 год:</a:t>
            </a:r>
            <a:r>
              <a:rPr lang="en-GB" sz="4800" b="1" dirty="0">
                <a:solidFill>
                  <a:srgbClr val="FFC000"/>
                </a:solidFill>
                <a:latin typeface="Candara" panose="020E0502030303020204" pitchFamily="34" charset="0"/>
              </a:rPr>
              <a:t> </a:t>
            </a:r>
            <a:r>
              <a:rPr lang="ru-RU" sz="4800" b="1" dirty="0">
                <a:solidFill>
                  <a:srgbClr val="FFC000"/>
                </a:solidFill>
                <a:latin typeface="Candara" panose="020E0502030303020204" pitchFamily="34" charset="0"/>
              </a:rPr>
              <a:t>исторический минимум ставок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167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</TotalTime>
  <Words>540</Words>
  <Application>Microsoft Office PowerPoint</Application>
  <PresentationFormat>Широкоэкранный</PresentationFormat>
  <Paragraphs>159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ProximaNova</vt:lpstr>
      <vt:lpstr>Segoe UI</vt:lpstr>
      <vt:lpstr>Times New Roman</vt:lpstr>
      <vt:lpstr>Wingdings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nadezhda largina</dc:creator>
  <cp:lastModifiedBy>nadezhda largina</cp:lastModifiedBy>
  <cp:revision>25</cp:revision>
  <dcterms:created xsi:type="dcterms:W3CDTF">2018-09-16T15:39:40Z</dcterms:created>
  <dcterms:modified xsi:type="dcterms:W3CDTF">2019-03-28T21:39:39Z</dcterms:modified>
</cp:coreProperties>
</file>