
<file path=[Content_Types].xml><?xml version="1.0" encoding="utf-8"?>
<Types xmlns="http://schemas.openxmlformats.org/package/2006/content-types">
  <Default Extension="bin" ContentType="application/vnd.openxmlformats-officedocument.oleObject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4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5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57" r:id="rId3"/>
    <p:sldId id="313" r:id="rId4"/>
    <p:sldId id="277" r:id="rId5"/>
    <p:sldId id="311" r:id="rId6"/>
    <p:sldId id="320" r:id="rId7"/>
    <p:sldId id="314" r:id="rId8"/>
    <p:sldId id="315" r:id="rId9"/>
    <p:sldId id="317" r:id="rId10"/>
    <p:sldId id="318" r:id="rId11"/>
    <p:sldId id="316" r:id="rId12"/>
    <p:sldId id="31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10529-0601-4207-ADBA-2FC3532D6316}" v="138" dt="2018-11-27T17:26:22.579"/>
    <p1510:client id="{A92C798A-6E18-4A04-9C3C-1AA4706F5C0B}" v="2" dt="2018-11-27T18:11:17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is Voronin" userId="7907353e1fa6daa7" providerId="LiveId" clId="{A92C798A-6E18-4A04-9C3C-1AA4706F5C0B}"/>
    <pc:docChg chg="custSel modSld">
      <pc:chgData name="Boris Voronin" userId="7907353e1fa6daa7" providerId="LiveId" clId="{A92C798A-6E18-4A04-9C3C-1AA4706F5C0B}" dt="2018-11-27T18:11:57.369" v="118" actId="113"/>
      <pc:docMkLst>
        <pc:docMk/>
      </pc:docMkLst>
      <pc:sldChg chg="modSp">
        <pc:chgData name="Boris Voronin" userId="7907353e1fa6daa7" providerId="LiveId" clId="{A92C798A-6E18-4A04-9C3C-1AA4706F5C0B}" dt="2018-11-27T18:11:57.369" v="118" actId="113"/>
        <pc:sldMkLst>
          <pc:docMk/>
          <pc:sldMk cId="4241474080" sldId="319"/>
        </pc:sldMkLst>
        <pc:spChg chg="mod">
          <ac:chgData name="Boris Voronin" userId="7907353e1fa6daa7" providerId="LiveId" clId="{A92C798A-6E18-4A04-9C3C-1AA4706F5C0B}" dt="2018-11-27T18:11:57.369" v="118" actId="113"/>
          <ac:spMkLst>
            <pc:docMk/>
            <pc:sldMk cId="4241474080" sldId="319"/>
            <ac:spMk id="3" creationId="{D8341E76-23A3-41F4-A6C8-779B1C3D8A1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me\OneDrive\&#1053;&#1040;&#1055;&#1050;&#1040;\&#1058;&#1072;&#1073;&#1083;&#1080;&#1094;&#1099;%20&#1082;%20&#1087;&#1088;&#1077;&#1079;&#1077;&#1085;&#1090;&#1072;&#1094;&#1080;&#1080;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me\OneDrive\&#1053;&#1040;&#1055;&#1050;&#1040;\&#1058;&#1072;&#1073;&#1083;&#1080;&#1094;&#1099;%20&#1082;%20&#1087;&#1088;&#1077;&#1079;&#1077;&#1085;&#1090;&#1072;&#1094;&#1080;&#1080;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me\OneDrive\&#1053;&#1040;&#1055;&#1050;&#1040;\&#1058;&#1072;&#1073;&#1083;&#1080;&#1094;&#1099;%20&#1082;%20&#1087;&#1088;&#1077;&#1079;&#1077;&#1085;&#1090;&#1072;&#1094;&#1080;&#1080;.xlsx" TargetMode="External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C:\Users\me\OneDrive\&#1053;&#1040;&#1055;&#1050;&#1040;\&#1058;&#1072;&#1073;&#1083;&#1080;&#1094;&#1099;%20&#1082;%20&#1087;&#1088;&#1077;&#1079;&#1077;&#1085;&#1090;&#1072;&#1094;&#1080;&#1080;.xlsx" TargetMode="External"/></Relationships>
</file>

<file path=ppt/charts/_rels/chartEx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me\OneDrive\&#1053;&#1040;&#1055;&#1050;&#1040;\&#1058;&#1072;&#1073;&#1083;&#1080;&#1094;&#1099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Жалобы на взыскание банков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7C-4BE1-8EFB-EF4B4F6280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7C-4BE1-8EFB-EF4B4F6280C1}"/>
              </c:ext>
            </c:extLst>
          </c:dPt>
          <c:val>
            <c:numRef>
              <c:f>'[Таблицы к презентации.xlsx]Лист1'!$A$17:$B$17</c:f>
              <c:numCache>
                <c:formatCode>General</c:formatCode>
                <c:ptCount val="2"/>
                <c:pt idx="0">
                  <c:v>3480</c:v>
                </c:pt>
                <c:pt idx="1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7C-4BE1-8EFB-EF4B4F628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Жалобы на МФО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5D-4521-BD2C-2FCB4038DD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5D-4521-BD2C-2FCB4038DDCA}"/>
              </c:ext>
            </c:extLst>
          </c:dPt>
          <c:val>
            <c:numRef>
              <c:f>'[Таблицы к презентации.xlsx]Лист1'!$A$15:$B$15</c:f>
              <c:numCache>
                <c:formatCode>General</c:formatCode>
                <c:ptCount val="2"/>
                <c:pt idx="0">
                  <c:v>1200</c:v>
                </c:pt>
                <c:pt idx="1">
                  <c:v>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5D-4521-BD2C-2FCB4038D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'[Таблицы к презентации.xlsx]Лист1'!$B$3:$E$3</cx:f>
        <cx:lvl ptCount="4">
          <cx:pt idx="0">МФО</cx:pt>
          <cx:pt idx="1">Коллекторы</cx:pt>
          <cx:pt idx="2">Банки </cx:pt>
          <cx:pt idx="3">Иные</cx:pt>
        </cx:lvl>
      </cx:strDim>
      <cx:numDim type="size">
        <cx:f dir="row">'[Таблицы к презентации.xlsx]Лист1'!$B$4:$E$4</cx:f>
        <cx:lvl ptCount="4" formatCode="Основной">
          <cx:pt idx="0">401</cx:pt>
          <cx:pt idx="1">498</cx:pt>
          <cx:pt idx="2">35</cx:pt>
          <cx:pt idx="3">35</cx:pt>
        </cx:lvl>
      </cx:numDim>
    </cx:data>
  </cx:chartData>
  <cx:chart>
    <cx:plotArea>
      <cx:plotAreaRegion>
        <cx:series layoutId="sunburst" uniqueId="{FCB4C9BC-D4A8-453C-8B3A-495ECF9594B9}"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'[Таблицы к презентации.xlsx]Лист1'!$B$6:$G$6</cx:f>
        <cx:lvl ptCount="6">
          <cx:pt idx="0">МФО</cx:pt>
          <cx:pt idx="1">Должностные</cx:pt>
          <cx:pt idx="2">Банки</cx:pt>
          <cx:pt idx="3">Сотрудники</cx:pt>
          <cx:pt idx="4">Иные ЮЛ</cx:pt>
          <cx:pt idx="5">Иные ФЛ</cx:pt>
        </cx:lvl>
      </cx:strDim>
      <cx:numDim type="size">
        <cx:f dir="row">'[Таблицы к презентации.xlsx]Лист1'!$B$7:$G$7</cx:f>
        <cx:lvl ptCount="6" formatCode="Основной">
          <cx:pt idx="0">455</cx:pt>
          <cx:pt idx="1">49</cx:pt>
          <cx:pt idx="2">30</cx:pt>
          <cx:pt idx="3">42</cx:pt>
          <cx:pt idx="4">6</cx:pt>
          <cx:pt idx="5">4</cx:pt>
        </cx:lvl>
      </cx:numDim>
    </cx:data>
  </cx:chartData>
  <cx:chart>
    <cx:plotArea>
      <cx:plotAreaRegion>
        <cx:series layoutId="sunburst" uniqueId="{4745124E-4061-4C56-B0C7-52C27933A18D}"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'[Таблицы к презентации.xlsx]Лист1'!$B$3:$E$3</cx:f>
        <cx:lvl ptCount="4">
          <cx:pt idx="0">МФО</cx:pt>
          <cx:pt idx="1">Коллекторы</cx:pt>
          <cx:pt idx="2">Банки </cx:pt>
          <cx:pt idx="3">Иные</cx:pt>
        </cx:lvl>
      </cx:strDim>
      <cx:numDim type="size">
        <cx:f dir="row">'[Таблицы к презентации.xlsx]Лист1'!$B$4:$E$4</cx:f>
        <cx:lvl ptCount="4" formatCode="Основной">
          <cx:pt idx="0">401</cx:pt>
          <cx:pt idx="1">498</cx:pt>
          <cx:pt idx="2">35</cx:pt>
          <cx:pt idx="3">35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ru-RU" sz="2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Обоснованные</a:t>
            </a:r>
            <a:r>
              <a:rPr lang="en-US" sz="2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: 989</a:t>
            </a:r>
            <a:endParaRPr lang="ru-RU" sz="2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sunburst" uniqueId="{FCB4C9BC-D4A8-453C-8B3A-495ECF9594B9}">
          <cx:dataPt idx="2">
            <cx:spPr>
              <a:solidFill>
                <a:srgbClr val="FF0000"/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400"/>
                </a:pPr>
                <a:endParaRPr lang="ru-RU" sz="2400" b="0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'[Таблицы к презентации.xlsx]Лист1'!$B$1:$E$1</cx:f>
        <cx:lvl ptCount="4">
          <cx:pt idx="0">МФО</cx:pt>
          <cx:pt idx="1">Коллекторы</cx:pt>
          <cx:pt idx="2">Банки </cx:pt>
          <cx:pt idx="3">Иные</cx:pt>
        </cx:lvl>
      </cx:strDim>
      <cx:numDim type="size">
        <cx:f dir="row">'[Таблицы к презентации.xlsx]Лист1'!$B$2:$E$2</cx:f>
        <cx:lvl ptCount="4" formatCode="Основной">
          <cx:pt idx="0">6315</cx:pt>
          <cx:pt idx="1">4625</cx:pt>
          <cx:pt idx="2">1724</cx:pt>
          <cx:pt idx="3">1236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ru-RU" sz="24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Всего обращений</a:t>
            </a:r>
            <a:r>
              <a:rPr lang="en-US" sz="2400" b="0" i="0" u="none" strike="noStrike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: 13900</a:t>
            </a:r>
            <a:endParaRPr lang="ru-RU" sz="2400" b="0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rich>
      </cx:tx>
    </cx:title>
    <cx:plotArea>
      <cx:plotAreaRegion>
        <cx:series layoutId="sunburst" uniqueId="{7A56C565-D653-40D5-B8EC-76CFFB9028B5}">
          <cx:dataPt idx="2">
            <cx:spPr>
              <a:solidFill>
                <a:srgbClr val="FF0000"/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2400"/>
                </a:pPr>
                <a:endParaRPr lang="ru-RU" sz="2400" b="0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hartEx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'[Таблицы к презентации.xlsx]Лист1'!$B$6:$G$6</cx:f>
        <cx:lvl ptCount="6">
          <cx:pt idx="0">МФО</cx:pt>
          <cx:pt idx="1">Должностные</cx:pt>
          <cx:pt idx="2">Банки</cx:pt>
          <cx:pt idx="3">Сотрудники</cx:pt>
          <cx:pt idx="4">Иные ЮЛ</cx:pt>
          <cx:pt idx="5">Иные ФЛ</cx:pt>
        </cx:lvl>
      </cx:strDim>
      <cx:numDim type="size">
        <cx:f dir="row">'[Таблицы к презентации.xlsx]Лист1'!$B$7:$G$7</cx:f>
        <cx:lvl ptCount="6" formatCode="Основной">
          <cx:pt idx="0">455</cx:pt>
          <cx:pt idx="1">49</cx:pt>
          <cx:pt idx="2">30</cx:pt>
          <cx:pt idx="3">42</cx:pt>
          <cx:pt idx="4">6</cx:pt>
          <cx:pt idx="5">4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ru-RU" sz="2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Адм</a:t>
            </a:r>
            <a:r>
              <a:rPr lang="en-US" sz="2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.</a:t>
            </a:r>
            <a:r>
              <a:rPr lang="ru-RU" sz="2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 дела</a:t>
            </a:r>
            <a:r>
              <a:rPr lang="en-US" sz="2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: 586</a:t>
            </a:r>
            <a:endParaRPr lang="ru-RU" sz="2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sunburst" uniqueId="{4745124E-4061-4C56-B0C7-52C27933A18D}">
          <cx:dataPt idx="2">
            <cx:spPr>
              <a:solidFill>
                <a:srgbClr val="FF0000"/>
              </a:solidFill>
            </cx:spPr>
          </cx:dataPt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800"/>
                </a:pPr>
                <a:endParaRPr lang="ru-RU" sz="1800" b="0" i="0" u="none" strike="noStrike" baseline="0">
                  <a:solidFill>
                    <a:prstClr val="white"/>
                  </a:solidFill>
                  <a:latin typeface="Calibri" panose="020F0502020204030204"/>
                </a:endParaRPr>
              </a:p>
            </cx:txPr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DA303-402F-4329-9133-0119710C7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522660-5EDE-4B34-B59E-3B5F1D585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5CE744-24AC-4108-B543-DF69EEC0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1DA48C-4A15-42A5-A60D-85B6EAE7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5A54C7-297E-419E-ADCF-A81F408A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19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C546B-0EF8-4D92-9FAF-65AB301A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CE6D2A-6322-4D76-9C5F-DA6C6616A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29A51-70B0-4920-9392-7132F886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2B81A8-7CAF-4DA9-9C49-0EED283A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83AEC8-8742-4189-BE00-448C26E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5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49A448B-4D49-41C3-BD2E-622B9F162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286CCC-62EC-4A41-990A-E7CCDCC54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7C560C-F81A-4026-A7BA-363CD8F7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65D4D-55E2-4350-8066-B9582E8E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48C605-2DF2-4D81-BDAD-2C2DF9094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9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photo form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>
            <a:extLst>
              <a:ext uri="{FF2B5EF4-FFF2-40B4-BE49-F238E27FC236}">
                <a16:creationId xmlns:a16="http://schemas.microsoft.com/office/drawing/2014/main" id="{A3C604CD-D73C-4A17-AD64-1CD1F591E4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1344" y="5908394"/>
            <a:ext cx="3924300" cy="189796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1415112" y="1304764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323416" y="1304764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231720" y="1304764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7140024" y="1304764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048328" y="1304764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1414956" y="3212976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3323260" y="3212976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5231564" y="3212976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7139868" y="3212976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9048172" y="3212976"/>
            <a:ext cx="1800225" cy="1800225"/>
          </a:xfrm>
          <a:prstGeom prst="rect">
            <a:avLst/>
          </a:prstGeom>
        </p:spPr>
        <p:txBody>
          <a:bodyPr/>
          <a:lstStyle>
            <a:lvl1pPr>
              <a:defRPr>
                <a:ea typeface="Roboto Condensed" panose="02000000000000000000" pitchFamily="2" charset="0"/>
              </a:defRPr>
            </a:lvl1pPr>
          </a:lstStyle>
          <a:p>
            <a:pPr lvl="0"/>
            <a:endParaRPr lang="en-US" noProof="0" dirty="0">
              <a:sym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FD7FE-2E2D-4955-A9D6-5F929805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CD9248-099E-4081-AEF2-29BFE6025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48E7B2-4851-4A1D-BDA8-8A9BBD94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BE4E22-349E-47B8-8F38-CC2195D19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BEE7A4-F7F3-4F1F-BA12-17CAABAD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4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D3454-4841-46FC-AFAA-D7A89C36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F97320-FFC9-4A70-98B2-44B97B38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5E35FC-A87F-4C8B-B87B-5E3ECC69B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945D7A-97BD-4824-A6AC-8E5B6C43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C73437-A131-4265-9F3B-4EEB0719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1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5E277-D958-46D5-BA0D-23789473D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5D84F-64EE-4169-88DC-741C07259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7D20EF-4B40-4897-9C00-512387561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B73325-D97F-4B77-8F22-A2547E19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E0CE4E-905D-46A9-B4D1-22FA28AC8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3BF84-C91A-4A1E-A733-C69CA90C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72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AA78B-4524-4566-BF00-C505742A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758876-1E15-4980-801A-5093EA271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625E22-2AD8-43D0-8388-F3B8C7EF3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C0213C-694E-42E9-AED9-BE84E84A0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23300C0-E3D4-4980-AD12-EC9752EE1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3FB6D28-1039-436F-B40F-33DF5FB3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910D78-1074-46D7-9854-4A27762F4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DA618A1-A9B9-4F17-B7BD-3A49D24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0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F463A-0F98-4A9B-B5C8-471BF301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8012AC-6A67-4E97-9708-202747D7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8AE38A-C5D8-40FD-A73F-6B2A38D93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3D636D-7E4F-4099-8CF7-D86B62E0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443B79-A0FC-4F05-9ECC-28F24731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ED2C3BC-28B6-443E-8BB6-F92BF9B31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E42017-3405-4CC6-A5D4-01DC4FD9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7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36959-D67F-479C-BCF4-72E4CABD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6E45C-EF80-4850-A574-4E54B1F4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730ECD-EBD3-40A3-B93C-1DE8A488D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2E2164-3FE1-4A0C-B69C-4CB0F56A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4E0B62-DB12-4D3D-AF6B-A4C141DA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359EBC-1365-4589-8E50-E3F578CB7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4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106D3-5CA1-4DBF-AC1F-267129B2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C77FD4-B10D-4030-A010-BC78507C9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5D85C9-C5F5-4254-B79C-9792866FA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06B729-D7F3-4975-9025-4EE31AA8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34B8AD-A0BA-4F6B-BC59-6406B273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B7F5E3-FD8D-42E9-B92F-96341FD2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5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04E39-B97F-41D1-B065-34550F5E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AAC50C-6C45-4437-89BD-D09C09D33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BC90B-F3E9-4E9A-B92E-296065D52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3E32-E735-41C2-AED3-A5D0D5C70A1A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928658-47D1-4D07-8750-129953854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B64C5B-961A-48C4-BD46-1CCBFBA5B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52997-6E92-4772-8BA1-740ED63C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8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oris.voronin@napca.ru" TargetMode="External"/><Relationship Id="rId2" Type="http://schemas.openxmlformats.org/officeDocument/2006/relationships/hyperlink" Target="mailto:pr@napc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14/relationships/chartEx" Target="../charts/chartEx4.xm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6" Type="http://schemas.microsoft.com/office/2014/relationships/chartEx" Target="../charts/chartEx3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14/relationships/chartEx" Target="../charts/chartEx5.xml"/><Relationship Id="rId4" Type="http://schemas.microsoft.com/office/2014/relationships/chartEx" Target="../charts/chartEx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1CEC5E8-F30A-4F08-9877-0386D010ABE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/>
          <a:srcRect l="10619" r="14391"/>
          <a:stretch/>
        </p:blipFill>
        <p:spPr bwMode="auto">
          <a:xfrm>
            <a:off x="0" y="0"/>
            <a:ext cx="12192000" cy="6800803"/>
          </a:xfrm>
          <a:solidFill>
            <a:srgbClr val="A7AAAA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3AB314A9-774C-4653-ABD4-4419F772EACC}"/>
              </a:ext>
            </a:extLst>
          </p:cNvPr>
          <p:cNvSpPr>
            <a:spLocks/>
          </p:cNvSpPr>
          <p:nvPr/>
        </p:nvSpPr>
        <p:spPr bwMode="auto">
          <a:xfrm>
            <a:off x="3381370" y="3732246"/>
            <a:ext cx="8810630" cy="3110474"/>
          </a:xfrm>
          <a:prstGeom prst="rect">
            <a:avLst/>
          </a:prstGeom>
          <a:solidFill>
            <a:srgbClr val="388E3C"/>
          </a:solidFill>
          <a:ln>
            <a:noFill/>
          </a:ln>
          <a:extLst/>
        </p:spPr>
        <p:txBody>
          <a:bodyPr lIns="25400" tIns="25400" rIns="25400" bIns="25400" anchor="ctr"/>
          <a:lstStyle>
            <a:lvl1pPr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1pPr>
            <a:lvl2pPr marL="742950" indent="-28575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2pPr>
            <a:lvl3pPr marL="1143000" indent="-22860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3pPr>
            <a:lvl4pPr marL="1600200" indent="-22860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4pPr>
            <a:lvl5pPr marL="2057400" indent="-22860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9pPr>
          </a:lstStyle>
          <a:p>
            <a:pPr algn="ctr" eaLnBrk="1"/>
            <a:endParaRPr lang="en-US" altLang="en-US" sz="1600" baseline="0">
              <a:solidFill>
                <a:schemeClr val="accent4">
                  <a:lumMod val="50000"/>
                </a:schemeClr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DA0207D-0C09-45D0-9FA0-0A7CBF43F036}"/>
              </a:ext>
            </a:extLst>
          </p:cNvPr>
          <p:cNvSpPr>
            <a:spLocks/>
          </p:cNvSpPr>
          <p:nvPr/>
        </p:nvSpPr>
        <p:spPr bwMode="auto">
          <a:xfrm>
            <a:off x="3569017" y="3887826"/>
            <a:ext cx="8381683" cy="124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en-US" sz="4800" b="1" dirty="0">
                <a:solidFill>
                  <a:srgbClr val="F0F0F0"/>
                </a:solidFill>
                <a:ea typeface="Roboto Condensed" panose="02000000000000000000" pitchFamily="2" charset="0"/>
              </a:rPr>
              <a:t>Взыскание просроченной задолженности</a:t>
            </a:r>
            <a:endParaRPr lang="en-US" altLang="en-US" sz="4800" b="1" dirty="0">
              <a:solidFill>
                <a:srgbClr val="F0F0F0"/>
              </a:solidFill>
              <a:ea typeface="Roboto Condensed" panose="02000000000000000000" pitchFamily="2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33C47C6-B5FA-48D1-A355-47BC0A958249}"/>
              </a:ext>
            </a:extLst>
          </p:cNvPr>
          <p:cNvSpPr>
            <a:spLocks/>
          </p:cNvSpPr>
          <p:nvPr/>
        </p:nvSpPr>
        <p:spPr bwMode="auto">
          <a:xfrm>
            <a:off x="3609091" y="5208614"/>
            <a:ext cx="8381682" cy="94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altLang="en-US" sz="3600" dirty="0">
                <a:solidFill>
                  <a:srgbClr val="F0F0F0"/>
                </a:solidFill>
                <a:ea typeface="Roboto Condensed" panose="02000000000000000000" pitchFamily="2" charset="0"/>
              </a:rPr>
              <a:t>два года практики применения закона 230-ФЗ, будущие изменения</a:t>
            </a:r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98C613F2-CB4A-4A7B-BBD8-FDC498B1B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376" y="6621281"/>
            <a:ext cx="2497018" cy="189796"/>
          </a:xfrm>
          <a:prstGeom prst="rect">
            <a:avLst/>
          </a:prstGeom>
          <a:solidFill>
            <a:srgbClr val="4CAF50"/>
          </a:solidFill>
          <a:ln>
            <a:noFill/>
          </a:ln>
          <a:extLst/>
        </p:spPr>
        <p:txBody>
          <a:bodyPr wrap="square"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D6B84FB9-212C-4A0A-87A2-CF28FF3C1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991" y="6621281"/>
            <a:ext cx="2234969" cy="189796"/>
          </a:xfrm>
          <a:prstGeom prst="rect">
            <a:avLst/>
          </a:prstGeom>
          <a:solidFill>
            <a:srgbClr val="C8E6C9"/>
          </a:solidFill>
          <a:ln>
            <a:noFill/>
          </a:ln>
          <a:extLst/>
        </p:spPr>
        <p:txBody>
          <a:bodyPr wrap="square"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D680403D-15BF-4823-9509-A3357F9A8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4361" y="6611007"/>
            <a:ext cx="2137639" cy="189796"/>
          </a:xfrm>
          <a:prstGeom prst="rect">
            <a:avLst/>
          </a:prstGeom>
          <a:solidFill>
            <a:srgbClr val="757575"/>
          </a:solidFill>
          <a:ln>
            <a:noFill/>
          </a:ln>
          <a:extLst/>
        </p:spPr>
        <p:txBody>
          <a:bodyPr wrap="square"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787C05BD-5ECC-40CA-82CC-A1D457721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21281"/>
            <a:ext cx="1739516" cy="189796"/>
          </a:xfrm>
          <a:prstGeom prst="rect">
            <a:avLst/>
          </a:prstGeom>
          <a:solidFill>
            <a:srgbClr val="757575"/>
          </a:solidFill>
          <a:ln>
            <a:noFill/>
          </a:ln>
          <a:extLst/>
        </p:spPr>
        <p:txBody>
          <a:bodyPr wrap="square"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1" name="Rectangle 5">
            <a:extLst>
              <a:ext uri="{FF2B5EF4-FFF2-40B4-BE49-F238E27FC236}">
                <a16:creationId xmlns:a16="http://schemas.microsoft.com/office/drawing/2014/main" id="{2B4F08E7-81C7-497E-9C16-6CE20D5F5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516" y="6621281"/>
            <a:ext cx="1829501" cy="189796"/>
          </a:xfrm>
          <a:prstGeom prst="rect">
            <a:avLst/>
          </a:prstGeom>
          <a:solidFill>
            <a:srgbClr val="607D8B"/>
          </a:solidFill>
          <a:ln>
            <a:noFill/>
          </a:ln>
          <a:extLst/>
        </p:spPr>
        <p:txBody>
          <a:bodyPr wrap="square"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1036AE22-40BD-4B2D-8634-A54596E2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8927" y="6621281"/>
            <a:ext cx="2285434" cy="189796"/>
          </a:xfrm>
          <a:prstGeom prst="rect">
            <a:avLst/>
          </a:prstGeom>
          <a:solidFill>
            <a:srgbClr val="C8E6C9"/>
          </a:solidFill>
          <a:ln>
            <a:noFill/>
          </a:ln>
          <a:extLst/>
        </p:spPr>
        <p:txBody>
          <a:bodyPr wrap="square" lIns="25400" tIns="25400" rIns="25400" bIns="25400" anchor="ctr">
            <a:spAutoFit/>
          </a:bodyPr>
          <a:lstStyle/>
          <a:p>
            <a:pPr eaLnBrk="1"/>
            <a:endParaRPr lang="en-US" altLang="en-US" sz="9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8AD7AF76-51AB-4502-80A5-7D727D7A44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4120" y="513169"/>
            <a:ext cx="2309118" cy="68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9039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182579-BF4C-4204-BA64-06F36A75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Ближайшие планируемые изменения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334025-5F0F-43E5-9EAC-AF17A4C04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Цессия потребительских кредитов только банкам, взыскателям из гос.реестра, </a:t>
            </a:r>
            <a:r>
              <a:rPr lang="en-US" dirty="0"/>
              <a:t>[</a:t>
            </a:r>
            <a:r>
              <a:rPr lang="ru-RU" dirty="0"/>
              <a:t>МФО</a:t>
            </a:r>
            <a:r>
              <a:rPr lang="en-US" dirty="0"/>
              <a:t>]</a:t>
            </a:r>
            <a:r>
              <a:rPr lang="ru-RU" dirty="0"/>
              <a:t>, </a:t>
            </a:r>
            <a:r>
              <a:rPr lang="en-US" dirty="0"/>
              <a:t>[</a:t>
            </a:r>
            <a:r>
              <a:rPr lang="ru-RU" dirty="0"/>
              <a:t>….физлицам, на которых укажет должник</a:t>
            </a:r>
            <a:r>
              <a:rPr lang="en-US" dirty="0"/>
              <a:t>]</a:t>
            </a:r>
            <a:r>
              <a:rPr lang="ru-RU" dirty="0"/>
              <a:t>. </a:t>
            </a:r>
          </a:p>
          <a:p>
            <a:r>
              <a:rPr lang="ru-RU" dirty="0"/>
              <a:t>Информирование о передаче долга через ЕФРСБ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ru-RU" dirty="0"/>
              <a:t>удешевление (не бумажное письмо)</a:t>
            </a:r>
          </a:p>
          <a:p>
            <a:pPr>
              <a:buFontTx/>
              <a:buChar char="-"/>
            </a:pPr>
            <a:r>
              <a:rPr lang="ru-RU" dirty="0"/>
              <a:t>информирование о наличии долга на досудебной стадии работодателя (и всех, кто знает ИНН ФЛ и готов искать в ЕФРСБ)</a:t>
            </a:r>
          </a:p>
          <a:p>
            <a:r>
              <a:rPr lang="ru-RU" dirty="0"/>
              <a:t>Доступ к БД телефонных номеров для актуализации («нельзя беспокоить посторонних людей»)</a:t>
            </a:r>
          </a:p>
          <a:p>
            <a:pPr marL="0" indent="0">
              <a:buNone/>
            </a:pPr>
            <a:r>
              <a:rPr lang="ru-RU" dirty="0"/>
              <a:t>Кстати, ФССП России планирует использовать ЕПГУ для информирования должников.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39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206AF-25C5-4D38-ABCB-231B0EB7B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pPr algn="ctr"/>
            <a:r>
              <a:rPr lang="ru-RU" dirty="0"/>
              <a:t>Незаконные практики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B79DB-99C0-4F59-88BE-8E494F9AC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50355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Автодозвон по телефонам должника (каждые 10 сек., каждый час, без возможности ответить на звонок)</a:t>
            </a:r>
          </a:p>
          <a:p>
            <a:r>
              <a:rPr lang="ru-RU" dirty="0"/>
              <a:t>Угрозы, звонки от неизвестных лиц (не указывают даже размер долга и кому платить), записи в социальных сетях</a:t>
            </a:r>
          </a:p>
          <a:p>
            <a:r>
              <a:rPr lang="ru-RU" dirty="0"/>
              <a:t>Передача на взыскание или продажа мошеннического кредита</a:t>
            </a:r>
          </a:p>
          <a:p>
            <a:r>
              <a:rPr lang="ru-RU" dirty="0"/>
              <a:t>Передача на взыскание или продажа кредита без указания на наличие отказа во взаимодействии</a:t>
            </a:r>
          </a:p>
          <a:p>
            <a:r>
              <a:rPr lang="ru-RU" dirty="0"/>
              <a:t>Игнорирование банкротства должника («ты по прежнему должен»)</a:t>
            </a:r>
          </a:p>
          <a:p>
            <a:r>
              <a:rPr lang="ru-RU" dirty="0"/>
              <a:t>Штрафы владельцам тел. номеров, поиск и нахождение хулиганов по </a:t>
            </a:r>
            <a:r>
              <a:rPr lang="en-US" dirty="0"/>
              <a:t>IP </a:t>
            </a:r>
            <a:r>
              <a:rPr lang="ru-RU" dirty="0"/>
              <a:t>адресам. </a:t>
            </a:r>
          </a:p>
          <a:p>
            <a:r>
              <a:rPr lang="ru-RU" dirty="0"/>
              <a:t>За 8 мес. 2018 г. </a:t>
            </a:r>
            <a:r>
              <a:rPr lang="ru-RU" dirty="0" err="1"/>
              <a:t>КУСПировано</a:t>
            </a:r>
            <a:r>
              <a:rPr lang="en-US" dirty="0"/>
              <a:t>: </a:t>
            </a:r>
            <a:r>
              <a:rPr lang="ru-RU" dirty="0"/>
              <a:t>16 дел по КА, </a:t>
            </a:r>
            <a:r>
              <a:rPr lang="ru-RU" b="1" dirty="0"/>
              <a:t>20 дел по банкам</a:t>
            </a:r>
            <a:r>
              <a:rPr lang="ru-RU" dirty="0"/>
              <a:t>, 101 по МФО. </a:t>
            </a:r>
          </a:p>
        </p:txBody>
      </p:sp>
    </p:spTree>
    <p:extLst>
      <p:ext uri="{BB962C8B-B14F-4D97-AF65-F5344CB8AC3E}">
        <p14:creationId xmlns:p14="http://schemas.microsoft.com/office/powerpoint/2010/main" val="31945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19402-8A00-410F-A29C-F3FE0950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400"/>
            <a:ext cx="10045700" cy="927100"/>
          </a:xfrm>
        </p:spPr>
        <p:txBody>
          <a:bodyPr/>
          <a:lstStyle/>
          <a:p>
            <a:pPr algn="ctr"/>
            <a:r>
              <a:rPr lang="ru-RU" dirty="0"/>
              <a:t>Дополнительная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341E76-23A3-41F4-A6C8-779B1C3D8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Открытый форум НАПКА «Все вопросы взыскания для всех участников финансового рынка» доступ по запросу на </a:t>
            </a:r>
            <a:r>
              <a:rPr lang="en-US" dirty="0">
                <a:hlinkClick r:id="rId2"/>
              </a:rPr>
              <a:t>pr@napca.ru</a:t>
            </a:r>
            <a:endParaRPr lang="en-US" dirty="0"/>
          </a:p>
          <a:p>
            <a:endParaRPr lang="en-US" dirty="0"/>
          </a:p>
          <a:p>
            <a:r>
              <a:rPr lang="ru-RU" dirty="0"/>
              <a:t>Конференция НАПКА 5 декабря 2018 г. в Москве</a:t>
            </a:r>
          </a:p>
          <a:p>
            <a:pPr marL="0" indent="0">
              <a:buNone/>
            </a:pPr>
            <a:r>
              <a:rPr lang="ru-RU" dirty="0"/>
              <a:t>«Экологичный </a:t>
            </a:r>
            <a:r>
              <a:rPr lang="ru-RU" dirty="0" err="1"/>
              <a:t>коллекшн</a:t>
            </a:r>
            <a:r>
              <a:rPr lang="ru-RU" dirty="0"/>
              <a:t>»</a:t>
            </a:r>
            <a:r>
              <a:rPr lang="en-US" dirty="0"/>
              <a:t>: GR (</a:t>
            </a:r>
            <a:r>
              <a:rPr lang="ru-RU" dirty="0"/>
              <a:t>230-ФЗ, частные приставы) и вопросы сотрудничества с банками.  </a:t>
            </a:r>
            <a:r>
              <a:rPr lang="en-US" b="1" u="sng" dirty="0">
                <a:solidFill>
                  <a:schemeClr val="accent1"/>
                </a:solidFill>
              </a:rPr>
              <a:t>napcaforum.ru</a:t>
            </a:r>
          </a:p>
          <a:p>
            <a:pPr marL="0" indent="0" algn="ctr">
              <a:buNone/>
            </a:pPr>
            <a:r>
              <a:rPr lang="ru-RU" b="1" dirty="0"/>
              <a:t>Скидка по купону </a:t>
            </a:r>
            <a:r>
              <a:rPr lang="en-US" b="1" dirty="0"/>
              <a:t>NAPCA50  -  50% </a:t>
            </a:r>
            <a:r>
              <a:rPr lang="ru-RU" dirty="0"/>
              <a:t>(до конца недели)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Контакты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boris.voronin@napca.ru</a:t>
            </a:r>
            <a:r>
              <a:rPr lang="en-US" dirty="0"/>
              <a:t>  8985-760-4810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47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082B2-701B-4E23-98A3-2BA33338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0800" cy="1325563"/>
          </a:xfrm>
        </p:spPr>
        <p:txBody>
          <a:bodyPr/>
          <a:lstStyle/>
          <a:p>
            <a:pPr algn="ctr"/>
            <a:r>
              <a:rPr lang="ru-RU" dirty="0"/>
              <a:t>Ситуация на конец 2018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83C58E-3835-4E83-80AD-D5392FA77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Закон</a:t>
            </a:r>
            <a:r>
              <a:rPr lang="en-US" dirty="0"/>
              <a:t> 230-</a:t>
            </a:r>
            <a:r>
              <a:rPr lang="ru-RU" dirty="0"/>
              <a:t>ФЗ «О защите прав и законных интересов физических лиц при осуществлении деятельности по возврату просроченной задолженности</a:t>
            </a:r>
            <a:r>
              <a:rPr lang="en-US" dirty="0"/>
              <a:t>…</a:t>
            </a:r>
            <a:r>
              <a:rPr lang="ru-RU" dirty="0"/>
              <a:t>» дестимулирует досудебный контакт. </a:t>
            </a:r>
          </a:p>
          <a:p>
            <a:r>
              <a:rPr lang="ru-RU" dirty="0"/>
              <a:t>Реструктуризация долга при большом числе кредиторов не работает – всё неизбежно приходит к банкротству.</a:t>
            </a:r>
          </a:p>
          <a:p>
            <a:r>
              <a:rPr lang="ru-RU" dirty="0"/>
              <a:t>Должник по-прежнему финансово неграмотен</a:t>
            </a:r>
            <a:r>
              <a:rPr lang="en-US" dirty="0"/>
              <a:t>: </a:t>
            </a:r>
            <a:r>
              <a:rPr lang="ru-RU" dirty="0"/>
              <a:t>еще только учиться работать с судебным приказом, часто не идет  на контакт.</a:t>
            </a:r>
          </a:p>
        </p:txBody>
      </p:sp>
    </p:spTree>
    <p:extLst>
      <p:ext uri="{BB962C8B-B14F-4D97-AF65-F5344CB8AC3E}">
        <p14:creationId xmlns:p14="http://schemas.microsoft.com/office/powerpoint/2010/main" val="39292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6CE55-250C-47F7-8F8F-75E4BB4B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Кто за чем надзирает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5564D8-8577-4D2F-B660-BD982557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143000"/>
            <a:ext cx="11328400" cy="5349874"/>
          </a:xfrm>
        </p:spPr>
        <p:txBody>
          <a:bodyPr>
            <a:normAutofit/>
          </a:bodyPr>
          <a:lstStyle/>
          <a:p>
            <a:r>
              <a:rPr lang="ru-RU" sz="2400" dirty="0"/>
              <a:t>Федеральным законом от 03.07.2016 № 231-Ф3 полномочия по ст. 14.57 КоАП РФ предоставлены ФССП России </a:t>
            </a:r>
            <a:r>
              <a:rPr lang="ru-RU" sz="2400" b="1" dirty="0"/>
              <a:t>не тольк</a:t>
            </a:r>
            <a:r>
              <a:rPr lang="ru-RU" sz="2400" dirty="0"/>
              <a:t>о в отношении лиц, включенных в государственный реестр, </a:t>
            </a:r>
            <a:r>
              <a:rPr lang="ru-RU" sz="2400" b="1" dirty="0"/>
              <a:t>но и иных лиц</a:t>
            </a:r>
            <a:r>
              <a:rPr lang="ru-RU" sz="2400" dirty="0"/>
              <a:t>, нарушающих требования законодательства Российской Федерации </a:t>
            </a:r>
          </a:p>
          <a:p>
            <a:r>
              <a:rPr lang="ru-RU" sz="2400" dirty="0"/>
              <a:t>Штрафы для коллекторских компаний, МФО, «диких» взыскателей и …..банков.</a:t>
            </a:r>
          </a:p>
          <a:p>
            <a:r>
              <a:rPr lang="ru-RU" sz="2400" dirty="0"/>
              <a:t>Статья 14.57 ч.1 Совершение кредитором или лицом, действующим от его имени и (или) в его интересах (</a:t>
            </a:r>
            <a:r>
              <a:rPr lang="ru-RU" sz="2400" b="1" dirty="0"/>
              <a:t>за исключением кредитных организаций</a:t>
            </a:r>
            <a:r>
              <a:rPr lang="ru-RU" sz="2400" dirty="0"/>
              <a:t>), действий, направленных на возврат просроченной задолженности и нарушающих законодательство…. </a:t>
            </a:r>
          </a:p>
          <a:p>
            <a:r>
              <a:rPr lang="ru-RU" sz="2400" dirty="0"/>
              <a:t>ФССП России – часть штрафует, часть направляет материалы в Банк России.</a:t>
            </a:r>
          </a:p>
          <a:p>
            <a:r>
              <a:rPr lang="ru-RU" sz="2400" dirty="0"/>
              <a:t>Банк России (куратор) проводит беседы и считает, что только он может штрафовать КО за нарушение 230-ФЗ. </a:t>
            </a:r>
          </a:p>
          <a:p>
            <a:r>
              <a:rPr lang="ru-RU" sz="2400" dirty="0"/>
              <a:t>ФССП России «</a:t>
            </a:r>
            <a:r>
              <a:rPr lang="ru-RU" sz="2400" dirty="0" err="1"/>
              <a:t>куспирует</a:t>
            </a:r>
            <a:r>
              <a:rPr lang="ru-RU" sz="2400" dirty="0"/>
              <a:t>» дела, в т.ч.  в отношении банков</a:t>
            </a:r>
          </a:p>
        </p:txBody>
      </p:sp>
    </p:spTree>
    <p:extLst>
      <p:ext uri="{BB962C8B-B14F-4D97-AF65-F5344CB8AC3E}">
        <p14:creationId xmlns:p14="http://schemas.microsoft.com/office/powerpoint/2010/main" val="348760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8" name="Диаграмма 17">
                <a:extLst>
                  <a:ext uri="{FF2B5EF4-FFF2-40B4-BE49-F238E27FC236}">
                    <a16:creationId xmlns:a16="http://schemas.microsoft.com/office/drawing/2014/main" id="{3B6C87E1-E8C6-4FCB-A2BA-F005B24510B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02132814"/>
                  </p:ext>
                </p:extLst>
              </p:nvPr>
            </p:nvGraphicFramePr>
            <p:xfrm>
              <a:off x="3404832" y="2268998"/>
              <a:ext cx="1234516" cy="110605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8" name="Диаграмма 17">
                <a:extLst>
                  <a:ext uri="{FF2B5EF4-FFF2-40B4-BE49-F238E27FC236}">
                    <a16:creationId xmlns:a16="http://schemas.microsoft.com/office/drawing/2014/main" id="{3B6C87E1-E8C6-4FCB-A2BA-F005B24510B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04832" y="2268998"/>
                <a:ext cx="1234516" cy="11060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1" name="Диаграмма 20">
                <a:extLst>
                  <a:ext uri="{FF2B5EF4-FFF2-40B4-BE49-F238E27FC236}">
                    <a16:creationId xmlns:a16="http://schemas.microsoft.com/office/drawing/2014/main" id="{797E6943-8954-4E76-A29D-4458CFE448E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29004233"/>
                  </p:ext>
                </p:extLst>
              </p:nvPr>
            </p:nvGraphicFramePr>
            <p:xfrm>
              <a:off x="6727606" y="4105902"/>
              <a:ext cx="2637068" cy="275209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21" name="Диаграмма 20">
                <a:extLst>
                  <a:ext uri="{FF2B5EF4-FFF2-40B4-BE49-F238E27FC236}">
                    <a16:creationId xmlns:a16="http://schemas.microsoft.com/office/drawing/2014/main" id="{797E6943-8954-4E76-A29D-4458CFE448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27606" y="4105902"/>
                <a:ext cx="2637068" cy="2752098"/>
              </a:xfrm>
              <a:prstGeom prst="rect">
                <a:avLst/>
              </a:prstGeom>
            </p:spPr>
          </p:pic>
        </mc:Fallback>
      </mc:AlternateContent>
      <p:sp>
        <p:nvSpPr>
          <p:cNvPr id="25601" name="Rectangle 1">
            <a:extLst>
              <a:ext uri="{FF2B5EF4-FFF2-40B4-BE49-F238E27FC236}">
                <a16:creationId xmlns:a16="http://schemas.microsoft.com/office/drawing/2014/main" id="{987DAFB7-2224-450D-B937-7928EFC2EEDE}"/>
              </a:ext>
            </a:extLst>
          </p:cNvPr>
          <p:cNvSpPr>
            <a:spLocks/>
          </p:cNvSpPr>
          <p:nvPr/>
        </p:nvSpPr>
        <p:spPr bwMode="auto">
          <a:xfrm>
            <a:off x="11344275" y="6118225"/>
            <a:ext cx="431800" cy="2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1pPr>
            <a:lvl2pPr marL="742950" indent="-28575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2pPr>
            <a:lvl3pPr marL="1143000" indent="-22860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3pPr>
            <a:lvl4pPr marL="1600200" indent="-22860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4pPr>
            <a:lvl5pPr marL="2057400" indent="-228600"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2200" baseline="55000">
                <a:solidFill>
                  <a:srgbClr val="7B7B7B"/>
                </a:solidFill>
                <a:latin typeface="Open Sans" charset="0"/>
                <a:ea typeface="Open Sans" charset="0"/>
                <a:cs typeface="Open Sans" charset="0"/>
                <a:sym typeface="Open Sans" charset="0"/>
              </a:defRPr>
            </a:lvl9pPr>
          </a:lstStyle>
          <a:p>
            <a:pPr algn="ctr" eaLnBrk="1">
              <a:defRPr/>
            </a:pPr>
            <a:fld id="{BB6A181C-0A97-42CC-9832-1314B2698F57}" type="slidenum">
              <a:rPr lang="en-US" altLang="en-US" sz="1050" baseline="0">
                <a:solidFill>
                  <a:srgbClr val="1B2223"/>
                </a:solidFill>
                <a:latin typeface="Open Sans Semibold" charset="0"/>
                <a:ea typeface="Open Sans Semibold" charset="0"/>
                <a:cs typeface="Open Sans Semibold" charset="0"/>
                <a:sym typeface="Open Sans Semibold" charset="0"/>
              </a:rPr>
              <a:pPr algn="ctr" eaLnBrk="1">
                <a:defRPr/>
              </a:pPr>
              <a:t>4</a:t>
            </a:fld>
            <a:endParaRPr lang="en-US" altLang="en-US" sz="1050" baseline="0">
              <a:solidFill>
                <a:srgbClr val="1B2223"/>
              </a:solidFill>
              <a:latin typeface="Open Sans Semibold" charset="0"/>
              <a:ea typeface="Open Sans Semibold" charset="0"/>
              <a:cs typeface="Open Sans Semibold" charset="0"/>
              <a:sym typeface="Open Sans Semibold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1" name="Диаграмма 10">
                <a:extLst>
                  <a:ext uri="{FF2B5EF4-FFF2-40B4-BE49-F238E27FC236}">
                    <a16:creationId xmlns:a16="http://schemas.microsoft.com/office/drawing/2014/main" id="{14326593-EDD3-4812-B232-873D886E374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08873785"/>
                  </p:ext>
                </p:extLst>
              </p:nvPr>
            </p:nvGraphicFramePr>
            <p:xfrm>
              <a:off x="3959398" y="1381831"/>
              <a:ext cx="4086742" cy="428426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11" name="Диаграмма 10">
                <a:extLst>
                  <a:ext uri="{FF2B5EF4-FFF2-40B4-BE49-F238E27FC236}">
                    <a16:creationId xmlns:a16="http://schemas.microsoft.com/office/drawing/2014/main" id="{14326593-EDD3-4812-B232-873D886E374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59398" y="1381831"/>
                <a:ext cx="4086742" cy="4284267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E4FC33D-4CB5-45C3-B184-529A08FE3BC7}"/>
              </a:ext>
            </a:extLst>
          </p:cNvPr>
          <p:cNvSpPr txBox="1">
            <a:spLocks/>
          </p:cNvSpPr>
          <p:nvPr/>
        </p:nvSpPr>
        <p:spPr>
          <a:xfrm>
            <a:off x="2635250" y="190022"/>
            <a:ext cx="6921500" cy="6737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Ситуация глазами ФССП России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7" name="Диаграмма 16">
                <a:extLst>
                  <a:ext uri="{FF2B5EF4-FFF2-40B4-BE49-F238E27FC236}">
                    <a16:creationId xmlns:a16="http://schemas.microsoft.com/office/drawing/2014/main" id="{287D9726-BD94-4077-A705-A2B620056E4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87887156"/>
                  </p:ext>
                </p:extLst>
              </p:nvPr>
            </p:nvGraphicFramePr>
            <p:xfrm>
              <a:off x="-6818" y="1380214"/>
              <a:ext cx="4137566" cy="428426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 xmlns="">
          <p:pic>
            <p:nvPicPr>
              <p:cNvPr id="17" name="Диаграмма 16">
                <a:extLst>
                  <a:ext uri="{FF2B5EF4-FFF2-40B4-BE49-F238E27FC236}">
                    <a16:creationId xmlns:a16="http://schemas.microsoft.com/office/drawing/2014/main" id="{287D9726-BD94-4077-A705-A2B620056E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6818" y="1380214"/>
                <a:ext cx="4137566" cy="4284266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Rectangle 3">
            <a:extLst>
              <a:ext uri="{FF2B5EF4-FFF2-40B4-BE49-F238E27FC236}">
                <a16:creationId xmlns:a16="http://schemas.microsoft.com/office/drawing/2014/main" id="{D5A874B6-442A-4544-8006-DDDE9D69A109}"/>
              </a:ext>
            </a:extLst>
          </p:cNvPr>
          <p:cNvSpPr>
            <a:spLocks/>
          </p:cNvSpPr>
          <p:nvPr/>
        </p:nvSpPr>
        <p:spPr bwMode="auto">
          <a:xfrm>
            <a:off x="3669642" y="1871914"/>
            <a:ext cx="820992" cy="39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en-US" altLang="en-US" sz="2800" dirty="0">
                <a:ea typeface="Roboto Condensed" panose="02000000000000000000" pitchFamily="2" charset="0"/>
              </a:rPr>
              <a:t>14:1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0" name="Диаграмма 19">
                <a:extLst>
                  <a:ext uri="{FF2B5EF4-FFF2-40B4-BE49-F238E27FC236}">
                    <a16:creationId xmlns:a16="http://schemas.microsoft.com/office/drawing/2014/main" id="{05969A62-C958-436D-A849-24A9C7DA0C7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77789486"/>
                  </p:ext>
                </p:extLst>
              </p:nvPr>
            </p:nvGraphicFramePr>
            <p:xfrm>
              <a:off x="7812098" y="1380213"/>
              <a:ext cx="4086742" cy="428426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0"/>
              </a:graphicData>
            </a:graphic>
          </p:graphicFrame>
        </mc:Choice>
        <mc:Fallback xmlns="">
          <p:pic>
            <p:nvPicPr>
              <p:cNvPr id="20" name="Диаграмма 19">
                <a:extLst>
                  <a:ext uri="{FF2B5EF4-FFF2-40B4-BE49-F238E27FC236}">
                    <a16:creationId xmlns:a16="http://schemas.microsoft.com/office/drawing/2014/main" id="{05969A62-C958-436D-A849-24A9C7DA0C7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12098" y="1380213"/>
                <a:ext cx="4086742" cy="4284267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Rectangle 3">
            <a:extLst>
              <a:ext uri="{FF2B5EF4-FFF2-40B4-BE49-F238E27FC236}">
                <a16:creationId xmlns:a16="http://schemas.microsoft.com/office/drawing/2014/main" id="{43AA387E-2C83-49E5-802F-8F7FED24F09D}"/>
              </a:ext>
            </a:extLst>
          </p:cNvPr>
          <p:cNvSpPr>
            <a:spLocks/>
          </p:cNvSpPr>
          <p:nvPr/>
        </p:nvSpPr>
        <p:spPr bwMode="auto">
          <a:xfrm>
            <a:off x="7610815" y="5277507"/>
            <a:ext cx="989891" cy="57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en-US" altLang="en-US" sz="2800" dirty="0">
                <a:ea typeface="Roboto Condensed" panose="02000000000000000000" pitchFamily="2" charset="0"/>
              </a:rPr>
              <a:t>1.7:1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F9749CE1-8977-45BB-B1EE-DE76CD02DF9A}"/>
              </a:ext>
            </a:extLst>
          </p:cNvPr>
          <p:cNvSpPr>
            <a:spLocks/>
          </p:cNvSpPr>
          <p:nvPr/>
        </p:nvSpPr>
        <p:spPr bwMode="auto">
          <a:xfrm>
            <a:off x="1343015" y="3138369"/>
            <a:ext cx="1531891" cy="145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dirty="0">
                <a:ea typeface="Roboto Condensed" panose="02000000000000000000" pitchFamily="2" charset="0"/>
              </a:rPr>
              <a:t>На банки - 1724 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68FB43D6-249C-4352-AD12-242235972BB0}"/>
              </a:ext>
            </a:extLst>
          </p:cNvPr>
          <p:cNvSpPr>
            <a:spLocks/>
          </p:cNvSpPr>
          <p:nvPr/>
        </p:nvSpPr>
        <p:spPr bwMode="auto">
          <a:xfrm>
            <a:off x="5598863" y="3123754"/>
            <a:ext cx="983865" cy="110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dirty="0">
                <a:ea typeface="Roboto Condensed" panose="02000000000000000000" pitchFamily="2" charset="0"/>
              </a:rPr>
              <a:t>На банки - 35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66E34335-8C1D-4590-A7BC-E57E972A6AFE}"/>
              </a:ext>
            </a:extLst>
          </p:cNvPr>
          <p:cNvSpPr>
            <a:spLocks/>
          </p:cNvSpPr>
          <p:nvPr/>
        </p:nvSpPr>
        <p:spPr bwMode="auto">
          <a:xfrm>
            <a:off x="9364674" y="3123754"/>
            <a:ext cx="1084492" cy="133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dirty="0">
                <a:ea typeface="Roboto Condensed" panose="02000000000000000000" pitchFamily="2" charset="0"/>
              </a:rPr>
              <a:t>На банки - 30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173EDD1F-422D-4D70-93E4-33F1F3AEB8CA}"/>
              </a:ext>
            </a:extLst>
          </p:cNvPr>
          <p:cNvSpPr>
            <a:spLocks/>
          </p:cNvSpPr>
          <p:nvPr/>
        </p:nvSpPr>
        <p:spPr bwMode="auto">
          <a:xfrm>
            <a:off x="3471102" y="5267396"/>
            <a:ext cx="1234516" cy="982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dirty="0">
                <a:ea typeface="Roboto Condensed" panose="02000000000000000000" pitchFamily="2" charset="0"/>
              </a:rPr>
              <a:t>49</a:t>
            </a:r>
            <a:r>
              <a:rPr lang="en-US" altLang="en-US" sz="2800" dirty="0">
                <a:ea typeface="Roboto Condensed" panose="02000000000000000000" pitchFamily="2" charset="0"/>
              </a:rPr>
              <a:t>:1</a:t>
            </a:r>
            <a:r>
              <a:rPr lang="ru-RU" altLang="en-US" sz="2800" dirty="0">
                <a:ea typeface="Roboto Condensed" panose="02000000000000000000" pitchFamily="2" charset="0"/>
              </a:rPr>
              <a:t> по банкам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0477FBD4-28E0-4799-8B86-AB8EDF25510E}"/>
              </a:ext>
            </a:extLst>
          </p:cNvPr>
          <p:cNvSpPr>
            <a:spLocks/>
          </p:cNvSpPr>
          <p:nvPr/>
        </p:nvSpPr>
        <p:spPr bwMode="auto">
          <a:xfrm>
            <a:off x="9369994" y="5722110"/>
            <a:ext cx="1755777" cy="100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dirty="0">
                <a:ea typeface="Roboto Condensed" panose="02000000000000000000" pitchFamily="2" charset="0"/>
              </a:rPr>
              <a:t>1.16</a:t>
            </a:r>
            <a:r>
              <a:rPr lang="en-US" altLang="en-US" sz="2800" dirty="0">
                <a:ea typeface="Roboto Condensed" panose="02000000000000000000" pitchFamily="2" charset="0"/>
              </a:rPr>
              <a:t>:1</a:t>
            </a:r>
            <a:r>
              <a:rPr lang="ru-RU" altLang="en-US" sz="2800" dirty="0">
                <a:ea typeface="Roboto Condensed" panose="02000000000000000000" pitchFamily="2" charset="0"/>
              </a:rPr>
              <a:t> по банкам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AAB31-740F-49EF-B715-28C5DE91C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953" y="216296"/>
            <a:ext cx="10786310" cy="922693"/>
          </a:xfrm>
        </p:spPr>
        <p:txBody>
          <a:bodyPr/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Ситуация глазами Банка России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за сентябрь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674D935-0A7C-4513-B14A-83BCF3330D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473896"/>
              </p:ext>
            </p:extLst>
          </p:nvPr>
        </p:nvGraphicFramePr>
        <p:xfrm>
          <a:off x="4847724" y="982079"/>
          <a:ext cx="5817268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F7974B71-9D94-43C4-A05E-172F82E350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103381"/>
              </p:ext>
            </p:extLst>
          </p:nvPr>
        </p:nvGraphicFramePr>
        <p:xfrm>
          <a:off x="8550444" y="1372542"/>
          <a:ext cx="3641556" cy="3467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56DA0A43-8FA1-422F-88AD-B63FEC561A61}"/>
              </a:ext>
            </a:extLst>
          </p:cNvPr>
          <p:cNvSpPr>
            <a:spLocks/>
          </p:cNvSpPr>
          <p:nvPr/>
        </p:nvSpPr>
        <p:spPr bwMode="auto">
          <a:xfrm>
            <a:off x="536407" y="1138989"/>
            <a:ext cx="4885823" cy="406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dirty="0">
                <a:ea typeface="Roboto Condensed" panose="02000000000000000000" pitchFamily="2" charset="0"/>
              </a:rPr>
              <a:t>Около 150 обращений по банкам обращений по 4 вопросам приблизительно в рамных долях</a:t>
            </a:r>
            <a:r>
              <a:rPr lang="en-US" altLang="en-US" sz="2800" dirty="0">
                <a:ea typeface="Roboto Condensed" panose="02000000000000000000" pitchFamily="2" charset="0"/>
              </a:rPr>
              <a:t>:</a:t>
            </a:r>
          </a:p>
          <a:p>
            <a:pPr>
              <a:defRPr/>
            </a:pPr>
            <a:r>
              <a:rPr lang="en-US" altLang="en-US" sz="2800" dirty="0">
                <a:ea typeface="Roboto Condensed" panose="02000000000000000000" pitchFamily="2" charset="0"/>
              </a:rPr>
              <a:t>- </a:t>
            </a:r>
            <a:r>
              <a:rPr lang="ru-RU" altLang="en-US" sz="2800" dirty="0">
                <a:ea typeface="Roboto Condensed" panose="02000000000000000000" pitchFamily="2" charset="0"/>
              </a:rPr>
              <a:t>“коллекторы"</a:t>
            </a:r>
          </a:p>
          <a:p>
            <a:pPr>
              <a:defRPr/>
            </a:pPr>
            <a:r>
              <a:rPr lang="en-US" altLang="en-US" sz="2800" dirty="0">
                <a:ea typeface="Roboto Condensed" panose="02000000000000000000" pitchFamily="2" charset="0"/>
              </a:rPr>
              <a:t>- </a:t>
            </a:r>
            <a:r>
              <a:rPr lang="ru-RU" altLang="en-US" sz="2800" dirty="0">
                <a:ea typeface="Roboto Condensed" panose="02000000000000000000" pitchFamily="2" charset="0"/>
              </a:rPr>
              <a:t>автодозвон</a:t>
            </a:r>
          </a:p>
          <a:p>
            <a:pPr>
              <a:defRPr/>
            </a:pPr>
            <a:r>
              <a:rPr lang="en-US" altLang="en-US" sz="2800" dirty="0">
                <a:ea typeface="Roboto Condensed" panose="02000000000000000000" pitchFamily="2" charset="0"/>
              </a:rPr>
              <a:t>- </a:t>
            </a:r>
            <a:r>
              <a:rPr lang="ru-RU" altLang="en-US" sz="2800" dirty="0">
                <a:ea typeface="Roboto Condensed" panose="02000000000000000000" pitchFamily="2" charset="0"/>
              </a:rPr>
              <a:t>разглашение перс</a:t>
            </a:r>
            <a:r>
              <a:rPr lang="en-US" altLang="en-US" sz="2800" dirty="0">
                <a:ea typeface="Roboto Condensed" panose="02000000000000000000" pitchFamily="2" charset="0"/>
              </a:rPr>
              <a:t>.</a:t>
            </a:r>
            <a:r>
              <a:rPr lang="ru-RU" altLang="en-US" sz="2800" dirty="0">
                <a:ea typeface="Roboto Condensed" panose="02000000000000000000" pitchFamily="2" charset="0"/>
              </a:rPr>
              <a:t>данных</a:t>
            </a:r>
          </a:p>
          <a:p>
            <a:pPr>
              <a:defRPr/>
            </a:pPr>
            <a:r>
              <a:rPr lang="en-US" altLang="en-US" sz="2800" dirty="0">
                <a:ea typeface="Roboto Condensed" panose="02000000000000000000" pitchFamily="2" charset="0"/>
              </a:rPr>
              <a:t>- </a:t>
            </a:r>
            <a:r>
              <a:rPr lang="ru-RU" altLang="en-US" sz="2800" dirty="0">
                <a:ea typeface="Roboto Condensed" panose="02000000000000000000" pitchFamily="2" charset="0"/>
              </a:rPr>
              <a:t>списание средств в счет погашения задолженности</a:t>
            </a:r>
          </a:p>
          <a:p>
            <a:pPr eaLnBrk="1">
              <a:defRPr/>
            </a:pPr>
            <a:endParaRPr lang="en-US" altLang="en-US" sz="2800" dirty="0">
              <a:ea typeface="Roboto Condensed" panose="02000000000000000000" pitchFamily="2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6997B13-5B24-4D53-8455-D1FDE6E49F0C}"/>
              </a:ext>
            </a:extLst>
          </p:cNvPr>
          <p:cNvSpPr>
            <a:spLocks/>
          </p:cNvSpPr>
          <p:nvPr/>
        </p:nvSpPr>
        <p:spPr bwMode="auto">
          <a:xfrm>
            <a:off x="6747709" y="4219571"/>
            <a:ext cx="2591803" cy="982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b="1" dirty="0">
                <a:ea typeface="Roboto Condensed" panose="02000000000000000000" pitchFamily="2" charset="0"/>
              </a:rPr>
              <a:t>150</a:t>
            </a:r>
            <a:r>
              <a:rPr lang="ru-RU" altLang="en-US" sz="2800" dirty="0">
                <a:ea typeface="Roboto Condensed" panose="02000000000000000000" pitchFamily="2" charset="0"/>
              </a:rPr>
              <a:t> по банкам, </a:t>
            </a:r>
            <a:r>
              <a:rPr lang="ru-RU" altLang="en-US" sz="2800" b="1" dirty="0">
                <a:ea typeface="Roboto Condensed" panose="02000000000000000000" pitchFamily="2" charset="0"/>
              </a:rPr>
              <a:t>720</a:t>
            </a:r>
            <a:r>
              <a:rPr lang="ru-RU" altLang="en-US" sz="2800" dirty="0">
                <a:ea typeface="Roboto Condensed" panose="02000000000000000000" pitchFamily="2" charset="0"/>
              </a:rPr>
              <a:t> по МФО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2CF8A06-13C4-4054-8C4E-3411F6EBAF90}"/>
              </a:ext>
            </a:extLst>
          </p:cNvPr>
          <p:cNvSpPr>
            <a:spLocks/>
          </p:cNvSpPr>
          <p:nvPr/>
        </p:nvSpPr>
        <p:spPr bwMode="auto">
          <a:xfrm>
            <a:off x="847226" y="5202152"/>
            <a:ext cx="4373475" cy="1282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400" tIns="25400" rIns="25400" bIns="25400"/>
          <a:lstStyle/>
          <a:p>
            <a:pPr eaLnBrk="1">
              <a:defRPr/>
            </a:pPr>
            <a:r>
              <a:rPr lang="ru-RU" altLang="en-US" sz="2800" b="1" dirty="0">
                <a:ea typeface="Roboto Condensed" panose="02000000000000000000" pitchFamily="2" charset="0"/>
              </a:rPr>
              <a:t>Приблизительно</a:t>
            </a:r>
            <a:r>
              <a:rPr lang="en-US" altLang="en-US" sz="2800" b="1" dirty="0">
                <a:ea typeface="Roboto Condensed" panose="02000000000000000000" pitchFamily="2" charset="0"/>
              </a:rPr>
              <a:t>:</a:t>
            </a:r>
          </a:p>
          <a:p>
            <a:pPr eaLnBrk="1">
              <a:defRPr/>
            </a:pPr>
            <a:r>
              <a:rPr lang="ru-RU" altLang="en-US" sz="2800" b="1" dirty="0">
                <a:ea typeface="Roboto Condensed" panose="02000000000000000000" pitchFamily="2" charset="0"/>
              </a:rPr>
              <a:t>150</a:t>
            </a:r>
            <a:r>
              <a:rPr lang="en-US" altLang="en-US" sz="2800" b="1" dirty="0">
                <a:ea typeface="Roboto Condensed" panose="02000000000000000000" pitchFamily="2" charset="0"/>
              </a:rPr>
              <a:t> </a:t>
            </a:r>
            <a:r>
              <a:rPr lang="ru-RU" altLang="en-US" sz="2800" b="1" dirty="0">
                <a:ea typeface="Roboto Condensed" panose="02000000000000000000" pitchFamily="2" charset="0"/>
              </a:rPr>
              <a:t>х 9 = 1350</a:t>
            </a:r>
            <a:r>
              <a:rPr lang="ru-RU" altLang="en-US" sz="2800" dirty="0">
                <a:ea typeface="Roboto Condensed" panose="02000000000000000000" pitchFamily="2" charset="0"/>
              </a:rPr>
              <a:t> (1700 ФССП)</a:t>
            </a:r>
          </a:p>
          <a:p>
            <a:pPr eaLnBrk="1">
              <a:defRPr/>
            </a:pPr>
            <a:r>
              <a:rPr lang="ru-RU" altLang="en-US" sz="2800" b="1" dirty="0">
                <a:ea typeface="Roboto Condensed" panose="02000000000000000000" pitchFamily="2" charset="0"/>
              </a:rPr>
              <a:t>720</a:t>
            </a:r>
            <a:r>
              <a:rPr lang="ru-RU" altLang="en-US" sz="2800" dirty="0">
                <a:ea typeface="Roboto Condensed" panose="02000000000000000000" pitchFamily="2" charset="0"/>
              </a:rPr>
              <a:t> </a:t>
            </a:r>
            <a:r>
              <a:rPr lang="ru-RU" altLang="en-US" sz="2800" b="1" dirty="0">
                <a:ea typeface="Roboto Condensed" panose="02000000000000000000" pitchFamily="2" charset="0"/>
              </a:rPr>
              <a:t>х 9 = 6480 </a:t>
            </a:r>
            <a:r>
              <a:rPr lang="ru-RU" altLang="en-US" sz="2800" dirty="0">
                <a:ea typeface="Roboto Condensed" panose="02000000000000000000" pitchFamily="2" charset="0"/>
              </a:rPr>
              <a:t>(6300 ФССП)</a:t>
            </a:r>
            <a:endParaRPr lang="en-US" altLang="en-US" sz="2800" dirty="0"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40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0AE95-2FBB-4C33-B7C5-D5349B519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/>
          <a:lstStyle/>
          <a:p>
            <a:pPr algn="ctr"/>
            <a:r>
              <a:rPr lang="ru-RU" dirty="0"/>
              <a:t>Судебная практика 14.57 ч.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B8BE97-B359-46BA-8E29-F1426C9ED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9561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dirty="0"/>
              <a:t>Банк1 не принял от ФИО1 заявление об отказе от взаимодействия (невозможно идентифицировать лицо). Нанял агента КА1 и был оштрафован Банк 1 (отменено по подсудности)</a:t>
            </a:r>
          </a:p>
          <a:p>
            <a:pPr marL="514350" indent="-514350">
              <a:buAutoNum type="arabicParenR"/>
            </a:pPr>
            <a:r>
              <a:rPr lang="ru-RU" dirty="0"/>
              <a:t>Банк2 принял от ФИО2 заявление, но в отношении одного из кредитов. Направлял СМС по другому кредиту, был оштрафован 60000 руб.</a:t>
            </a:r>
          </a:p>
          <a:p>
            <a:pPr marL="514350" indent="-514350">
              <a:buAutoNum type="arabicParenR"/>
            </a:pPr>
            <a:r>
              <a:rPr lang="ru-RU" dirty="0"/>
              <a:t>Банк1 превысил частоту направления СМС. Был оштрафован 20000 руб.</a:t>
            </a:r>
          </a:p>
          <a:p>
            <a:pPr marL="514350" indent="-514350">
              <a:buAutoNum type="arabicParenR"/>
            </a:pPr>
            <a:r>
              <a:rPr lang="ru-RU" dirty="0"/>
              <a:t>Банк 3 нецензурные выражения, угроза применения силы, раскрытие информации о задолженности через </a:t>
            </a:r>
            <a:r>
              <a:rPr lang="ru-RU" dirty="0" err="1"/>
              <a:t>Вконтакте</a:t>
            </a:r>
            <a:r>
              <a:rPr lang="ru-RU" dirty="0"/>
              <a:t>. Оштрафован 20000 руб.</a:t>
            </a:r>
          </a:p>
          <a:p>
            <a:pPr marL="0" indent="0">
              <a:buNone/>
            </a:pPr>
            <a:r>
              <a:rPr lang="ru-RU" dirty="0"/>
              <a:t>Решение ВС РФ пока не прояснило ситуацию.</a:t>
            </a:r>
          </a:p>
          <a:p>
            <a:pPr marL="0" indent="0">
              <a:buNone/>
            </a:pPr>
            <a:r>
              <a:rPr lang="ru-RU" dirty="0"/>
              <a:t>А ведь банк может приобрести кредитный портфель другого банка и  с ним проблемы…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77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357D6-4EFB-4517-8B80-0473F70B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Пример исключения КА «</a:t>
            </a:r>
            <a:r>
              <a:rPr lang="ru-RU" dirty="0" err="1"/>
              <a:t>Финколлект</a:t>
            </a:r>
            <a:r>
              <a:rPr lang="ru-RU" dirty="0"/>
              <a:t>» из государственного реестра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F486F9-17E3-4F8E-9E97-9ECE1F71F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ru-RU" dirty="0"/>
              <a:t>Банк России</a:t>
            </a:r>
            <a:r>
              <a:rPr lang="en-US" dirty="0"/>
              <a:t>: </a:t>
            </a:r>
            <a:r>
              <a:rPr lang="ru-RU" dirty="0"/>
              <a:t>заключение соглашения с заемщиком об изменении частоты взаимодействия в момент заключения кредитного договора законно.</a:t>
            </a:r>
          </a:p>
          <a:p>
            <a:r>
              <a:rPr lang="ru-RU" dirty="0"/>
              <a:t>ФССП России</a:t>
            </a:r>
            <a:r>
              <a:rPr lang="en-US" dirty="0"/>
              <a:t>: </a:t>
            </a:r>
            <a:r>
              <a:rPr lang="ru-RU" dirty="0"/>
              <a:t>не законно.</a:t>
            </a:r>
          </a:p>
          <a:p>
            <a:r>
              <a:rPr lang="ru-RU" dirty="0"/>
              <a:t>Суды</a:t>
            </a:r>
            <a:r>
              <a:rPr lang="en-US" dirty="0"/>
              <a:t>: </a:t>
            </a:r>
            <a:r>
              <a:rPr lang="ru-RU" dirty="0"/>
              <a:t>законно….не законно.</a:t>
            </a:r>
          </a:p>
          <a:p>
            <a:pPr marL="0" indent="0">
              <a:buNone/>
            </a:pPr>
            <a:r>
              <a:rPr lang="ru-RU" dirty="0"/>
              <a:t>Порядка половины вступивших  в силу решений суда у Ф. – по этому вопросу. Компания исключена из государственного реестра.</a:t>
            </a:r>
          </a:p>
          <a:p>
            <a:pPr marL="0" indent="0">
              <a:buNone/>
            </a:pPr>
            <a:r>
              <a:rPr lang="ru-RU" dirty="0"/>
              <a:t>Решение ВС РФ ожидается ориентировочно в феврале.</a:t>
            </a:r>
          </a:p>
        </p:txBody>
      </p:sp>
    </p:spTree>
    <p:extLst>
      <p:ext uri="{BB962C8B-B14F-4D97-AF65-F5344CB8AC3E}">
        <p14:creationId xmlns:p14="http://schemas.microsoft.com/office/powerpoint/2010/main" val="105241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75BAB-59D5-4BA8-B752-A596F065A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6762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Вопросы к 230-ФЗ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EE3415-8EF5-42FF-847D-887C975F9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/>
              <a:t>ТЕЛЕФОННЫЕ ПЕРЕГОВОРЫ  (попытки дозвона, нет верификации, нет взаимодействия, нет диалога, недослушанный АИ)</a:t>
            </a:r>
          </a:p>
          <a:p>
            <a:pPr>
              <a:buFontTx/>
              <a:buChar char="-"/>
            </a:pPr>
            <a:r>
              <a:rPr lang="ru-RU" dirty="0"/>
              <a:t>психологическое давление (размытые критерии, злоупотребление правом, разночтения закона) </a:t>
            </a:r>
          </a:p>
          <a:p>
            <a:pPr>
              <a:buFontTx/>
              <a:buChar char="-"/>
            </a:pPr>
            <a:r>
              <a:rPr lang="ru-RU" dirty="0"/>
              <a:t>требования к персоналу контактирующему с должниками и нет, должны различаться</a:t>
            </a:r>
          </a:p>
          <a:p>
            <a:pPr>
              <a:buFontTx/>
              <a:buChar char="-"/>
            </a:pPr>
            <a:r>
              <a:rPr lang="ru-RU" dirty="0"/>
              <a:t>должник не несет ответственность за недостоверные данные (телефон, адрес), при сложности проверки, а взыскатель может быть оштрафован</a:t>
            </a:r>
          </a:p>
          <a:p>
            <a:pPr>
              <a:buFontTx/>
              <a:buChar char="-"/>
            </a:pPr>
            <a:r>
              <a:rPr lang="ru-RU" dirty="0"/>
              <a:t>передача или продажа мошеннического кредита или без указания об отказе во взаимодействии (только письма писать)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0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B3ABC-A1AD-4F3E-9E6A-73A9FE08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9425"/>
            <a:ext cx="10515600" cy="841375"/>
          </a:xfrm>
        </p:spPr>
        <p:txBody>
          <a:bodyPr/>
          <a:lstStyle/>
          <a:p>
            <a:pPr algn="ctr"/>
            <a:r>
              <a:rPr lang="ru-RU" dirty="0"/>
              <a:t>Что решено в 230-ФЗ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A92FBC-E6FF-4567-A55B-D3CEA43E1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1"/>
            <a:ext cx="10515600" cy="4711700"/>
          </a:xfrm>
        </p:spPr>
        <p:txBody>
          <a:bodyPr/>
          <a:lstStyle/>
          <a:p>
            <a:r>
              <a:rPr lang="ru-RU" dirty="0"/>
              <a:t>В одно СМС технически не умещается вся информация, которая должна быть указана (информация о взыскателе в первую очередь). СМС разделялось на 4 (смартфон не делит сообщения явным образом) </a:t>
            </a:r>
          </a:p>
          <a:p>
            <a:pPr marL="0" indent="0">
              <a:buNone/>
            </a:pPr>
            <a:r>
              <a:rPr lang="ru-RU" dirty="0"/>
              <a:t>ВС РФ посчитал что нарушения закона нет.</a:t>
            </a:r>
          </a:p>
          <a:p>
            <a:r>
              <a:rPr lang="ru-RU" dirty="0"/>
              <a:t>Указание в СМС размера долга. С подачи операторов связи («нас это не касается, всё плохое связано с банковскими кредитами») удалось сделать разумную поправку.</a:t>
            </a:r>
          </a:p>
          <a:p>
            <a:pPr marL="0" indent="0">
              <a:buNone/>
            </a:pPr>
            <a:r>
              <a:rPr lang="ru-RU" dirty="0"/>
              <a:t>Хорошо, что в Совет НАПКА входит представитель «Ассоциации «Россия» - стараемся координировать работу.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6602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953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Helvetica Light</vt:lpstr>
      <vt:lpstr>Open Sans</vt:lpstr>
      <vt:lpstr>Open Sans Semibold</vt:lpstr>
      <vt:lpstr>Roboto Condensed</vt:lpstr>
      <vt:lpstr>Тема Office</vt:lpstr>
      <vt:lpstr>Презентация PowerPoint</vt:lpstr>
      <vt:lpstr>Ситуация на конец 2018</vt:lpstr>
      <vt:lpstr>Кто за чем надзирает?</vt:lpstr>
      <vt:lpstr>Презентация PowerPoint</vt:lpstr>
      <vt:lpstr>Ситуация глазами Банка России: за сентябрь</vt:lpstr>
      <vt:lpstr>Судебная практика 14.57 ч. 1</vt:lpstr>
      <vt:lpstr>Пример исключения КА «Финколлект» из государственного реестра</vt:lpstr>
      <vt:lpstr>Вопросы к 230-ФЗ</vt:lpstr>
      <vt:lpstr>Что решено в 230-ФЗ</vt:lpstr>
      <vt:lpstr>Ближайшие планируемые изменения</vt:lpstr>
      <vt:lpstr>Незаконные практики</vt:lpstr>
      <vt:lpstr>Дополнительная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Boris Voronin</dc:creator>
  <cp:lastModifiedBy>Boris Voronin</cp:lastModifiedBy>
  <cp:revision>1</cp:revision>
  <dcterms:created xsi:type="dcterms:W3CDTF">2018-11-23T17:12:15Z</dcterms:created>
  <dcterms:modified xsi:type="dcterms:W3CDTF">2018-11-27T18:11:59Z</dcterms:modified>
</cp:coreProperties>
</file>