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672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D04A02"/>
            </a:solidFill>
            <a:ln>
              <a:noFill/>
            </a:ln>
          </c:spPr>
          <c:dPt>
            <c:idx val="0"/>
            <c:bubble3D val="0"/>
            <c:spPr>
              <a:solidFill>
                <a:srgbClr val="D04A0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B35-42D5-A065-9789AD2C72D9}"/>
              </c:ext>
            </c:extLst>
          </c:dPt>
          <c:dPt>
            <c:idx val="1"/>
            <c:bubble3D val="0"/>
            <c:spPr>
              <a:solidFill>
                <a:srgbClr val="FFC83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B35-42D5-A065-9789AD2C72D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35-42D5-A065-9789AD2C7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5"/>
        <c:holeSize val="56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34849320141249"/>
          <c:y val="0.14636512551454012"/>
          <c:w val="0.87346758126452928"/>
          <c:h val="0.8493700734807772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rgbClr val="EB8C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Sheet1!$A$2:$A$31</c:f>
              <c:strCache>
                <c:ptCount val="30"/>
                <c:pt idx="0">
                  <c:v>C.1</c:v>
                </c:pt>
                <c:pt idx="1">
                  <c:v>C.2</c:v>
                </c:pt>
                <c:pt idx="2">
                  <c:v>C.3</c:v>
                </c:pt>
                <c:pt idx="3">
                  <c:v>C.4</c:v>
                </c:pt>
                <c:pt idx="4">
                  <c:v>C.5</c:v>
                </c:pt>
                <c:pt idx="5">
                  <c:v>C.6</c:v>
                </c:pt>
                <c:pt idx="6">
                  <c:v>C.7</c:v>
                </c:pt>
                <c:pt idx="7">
                  <c:v>C.8</c:v>
                </c:pt>
                <c:pt idx="8">
                  <c:v>C.9</c:v>
                </c:pt>
                <c:pt idx="9">
                  <c:v>C.10</c:v>
                </c:pt>
                <c:pt idx="10">
                  <c:v>C.11</c:v>
                </c:pt>
                <c:pt idx="11">
                  <c:v>C.12</c:v>
                </c:pt>
                <c:pt idx="12">
                  <c:v>C.13</c:v>
                </c:pt>
                <c:pt idx="13">
                  <c:v>C.14</c:v>
                </c:pt>
                <c:pt idx="14">
                  <c:v>C.15</c:v>
                </c:pt>
                <c:pt idx="15">
                  <c:v>C.16</c:v>
                </c:pt>
                <c:pt idx="16">
                  <c:v>C.17</c:v>
                </c:pt>
                <c:pt idx="17">
                  <c:v>C.18</c:v>
                </c:pt>
                <c:pt idx="18">
                  <c:v>C.19</c:v>
                </c:pt>
                <c:pt idx="19">
                  <c:v>C.20</c:v>
                </c:pt>
                <c:pt idx="20">
                  <c:v>C.21</c:v>
                </c:pt>
                <c:pt idx="21">
                  <c:v>C.22</c:v>
                </c:pt>
                <c:pt idx="22">
                  <c:v>C.23</c:v>
                </c:pt>
                <c:pt idx="23">
                  <c:v>C.24</c:v>
                </c:pt>
                <c:pt idx="24">
                  <c:v>C.25</c:v>
                </c:pt>
                <c:pt idx="25">
                  <c:v>C.26</c:v>
                </c:pt>
                <c:pt idx="26">
                  <c:v>C.27</c:v>
                </c:pt>
                <c:pt idx="27">
                  <c:v>C.28</c:v>
                </c:pt>
                <c:pt idx="28">
                  <c:v>C.29</c:v>
                </c:pt>
                <c:pt idx="29">
                  <c:v>C.30</c:v>
                </c:pt>
              </c:strCache>
            </c:str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4.3</c:v>
                </c:pt>
                <c:pt idx="1">
                  <c:v>1.4</c:v>
                </c:pt>
                <c:pt idx="2">
                  <c:v>3.5</c:v>
                </c:pt>
                <c:pt idx="3">
                  <c:v>4.5</c:v>
                </c:pt>
                <c:pt idx="4">
                  <c:v>7</c:v>
                </c:pt>
                <c:pt idx="5">
                  <c:v>3.5</c:v>
                </c:pt>
                <c:pt idx="6">
                  <c:v>4.5</c:v>
                </c:pt>
                <c:pt idx="7">
                  <c:v>3.5</c:v>
                </c:pt>
                <c:pt idx="8">
                  <c:v>1.1000000000000001</c:v>
                </c:pt>
                <c:pt idx="9">
                  <c:v>9</c:v>
                </c:pt>
                <c:pt idx="10">
                  <c:v>10</c:v>
                </c:pt>
                <c:pt idx="11">
                  <c:v>10</c:v>
                </c:pt>
                <c:pt idx="12">
                  <c:v>4.5</c:v>
                </c:pt>
                <c:pt idx="13">
                  <c:v>5</c:v>
                </c:pt>
                <c:pt idx="14">
                  <c:v>4.3</c:v>
                </c:pt>
                <c:pt idx="15">
                  <c:v>1.4</c:v>
                </c:pt>
                <c:pt idx="16">
                  <c:v>3.5</c:v>
                </c:pt>
                <c:pt idx="17">
                  <c:v>4.5</c:v>
                </c:pt>
                <c:pt idx="18">
                  <c:v>7</c:v>
                </c:pt>
                <c:pt idx="19">
                  <c:v>3.5</c:v>
                </c:pt>
                <c:pt idx="20">
                  <c:v>9</c:v>
                </c:pt>
                <c:pt idx="21">
                  <c:v>3.5</c:v>
                </c:pt>
                <c:pt idx="22">
                  <c:v>10</c:v>
                </c:pt>
                <c:pt idx="23">
                  <c:v>4.5</c:v>
                </c:pt>
                <c:pt idx="24">
                  <c:v>2.7</c:v>
                </c:pt>
                <c:pt idx="25">
                  <c:v>5</c:v>
                </c:pt>
                <c:pt idx="26">
                  <c:v>4.3</c:v>
                </c:pt>
                <c:pt idx="27">
                  <c:v>1.4</c:v>
                </c:pt>
                <c:pt idx="28">
                  <c:v>3.5</c:v>
                </c:pt>
                <c:pt idx="29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64-406F-8AB6-6D9689744B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0282000"/>
        <c:axId val="830282392"/>
      </c:lineChart>
      <c:catAx>
        <c:axId val="8302820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30282392"/>
        <c:crosses val="autoZero"/>
        <c:auto val="1"/>
        <c:lblAlgn val="ctr"/>
        <c:lblOffset val="100"/>
        <c:noMultiLvlLbl val="0"/>
      </c:catAx>
      <c:valAx>
        <c:axId val="8302823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30282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3175"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929D0-6B3B-4748-858D-F06BBFBACA6C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5F6BC-FCCB-4266-8BF5-AB0EB5D33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98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7B8F03-BC93-4120-96CA-A36DF640BE2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2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014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7B8F03-BC93-4120-96CA-A36DF640BE2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2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653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7B8F03-BC93-4120-96CA-A36DF640BE2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2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322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7B8F03-BC93-4120-96CA-A36DF640BE2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2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093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0369-5A05-4CDA-A88C-A14D751C5DA9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C02F-C14F-4FA0-9F92-56206AEA8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941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0369-5A05-4CDA-A88C-A14D751C5DA9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C02F-C14F-4FA0-9F92-56206AEA8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23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0369-5A05-4CDA-A88C-A14D751C5DA9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C02F-C14F-4FA0-9F92-56206AEA8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571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 bwMode="gray">
          <a:xfrm>
            <a:off x="1877616" y="4"/>
            <a:ext cx="7266384" cy="6176009"/>
            <a:chOff x="19140488" y="13674"/>
            <a:chExt cx="7443798" cy="6145827"/>
          </a:xfrm>
        </p:grpSpPr>
        <p:sp>
          <p:nvSpPr>
            <p:cNvPr id="23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  <p:sp>
          <p:nvSpPr>
            <p:cNvPr id="45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/>
            </a:p>
          </p:txBody>
        </p:sp>
      </p:grpSp>
      <p:sp>
        <p:nvSpPr>
          <p:cNvPr id="46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984772" y="838200"/>
            <a:ext cx="5318999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24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add the presentation’s main title</a:t>
            </a:r>
            <a:endParaRPr lang="en-US" noProof="0" dirty="0"/>
          </a:p>
        </p:txBody>
      </p:sp>
      <p:sp>
        <p:nvSpPr>
          <p:cNvPr id="47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984772" y="1828802"/>
            <a:ext cx="5318999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24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350">
                <a:solidFill>
                  <a:schemeClr val="bg1"/>
                </a:solidFill>
                <a:latin typeface="+mj-lt"/>
              </a:defRPr>
            </a:lvl2pPr>
            <a:lvl3pPr marL="3429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3pPr>
            <a:lvl4pPr marL="6858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4pPr>
            <a:lvl5pPr marL="10287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5pPr>
            <a:lvl6pPr marL="13716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6pPr>
            <a:lvl7pPr marL="17145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7pPr>
            <a:lvl8pPr marL="20574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8pPr>
            <a:lvl9pPr marL="2400300" indent="0" algn="l">
              <a:buNone/>
              <a:defRPr sz="135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dirty="0" smtClean="0"/>
              <a:t>Subtitle and date (move higher if title is only one line)</a:t>
            </a:r>
          </a:p>
        </p:txBody>
      </p:sp>
      <p:sp>
        <p:nvSpPr>
          <p:cNvPr id="48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984772" y="374904"/>
            <a:ext cx="3079242" cy="146304"/>
          </a:xfrm>
        </p:spPr>
        <p:txBody>
          <a:bodyPr/>
          <a:lstStyle>
            <a:lvl1pPr>
              <a:defRPr sz="825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75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75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75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75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dirty="0" smtClean="0"/>
              <a:t>www.pwc.com</a:t>
            </a:r>
            <a:endParaRPr lang="en-US" noProof="0" dirty="0"/>
          </a:p>
        </p:txBody>
      </p:sp>
      <p:grpSp>
        <p:nvGrpSpPr>
          <p:cNvPr id="49" name="Group 32"/>
          <p:cNvGrpSpPr/>
          <p:nvPr userDrawn="1"/>
        </p:nvGrpSpPr>
        <p:grpSpPr>
          <a:xfrm>
            <a:off x="1289609" y="6170994"/>
            <a:ext cx="685800" cy="533479"/>
            <a:chOff x="518032" y="978681"/>
            <a:chExt cx="4572000" cy="2667393"/>
          </a:xfrm>
        </p:grpSpPr>
        <p:sp>
          <p:nvSpPr>
            <p:cNvPr id="50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noProof="0"/>
            </a:p>
          </p:txBody>
        </p:sp>
        <p:sp>
          <p:nvSpPr>
            <p:cNvPr id="51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noProof="0"/>
            </a:p>
          </p:txBody>
        </p:sp>
      </p:grpSp>
    </p:spTree>
    <p:extLst>
      <p:ext uri="{BB962C8B-B14F-4D97-AF65-F5344CB8AC3E}">
        <p14:creationId xmlns:p14="http://schemas.microsoft.com/office/powerpoint/2010/main" val="3404040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 bwMode="gray">
          <a:xfrm>
            <a:off x="1752601" y="293931"/>
            <a:ext cx="7391401" cy="5770367"/>
            <a:chOff x="19140487" y="306163"/>
            <a:chExt cx="7443799" cy="5742167"/>
          </a:xfrm>
        </p:grpSpPr>
        <p:sp>
          <p:nvSpPr>
            <p:cNvPr id="23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859531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51" dirty="0"/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016079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51" dirty="0"/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51" dirty="0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016079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51" dirty="0"/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gray">
            <a:xfrm>
              <a:off x="24665780" y="691765"/>
              <a:ext cx="477045" cy="2278447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51" dirty="0"/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51" dirty="0"/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016079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51" dirty="0"/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78603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51" dirty="0"/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78603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51" dirty="0"/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gray">
            <a:xfrm>
              <a:off x="19140488" y="4032250"/>
              <a:ext cx="5678603" cy="20160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51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gray">
            <a:xfrm>
              <a:off x="19140487" y="306163"/>
              <a:ext cx="5678602" cy="385603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51" dirty="0"/>
            </a:p>
          </p:txBody>
        </p:sp>
      </p:grpSp>
      <p:sp>
        <p:nvSpPr>
          <p:cNvPr id="22" name="PwCFirm"/>
          <p:cNvSpPr txBox="1"/>
          <p:nvPr userDrawn="1"/>
        </p:nvSpPr>
        <p:spPr>
          <a:xfrm>
            <a:off x="1882442" y="400827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sz="641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www.p</a:t>
            </a:r>
            <a:r>
              <a:rPr lang="ru-RU" sz="641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641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clegal.ru</a:t>
            </a:r>
            <a:endParaRPr lang="ru-RU" sz="641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82443" y="838200"/>
            <a:ext cx="5383882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2053" b="1" i="1" baseline="0">
                <a:solidFill>
                  <a:schemeClr val="bg1"/>
                </a:solidFill>
              </a:defRPr>
            </a:lvl1pPr>
          </a:lstStyle>
          <a:p>
            <a:r>
              <a:rPr lang="ru-RU" noProof="0" dirty="0" err="1" smtClean="0"/>
              <a:t>Click</a:t>
            </a:r>
            <a:r>
              <a:rPr lang="ru-RU" noProof="0" dirty="0" smtClean="0"/>
              <a:t> </a:t>
            </a:r>
            <a:r>
              <a:rPr lang="ru-RU" noProof="0" dirty="0" err="1" smtClean="0"/>
              <a:t>to</a:t>
            </a:r>
            <a:r>
              <a:rPr lang="ru-RU" noProof="0" dirty="0" smtClean="0"/>
              <a:t> </a:t>
            </a:r>
            <a:r>
              <a:rPr lang="ru-RU" noProof="0" dirty="0" err="1" smtClean="0"/>
              <a:t>add</a:t>
            </a:r>
            <a:r>
              <a:rPr lang="ru-RU" noProof="0" dirty="0" smtClean="0"/>
              <a:t> </a:t>
            </a:r>
            <a:r>
              <a:rPr lang="ru-RU" noProof="0" dirty="0" err="1" smtClean="0"/>
              <a:t>the</a:t>
            </a:r>
            <a:r>
              <a:rPr lang="ru-RU" noProof="0" dirty="0" smtClean="0"/>
              <a:t> </a:t>
            </a:r>
            <a:r>
              <a:rPr lang="ru-RU" noProof="0" dirty="0" err="1" smtClean="0"/>
              <a:t>presentation’s</a:t>
            </a:r>
            <a:r>
              <a:rPr lang="ru-RU" noProof="0" dirty="0" smtClean="0"/>
              <a:t> </a:t>
            </a:r>
            <a:r>
              <a:rPr lang="ru-RU" noProof="0" dirty="0" err="1" smtClean="0"/>
              <a:t>main</a:t>
            </a:r>
            <a:r>
              <a:rPr lang="ru-RU" noProof="0" dirty="0" smtClean="0"/>
              <a:t> </a:t>
            </a:r>
            <a:r>
              <a:rPr lang="ru-RU" noProof="0" dirty="0" err="1" smtClean="0"/>
              <a:t>title</a:t>
            </a:r>
            <a:endParaRPr lang="ru-RU" noProof="0" dirty="0"/>
          </a:p>
        </p:txBody>
      </p:sp>
      <p:sp>
        <p:nvSpPr>
          <p:cNvPr id="122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82443" y="1828804"/>
            <a:ext cx="5383882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2053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273">
                <a:solidFill>
                  <a:schemeClr val="bg1"/>
                </a:solidFill>
                <a:latin typeface="+mj-lt"/>
              </a:defRPr>
            </a:lvl2pPr>
            <a:lvl3pPr marL="323248" indent="0" algn="l">
              <a:buNone/>
              <a:defRPr sz="1273">
                <a:solidFill>
                  <a:schemeClr val="bg1"/>
                </a:solidFill>
                <a:latin typeface="+mj-lt"/>
              </a:defRPr>
            </a:lvl3pPr>
            <a:lvl4pPr marL="646495" indent="0" algn="l">
              <a:buNone/>
              <a:defRPr sz="1273">
                <a:solidFill>
                  <a:schemeClr val="bg1"/>
                </a:solidFill>
                <a:latin typeface="+mj-lt"/>
              </a:defRPr>
            </a:lvl4pPr>
            <a:lvl5pPr marL="969743" indent="0" algn="l">
              <a:buNone/>
              <a:defRPr sz="1273">
                <a:solidFill>
                  <a:schemeClr val="bg1"/>
                </a:solidFill>
                <a:latin typeface="+mj-lt"/>
              </a:defRPr>
            </a:lvl5pPr>
            <a:lvl6pPr marL="1292990" indent="0" algn="l">
              <a:buNone/>
              <a:defRPr sz="1273">
                <a:solidFill>
                  <a:schemeClr val="bg1"/>
                </a:solidFill>
                <a:latin typeface="+mj-lt"/>
              </a:defRPr>
            </a:lvl6pPr>
            <a:lvl7pPr marL="1616237" indent="0" algn="l">
              <a:buNone/>
              <a:defRPr sz="1273">
                <a:solidFill>
                  <a:schemeClr val="bg1"/>
                </a:solidFill>
                <a:latin typeface="+mj-lt"/>
              </a:defRPr>
            </a:lvl7pPr>
            <a:lvl8pPr marL="1939484" indent="0" algn="l">
              <a:buNone/>
              <a:defRPr sz="1273">
                <a:solidFill>
                  <a:schemeClr val="bg1"/>
                </a:solidFill>
                <a:latin typeface="+mj-lt"/>
              </a:defRPr>
            </a:lvl8pPr>
            <a:lvl9pPr marL="2262731" indent="0" algn="l">
              <a:buNone/>
              <a:defRPr sz="1273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ru-RU" noProof="0" dirty="0" err="1" smtClean="0"/>
              <a:t>Subtitle</a:t>
            </a:r>
            <a:r>
              <a:rPr lang="ru-RU" noProof="0" dirty="0" smtClean="0"/>
              <a:t> </a:t>
            </a:r>
            <a:r>
              <a:rPr lang="ru-RU" noProof="0" dirty="0" err="1" smtClean="0"/>
              <a:t>and</a:t>
            </a:r>
            <a:r>
              <a:rPr lang="ru-RU" noProof="0" dirty="0" smtClean="0"/>
              <a:t> </a:t>
            </a:r>
            <a:r>
              <a:rPr lang="ru-RU" noProof="0" dirty="0" err="1" smtClean="0"/>
              <a:t>date</a:t>
            </a:r>
            <a:r>
              <a:rPr lang="ru-RU" noProof="0" dirty="0" smtClean="0"/>
              <a:t> (</a:t>
            </a:r>
            <a:r>
              <a:rPr lang="ru-RU" noProof="0" dirty="0" err="1" smtClean="0"/>
              <a:t>move</a:t>
            </a:r>
            <a:r>
              <a:rPr lang="ru-RU" noProof="0" dirty="0" smtClean="0"/>
              <a:t> </a:t>
            </a:r>
            <a:r>
              <a:rPr lang="ru-RU" noProof="0" dirty="0" err="1" smtClean="0"/>
              <a:t>higher</a:t>
            </a:r>
            <a:r>
              <a:rPr lang="ru-RU" noProof="0" dirty="0" smtClean="0"/>
              <a:t> </a:t>
            </a:r>
            <a:r>
              <a:rPr lang="ru-RU" noProof="0" dirty="0" err="1" smtClean="0"/>
              <a:t>if</a:t>
            </a:r>
            <a:r>
              <a:rPr lang="ru-RU" noProof="0" dirty="0" smtClean="0"/>
              <a:t> </a:t>
            </a:r>
            <a:r>
              <a:rPr lang="ru-RU" noProof="0" dirty="0" err="1" smtClean="0"/>
              <a:t>title</a:t>
            </a:r>
            <a:r>
              <a:rPr lang="ru-RU" noProof="0" dirty="0" smtClean="0"/>
              <a:t> </a:t>
            </a:r>
            <a:r>
              <a:rPr lang="ru-RU" noProof="0" dirty="0" err="1" smtClean="0"/>
              <a:t>is</a:t>
            </a:r>
            <a:r>
              <a:rPr lang="ru-RU" noProof="0" dirty="0" smtClean="0"/>
              <a:t> </a:t>
            </a:r>
            <a:r>
              <a:rPr lang="ru-RU" noProof="0" dirty="0" err="1" smtClean="0"/>
              <a:t>only</a:t>
            </a:r>
            <a:r>
              <a:rPr lang="ru-RU" noProof="0" dirty="0" smtClean="0"/>
              <a:t> </a:t>
            </a:r>
            <a:r>
              <a:rPr lang="ru-RU" noProof="0" dirty="0" err="1" smtClean="0"/>
              <a:t>one</a:t>
            </a:r>
            <a:r>
              <a:rPr lang="ru-RU" noProof="0" dirty="0" smtClean="0"/>
              <a:t> </a:t>
            </a:r>
            <a:r>
              <a:rPr lang="ru-RU" noProof="0" dirty="0" err="1" smtClean="0"/>
              <a:t>line</a:t>
            </a:r>
            <a:r>
              <a:rPr lang="ru-RU" noProof="0" dirty="0" smtClean="0"/>
              <a:t>)</a:t>
            </a:r>
          </a:p>
        </p:txBody>
      </p:sp>
      <p:grpSp>
        <p:nvGrpSpPr>
          <p:cNvPr id="123" name="Group 32"/>
          <p:cNvGrpSpPr/>
          <p:nvPr userDrawn="1"/>
        </p:nvGrpSpPr>
        <p:grpSpPr>
          <a:xfrm>
            <a:off x="1083783" y="6064295"/>
            <a:ext cx="782026" cy="483962"/>
            <a:chOff x="518032" y="978681"/>
            <a:chExt cx="4572000" cy="2667393"/>
          </a:xfrm>
        </p:grpSpPr>
        <p:sp>
          <p:nvSpPr>
            <p:cNvPr id="124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54" noProof="0" dirty="0"/>
            </a:p>
          </p:txBody>
        </p:sp>
        <p:sp>
          <p:nvSpPr>
            <p:cNvPr id="125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54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962180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92840" y="1752601"/>
            <a:ext cx="8155776" cy="4419600"/>
          </a:xfrm>
        </p:spPr>
        <p:txBody>
          <a:bodyPr anchor="t"/>
          <a:lstStyle>
            <a:lvl1pPr>
              <a:spcAft>
                <a:spcPts val="385"/>
              </a:spcAft>
              <a:defRPr sz="641" baseline="0"/>
            </a:lvl1pPr>
            <a:lvl2pPr marL="114041" indent="-114041">
              <a:spcAft>
                <a:spcPts val="385"/>
              </a:spcAft>
              <a:defRPr sz="641"/>
            </a:lvl2pPr>
            <a:lvl3pPr marL="232155" indent="-118114">
              <a:spcAft>
                <a:spcPts val="385"/>
              </a:spcAft>
              <a:defRPr sz="641"/>
            </a:lvl3pPr>
            <a:lvl4pPr marL="346196" indent="-114041">
              <a:spcAft>
                <a:spcPts val="385"/>
              </a:spcAft>
              <a:defRPr sz="641"/>
            </a:lvl4pPr>
            <a:lvl5pPr marL="460237" indent="-114041">
              <a:spcAft>
                <a:spcPts val="385"/>
              </a:spcAft>
              <a:tabLst/>
              <a:defRPr sz="641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 dirty="0"/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4442257" y="-3466125"/>
            <a:ext cx="130634" cy="8282084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04787" y="685800"/>
            <a:ext cx="8142302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ru-RU" noProof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>
          <a:xfrm>
            <a:off x="7086600" y="6352366"/>
            <a:ext cx="1524000" cy="152400"/>
          </a:xfrm>
        </p:spPr>
        <p:txBody>
          <a:bodyPr/>
          <a:lstStyle>
            <a:lvl1pPr>
              <a:defRPr sz="675"/>
            </a:lvl1pPr>
          </a:lstStyle>
          <a:p>
            <a:endParaRPr lang="ru-R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>
          <a:xfrm>
            <a:off x="530352" y="6352366"/>
            <a:ext cx="5260848" cy="150876"/>
          </a:xfrm>
          <a:prstGeom prst="rect">
            <a:avLst/>
          </a:prstGeom>
        </p:spPr>
        <p:txBody>
          <a:bodyPr/>
          <a:lstStyle>
            <a:lvl1pPr>
              <a:defRPr sz="675"/>
            </a:lvl1pPr>
          </a:lstStyle>
          <a:p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>
          <a:xfrm>
            <a:off x="7086600" y="6547439"/>
            <a:ext cx="1527048" cy="152400"/>
          </a:xfrm>
          <a:prstGeom prst="rect">
            <a:avLst/>
          </a:prstGeom>
        </p:spPr>
        <p:txBody>
          <a:bodyPr/>
          <a:lstStyle>
            <a:lvl1pPr>
              <a:defRPr sz="675"/>
            </a:lvl1pPr>
          </a:lstStyle>
          <a:p>
            <a:fld id="{87F60E2A-033A-4C09-9D19-CAB79F4E886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PwCFirm"/>
          <p:cNvSpPr txBox="1"/>
          <p:nvPr userDrawn="1"/>
        </p:nvSpPr>
        <p:spPr>
          <a:xfrm>
            <a:off x="533400" y="6547443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175949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675" b="0" i="0" u="none" baseline="0" dirty="0" smtClean="0">
                <a:latin typeface="Arial" panose="020B0604020202020204" pitchFamily="34" charset="0"/>
              </a:rPr>
              <a:t>www.pwclegal.ru</a:t>
            </a:r>
            <a:endParaRPr kumimoji="0" lang="ru-RU" sz="675" b="0" i="0" u="none" baseline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597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hape 14"/>
          <p:cNvCxnSpPr/>
          <p:nvPr userDrawn="1"/>
        </p:nvCxnSpPr>
        <p:spPr>
          <a:xfrm rot="5400000" flipH="1" flipV="1">
            <a:off x="4442257" y="-3466125"/>
            <a:ext cx="130634" cy="8282084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04788" y="685800"/>
            <a:ext cx="8146615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100"/>
            </a:lvl1pPr>
          </a:lstStyle>
          <a:p>
            <a:r>
              <a:rPr lang="en-US" noProof="0" dirty="0" smtClean="0"/>
              <a:t>Click to edit Master title style</a:t>
            </a:r>
            <a:endParaRPr lang="ru-RU" noProof="0" dirty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6"/>
          </p:nvPr>
        </p:nvSpPr>
        <p:spPr>
          <a:xfrm>
            <a:off x="7086600" y="6352366"/>
            <a:ext cx="1524000" cy="152400"/>
          </a:xfrm>
        </p:spPr>
        <p:txBody>
          <a:bodyPr/>
          <a:lstStyle>
            <a:lvl1pPr>
              <a:defRPr sz="675"/>
            </a:lvl1pPr>
          </a:lstStyle>
          <a:p>
            <a:endParaRPr lang="ru-RU" dirty="0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7"/>
          </p:nvPr>
        </p:nvSpPr>
        <p:spPr>
          <a:xfrm>
            <a:off x="530352" y="6352366"/>
            <a:ext cx="5260848" cy="150876"/>
          </a:xfrm>
          <a:prstGeom prst="rect">
            <a:avLst/>
          </a:prstGeom>
        </p:spPr>
        <p:txBody>
          <a:bodyPr/>
          <a:lstStyle>
            <a:lvl1pPr>
              <a:defRPr sz="675"/>
            </a:lvl1pPr>
          </a:lstStyle>
          <a:p>
            <a:endParaRPr lang="ru-RU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8"/>
          </p:nvPr>
        </p:nvSpPr>
        <p:spPr>
          <a:xfrm>
            <a:off x="7086600" y="6547439"/>
            <a:ext cx="1527048" cy="152400"/>
          </a:xfrm>
          <a:prstGeom prst="rect">
            <a:avLst/>
          </a:prstGeom>
        </p:spPr>
        <p:txBody>
          <a:bodyPr/>
          <a:lstStyle>
            <a:lvl1pPr>
              <a:defRPr sz="675"/>
            </a:lvl1pPr>
          </a:lstStyle>
          <a:p>
            <a:fld id="{87F60E2A-033A-4C09-9D19-CAB79F4E886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PwCFirm"/>
          <p:cNvSpPr txBox="1"/>
          <p:nvPr userDrawn="1"/>
        </p:nvSpPr>
        <p:spPr>
          <a:xfrm>
            <a:off x="533400" y="6547443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175949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675" b="0" i="0" u="none" baseline="0" dirty="0" smtClean="0">
                <a:latin typeface="Arial" panose="020B0604020202020204" pitchFamily="34" charset="0"/>
              </a:rPr>
              <a:t>PwC</a:t>
            </a:r>
            <a:endParaRPr kumimoji="0" lang="ru-RU" sz="675" b="0" i="0" u="none" baseline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305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black">
          <a:xfrm>
            <a:off x="496640" y="1755261"/>
            <a:ext cx="8143831" cy="1528257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2053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273">
                <a:solidFill>
                  <a:schemeClr val="bg1"/>
                </a:solidFill>
                <a:latin typeface="+mj-lt"/>
              </a:defRPr>
            </a:lvl2pPr>
            <a:lvl3pPr marL="323248" indent="0" algn="l">
              <a:buNone/>
              <a:defRPr sz="1273">
                <a:solidFill>
                  <a:schemeClr val="bg1"/>
                </a:solidFill>
                <a:latin typeface="+mj-lt"/>
              </a:defRPr>
            </a:lvl3pPr>
            <a:lvl4pPr marL="646495" indent="0" algn="l">
              <a:buNone/>
              <a:defRPr sz="1273">
                <a:solidFill>
                  <a:schemeClr val="bg1"/>
                </a:solidFill>
                <a:latin typeface="+mj-lt"/>
              </a:defRPr>
            </a:lvl4pPr>
            <a:lvl5pPr marL="969743" indent="0" algn="l">
              <a:buNone/>
              <a:defRPr sz="1273">
                <a:solidFill>
                  <a:schemeClr val="bg1"/>
                </a:solidFill>
                <a:latin typeface="+mj-lt"/>
              </a:defRPr>
            </a:lvl5pPr>
            <a:lvl6pPr marL="1292990" indent="0" algn="l">
              <a:buNone/>
              <a:defRPr sz="1273">
                <a:solidFill>
                  <a:schemeClr val="bg1"/>
                </a:solidFill>
                <a:latin typeface="+mj-lt"/>
              </a:defRPr>
            </a:lvl6pPr>
            <a:lvl7pPr marL="1616237" indent="0" algn="l">
              <a:buNone/>
              <a:defRPr sz="1273">
                <a:solidFill>
                  <a:schemeClr val="bg1"/>
                </a:solidFill>
                <a:latin typeface="+mj-lt"/>
              </a:defRPr>
            </a:lvl7pPr>
            <a:lvl8pPr marL="1939484" indent="0" algn="l">
              <a:buNone/>
              <a:defRPr sz="1273">
                <a:solidFill>
                  <a:schemeClr val="bg1"/>
                </a:solidFill>
                <a:latin typeface="+mj-lt"/>
              </a:defRPr>
            </a:lvl8pPr>
            <a:lvl9pPr marL="2262731" indent="0" algn="l">
              <a:buNone/>
              <a:defRPr sz="1273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ru-RU" noProof="0" dirty="0" smtClean="0"/>
          </a:p>
        </p:txBody>
      </p:sp>
      <p:cxnSp>
        <p:nvCxnSpPr>
          <p:cNvPr id="13" name="Shape 14"/>
          <p:cNvCxnSpPr/>
          <p:nvPr userDrawn="1"/>
        </p:nvCxnSpPr>
        <p:spPr>
          <a:xfrm rot="5400000" flipH="1" flipV="1">
            <a:off x="4442257" y="-3466125"/>
            <a:ext cx="130634" cy="8282084"/>
          </a:xfrm>
          <a:prstGeom prst="bentConnector2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04788" y="685800"/>
            <a:ext cx="8146615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53">
                <a:solidFill>
                  <a:schemeClr val="bg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ru-RU" noProof="0" dirty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6"/>
          </p:nvPr>
        </p:nvSpPr>
        <p:spPr>
          <a:xfrm>
            <a:off x="7086600" y="6352366"/>
            <a:ext cx="1524000" cy="152400"/>
          </a:xfrm>
        </p:spPr>
        <p:txBody>
          <a:bodyPr/>
          <a:lstStyle>
            <a:lvl1pPr>
              <a:defRPr sz="675">
                <a:solidFill>
                  <a:schemeClr val="bg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7"/>
          </p:nvPr>
        </p:nvSpPr>
        <p:spPr>
          <a:xfrm>
            <a:off x="530352" y="6352366"/>
            <a:ext cx="5260848" cy="150876"/>
          </a:xfrm>
          <a:prstGeom prst="rect">
            <a:avLst/>
          </a:prstGeom>
        </p:spPr>
        <p:txBody>
          <a:bodyPr/>
          <a:lstStyle>
            <a:lvl1pPr>
              <a:defRPr sz="675">
                <a:solidFill>
                  <a:schemeClr val="bg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8"/>
          </p:nvPr>
        </p:nvSpPr>
        <p:spPr>
          <a:xfrm>
            <a:off x="7086600" y="6547439"/>
            <a:ext cx="1527048" cy="152400"/>
          </a:xfrm>
          <a:prstGeom prst="rect">
            <a:avLst/>
          </a:prstGeom>
        </p:spPr>
        <p:txBody>
          <a:bodyPr/>
          <a:lstStyle>
            <a:lvl1pPr>
              <a:defRPr sz="675">
                <a:solidFill>
                  <a:schemeClr val="bg2"/>
                </a:solidFill>
              </a:defRPr>
            </a:lvl1pPr>
          </a:lstStyle>
          <a:p>
            <a:fld id="{87F60E2A-033A-4C09-9D19-CAB79F4E886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PwCFirm"/>
          <p:cNvSpPr txBox="1"/>
          <p:nvPr userDrawn="1"/>
        </p:nvSpPr>
        <p:spPr>
          <a:xfrm>
            <a:off x="533400" y="6547443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175949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675" b="0" i="0" u="none" baseline="0" dirty="0" smtClean="0">
                <a:solidFill>
                  <a:schemeClr val="bg2"/>
                </a:solidFill>
                <a:latin typeface="Arial" panose="020B0604020202020204" pitchFamily="34" charset="0"/>
              </a:rPr>
              <a:t>www.pwclegal.ru</a:t>
            </a:r>
            <a:endParaRPr kumimoji="0" lang="ru-RU" sz="675" b="0" i="0" u="none" baseline="0" dirty="0" smtClean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53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04786" y="5567194"/>
            <a:ext cx="5399508" cy="762000"/>
          </a:xfrm>
        </p:spPr>
        <p:txBody>
          <a:bodyPr anchor="b"/>
          <a:lstStyle>
            <a:lvl1pPr>
              <a:defRPr sz="513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noProof="0" dirty="0" err="1" smtClean="0"/>
              <a:t>Add</a:t>
            </a:r>
            <a:r>
              <a:rPr lang="ru-RU" noProof="0" dirty="0" smtClean="0"/>
              <a:t> </a:t>
            </a:r>
            <a:r>
              <a:rPr lang="ru-RU" noProof="0" dirty="0" err="1" smtClean="0"/>
              <a:t>legal</a:t>
            </a:r>
            <a:r>
              <a:rPr lang="ru-RU" noProof="0" dirty="0" smtClean="0"/>
              <a:t> </a:t>
            </a:r>
            <a:r>
              <a:rPr lang="ru-RU" noProof="0" dirty="0" err="1" smtClean="0"/>
              <a:t>and</a:t>
            </a:r>
            <a:r>
              <a:rPr lang="ru-RU" noProof="0" dirty="0" smtClean="0"/>
              <a:t> </a:t>
            </a:r>
            <a:r>
              <a:rPr lang="ru-RU" noProof="0" dirty="0" err="1" smtClean="0"/>
              <a:t>copyright</a:t>
            </a:r>
            <a:r>
              <a:rPr lang="ru-RU" noProof="0" dirty="0" smtClean="0"/>
              <a:t> </a:t>
            </a:r>
            <a:r>
              <a:rPr lang="ru-RU" noProof="0" dirty="0" err="1" smtClean="0"/>
              <a:t>disclaimers</a:t>
            </a:r>
            <a:r>
              <a:rPr lang="ru-RU" noProof="0" dirty="0" smtClean="0"/>
              <a:t> </a:t>
            </a:r>
            <a:r>
              <a:rPr lang="ru-RU" noProof="0" dirty="0" err="1" smtClean="0"/>
              <a:t>here</a:t>
            </a:r>
            <a:r>
              <a:rPr lang="ru-RU" noProof="0" dirty="0" smtClean="0"/>
              <a:t>.</a:t>
            </a:r>
            <a:endParaRPr lang="ru-RU" noProof="0" dirty="0"/>
          </a:p>
        </p:txBody>
      </p:sp>
      <p:cxnSp>
        <p:nvCxnSpPr>
          <p:cNvPr id="5" name="Shape 14"/>
          <p:cNvCxnSpPr/>
          <p:nvPr userDrawn="1"/>
        </p:nvCxnSpPr>
        <p:spPr>
          <a:xfrm rot="5400000" flipH="1" flipV="1">
            <a:off x="4442257" y="-3466125"/>
            <a:ext cx="130634" cy="8282084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04788" y="685800"/>
            <a:ext cx="8146615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53"/>
            </a:lvl1pPr>
          </a:lstStyle>
          <a:p>
            <a:r>
              <a:rPr lang="en-US" noProof="0" smtClean="0"/>
              <a:t>Click to edit Master title style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62057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hidden">
          <a:xfrm>
            <a:off x="1" y="0"/>
            <a:ext cx="6072188" cy="34290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" name="Rectangle 9"/>
          <p:cNvSpPr/>
          <p:nvPr/>
        </p:nvSpPr>
        <p:spPr bwMode="hidden">
          <a:xfrm>
            <a:off x="1" y="3429000"/>
            <a:ext cx="6072188" cy="1143000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Rectangle 10"/>
          <p:cNvSpPr/>
          <p:nvPr/>
        </p:nvSpPr>
        <p:spPr bwMode="hidden">
          <a:xfrm>
            <a:off x="6072188" y="0"/>
            <a:ext cx="3071813" cy="3429000"/>
          </a:xfrm>
          <a:prstGeom prst="rect">
            <a:avLst/>
          </a:prstGeom>
          <a:solidFill>
            <a:srgbClr val="EB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2185" y="428625"/>
            <a:ext cx="5563791" cy="242887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2186" y="3749040"/>
            <a:ext cx="4105275" cy="59436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[Presentation subtitle]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024489-97EC-1D48-A1FA-019C122861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38854" y="5330955"/>
            <a:ext cx="1227582" cy="1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7755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ank You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 bwMode="hidden">
          <a:xfrm>
            <a:off x="0" y="4940854"/>
            <a:ext cx="9144000" cy="1917146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2186" y="428625"/>
            <a:ext cx="4105274" cy="242887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3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  <a:endParaRPr lang="en-GB" dirty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4000500" y="0"/>
            <a:ext cx="5143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32184" y="5259600"/>
            <a:ext cx="8479632" cy="145161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 b="0">
                <a:solidFill>
                  <a:schemeClr val="bg1"/>
                </a:solidFill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[Legal]</a:t>
            </a:r>
          </a:p>
        </p:txBody>
      </p:sp>
      <p:sp>
        <p:nvSpPr>
          <p:cNvPr id="9" name="AutoShape 3"/>
          <p:cNvSpPr>
            <a:spLocks noChangeAspect="1" noChangeArrowheads="1" noTextEdit="1"/>
          </p:cNvSpPr>
          <p:nvPr userDrawn="1"/>
        </p:nvSpPr>
        <p:spPr bwMode="auto">
          <a:xfrm>
            <a:off x="4000500" y="0"/>
            <a:ext cx="5143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893994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0369-5A05-4CDA-A88C-A14D751C5DA9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C02F-C14F-4FA0-9F92-56206AEA8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1517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1 Image Orange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572000" y="0"/>
            <a:ext cx="4572000" cy="6858000"/>
          </a:xfrm>
          <a:solidFill>
            <a:schemeClr val="tx2"/>
          </a:solidFill>
        </p:spPr>
        <p:txBody>
          <a:bodyPr anchor="ctr" anchorCtr="0"/>
          <a:lstStyle>
            <a:lvl1pPr algn="ctr">
              <a:defRPr sz="9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2185" y="1714500"/>
            <a:ext cx="3974545" cy="445770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2250"/>
              </a:spcAft>
              <a:defRPr sz="2850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EBA5CA3E-5ADF-C84E-8B6D-07C039516DFE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332185" y="687001"/>
            <a:ext cx="653654" cy="67945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ACB6F4-A2A7-6E4D-A8EB-50B5B35AADE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F7A802-0AAE-FA43-8858-03590E76403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7048373" y="5703889"/>
            <a:ext cx="1527048" cy="152400"/>
          </a:xfrm>
          <a:prstGeom prst="rect">
            <a:avLst/>
          </a:prstGeo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669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hank You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4000500" y="0"/>
            <a:ext cx="5143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9" name="AutoShape 3"/>
          <p:cNvSpPr>
            <a:spLocks noChangeAspect="1" noChangeArrowheads="1" noTextEdit="1"/>
          </p:cNvSpPr>
          <p:nvPr userDrawn="1"/>
        </p:nvSpPr>
        <p:spPr bwMode="auto">
          <a:xfrm>
            <a:off x="4000500" y="0"/>
            <a:ext cx="5143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756273" y="6432021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0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287176" y="6400800"/>
            <a:ext cx="365760" cy="13716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ru-RU"/>
            </a:defPPr>
            <a:lvl1pPr marL="0" algn="r" defTabSz="914400" rtl="0" eaLnBrk="1" latinLnBrk="0" hangingPunct="1"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484926" y="6400798"/>
            <a:ext cx="32004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en-GB" sz="700" b="1" dirty="0">
                <a:solidFill>
                  <a:schemeClr val="tx1"/>
                </a:solidFill>
              </a:rPr>
              <a:t>PwC</a:t>
            </a:r>
            <a:endParaRPr lang="en-GB" sz="7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32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0369-5A05-4CDA-A88C-A14D751C5DA9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C02F-C14F-4FA0-9F92-56206AEA8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96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0369-5A05-4CDA-A88C-A14D751C5DA9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C02F-C14F-4FA0-9F92-56206AEA8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350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0369-5A05-4CDA-A88C-A14D751C5DA9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C02F-C14F-4FA0-9F92-56206AEA8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48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0369-5A05-4CDA-A88C-A14D751C5DA9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C02F-C14F-4FA0-9F92-56206AEA8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2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0369-5A05-4CDA-A88C-A14D751C5DA9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C02F-C14F-4FA0-9F92-56206AEA8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66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0369-5A05-4CDA-A88C-A14D751C5DA9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C02F-C14F-4FA0-9F92-56206AEA8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23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0369-5A05-4CDA-A88C-A14D751C5DA9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C02F-C14F-4FA0-9F92-56206AEA8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838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0369-5A05-4CDA-A88C-A14D751C5DA9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3C02F-C14F-4FA0-9F92-56206AEA8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37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/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think-cell Slide" r:id="rId14" imgW="353" imgH="353" progId="TCLayout.ActiveDocument.1">
                  <p:embed/>
                </p:oleObj>
              </mc:Choice>
              <mc:Fallback>
                <p:oleObj name="think-cell Slide" r:id="rId14" imgW="353" imgH="35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2842" y="1752601"/>
            <a:ext cx="8154247" cy="442046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 dirty="0" smtClean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787" y="685800"/>
            <a:ext cx="8142302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ru-RU" noProof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756273" y="6432021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0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4EFB0BB-BCBE-5141-BE20-D08AC789E01F}"/>
              </a:ext>
            </a:extLst>
          </p:cNvPr>
          <p:cNvGrpSpPr/>
          <p:nvPr userDrawn="1"/>
        </p:nvGrpSpPr>
        <p:grpSpPr>
          <a:xfrm rot="5400000">
            <a:off x="-1579035" y="1097439"/>
            <a:ext cx="2560639" cy="365760"/>
            <a:chOff x="8220076" y="2968381"/>
            <a:chExt cx="2823209" cy="4572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8C9E6C4-D1D0-E945-B231-2371610E34D1}"/>
                </a:ext>
              </a:extLst>
            </p:cNvPr>
            <p:cNvSpPr/>
            <p:nvPr/>
          </p:nvSpPr>
          <p:spPr>
            <a:xfrm>
              <a:off x="10690384" y="2968381"/>
              <a:ext cx="352901" cy="457200"/>
            </a:xfrm>
            <a:prstGeom prst="rect">
              <a:avLst/>
            </a:prstGeom>
            <a:solidFill>
              <a:srgbClr val="DEDEDE"/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68580" tIns="0" bIns="0" rtlCol="0" anchor="ctr"/>
            <a:lstStyle/>
            <a:p>
              <a:pPr algn="ctr">
                <a:lnSpc>
                  <a:spcPct val="100000"/>
                </a:lnSpc>
              </a:pPr>
              <a:endParaRPr lang="en-US" sz="525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81D6CA5-8139-FA47-B35D-3FCFD034BBB7}"/>
                </a:ext>
              </a:extLst>
            </p:cNvPr>
            <p:cNvSpPr/>
            <p:nvPr/>
          </p:nvSpPr>
          <p:spPr>
            <a:xfrm>
              <a:off x="10337483" y="2968381"/>
              <a:ext cx="352901" cy="457200"/>
            </a:xfrm>
            <a:prstGeom prst="rect">
              <a:avLst/>
            </a:prstGeom>
            <a:solidFill>
              <a:srgbClr val="7D7D7D"/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68580" tIns="0" bIns="0" rtlCol="0" anchor="ctr"/>
            <a:lstStyle/>
            <a:p>
              <a:pPr algn="ctr">
                <a:lnSpc>
                  <a:spcPct val="100000"/>
                </a:lnSpc>
              </a:pPr>
              <a:endParaRPr lang="en-US" sz="525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694B8C6-0752-6C47-8AAA-62F6B9E85DC0}"/>
                </a:ext>
              </a:extLst>
            </p:cNvPr>
            <p:cNvSpPr/>
            <p:nvPr/>
          </p:nvSpPr>
          <p:spPr>
            <a:xfrm>
              <a:off x="9984582" y="2968381"/>
              <a:ext cx="352901" cy="457200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68580" tIns="0" bIns="0" rtlCol="0" anchor="ctr"/>
            <a:lstStyle/>
            <a:p>
              <a:pPr algn="ctr">
                <a:lnSpc>
                  <a:spcPct val="100000"/>
                </a:lnSpc>
              </a:pPr>
              <a:endParaRPr lang="en-US" sz="525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789888F-3104-4E4D-AAE5-9BE5C1FD7908}"/>
                </a:ext>
              </a:extLst>
            </p:cNvPr>
            <p:cNvSpPr/>
            <p:nvPr/>
          </p:nvSpPr>
          <p:spPr>
            <a:xfrm>
              <a:off x="9631681" y="2968381"/>
              <a:ext cx="352901" cy="457200"/>
            </a:xfrm>
            <a:prstGeom prst="rect">
              <a:avLst/>
            </a:prstGeom>
            <a:solidFill>
              <a:srgbClr val="DB536A"/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68580" tIns="0" bIns="0" rtlCol="0" anchor="ctr"/>
            <a:lstStyle/>
            <a:p>
              <a:pPr algn="ctr">
                <a:lnSpc>
                  <a:spcPct val="100000"/>
                </a:lnSpc>
              </a:pPr>
              <a:endParaRPr lang="en-US" sz="525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9C49A08-9FD8-AE47-871A-502B436EAE41}"/>
                </a:ext>
              </a:extLst>
            </p:cNvPr>
            <p:cNvSpPr/>
            <p:nvPr/>
          </p:nvSpPr>
          <p:spPr>
            <a:xfrm>
              <a:off x="9278780" y="2968381"/>
              <a:ext cx="352901" cy="457200"/>
            </a:xfrm>
            <a:prstGeom prst="rect">
              <a:avLst/>
            </a:prstGeom>
            <a:solidFill>
              <a:srgbClr val="EB8C00"/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68580" tIns="0" bIns="0" rtlCol="0" anchor="ctr"/>
            <a:lstStyle/>
            <a:p>
              <a:pPr algn="ctr">
                <a:lnSpc>
                  <a:spcPct val="100000"/>
                </a:lnSpc>
              </a:pPr>
              <a:endParaRPr lang="en-US" sz="525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F3806D3-DBFC-2C47-A4AD-6F5918611F4E}"/>
                </a:ext>
              </a:extLst>
            </p:cNvPr>
            <p:cNvSpPr/>
            <p:nvPr/>
          </p:nvSpPr>
          <p:spPr>
            <a:xfrm>
              <a:off x="8925878" y="2968381"/>
              <a:ext cx="352901" cy="457200"/>
            </a:xfrm>
            <a:prstGeom prst="rect">
              <a:avLst/>
            </a:prstGeom>
            <a:solidFill>
              <a:srgbClr val="E0301E"/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68580" tIns="0" bIns="0" rtlCol="0" anchor="ctr"/>
            <a:lstStyle/>
            <a:p>
              <a:pPr algn="ctr">
                <a:lnSpc>
                  <a:spcPct val="100000"/>
                </a:lnSpc>
              </a:pPr>
              <a:endParaRPr lang="en-US" sz="525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95E9285-F69D-3848-B825-220D8E067448}"/>
                </a:ext>
              </a:extLst>
            </p:cNvPr>
            <p:cNvSpPr/>
            <p:nvPr/>
          </p:nvSpPr>
          <p:spPr>
            <a:xfrm>
              <a:off x="8572977" y="2968381"/>
              <a:ext cx="352901" cy="457200"/>
            </a:xfrm>
            <a:prstGeom prst="rect">
              <a:avLst/>
            </a:prstGeom>
            <a:solidFill>
              <a:srgbClr val="FFB600"/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68580" tIns="0" bIns="0" rtlCol="0" anchor="ctr"/>
            <a:lstStyle/>
            <a:p>
              <a:pPr algn="ctr">
                <a:lnSpc>
                  <a:spcPct val="100000"/>
                </a:lnSpc>
              </a:pPr>
              <a:endParaRPr lang="en-US" sz="525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A4943FF-A29E-8A42-8D45-225573AB85E5}"/>
                </a:ext>
              </a:extLst>
            </p:cNvPr>
            <p:cNvSpPr/>
            <p:nvPr/>
          </p:nvSpPr>
          <p:spPr>
            <a:xfrm>
              <a:off x="8220076" y="2968381"/>
              <a:ext cx="352901" cy="457200"/>
            </a:xfrm>
            <a:prstGeom prst="rect">
              <a:avLst/>
            </a:prstGeom>
            <a:solidFill>
              <a:srgbClr val="D04A02"/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68580" tIns="0" bIns="0" rtlCol="0" anchor="ctr"/>
            <a:lstStyle/>
            <a:p>
              <a:pPr algn="ctr">
                <a:lnSpc>
                  <a:spcPct val="100000"/>
                </a:lnSpc>
              </a:pPr>
              <a:endParaRPr lang="en-US" sz="525" dirty="0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-2634827" y="2780826"/>
            <a:ext cx="2559686" cy="2632549"/>
            <a:chOff x="3291840" y="2968151"/>
            <a:chExt cx="2559686" cy="2632549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A561840-6A7F-A64D-8329-A338B7811833}"/>
                </a:ext>
              </a:extLst>
            </p:cNvPr>
            <p:cNvGrpSpPr/>
            <p:nvPr userDrawn="1"/>
          </p:nvGrpSpPr>
          <p:grpSpPr>
            <a:xfrm>
              <a:off x="3291841" y="2968151"/>
              <a:ext cx="2559685" cy="365760"/>
              <a:chOff x="3641813" y="2968381"/>
              <a:chExt cx="1764506" cy="4572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A5A5426-2D21-9045-B73D-014AF8209498}"/>
                  </a:ext>
                </a:extLst>
              </p:cNvPr>
              <p:cNvSpPr/>
              <p:nvPr/>
            </p:nvSpPr>
            <p:spPr>
              <a:xfrm>
                <a:off x="5053418" y="2968381"/>
                <a:ext cx="352901" cy="457200"/>
              </a:xfrm>
              <a:prstGeom prst="rect">
                <a:avLst/>
              </a:prstGeom>
              <a:solidFill>
                <a:srgbClr val="FEB791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06E1E39-7CA3-6D46-AD7A-68E03D2BCB6E}"/>
                  </a:ext>
                </a:extLst>
              </p:cNvPr>
              <p:cNvSpPr/>
              <p:nvPr/>
            </p:nvSpPr>
            <p:spPr>
              <a:xfrm>
                <a:off x="4700517" y="2968381"/>
                <a:ext cx="352901" cy="457200"/>
              </a:xfrm>
              <a:prstGeom prst="rect">
                <a:avLst/>
              </a:prstGeom>
              <a:solidFill>
                <a:srgbClr val="FD6412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922E16E-200D-F34D-BD68-FEA073D1A6FA}"/>
                  </a:ext>
                </a:extLst>
              </p:cNvPr>
              <p:cNvSpPr/>
              <p:nvPr/>
            </p:nvSpPr>
            <p:spPr>
              <a:xfrm>
                <a:off x="4347615" y="2968381"/>
                <a:ext cx="352901" cy="457200"/>
              </a:xfrm>
              <a:prstGeom prst="rect">
                <a:avLst/>
              </a:prstGeom>
              <a:solidFill>
                <a:srgbClr val="D04A02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BF921CD-936B-F14A-ACB2-F246DA495105}"/>
                  </a:ext>
                </a:extLst>
              </p:cNvPr>
              <p:cNvSpPr/>
              <p:nvPr/>
            </p:nvSpPr>
            <p:spPr>
              <a:xfrm>
                <a:off x="3994714" y="2968381"/>
                <a:ext cx="352901" cy="457200"/>
              </a:xfrm>
              <a:prstGeom prst="rect">
                <a:avLst/>
              </a:prstGeom>
              <a:solidFill>
                <a:srgbClr val="933401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DBCEA64-8CBA-194A-8D36-27E279856F02}"/>
                  </a:ext>
                </a:extLst>
              </p:cNvPr>
              <p:cNvSpPr/>
              <p:nvPr/>
            </p:nvSpPr>
            <p:spPr>
              <a:xfrm>
                <a:off x="3641813" y="2968381"/>
                <a:ext cx="352901" cy="457200"/>
              </a:xfrm>
              <a:prstGeom prst="rect">
                <a:avLst/>
              </a:prstGeom>
              <a:solidFill>
                <a:srgbClr val="571F01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52694DB-789B-4A4D-81D4-A8F95687362B}"/>
                </a:ext>
              </a:extLst>
            </p:cNvPr>
            <p:cNvGrpSpPr/>
            <p:nvPr userDrawn="1"/>
          </p:nvGrpSpPr>
          <p:grpSpPr>
            <a:xfrm>
              <a:off x="3291840" y="3426263"/>
              <a:ext cx="2559685" cy="365760"/>
              <a:chOff x="3616761" y="3517705"/>
              <a:chExt cx="1764506" cy="457200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8268F52C-921F-2249-8F13-FBB5B4308097}"/>
                  </a:ext>
                </a:extLst>
              </p:cNvPr>
              <p:cNvSpPr/>
              <p:nvPr/>
            </p:nvSpPr>
            <p:spPr>
              <a:xfrm>
                <a:off x="5028366" y="3517705"/>
                <a:ext cx="352901" cy="457200"/>
              </a:xfrm>
              <a:prstGeom prst="rect">
                <a:avLst/>
              </a:prstGeom>
              <a:solidFill>
                <a:srgbClr val="FFDCA9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78D65466-73E2-B84C-84D6-C566C3B049EB}"/>
                  </a:ext>
                </a:extLst>
              </p:cNvPr>
              <p:cNvSpPr/>
              <p:nvPr/>
            </p:nvSpPr>
            <p:spPr>
              <a:xfrm>
                <a:off x="4675465" y="3517705"/>
                <a:ext cx="352901" cy="457200"/>
              </a:xfrm>
              <a:prstGeom prst="rect">
                <a:avLst/>
              </a:prstGeom>
              <a:solidFill>
                <a:srgbClr val="FFA929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CF5CC50-9407-6745-B5C2-5787D9206622}"/>
                  </a:ext>
                </a:extLst>
              </p:cNvPr>
              <p:cNvSpPr/>
              <p:nvPr/>
            </p:nvSpPr>
            <p:spPr>
              <a:xfrm>
                <a:off x="4322563" y="3517705"/>
                <a:ext cx="352901" cy="457200"/>
              </a:xfrm>
              <a:prstGeom prst="rect">
                <a:avLst/>
              </a:prstGeom>
              <a:solidFill>
                <a:srgbClr val="EB8C00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6336879-BD6C-234F-B664-0D308AAD82F1}"/>
                  </a:ext>
                </a:extLst>
              </p:cNvPr>
              <p:cNvSpPr/>
              <p:nvPr/>
            </p:nvSpPr>
            <p:spPr>
              <a:xfrm>
                <a:off x="3969662" y="3517705"/>
                <a:ext cx="352901" cy="457200"/>
              </a:xfrm>
              <a:prstGeom prst="rect">
                <a:avLst/>
              </a:prstGeom>
              <a:solidFill>
                <a:srgbClr val="AE6800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B275620-F7F2-DF41-B6E9-84EBCA2C5ABF}"/>
                  </a:ext>
                </a:extLst>
              </p:cNvPr>
              <p:cNvSpPr/>
              <p:nvPr/>
            </p:nvSpPr>
            <p:spPr>
              <a:xfrm>
                <a:off x="3616761" y="3517705"/>
                <a:ext cx="352901" cy="457200"/>
              </a:xfrm>
              <a:prstGeom prst="rect">
                <a:avLst/>
              </a:prstGeom>
              <a:solidFill>
                <a:srgbClr val="714300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43A89B00-421B-5E4C-8A9E-C42999987323}"/>
                </a:ext>
              </a:extLst>
            </p:cNvPr>
            <p:cNvGrpSpPr/>
            <p:nvPr userDrawn="1"/>
          </p:nvGrpSpPr>
          <p:grpSpPr>
            <a:xfrm>
              <a:off x="3291840" y="3884375"/>
              <a:ext cx="2559685" cy="365760"/>
              <a:chOff x="3616761" y="4067029"/>
              <a:chExt cx="1764506" cy="457200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267762D-31A7-D549-BADE-C5AE2BBFFAF0}"/>
                  </a:ext>
                </a:extLst>
              </p:cNvPr>
              <p:cNvSpPr/>
              <p:nvPr/>
            </p:nvSpPr>
            <p:spPr>
              <a:xfrm>
                <a:off x="5028366" y="4067029"/>
                <a:ext cx="352901" cy="457200"/>
              </a:xfrm>
              <a:prstGeom prst="rect">
                <a:avLst/>
              </a:prstGeom>
              <a:solidFill>
                <a:srgbClr val="FFECBD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5F0E7C01-2BB4-D34A-A5A1-2B7E49532559}"/>
                  </a:ext>
                </a:extLst>
              </p:cNvPr>
              <p:cNvSpPr/>
              <p:nvPr/>
            </p:nvSpPr>
            <p:spPr>
              <a:xfrm>
                <a:off x="4675465" y="4067029"/>
                <a:ext cx="352901" cy="457200"/>
              </a:xfrm>
              <a:prstGeom prst="rect">
                <a:avLst/>
              </a:prstGeom>
              <a:solidFill>
                <a:srgbClr val="FFC83D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72D15EA-48F5-A843-ABED-2B186B0100ED}"/>
                  </a:ext>
                </a:extLst>
              </p:cNvPr>
              <p:cNvSpPr/>
              <p:nvPr/>
            </p:nvSpPr>
            <p:spPr>
              <a:xfrm>
                <a:off x="4322563" y="4067029"/>
                <a:ext cx="352901" cy="457200"/>
              </a:xfrm>
              <a:prstGeom prst="rect">
                <a:avLst/>
              </a:prstGeom>
              <a:solidFill>
                <a:srgbClr val="FFB600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F4939DE-E676-5845-8766-1A8B14194D81}"/>
                  </a:ext>
                </a:extLst>
              </p:cNvPr>
              <p:cNvSpPr/>
              <p:nvPr/>
            </p:nvSpPr>
            <p:spPr>
              <a:xfrm>
                <a:off x="3969662" y="4067029"/>
                <a:ext cx="352901" cy="457200"/>
              </a:xfrm>
              <a:prstGeom prst="rect">
                <a:avLst/>
              </a:prstGeom>
              <a:solidFill>
                <a:srgbClr val="C28A00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FD4ED6C4-B777-B941-B3AC-48788DC5E5B8}"/>
                  </a:ext>
                </a:extLst>
              </p:cNvPr>
              <p:cNvSpPr/>
              <p:nvPr/>
            </p:nvSpPr>
            <p:spPr>
              <a:xfrm>
                <a:off x="3616761" y="4067029"/>
                <a:ext cx="352901" cy="457200"/>
              </a:xfrm>
              <a:prstGeom prst="rect">
                <a:avLst/>
              </a:prstGeom>
              <a:solidFill>
                <a:srgbClr val="855F00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85C3D339-AD48-5440-BA6D-0C6EBF15BA93}"/>
                </a:ext>
              </a:extLst>
            </p:cNvPr>
            <p:cNvGrpSpPr/>
            <p:nvPr userDrawn="1"/>
          </p:nvGrpSpPr>
          <p:grpSpPr>
            <a:xfrm>
              <a:off x="3291840" y="4342487"/>
              <a:ext cx="2559685" cy="365760"/>
              <a:chOff x="3616761" y="4616353"/>
              <a:chExt cx="1764506" cy="457200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57EDA0AD-B4F3-BF44-A35D-23469D76F25C}"/>
                  </a:ext>
                </a:extLst>
              </p:cNvPr>
              <p:cNvSpPr/>
              <p:nvPr/>
            </p:nvSpPr>
            <p:spPr>
              <a:xfrm>
                <a:off x="5028366" y="4616353"/>
                <a:ext cx="352901" cy="457200"/>
              </a:xfrm>
              <a:prstGeom prst="rect">
                <a:avLst/>
              </a:prstGeom>
              <a:solidFill>
                <a:srgbClr val="F1BAC3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9255FC4F-2ABD-4441-BDF9-819E48EA5365}"/>
                  </a:ext>
                </a:extLst>
              </p:cNvPr>
              <p:cNvSpPr/>
              <p:nvPr/>
            </p:nvSpPr>
            <p:spPr>
              <a:xfrm>
                <a:off x="4675465" y="4616353"/>
                <a:ext cx="352901" cy="457200"/>
              </a:xfrm>
              <a:prstGeom prst="rect">
                <a:avLst/>
              </a:prstGeom>
              <a:solidFill>
                <a:srgbClr val="E27588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5087DE49-73BD-2140-A86C-3584926E7479}"/>
                  </a:ext>
                </a:extLst>
              </p:cNvPr>
              <p:cNvSpPr/>
              <p:nvPr/>
            </p:nvSpPr>
            <p:spPr>
              <a:xfrm>
                <a:off x="4322563" y="4616353"/>
                <a:ext cx="352901" cy="457200"/>
              </a:xfrm>
              <a:prstGeom prst="rect">
                <a:avLst/>
              </a:prstGeom>
              <a:solidFill>
                <a:srgbClr val="DB536A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EBFB327-E055-1C45-B866-8CAF7D432917}"/>
                  </a:ext>
                </a:extLst>
              </p:cNvPr>
              <p:cNvSpPr/>
              <p:nvPr/>
            </p:nvSpPr>
            <p:spPr>
              <a:xfrm>
                <a:off x="3969662" y="4616353"/>
                <a:ext cx="352901" cy="457200"/>
              </a:xfrm>
              <a:prstGeom prst="rect">
                <a:avLst/>
              </a:prstGeom>
              <a:solidFill>
                <a:srgbClr val="A43E50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44529388-4E85-F448-938F-7904F5A4BD1E}"/>
                  </a:ext>
                </a:extLst>
              </p:cNvPr>
              <p:cNvSpPr/>
              <p:nvPr/>
            </p:nvSpPr>
            <p:spPr>
              <a:xfrm>
                <a:off x="3616761" y="4616353"/>
                <a:ext cx="352901" cy="457200"/>
              </a:xfrm>
              <a:prstGeom prst="rect">
                <a:avLst/>
              </a:prstGeom>
              <a:solidFill>
                <a:srgbClr val="6E2A35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EAB44A9-4572-C34D-9345-AD0A1B8B5982}"/>
                </a:ext>
              </a:extLst>
            </p:cNvPr>
            <p:cNvGrpSpPr/>
            <p:nvPr userDrawn="1"/>
          </p:nvGrpSpPr>
          <p:grpSpPr>
            <a:xfrm>
              <a:off x="3291840" y="4800600"/>
              <a:ext cx="2559685" cy="365760"/>
              <a:chOff x="3616761" y="5165677"/>
              <a:chExt cx="1764506" cy="457200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6B3215A-9095-1B49-BF5B-BDE2E6AC4D80}"/>
                  </a:ext>
                </a:extLst>
              </p:cNvPr>
              <p:cNvSpPr/>
              <p:nvPr/>
            </p:nvSpPr>
            <p:spPr>
              <a:xfrm>
                <a:off x="5028366" y="5165677"/>
                <a:ext cx="352901" cy="457200"/>
              </a:xfrm>
              <a:prstGeom prst="rect">
                <a:avLst/>
              </a:prstGeom>
              <a:solidFill>
                <a:srgbClr val="F7C8C4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44ED0974-CBAB-8645-AE72-995E2792A8FF}"/>
                  </a:ext>
                </a:extLst>
              </p:cNvPr>
              <p:cNvSpPr/>
              <p:nvPr/>
            </p:nvSpPr>
            <p:spPr>
              <a:xfrm>
                <a:off x="4675465" y="5165677"/>
                <a:ext cx="352901" cy="457200"/>
              </a:xfrm>
              <a:prstGeom prst="rect">
                <a:avLst/>
              </a:prstGeom>
              <a:solidFill>
                <a:srgbClr val="E86153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5F43EB84-DA07-6542-87E9-007E1CD7EF88}"/>
                  </a:ext>
                </a:extLst>
              </p:cNvPr>
              <p:cNvSpPr/>
              <p:nvPr/>
            </p:nvSpPr>
            <p:spPr>
              <a:xfrm>
                <a:off x="4322563" y="5165677"/>
                <a:ext cx="352901" cy="457200"/>
              </a:xfrm>
              <a:prstGeom prst="rect">
                <a:avLst/>
              </a:prstGeom>
              <a:solidFill>
                <a:srgbClr val="E0301E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6C9008DC-C2BD-8349-80A1-EB18340E50FB}"/>
                  </a:ext>
                </a:extLst>
              </p:cNvPr>
              <p:cNvSpPr/>
              <p:nvPr/>
            </p:nvSpPr>
            <p:spPr>
              <a:xfrm>
                <a:off x="3969662" y="5165677"/>
                <a:ext cx="352901" cy="457200"/>
              </a:xfrm>
              <a:prstGeom prst="rect">
                <a:avLst/>
              </a:prstGeom>
              <a:solidFill>
                <a:srgbClr val="AA2417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B2131F58-F13B-2C4B-8F1D-72B9ED1AB996}"/>
                  </a:ext>
                </a:extLst>
              </p:cNvPr>
              <p:cNvSpPr/>
              <p:nvPr/>
            </p:nvSpPr>
            <p:spPr>
              <a:xfrm>
                <a:off x="3616761" y="5165677"/>
                <a:ext cx="352901" cy="457200"/>
              </a:xfrm>
              <a:prstGeom prst="rect">
                <a:avLst/>
              </a:prstGeom>
              <a:solidFill>
                <a:srgbClr val="741910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68580" tIns="0" bIns="0" rtlCol="0" anchor="ctr"/>
              <a:lstStyle/>
              <a:p>
                <a:pPr algn="ctr">
                  <a:lnSpc>
                    <a:spcPct val="100000"/>
                  </a:lnSpc>
                </a:pPr>
                <a:endParaRPr lang="en-US" sz="525" dirty="0"/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52D4CDF6-935D-F14B-A39A-35CC3EE391DC}"/>
                </a:ext>
              </a:extLst>
            </p:cNvPr>
            <p:cNvGrpSpPr/>
            <p:nvPr userDrawn="1"/>
          </p:nvGrpSpPr>
          <p:grpSpPr>
            <a:xfrm>
              <a:off x="3292474" y="5257800"/>
              <a:ext cx="511303" cy="342900"/>
              <a:chOff x="9631681" y="5715000"/>
              <a:chExt cx="705802" cy="457200"/>
            </a:xfrm>
          </p:grpSpPr>
          <p:sp>
            <p:nvSpPr>
              <p:cNvPr id="51" name="Freeform 5">
                <a:extLst>
                  <a:ext uri="{FF2B5EF4-FFF2-40B4-BE49-F238E27FC236}">
                    <a16:creationId xmlns:a16="http://schemas.microsoft.com/office/drawing/2014/main" id="{6D1CAD33-6F22-A341-862A-B0D137E3AE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31681" y="5715000"/>
                <a:ext cx="705802" cy="134655"/>
              </a:xfrm>
              <a:custGeom>
                <a:avLst/>
                <a:gdLst>
                  <a:gd name="T0" fmla="*/ 2642 w 2642"/>
                  <a:gd name="T1" fmla="*/ 0 h 2065"/>
                  <a:gd name="T2" fmla="*/ 2642 w 2642"/>
                  <a:gd name="T3" fmla="*/ 0 h 2065"/>
                  <a:gd name="T4" fmla="*/ 2642 w 2642"/>
                  <a:gd name="T5" fmla="*/ 2065 h 2065"/>
                  <a:gd name="T6" fmla="*/ 0 w 2642"/>
                  <a:gd name="T7" fmla="*/ 2065 h 2065"/>
                  <a:gd name="T8" fmla="*/ 0 w 2642"/>
                  <a:gd name="T9" fmla="*/ 0 h 20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42" h="2065">
                    <a:moveTo>
                      <a:pt x="2642" y="0"/>
                    </a:moveTo>
                    <a:lnTo>
                      <a:pt x="2642" y="0"/>
                    </a:lnTo>
                    <a:lnTo>
                      <a:pt x="2642" y="2065"/>
                    </a:lnTo>
                    <a:lnTo>
                      <a:pt x="0" y="2065"/>
                    </a:lnTo>
                    <a:lnTo>
                      <a:pt x="0" y="0"/>
                    </a:lnTo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00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F28A464-AD2F-1943-A886-68D5D9041565}"/>
                  </a:ext>
                </a:extLst>
              </p:cNvPr>
              <p:cNvSpPr txBox="1"/>
              <p:nvPr/>
            </p:nvSpPr>
            <p:spPr>
              <a:xfrm>
                <a:off x="9631681" y="5941778"/>
                <a:ext cx="705801" cy="23042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noAutofit/>
              </a:bodyPr>
              <a:lstStyle/>
              <a:p>
                <a:pPr algn="ctr">
                  <a:lnSpc>
                    <a:spcPct val="100000"/>
                  </a:lnSpc>
                  <a:buSzPct val="100000"/>
                </a:pPr>
                <a:r>
                  <a:rPr lang="en-US" sz="600" dirty="0"/>
                  <a:t>Use only </a:t>
                </a:r>
                <a:br>
                  <a:rPr lang="en-US" sz="600" dirty="0"/>
                </a:br>
                <a:r>
                  <a:rPr lang="en-US" sz="600" dirty="0"/>
                  <a:t>when needed</a:t>
                </a: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420AF713-0B32-424B-9B6C-43BC5F014E2C}"/>
                </a:ext>
              </a:extLst>
            </p:cNvPr>
            <p:cNvGrpSpPr/>
            <p:nvPr userDrawn="1"/>
          </p:nvGrpSpPr>
          <p:grpSpPr>
            <a:xfrm>
              <a:off x="5339588" y="5257800"/>
              <a:ext cx="511937" cy="342900"/>
              <a:chOff x="9631681" y="5715000"/>
              <a:chExt cx="705802" cy="457200"/>
            </a:xfrm>
          </p:grpSpPr>
          <p:sp>
            <p:nvSpPr>
              <p:cNvPr id="54" name="Freeform 5">
                <a:extLst>
                  <a:ext uri="{FF2B5EF4-FFF2-40B4-BE49-F238E27FC236}">
                    <a16:creationId xmlns:a16="http://schemas.microsoft.com/office/drawing/2014/main" id="{4ACDF7B1-5DE9-4B4E-8594-085DCF9BC1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31681" y="5715000"/>
                <a:ext cx="705802" cy="134655"/>
              </a:xfrm>
              <a:custGeom>
                <a:avLst/>
                <a:gdLst>
                  <a:gd name="T0" fmla="*/ 2642 w 2642"/>
                  <a:gd name="T1" fmla="*/ 0 h 2065"/>
                  <a:gd name="T2" fmla="*/ 2642 w 2642"/>
                  <a:gd name="T3" fmla="*/ 0 h 2065"/>
                  <a:gd name="T4" fmla="*/ 2642 w 2642"/>
                  <a:gd name="T5" fmla="*/ 2065 h 2065"/>
                  <a:gd name="T6" fmla="*/ 0 w 2642"/>
                  <a:gd name="T7" fmla="*/ 2065 h 2065"/>
                  <a:gd name="T8" fmla="*/ 0 w 2642"/>
                  <a:gd name="T9" fmla="*/ 0 h 20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42" h="2065">
                    <a:moveTo>
                      <a:pt x="2642" y="0"/>
                    </a:moveTo>
                    <a:lnTo>
                      <a:pt x="2642" y="0"/>
                    </a:lnTo>
                    <a:lnTo>
                      <a:pt x="2642" y="2065"/>
                    </a:lnTo>
                    <a:lnTo>
                      <a:pt x="0" y="2065"/>
                    </a:lnTo>
                    <a:lnTo>
                      <a:pt x="0" y="0"/>
                    </a:lnTo>
                  </a:path>
                </a:pathLst>
              </a:custGeom>
              <a:noFill/>
              <a:ln w="3175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00"/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7AA73C2D-56E9-2540-9A26-4701E368D68E}"/>
                  </a:ext>
                </a:extLst>
              </p:cNvPr>
              <p:cNvSpPr txBox="1"/>
              <p:nvPr/>
            </p:nvSpPr>
            <p:spPr>
              <a:xfrm>
                <a:off x="9631681" y="5941778"/>
                <a:ext cx="705801" cy="23042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noAutofit/>
              </a:bodyPr>
              <a:lstStyle/>
              <a:p>
                <a:pPr algn="ctr">
                  <a:lnSpc>
                    <a:spcPct val="100000"/>
                  </a:lnSpc>
                  <a:buSzPct val="100000"/>
                </a:pPr>
                <a:r>
                  <a:rPr lang="en-US" sz="600" dirty="0"/>
                  <a:t>Use only </a:t>
                </a:r>
                <a:br>
                  <a:rPr lang="en-US" sz="600" dirty="0"/>
                </a:br>
                <a:r>
                  <a:rPr lang="en-US" sz="600" dirty="0"/>
                  <a:t>when needed</a:t>
                </a:r>
              </a:p>
            </p:txBody>
          </p:sp>
        </p:grpSp>
      </p:grpSp>
      <p:sp>
        <p:nvSpPr>
          <p:cNvPr id="56" name="Slide Number Placeholder 5"/>
          <p:cNvSpPr txBox="1">
            <a:spLocks/>
          </p:cNvSpPr>
          <p:nvPr userDrawn="1"/>
        </p:nvSpPr>
        <p:spPr>
          <a:xfrm>
            <a:off x="8287176" y="6400800"/>
            <a:ext cx="365760" cy="13716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ru-RU"/>
            </a:defPPr>
            <a:lvl1pPr marL="0" algn="r" defTabSz="914400" rtl="0" eaLnBrk="1" latinLnBrk="0" hangingPunct="1"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7" name="TextBox 56"/>
          <p:cNvSpPr txBox="1"/>
          <p:nvPr userDrawn="1"/>
        </p:nvSpPr>
        <p:spPr>
          <a:xfrm>
            <a:off x="484926" y="6400798"/>
            <a:ext cx="320040" cy="13716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en-GB" sz="700" b="1" dirty="0">
                <a:solidFill>
                  <a:schemeClr val="tx1"/>
                </a:solidFill>
              </a:rPr>
              <a:t>PwC</a:t>
            </a:r>
            <a:endParaRPr lang="en-GB" sz="700" b="0" dirty="0">
              <a:solidFill>
                <a:schemeClr val="tx1"/>
              </a:solidFill>
            </a:endParaRPr>
          </a:p>
        </p:txBody>
      </p:sp>
      <p:sp>
        <p:nvSpPr>
          <p:cNvPr id="59" name="Date Placeholder 3">
            <a:extLst>
              <a:ext uri="{FF2B5EF4-FFF2-40B4-BE49-F238E27FC236}">
                <a16:creationId xmlns:a16="http://schemas.microsoft.com/office/drawing/2014/main" id="{5DB9102B-56F6-3849-9FD1-5C48A251FFFC}"/>
              </a:ext>
            </a:extLst>
          </p:cNvPr>
          <p:cNvSpPr txBox="1">
            <a:spLocks/>
          </p:cNvSpPr>
          <p:nvPr userDrawn="1"/>
        </p:nvSpPr>
        <p:spPr>
          <a:xfrm>
            <a:off x="804965" y="6400800"/>
            <a:ext cx="3661729" cy="13716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700" dirty="0" smtClean="0"/>
              <a:t>GDPR: от теории к практике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331435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646495" rtl="0" eaLnBrk="1" latinLnBrk="0" hangingPunct="1">
        <a:lnSpc>
          <a:spcPct val="100000"/>
        </a:lnSpc>
        <a:spcBef>
          <a:spcPct val="0"/>
        </a:spcBef>
        <a:buNone/>
        <a:defRPr sz="1539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193949" algn="l" defTabSz="646495" rtl="0" eaLnBrk="1" fontAlgn="auto" latinLnBrk="0" hangingPunct="1">
        <a:lnSpc>
          <a:spcPct val="100000"/>
        </a:lnSpc>
        <a:spcBef>
          <a:spcPts val="0"/>
        </a:spcBef>
        <a:spcAft>
          <a:spcPts val="636"/>
        </a:spcAft>
        <a:buClr>
          <a:schemeClr val="tx1"/>
        </a:buClr>
        <a:buSzTx/>
        <a:buFontTx/>
        <a:buNone/>
        <a:tabLst/>
        <a:defRPr sz="1283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193949" indent="-193949" algn="l" defTabSz="646495" rtl="0" eaLnBrk="1" latinLnBrk="0" hangingPunct="1">
        <a:lnSpc>
          <a:spcPct val="100000"/>
        </a:lnSpc>
        <a:spcBef>
          <a:spcPts val="0"/>
        </a:spcBef>
        <a:spcAft>
          <a:spcPts val="636"/>
        </a:spcAft>
        <a:buClr>
          <a:schemeClr val="tx1"/>
        </a:buClr>
        <a:buFont typeface="Georgia" pitchFamily="18" charset="0"/>
        <a:buChar char="•"/>
        <a:defRPr sz="1283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387897" indent="-193949" algn="l" defTabSz="646495" rtl="0" eaLnBrk="1" latinLnBrk="0" hangingPunct="1">
        <a:lnSpc>
          <a:spcPct val="100000"/>
        </a:lnSpc>
        <a:spcBef>
          <a:spcPts val="0"/>
        </a:spcBef>
        <a:spcAft>
          <a:spcPts val="636"/>
        </a:spcAft>
        <a:buClr>
          <a:schemeClr val="tx1"/>
        </a:buClr>
        <a:buFont typeface="Georgia" pitchFamily="18" charset="0"/>
        <a:buChar char="-"/>
        <a:defRPr sz="1283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581846" indent="-193949" algn="l" defTabSz="646495" rtl="0" eaLnBrk="1" latinLnBrk="0" hangingPunct="1">
        <a:lnSpc>
          <a:spcPct val="100000"/>
        </a:lnSpc>
        <a:spcBef>
          <a:spcPts val="0"/>
        </a:spcBef>
        <a:spcAft>
          <a:spcPts val="636"/>
        </a:spcAft>
        <a:buClr>
          <a:schemeClr val="tx1"/>
        </a:buClr>
        <a:buFont typeface="Georgia" pitchFamily="18" charset="0"/>
        <a:buChar char="◦"/>
        <a:defRPr sz="1283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775794" indent="-193949" algn="l" defTabSz="646495" rtl="0" eaLnBrk="1" latinLnBrk="0" hangingPunct="1">
        <a:lnSpc>
          <a:spcPct val="100000"/>
        </a:lnSpc>
        <a:spcBef>
          <a:spcPts val="0"/>
        </a:spcBef>
        <a:spcAft>
          <a:spcPts val="636"/>
        </a:spcAft>
        <a:buClr>
          <a:schemeClr val="tx1"/>
        </a:buClr>
        <a:buFont typeface="Georgia" pitchFamily="18" charset="0"/>
        <a:buChar char="›"/>
        <a:defRPr sz="1283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193949" marR="0" indent="-193949" algn="l" defTabSz="646495" rtl="0" eaLnBrk="1" fontAlgn="auto" latinLnBrk="0" hangingPunct="1">
        <a:lnSpc>
          <a:spcPct val="100000"/>
        </a:lnSpc>
        <a:spcBef>
          <a:spcPts val="0"/>
        </a:spcBef>
        <a:spcAft>
          <a:spcPts val="636"/>
        </a:spcAft>
        <a:buClr>
          <a:schemeClr val="tx1"/>
        </a:buClr>
        <a:buSzPct val="100000"/>
        <a:buFont typeface="+mj-lt"/>
        <a:buAutoNum type="arabicPeriod"/>
        <a:tabLst/>
        <a:defRPr sz="1415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387897" indent="-193949" algn="l" defTabSz="646495" rtl="0" eaLnBrk="1" latinLnBrk="0" hangingPunct="1">
        <a:lnSpc>
          <a:spcPct val="100000"/>
        </a:lnSpc>
        <a:spcBef>
          <a:spcPts val="0"/>
        </a:spcBef>
        <a:spcAft>
          <a:spcPts val="636"/>
        </a:spcAft>
        <a:buSzPct val="100000"/>
        <a:buFont typeface="+mj-lt"/>
        <a:buAutoNum type="alphaLcPeriod"/>
        <a:defRPr sz="1415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581846" indent="-193949" algn="l" defTabSz="646495" rtl="0" eaLnBrk="1" latinLnBrk="0" hangingPunct="1">
        <a:lnSpc>
          <a:spcPct val="100000"/>
        </a:lnSpc>
        <a:spcBef>
          <a:spcPts val="0"/>
        </a:spcBef>
        <a:spcAft>
          <a:spcPts val="636"/>
        </a:spcAft>
        <a:buSzPct val="100000"/>
        <a:buFont typeface="+mj-lt"/>
        <a:buAutoNum type="romanLcPeriod"/>
        <a:defRPr sz="1415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193949" algn="l" defTabSz="646495" rtl="0" eaLnBrk="1" latinLnBrk="0" hangingPunct="1">
        <a:lnSpc>
          <a:spcPct val="100000"/>
        </a:lnSpc>
        <a:spcBef>
          <a:spcPts val="0"/>
        </a:spcBef>
        <a:spcAft>
          <a:spcPts val="636"/>
        </a:spcAft>
        <a:buFont typeface="Arial" pitchFamily="34" charset="0"/>
        <a:buNone/>
        <a:defRPr sz="1415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646495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323248" algn="l" defTabSz="646495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646495" algn="l" defTabSz="646495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969743" algn="l" defTabSz="646495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292990" algn="l" defTabSz="646495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616237" algn="l" defTabSz="646495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1939484" algn="l" defTabSz="646495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262731" algn="l" defTabSz="646495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585978" algn="l" defTabSz="646495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12">
          <p15:clr>
            <a:srgbClr val="F26B43"/>
          </p15:clr>
        </p15:guide>
        <p15:guide id="3" pos="1183">
          <p15:clr>
            <a:srgbClr val="F26B43"/>
          </p15:clr>
        </p15:guide>
        <p15:guide id="4" pos="5447">
          <p15:clr>
            <a:srgbClr val="F26B43"/>
          </p15:clr>
        </p15:guide>
        <p15:guide id="5" pos="310">
          <p15:clr>
            <a:srgbClr val="F26B43"/>
          </p15:clr>
        </p15:guide>
        <p15:guide id="6" orient="horz" pos="3891">
          <p15:clr>
            <a:srgbClr val="F26B43"/>
          </p15:clr>
        </p15:guide>
        <p15:guide id="7" pos="1103">
          <p15:clr>
            <a:srgbClr val="F26B43"/>
          </p15:clr>
        </p15:guide>
        <p15:guide id="8" pos="1972">
          <p15:clr>
            <a:srgbClr val="F26B43"/>
          </p15:clr>
        </p15:guide>
        <p15:guide id="9" pos="2051">
          <p15:clr>
            <a:srgbClr val="F26B43"/>
          </p15:clr>
        </p15:guide>
        <p15:guide id="10" pos="2843">
          <p15:clr>
            <a:srgbClr val="F26B43"/>
          </p15:clr>
        </p15:guide>
        <p15:guide id="11" pos="2918">
          <p15:clr>
            <a:srgbClr val="F26B43"/>
          </p15:clr>
        </p15:guide>
        <p15:guide id="12" pos="3712">
          <p15:clr>
            <a:srgbClr val="F26B43"/>
          </p15:clr>
        </p15:guide>
        <p15:guide id="13" pos="3787">
          <p15:clr>
            <a:srgbClr val="F26B43"/>
          </p15:clr>
        </p15:guide>
        <p15:guide id="14" pos="4577">
          <p15:clr>
            <a:srgbClr val="F26B43"/>
          </p15:clr>
        </p15:guide>
        <p15:guide id="15" pos="4656">
          <p15:clr>
            <a:srgbClr val="F26B43"/>
          </p15:clr>
        </p15:guide>
        <p15:guide id="16" orient="horz" pos="1101">
          <p15:clr>
            <a:srgbClr val="F26B43"/>
          </p15:clr>
        </p15:guide>
        <p15:guide id="17" orient="horz" pos="1495">
          <p15:clr>
            <a:srgbClr val="F26B43"/>
          </p15:clr>
        </p15:guide>
        <p15:guide id="18" orient="horz" pos="1581">
          <p15:clr>
            <a:srgbClr val="F26B43"/>
          </p15:clr>
        </p15:guide>
        <p15:guide id="19" orient="horz" pos="1976">
          <p15:clr>
            <a:srgbClr val="F26B43"/>
          </p15:clr>
        </p15:guide>
        <p15:guide id="20" orient="horz" pos="2063">
          <p15:clr>
            <a:srgbClr val="F26B43"/>
          </p15:clr>
        </p15:guide>
        <p15:guide id="21" orient="horz" pos="2455">
          <p15:clr>
            <a:srgbClr val="F26B43"/>
          </p15:clr>
        </p15:guide>
        <p15:guide id="22" orient="horz" pos="2539">
          <p15:clr>
            <a:srgbClr val="F26B43"/>
          </p15:clr>
        </p15:guide>
        <p15:guide id="23" orient="horz" pos="2934">
          <p15:clr>
            <a:srgbClr val="F26B43"/>
          </p15:clr>
        </p15:guide>
        <p15:guide id="24" orient="horz" pos="3018">
          <p15:clr>
            <a:srgbClr val="F26B43"/>
          </p15:clr>
        </p15:guide>
        <p15:guide id="25" orient="horz" pos="3410">
          <p15:clr>
            <a:srgbClr val="F26B43"/>
          </p15:clr>
        </p15:guide>
        <p15:guide id="26" orient="horz" pos="3497">
          <p15:clr>
            <a:srgbClr val="F26B43"/>
          </p15:clr>
        </p15:guide>
        <p15:guide id="27" orient="horz" pos="432">
          <p15:clr>
            <a:srgbClr val="F26B43"/>
          </p15:clr>
        </p15:guide>
        <p15:guide id="28" orient="horz" pos="337">
          <p15:clr>
            <a:srgbClr val="F26B43"/>
          </p15:clr>
        </p15:guide>
        <p15:guide id="29" orient="horz" pos="143">
          <p15:clr>
            <a:srgbClr val="F26B43"/>
          </p15:clr>
        </p15:guide>
        <p15:guide id="30" orient="horz" pos="3983">
          <p15:clr>
            <a:srgbClr val="F26B43"/>
          </p15:clr>
        </p15:guide>
        <p15:guide id="31" orient="horz" pos="4178">
          <p15:clr>
            <a:srgbClr val="F26B43"/>
          </p15:clr>
        </p15:guide>
        <p15:guide id="32" pos="23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5.png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5.png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5.png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5.png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713" y="779548"/>
            <a:ext cx="5417257" cy="18216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4400" b="0" i="0" dirty="0" smtClean="0"/>
              <a:t>Применимость </a:t>
            </a:r>
            <a:r>
              <a:rPr lang="en-US" sz="4400" b="0" i="0" dirty="0" smtClean="0"/>
              <a:t>GDPR </a:t>
            </a:r>
            <a:r>
              <a:rPr lang="ru-RU" sz="4400" b="0" i="0" dirty="0" smtClean="0"/>
              <a:t>в России</a:t>
            </a:r>
            <a:endParaRPr lang="en-GB" sz="4400" b="0" i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697" y="3760621"/>
            <a:ext cx="4105275" cy="445770"/>
          </a:xfrm>
        </p:spPr>
        <p:txBody>
          <a:bodyPr/>
          <a:lstStyle/>
          <a:p>
            <a:r>
              <a:rPr lang="ru-RU" sz="2400" dirty="0">
                <a:latin typeface="+mn-lt"/>
              </a:rPr>
              <a:t>Артём Дмитриев</a:t>
            </a:r>
            <a:endParaRPr lang="en-GB" sz="2100" dirty="0">
              <a:latin typeface="+mn-lt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796960" y="5986942"/>
            <a:ext cx="0" cy="47645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949895" y="5955561"/>
            <a:ext cx="4572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Ассоциация банков России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 Банковская юридическая конференция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89541" y="5477285"/>
            <a:ext cx="1607419" cy="1241661"/>
            <a:chOff x="-1742173" y="2423285"/>
            <a:chExt cx="1350916" cy="1012934"/>
          </a:xfrm>
        </p:grpSpPr>
        <p:sp>
          <p:nvSpPr>
            <p:cNvPr id="7" name="Rectangle 6"/>
            <p:cNvSpPr/>
            <p:nvPr/>
          </p:nvSpPr>
          <p:spPr bwMode="ltGray">
            <a:xfrm>
              <a:off x="-1742173" y="2423285"/>
              <a:ext cx="1350916" cy="1012934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592824" y="2569539"/>
              <a:ext cx="1047870" cy="7960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9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44573151-9709-C64E-ABA5-5FF83E0E809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6" y="1627873"/>
            <a:ext cx="3974545" cy="4457700"/>
          </a:xfrm>
        </p:spPr>
        <p:txBody>
          <a:bodyPr/>
          <a:lstStyle/>
          <a:p>
            <a:r>
              <a:rPr lang="en-US" dirty="0" smtClean="0"/>
              <a:t>GDPR </a:t>
            </a:r>
            <a:r>
              <a:rPr lang="ru-RU" dirty="0" smtClean="0"/>
              <a:t>может быть применим к</a:t>
            </a:r>
            <a:r>
              <a:rPr lang="en-US" dirty="0" smtClean="0"/>
              <a:t> </a:t>
            </a:r>
            <a:r>
              <a:rPr lang="ru-RU" dirty="0" smtClean="0"/>
              <a:t>российскому банку:</a:t>
            </a:r>
          </a:p>
          <a:p>
            <a:endParaRPr lang="ru-RU" sz="2000" dirty="0" smtClean="0"/>
          </a:p>
        </p:txBody>
      </p:sp>
      <p:sp>
        <p:nvSpPr>
          <p:cNvPr id="2" name="Rectangle 1"/>
          <p:cNvSpPr/>
          <p:nvPr/>
        </p:nvSpPr>
        <p:spPr bwMode="ltGray">
          <a:xfrm>
            <a:off x="4572000" y="98649"/>
            <a:ext cx="4572000" cy="6759351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err="1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14051" y="1599945"/>
            <a:ext cx="3773104" cy="2587992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261938" marR="0" lvl="0" indent="-2619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напрямую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(ст. 3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GDPR</a:t>
            </a: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  <a:p>
            <a:pPr marL="261938" marR="0" lvl="0" indent="-2619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61938" marR="0" lvl="0" indent="-2619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косвенно</a:t>
            </a: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(договорные 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обяз-ва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778933" y="5723467"/>
            <a:ext cx="2700867" cy="982133"/>
          </a:xfrm>
          <a:prstGeom prst="rect">
            <a:avLst/>
          </a:prstGeom>
          <a:solidFill>
            <a:srgbClr val="D04A0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err="1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460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2" name="Object 130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144194" y="858444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think-cell Slide" r:id="rId5" imgW="353" imgH="353" progId="TCLayout.ActiveDocument.1">
                  <p:embed/>
                </p:oleObj>
              </mc:Choice>
              <mc:Fallback>
                <p:oleObj name="think-cell Slide" r:id="rId5" imgW="353" imgH="353" progId="TCLayout.ActiveDocument.1">
                  <p:embed/>
                  <p:pic>
                    <p:nvPicPr>
                      <p:cNvPr id="1302" name="Object 130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4194" y="858444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6712" y="1194457"/>
            <a:ext cx="8607955" cy="4689877"/>
          </a:xfrm>
          <a:prstGeom prst="rect">
            <a:avLst/>
          </a:prstGeom>
        </p:spPr>
      </p:pic>
      <p:sp>
        <p:nvSpPr>
          <p:cNvPr id="1290" name="Title 1"/>
          <p:cNvSpPr txBox="1">
            <a:spLocks/>
          </p:cNvSpPr>
          <p:nvPr/>
        </p:nvSpPr>
        <p:spPr>
          <a:xfrm>
            <a:off x="1513852" y="1768614"/>
            <a:ext cx="6106727" cy="6465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794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39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j-ea"/>
              <a:cs typeface="+mj-cs"/>
            </a:endParaRPr>
          </a:p>
        </p:txBody>
      </p:sp>
      <p:sp>
        <p:nvSpPr>
          <p:cNvPr id="44" name="Freeform 43"/>
          <p:cNvSpPr>
            <a:spLocks noEditPoints="1"/>
          </p:cNvSpPr>
          <p:nvPr/>
        </p:nvSpPr>
        <p:spPr bwMode="auto">
          <a:xfrm>
            <a:off x="549955" y="4725262"/>
            <a:ext cx="450056" cy="450056"/>
          </a:xfrm>
          <a:custGeom>
            <a:avLst/>
            <a:gdLst>
              <a:gd name="T0" fmla="*/ 58 w 252"/>
              <a:gd name="T1" fmla="*/ 175 h 252"/>
              <a:gd name="T2" fmla="*/ 194 w 252"/>
              <a:gd name="T3" fmla="*/ 175 h 252"/>
              <a:gd name="T4" fmla="*/ 126 w 252"/>
              <a:gd name="T5" fmla="*/ 58 h 252"/>
              <a:gd name="T6" fmla="*/ 58 w 252"/>
              <a:gd name="T7" fmla="*/ 175 h 252"/>
              <a:gd name="T8" fmla="*/ 135 w 252"/>
              <a:gd name="T9" fmla="*/ 158 h 252"/>
              <a:gd name="T10" fmla="*/ 133 w 252"/>
              <a:gd name="T11" fmla="*/ 161 h 252"/>
              <a:gd name="T12" fmla="*/ 130 w 252"/>
              <a:gd name="T13" fmla="*/ 163 h 252"/>
              <a:gd name="T14" fmla="*/ 126 w 252"/>
              <a:gd name="T15" fmla="*/ 163 h 252"/>
              <a:gd name="T16" fmla="*/ 123 w 252"/>
              <a:gd name="T17" fmla="*/ 163 h 252"/>
              <a:gd name="T18" fmla="*/ 120 w 252"/>
              <a:gd name="T19" fmla="*/ 161 h 252"/>
              <a:gd name="T20" fmla="*/ 118 w 252"/>
              <a:gd name="T21" fmla="*/ 158 h 252"/>
              <a:gd name="T22" fmla="*/ 117 w 252"/>
              <a:gd name="T23" fmla="*/ 154 h 252"/>
              <a:gd name="T24" fmla="*/ 120 w 252"/>
              <a:gd name="T25" fmla="*/ 148 h 252"/>
              <a:gd name="T26" fmla="*/ 126 w 252"/>
              <a:gd name="T27" fmla="*/ 145 h 252"/>
              <a:gd name="T28" fmla="*/ 130 w 252"/>
              <a:gd name="T29" fmla="*/ 146 h 252"/>
              <a:gd name="T30" fmla="*/ 133 w 252"/>
              <a:gd name="T31" fmla="*/ 148 h 252"/>
              <a:gd name="T32" fmla="*/ 135 w 252"/>
              <a:gd name="T33" fmla="*/ 151 h 252"/>
              <a:gd name="T34" fmla="*/ 135 w 252"/>
              <a:gd name="T35" fmla="*/ 154 h 252"/>
              <a:gd name="T36" fmla="*/ 135 w 252"/>
              <a:gd name="T37" fmla="*/ 158 h 252"/>
              <a:gd name="T38" fmla="*/ 133 w 252"/>
              <a:gd name="T39" fmla="*/ 97 h 252"/>
              <a:gd name="T40" fmla="*/ 136 w 252"/>
              <a:gd name="T41" fmla="*/ 102 h 252"/>
              <a:gd name="T42" fmla="*/ 135 w 252"/>
              <a:gd name="T43" fmla="*/ 107 h 252"/>
              <a:gd name="T44" fmla="*/ 129 w 252"/>
              <a:gd name="T45" fmla="*/ 139 h 252"/>
              <a:gd name="T46" fmla="*/ 124 w 252"/>
              <a:gd name="T47" fmla="*/ 139 h 252"/>
              <a:gd name="T48" fmla="*/ 117 w 252"/>
              <a:gd name="T49" fmla="*/ 107 h 252"/>
              <a:gd name="T50" fmla="*/ 117 w 252"/>
              <a:gd name="T51" fmla="*/ 102 h 252"/>
              <a:gd name="T52" fmla="*/ 119 w 252"/>
              <a:gd name="T53" fmla="*/ 97 h 252"/>
              <a:gd name="T54" fmla="*/ 126 w 252"/>
              <a:gd name="T55" fmla="*/ 94 h 252"/>
              <a:gd name="T56" fmla="*/ 133 w 252"/>
              <a:gd name="T57" fmla="*/ 97 h 252"/>
              <a:gd name="T58" fmla="*/ 126 w 252"/>
              <a:gd name="T59" fmla="*/ 0 h 252"/>
              <a:gd name="T60" fmla="*/ 0 w 252"/>
              <a:gd name="T61" fmla="*/ 126 h 252"/>
              <a:gd name="T62" fmla="*/ 126 w 252"/>
              <a:gd name="T63" fmla="*/ 252 h 252"/>
              <a:gd name="T64" fmla="*/ 252 w 252"/>
              <a:gd name="T65" fmla="*/ 126 h 252"/>
              <a:gd name="T66" fmla="*/ 126 w 252"/>
              <a:gd name="T67" fmla="*/ 0 h 252"/>
              <a:gd name="T68" fmla="*/ 213 w 252"/>
              <a:gd name="T69" fmla="*/ 186 h 252"/>
              <a:gd name="T70" fmla="*/ 203 w 252"/>
              <a:gd name="T71" fmla="*/ 192 h 252"/>
              <a:gd name="T72" fmla="*/ 50 w 252"/>
              <a:gd name="T73" fmla="*/ 192 h 252"/>
              <a:gd name="T74" fmla="*/ 39 w 252"/>
              <a:gd name="T75" fmla="*/ 186 h 252"/>
              <a:gd name="T76" fmla="*/ 39 w 252"/>
              <a:gd name="T77" fmla="*/ 174 h 252"/>
              <a:gd name="T78" fmla="*/ 116 w 252"/>
              <a:gd name="T79" fmla="*/ 42 h 252"/>
              <a:gd name="T80" fmla="*/ 126 w 252"/>
              <a:gd name="T81" fmla="*/ 36 h 252"/>
              <a:gd name="T82" fmla="*/ 137 w 252"/>
              <a:gd name="T83" fmla="*/ 42 h 252"/>
              <a:gd name="T84" fmla="*/ 213 w 252"/>
              <a:gd name="T85" fmla="*/ 174 h 252"/>
              <a:gd name="T86" fmla="*/ 213 w 252"/>
              <a:gd name="T87" fmla="*/ 186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52" h="252">
                <a:moveTo>
                  <a:pt x="58" y="175"/>
                </a:moveTo>
                <a:cubicBezTo>
                  <a:pt x="194" y="175"/>
                  <a:pt x="194" y="175"/>
                  <a:pt x="194" y="175"/>
                </a:cubicBezTo>
                <a:cubicBezTo>
                  <a:pt x="126" y="58"/>
                  <a:pt x="126" y="58"/>
                  <a:pt x="126" y="58"/>
                </a:cubicBezTo>
                <a:lnTo>
                  <a:pt x="58" y="175"/>
                </a:lnTo>
                <a:close/>
                <a:moveTo>
                  <a:pt x="135" y="158"/>
                </a:moveTo>
                <a:cubicBezTo>
                  <a:pt x="134" y="159"/>
                  <a:pt x="134" y="160"/>
                  <a:pt x="133" y="161"/>
                </a:cubicBezTo>
                <a:cubicBezTo>
                  <a:pt x="132" y="162"/>
                  <a:pt x="131" y="162"/>
                  <a:pt x="130" y="163"/>
                </a:cubicBezTo>
                <a:cubicBezTo>
                  <a:pt x="129" y="163"/>
                  <a:pt x="128" y="163"/>
                  <a:pt x="126" y="163"/>
                </a:cubicBezTo>
                <a:cubicBezTo>
                  <a:pt x="125" y="163"/>
                  <a:pt x="124" y="163"/>
                  <a:pt x="123" y="163"/>
                </a:cubicBezTo>
                <a:cubicBezTo>
                  <a:pt x="122" y="162"/>
                  <a:pt x="121" y="162"/>
                  <a:pt x="120" y="161"/>
                </a:cubicBezTo>
                <a:cubicBezTo>
                  <a:pt x="119" y="160"/>
                  <a:pt x="118" y="159"/>
                  <a:pt x="118" y="158"/>
                </a:cubicBezTo>
                <a:cubicBezTo>
                  <a:pt x="117" y="157"/>
                  <a:pt x="117" y="156"/>
                  <a:pt x="117" y="154"/>
                </a:cubicBezTo>
                <a:cubicBezTo>
                  <a:pt x="117" y="152"/>
                  <a:pt x="118" y="150"/>
                  <a:pt x="120" y="148"/>
                </a:cubicBezTo>
                <a:cubicBezTo>
                  <a:pt x="122" y="146"/>
                  <a:pt x="124" y="145"/>
                  <a:pt x="126" y="145"/>
                </a:cubicBezTo>
                <a:cubicBezTo>
                  <a:pt x="128" y="145"/>
                  <a:pt x="129" y="145"/>
                  <a:pt x="130" y="146"/>
                </a:cubicBezTo>
                <a:cubicBezTo>
                  <a:pt x="131" y="146"/>
                  <a:pt x="132" y="147"/>
                  <a:pt x="133" y="148"/>
                </a:cubicBezTo>
                <a:cubicBezTo>
                  <a:pt x="134" y="149"/>
                  <a:pt x="134" y="150"/>
                  <a:pt x="135" y="151"/>
                </a:cubicBezTo>
                <a:cubicBezTo>
                  <a:pt x="135" y="152"/>
                  <a:pt x="135" y="153"/>
                  <a:pt x="135" y="154"/>
                </a:cubicBezTo>
                <a:cubicBezTo>
                  <a:pt x="135" y="156"/>
                  <a:pt x="135" y="157"/>
                  <a:pt x="135" y="158"/>
                </a:cubicBezTo>
                <a:close/>
                <a:moveTo>
                  <a:pt x="133" y="97"/>
                </a:moveTo>
                <a:cubicBezTo>
                  <a:pt x="135" y="98"/>
                  <a:pt x="136" y="100"/>
                  <a:pt x="136" y="102"/>
                </a:cubicBezTo>
                <a:cubicBezTo>
                  <a:pt x="136" y="103"/>
                  <a:pt x="136" y="105"/>
                  <a:pt x="135" y="107"/>
                </a:cubicBezTo>
                <a:cubicBezTo>
                  <a:pt x="129" y="139"/>
                  <a:pt x="129" y="139"/>
                  <a:pt x="129" y="139"/>
                </a:cubicBezTo>
                <a:cubicBezTo>
                  <a:pt x="124" y="139"/>
                  <a:pt x="124" y="139"/>
                  <a:pt x="124" y="139"/>
                </a:cubicBezTo>
                <a:cubicBezTo>
                  <a:pt x="117" y="107"/>
                  <a:pt x="117" y="107"/>
                  <a:pt x="117" y="107"/>
                </a:cubicBezTo>
                <a:cubicBezTo>
                  <a:pt x="117" y="105"/>
                  <a:pt x="117" y="103"/>
                  <a:pt x="117" y="102"/>
                </a:cubicBezTo>
                <a:cubicBezTo>
                  <a:pt x="117" y="100"/>
                  <a:pt x="118" y="98"/>
                  <a:pt x="119" y="97"/>
                </a:cubicBezTo>
                <a:cubicBezTo>
                  <a:pt x="121" y="95"/>
                  <a:pt x="123" y="94"/>
                  <a:pt x="126" y="94"/>
                </a:cubicBezTo>
                <a:cubicBezTo>
                  <a:pt x="129" y="94"/>
                  <a:pt x="131" y="95"/>
                  <a:pt x="133" y="97"/>
                </a:cubicBezTo>
                <a:close/>
                <a:moveTo>
                  <a:pt x="126" y="0"/>
                </a:moveTo>
                <a:cubicBezTo>
                  <a:pt x="57" y="0"/>
                  <a:pt x="0" y="56"/>
                  <a:pt x="0" y="126"/>
                </a:cubicBezTo>
                <a:cubicBezTo>
                  <a:pt x="0" y="195"/>
                  <a:pt x="57" y="252"/>
                  <a:pt x="126" y="252"/>
                </a:cubicBezTo>
                <a:cubicBezTo>
                  <a:pt x="196" y="252"/>
                  <a:pt x="252" y="195"/>
                  <a:pt x="252" y="126"/>
                </a:cubicBezTo>
                <a:cubicBezTo>
                  <a:pt x="252" y="56"/>
                  <a:pt x="196" y="0"/>
                  <a:pt x="126" y="0"/>
                </a:cubicBezTo>
                <a:close/>
                <a:moveTo>
                  <a:pt x="213" y="186"/>
                </a:moveTo>
                <a:cubicBezTo>
                  <a:pt x="211" y="190"/>
                  <a:pt x="207" y="192"/>
                  <a:pt x="203" y="192"/>
                </a:cubicBezTo>
                <a:cubicBezTo>
                  <a:pt x="50" y="192"/>
                  <a:pt x="50" y="192"/>
                  <a:pt x="50" y="192"/>
                </a:cubicBezTo>
                <a:cubicBezTo>
                  <a:pt x="46" y="192"/>
                  <a:pt x="42" y="190"/>
                  <a:pt x="39" y="186"/>
                </a:cubicBezTo>
                <a:cubicBezTo>
                  <a:pt x="37" y="183"/>
                  <a:pt x="37" y="178"/>
                  <a:pt x="39" y="174"/>
                </a:cubicBezTo>
                <a:cubicBezTo>
                  <a:pt x="116" y="42"/>
                  <a:pt x="116" y="42"/>
                  <a:pt x="116" y="42"/>
                </a:cubicBezTo>
                <a:cubicBezTo>
                  <a:pt x="118" y="38"/>
                  <a:pt x="122" y="36"/>
                  <a:pt x="126" y="36"/>
                </a:cubicBezTo>
                <a:cubicBezTo>
                  <a:pt x="131" y="36"/>
                  <a:pt x="135" y="38"/>
                  <a:pt x="137" y="42"/>
                </a:cubicBezTo>
                <a:cubicBezTo>
                  <a:pt x="213" y="174"/>
                  <a:pt x="213" y="174"/>
                  <a:pt x="213" y="174"/>
                </a:cubicBezTo>
                <a:cubicBezTo>
                  <a:pt x="215" y="178"/>
                  <a:pt x="215" y="183"/>
                  <a:pt x="213" y="18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Title 5">
            <a:extLst>
              <a:ext uri="{FF2B5EF4-FFF2-40B4-BE49-F238E27FC236}">
                <a16:creationId xmlns:a16="http://schemas.microsoft.com/office/drawing/2014/main" id="{278CE5DF-9D43-504B-BECC-B896E2703357}"/>
              </a:ext>
            </a:extLst>
          </p:cNvPr>
          <p:cNvSpPr txBox="1">
            <a:spLocks/>
          </p:cNvSpPr>
          <p:nvPr/>
        </p:nvSpPr>
        <p:spPr>
          <a:xfrm>
            <a:off x="492125" y="393065"/>
            <a:ext cx="6251574" cy="699091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Прямая применимость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 GDPR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j-ea"/>
              <a:cs typeface="+mj-cs"/>
            </a:endParaRPr>
          </a:p>
        </p:txBody>
      </p:sp>
      <p:sp>
        <p:nvSpPr>
          <p:cNvPr id="20" name="Rectangle 19"/>
          <p:cNvSpPr/>
          <p:nvPr/>
        </p:nvSpPr>
        <p:spPr bwMode="ltGray">
          <a:xfrm>
            <a:off x="0" y="1536331"/>
            <a:ext cx="3656835" cy="1217659"/>
          </a:xfrm>
          <a:prstGeom prst="rect">
            <a:avLst/>
          </a:prstGeom>
          <a:solidFill>
            <a:srgbClr val="74191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0" t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Деятельность в ЕС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через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establishment </a:t>
            </a:r>
            <a:endParaRPr kumimoji="0" lang="ru-RU" sz="2000" b="1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13432" y="1616574"/>
            <a:ext cx="4360937" cy="1058032"/>
          </a:xfrm>
          <a:prstGeom prst="rect">
            <a:avLst/>
          </a:prstGeom>
          <a:solidFill>
            <a:schemeClr val="bg2">
              <a:lumMod val="95000"/>
              <a:alpha val="65000"/>
            </a:schemeClr>
          </a:solidFill>
        </p:spPr>
        <p:txBody>
          <a:bodyPr vert="horz" wrap="square" lIns="81000" tIns="54000" rIns="54000" bIns="54000" rtlCol="0" anchor="ctr" anchorCtr="0">
            <a:spAutoFit/>
          </a:bodyPr>
          <a:lstStyle/>
          <a:p>
            <a:pPr marL="136922" marR="0" lvl="0" indent="-136922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деятельность через филиал</a:t>
            </a: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или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дочернюю компанию в ЕС</a:t>
            </a:r>
          </a:p>
          <a:p>
            <a:pPr marL="136922" marR="0" lvl="0" indent="-136922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kern="0" dirty="0" smtClean="0">
                <a:solidFill>
                  <a:srgbClr val="000000"/>
                </a:solidFill>
                <a:latin typeface="Arial"/>
              </a:rPr>
              <a:t>привлечение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агента, партнера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664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2" name="Object 130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144194" y="858444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think-cell Slide" r:id="rId5" imgW="353" imgH="353" progId="TCLayout.ActiveDocument.1">
                  <p:embed/>
                </p:oleObj>
              </mc:Choice>
              <mc:Fallback>
                <p:oleObj name="think-cell Slide" r:id="rId5" imgW="353" imgH="353" progId="TCLayout.ActiveDocument.1">
                  <p:embed/>
                  <p:pic>
                    <p:nvPicPr>
                      <p:cNvPr id="1302" name="Object 130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4194" y="858444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6712" y="1194457"/>
            <a:ext cx="8607955" cy="4689877"/>
          </a:xfrm>
          <a:prstGeom prst="rect">
            <a:avLst/>
          </a:prstGeom>
        </p:spPr>
      </p:pic>
      <p:sp>
        <p:nvSpPr>
          <p:cNvPr id="1290" name="Title 1"/>
          <p:cNvSpPr txBox="1">
            <a:spLocks/>
          </p:cNvSpPr>
          <p:nvPr/>
        </p:nvSpPr>
        <p:spPr>
          <a:xfrm>
            <a:off x="1513852" y="1768614"/>
            <a:ext cx="6106727" cy="6465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794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39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j-ea"/>
              <a:cs typeface="+mj-cs"/>
            </a:endParaRPr>
          </a:p>
        </p:txBody>
      </p:sp>
      <p:sp>
        <p:nvSpPr>
          <p:cNvPr id="44" name="Freeform 43"/>
          <p:cNvSpPr>
            <a:spLocks noEditPoints="1"/>
          </p:cNvSpPr>
          <p:nvPr/>
        </p:nvSpPr>
        <p:spPr bwMode="auto">
          <a:xfrm>
            <a:off x="549955" y="4725262"/>
            <a:ext cx="450056" cy="450056"/>
          </a:xfrm>
          <a:custGeom>
            <a:avLst/>
            <a:gdLst>
              <a:gd name="T0" fmla="*/ 58 w 252"/>
              <a:gd name="T1" fmla="*/ 175 h 252"/>
              <a:gd name="T2" fmla="*/ 194 w 252"/>
              <a:gd name="T3" fmla="*/ 175 h 252"/>
              <a:gd name="T4" fmla="*/ 126 w 252"/>
              <a:gd name="T5" fmla="*/ 58 h 252"/>
              <a:gd name="T6" fmla="*/ 58 w 252"/>
              <a:gd name="T7" fmla="*/ 175 h 252"/>
              <a:gd name="T8" fmla="*/ 135 w 252"/>
              <a:gd name="T9" fmla="*/ 158 h 252"/>
              <a:gd name="T10" fmla="*/ 133 w 252"/>
              <a:gd name="T11" fmla="*/ 161 h 252"/>
              <a:gd name="T12" fmla="*/ 130 w 252"/>
              <a:gd name="T13" fmla="*/ 163 h 252"/>
              <a:gd name="T14" fmla="*/ 126 w 252"/>
              <a:gd name="T15" fmla="*/ 163 h 252"/>
              <a:gd name="T16" fmla="*/ 123 w 252"/>
              <a:gd name="T17" fmla="*/ 163 h 252"/>
              <a:gd name="T18" fmla="*/ 120 w 252"/>
              <a:gd name="T19" fmla="*/ 161 h 252"/>
              <a:gd name="T20" fmla="*/ 118 w 252"/>
              <a:gd name="T21" fmla="*/ 158 h 252"/>
              <a:gd name="T22" fmla="*/ 117 w 252"/>
              <a:gd name="T23" fmla="*/ 154 h 252"/>
              <a:gd name="T24" fmla="*/ 120 w 252"/>
              <a:gd name="T25" fmla="*/ 148 h 252"/>
              <a:gd name="T26" fmla="*/ 126 w 252"/>
              <a:gd name="T27" fmla="*/ 145 h 252"/>
              <a:gd name="T28" fmla="*/ 130 w 252"/>
              <a:gd name="T29" fmla="*/ 146 h 252"/>
              <a:gd name="T30" fmla="*/ 133 w 252"/>
              <a:gd name="T31" fmla="*/ 148 h 252"/>
              <a:gd name="T32" fmla="*/ 135 w 252"/>
              <a:gd name="T33" fmla="*/ 151 h 252"/>
              <a:gd name="T34" fmla="*/ 135 w 252"/>
              <a:gd name="T35" fmla="*/ 154 h 252"/>
              <a:gd name="T36" fmla="*/ 135 w 252"/>
              <a:gd name="T37" fmla="*/ 158 h 252"/>
              <a:gd name="T38" fmla="*/ 133 w 252"/>
              <a:gd name="T39" fmla="*/ 97 h 252"/>
              <a:gd name="T40" fmla="*/ 136 w 252"/>
              <a:gd name="T41" fmla="*/ 102 h 252"/>
              <a:gd name="T42" fmla="*/ 135 w 252"/>
              <a:gd name="T43" fmla="*/ 107 h 252"/>
              <a:gd name="T44" fmla="*/ 129 w 252"/>
              <a:gd name="T45" fmla="*/ 139 h 252"/>
              <a:gd name="T46" fmla="*/ 124 w 252"/>
              <a:gd name="T47" fmla="*/ 139 h 252"/>
              <a:gd name="T48" fmla="*/ 117 w 252"/>
              <a:gd name="T49" fmla="*/ 107 h 252"/>
              <a:gd name="T50" fmla="*/ 117 w 252"/>
              <a:gd name="T51" fmla="*/ 102 h 252"/>
              <a:gd name="T52" fmla="*/ 119 w 252"/>
              <a:gd name="T53" fmla="*/ 97 h 252"/>
              <a:gd name="T54" fmla="*/ 126 w 252"/>
              <a:gd name="T55" fmla="*/ 94 h 252"/>
              <a:gd name="T56" fmla="*/ 133 w 252"/>
              <a:gd name="T57" fmla="*/ 97 h 252"/>
              <a:gd name="T58" fmla="*/ 126 w 252"/>
              <a:gd name="T59" fmla="*/ 0 h 252"/>
              <a:gd name="T60" fmla="*/ 0 w 252"/>
              <a:gd name="T61" fmla="*/ 126 h 252"/>
              <a:gd name="T62" fmla="*/ 126 w 252"/>
              <a:gd name="T63" fmla="*/ 252 h 252"/>
              <a:gd name="T64" fmla="*/ 252 w 252"/>
              <a:gd name="T65" fmla="*/ 126 h 252"/>
              <a:gd name="T66" fmla="*/ 126 w 252"/>
              <a:gd name="T67" fmla="*/ 0 h 252"/>
              <a:gd name="T68" fmla="*/ 213 w 252"/>
              <a:gd name="T69" fmla="*/ 186 h 252"/>
              <a:gd name="T70" fmla="*/ 203 w 252"/>
              <a:gd name="T71" fmla="*/ 192 h 252"/>
              <a:gd name="T72" fmla="*/ 50 w 252"/>
              <a:gd name="T73" fmla="*/ 192 h 252"/>
              <a:gd name="T74" fmla="*/ 39 w 252"/>
              <a:gd name="T75" fmla="*/ 186 h 252"/>
              <a:gd name="T76" fmla="*/ 39 w 252"/>
              <a:gd name="T77" fmla="*/ 174 h 252"/>
              <a:gd name="T78" fmla="*/ 116 w 252"/>
              <a:gd name="T79" fmla="*/ 42 h 252"/>
              <a:gd name="T80" fmla="*/ 126 w 252"/>
              <a:gd name="T81" fmla="*/ 36 h 252"/>
              <a:gd name="T82" fmla="*/ 137 w 252"/>
              <a:gd name="T83" fmla="*/ 42 h 252"/>
              <a:gd name="T84" fmla="*/ 213 w 252"/>
              <a:gd name="T85" fmla="*/ 174 h 252"/>
              <a:gd name="T86" fmla="*/ 213 w 252"/>
              <a:gd name="T87" fmla="*/ 186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52" h="252">
                <a:moveTo>
                  <a:pt x="58" y="175"/>
                </a:moveTo>
                <a:cubicBezTo>
                  <a:pt x="194" y="175"/>
                  <a:pt x="194" y="175"/>
                  <a:pt x="194" y="175"/>
                </a:cubicBezTo>
                <a:cubicBezTo>
                  <a:pt x="126" y="58"/>
                  <a:pt x="126" y="58"/>
                  <a:pt x="126" y="58"/>
                </a:cubicBezTo>
                <a:lnTo>
                  <a:pt x="58" y="175"/>
                </a:lnTo>
                <a:close/>
                <a:moveTo>
                  <a:pt x="135" y="158"/>
                </a:moveTo>
                <a:cubicBezTo>
                  <a:pt x="134" y="159"/>
                  <a:pt x="134" y="160"/>
                  <a:pt x="133" y="161"/>
                </a:cubicBezTo>
                <a:cubicBezTo>
                  <a:pt x="132" y="162"/>
                  <a:pt x="131" y="162"/>
                  <a:pt x="130" y="163"/>
                </a:cubicBezTo>
                <a:cubicBezTo>
                  <a:pt x="129" y="163"/>
                  <a:pt x="128" y="163"/>
                  <a:pt x="126" y="163"/>
                </a:cubicBezTo>
                <a:cubicBezTo>
                  <a:pt x="125" y="163"/>
                  <a:pt x="124" y="163"/>
                  <a:pt x="123" y="163"/>
                </a:cubicBezTo>
                <a:cubicBezTo>
                  <a:pt x="122" y="162"/>
                  <a:pt x="121" y="162"/>
                  <a:pt x="120" y="161"/>
                </a:cubicBezTo>
                <a:cubicBezTo>
                  <a:pt x="119" y="160"/>
                  <a:pt x="118" y="159"/>
                  <a:pt x="118" y="158"/>
                </a:cubicBezTo>
                <a:cubicBezTo>
                  <a:pt x="117" y="157"/>
                  <a:pt x="117" y="156"/>
                  <a:pt x="117" y="154"/>
                </a:cubicBezTo>
                <a:cubicBezTo>
                  <a:pt x="117" y="152"/>
                  <a:pt x="118" y="150"/>
                  <a:pt x="120" y="148"/>
                </a:cubicBezTo>
                <a:cubicBezTo>
                  <a:pt x="122" y="146"/>
                  <a:pt x="124" y="145"/>
                  <a:pt x="126" y="145"/>
                </a:cubicBezTo>
                <a:cubicBezTo>
                  <a:pt x="128" y="145"/>
                  <a:pt x="129" y="145"/>
                  <a:pt x="130" y="146"/>
                </a:cubicBezTo>
                <a:cubicBezTo>
                  <a:pt x="131" y="146"/>
                  <a:pt x="132" y="147"/>
                  <a:pt x="133" y="148"/>
                </a:cubicBezTo>
                <a:cubicBezTo>
                  <a:pt x="134" y="149"/>
                  <a:pt x="134" y="150"/>
                  <a:pt x="135" y="151"/>
                </a:cubicBezTo>
                <a:cubicBezTo>
                  <a:pt x="135" y="152"/>
                  <a:pt x="135" y="153"/>
                  <a:pt x="135" y="154"/>
                </a:cubicBezTo>
                <a:cubicBezTo>
                  <a:pt x="135" y="156"/>
                  <a:pt x="135" y="157"/>
                  <a:pt x="135" y="158"/>
                </a:cubicBezTo>
                <a:close/>
                <a:moveTo>
                  <a:pt x="133" y="97"/>
                </a:moveTo>
                <a:cubicBezTo>
                  <a:pt x="135" y="98"/>
                  <a:pt x="136" y="100"/>
                  <a:pt x="136" y="102"/>
                </a:cubicBezTo>
                <a:cubicBezTo>
                  <a:pt x="136" y="103"/>
                  <a:pt x="136" y="105"/>
                  <a:pt x="135" y="107"/>
                </a:cubicBezTo>
                <a:cubicBezTo>
                  <a:pt x="129" y="139"/>
                  <a:pt x="129" y="139"/>
                  <a:pt x="129" y="139"/>
                </a:cubicBezTo>
                <a:cubicBezTo>
                  <a:pt x="124" y="139"/>
                  <a:pt x="124" y="139"/>
                  <a:pt x="124" y="139"/>
                </a:cubicBezTo>
                <a:cubicBezTo>
                  <a:pt x="117" y="107"/>
                  <a:pt x="117" y="107"/>
                  <a:pt x="117" y="107"/>
                </a:cubicBezTo>
                <a:cubicBezTo>
                  <a:pt x="117" y="105"/>
                  <a:pt x="117" y="103"/>
                  <a:pt x="117" y="102"/>
                </a:cubicBezTo>
                <a:cubicBezTo>
                  <a:pt x="117" y="100"/>
                  <a:pt x="118" y="98"/>
                  <a:pt x="119" y="97"/>
                </a:cubicBezTo>
                <a:cubicBezTo>
                  <a:pt x="121" y="95"/>
                  <a:pt x="123" y="94"/>
                  <a:pt x="126" y="94"/>
                </a:cubicBezTo>
                <a:cubicBezTo>
                  <a:pt x="129" y="94"/>
                  <a:pt x="131" y="95"/>
                  <a:pt x="133" y="97"/>
                </a:cubicBezTo>
                <a:close/>
                <a:moveTo>
                  <a:pt x="126" y="0"/>
                </a:moveTo>
                <a:cubicBezTo>
                  <a:pt x="57" y="0"/>
                  <a:pt x="0" y="56"/>
                  <a:pt x="0" y="126"/>
                </a:cubicBezTo>
                <a:cubicBezTo>
                  <a:pt x="0" y="195"/>
                  <a:pt x="57" y="252"/>
                  <a:pt x="126" y="252"/>
                </a:cubicBezTo>
                <a:cubicBezTo>
                  <a:pt x="196" y="252"/>
                  <a:pt x="252" y="195"/>
                  <a:pt x="252" y="126"/>
                </a:cubicBezTo>
                <a:cubicBezTo>
                  <a:pt x="252" y="56"/>
                  <a:pt x="196" y="0"/>
                  <a:pt x="126" y="0"/>
                </a:cubicBezTo>
                <a:close/>
                <a:moveTo>
                  <a:pt x="213" y="186"/>
                </a:moveTo>
                <a:cubicBezTo>
                  <a:pt x="211" y="190"/>
                  <a:pt x="207" y="192"/>
                  <a:pt x="203" y="192"/>
                </a:cubicBezTo>
                <a:cubicBezTo>
                  <a:pt x="50" y="192"/>
                  <a:pt x="50" y="192"/>
                  <a:pt x="50" y="192"/>
                </a:cubicBezTo>
                <a:cubicBezTo>
                  <a:pt x="46" y="192"/>
                  <a:pt x="42" y="190"/>
                  <a:pt x="39" y="186"/>
                </a:cubicBezTo>
                <a:cubicBezTo>
                  <a:pt x="37" y="183"/>
                  <a:pt x="37" y="178"/>
                  <a:pt x="39" y="174"/>
                </a:cubicBezTo>
                <a:cubicBezTo>
                  <a:pt x="116" y="42"/>
                  <a:pt x="116" y="42"/>
                  <a:pt x="116" y="42"/>
                </a:cubicBezTo>
                <a:cubicBezTo>
                  <a:pt x="118" y="38"/>
                  <a:pt x="122" y="36"/>
                  <a:pt x="126" y="36"/>
                </a:cubicBezTo>
                <a:cubicBezTo>
                  <a:pt x="131" y="36"/>
                  <a:pt x="135" y="38"/>
                  <a:pt x="137" y="42"/>
                </a:cubicBezTo>
                <a:cubicBezTo>
                  <a:pt x="213" y="174"/>
                  <a:pt x="213" y="174"/>
                  <a:pt x="213" y="174"/>
                </a:cubicBezTo>
                <a:cubicBezTo>
                  <a:pt x="215" y="178"/>
                  <a:pt x="215" y="183"/>
                  <a:pt x="213" y="18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Title 5">
            <a:extLst>
              <a:ext uri="{FF2B5EF4-FFF2-40B4-BE49-F238E27FC236}">
                <a16:creationId xmlns:a16="http://schemas.microsoft.com/office/drawing/2014/main" id="{278CE5DF-9D43-504B-BECC-B896E2703357}"/>
              </a:ext>
            </a:extLst>
          </p:cNvPr>
          <p:cNvSpPr txBox="1">
            <a:spLocks/>
          </p:cNvSpPr>
          <p:nvPr/>
        </p:nvSpPr>
        <p:spPr>
          <a:xfrm>
            <a:off x="492125" y="393065"/>
            <a:ext cx="6251574" cy="699091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Прямая применимость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 GDPR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 bwMode="ltGray">
          <a:xfrm>
            <a:off x="-1" y="3082788"/>
            <a:ext cx="3656836" cy="1216800"/>
          </a:xfrm>
          <a:prstGeom prst="rect">
            <a:avLst/>
          </a:prstGeom>
          <a:solidFill>
            <a:srgbClr val="AA2417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0" t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Предложение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товаров и услуг в ЕС</a:t>
            </a:r>
          </a:p>
        </p:txBody>
      </p:sp>
      <p:sp>
        <p:nvSpPr>
          <p:cNvPr id="20" name="Rectangle 19"/>
          <p:cNvSpPr/>
          <p:nvPr/>
        </p:nvSpPr>
        <p:spPr bwMode="ltGray">
          <a:xfrm>
            <a:off x="0" y="1536331"/>
            <a:ext cx="3656835" cy="1217659"/>
          </a:xfrm>
          <a:prstGeom prst="rect">
            <a:avLst/>
          </a:prstGeom>
          <a:solidFill>
            <a:srgbClr val="74191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0" t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Деятельность в ЕС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через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establishment </a:t>
            </a:r>
            <a:endParaRPr kumimoji="0" lang="ru-RU" sz="2000" b="1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13432" y="1616574"/>
            <a:ext cx="4360937" cy="1058032"/>
          </a:xfrm>
          <a:prstGeom prst="rect">
            <a:avLst/>
          </a:prstGeom>
          <a:solidFill>
            <a:schemeClr val="bg2">
              <a:lumMod val="95000"/>
              <a:alpha val="65000"/>
            </a:schemeClr>
          </a:solidFill>
        </p:spPr>
        <p:txBody>
          <a:bodyPr vert="horz" wrap="square" lIns="81000" tIns="54000" rIns="54000" bIns="54000" rtlCol="0" anchor="ctr" anchorCtr="0">
            <a:spAutoFit/>
          </a:bodyPr>
          <a:lstStyle/>
          <a:p>
            <a:pPr marL="136922" marR="0" lvl="0" indent="-136922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деятельность через филиал</a:t>
            </a: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или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дочернюю компанию в ЕС</a:t>
            </a:r>
          </a:p>
          <a:p>
            <a:pPr marL="136922" marR="0" lvl="0" indent="-136922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kern="0" dirty="0" smtClean="0">
                <a:solidFill>
                  <a:srgbClr val="000000"/>
                </a:solidFill>
                <a:latin typeface="Arial"/>
              </a:rPr>
              <a:t>привлечение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агента, партнера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8010" y="3149348"/>
            <a:ext cx="4366359" cy="1083680"/>
          </a:xfrm>
          <a:prstGeom prst="rect">
            <a:avLst/>
          </a:prstGeom>
          <a:solidFill>
            <a:schemeClr val="bg2">
              <a:lumMod val="95000"/>
              <a:alpha val="65000"/>
            </a:schemeClr>
          </a:solidFill>
        </p:spPr>
        <p:txBody>
          <a:bodyPr vert="horz" wrap="square" lIns="81000" tIns="54000" rIns="54000" bIns="54000" rtlCol="0" anchor="ctr" anchorCtr="0">
            <a:spAutoFit/>
          </a:bodyPr>
          <a:lstStyle/>
          <a:p>
            <a:pPr marL="136922" marR="0" lvl="0" indent="-136922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астомизация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продуктов для ЕС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36922" marR="0" lvl="0" indent="-136922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продвижение продуктов в ЕС</a:t>
            </a:r>
          </a:p>
          <a:p>
            <a:pPr marL="136922" marR="0" lvl="0" indent="-136922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совместные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продукты в ЕС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350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2" name="Object 130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144194" y="858444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think-cell Slide" r:id="rId5" imgW="353" imgH="353" progId="TCLayout.ActiveDocument.1">
                  <p:embed/>
                </p:oleObj>
              </mc:Choice>
              <mc:Fallback>
                <p:oleObj name="think-cell Slide" r:id="rId5" imgW="353" imgH="353" progId="TCLayout.ActiveDocument.1">
                  <p:embed/>
                  <p:pic>
                    <p:nvPicPr>
                      <p:cNvPr id="1302" name="Object 130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4194" y="858444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6712" y="1194457"/>
            <a:ext cx="8607955" cy="4689877"/>
          </a:xfrm>
          <a:prstGeom prst="rect">
            <a:avLst/>
          </a:prstGeom>
        </p:spPr>
      </p:pic>
      <p:sp>
        <p:nvSpPr>
          <p:cNvPr id="1290" name="Title 1"/>
          <p:cNvSpPr txBox="1">
            <a:spLocks/>
          </p:cNvSpPr>
          <p:nvPr/>
        </p:nvSpPr>
        <p:spPr>
          <a:xfrm>
            <a:off x="1513852" y="1768614"/>
            <a:ext cx="6106727" cy="6465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794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39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j-ea"/>
              <a:cs typeface="+mj-cs"/>
            </a:endParaRPr>
          </a:p>
        </p:txBody>
      </p:sp>
      <p:sp>
        <p:nvSpPr>
          <p:cNvPr id="44" name="Freeform 43"/>
          <p:cNvSpPr>
            <a:spLocks noEditPoints="1"/>
          </p:cNvSpPr>
          <p:nvPr/>
        </p:nvSpPr>
        <p:spPr bwMode="auto">
          <a:xfrm>
            <a:off x="549955" y="4725262"/>
            <a:ext cx="450056" cy="450056"/>
          </a:xfrm>
          <a:custGeom>
            <a:avLst/>
            <a:gdLst>
              <a:gd name="T0" fmla="*/ 58 w 252"/>
              <a:gd name="T1" fmla="*/ 175 h 252"/>
              <a:gd name="T2" fmla="*/ 194 w 252"/>
              <a:gd name="T3" fmla="*/ 175 h 252"/>
              <a:gd name="T4" fmla="*/ 126 w 252"/>
              <a:gd name="T5" fmla="*/ 58 h 252"/>
              <a:gd name="T6" fmla="*/ 58 w 252"/>
              <a:gd name="T7" fmla="*/ 175 h 252"/>
              <a:gd name="T8" fmla="*/ 135 w 252"/>
              <a:gd name="T9" fmla="*/ 158 h 252"/>
              <a:gd name="T10" fmla="*/ 133 w 252"/>
              <a:gd name="T11" fmla="*/ 161 h 252"/>
              <a:gd name="T12" fmla="*/ 130 w 252"/>
              <a:gd name="T13" fmla="*/ 163 h 252"/>
              <a:gd name="T14" fmla="*/ 126 w 252"/>
              <a:gd name="T15" fmla="*/ 163 h 252"/>
              <a:gd name="T16" fmla="*/ 123 w 252"/>
              <a:gd name="T17" fmla="*/ 163 h 252"/>
              <a:gd name="T18" fmla="*/ 120 w 252"/>
              <a:gd name="T19" fmla="*/ 161 h 252"/>
              <a:gd name="T20" fmla="*/ 118 w 252"/>
              <a:gd name="T21" fmla="*/ 158 h 252"/>
              <a:gd name="T22" fmla="*/ 117 w 252"/>
              <a:gd name="T23" fmla="*/ 154 h 252"/>
              <a:gd name="T24" fmla="*/ 120 w 252"/>
              <a:gd name="T25" fmla="*/ 148 h 252"/>
              <a:gd name="T26" fmla="*/ 126 w 252"/>
              <a:gd name="T27" fmla="*/ 145 h 252"/>
              <a:gd name="T28" fmla="*/ 130 w 252"/>
              <a:gd name="T29" fmla="*/ 146 h 252"/>
              <a:gd name="T30" fmla="*/ 133 w 252"/>
              <a:gd name="T31" fmla="*/ 148 h 252"/>
              <a:gd name="T32" fmla="*/ 135 w 252"/>
              <a:gd name="T33" fmla="*/ 151 h 252"/>
              <a:gd name="T34" fmla="*/ 135 w 252"/>
              <a:gd name="T35" fmla="*/ 154 h 252"/>
              <a:gd name="T36" fmla="*/ 135 w 252"/>
              <a:gd name="T37" fmla="*/ 158 h 252"/>
              <a:gd name="T38" fmla="*/ 133 w 252"/>
              <a:gd name="T39" fmla="*/ 97 h 252"/>
              <a:gd name="T40" fmla="*/ 136 w 252"/>
              <a:gd name="T41" fmla="*/ 102 h 252"/>
              <a:gd name="T42" fmla="*/ 135 w 252"/>
              <a:gd name="T43" fmla="*/ 107 h 252"/>
              <a:gd name="T44" fmla="*/ 129 w 252"/>
              <a:gd name="T45" fmla="*/ 139 h 252"/>
              <a:gd name="T46" fmla="*/ 124 w 252"/>
              <a:gd name="T47" fmla="*/ 139 h 252"/>
              <a:gd name="T48" fmla="*/ 117 w 252"/>
              <a:gd name="T49" fmla="*/ 107 h 252"/>
              <a:gd name="T50" fmla="*/ 117 w 252"/>
              <a:gd name="T51" fmla="*/ 102 h 252"/>
              <a:gd name="T52" fmla="*/ 119 w 252"/>
              <a:gd name="T53" fmla="*/ 97 h 252"/>
              <a:gd name="T54" fmla="*/ 126 w 252"/>
              <a:gd name="T55" fmla="*/ 94 h 252"/>
              <a:gd name="T56" fmla="*/ 133 w 252"/>
              <a:gd name="T57" fmla="*/ 97 h 252"/>
              <a:gd name="T58" fmla="*/ 126 w 252"/>
              <a:gd name="T59" fmla="*/ 0 h 252"/>
              <a:gd name="T60" fmla="*/ 0 w 252"/>
              <a:gd name="T61" fmla="*/ 126 h 252"/>
              <a:gd name="T62" fmla="*/ 126 w 252"/>
              <a:gd name="T63" fmla="*/ 252 h 252"/>
              <a:gd name="T64" fmla="*/ 252 w 252"/>
              <a:gd name="T65" fmla="*/ 126 h 252"/>
              <a:gd name="T66" fmla="*/ 126 w 252"/>
              <a:gd name="T67" fmla="*/ 0 h 252"/>
              <a:gd name="T68" fmla="*/ 213 w 252"/>
              <a:gd name="T69" fmla="*/ 186 h 252"/>
              <a:gd name="T70" fmla="*/ 203 w 252"/>
              <a:gd name="T71" fmla="*/ 192 h 252"/>
              <a:gd name="T72" fmla="*/ 50 w 252"/>
              <a:gd name="T73" fmla="*/ 192 h 252"/>
              <a:gd name="T74" fmla="*/ 39 w 252"/>
              <a:gd name="T75" fmla="*/ 186 h 252"/>
              <a:gd name="T76" fmla="*/ 39 w 252"/>
              <a:gd name="T77" fmla="*/ 174 h 252"/>
              <a:gd name="T78" fmla="*/ 116 w 252"/>
              <a:gd name="T79" fmla="*/ 42 h 252"/>
              <a:gd name="T80" fmla="*/ 126 w 252"/>
              <a:gd name="T81" fmla="*/ 36 h 252"/>
              <a:gd name="T82" fmla="*/ 137 w 252"/>
              <a:gd name="T83" fmla="*/ 42 h 252"/>
              <a:gd name="T84" fmla="*/ 213 w 252"/>
              <a:gd name="T85" fmla="*/ 174 h 252"/>
              <a:gd name="T86" fmla="*/ 213 w 252"/>
              <a:gd name="T87" fmla="*/ 186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52" h="252">
                <a:moveTo>
                  <a:pt x="58" y="175"/>
                </a:moveTo>
                <a:cubicBezTo>
                  <a:pt x="194" y="175"/>
                  <a:pt x="194" y="175"/>
                  <a:pt x="194" y="175"/>
                </a:cubicBezTo>
                <a:cubicBezTo>
                  <a:pt x="126" y="58"/>
                  <a:pt x="126" y="58"/>
                  <a:pt x="126" y="58"/>
                </a:cubicBezTo>
                <a:lnTo>
                  <a:pt x="58" y="175"/>
                </a:lnTo>
                <a:close/>
                <a:moveTo>
                  <a:pt x="135" y="158"/>
                </a:moveTo>
                <a:cubicBezTo>
                  <a:pt x="134" y="159"/>
                  <a:pt x="134" y="160"/>
                  <a:pt x="133" y="161"/>
                </a:cubicBezTo>
                <a:cubicBezTo>
                  <a:pt x="132" y="162"/>
                  <a:pt x="131" y="162"/>
                  <a:pt x="130" y="163"/>
                </a:cubicBezTo>
                <a:cubicBezTo>
                  <a:pt x="129" y="163"/>
                  <a:pt x="128" y="163"/>
                  <a:pt x="126" y="163"/>
                </a:cubicBezTo>
                <a:cubicBezTo>
                  <a:pt x="125" y="163"/>
                  <a:pt x="124" y="163"/>
                  <a:pt x="123" y="163"/>
                </a:cubicBezTo>
                <a:cubicBezTo>
                  <a:pt x="122" y="162"/>
                  <a:pt x="121" y="162"/>
                  <a:pt x="120" y="161"/>
                </a:cubicBezTo>
                <a:cubicBezTo>
                  <a:pt x="119" y="160"/>
                  <a:pt x="118" y="159"/>
                  <a:pt x="118" y="158"/>
                </a:cubicBezTo>
                <a:cubicBezTo>
                  <a:pt x="117" y="157"/>
                  <a:pt x="117" y="156"/>
                  <a:pt x="117" y="154"/>
                </a:cubicBezTo>
                <a:cubicBezTo>
                  <a:pt x="117" y="152"/>
                  <a:pt x="118" y="150"/>
                  <a:pt x="120" y="148"/>
                </a:cubicBezTo>
                <a:cubicBezTo>
                  <a:pt x="122" y="146"/>
                  <a:pt x="124" y="145"/>
                  <a:pt x="126" y="145"/>
                </a:cubicBezTo>
                <a:cubicBezTo>
                  <a:pt x="128" y="145"/>
                  <a:pt x="129" y="145"/>
                  <a:pt x="130" y="146"/>
                </a:cubicBezTo>
                <a:cubicBezTo>
                  <a:pt x="131" y="146"/>
                  <a:pt x="132" y="147"/>
                  <a:pt x="133" y="148"/>
                </a:cubicBezTo>
                <a:cubicBezTo>
                  <a:pt x="134" y="149"/>
                  <a:pt x="134" y="150"/>
                  <a:pt x="135" y="151"/>
                </a:cubicBezTo>
                <a:cubicBezTo>
                  <a:pt x="135" y="152"/>
                  <a:pt x="135" y="153"/>
                  <a:pt x="135" y="154"/>
                </a:cubicBezTo>
                <a:cubicBezTo>
                  <a:pt x="135" y="156"/>
                  <a:pt x="135" y="157"/>
                  <a:pt x="135" y="158"/>
                </a:cubicBezTo>
                <a:close/>
                <a:moveTo>
                  <a:pt x="133" y="97"/>
                </a:moveTo>
                <a:cubicBezTo>
                  <a:pt x="135" y="98"/>
                  <a:pt x="136" y="100"/>
                  <a:pt x="136" y="102"/>
                </a:cubicBezTo>
                <a:cubicBezTo>
                  <a:pt x="136" y="103"/>
                  <a:pt x="136" y="105"/>
                  <a:pt x="135" y="107"/>
                </a:cubicBezTo>
                <a:cubicBezTo>
                  <a:pt x="129" y="139"/>
                  <a:pt x="129" y="139"/>
                  <a:pt x="129" y="139"/>
                </a:cubicBezTo>
                <a:cubicBezTo>
                  <a:pt x="124" y="139"/>
                  <a:pt x="124" y="139"/>
                  <a:pt x="124" y="139"/>
                </a:cubicBezTo>
                <a:cubicBezTo>
                  <a:pt x="117" y="107"/>
                  <a:pt x="117" y="107"/>
                  <a:pt x="117" y="107"/>
                </a:cubicBezTo>
                <a:cubicBezTo>
                  <a:pt x="117" y="105"/>
                  <a:pt x="117" y="103"/>
                  <a:pt x="117" y="102"/>
                </a:cubicBezTo>
                <a:cubicBezTo>
                  <a:pt x="117" y="100"/>
                  <a:pt x="118" y="98"/>
                  <a:pt x="119" y="97"/>
                </a:cubicBezTo>
                <a:cubicBezTo>
                  <a:pt x="121" y="95"/>
                  <a:pt x="123" y="94"/>
                  <a:pt x="126" y="94"/>
                </a:cubicBezTo>
                <a:cubicBezTo>
                  <a:pt x="129" y="94"/>
                  <a:pt x="131" y="95"/>
                  <a:pt x="133" y="97"/>
                </a:cubicBezTo>
                <a:close/>
                <a:moveTo>
                  <a:pt x="126" y="0"/>
                </a:moveTo>
                <a:cubicBezTo>
                  <a:pt x="57" y="0"/>
                  <a:pt x="0" y="56"/>
                  <a:pt x="0" y="126"/>
                </a:cubicBezTo>
                <a:cubicBezTo>
                  <a:pt x="0" y="195"/>
                  <a:pt x="57" y="252"/>
                  <a:pt x="126" y="252"/>
                </a:cubicBezTo>
                <a:cubicBezTo>
                  <a:pt x="196" y="252"/>
                  <a:pt x="252" y="195"/>
                  <a:pt x="252" y="126"/>
                </a:cubicBezTo>
                <a:cubicBezTo>
                  <a:pt x="252" y="56"/>
                  <a:pt x="196" y="0"/>
                  <a:pt x="126" y="0"/>
                </a:cubicBezTo>
                <a:close/>
                <a:moveTo>
                  <a:pt x="213" y="186"/>
                </a:moveTo>
                <a:cubicBezTo>
                  <a:pt x="211" y="190"/>
                  <a:pt x="207" y="192"/>
                  <a:pt x="203" y="192"/>
                </a:cubicBezTo>
                <a:cubicBezTo>
                  <a:pt x="50" y="192"/>
                  <a:pt x="50" y="192"/>
                  <a:pt x="50" y="192"/>
                </a:cubicBezTo>
                <a:cubicBezTo>
                  <a:pt x="46" y="192"/>
                  <a:pt x="42" y="190"/>
                  <a:pt x="39" y="186"/>
                </a:cubicBezTo>
                <a:cubicBezTo>
                  <a:pt x="37" y="183"/>
                  <a:pt x="37" y="178"/>
                  <a:pt x="39" y="174"/>
                </a:cubicBezTo>
                <a:cubicBezTo>
                  <a:pt x="116" y="42"/>
                  <a:pt x="116" y="42"/>
                  <a:pt x="116" y="42"/>
                </a:cubicBezTo>
                <a:cubicBezTo>
                  <a:pt x="118" y="38"/>
                  <a:pt x="122" y="36"/>
                  <a:pt x="126" y="36"/>
                </a:cubicBezTo>
                <a:cubicBezTo>
                  <a:pt x="131" y="36"/>
                  <a:pt x="135" y="38"/>
                  <a:pt x="137" y="42"/>
                </a:cubicBezTo>
                <a:cubicBezTo>
                  <a:pt x="213" y="174"/>
                  <a:pt x="213" y="174"/>
                  <a:pt x="213" y="174"/>
                </a:cubicBezTo>
                <a:cubicBezTo>
                  <a:pt x="215" y="178"/>
                  <a:pt x="215" y="183"/>
                  <a:pt x="213" y="18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508010" y="4659915"/>
            <a:ext cx="4366359" cy="1083680"/>
          </a:xfrm>
          <a:prstGeom prst="rect">
            <a:avLst/>
          </a:prstGeom>
          <a:solidFill>
            <a:schemeClr val="bg2">
              <a:lumMod val="95000"/>
              <a:alpha val="65000"/>
            </a:schemeClr>
          </a:solidFill>
        </p:spPr>
        <p:txBody>
          <a:bodyPr vert="horz" wrap="square" lIns="81000" tIns="54000" rIns="54000" bIns="54000" rtlCol="0" anchor="ctr" anchorCtr="0">
            <a:spAutoFit/>
          </a:bodyPr>
          <a:lstStyle/>
          <a:p>
            <a:pPr marL="136922" marR="0" lvl="0" indent="-136922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бор данных онлайн</a:t>
            </a:r>
          </a:p>
          <a:p>
            <a:pPr marL="136922" marR="0" lvl="0" indent="-136922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андеррайтинг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36922" marR="0" lvl="0" indent="-136922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автоматизированные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CRM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Title 5">
            <a:extLst>
              <a:ext uri="{FF2B5EF4-FFF2-40B4-BE49-F238E27FC236}">
                <a16:creationId xmlns:a16="http://schemas.microsoft.com/office/drawing/2014/main" id="{278CE5DF-9D43-504B-BECC-B896E2703357}"/>
              </a:ext>
            </a:extLst>
          </p:cNvPr>
          <p:cNvSpPr txBox="1">
            <a:spLocks/>
          </p:cNvSpPr>
          <p:nvPr/>
        </p:nvSpPr>
        <p:spPr>
          <a:xfrm>
            <a:off x="492125" y="393065"/>
            <a:ext cx="6251574" cy="699091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Прямая применимость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 GDPR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j-ea"/>
              <a:cs typeface="+mj-cs"/>
            </a:endParaRPr>
          </a:p>
        </p:txBody>
      </p:sp>
      <p:sp>
        <p:nvSpPr>
          <p:cNvPr id="18" name="Rectangle 17"/>
          <p:cNvSpPr/>
          <p:nvPr/>
        </p:nvSpPr>
        <p:spPr bwMode="ltGray">
          <a:xfrm>
            <a:off x="-3810" y="4593355"/>
            <a:ext cx="3660645" cy="1216800"/>
          </a:xfrm>
          <a:prstGeom prst="rect">
            <a:avLst/>
          </a:prstGeom>
          <a:solidFill>
            <a:srgbClr val="E0301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0" t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Мониторинг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поведения в ЕС</a:t>
            </a:r>
          </a:p>
        </p:txBody>
      </p:sp>
      <p:sp>
        <p:nvSpPr>
          <p:cNvPr id="19" name="Rectangle 18"/>
          <p:cNvSpPr/>
          <p:nvPr/>
        </p:nvSpPr>
        <p:spPr bwMode="ltGray">
          <a:xfrm>
            <a:off x="-1" y="3082788"/>
            <a:ext cx="3656836" cy="1216800"/>
          </a:xfrm>
          <a:prstGeom prst="rect">
            <a:avLst/>
          </a:prstGeom>
          <a:solidFill>
            <a:srgbClr val="AA2417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0" t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Предложение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товаров и услуг в ЕС</a:t>
            </a:r>
          </a:p>
        </p:txBody>
      </p:sp>
      <p:sp>
        <p:nvSpPr>
          <p:cNvPr id="20" name="Rectangle 19"/>
          <p:cNvSpPr/>
          <p:nvPr/>
        </p:nvSpPr>
        <p:spPr bwMode="ltGray">
          <a:xfrm>
            <a:off x="0" y="1536331"/>
            <a:ext cx="3656835" cy="1217659"/>
          </a:xfrm>
          <a:prstGeom prst="rect">
            <a:avLst/>
          </a:prstGeom>
          <a:solidFill>
            <a:srgbClr val="74191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0" t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Деятельность в ЕС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через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establishment </a:t>
            </a:r>
            <a:endParaRPr kumimoji="0" lang="ru-RU" sz="2000" b="1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13432" y="1616574"/>
            <a:ext cx="4360937" cy="1058032"/>
          </a:xfrm>
          <a:prstGeom prst="rect">
            <a:avLst/>
          </a:prstGeom>
          <a:solidFill>
            <a:schemeClr val="bg2">
              <a:lumMod val="95000"/>
              <a:alpha val="65000"/>
            </a:schemeClr>
          </a:solidFill>
        </p:spPr>
        <p:txBody>
          <a:bodyPr vert="horz" wrap="square" lIns="81000" tIns="54000" rIns="54000" bIns="54000" rtlCol="0" anchor="ctr" anchorCtr="0">
            <a:spAutoFit/>
          </a:bodyPr>
          <a:lstStyle/>
          <a:p>
            <a:pPr marL="136922" marR="0" lvl="0" indent="-136922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деятельность через филиал</a:t>
            </a:r>
            <a:r>
              <a:rPr kumimoji="0" lang="ru-RU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или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дочернюю компанию в ЕС</a:t>
            </a:r>
          </a:p>
          <a:p>
            <a:pPr marL="136922" marR="0" lvl="0" indent="-136922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kern="0" dirty="0" smtClean="0">
                <a:solidFill>
                  <a:srgbClr val="000000"/>
                </a:solidFill>
                <a:latin typeface="Arial"/>
              </a:rPr>
              <a:t>привлечение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агента, партнера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8010" y="3149348"/>
            <a:ext cx="4366359" cy="1083680"/>
          </a:xfrm>
          <a:prstGeom prst="rect">
            <a:avLst/>
          </a:prstGeom>
          <a:solidFill>
            <a:schemeClr val="bg2">
              <a:lumMod val="95000"/>
              <a:alpha val="65000"/>
            </a:schemeClr>
          </a:solidFill>
        </p:spPr>
        <p:txBody>
          <a:bodyPr vert="horz" wrap="square" lIns="81000" tIns="54000" rIns="54000" bIns="54000" rtlCol="0" anchor="ctr" anchorCtr="0">
            <a:spAutoFit/>
          </a:bodyPr>
          <a:lstStyle/>
          <a:p>
            <a:pPr marL="136922" marR="0" lvl="0" indent="-136922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</a:t>
            </a:r>
            <a:r>
              <a:rPr kumimoji="0" lang="ru-R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астомизация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продуктов для ЕС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36922" marR="0" lvl="0" indent="-136922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продвижение продуктов в ЕС</a:t>
            </a:r>
          </a:p>
          <a:p>
            <a:pPr marL="136922" marR="0" lvl="0" indent="-136922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совместные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продукты в ЕС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703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2" name="Object 130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144194" y="858444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think-cell Slide" r:id="rId5" imgW="353" imgH="353" progId="TCLayout.ActiveDocument.1">
                  <p:embed/>
                </p:oleObj>
              </mc:Choice>
              <mc:Fallback>
                <p:oleObj name="think-cell Slide" r:id="rId5" imgW="353" imgH="353" progId="TCLayout.ActiveDocument.1">
                  <p:embed/>
                  <p:pic>
                    <p:nvPicPr>
                      <p:cNvPr id="1302" name="Object 130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4194" y="858444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6712" y="1194457"/>
            <a:ext cx="8607955" cy="4689877"/>
          </a:xfrm>
          <a:prstGeom prst="rect">
            <a:avLst/>
          </a:prstGeom>
        </p:spPr>
      </p:pic>
      <p:sp>
        <p:nvSpPr>
          <p:cNvPr id="1290" name="Title 1"/>
          <p:cNvSpPr txBox="1">
            <a:spLocks/>
          </p:cNvSpPr>
          <p:nvPr/>
        </p:nvSpPr>
        <p:spPr>
          <a:xfrm>
            <a:off x="1513852" y="1768614"/>
            <a:ext cx="6106727" cy="6465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00794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39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j-ea"/>
              <a:cs typeface="+mj-cs"/>
            </a:endParaRPr>
          </a:p>
        </p:txBody>
      </p:sp>
      <p:sp>
        <p:nvSpPr>
          <p:cNvPr id="44" name="Freeform 43"/>
          <p:cNvSpPr>
            <a:spLocks noEditPoints="1"/>
          </p:cNvSpPr>
          <p:nvPr/>
        </p:nvSpPr>
        <p:spPr bwMode="auto">
          <a:xfrm>
            <a:off x="549955" y="4725262"/>
            <a:ext cx="450056" cy="450056"/>
          </a:xfrm>
          <a:custGeom>
            <a:avLst/>
            <a:gdLst>
              <a:gd name="T0" fmla="*/ 58 w 252"/>
              <a:gd name="T1" fmla="*/ 175 h 252"/>
              <a:gd name="T2" fmla="*/ 194 w 252"/>
              <a:gd name="T3" fmla="*/ 175 h 252"/>
              <a:gd name="T4" fmla="*/ 126 w 252"/>
              <a:gd name="T5" fmla="*/ 58 h 252"/>
              <a:gd name="T6" fmla="*/ 58 w 252"/>
              <a:gd name="T7" fmla="*/ 175 h 252"/>
              <a:gd name="T8" fmla="*/ 135 w 252"/>
              <a:gd name="T9" fmla="*/ 158 h 252"/>
              <a:gd name="T10" fmla="*/ 133 w 252"/>
              <a:gd name="T11" fmla="*/ 161 h 252"/>
              <a:gd name="T12" fmla="*/ 130 w 252"/>
              <a:gd name="T13" fmla="*/ 163 h 252"/>
              <a:gd name="T14" fmla="*/ 126 w 252"/>
              <a:gd name="T15" fmla="*/ 163 h 252"/>
              <a:gd name="T16" fmla="*/ 123 w 252"/>
              <a:gd name="T17" fmla="*/ 163 h 252"/>
              <a:gd name="T18" fmla="*/ 120 w 252"/>
              <a:gd name="T19" fmla="*/ 161 h 252"/>
              <a:gd name="T20" fmla="*/ 118 w 252"/>
              <a:gd name="T21" fmla="*/ 158 h 252"/>
              <a:gd name="T22" fmla="*/ 117 w 252"/>
              <a:gd name="T23" fmla="*/ 154 h 252"/>
              <a:gd name="T24" fmla="*/ 120 w 252"/>
              <a:gd name="T25" fmla="*/ 148 h 252"/>
              <a:gd name="T26" fmla="*/ 126 w 252"/>
              <a:gd name="T27" fmla="*/ 145 h 252"/>
              <a:gd name="T28" fmla="*/ 130 w 252"/>
              <a:gd name="T29" fmla="*/ 146 h 252"/>
              <a:gd name="T30" fmla="*/ 133 w 252"/>
              <a:gd name="T31" fmla="*/ 148 h 252"/>
              <a:gd name="T32" fmla="*/ 135 w 252"/>
              <a:gd name="T33" fmla="*/ 151 h 252"/>
              <a:gd name="T34" fmla="*/ 135 w 252"/>
              <a:gd name="T35" fmla="*/ 154 h 252"/>
              <a:gd name="T36" fmla="*/ 135 w 252"/>
              <a:gd name="T37" fmla="*/ 158 h 252"/>
              <a:gd name="T38" fmla="*/ 133 w 252"/>
              <a:gd name="T39" fmla="*/ 97 h 252"/>
              <a:gd name="T40" fmla="*/ 136 w 252"/>
              <a:gd name="T41" fmla="*/ 102 h 252"/>
              <a:gd name="T42" fmla="*/ 135 w 252"/>
              <a:gd name="T43" fmla="*/ 107 h 252"/>
              <a:gd name="T44" fmla="*/ 129 w 252"/>
              <a:gd name="T45" fmla="*/ 139 h 252"/>
              <a:gd name="T46" fmla="*/ 124 w 252"/>
              <a:gd name="T47" fmla="*/ 139 h 252"/>
              <a:gd name="T48" fmla="*/ 117 w 252"/>
              <a:gd name="T49" fmla="*/ 107 h 252"/>
              <a:gd name="T50" fmla="*/ 117 w 252"/>
              <a:gd name="T51" fmla="*/ 102 h 252"/>
              <a:gd name="T52" fmla="*/ 119 w 252"/>
              <a:gd name="T53" fmla="*/ 97 h 252"/>
              <a:gd name="T54" fmla="*/ 126 w 252"/>
              <a:gd name="T55" fmla="*/ 94 h 252"/>
              <a:gd name="T56" fmla="*/ 133 w 252"/>
              <a:gd name="T57" fmla="*/ 97 h 252"/>
              <a:gd name="T58" fmla="*/ 126 w 252"/>
              <a:gd name="T59" fmla="*/ 0 h 252"/>
              <a:gd name="T60" fmla="*/ 0 w 252"/>
              <a:gd name="T61" fmla="*/ 126 h 252"/>
              <a:gd name="T62" fmla="*/ 126 w 252"/>
              <a:gd name="T63" fmla="*/ 252 h 252"/>
              <a:gd name="T64" fmla="*/ 252 w 252"/>
              <a:gd name="T65" fmla="*/ 126 h 252"/>
              <a:gd name="T66" fmla="*/ 126 w 252"/>
              <a:gd name="T67" fmla="*/ 0 h 252"/>
              <a:gd name="T68" fmla="*/ 213 w 252"/>
              <a:gd name="T69" fmla="*/ 186 h 252"/>
              <a:gd name="T70" fmla="*/ 203 w 252"/>
              <a:gd name="T71" fmla="*/ 192 h 252"/>
              <a:gd name="T72" fmla="*/ 50 w 252"/>
              <a:gd name="T73" fmla="*/ 192 h 252"/>
              <a:gd name="T74" fmla="*/ 39 w 252"/>
              <a:gd name="T75" fmla="*/ 186 h 252"/>
              <a:gd name="T76" fmla="*/ 39 w 252"/>
              <a:gd name="T77" fmla="*/ 174 h 252"/>
              <a:gd name="T78" fmla="*/ 116 w 252"/>
              <a:gd name="T79" fmla="*/ 42 h 252"/>
              <a:gd name="T80" fmla="*/ 126 w 252"/>
              <a:gd name="T81" fmla="*/ 36 h 252"/>
              <a:gd name="T82" fmla="*/ 137 w 252"/>
              <a:gd name="T83" fmla="*/ 42 h 252"/>
              <a:gd name="T84" fmla="*/ 213 w 252"/>
              <a:gd name="T85" fmla="*/ 174 h 252"/>
              <a:gd name="T86" fmla="*/ 213 w 252"/>
              <a:gd name="T87" fmla="*/ 186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52" h="252">
                <a:moveTo>
                  <a:pt x="58" y="175"/>
                </a:moveTo>
                <a:cubicBezTo>
                  <a:pt x="194" y="175"/>
                  <a:pt x="194" y="175"/>
                  <a:pt x="194" y="175"/>
                </a:cubicBezTo>
                <a:cubicBezTo>
                  <a:pt x="126" y="58"/>
                  <a:pt x="126" y="58"/>
                  <a:pt x="126" y="58"/>
                </a:cubicBezTo>
                <a:lnTo>
                  <a:pt x="58" y="175"/>
                </a:lnTo>
                <a:close/>
                <a:moveTo>
                  <a:pt x="135" y="158"/>
                </a:moveTo>
                <a:cubicBezTo>
                  <a:pt x="134" y="159"/>
                  <a:pt x="134" y="160"/>
                  <a:pt x="133" y="161"/>
                </a:cubicBezTo>
                <a:cubicBezTo>
                  <a:pt x="132" y="162"/>
                  <a:pt x="131" y="162"/>
                  <a:pt x="130" y="163"/>
                </a:cubicBezTo>
                <a:cubicBezTo>
                  <a:pt x="129" y="163"/>
                  <a:pt x="128" y="163"/>
                  <a:pt x="126" y="163"/>
                </a:cubicBezTo>
                <a:cubicBezTo>
                  <a:pt x="125" y="163"/>
                  <a:pt x="124" y="163"/>
                  <a:pt x="123" y="163"/>
                </a:cubicBezTo>
                <a:cubicBezTo>
                  <a:pt x="122" y="162"/>
                  <a:pt x="121" y="162"/>
                  <a:pt x="120" y="161"/>
                </a:cubicBezTo>
                <a:cubicBezTo>
                  <a:pt x="119" y="160"/>
                  <a:pt x="118" y="159"/>
                  <a:pt x="118" y="158"/>
                </a:cubicBezTo>
                <a:cubicBezTo>
                  <a:pt x="117" y="157"/>
                  <a:pt x="117" y="156"/>
                  <a:pt x="117" y="154"/>
                </a:cubicBezTo>
                <a:cubicBezTo>
                  <a:pt x="117" y="152"/>
                  <a:pt x="118" y="150"/>
                  <a:pt x="120" y="148"/>
                </a:cubicBezTo>
                <a:cubicBezTo>
                  <a:pt x="122" y="146"/>
                  <a:pt x="124" y="145"/>
                  <a:pt x="126" y="145"/>
                </a:cubicBezTo>
                <a:cubicBezTo>
                  <a:pt x="128" y="145"/>
                  <a:pt x="129" y="145"/>
                  <a:pt x="130" y="146"/>
                </a:cubicBezTo>
                <a:cubicBezTo>
                  <a:pt x="131" y="146"/>
                  <a:pt x="132" y="147"/>
                  <a:pt x="133" y="148"/>
                </a:cubicBezTo>
                <a:cubicBezTo>
                  <a:pt x="134" y="149"/>
                  <a:pt x="134" y="150"/>
                  <a:pt x="135" y="151"/>
                </a:cubicBezTo>
                <a:cubicBezTo>
                  <a:pt x="135" y="152"/>
                  <a:pt x="135" y="153"/>
                  <a:pt x="135" y="154"/>
                </a:cubicBezTo>
                <a:cubicBezTo>
                  <a:pt x="135" y="156"/>
                  <a:pt x="135" y="157"/>
                  <a:pt x="135" y="158"/>
                </a:cubicBezTo>
                <a:close/>
                <a:moveTo>
                  <a:pt x="133" y="97"/>
                </a:moveTo>
                <a:cubicBezTo>
                  <a:pt x="135" y="98"/>
                  <a:pt x="136" y="100"/>
                  <a:pt x="136" y="102"/>
                </a:cubicBezTo>
                <a:cubicBezTo>
                  <a:pt x="136" y="103"/>
                  <a:pt x="136" y="105"/>
                  <a:pt x="135" y="107"/>
                </a:cubicBezTo>
                <a:cubicBezTo>
                  <a:pt x="129" y="139"/>
                  <a:pt x="129" y="139"/>
                  <a:pt x="129" y="139"/>
                </a:cubicBezTo>
                <a:cubicBezTo>
                  <a:pt x="124" y="139"/>
                  <a:pt x="124" y="139"/>
                  <a:pt x="124" y="139"/>
                </a:cubicBezTo>
                <a:cubicBezTo>
                  <a:pt x="117" y="107"/>
                  <a:pt x="117" y="107"/>
                  <a:pt x="117" y="107"/>
                </a:cubicBezTo>
                <a:cubicBezTo>
                  <a:pt x="117" y="105"/>
                  <a:pt x="117" y="103"/>
                  <a:pt x="117" y="102"/>
                </a:cubicBezTo>
                <a:cubicBezTo>
                  <a:pt x="117" y="100"/>
                  <a:pt x="118" y="98"/>
                  <a:pt x="119" y="97"/>
                </a:cubicBezTo>
                <a:cubicBezTo>
                  <a:pt x="121" y="95"/>
                  <a:pt x="123" y="94"/>
                  <a:pt x="126" y="94"/>
                </a:cubicBezTo>
                <a:cubicBezTo>
                  <a:pt x="129" y="94"/>
                  <a:pt x="131" y="95"/>
                  <a:pt x="133" y="97"/>
                </a:cubicBezTo>
                <a:close/>
                <a:moveTo>
                  <a:pt x="126" y="0"/>
                </a:moveTo>
                <a:cubicBezTo>
                  <a:pt x="57" y="0"/>
                  <a:pt x="0" y="56"/>
                  <a:pt x="0" y="126"/>
                </a:cubicBezTo>
                <a:cubicBezTo>
                  <a:pt x="0" y="195"/>
                  <a:pt x="57" y="252"/>
                  <a:pt x="126" y="252"/>
                </a:cubicBezTo>
                <a:cubicBezTo>
                  <a:pt x="196" y="252"/>
                  <a:pt x="252" y="195"/>
                  <a:pt x="252" y="126"/>
                </a:cubicBezTo>
                <a:cubicBezTo>
                  <a:pt x="252" y="56"/>
                  <a:pt x="196" y="0"/>
                  <a:pt x="126" y="0"/>
                </a:cubicBezTo>
                <a:close/>
                <a:moveTo>
                  <a:pt x="213" y="186"/>
                </a:moveTo>
                <a:cubicBezTo>
                  <a:pt x="211" y="190"/>
                  <a:pt x="207" y="192"/>
                  <a:pt x="203" y="192"/>
                </a:cubicBezTo>
                <a:cubicBezTo>
                  <a:pt x="50" y="192"/>
                  <a:pt x="50" y="192"/>
                  <a:pt x="50" y="192"/>
                </a:cubicBezTo>
                <a:cubicBezTo>
                  <a:pt x="46" y="192"/>
                  <a:pt x="42" y="190"/>
                  <a:pt x="39" y="186"/>
                </a:cubicBezTo>
                <a:cubicBezTo>
                  <a:pt x="37" y="183"/>
                  <a:pt x="37" y="178"/>
                  <a:pt x="39" y="174"/>
                </a:cubicBezTo>
                <a:cubicBezTo>
                  <a:pt x="116" y="42"/>
                  <a:pt x="116" y="42"/>
                  <a:pt x="116" y="42"/>
                </a:cubicBezTo>
                <a:cubicBezTo>
                  <a:pt x="118" y="38"/>
                  <a:pt x="122" y="36"/>
                  <a:pt x="126" y="36"/>
                </a:cubicBezTo>
                <a:cubicBezTo>
                  <a:pt x="131" y="36"/>
                  <a:pt x="135" y="38"/>
                  <a:pt x="137" y="42"/>
                </a:cubicBezTo>
                <a:cubicBezTo>
                  <a:pt x="213" y="174"/>
                  <a:pt x="213" y="174"/>
                  <a:pt x="213" y="174"/>
                </a:cubicBezTo>
                <a:cubicBezTo>
                  <a:pt x="215" y="178"/>
                  <a:pt x="215" y="183"/>
                  <a:pt x="213" y="18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13263" y="1602891"/>
            <a:ext cx="4361105" cy="1083680"/>
          </a:xfrm>
          <a:prstGeom prst="rect">
            <a:avLst/>
          </a:prstGeom>
          <a:solidFill>
            <a:schemeClr val="bg2">
              <a:lumMod val="95000"/>
              <a:alpha val="65000"/>
            </a:schemeClr>
          </a:solidFill>
        </p:spPr>
        <p:txBody>
          <a:bodyPr vert="horz" wrap="square" lIns="81000" tIns="54000" rIns="54000" bIns="54000" rtlCol="0" anchor="ctr" anchorCtr="0">
            <a:spAutoFit/>
          </a:bodyPr>
          <a:lstStyle/>
          <a:p>
            <a:pPr marL="136922" marR="0" lvl="0" indent="-136922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общие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 системы в группе</a:t>
            </a:r>
          </a:p>
          <a:p>
            <a:pPr marL="136922" marR="0" lvl="0" indent="-136922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Интранет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ресурсы</a:t>
            </a:r>
          </a:p>
          <a:p>
            <a:pPr marL="136922" marR="0" lvl="0" indent="-136922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общие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data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rooms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513264" y="4659915"/>
            <a:ext cx="4361104" cy="1083680"/>
          </a:xfrm>
          <a:prstGeom prst="rect">
            <a:avLst/>
          </a:prstGeom>
          <a:solidFill>
            <a:schemeClr val="bg2">
              <a:lumMod val="95000"/>
              <a:alpha val="65000"/>
            </a:schemeClr>
          </a:solidFill>
        </p:spPr>
        <p:txBody>
          <a:bodyPr vert="horz" wrap="square" lIns="81000" tIns="54000" rIns="54000" bIns="54000" rtlCol="0" anchor="ctr" anchorCtr="0">
            <a:spAutoFit/>
          </a:bodyPr>
          <a:lstStyle/>
          <a:p>
            <a:pPr marL="136922" marR="0" lvl="0" indent="-136922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покупка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данных у агрегатора</a:t>
            </a:r>
          </a:p>
          <a:p>
            <a:pPr marL="136922" marR="0" lvl="0" indent="-136922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межбанковское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взаимодействие</a:t>
            </a:r>
          </a:p>
          <a:p>
            <a:pPr marL="136922" marR="0" lvl="0" indent="-136922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групповая отчетность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521418" y="3149348"/>
            <a:ext cx="4352950" cy="1083680"/>
          </a:xfrm>
          <a:prstGeom prst="rect">
            <a:avLst/>
          </a:prstGeom>
          <a:solidFill>
            <a:schemeClr val="bg2">
              <a:lumMod val="95000"/>
              <a:alpha val="65000"/>
            </a:schemeClr>
          </a:solidFill>
        </p:spPr>
        <p:txBody>
          <a:bodyPr vert="horz" wrap="square" lIns="81000" tIns="54000" rIns="54000" bIns="54000" rtlCol="0" anchor="ctr" anchorCtr="0">
            <a:spAutoFit/>
          </a:bodyPr>
          <a:lstStyle/>
          <a:p>
            <a:pPr marL="136922" marR="0" lvl="0" indent="-136922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kern="0" dirty="0" smtClean="0">
                <a:solidFill>
                  <a:srgbClr val="000000"/>
                </a:solidFill>
                <a:latin typeface="Arial"/>
              </a:rPr>
              <a:t>аренда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серверных мощностей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36922" marR="0" lvl="0" indent="-136922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аутсорсинг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корпоративных услуг</a:t>
            </a:r>
          </a:p>
          <a:p>
            <a:pPr marL="136922" marR="0" lvl="0" indent="-136922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 услуги</a:t>
            </a:r>
          </a:p>
        </p:txBody>
      </p:sp>
      <p:sp>
        <p:nvSpPr>
          <p:cNvPr id="28" name="Rectangle 27"/>
          <p:cNvSpPr/>
          <p:nvPr/>
        </p:nvSpPr>
        <p:spPr bwMode="ltGray">
          <a:xfrm>
            <a:off x="0" y="1536331"/>
            <a:ext cx="3656835" cy="1217659"/>
          </a:xfrm>
          <a:prstGeom prst="rect">
            <a:avLst/>
          </a:prstGeom>
          <a:solidFill>
            <a:srgbClr val="93340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rtlCol="0" anchor="ctr"/>
          <a:lstStyle/>
          <a:p>
            <a:pPr marL="65485" marR="0" lvl="0" indent="0" algn="l" defTabSz="685715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Совместные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операторы</a:t>
            </a:r>
          </a:p>
          <a:p>
            <a:pPr marL="65485" marR="0" lvl="0" indent="0" algn="l" defTabSz="685715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5485" marR="0" lvl="0" indent="0" algn="l" defTabSz="685715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т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26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GDPR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 bwMode="ltGray">
          <a:xfrm>
            <a:off x="-1" y="3082788"/>
            <a:ext cx="3656836" cy="1216800"/>
          </a:xfrm>
          <a:prstGeom prst="rect">
            <a:avLst/>
          </a:prstGeom>
          <a:solidFill>
            <a:srgbClr val="D04A0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rtlCol="0" anchor="ctr"/>
          <a:lstStyle/>
          <a:p>
            <a:pPr marL="65485" marR="0" lvl="0" indent="0" algn="l" defTabSz="685715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Оператор в ЕС – обработчик в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РФ</a:t>
            </a:r>
          </a:p>
          <a:p>
            <a:pPr marL="65485" marR="0" lvl="0" indent="0" algn="l" defTabSz="685715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5485" marR="0" lvl="0" indent="0" algn="l" defTabSz="685715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(ст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28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GDPR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 bwMode="ltGray">
          <a:xfrm>
            <a:off x="-3810" y="4593355"/>
            <a:ext cx="3660645" cy="1216800"/>
          </a:xfrm>
          <a:prstGeom prst="rect">
            <a:avLst/>
          </a:prstGeom>
          <a:solidFill>
            <a:srgbClr val="FD641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rtlCol="0" anchor="ctr" anchorCtr="0"/>
          <a:lstStyle/>
          <a:p>
            <a:pPr marL="65485" marR="0" lvl="0" indent="0" algn="l" defTabSz="685715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Оператор в ЕС – оператор в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РФ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Title 5">
            <a:extLst>
              <a:ext uri="{FF2B5EF4-FFF2-40B4-BE49-F238E27FC236}">
                <a16:creationId xmlns:a16="http://schemas.microsoft.com/office/drawing/2014/main" id="{278CE5DF-9D43-504B-BECC-B896E2703357}"/>
              </a:ext>
            </a:extLst>
          </p:cNvPr>
          <p:cNvSpPr txBox="1">
            <a:spLocks/>
          </p:cNvSpPr>
          <p:nvPr/>
        </p:nvSpPr>
        <p:spPr>
          <a:xfrm>
            <a:off x="492125" y="393065"/>
            <a:ext cx="6251574" cy="699091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dirty="0">
                <a:solidFill>
                  <a:srgbClr val="000000"/>
                </a:solidFill>
              </a:rPr>
              <a:t>Косвенная применимость</a:t>
            </a:r>
            <a:r>
              <a:rPr lang="en-US" dirty="0">
                <a:solidFill>
                  <a:srgbClr val="000000"/>
                </a:solidFill>
              </a:rPr>
              <a:t> GDPR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33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1194096" y="1671521"/>
            <a:ext cx="2950684" cy="685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86199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86199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D04A02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Комплексно</a:t>
            </a:r>
            <a:r>
              <a:rPr kumimoji="0" lang="ru-RU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ru-RU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приводить всю деятельность компании в соответствие </a:t>
            </a:r>
            <a:br>
              <a:rPr kumimoji="0" lang="ru-RU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ru-RU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с </a:t>
            </a:r>
            <a:r>
              <a:rPr kumimoji="0" 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GDPR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l" defTabSz="86199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l" defTabSz="86199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/>
            </a:r>
            <a:br>
              <a:rPr kumimoji="0" lang="ru-RU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ru-RU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4726" y="1456912"/>
            <a:ext cx="665567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>
                <a:ln>
                  <a:noFill/>
                </a:ln>
                <a:solidFill>
                  <a:srgbClr val="D04A0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D04A0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80681" y="1456914"/>
            <a:ext cx="665567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D04A0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r>
              <a:rPr kumimoji="0" lang="ru-RU" sz="4500" b="1" i="0" u="none" strike="noStrike" kern="1200" cap="none" spc="0" normalizeH="0" baseline="0" noProof="0" dirty="0">
                <a:ln>
                  <a:noFill/>
                </a:ln>
                <a:solidFill>
                  <a:srgbClr val="D04A0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D04A0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67021" y="1625408"/>
            <a:ext cx="3082722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D04A0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Локально</a:t>
            </a:r>
            <a:r>
              <a:rPr kumimoji="0" lang="ru-RU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внедрять соответствие </a:t>
            </a: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 GDPR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           в отдельных бизнес-процессах </a:t>
            </a:r>
            <a:r>
              <a:rPr kumimoji="0" lang="ru-RU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компании</a:t>
            </a:r>
            <a:endParaRPr kumimoji="0" lang="ru-RU" sz="17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4" name="Chart 53"/>
          <p:cNvGraphicFramePr/>
          <p:nvPr>
            <p:extLst/>
          </p:nvPr>
        </p:nvGraphicFramePr>
        <p:xfrm>
          <a:off x="2264336" y="2944182"/>
          <a:ext cx="3737970" cy="2469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2" name="Freeform 51"/>
          <p:cNvSpPr>
            <a:spLocks noChangeAspect="1" noEditPoints="1"/>
          </p:cNvSpPr>
          <p:nvPr/>
        </p:nvSpPr>
        <p:spPr bwMode="auto">
          <a:xfrm>
            <a:off x="1672327" y="3907857"/>
            <a:ext cx="658943" cy="551248"/>
          </a:xfrm>
          <a:custGeom>
            <a:avLst/>
            <a:gdLst>
              <a:gd name="T0" fmla="*/ 68 w 239"/>
              <a:gd name="T1" fmla="*/ 15 h 200"/>
              <a:gd name="T2" fmla="*/ 103 w 239"/>
              <a:gd name="T3" fmla="*/ 49 h 200"/>
              <a:gd name="T4" fmla="*/ 68 w 239"/>
              <a:gd name="T5" fmla="*/ 84 h 200"/>
              <a:gd name="T6" fmla="*/ 33 w 239"/>
              <a:gd name="T7" fmla="*/ 49 h 200"/>
              <a:gd name="T8" fmla="*/ 68 w 239"/>
              <a:gd name="T9" fmla="*/ 15 h 200"/>
              <a:gd name="T10" fmla="*/ 68 w 239"/>
              <a:gd name="T11" fmla="*/ 99 h 200"/>
              <a:gd name="T12" fmla="*/ 118 w 239"/>
              <a:gd name="T13" fmla="*/ 49 h 200"/>
              <a:gd name="T14" fmla="*/ 68 w 239"/>
              <a:gd name="T15" fmla="*/ 0 h 200"/>
              <a:gd name="T16" fmla="*/ 18 w 239"/>
              <a:gd name="T17" fmla="*/ 49 h 200"/>
              <a:gd name="T18" fmla="*/ 68 w 239"/>
              <a:gd name="T19" fmla="*/ 99 h 200"/>
              <a:gd name="T20" fmla="*/ 187 w 239"/>
              <a:gd name="T21" fmla="*/ 61 h 200"/>
              <a:gd name="T22" fmla="*/ 211 w 239"/>
              <a:gd name="T23" fmla="*/ 85 h 200"/>
              <a:gd name="T24" fmla="*/ 187 w 239"/>
              <a:gd name="T25" fmla="*/ 109 h 200"/>
              <a:gd name="T26" fmla="*/ 163 w 239"/>
              <a:gd name="T27" fmla="*/ 85 h 200"/>
              <a:gd name="T28" fmla="*/ 187 w 239"/>
              <a:gd name="T29" fmla="*/ 61 h 200"/>
              <a:gd name="T30" fmla="*/ 187 w 239"/>
              <a:gd name="T31" fmla="*/ 124 h 200"/>
              <a:gd name="T32" fmla="*/ 226 w 239"/>
              <a:gd name="T33" fmla="*/ 85 h 200"/>
              <a:gd name="T34" fmla="*/ 187 w 239"/>
              <a:gd name="T35" fmla="*/ 46 h 200"/>
              <a:gd name="T36" fmla="*/ 148 w 239"/>
              <a:gd name="T37" fmla="*/ 85 h 200"/>
              <a:gd name="T38" fmla="*/ 187 w 239"/>
              <a:gd name="T39" fmla="*/ 124 h 200"/>
              <a:gd name="T40" fmla="*/ 224 w 239"/>
              <a:gd name="T41" fmla="*/ 185 h 200"/>
              <a:gd name="T42" fmla="*/ 143 w 239"/>
              <a:gd name="T43" fmla="*/ 185 h 200"/>
              <a:gd name="T44" fmla="*/ 143 w 239"/>
              <a:gd name="T45" fmla="*/ 159 h 200"/>
              <a:gd name="T46" fmla="*/ 224 w 239"/>
              <a:gd name="T47" fmla="*/ 159 h 200"/>
              <a:gd name="T48" fmla="*/ 224 w 239"/>
              <a:gd name="T49" fmla="*/ 185 h 200"/>
              <a:gd name="T50" fmla="*/ 128 w 239"/>
              <a:gd name="T51" fmla="*/ 185 h 200"/>
              <a:gd name="T52" fmla="*/ 15 w 239"/>
              <a:gd name="T53" fmla="*/ 185 h 200"/>
              <a:gd name="T54" fmla="*/ 15 w 239"/>
              <a:gd name="T55" fmla="*/ 147 h 200"/>
              <a:gd name="T56" fmla="*/ 128 w 239"/>
              <a:gd name="T57" fmla="*/ 147 h 200"/>
              <a:gd name="T58" fmla="*/ 128 w 239"/>
              <a:gd name="T59" fmla="*/ 150 h 200"/>
              <a:gd name="T60" fmla="*/ 128 w 239"/>
              <a:gd name="T61" fmla="*/ 185 h 200"/>
              <a:gd name="T62" fmla="*/ 234 w 239"/>
              <a:gd name="T63" fmla="*/ 148 h 200"/>
              <a:gd name="T64" fmla="*/ 143 w 239"/>
              <a:gd name="T65" fmla="*/ 143 h 200"/>
              <a:gd name="T66" fmla="*/ 143 w 239"/>
              <a:gd name="T67" fmla="*/ 137 h 200"/>
              <a:gd name="T68" fmla="*/ 138 w 239"/>
              <a:gd name="T69" fmla="*/ 135 h 200"/>
              <a:gd name="T70" fmla="*/ 4 w 239"/>
              <a:gd name="T71" fmla="*/ 135 h 200"/>
              <a:gd name="T72" fmla="*/ 0 w 239"/>
              <a:gd name="T73" fmla="*/ 137 h 200"/>
              <a:gd name="T74" fmla="*/ 0 w 239"/>
              <a:gd name="T75" fmla="*/ 200 h 200"/>
              <a:gd name="T76" fmla="*/ 128 w 239"/>
              <a:gd name="T77" fmla="*/ 200 h 200"/>
              <a:gd name="T78" fmla="*/ 143 w 239"/>
              <a:gd name="T79" fmla="*/ 200 h 200"/>
              <a:gd name="T80" fmla="*/ 239 w 239"/>
              <a:gd name="T81" fmla="*/ 200 h 200"/>
              <a:gd name="T82" fmla="*/ 239 w 239"/>
              <a:gd name="T83" fmla="*/ 150 h 200"/>
              <a:gd name="T84" fmla="*/ 234 w 239"/>
              <a:gd name="T85" fmla="*/ 14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39" h="200">
                <a:moveTo>
                  <a:pt x="68" y="15"/>
                </a:moveTo>
                <a:cubicBezTo>
                  <a:pt x="87" y="15"/>
                  <a:pt x="103" y="30"/>
                  <a:pt x="103" y="49"/>
                </a:cubicBezTo>
                <a:cubicBezTo>
                  <a:pt x="103" y="68"/>
                  <a:pt x="87" y="84"/>
                  <a:pt x="68" y="84"/>
                </a:cubicBezTo>
                <a:cubicBezTo>
                  <a:pt x="49" y="84"/>
                  <a:pt x="33" y="68"/>
                  <a:pt x="33" y="49"/>
                </a:cubicBezTo>
                <a:cubicBezTo>
                  <a:pt x="33" y="30"/>
                  <a:pt x="49" y="15"/>
                  <a:pt x="68" y="15"/>
                </a:cubicBezTo>
                <a:moveTo>
                  <a:pt x="68" y="99"/>
                </a:moveTo>
                <a:cubicBezTo>
                  <a:pt x="95" y="99"/>
                  <a:pt x="118" y="77"/>
                  <a:pt x="118" y="49"/>
                </a:cubicBezTo>
                <a:cubicBezTo>
                  <a:pt x="118" y="22"/>
                  <a:pt x="95" y="0"/>
                  <a:pt x="68" y="0"/>
                </a:cubicBezTo>
                <a:cubicBezTo>
                  <a:pt x="41" y="0"/>
                  <a:pt x="18" y="22"/>
                  <a:pt x="18" y="49"/>
                </a:cubicBezTo>
                <a:cubicBezTo>
                  <a:pt x="18" y="77"/>
                  <a:pt x="41" y="99"/>
                  <a:pt x="68" y="99"/>
                </a:cubicBezTo>
                <a:moveTo>
                  <a:pt x="187" y="61"/>
                </a:moveTo>
                <a:cubicBezTo>
                  <a:pt x="201" y="61"/>
                  <a:pt x="211" y="72"/>
                  <a:pt x="211" y="85"/>
                </a:cubicBezTo>
                <a:cubicBezTo>
                  <a:pt x="211" y="98"/>
                  <a:pt x="201" y="109"/>
                  <a:pt x="187" y="109"/>
                </a:cubicBezTo>
                <a:cubicBezTo>
                  <a:pt x="174" y="109"/>
                  <a:pt x="163" y="98"/>
                  <a:pt x="163" y="85"/>
                </a:cubicBezTo>
                <a:cubicBezTo>
                  <a:pt x="163" y="72"/>
                  <a:pt x="174" y="61"/>
                  <a:pt x="187" y="61"/>
                </a:cubicBezTo>
                <a:moveTo>
                  <a:pt x="187" y="124"/>
                </a:moveTo>
                <a:cubicBezTo>
                  <a:pt x="209" y="124"/>
                  <a:pt x="226" y="107"/>
                  <a:pt x="226" y="85"/>
                </a:cubicBezTo>
                <a:cubicBezTo>
                  <a:pt x="226" y="64"/>
                  <a:pt x="209" y="46"/>
                  <a:pt x="187" y="46"/>
                </a:cubicBezTo>
                <a:cubicBezTo>
                  <a:pt x="166" y="46"/>
                  <a:pt x="148" y="64"/>
                  <a:pt x="148" y="85"/>
                </a:cubicBezTo>
                <a:cubicBezTo>
                  <a:pt x="148" y="107"/>
                  <a:pt x="166" y="124"/>
                  <a:pt x="187" y="124"/>
                </a:cubicBezTo>
                <a:moveTo>
                  <a:pt x="224" y="185"/>
                </a:moveTo>
                <a:cubicBezTo>
                  <a:pt x="143" y="185"/>
                  <a:pt x="143" y="185"/>
                  <a:pt x="143" y="185"/>
                </a:cubicBezTo>
                <a:cubicBezTo>
                  <a:pt x="143" y="159"/>
                  <a:pt x="143" y="159"/>
                  <a:pt x="143" y="159"/>
                </a:cubicBezTo>
                <a:cubicBezTo>
                  <a:pt x="167" y="149"/>
                  <a:pt x="200" y="149"/>
                  <a:pt x="224" y="159"/>
                </a:cubicBezTo>
                <a:lnTo>
                  <a:pt x="224" y="185"/>
                </a:lnTo>
                <a:close/>
                <a:moveTo>
                  <a:pt x="128" y="185"/>
                </a:moveTo>
                <a:cubicBezTo>
                  <a:pt x="15" y="185"/>
                  <a:pt x="15" y="185"/>
                  <a:pt x="15" y="185"/>
                </a:cubicBezTo>
                <a:cubicBezTo>
                  <a:pt x="15" y="147"/>
                  <a:pt x="15" y="147"/>
                  <a:pt x="15" y="147"/>
                </a:cubicBezTo>
                <a:cubicBezTo>
                  <a:pt x="48" y="132"/>
                  <a:pt x="94" y="132"/>
                  <a:pt x="128" y="147"/>
                </a:cubicBezTo>
                <a:cubicBezTo>
                  <a:pt x="128" y="150"/>
                  <a:pt x="128" y="150"/>
                  <a:pt x="128" y="150"/>
                </a:cubicBezTo>
                <a:lnTo>
                  <a:pt x="128" y="185"/>
                </a:lnTo>
                <a:close/>
                <a:moveTo>
                  <a:pt x="234" y="148"/>
                </a:moveTo>
                <a:cubicBezTo>
                  <a:pt x="208" y="135"/>
                  <a:pt x="171" y="134"/>
                  <a:pt x="143" y="143"/>
                </a:cubicBezTo>
                <a:cubicBezTo>
                  <a:pt x="143" y="137"/>
                  <a:pt x="143" y="137"/>
                  <a:pt x="143" y="137"/>
                </a:cubicBezTo>
                <a:cubicBezTo>
                  <a:pt x="138" y="135"/>
                  <a:pt x="138" y="135"/>
                  <a:pt x="138" y="135"/>
                </a:cubicBezTo>
                <a:cubicBezTo>
                  <a:pt x="99" y="116"/>
                  <a:pt x="43" y="116"/>
                  <a:pt x="4" y="135"/>
                </a:cubicBezTo>
                <a:cubicBezTo>
                  <a:pt x="0" y="137"/>
                  <a:pt x="0" y="137"/>
                  <a:pt x="0" y="137"/>
                </a:cubicBezTo>
                <a:cubicBezTo>
                  <a:pt x="0" y="200"/>
                  <a:pt x="0" y="200"/>
                  <a:pt x="0" y="200"/>
                </a:cubicBezTo>
                <a:cubicBezTo>
                  <a:pt x="128" y="200"/>
                  <a:pt x="128" y="200"/>
                  <a:pt x="128" y="200"/>
                </a:cubicBezTo>
                <a:cubicBezTo>
                  <a:pt x="143" y="200"/>
                  <a:pt x="143" y="200"/>
                  <a:pt x="143" y="200"/>
                </a:cubicBezTo>
                <a:cubicBezTo>
                  <a:pt x="239" y="200"/>
                  <a:pt x="239" y="200"/>
                  <a:pt x="239" y="200"/>
                </a:cubicBezTo>
                <a:cubicBezTo>
                  <a:pt x="239" y="150"/>
                  <a:pt x="239" y="150"/>
                  <a:pt x="239" y="150"/>
                </a:cubicBezTo>
                <a:lnTo>
                  <a:pt x="234" y="148"/>
                </a:lnTo>
                <a:close/>
              </a:path>
            </a:pathLst>
          </a:custGeom>
          <a:solidFill>
            <a:srgbClr val="FFC83D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875306" y="3427986"/>
            <a:ext cx="2360461" cy="1382382"/>
            <a:chOff x="3519436" y="5191919"/>
            <a:chExt cx="1243032" cy="756809"/>
          </a:xfrm>
          <a:solidFill>
            <a:srgbClr val="D04A02"/>
          </a:solidFill>
        </p:grpSpPr>
        <p:sp>
          <p:nvSpPr>
            <p:cNvPr id="45" name="Freeform 51"/>
            <p:cNvSpPr>
              <a:spLocks noChangeAspect="1" noEditPoints="1"/>
            </p:cNvSpPr>
            <p:nvPr/>
          </p:nvSpPr>
          <p:spPr bwMode="auto">
            <a:xfrm>
              <a:off x="3519436" y="5191919"/>
              <a:ext cx="429816" cy="359569"/>
            </a:xfrm>
            <a:custGeom>
              <a:avLst/>
              <a:gdLst>
                <a:gd name="T0" fmla="*/ 68 w 239"/>
                <a:gd name="T1" fmla="*/ 15 h 200"/>
                <a:gd name="T2" fmla="*/ 103 w 239"/>
                <a:gd name="T3" fmla="*/ 49 h 200"/>
                <a:gd name="T4" fmla="*/ 68 w 239"/>
                <a:gd name="T5" fmla="*/ 84 h 200"/>
                <a:gd name="T6" fmla="*/ 33 w 239"/>
                <a:gd name="T7" fmla="*/ 49 h 200"/>
                <a:gd name="T8" fmla="*/ 68 w 239"/>
                <a:gd name="T9" fmla="*/ 15 h 200"/>
                <a:gd name="T10" fmla="*/ 68 w 239"/>
                <a:gd name="T11" fmla="*/ 99 h 200"/>
                <a:gd name="T12" fmla="*/ 118 w 239"/>
                <a:gd name="T13" fmla="*/ 49 h 200"/>
                <a:gd name="T14" fmla="*/ 68 w 239"/>
                <a:gd name="T15" fmla="*/ 0 h 200"/>
                <a:gd name="T16" fmla="*/ 18 w 239"/>
                <a:gd name="T17" fmla="*/ 49 h 200"/>
                <a:gd name="T18" fmla="*/ 68 w 239"/>
                <a:gd name="T19" fmla="*/ 99 h 200"/>
                <a:gd name="T20" fmla="*/ 187 w 239"/>
                <a:gd name="T21" fmla="*/ 61 h 200"/>
                <a:gd name="T22" fmla="*/ 211 w 239"/>
                <a:gd name="T23" fmla="*/ 85 h 200"/>
                <a:gd name="T24" fmla="*/ 187 w 239"/>
                <a:gd name="T25" fmla="*/ 109 h 200"/>
                <a:gd name="T26" fmla="*/ 163 w 239"/>
                <a:gd name="T27" fmla="*/ 85 h 200"/>
                <a:gd name="T28" fmla="*/ 187 w 239"/>
                <a:gd name="T29" fmla="*/ 61 h 200"/>
                <a:gd name="T30" fmla="*/ 187 w 239"/>
                <a:gd name="T31" fmla="*/ 124 h 200"/>
                <a:gd name="T32" fmla="*/ 226 w 239"/>
                <a:gd name="T33" fmla="*/ 85 h 200"/>
                <a:gd name="T34" fmla="*/ 187 w 239"/>
                <a:gd name="T35" fmla="*/ 46 h 200"/>
                <a:gd name="T36" fmla="*/ 148 w 239"/>
                <a:gd name="T37" fmla="*/ 85 h 200"/>
                <a:gd name="T38" fmla="*/ 187 w 239"/>
                <a:gd name="T39" fmla="*/ 124 h 200"/>
                <a:gd name="T40" fmla="*/ 224 w 239"/>
                <a:gd name="T41" fmla="*/ 185 h 200"/>
                <a:gd name="T42" fmla="*/ 143 w 239"/>
                <a:gd name="T43" fmla="*/ 185 h 200"/>
                <a:gd name="T44" fmla="*/ 143 w 239"/>
                <a:gd name="T45" fmla="*/ 159 h 200"/>
                <a:gd name="T46" fmla="*/ 224 w 239"/>
                <a:gd name="T47" fmla="*/ 159 h 200"/>
                <a:gd name="T48" fmla="*/ 224 w 239"/>
                <a:gd name="T49" fmla="*/ 185 h 200"/>
                <a:gd name="T50" fmla="*/ 128 w 239"/>
                <a:gd name="T51" fmla="*/ 185 h 200"/>
                <a:gd name="T52" fmla="*/ 15 w 239"/>
                <a:gd name="T53" fmla="*/ 185 h 200"/>
                <a:gd name="T54" fmla="*/ 15 w 239"/>
                <a:gd name="T55" fmla="*/ 147 h 200"/>
                <a:gd name="T56" fmla="*/ 128 w 239"/>
                <a:gd name="T57" fmla="*/ 147 h 200"/>
                <a:gd name="T58" fmla="*/ 128 w 239"/>
                <a:gd name="T59" fmla="*/ 150 h 200"/>
                <a:gd name="T60" fmla="*/ 128 w 239"/>
                <a:gd name="T61" fmla="*/ 185 h 200"/>
                <a:gd name="T62" fmla="*/ 234 w 239"/>
                <a:gd name="T63" fmla="*/ 148 h 200"/>
                <a:gd name="T64" fmla="*/ 143 w 239"/>
                <a:gd name="T65" fmla="*/ 143 h 200"/>
                <a:gd name="T66" fmla="*/ 143 w 239"/>
                <a:gd name="T67" fmla="*/ 137 h 200"/>
                <a:gd name="T68" fmla="*/ 138 w 239"/>
                <a:gd name="T69" fmla="*/ 135 h 200"/>
                <a:gd name="T70" fmla="*/ 4 w 239"/>
                <a:gd name="T71" fmla="*/ 135 h 200"/>
                <a:gd name="T72" fmla="*/ 0 w 239"/>
                <a:gd name="T73" fmla="*/ 137 h 200"/>
                <a:gd name="T74" fmla="*/ 0 w 239"/>
                <a:gd name="T75" fmla="*/ 200 h 200"/>
                <a:gd name="T76" fmla="*/ 128 w 239"/>
                <a:gd name="T77" fmla="*/ 200 h 200"/>
                <a:gd name="T78" fmla="*/ 143 w 239"/>
                <a:gd name="T79" fmla="*/ 200 h 200"/>
                <a:gd name="T80" fmla="*/ 239 w 239"/>
                <a:gd name="T81" fmla="*/ 200 h 200"/>
                <a:gd name="T82" fmla="*/ 239 w 239"/>
                <a:gd name="T83" fmla="*/ 150 h 200"/>
                <a:gd name="T84" fmla="*/ 234 w 239"/>
                <a:gd name="T85" fmla="*/ 14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9" h="200">
                  <a:moveTo>
                    <a:pt x="68" y="15"/>
                  </a:moveTo>
                  <a:cubicBezTo>
                    <a:pt x="87" y="15"/>
                    <a:pt x="103" y="30"/>
                    <a:pt x="103" y="49"/>
                  </a:cubicBezTo>
                  <a:cubicBezTo>
                    <a:pt x="103" y="68"/>
                    <a:pt x="87" y="84"/>
                    <a:pt x="68" y="84"/>
                  </a:cubicBezTo>
                  <a:cubicBezTo>
                    <a:pt x="49" y="84"/>
                    <a:pt x="33" y="68"/>
                    <a:pt x="33" y="49"/>
                  </a:cubicBezTo>
                  <a:cubicBezTo>
                    <a:pt x="33" y="30"/>
                    <a:pt x="49" y="15"/>
                    <a:pt x="68" y="15"/>
                  </a:cubicBezTo>
                  <a:moveTo>
                    <a:pt x="68" y="99"/>
                  </a:moveTo>
                  <a:cubicBezTo>
                    <a:pt x="95" y="99"/>
                    <a:pt x="118" y="77"/>
                    <a:pt x="118" y="49"/>
                  </a:cubicBezTo>
                  <a:cubicBezTo>
                    <a:pt x="118" y="22"/>
                    <a:pt x="95" y="0"/>
                    <a:pt x="68" y="0"/>
                  </a:cubicBezTo>
                  <a:cubicBezTo>
                    <a:pt x="41" y="0"/>
                    <a:pt x="18" y="22"/>
                    <a:pt x="18" y="49"/>
                  </a:cubicBezTo>
                  <a:cubicBezTo>
                    <a:pt x="18" y="77"/>
                    <a:pt x="41" y="99"/>
                    <a:pt x="68" y="99"/>
                  </a:cubicBezTo>
                  <a:moveTo>
                    <a:pt x="187" y="61"/>
                  </a:moveTo>
                  <a:cubicBezTo>
                    <a:pt x="201" y="61"/>
                    <a:pt x="211" y="72"/>
                    <a:pt x="211" y="85"/>
                  </a:cubicBezTo>
                  <a:cubicBezTo>
                    <a:pt x="211" y="98"/>
                    <a:pt x="201" y="109"/>
                    <a:pt x="187" y="109"/>
                  </a:cubicBezTo>
                  <a:cubicBezTo>
                    <a:pt x="174" y="109"/>
                    <a:pt x="163" y="98"/>
                    <a:pt x="163" y="85"/>
                  </a:cubicBezTo>
                  <a:cubicBezTo>
                    <a:pt x="163" y="72"/>
                    <a:pt x="174" y="61"/>
                    <a:pt x="187" y="61"/>
                  </a:cubicBezTo>
                  <a:moveTo>
                    <a:pt x="187" y="124"/>
                  </a:moveTo>
                  <a:cubicBezTo>
                    <a:pt x="209" y="124"/>
                    <a:pt x="226" y="107"/>
                    <a:pt x="226" y="85"/>
                  </a:cubicBezTo>
                  <a:cubicBezTo>
                    <a:pt x="226" y="64"/>
                    <a:pt x="209" y="46"/>
                    <a:pt x="187" y="46"/>
                  </a:cubicBezTo>
                  <a:cubicBezTo>
                    <a:pt x="166" y="46"/>
                    <a:pt x="148" y="64"/>
                    <a:pt x="148" y="85"/>
                  </a:cubicBezTo>
                  <a:cubicBezTo>
                    <a:pt x="148" y="107"/>
                    <a:pt x="166" y="124"/>
                    <a:pt x="187" y="124"/>
                  </a:cubicBezTo>
                  <a:moveTo>
                    <a:pt x="224" y="185"/>
                  </a:moveTo>
                  <a:cubicBezTo>
                    <a:pt x="143" y="185"/>
                    <a:pt x="143" y="185"/>
                    <a:pt x="143" y="185"/>
                  </a:cubicBezTo>
                  <a:cubicBezTo>
                    <a:pt x="143" y="159"/>
                    <a:pt x="143" y="159"/>
                    <a:pt x="143" y="159"/>
                  </a:cubicBezTo>
                  <a:cubicBezTo>
                    <a:pt x="167" y="149"/>
                    <a:pt x="200" y="149"/>
                    <a:pt x="224" y="159"/>
                  </a:cubicBezTo>
                  <a:lnTo>
                    <a:pt x="224" y="185"/>
                  </a:lnTo>
                  <a:close/>
                  <a:moveTo>
                    <a:pt x="128" y="185"/>
                  </a:moveTo>
                  <a:cubicBezTo>
                    <a:pt x="15" y="185"/>
                    <a:pt x="15" y="185"/>
                    <a:pt x="15" y="185"/>
                  </a:cubicBezTo>
                  <a:cubicBezTo>
                    <a:pt x="15" y="147"/>
                    <a:pt x="15" y="147"/>
                    <a:pt x="15" y="147"/>
                  </a:cubicBezTo>
                  <a:cubicBezTo>
                    <a:pt x="48" y="132"/>
                    <a:pt x="94" y="132"/>
                    <a:pt x="128" y="147"/>
                  </a:cubicBezTo>
                  <a:cubicBezTo>
                    <a:pt x="128" y="150"/>
                    <a:pt x="128" y="150"/>
                    <a:pt x="128" y="150"/>
                  </a:cubicBezTo>
                  <a:lnTo>
                    <a:pt x="128" y="185"/>
                  </a:lnTo>
                  <a:close/>
                  <a:moveTo>
                    <a:pt x="234" y="148"/>
                  </a:moveTo>
                  <a:cubicBezTo>
                    <a:pt x="208" y="135"/>
                    <a:pt x="171" y="134"/>
                    <a:pt x="143" y="143"/>
                  </a:cubicBezTo>
                  <a:cubicBezTo>
                    <a:pt x="143" y="137"/>
                    <a:pt x="143" y="137"/>
                    <a:pt x="143" y="137"/>
                  </a:cubicBezTo>
                  <a:cubicBezTo>
                    <a:pt x="138" y="135"/>
                    <a:pt x="138" y="135"/>
                    <a:pt x="138" y="135"/>
                  </a:cubicBezTo>
                  <a:cubicBezTo>
                    <a:pt x="99" y="116"/>
                    <a:pt x="43" y="116"/>
                    <a:pt x="4" y="135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128" y="200"/>
                    <a:pt x="128" y="200"/>
                    <a:pt x="128" y="200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239" y="200"/>
                    <a:pt x="239" y="200"/>
                    <a:pt x="239" y="200"/>
                  </a:cubicBezTo>
                  <a:cubicBezTo>
                    <a:pt x="239" y="150"/>
                    <a:pt x="239" y="150"/>
                    <a:pt x="239" y="150"/>
                  </a:cubicBezTo>
                  <a:lnTo>
                    <a:pt x="234" y="14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7" name="Freeform 51"/>
            <p:cNvSpPr>
              <a:spLocks noChangeAspect="1" noEditPoints="1"/>
            </p:cNvSpPr>
            <p:nvPr/>
          </p:nvSpPr>
          <p:spPr bwMode="auto">
            <a:xfrm>
              <a:off x="3927918" y="5191919"/>
              <a:ext cx="429816" cy="359569"/>
            </a:xfrm>
            <a:custGeom>
              <a:avLst/>
              <a:gdLst>
                <a:gd name="T0" fmla="*/ 68 w 239"/>
                <a:gd name="T1" fmla="*/ 15 h 200"/>
                <a:gd name="T2" fmla="*/ 103 w 239"/>
                <a:gd name="T3" fmla="*/ 49 h 200"/>
                <a:gd name="T4" fmla="*/ 68 w 239"/>
                <a:gd name="T5" fmla="*/ 84 h 200"/>
                <a:gd name="T6" fmla="*/ 33 w 239"/>
                <a:gd name="T7" fmla="*/ 49 h 200"/>
                <a:gd name="T8" fmla="*/ 68 w 239"/>
                <a:gd name="T9" fmla="*/ 15 h 200"/>
                <a:gd name="T10" fmla="*/ 68 w 239"/>
                <a:gd name="T11" fmla="*/ 99 h 200"/>
                <a:gd name="T12" fmla="*/ 118 w 239"/>
                <a:gd name="T13" fmla="*/ 49 h 200"/>
                <a:gd name="T14" fmla="*/ 68 w 239"/>
                <a:gd name="T15" fmla="*/ 0 h 200"/>
                <a:gd name="T16" fmla="*/ 18 w 239"/>
                <a:gd name="T17" fmla="*/ 49 h 200"/>
                <a:gd name="T18" fmla="*/ 68 w 239"/>
                <a:gd name="T19" fmla="*/ 99 h 200"/>
                <a:gd name="T20" fmla="*/ 187 w 239"/>
                <a:gd name="T21" fmla="*/ 61 h 200"/>
                <a:gd name="T22" fmla="*/ 211 w 239"/>
                <a:gd name="T23" fmla="*/ 85 h 200"/>
                <a:gd name="T24" fmla="*/ 187 w 239"/>
                <a:gd name="T25" fmla="*/ 109 h 200"/>
                <a:gd name="T26" fmla="*/ 163 w 239"/>
                <a:gd name="T27" fmla="*/ 85 h 200"/>
                <a:gd name="T28" fmla="*/ 187 w 239"/>
                <a:gd name="T29" fmla="*/ 61 h 200"/>
                <a:gd name="T30" fmla="*/ 187 w 239"/>
                <a:gd name="T31" fmla="*/ 124 h 200"/>
                <a:gd name="T32" fmla="*/ 226 w 239"/>
                <a:gd name="T33" fmla="*/ 85 h 200"/>
                <a:gd name="T34" fmla="*/ 187 w 239"/>
                <a:gd name="T35" fmla="*/ 46 h 200"/>
                <a:gd name="T36" fmla="*/ 148 w 239"/>
                <a:gd name="T37" fmla="*/ 85 h 200"/>
                <a:gd name="T38" fmla="*/ 187 w 239"/>
                <a:gd name="T39" fmla="*/ 124 h 200"/>
                <a:gd name="T40" fmla="*/ 224 w 239"/>
                <a:gd name="T41" fmla="*/ 185 h 200"/>
                <a:gd name="T42" fmla="*/ 143 w 239"/>
                <a:gd name="T43" fmla="*/ 185 h 200"/>
                <a:gd name="T44" fmla="*/ 143 w 239"/>
                <a:gd name="T45" fmla="*/ 159 h 200"/>
                <a:gd name="T46" fmla="*/ 224 w 239"/>
                <a:gd name="T47" fmla="*/ 159 h 200"/>
                <a:gd name="T48" fmla="*/ 224 w 239"/>
                <a:gd name="T49" fmla="*/ 185 h 200"/>
                <a:gd name="T50" fmla="*/ 128 w 239"/>
                <a:gd name="T51" fmla="*/ 185 h 200"/>
                <a:gd name="T52" fmla="*/ 15 w 239"/>
                <a:gd name="T53" fmla="*/ 185 h 200"/>
                <a:gd name="T54" fmla="*/ 15 w 239"/>
                <a:gd name="T55" fmla="*/ 147 h 200"/>
                <a:gd name="T56" fmla="*/ 128 w 239"/>
                <a:gd name="T57" fmla="*/ 147 h 200"/>
                <a:gd name="T58" fmla="*/ 128 w 239"/>
                <a:gd name="T59" fmla="*/ 150 h 200"/>
                <a:gd name="T60" fmla="*/ 128 w 239"/>
                <a:gd name="T61" fmla="*/ 185 h 200"/>
                <a:gd name="T62" fmla="*/ 234 w 239"/>
                <a:gd name="T63" fmla="*/ 148 h 200"/>
                <a:gd name="T64" fmla="*/ 143 w 239"/>
                <a:gd name="T65" fmla="*/ 143 h 200"/>
                <a:gd name="T66" fmla="*/ 143 w 239"/>
                <a:gd name="T67" fmla="*/ 137 h 200"/>
                <a:gd name="T68" fmla="*/ 138 w 239"/>
                <a:gd name="T69" fmla="*/ 135 h 200"/>
                <a:gd name="T70" fmla="*/ 4 w 239"/>
                <a:gd name="T71" fmla="*/ 135 h 200"/>
                <a:gd name="T72" fmla="*/ 0 w 239"/>
                <a:gd name="T73" fmla="*/ 137 h 200"/>
                <a:gd name="T74" fmla="*/ 0 w 239"/>
                <a:gd name="T75" fmla="*/ 200 h 200"/>
                <a:gd name="T76" fmla="*/ 128 w 239"/>
                <a:gd name="T77" fmla="*/ 200 h 200"/>
                <a:gd name="T78" fmla="*/ 143 w 239"/>
                <a:gd name="T79" fmla="*/ 200 h 200"/>
                <a:gd name="T80" fmla="*/ 239 w 239"/>
                <a:gd name="T81" fmla="*/ 200 h 200"/>
                <a:gd name="T82" fmla="*/ 239 w 239"/>
                <a:gd name="T83" fmla="*/ 150 h 200"/>
                <a:gd name="T84" fmla="*/ 234 w 239"/>
                <a:gd name="T85" fmla="*/ 14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9" h="200">
                  <a:moveTo>
                    <a:pt x="68" y="15"/>
                  </a:moveTo>
                  <a:cubicBezTo>
                    <a:pt x="87" y="15"/>
                    <a:pt x="103" y="30"/>
                    <a:pt x="103" y="49"/>
                  </a:cubicBezTo>
                  <a:cubicBezTo>
                    <a:pt x="103" y="68"/>
                    <a:pt x="87" y="84"/>
                    <a:pt x="68" y="84"/>
                  </a:cubicBezTo>
                  <a:cubicBezTo>
                    <a:pt x="49" y="84"/>
                    <a:pt x="33" y="68"/>
                    <a:pt x="33" y="49"/>
                  </a:cubicBezTo>
                  <a:cubicBezTo>
                    <a:pt x="33" y="30"/>
                    <a:pt x="49" y="15"/>
                    <a:pt x="68" y="15"/>
                  </a:cubicBezTo>
                  <a:moveTo>
                    <a:pt x="68" y="99"/>
                  </a:moveTo>
                  <a:cubicBezTo>
                    <a:pt x="95" y="99"/>
                    <a:pt x="118" y="77"/>
                    <a:pt x="118" y="49"/>
                  </a:cubicBezTo>
                  <a:cubicBezTo>
                    <a:pt x="118" y="22"/>
                    <a:pt x="95" y="0"/>
                    <a:pt x="68" y="0"/>
                  </a:cubicBezTo>
                  <a:cubicBezTo>
                    <a:pt x="41" y="0"/>
                    <a:pt x="18" y="22"/>
                    <a:pt x="18" y="49"/>
                  </a:cubicBezTo>
                  <a:cubicBezTo>
                    <a:pt x="18" y="77"/>
                    <a:pt x="41" y="99"/>
                    <a:pt x="68" y="99"/>
                  </a:cubicBezTo>
                  <a:moveTo>
                    <a:pt x="187" y="61"/>
                  </a:moveTo>
                  <a:cubicBezTo>
                    <a:pt x="201" y="61"/>
                    <a:pt x="211" y="72"/>
                    <a:pt x="211" y="85"/>
                  </a:cubicBezTo>
                  <a:cubicBezTo>
                    <a:pt x="211" y="98"/>
                    <a:pt x="201" y="109"/>
                    <a:pt x="187" y="109"/>
                  </a:cubicBezTo>
                  <a:cubicBezTo>
                    <a:pt x="174" y="109"/>
                    <a:pt x="163" y="98"/>
                    <a:pt x="163" y="85"/>
                  </a:cubicBezTo>
                  <a:cubicBezTo>
                    <a:pt x="163" y="72"/>
                    <a:pt x="174" y="61"/>
                    <a:pt x="187" y="61"/>
                  </a:cubicBezTo>
                  <a:moveTo>
                    <a:pt x="187" y="124"/>
                  </a:moveTo>
                  <a:cubicBezTo>
                    <a:pt x="209" y="124"/>
                    <a:pt x="226" y="107"/>
                    <a:pt x="226" y="85"/>
                  </a:cubicBezTo>
                  <a:cubicBezTo>
                    <a:pt x="226" y="64"/>
                    <a:pt x="209" y="46"/>
                    <a:pt x="187" y="46"/>
                  </a:cubicBezTo>
                  <a:cubicBezTo>
                    <a:pt x="166" y="46"/>
                    <a:pt x="148" y="64"/>
                    <a:pt x="148" y="85"/>
                  </a:cubicBezTo>
                  <a:cubicBezTo>
                    <a:pt x="148" y="107"/>
                    <a:pt x="166" y="124"/>
                    <a:pt x="187" y="124"/>
                  </a:cubicBezTo>
                  <a:moveTo>
                    <a:pt x="224" y="185"/>
                  </a:moveTo>
                  <a:cubicBezTo>
                    <a:pt x="143" y="185"/>
                    <a:pt x="143" y="185"/>
                    <a:pt x="143" y="185"/>
                  </a:cubicBezTo>
                  <a:cubicBezTo>
                    <a:pt x="143" y="159"/>
                    <a:pt x="143" y="159"/>
                    <a:pt x="143" y="159"/>
                  </a:cubicBezTo>
                  <a:cubicBezTo>
                    <a:pt x="167" y="149"/>
                    <a:pt x="200" y="149"/>
                    <a:pt x="224" y="159"/>
                  </a:cubicBezTo>
                  <a:lnTo>
                    <a:pt x="224" y="185"/>
                  </a:lnTo>
                  <a:close/>
                  <a:moveTo>
                    <a:pt x="128" y="185"/>
                  </a:moveTo>
                  <a:cubicBezTo>
                    <a:pt x="15" y="185"/>
                    <a:pt x="15" y="185"/>
                    <a:pt x="15" y="185"/>
                  </a:cubicBezTo>
                  <a:cubicBezTo>
                    <a:pt x="15" y="147"/>
                    <a:pt x="15" y="147"/>
                    <a:pt x="15" y="147"/>
                  </a:cubicBezTo>
                  <a:cubicBezTo>
                    <a:pt x="48" y="132"/>
                    <a:pt x="94" y="132"/>
                    <a:pt x="128" y="147"/>
                  </a:cubicBezTo>
                  <a:cubicBezTo>
                    <a:pt x="128" y="150"/>
                    <a:pt x="128" y="150"/>
                    <a:pt x="128" y="150"/>
                  </a:cubicBezTo>
                  <a:lnTo>
                    <a:pt x="128" y="185"/>
                  </a:lnTo>
                  <a:close/>
                  <a:moveTo>
                    <a:pt x="234" y="148"/>
                  </a:moveTo>
                  <a:cubicBezTo>
                    <a:pt x="208" y="135"/>
                    <a:pt x="171" y="134"/>
                    <a:pt x="143" y="143"/>
                  </a:cubicBezTo>
                  <a:cubicBezTo>
                    <a:pt x="143" y="137"/>
                    <a:pt x="143" y="137"/>
                    <a:pt x="143" y="137"/>
                  </a:cubicBezTo>
                  <a:cubicBezTo>
                    <a:pt x="138" y="135"/>
                    <a:pt x="138" y="135"/>
                    <a:pt x="138" y="135"/>
                  </a:cubicBezTo>
                  <a:cubicBezTo>
                    <a:pt x="99" y="116"/>
                    <a:pt x="43" y="116"/>
                    <a:pt x="4" y="135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128" y="200"/>
                    <a:pt x="128" y="200"/>
                    <a:pt x="128" y="200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239" y="200"/>
                    <a:pt x="239" y="200"/>
                    <a:pt x="239" y="200"/>
                  </a:cubicBezTo>
                  <a:cubicBezTo>
                    <a:pt x="239" y="150"/>
                    <a:pt x="239" y="150"/>
                    <a:pt x="239" y="150"/>
                  </a:cubicBezTo>
                  <a:lnTo>
                    <a:pt x="234" y="14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9" name="Freeform 51"/>
            <p:cNvSpPr>
              <a:spLocks noChangeAspect="1" noEditPoints="1"/>
            </p:cNvSpPr>
            <p:nvPr/>
          </p:nvSpPr>
          <p:spPr bwMode="auto">
            <a:xfrm>
              <a:off x="4332652" y="5191919"/>
              <a:ext cx="429816" cy="359569"/>
            </a:xfrm>
            <a:custGeom>
              <a:avLst/>
              <a:gdLst>
                <a:gd name="T0" fmla="*/ 68 w 239"/>
                <a:gd name="T1" fmla="*/ 15 h 200"/>
                <a:gd name="T2" fmla="*/ 103 w 239"/>
                <a:gd name="T3" fmla="*/ 49 h 200"/>
                <a:gd name="T4" fmla="*/ 68 w 239"/>
                <a:gd name="T5" fmla="*/ 84 h 200"/>
                <a:gd name="T6" fmla="*/ 33 w 239"/>
                <a:gd name="T7" fmla="*/ 49 h 200"/>
                <a:gd name="T8" fmla="*/ 68 w 239"/>
                <a:gd name="T9" fmla="*/ 15 h 200"/>
                <a:gd name="T10" fmla="*/ 68 w 239"/>
                <a:gd name="T11" fmla="*/ 99 h 200"/>
                <a:gd name="T12" fmla="*/ 118 w 239"/>
                <a:gd name="T13" fmla="*/ 49 h 200"/>
                <a:gd name="T14" fmla="*/ 68 w 239"/>
                <a:gd name="T15" fmla="*/ 0 h 200"/>
                <a:gd name="T16" fmla="*/ 18 w 239"/>
                <a:gd name="T17" fmla="*/ 49 h 200"/>
                <a:gd name="T18" fmla="*/ 68 w 239"/>
                <a:gd name="T19" fmla="*/ 99 h 200"/>
                <a:gd name="T20" fmla="*/ 187 w 239"/>
                <a:gd name="T21" fmla="*/ 61 h 200"/>
                <a:gd name="T22" fmla="*/ 211 w 239"/>
                <a:gd name="T23" fmla="*/ 85 h 200"/>
                <a:gd name="T24" fmla="*/ 187 w 239"/>
                <a:gd name="T25" fmla="*/ 109 h 200"/>
                <a:gd name="T26" fmla="*/ 163 w 239"/>
                <a:gd name="T27" fmla="*/ 85 h 200"/>
                <a:gd name="T28" fmla="*/ 187 w 239"/>
                <a:gd name="T29" fmla="*/ 61 h 200"/>
                <a:gd name="T30" fmla="*/ 187 w 239"/>
                <a:gd name="T31" fmla="*/ 124 h 200"/>
                <a:gd name="T32" fmla="*/ 226 w 239"/>
                <a:gd name="T33" fmla="*/ 85 h 200"/>
                <a:gd name="T34" fmla="*/ 187 w 239"/>
                <a:gd name="T35" fmla="*/ 46 h 200"/>
                <a:gd name="T36" fmla="*/ 148 w 239"/>
                <a:gd name="T37" fmla="*/ 85 h 200"/>
                <a:gd name="T38" fmla="*/ 187 w 239"/>
                <a:gd name="T39" fmla="*/ 124 h 200"/>
                <a:gd name="T40" fmla="*/ 224 w 239"/>
                <a:gd name="T41" fmla="*/ 185 h 200"/>
                <a:gd name="T42" fmla="*/ 143 w 239"/>
                <a:gd name="T43" fmla="*/ 185 h 200"/>
                <a:gd name="T44" fmla="*/ 143 w 239"/>
                <a:gd name="T45" fmla="*/ 159 h 200"/>
                <a:gd name="T46" fmla="*/ 224 w 239"/>
                <a:gd name="T47" fmla="*/ 159 h 200"/>
                <a:gd name="T48" fmla="*/ 224 w 239"/>
                <a:gd name="T49" fmla="*/ 185 h 200"/>
                <a:gd name="T50" fmla="*/ 128 w 239"/>
                <a:gd name="T51" fmla="*/ 185 h 200"/>
                <a:gd name="T52" fmla="*/ 15 w 239"/>
                <a:gd name="T53" fmla="*/ 185 h 200"/>
                <a:gd name="T54" fmla="*/ 15 w 239"/>
                <a:gd name="T55" fmla="*/ 147 h 200"/>
                <a:gd name="T56" fmla="*/ 128 w 239"/>
                <a:gd name="T57" fmla="*/ 147 h 200"/>
                <a:gd name="T58" fmla="*/ 128 w 239"/>
                <a:gd name="T59" fmla="*/ 150 h 200"/>
                <a:gd name="T60" fmla="*/ 128 w 239"/>
                <a:gd name="T61" fmla="*/ 185 h 200"/>
                <a:gd name="T62" fmla="*/ 234 w 239"/>
                <a:gd name="T63" fmla="*/ 148 h 200"/>
                <a:gd name="T64" fmla="*/ 143 w 239"/>
                <a:gd name="T65" fmla="*/ 143 h 200"/>
                <a:gd name="T66" fmla="*/ 143 w 239"/>
                <a:gd name="T67" fmla="*/ 137 h 200"/>
                <a:gd name="T68" fmla="*/ 138 w 239"/>
                <a:gd name="T69" fmla="*/ 135 h 200"/>
                <a:gd name="T70" fmla="*/ 4 w 239"/>
                <a:gd name="T71" fmla="*/ 135 h 200"/>
                <a:gd name="T72" fmla="*/ 0 w 239"/>
                <a:gd name="T73" fmla="*/ 137 h 200"/>
                <a:gd name="T74" fmla="*/ 0 w 239"/>
                <a:gd name="T75" fmla="*/ 200 h 200"/>
                <a:gd name="T76" fmla="*/ 128 w 239"/>
                <a:gd name="T77" fmla="*/ 200 h 200"/>
                <a:gd name="T78" fmla="*/ 143 w 239"/>
                <a:gd name="T79" fmla="*/ 200 h 200"/>
                <a:gd name="T80" fmla="*/ 239 w 239"/>
                <a:gd name="T81" fmla="*/ 200 h 200"/>
                <a:gd name="T82" fmla="*/ 239 w 239"/>
                <a:gd name="T83" fmla="*/ 150 h 200"/>
                <a:gd name="T84" fmla="*/ 234 w 239"/>
                <a:gd name="T85" fmla="*/ 14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9" h="200">
                  <a:moveTo>
                    <a:pt x="68" y="15"/>
                  </a:moveTo>
                  <a:cubicBezTo>
                    <a:pt x="87" y="15"/>
                    <a:pt x="103" y="30"/>
                    <a:pt x="103" y="49"/>
                  </a:cubicBezTo>
                  <a:cubicBezTo>
                    <a:pt x="103" y="68"/>
                    <a:pt x="87" y="84"/>
                    <a:pt x="68" y="84"/>
                  </a:cubicBezTo>
                  <a:cubicBezTo>
                    <a:pt x="49" y="84"/>
                    <a:pt x="33" y="68"/>
                    <a:pt x="33" y="49"/>
                  </a:cubicBezTo>
                  <a:cubicBezTo>
                    <a:pt x="33" y="30"/>
                    <a:pt x="49" y="15"/>
                    <a:pt x="68" y="15"/>
                  </a:cubicBezTo>
                  <a:moveTo>
                    <a:pt x="68" y="99"/>
                  </a:moveTo>
                  <a:cubicBezTo>
                    <a:pt x="95" y="99"/>
                    <a:pt x="118" y="77"/>
                    <a:pt x="118" y="49"/>
                  </a:cubicBezTo>
                  <a:cubicBezTo>
                    <a:pt x="118" y="22"/>
                    <a:pt x="95" y="0"/>
                    <a:pt x="68" y="0"/>
                  </a:cubicBezTo>
                  <a:cubicBezTo>
                    <a:pt x="41" y="0"/>
                    <a:pt x="18" y="22"/>
                    <a:pt x="18" y="49"/>
                  </a:cubicBezTo>
                  <a:cubicBezTo>
                    <a:pt x="18" y="77"/>
                    <a:pt x="41" y="99"/>
                    <a:pt x="68" y="99"/>
                  </a:cubicBezTo>
                  <a:moveTo>
                    <a:pt x="187" y="61"/>
                  </a:moveTo>
                  <a:cubicBezTo>
                    <a:pt x="201" y="61"/>
                    <a:pt x="211" y="72"/>
                    <a:pt x="211" y="85"/>
                  </a:cubicBezTo>
                  <a:cubicBezTo>
                    <a:pt x="211" y="98"/>
                    <a:pt x="201" y="109"/>
                    <a:pt x="187" y="109"/>
                  </a:cubicBezTo>
                  <a:cubicBezTo>
                    <a:pt x="174" y="109"/>
                    <a:pt x="163" y="98"/>
                    <a:pt x="163" y="85"/>
                  </a:cubicBezTo>
                  <a:cubicBezTo>
                    <a:pt x="163" y="72"/>
                    <a:pt x="174" y="61"/>
                    <a:pt x="187" y="61"/>
                  </a:cubicBezTo>
                  <a:moveTo>
                    <a:pt x="187" y="124"/>
                  </a:moveTo>
                  <a:cubicBezTo>
                    <a:pt x="209" y="124"/>
                    <a:pt x="226" y="107"/>
                    <a:pt x="226" y="85"/>
                  </a:cubicBezTo>
                  <a:cubicBezTo>
                    <a:pt x="226" y="64"/>
                    <a:pt x="209" y="46"/>
                    <a:pt x="187" y="46"/>
                  </a:cubicBezTo>
                  <a:cubicBezTo>
                    <a:pt x="166" y="46"/>
                    <a:pt x="148" y="64"/>
                    <a:pt x="148" y="85"/>
                  </a:cubicBezTo>
                  <a:cubicBezTo>
                    <a:pt x="148" y="107"/>
                    <a:pt x="166" y="124"/>
                    <a:pt x="187" y="124"/>
                  </a:cubicBezTo>
                  <a:moveTo>
                    <a:pt x="224" y="185"/>
                  </a:moveTo>
                  <a:cubicBezTo>
                    <a:pt x="143" y="185"/>
                    <a:pt x="143" y="185"/>
                    <a:pt x="143" y="185"/>
                  </a:cubicBezTo>
                  <a:cubicBezTo>
                    <a:pt x="143" y="159"/>
                    <a:pt x="143" y="159"/>
                    <a:pt x="143" y="159"/>
                  </a:cubicBezTo>
                  <a:cubicBezTo>
                    <a:pt x="167" y="149"/>
                    <a:pt x="200" y="149"/>
                    <a:pt x="224" y="159"/>
                  </a:cubicBezTo>
                  <a:lnTo>
                    <a:pt x="224" y="185"/>
                  </a:lnTo>
                  <a:close/>
                  <a:moveTo>
                    <a:pt x="128" y="185"/>
                  </a:moveTo>
                  <a:cubicBezTo>
                    <a:pt x="15" y="185"/>
                    <a:pt x="15" y="185"/>
                    <a:pt x="15" y="185"/>
                  </a:cubicBezTo>
                  <a:cubicBezTo>
                    <a:pt x="15" y="147"/>
                    <a:pt x="15" y="147"/>
                    <a:pt x="15" y="147"/>
                  </a:cubicBezTo>
                  <a:cubicBezTo>
                    <a:pt x="48" y="132"/>
                    <a:pt x="94" y="132"/>
                    <a:pt x="128" y="147"/>
                  </a:cubicBezTo>
                  <a:cubicBezTo>
                    <a:pt x="128" y="150"/>
                    <a:pt x="128" y="150"/>
                    <a:pt x="128" y="150"/>
                  </a:cubicBezTo>
                  <a:lnTo>
                    <a:pt x="128" y="185"/>
                  </a:lnTo>
                  <a:close/>
                  <a:moveTo>
                    <a:pt x="234" y="148"/>
                  </a:moveTo>
                  <a:cubicBezTo>
                    <a:pt x="208" y="135"/>
                    <a:pt x="171" y="134"/>
                    <a:pt x="143" y="143"/>
                  </a:cubicBezTo>
                  <a:cubicBezTo>
                    <a:pt x="143" y="137"/>
                    <a:pt x="143" y="137"/>
                    <a:pt x="143" y="137"/>
                  </a:cubicBezTo>
                  <a:cubicBezTo>
                    <a:pt x="138" y="135"/>
                    <a:pt x="138" y="135"/>
                    <a:pt x="138" y="135"/>
                  </a:cubicBezTo>
                  <a:cubicBezTo>
                    <a:pt x="99" y="116"/>
                    <a:pt x="43" y="116"/>
                    <a:pt x="4" y="135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128" y="200"/>
                    <a:pt x="128" y="200"/>
                    <a:pt x="128" y="200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239" y="200"/>
                    <a:pt x="239" y="200"/>
                    <a:pt x="239" y="200"/>
                  </a:cubicBezTo>
                  <a:cubicBezTo>
                    <a:pt x="239" y="150"/>
                    <a:pt x="239" y="150"/>
                    <a:pt x="239" y="150"/>
                  </a:cubicBezTo>
                  <a:lnTo>
                    <a:pt x="234" y="14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" name="Freeform 51"/>
            <p:cNvSpPr>
              <a:spLocks noChangeAspect="1" noEditPoints="1"/>
            </p:cNvSpPr>
            <p:nvPr/>
          </p:nvSpPr>
          <p:spPr bwMode="auto">
            <a:xfrm>
              <a:off x="3519436" y="5589159"/>
              <a:ext cx="429816" cy="359569"/>
            </a:xfrm>
            <a:custGeom>
              <a:avLst/>
              <a:gdLst>
                <a:gd name="T0" fmla="*/ 68 w 239"/>
                <a:gd name="T1" fmla="*/ 15 h 200"/>
                <a:gd name="T2" fmla="*/ 103 w 239"/>
                <a:gd name="T3" fmla="*/ 49 h 200"/>
                <a:gd name="T4" fmla="*/ 68 w 239"/>
                <a:gd name="T5" fmla="*/ 84 h 200"/>
                <a:gd name="T6" fmla="*/ 33 w 239"/>
                <a:gd name="T7" fmla="*/ 49 h 200"/>
                <a:gd name="T8" fmla="*/ 68 w 239"/>
                <a:gd name="T9" fmla="*/ 15 h 200"/>
                <a:gd name="T10" fmla="*/ 68 w 239"/>
                <a:gd name="T11" fmla="*/ 99 h 200"/>
                <a:gd name="T12" fmla="*/ 118 w 239"/>
                <a:gd name="T13" fmla="*/ 49 h 200"/>
                <a:gd name="T14" fmla="*/ 68 w 239"/>
                <a:gd name="T15" fmla="*/ 0 h 200"/>
                <a:gd name="T16" fmla="*/ 18 w 239"/>
                <a:gd name="T17" fmla="*/ 49 h 200"/>
                <a:gd name="T18" fmla="*/ 68 w 239"/>
                <a:gd name="T19" fmla="*/ 99 h 200"/>
                <a:gd name="T20" fmla="*/ 187 w 239"/>
                <a:gd name="T21" fmla="*/ 61 h 200"/>
                <a:gd name="T22" fmla="*/ 211 w 239"/>
                <a:gd name="T23" fmla="*/ 85 h 200"/>
                <a:gd name="T24" fmla="*/ 187 w 239"/>
                <a:gd name="T25" fmla="*/ 109 h 200"/>
                <a:gd name="T26" fmla="*/ 163 w 239"/>
                <a:gd name="T27" fmla="*/ 85 h 200"/>
                <a:gd name="T28" fmla="*/ 187 w 239"/>
                <a:gd name="T29" fmla="*/ 61 h 200"/>
                <a:gd name="T30" fmla="*/ 187 w 239"/>
                <a:gd name="T31" fmla="*/ 124 h 200"/>
                <a:gd name="T32" fmla="*/ 226 w 239"/>
                <a:gd name="T33" fmla="*/ 85 h 200"/>
                <a:gd name="T34" fmla="*/ 187 w 239"/>
                <a:gd name="T35" fmla="*/ 46 h 200"/>
                <a:gd name="T36" fmla="*/ 148 w 239"/>
                <a:gd name="T37" fmla="*/ 85 h 200"/>
                <a:gd name="T38" fmla="*/ 187 w 239"/>
                <a:gd name="T39" fmla="*/ 124 h 200"/>
                <a:gd name="T40" fmla="*/ 224 w 239"/>
                <a:gd name="T41" fmla="*/ 185 h 200"/>
                <a:gd name="T42" fmla="*/ 143 w 239"/>
                <a:gd name="T43" fmla="*/ 185 h 200"/>
                <a:gd name="T44" fmla="*/ 143 w 239"/>
                <a:gd name="T45" fmla="*/ 159 h 200"/>
                <a:gd name="T46" fmla="*/ 224 w 239"/>
                <a:gd name="T47" fmla="*/ 159 h 200"/>
                <a:gd name="T48" fmla="*/ 224 w 239"/>
                <a:gd name="T49" fmla="*/ 185 h 200"/>
                <a:gd name="T50" fmla="*/ 128 w 239"/>
                <a:gd name="T51" fmla="*/ 185 h 200"/>
                <a:gd name="T52" fmla="*/ 15 w 239"/>
                <a:gd name="T53" fmla="*/ 185 h 200"/>
                <a:gd name="T54" fmla="*/ 15 w 239"/>
                <a:gd name="T55" fmla="*/ 147 h 200"/>
                <a:gd name="T56" fmla="*/ 128 w 239"/>
                <a:gd name="T57" fmla="*/ 147 h 200"/>
                <a:gd name="T58" fmla="*/ 128 w 239"/>
                <a:gd name="T59" fmla="*/ 150 h 200"/>
                <a:gd name="T60" fmla="*/ 128 w 239"/>
                <a:gd name="T61" fmla="*/ 185 h 200"/>
                <a:gd name="T62" fmla="*/ 234 w 239"/>
                <a:gd name="T63" fmla="*/ 148 h 200"/>
                <a:gd name="T64" fmla="*/ 143 w 239"/>
                <a:gd name="T65" fmla="*/ 143 h 200"/>
                <a:gd name="T66" fmla="*/ 143 w 239"/>
                <a:gd name="T67" fmla="*/ 137 h 200"/>
                <a:gd name="T68" fmla="*/ 138 w 239"/>
                <a:gd name="T69" fmla="*/ 135 h 200"/>
                <a:gd name="T70" fmla="*/ 4 w 239"/>
                <a:gd name="T71" fmla="*/ 135 h 200"/>
                <a:gd name="T72" fmla="*/ 0 w 239"/>
                <a:gd name="T73" fmla="*/ 137 h 200"/>
                <a:gd name="T74" fmla="*/ 0 w 239"/>
                <a:gd name="T75" fmla="*/ 200 h 200"/>
                <a:gd name="T76" fmla="*/ 128 w 239"/>
                <a:gd name="T77" fmla="*/ 200 h 200"/>
                <a:gd name="T78" fmla="*/ 143 w 239"/>
                <a:gd name="T79" fmla="*/ 200 h 200"/>
                <a:gd name="T80" fmla="*/ 239 w 239"/>
                <a:gd name="T81" fmla="*/ 200 h 200"/>
                <a:gd name="T82" fmla="*/ 239 w 239"/>
                <a:gd name="T83" fmla="*/ 150 h 200"/>
                <a:gd name="T84" fmla="*/ 234 w 239"/>
                <a:gd name="T85" fmla="*/ 14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9" h="200">
                  <a:moveTo>
                    <a:pt x="68" y="15"/>
                  </a:moveTo>
                  <a:cubicBezTo>
                    <a:pt x="87" y="15"/>
                    <a:pt x="103" y="30"/>
                    <a:pt x="103" y="49"/>
                  </a:cubicBezTo>
                  <a:cubicBezTo>
                    <a:pt x="103" y="68"/>
                    <a:pt x="87" y="84"/>
                    <a:pt x="68" y="84"/>
                  </a:cubicBezTo>
                  <a:cubicBezTo>
                    <a:pt x="49" y="84"/>
                    <a:pt x="33" y="68"/>
                    <a:pt x="33" y="49"/>
                  </a:cubicBezTo>
                  <a:cubicBezTo>
                    <a:pt x="33" y="30"/>
                    <a:pt x="49" y="15"/>
                    <a:pt x="68" y="15"/>
                  </a:cubicBezTo>
                  <a:moveTo>
                    <a:pt x="68" y="99"/>
                  </a:moveTo>
                  <a:cubicBezTo>
                    <a:pt x="95" y="99"/>
                    <a:pt x="118" y="77"/>
                    <a:pt x="118" y="49"/>
                  </a:cubicBezTo>
                  <a:cubicBezTo>
                    <a:pt x="118" y="22"/>
                    <a:pt x="95" y="0"/>
                    <a:pt x="68" y="0"/>
                  </a:cubicBezTo>
                  <a:cubicBezTo>
                    <a:pt x="41" y="0"/>
                    <a:pt x="18" y="22"/>
                    <a:pt x="18" y="49"/>
                  </a:cubicBezTo>
                  <a:cubicBezTo>
                    <a:pt x="18" y="77"/>
                    <a:pt x="41" y="99"/>
                    <a:pt x="68" y="99"/>
                  </a:cubicBezTo>
                  <a:moveTo>
                    <a:pt x="187" y="61"/>
                  </a:moveTo>
                  <a:cubicBezTo>
                    <a:pt x="201" y="61"/>
                    <a:pt x="211" y="72"/>
                    <a:pt x="211" y="85"/>
                  </a:cubicBezTo>
                  <a:cubicBezTo>
                    <a:pt x="211" y="98"/>
                    <a:pt x="201" y="109"/>
                    <a:pt x="187" y="109"/>
                  </a:cubicBezTo>
                  <a:cubicBezTo>
                    <a:pt x="174" y="109"/>
                    <a:pt x="163" y="98"/>
                    <a:pt x="163" y="85"/>
                  </a:cubicBezTo>
                  <a:cubicBezTo>
                    <a:pt x="163" y="72"/>
                    <a:pt x="174" y="61"/>
                    <a:pt x="187" y="61"/>
                  </a:cubicBezTo>
                  <a:moveTo>
                    <a:pt x="187" y="124"/>
                  </a:moveTo>
                  <a:cubicBezTo>
                    <a:pt x="209" y="124"/>
                    <a:pt x="226" y="107"/>
                    <a:pt x="226" y="85"/>
                  </a:cubicBezTo>
                  <a:cubicBezTo>
                    <a:pt x="226" y="64"/>
                    <a:pt x="209" y="46"/>
                    <a:pt x="187" y="46"/>
                  </a:cubicBezTo>
                  <a:cubicBezTo>
                    <a:pt x="166" y="46"/>
                    <a:pt x="148" y="64"/>
                    <a:pt x="148" y="85"/>
                  </a:cubicBezTo>
                  <a:cubicBezTo>
                    <a:pt x="148" y="107"/>
                    <a:pt x="166" y="124"/>
                    <a:pt x="187" y="124"/>
                  </a:cubicBezTo>
                  <a:moveTo>
                    <a:pt x="224" y="185"/>
                  </a:moveTo>
                  <a:cubicBezTo>
                    <a:pt x="143" y="185"/>
                    <a:pt x="143" y="185"/>
                    <a:pt x="143" y="185"/>
                  </a:cubicBezTo>
                  <a:cubicBezTo>
                    <a:pt x="143" y="159"/>
                    <a:pt x="143" y="159"/>
                    <a:pt x="143" y="159"/>
                  </a:cubicBezTo>
                  <a:cubicBezTo>
                    <a:pt x="167" y="149"/>
                    <a:pt x="200" y="149"/>
                    <a:pt x="224" y="159"/>
                  </a:cubicBezTo>
                  <a:lnTo>
                    <a:pt x="224" y="185"/>
                  </a:lnTo>
                  <a:close/>
                  <a:moveTo>
                    <a:pt x="128" y="185"/>
                  </a:moveTo>
                  <a:cubicBezTo>
                    <a:pt x="15" y="185"/>
                    <a:pt x="15" y="185"/>
                    <a:pt x="15" y="185"/>
                  </a:cubicBezTo>
                  <a:cubicBezTo>
                    <a:pt x="15" y="147"/>
                    <a:pt x="15" y="147"/>
                    <a:pt x="15" y="147"/>
                  </a:cubicBezTo>
                  <a:cubicBezTo>
                    <a:pt x="48" y="132"/>
                    <a:pt x="94" y="132"/>
                    <a:pt x="128" y="147"/>
                  </a:cubicBezTo>
                  <a:cubicBezTo>
                    <a:pt x="128" y="150"/>
                    <a:pt x="128" y="150"/>
                    <a:pt x="128" y="150"/>
                  </a:cubicBezTo>
                  <a:lnTo>
                    <a:pt x="128" y="185"/>
                  </a:lnTo>
                  <a:close/>
                  <a:moveTo>
                    <a:pt x="234" y="148"/>
                  </a:moveTo>
                  <a:cubicBezTo>
                    <a:pt x="208" y="135"/>
                    <a:pt x="171" y="134"/>
                    <a:pt x="143" y="143"/>
                  </a:cubicBezTo>
                  <a:cubicBezTo>
                    <a:pt x="143" y="137"/>
                    <a:pt x="143" y="137"/>
                    <a:pt x="143" y="137"/>
                  </a:cubicBezTo>
                  <a:cubicBezTo>
                    <a:pt x="138" y="135"/>
                    <a:pt x="138" y="135"/>
                    <a:pt x="138" y="135"/>
                  </a:cubicBezTo>
                  <a:cubicBezTo>
                    <a:pt x="99" y="116"/>
                    <a:pt x="43" y="116"/>
                    <a:pt x="4" y="135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128" y="200"/>
                    <a:pt x="128" y="200"/>
                    <a:pt x="128" y="200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239" y="200"/>
                    <a:pt x="239" y="200"/>
                    <a:pt x="239" y="200"/>
                  </a:cubicBezTo>
                  <a:cubicBezTo>
                    <a:pt x="239" y="150"/>
                    <a:pt x="239" y="150"/>
                    <a:pt x="239" y="150"/>
                  </a:cubicBezTo>
                  <a:lnTo>
                    <a:pt x="234" y="14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2" name="Freeform 51"/>
            <p:cNvSpPr>
              <a:spLocks noChangeAspect="1" noEditPoints="1"/>
            </p:cNvSpPr>
            <p:nvPr/>
          </p:nvSpPr>
          <p:spPr bwMode="auto">
            <a:xfrm>
              <a:off x="3927918" y="5589159"/>
              <a:ext cx="429816" cy="359569"/>
            </a:xfrm>
            <a:custGeom>
              <a:avLst/>
              <a:gdLst>
                <a:gd name="T0" fmla="*/ 68 w 239"/>
                <a:gd name="T1" fmla="*/ 15 h 200"/>
                <a:gd name="T2" fmla="*/ 103 w 239"/>
                <a:gd name="T3" fmla="*/ 49 h 200"/>
                <a:gd name="T4" fmla="*/ 68 w 239"/>
                <a:gd name="T5" fmla="*/ 84 h 200"/>
                <a:gd name="T6" fmla="*/ 33 w 239"/>
                <a:gd name="T7" fmla="*/ 49 h 200"/>
                <a:gd name="T8" fmla="*/ 68 w 239"/>
                <a:gd name="T9" fmla="*/ 15 h 200"/>
                <a:gd name="T10" fmla="*/ 68 w 239"/>
                <a:gd name="T11" fmla="*/ 99 h 200"/>
                <a:gd name="T12" fmla="*/ 118 w 239"/>
                <a:gd name="T13" fmla="*/ 49 h 200"/>
                <a:gd name="T14" fmla="*/ 68 w 239"/>
                <a:gd name="T15" fmla="*/ 0 h 200"/>
                <a:gd name="T16" fmla="*/ 18 w 239"/>
                <a:gd name="T17" fmla="*/ 49 h 200"/>
                <a:gd name="T18" fmla="*/ 68 w 239"/>
                <a:gd name="T19" fmla="*/ 99 h 200"/>
                <a:gd name="T20" fmla="*/ 187 w 239"/>
                <a:gd name="T21" fmla="*/ 61 h 200"/>
                <a:gd name="T22" fmla="*/ 211 w 239"/>
                <a:gd name="T23" fmla="*/ 85 h 200"/>
                <a:gd name="T24" fmla="*/ 187 w 239"/>
                <a:gd name="T25" fmla="*/ 109 h 200"/>
                <a:gd name="T26" fmla="*/ 163 w 239"/>
                <a:gd name="T27" fmla="*/ 85 h 200"/>
                <a:gd name="T28" fmla="*/ 187 w 239"/>
                <a:gd name="T29" fmla="*/ 61 h 200"/>
                <a:gd name="T30" fmla="*/ 187 w 239"/>
                <a:gd name="T31" fmla="*/ 124 h 200"/>
                <a:gd name="T32" fmla="*/ 226 w 239"/>
                <a:gd name="T33" fmla="*/ 85 h 200"/>
                <a:gd name="T34" fmla="*/ 187 w 239"/>
                <a:gd name="T35" fmla="*/ 46 h 200"/>
                <a:gd name="T36" fmla="*/ 148 w 239"/>
                <a:gd name="T37" fmla="*/ 85 h 200"/>
                <a:gd name="T38" fmla="*/ 187 w 239"/>
                <a:gd name="T39" fmla="*/ 124 h 200"/>
                <a:gd name="T40" fmla="*/ 224 w 239"/>
                <a:gd name="T41" fmla="*/ 185 h 200"/>
                <a:gd name="T42" fmla="*/ 143 w 239"/>
                <a:gd name="T43" fmla="*/ 185 h 200"/>
                <a:gd name="T44" fmla="*/ 143 w 239"/>
                <a:gd name="T45" fmla="*/ 159 h 200"/>
                <a:gd name="T46" fmla="*/ 224 w 239"/>
                <a:gd name="T47" fmla="*/ 159 h 200"/>
                <a:gd name="T48" fmla="*/ 224 w 239"/>
                <a:gd name="T49" fmla="*/ 185 h 200"/>
                <a:gd name="T50" fmla="*/ 128 w 239"/>
                <a:gd name="T51" fmla="*/ 185 h 200"/>
                <a:gd name="T52" fmla="*/ 15 w 239"/>
                <a:gd name="T53" fmla="*/ 185 h 200"/>
                <a:gd name="T54" fmla="*/ 15 w 239"/>
                <a:gd name="T55" fmla="*/ 147 h 200"/>
                <a:gd name="T56" fmla="*/ 128 w 239"/>
                <a:gd name="T57" fmla="*/ 147 h 200"/>
                <a:gd name="T58" fmla="*/ 128 w 239"/>
                <a:gd name="T59" fmla="*/ 150 h 200"/>
                <a:gd name="T60" fmla="*/ 128 w 239"/>
                <a:gd name="T61" fmla="*/ 185 h 200"/>
                <a:gd name="T62" fmla="*/ 234 w 239"/>
                <a:gd name="T63" fmla="*/ 148 h 200"/>
                <a:gd name="T64" fmla="*/ 143 w 239"/>
                <a:gd name="T65" fmla="*/ 143 h 200"/>
                <a:gd name="T66" fmla="*/ 143 w 239"/>
                <a:gd name="T67" fmla="*/ 137 h 200"/>
                <a:gd name="T68" fmla="*/ 138 w 239"/>
                <a:gd name="T69" fmla="*/ 135 h 200"/>
                <a:gd name="T70" fmla="*/ 4 w 239"/>
                <a:gd name="T71" fmla="*/ 135 h 200"/>
                <a:gd name="T72" fmla="*/ 0 w 239"/>
                <a:gd name="T73" fmla="*/ 137 h 200"/>
                <a:gd name="T74" fmla="*/ 0 w 239"/>
                <a:gd name="T75" fmla="*/ 200 h 200"/>
                <a:gd name="T76" fmla="*/ 128 w 239"/>
                <a:gd name="T77" fmla="*/ 200 h 200"/>
                <a:gd name="T78" fmla="*/ 143 w 239"/>
                <a:gd name="T79" fmla="*/ 200 h 200"/>
                <a:gd name="T80" fmla="*/ 239 w 239"/>
                <a:gd name="T81" fmla="*/ 200 h 200"/>
                <a:gd name="T82" fmla="*/ 239 w 239"/>
                <a:gd name="T83" fmla="*/ 150 h 200"/>
                <a:gd name="T84" fmla="*/ 234 w 239"/>
                <a:gd name="T85" fmla="*/ 14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9" h="200">
                  <a:moveTo>
                    <a:pt x="68" y="15"/>
                  </a:moveTo>
                  <a:cubicBezTo>
                    <a:pt x="87" y="15"/>
                    <a:pt x="103" y="30"/>
                    <a:pt x="103" y="49"/>
                  </a:cubicBezTo>
                  <a:cubicBezTo>
                    <a:pt x="103" y="68"/>
                    <a:pt x="87" y="84"/>
                    <a:pt x="68" y="84"/>
                  </a:cubicBezTo>
                  <a:cubicBezTo>
                    <a:pt x="49" y="84"/>
                    <a:pt x="33" y="68"/>
                    <a:pt x="33" y="49"/>
                  </a:cubicBezTo>
                  <a:cubicBezTo>
                    <a:pt x="33" y="30"/>
                    <a:pt x="49" y="15"/>
                    <a:pt x="68" y="15"/>
                  </a:cubicBezTo>
                  <a:moveTo>
                    <a:pt x="68" y="99"/>
                  </a:moveTo>
                  <a:cubicBezTo>
                    <a:pt x="95" y="99"/>
                    <a:pt x="118" y="77"/>
                    <a:pt x="118" y="49"/>
                  </a:cubicBezTo>
                  <a:cubicBezTo>
                    <a:pt x="118" y="22"/>
                    <a:pt x="95" y="0"/>
                    <a:pt x="68" y="0"/>
                  </a:cubicBezTo>
                  <a:cubicBezTo>
                    <a:pt x="41" y="0"/>
                    <a:pt x="18" y="22"/>
                    <a:pt x="18" y="49"/>
                  </a:cubicBezTo>
                  <a:cubicBezTo>
                    <a:pt x="18" y="77"/>
                    <a:pt x="41" y="99"/>
                    <a:pt x="68" y="99"/>
                  </a:cubicBezTo>
                  <a:moveTo>
                    <a:pt x="187" y="61"/>
                  </a:moveTo>
                  <a:cubicBezTo>
                    <a:pt x="201" y="61"/>
                    <a:pt x="211" y="72"/>
                    <a:pt x="211" y="85"/>
                  </a:cubicBezTo>
                  <a:cubicBezTo>
                    <a:pt x="211" y="98"/>
                    <a:pt x="201" y="109"/>
                    <a:pt x="187" y="109"/>
                  </a:cubicBezTo>
                  <a:cubicBezTo>
                    <a:pt x="174" y="109"/>
                    <a:pt x="163" y="98"/>
                    <a:pt x="163" y="85"/>
                  </a:cubicBezTo>
                  <a:cubicBezTo>
                    <a:pt x="163" y="72"/>
                    <a:pt x="174" y="61"/>
                    <a:pt x="187" y="61"/>
                  </a:cubicBezTo>
                  <a:moveTo>
                    <a:pt x="187" y="124"/>
                  </a:moveTo>
                  <a:cubicBezTo>
                    <a:pt x="209" y="124"/>
                    <a:pt x="226" y="107"/>
                    <a:pt x="226" y="85"/>
                  </a:cubicBezTo>
                  <a:cubicBezTo>
                    <a:pt x="226" y="64"/>
                    <a:pt x="209" y="46"/>
                    <a:pt x="187" y="46"/>
                  </a:cubicBezTo>
                  <a:cubicBezTo>
                    <a:pt x="166" y="46"/>
                    <a:pt x="148" y="64"/>
                    <a:pt x="148" y="85"/>
                  </a:cubicBezTo>
                  <a:cubicBezTo>
                    <a:pt x="148" y="107"/>
                    <a:pt x="166" y="124"/>
                    <a:pt x="187" y="124"/>
                  </a:cubicBezTo>
                  <a:moveTo>
                    <a:pt x="224" y="185"/>
                  </a:moveTo>
                  <a:cubicBezTo>
                    <a:pt x="143" y="185"/>
                    <a:pt x="143" y="185"/>
                    <a:pt x="143" y="185"/>
                  </a:cubicBezTo>
                  <a:cubicBezTo>
                    <a:pt x="143" y="159"/>
                    <a:pt x="143" y="159"/>
                    <a:pt x="143" y="159"/>
                  </a:cubicBezTo>
                  <a:cubicBezTo>
                    <a:pt x="167" y="149"/>
                    <a:pt x="200" y="149"/>
                    <a:pt x="224" y="159"/>
                  </a:cubicBezTo>
                  <a:lnTo>
                    <a:pt x="224" y="185"/>
                  </a:lnTo>
                  <a:close/>
                  <a:moveTo>
                    <a:pt x="128" y="185"/>
                  </a:moveTo>
                  <a:cubicBezTo>
                    <a:pt x="15" y="185"/>
                    <a:pt x="15" y="185"/>
                    <a:pt x="15" y="185"/>
                  </a:cubicBezTo>
                  <a:cubicBezTo>
                    <a:pt x="15" y="147"/>
                    <a:pt x="15" y="147"/>
                    <a:pt x="15" y="147"/>
                  </a:cubicBezTo>
                  <a:cubicBezTo>
                    <a:pt x="48" y="132"/>
                    <a:pt x="94" y="132"/>
                    <a:pt x="128" y="147"/>
                  </a:cubicBezTo>
                  <a:cubicBezTo>
                    <a:pt x="128" y="150"/>
                    <a:pt x="128" y="150"/>
                    <a:pt x="128" y="150"/>
                  </a:cubicBezTo>
                  <a:lnTo>
                    <a:pt x="128" y="185"/>
                  </a:lnTo>
                  <a:close/>
                  <a:moveTo>
                    <a:pt x="234" y="148"/>
                  </a:moveTo>
                  <a:cubicBezTo>
                    <a:pt x="208" y="135"/>
                    <a:pt x="171" y="134"/>
                    <a:pt x="143" y="143"/>
                  </a:cubicBezTo>
                  <a:cubicBezTo>
                    <a:pt x="143" y="137"/>
                    <a:pt x="143" y="137"/>
                    <a:pt x="143" y="137"/>
                  </a:cubicBezTo>
                  <a:cubicBezTo>
                    <a:pt x="138" y="135"/>
                    <a:pt x="138" y="135"/>
                    <a:pt x="138" y="135"/>
                  </a:cubicBezTo>
                  <a:cubicBezTo>
                    <a:pt x="99" y="116"/>
                    <a:pt x="43" y="116"/>
                    <a:pt x="4" y="135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128" y="200"/>
                    <a:pt x="128" y="200"/>
                    <a:pt x="128" y="200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239" y="200"/>
                    <a:pt x="239" y="200"/>
                    <a:pt x="239" y="200"/>
                  </a:cubicBezTo>
                  <a:cubicBezTo>
                    <a:pt x="239" y="150"/>
                    <a:pt x="239" y="150"/>
                    <a:pt x="239" y="150"/>
                  </a:cubicBezTo>
                  <a:lnTo>
                    <a:pt x="234" y="14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3" name="Freeform 51"/>
            <p:cNvSpPr>
              <a:spLocks noChangeAspect="1" noEditPoints="1"/>
            </p:cNvSpPr>
            <p:nvPr/>
          </p:nvSpPr>
          <p:spPr bwMode="auto">
            <a:xfrm>
              <a:off x="4332652" y="5589159"/>
              <a:ext cx="429816" cy="359569"/>
            </a:xfrm>
            <a:custGeom>
              <a:avLst/>
              <a:gdLst>
                <a:gd name="T0" fmla="*/ 68 w 239"/>
                <a:gd name="T1" fmla="*/ 15 h 200"/>
                <a:gd name="T2" fmla="*/ 103 w 239"/>
                <a:gd name="T3" fmla="*/ 49 h 200"/>
                <a:gd name="T4" fmla="*/ 68 w 239"/>
                <a:gd name="T5" fmla="*/ 84 h 200"/>
                <a:gd name="T6" fmla="*/ 33 w 239"/>
                <a:gd name="T7" fmla="*/ 49 h 200"/>
                <a:gd name="T8" fmla="*/ 68 w 239"/>
                <a:gd name="T9" fmla="*/ 15 h 200"/>
                <a:gd name="T10" fmla="*/ 68 w 239"/>
                <a:gd name="T11" fmla="*/ 99 h 200"/>
                <a:gd name="T12" fmla="*/ 118 w 239"/>
                <a:gd name="T13" fmla="*/ 49 h 200"/>
                <a:gd name="T14" fmla="*/ 68 w 239"/>
                <a:gd name="T15" fmla="*/ 0 h 200"/>
                <a:gd name="T16" fmla="*/ 18 w 239"/>
                <a:gd name="T17" fmla="*/ 49 h 200"/>
                <a:gd name="T18" fmla="*/ 68 w 239"/>
                <a:gd name="T19" fmla="*/ 99 h 200"/>
                <a:gd name="T20" fmla="*/ 187 w 239"/>
                <a:gd name="T21" fmla="*/ 61 h 200"/>
                <a:gd name="T22" fmla="*/ 211 w 239"/>
                <a:gd name="T23" fmla="*/ 85 h 200"/>
                <a:gd name="T24" fmla="*/ 187 w 239"/>
                <a:gd name="T25" fmla="*/ 109 h 200"/>
                <a:gd name="T26" fmla="*/ 163 w 239"/>
                <a:gd name="T27" fmla="*/ 85 h 200"/>
                <a:gd name="T28" fmla="*/ 187 w 239"/>
                <a:gd name="T29" fmla="*/ 61 h 200"/>
                <a:gd name="T30" fmla="*/ 187 w 239"/>
                <a:gd name="T31" fmla="*/ 124 h 200"/>
                <a:gd name="T32" fmla="*/ 226 w 239"/>
                <a:gd name="T33" fmla="*/ 85 h 200"/>
                <a:gd name="T34" fmla="*/ 187 w 239"/>
                <a:gd name="T35" fmla="*/ 46 h 200"/>
                <a:gd name="T36" fmla="*/ 148 w 239"/>
                <a:gd name="T37" fmla="*/ 85 h 200"/>
                <a:gd name="T38" fmla="*/ 187 w 239"/>
                <a:gd name="T39" fmla="*/ 124 h 200"/>
                <a:gd name="T40" fmla="*/ 224 w 239"/>
                <a:gd name="T41" fmla="*/ 185 h 200"/>
                <a:gd name="T42" fmla="*/ 143 w 239"/>
                <a:gd name="T43" fmla="*/ 185 h 200"/>
                <a:gd name="T44" fmla="*/ 143 w 239"/>
                <a:gd name="T45" fmla="*/ 159 h 200"/>
                <a:gd name="T46" fmla="*/ 224 w 239"/>
                <a:gd name="T47" fmla="*/ 159 h 200"/>
                <a:gd name="T48" fmla="*/ 224 w 239"/>
                <a:gd name="T49" fmla="*/ 185 h 200"/>
                <a:gd name="T50" fmla="*/ 128 w 239"/>
                <a:gd name="T51" fmla="*/ 185 h 200"/>
                <a:gd name="T52" fmla="*/ 15 w 239"/>
                <a:gd name="T53" fmla="*/ 185 h 200"/>
                <a:gd name="T54" fmla="*/ 15 w 239"/>
                <a:gd name="T55" fmla="*/ 147 h 200"/>
                <a:gd name="T56" fmla="*/ 128 w 239"/>
                <a:gd name="T57" fmla="*/ 147 h 200"/>
                <a:gd name="T58" fmla="*/ 128 w 239"/>
                <a:gd name="T59" fmla="*/ 150 h 200"/>
                <a:gd name="T60" fmla="*/ 128 w 239"/>
                <a:gd name="T61" fmla="*/ 185 h 200"/>
                <a:gd name="T62" fmla="*/ 234 w 239"/>
                <a:gd name="T63" fmla="*/ 148 h 200"/>
                <a:gd name="T64" fmla="*/ 143 w 239"/>
                <a:gd name="T65" fmla="*/ 143 h 200"/>
                <a:gd name="T66" fmla="*/ 143 w 239"/>
                <a:gd name="T67" fmla="*/ 137 h 200"/>
                <a:gd name="T68" fmla="*/ 138 w 239"/>
                <a:gd name="T69" fmla="*/ 135 h 200"/>
                <a:gd name="T70" fmla="*/ 4 w 239"/>
                <a:gd name="T71" fmla="*/ 135 h 200"/>
                <a:gd name="T72" fmla="*/ 0 w 239"/>
                <a:gd name="T73" fmla="*/ 137 h 200"/>
                <a:gd name="T74" fmla="*/ 0 w 239"/>
                <a:gd name="T75" fmla="*/ 200 h 200"/>
                <a:gd name="T76" fmla="*/ 128 w 239"/>
                <a:gd name="T77" fmla="*/ 200 h 200"/>
                <a:gd name="T78" fmla="*/ 143 w 239"/>
                <a:gd name="T79" fmla="*/ 200 h 200"/>
                <a:gd name="T80" fmla="*/ 239 w 239"/>
                <a:gd name="T81" fmla="*/ 200 h 200"/>
                <a:gd name="T82" fmla="*/ 239 w 239"/>
                <a:gd name="T83" fmla="*/ 150 h 200"/>
                <a:gd name="T84" fmla="*/ 234 w 239"/>
                <a:gd name="T85" fmla="*/ 14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9" h="200">
                  <a:moveTo>
                    <a:pt x="68" y="15"/>
                  </a:moveTo>
                  <a:cubicBezTo>
                    <a:pt x="87" y="15"/>
                    <a:pt x="103" y="30"/>
                    <a:pt x="103" y="49"/>
                  </a:cubicBezTo>
                  <a:cubicBezTo>
                    <a:pt x="103" y="68"/>
                    <a:pt x="87" y="84"/>
                    <a:pt x="68" y="84"/>
                  </a:cubicBezTo>
                  <a:cubicBezTo>
                    <a:pt x="49" y="84"/>
                    <a:pt x="33" y="68"/>
                    <a:pt x="33" y="49"/>
                  </a:cubicBezTo>
                  <a:cubicBezTo>
                    <a:pt x="33" y="30"/>
                    <a:pt x="49" y="15"/>
                    <a:pt x="68" y="15"/>
                  </a:cubicBezTo>
                  <a:moveTo>
                    <a:pt x="68" y="99"/>
                  </a:moveTo>
                  <a:cubicBezTo>
                    <a:pt x="95" y="99"/>
                    <a:pt x="118" y="77"/>
                    <a:pt x="118" y="49"/>
                  </a:cubicBezTo>
                  <a:cubicBezTo>
                    <a:pt x="118" y="22"/>
                    <a:pt x="95" y="0"/>
                    <a:pt x="68" y="0"/>
                  </a:cubicBezTo>
                  <a:cubicBezTo>
                    <a:pt x="41" y="0"/>
                    <a:pt x="18" y="22"/>
                    <a:pt x="18" y="49"/>
                  </a:cubicBezTo>
                  <a:cubicBezTo>
                    <a:pt x="18" y="77"/>
                    <a:pt x="41" y="99"/>
                    <a:pt x="68" y="99"/>
                  </a:cubicBezTo>
                  <a:moveTo>
                    <a:pt x="187" y="61"/>
                  </a:moveTo>
                  <a:cubicBezTo>
                    <a:pt x="201" y="61"/>
                    <a:pt x="211" y="72"/>
                    <a:pt x="211" y="85"/>
                  </a:cubicBezTo>
                  <a:cubicBezTo>
                    <a:pt x="211" y="98"/>
                    <a:pt x="201" y="109"/>
                    <a:pt x="187" y="109"/>
                  </a:cubicBezTo>
                  <a:cubicBezTo>
                    <a:pt x="174" y="109"/>
                    <a:pt x="163" y="98"/>
                    <a:pt x="163" y="85"/>
                  </a:cubicBezTo>
                  <a:cubicBezTo>
                    <a:pt x="163" y="72"/>
                    <a:pt x="174" y="61"/>
                    <a:pt x="187" y="61"/>
                  </a:cubicBezTo>
                  <a:moveTo>
                    <a:pt x="187" y="124"/>
                  </a:moveTo>
                  <a:cubicBezTo>
                    <a:pt x="209" y="124"/>
                    <a:pt x="226" y="107"/>
                    <a:pt x="226" y="85"/>
                  </a:cubicBezTo>
                  <a:cubicBezTo>
                    <a:pt x="226" y="64"/>
                    <a:pt x="209" y="46"/>
                    <a:pt x="187" y="46"/>
                  </a:cubicBezTo>
                  <a:cubicBezTo>
                    <a:pt x="166" y="46"/>
                    <a:pt x="148" y="64"/>
                    <a:pt x="148" y="85"/>
                  </a:cubicBezTo>
                  <a:cubicBezTo>
                    <a:pt x="148" y="107"/>
                    <a:pt x="166" y="124"/>
                    <a:pt x="187" y="124"/>
                  </a:cubicBezTo>
                  <a:moveTo>
                    <a:pt x="224" y="185"/>
                  </a:moveTo>
                  <a:cubicBezTo>
                    <a:pt x="143" y="185"/>
                    <a:pt x="143" y="185"/>
                    <a:pt x="143" y="185"/>
                  </a:cubicBezTo>
                  <a:cubicBezTo>
                    <a:pt x="143" y="159"/>
                    <a:pt x="143" y="159"/>
                    <a:pt x="143" y="159"/>
                  </a:cubicBezTo>
                  <a:cubicBezTo>
                    <a:pt x="167" y="149"/>
                    <a:pt x="200" y="149"/>
                    <a:pt x="224" y="159"/>
                  </a:cubicBezTo>
                  <a:lnTo>
                    <a:pt x="224" y="185"/>
                  </a:lnTo>
                  <a:close/>
                  <a:moveTo>
                    <a:pt x="128" y="185"/>
                  </a:moveTo>
                  <a:cubicBezTo>
                    <a:pt x="15" y="185"/>
                    <a:pt x="15" y="185"/>
                    <a:pt x="15" y="185"/>
                  </a:cubicBezTo>
                  <a:cubicBezTo>
                    <a:pt x="15" y="147"/>
                    <a:pt x="15" y="147"/>
                    <a:pt x="15" y="147"/>
                  </a:cubicBezTo>
                  <a:cubicBezTo>
                    <a:pt x="48" y="132"/>
                    <a:pt x="94" y="132"/>
                    <a:pt x="128" y="147"/>
                  </a:cubicBezTo>
                  <a:cubicBezTo>
                    <a:pt x="128" y="150"/>
                    <a:pt x="128" y="150"/>
                    <a:pt x="128" y="150"/>
                  </a:cubicBezTo>
                  <a:lnTo>
                    <a:pt x="128" y="185"/>
                  </a:lnTo>
                  <a:close/>
                  <a:moveTo>
                    <a:pt x="234" y="148"/>
                  </a:moveTo>
                  <a:cubicBezTo>
                    <a:pt x="208" y="135"/>
                    <a:pt x="171" y="134"/>
                    <a:pt x="143" y="143"/>
                  </a:cubicBezTo>
                  <a:cubicBezTo>
                    <a:pt x="143" y="137"/>
                    <a:pt x="143" y="137"/>
                    <a:pt x="143" y="137"/>
                  </a:cubicBezTo>
                  <a:cubicBezTo>
                    <a:pt x="138" y="135"/>
                    <a:pt x="138" y="135"/>
                    <a:pt x="138" y="135"/>
                  </a:cubicBezTo>
                  <a:cubicBezTo>
                    <a:pt x="99" y="116"/>
                    <a:pt x="43" y="116"/>
                    <a:pt x="4" y="135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128" y="200"/>
                    <a:pt x="128" y="200"/>
                    <a:pt x="128" y="200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239" y="200"/>
                    <a:pt x="239" y="200"/>
                    <a:pt x="239" y="200"/>
                  </a:cubicBezTo>
                  <a:cubicBezTo>
                    <a:pt x="239" y="150"/>
                    <a:pt x="239" y="150"/>
                    <a:pt x="239" y="150"/>
                  </a:cubicBezTo>
                  <a:lnTo>
                    <a:pt x="234" y="148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8" name="Title 5">
            <a:extLst>
              <a:ext uri="{FF2B5EF4-FFF2-40B4-BE49-F238E27FC236}">
                <a16:creationId xmlns:a16="http://schemas.microsoft.com/office/drawing/2014/main" id="{278CE5DF-9D43-504B-BECC-B896E2703357}"/>
              </a:ext>
            </a:extLst>
          </p:cNvPr>
          <p:cNvSpPr txBox="1">
            <a:spLocks/>
          </p:cNvSpPr>
          <p:nvPr/>
        </p:nvSpPr>
        <p:spPr>
          <a:xfrm>
            <a:off x="492124" y="393065"/>
            <a:ext cx="7902576" cy="699091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dirty="0">
                <a:solidFill>
                  <a:srgbClr val="000000"/>
                </a:solidFill>
              </a:rPr>
              <a:t>Если</a:t>
            </a:r>
            <a:r>
              <a:rPr lang="en-US" dirty="0">
                <a:solidFill>
                  <a:srgbClr val="000000"/>
                </a:solidFill>
              </a:rPr>
              <a:t> GDPR</a:t>
            </a:r>
            <a:r>
              <a:rPr lang="ru-RU" dirty="0">
                <a:solidFill>
                  <a:srgbClr val="000000"/>
                </a:solidFill>
              </a:rPr>
              <a:t> применим, то как внедрять?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91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1" name="Group 550"/>
          <p:cNvGrpSpPr/>
          <p:nvPr/>
        </p:nvGrpSpPr>
        <p:grpSpPr>
          <a:xfrm>
            <a:off x="4392596" y="1672793"/>
            <a:ext cx="3319589" cy="2810445"/>
            <a:chOff x="4311323" y="2250127"/>
            <a:chExt cx="3319589" cy="2810445"/>
          </a:xfrm>
        </p:grpSpPr>
        <p:grpSp>
          <p:nvGrpSpPr>
            <p:cNvPr id="558" name="Group 557"/>
            <p:cNvGrpSpPr/>
            <p:nvPr/>
          </p:nvGrpSpPr>
          <p:grpSpPr>
            <a:xfrm>
              <a:off x="4311323" y="2250127"/>
              <a:ext cx="3319589" cy="2810445"/>
              <a:chOff x="4083516" y="594767"/>
              <a:chExt cx="3319589" cy="2810445"/>
            </a:xfrm>
          </p:grpSpPr>
          <p:grpSp>
            <p:nvGrpSpPr>
              <p:cNvPr id="559" name="Group 558"/>
              <p:cNvGrpSpPr/>
              <p:nvPr/>
            </p:nvGrpSpPr>
            <p:grpSpPr>
              <a:xfrm>
                <a:off x="4582708" y="594767"/>
                <a:ext cx="2820397" cy="2810445"/>
                <a:chOff x="4582708" y="594767"/>
                <a:chExt cx="2820397" cy="2810445"/>
              </a:xfrm>
            </p:grpSpPr>
            <p:sp>
              <p:nvSpPr>
                <p:cNvPr id="562" name="TextBox 561"/>
                <p:cNvSpPr txBox="1"/>
                <p:nvPr/>
              </p:nvSpPr>
              <p:spPr>
                <a:xfrm>
                  <a:off x="6356045" y="1369081"/>
                  <a:ext cx="478802" cy="324001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txBody>
                <a:bodyPr wrap="square" lIns="0" tIns="0" rIns="0" bIns="0" rtlCol="0">
                  <a:noAutofit/>
                </a:bodyPr>
                <a:lstStyle/>
                <a:p>
                  <a:pPr marL="0" marR="0" lvl="0" indent="0" algn="ctr" defTabSz="685715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612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5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grpSp>
              <p:nvGrpSpPr>
                <p:cNvPr id="563" name="Group 562"/>
                <p:cNvGrpSpPr/>
                <p:nvPr/>
              </p:nvGrpSpPr>
              <p:grpSpPr>
                <a:xfrm>
                  <a:off x="4582708" y="594767"/>
                  <a:ext cx="2820397" cy="2810445"/>
                  <a:chOff x="5705918" y="2020983"/>
                  <a:chExt cx="2820397" cy="2810445"/>
                </a:xfrm>
              </p:grpSpPr>
              <p:sp>
                <p:nvSpPr>
                  <p:cNvPr id="564" name="Rectangle 563"/>
                  <p:cNvSpPr/>
                  <p:nvPr/>
                </p:nvSpPr>
                <p:spPr bwMode="ltGray">
                  <a:xfrm>
                    <a:off x="8047648" y="2387758"/>
                    <a:ext cx="478667" cy="324000"/>
                  </a:xfrm>
                  <a:prstGeom prst="rect">
                    <a:avLst/>
                  </a:prstGeom>
                  <a:solidFill>
                    <a:srgbClr val="D04A02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685715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612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rPr>
                      <a:t>!</a:t>
                    </a:r>
                    <a:endParaRPr kumimoji="0" lang="en-GB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65" name="Rectangle 564"/>
                  <p:cNvSpPr/>
                  <p:nvPr/>
                </p:nvSpPr>
                <p:spPr bwMode="ltGray">
                  <a:xfrm>
                    <a:off x="7297784" y="2400496"/>
                    <a:ext cx="478667" cy="324000"/>
                  </a:xfrm>
                  <a:prstGeom prst="rect">
                    <a:avLst/>
                  </a:prstGeom>
                  <a:solidFill>
                    <a:srgbClr val="D04A02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685715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612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rPr>
                      <a:t>!</a:t>
                    </a:r>
                    <a:endParaRPr kumimoji="0" lang="en-GB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567" name="Group 566"/>
                  <p:cNvGrpSpPr/>
                  <p:nvPr/>
                </p:nvGrpSpPr>
                <p:grpSpPr>
                  <a:xfrm>
                    <a:off x="5705918" y="2020983"/>
                    <a:ext cx="2355961" cy="2810445"/>
                    <a:chOff x="3358475" y="704053"/>
                    <a:chExt cx="2949031" cy="3517920"/>
                  </a:xfrm>
                </p:grpSpPr>
                <p:grpSp>
                  <p:nvGrpSpPr>
                    <p:cNvPr id="568" name="Group 567"/>
                    <p:cNvGrpSpPr/>
                    <p:nvPr/>
                  </p:nvGrpSpPr>
                  <p:grpSpPr>
                    <a:xfrm>
                      <a:off x="3818850" y="704053"/>
                      <a:ext cx="937163" cy="2063018"/>
                      <a:chOff x="6822876" y="2050180"/>
                      <a:chExt cx="674661" cy="2708399"/>
                    </a:xfrm>
                    <a:solidFill>
                      <a:schemeClr val="tx2"/>
                    </a:solidFill>
                  </p:grpSpPr>
                  <p:grpSp>
                    <p:nvGrpSpPr>
                      <p:cNvPr id="602" name="Group 601"/>
                      <p:cNvGrpSpPr/>
                      <p:nvPr/>
                    </p:nvGrpSpPr>
                    <p:grpSpPr>
                      <a:xfrm>
                        <a:off x="6822876" y="2050180"/>
                        <a:ext cx="674661" cy="532434"/>
                        <a:chOff x="6822876" y="2050180"/>
                        <a:chExt cx="674661" cy="532434"/>
                      </a:xfrm>
                      <a:grpFill/>
                    </p:grpSpPr>
                    <p:sp>
                      <p:nvSpPr>
                        <p:cNvPr id="604" name="Isosceles Triangle 603"/>
                        <p:cNvSpPr/>
                        <p:nvPr/>
                      </p:nvSpPr>
                      <p:spPr bwMode="ltGray">
                        <a:xfrm rot="16200000">
                          <a:off x="6908318" y="2216007"/>
                          <a:ext cx="180471" cy="135353"/>
                        </a:xfrm>
                        <a:prstGeom prst="triangle">
                          <a:avLst/>
                        </a:prstGeom>
                        <a:solidFill>
                          <a:srgbClr val="D04A02"/>
                        </a:solidFill>
                        <a:ln w="3175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marL="0" marR="0" lvl="0" indent="0" algn="ctr" defTabSz="68571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25" b="0" i="0" u="none" strike="noStrike" kern="1200" cap="none" spc="0" normalizeH="0" baseline="0" noProof="0" dirty="0" err="1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grpSp>
                      <p:nvGrpSpPr>
                        <p:cNvPr id="605" name="Group 604"/>
                        <p:cNvGrpSpPr/>
                        <p:nvPr/>
                      </p:nvGrpSpPr>
                      <p:grpSpPr>
                        <a:xfrm>
                          <a:off x="6822876" y="2050180"/>
                          <a:ext cx="674661" cy="532434"/>
                          <a:chOff x="6822876" y="2050180"/>
                          <a:chExt cx="674661" cy="532434"/>
                        </a:xfrm>
                        <a:grpFill/>
                      </p:grpSpPr>
                      <p:sp>
                        <p:nvSpPr>
                          <p:cNvPr id="606" name="Rectangle 605"/>
                          <p:cNvSpPr/>
                          <p:nvPr/>
                        </p:nvSpPr>
                        <p:spPr bwMode="ltGray">
                          <a:xfrm>
                            <a:off x="7066201" y="2050180"/>
                            <a:ext cx="431336" cy="532434"/>
                          </a:xfrm>
                          <a:prstGeom prst="rect">
                            <a:avLst/>
                          </a:prstGeom>
                          <a:solidFill>
                            <a:srgbClr val="D04A02"/>
                          </a:solidFill>
                          <a:ln w="3175"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marL="0" marR="0" lvl="0" indent="0" algn="ctr" defTabSz="685715" rtl="0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612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ru-RU" sz="1400" b="1" i="0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FFFFFF"/>
                                </a:solidFill>
                                <a:effectLst/>
                                <a:uLnTx/>
                                <a:uFillTx/>
                                <a:latin typeface="Arial"/>
                                <a:ea typeface="+mn-ea"/>
                                <a:cs typeface="+mn-cs"/>
                              </a:rPr>
                              <a:t>!</a:t>
                            </a:r>
                            <a:endParaRPr kumimoji="0" lang="en-GB" sz="1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endParaRPr>
                          </a:p>
                        </p:txBody>
                      </p:sp>
                      <p:sp>
                        <p:nvSpPr>
                          <p:cNvPr id="607" name="Oval 606"/>
                          <p:cNvSpPr/>
                          <p:nvPr/>
                        </p:nvSpPr>
                        <p:spPr bwMode="ltGray">
                          <a:xfrm>
                            <a:off x="6822876" y="2215537"/>
                            <a:ext cx="103665" cy="189048"/>
                          </a:xfrm>
                          <a:prstGeom prst="ellipse">
                            <a:avLst/>
                          </a:prstGeom>
                          <a:solidFill>
                            <a:srgbClr val="D04A02"/>
                          </a:solidFill>
                          <a:ln w="3175"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marL="0" marR="0" lvl="0" indent="0" algn="ctr" defTabSz="685715" rtl="0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1225" b="0" i="0" u="none" strike="noStrike" kern="1200" cap="none" spc="0" normalizeH="0" baseline="0" noProof="0" dirty="0" err="1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endParaRPr>
                          </a:p>
                        </p:txBody>
                      </p:sp>
                    </p:grpSp>
                  </p:grpSp>
                  <p:cxnSp>
                    <p:nvCxnSpPr>
                      <p:cNvPr id="603" name="Straight Connector 602"/>
                      <p:cNvCxnSpPr/>
                      <p:nvPr/>
                    </p:nvCxnSpPr>
                    <p:spPr>
                      <a:xfrm>
                        <a:off x="6875327" y="2214730"/>
                        <a:ext cx="0" cy="2543849"/>
                      </a:xfrm>
                      <a:prstGeom prst="line">
                        <a:avLst/>
                      </a:prstGeom>
                      <a:grpFill/>
                      <a:ln>
                        <a:solidFill>
                          <a:srgbClr val="D04A0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70" name="Group 569"/>
                    <p:cNvGrpSpPr/>
                    <p:nvPr/>
                  </p:nvGrpSpPr>
                  <p:grpSpPr>
                    <a:xfrm>
                      <a:off x="5990449" y="1292271"/>
                      <a:ext cx="317057" cy="1460386"/>
                      <a:chOff x="6826253" y="2381823"/>
                      <a:chExt cx="228248" cy="1917236"/>
                    </a:xfrm>
                    <a:solidFill>
                      <a:schemeClr val="tx2"/>
                    </a:solidFill>
                  </p:grpSpPr>
                  <p:grpSp>
                    <p:nvGrpSpPr>
                      <p:cNvPr id="594" name="Group 593"/>
                      <p:cNvGrpSpPr/>
                      <p:nvPr/>
                    </p:nvGrpSpPr>
                    <p:grpSpPr>
                      <a:xfrm>
                        <a:off x="6826253" y="2381823"/>
                        <a:ext cx="228248" cy="189047"/>
                        <a:chOff x="6826253" y="2381823"/>
                        <a:chExt cx="228248" cy="189047"/>
                      </a:xfrm>
                      <a:grpFill/>
                    </p:grpSpPr>
                    <p:sp>
                      <p:nvSpPr>
                        <p:cNvPr id="596" name="Isosceles Triangle 595"/>
                        <p:cNvSpPr/>
                        <p:nvPr/>
                      </p:nvSpPr>
                      <p:spPr bwMode="ltGray">
                        <a:xfrm rot="16200000">
                          <a:off x="6896587" y="2411238"/>
                          <a:ext cx="180475" cy="135353"/>
                        </a:xfrm>
                        <a:prstGeom prst="triangle">
                          <a:avLst/>
                        </a:prstGeom>
                        <a:solidFill>
                          <a:srgbClr val="D04A02"/>
                        </a:solidFill>
                        <a:ln w="3175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marL="0" marR="0" lvl="0" indent="0" algn="ctr" defTabSz="68571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25" b="0" i="0" u="none" strike="noStrike" kern="1200" cap="none" spc="0" normalizeH="0" baseline="0" noProof="0" dirty="0" err="1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97" name="Oval 596"/>
                        <p:cNvSpPr/>
                        <p:nvPr/>
                      </p:nvSpPr>
                      <p:spPr bwMode="ltGray">
                        <a:xfrm>
                          <a:off x="6826253" y="2381823"/>
                          <a:ext cx="103665" cy="189047"/>
                        </a:xfrm>
                        <a:prstGeom prst="ellipse">
                          <a:avLst/>
                        </a:prstGeom>
                        <a:solidFill>
                          <a:srgbClr val="D04A02"/>
                        </a:solidFill>
                        <a:ln w="3175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marL="0" marR="0" lvl="0" indent="0" algn="ctr" defTabSz="68571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25" b="0" i="0" u="none" strike="noStrike" kern="1200" cap="none" spc="0" normalizeH="0" baseline="0" noProof="0" dirty="0" err="1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cxnSp>
                    <p:nvCxnSpPr>
                      <p:cNvPr id="595" name="Straight Connector 594"/>
                      <p:cNvCxnSpPr/>
                      <p:nvPr/>
                    </p:nvCxnSpPr>
                    <p:spPr>
                      <a:xfrm>
                        <a:off x="6875327" y="2564449"/>
                        <a:ext cx="2758" cy="1734610"/>
                      </a:xfrm>
                      <a:prstGeom prst="line">
                        <a:avLst/>
                      </a:prstGeom>
                      <a:grpFill/>
                      <a:ln>
                        <a:solidFill>
                          <a:srgbClr val="D04A0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71" name="Group 570"/>
                    <p:cNvGrpSpPr/>
                    <p:nvPr/>
                  </p:nvGrpSpPr>
                  <p:grpSpPr>
                    <a:xfrm>
                      <a:off x="5038355" y="1305582"/>
                      <a:ext cx="324648" cy="2916391"/>
                      <a:chOff x="6395898" y="2920476"/>
                      <a:chExt cx="233714" cy="3828732"/>
                    </a:xfrm>
                    <a:solidFill>
                      <a:schemeClr val="tx2"/>
                    </a:solidFill>
                  </p:grpSpPr>
                  <p:grpSp>
                    <p:nvGrpSpPr>
                      <p:cNvPr id="590" name="Group 589"/>
                      <p:cNvGrpSpPr/>
                      <p:nvPr/>
                    </p:nvGrpSpPr>
                    <p:grpSpPr>
                      <a:xfrm>
                        <a:off x="6395898" y="2920476"/>
                        <a:ext cx="233714" cy="198562"/>
                        <a:chOff x="6395898" y="2920476"/>
                        <a:chExt cx="233714" cy="198562"/>
                      </a:xfrm>
                      <a:grpFill/>
                    </p:grpSpPr>
                    <p:sp>
                      <p:nvSpPr>
                        <p:cNvPr id="592" name="Isosceles Triangle 591"/>
                        <p:cNvSpPr/>
                        <p:nvPr/>
                      </p:nvSpPr>
                      <p:spPr bwMode="ltGray">
                        <a:xfrm rot="16200000">
                          <a:off x="6471699" y="2943036"/>
                          <a:ext cx="180473" cy="135353"/>
                        </a:xfrm>
                        <a:prstGeom prst="triangle">
                          <a:avLst/>
                        </a:prstGeom>
                        <a:solidFill>
                          <a:srgbClr val="D04A02"/>
                        </a:solidFill>
                        <a:ln w="3175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marL="0" marR="0" lvl="0" indent="0" algn="ctr" defTabSz="68571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25" b="0" i="0" u="none" strike="noStrike" kern="1200" cap="none" spc="0" normalizeH="0" baseline="0" noProof="0" dirty="0" err="1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93" name="Oval 592"/>
                        <p:cNvSpPr/>
                        <p:nvPr/>
                      </p:nvSpPr>
                      <p:spPr bwMode="ltGray">
                        <a:xfrm>
                          <a:off x="6395898" y="2929990"/>
                          <a:ext cx="103665" cy="189048"/>
                        </a:xfrm>
                        <a:prstGeom prst="ellipse">
                          <a:avLst/>
                        </a:prstGeom>
                        <a:solidFill>
                          <a:srgbClr val="D04A02"/>
                        </a:solidFill>
                        <a:ln w="3175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marL="0" marR="0" lvl="0" indent="0" algn="ctr" defTabSz="68571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25" b="0" i="0" u="none" strike="noStrike" kern="1200" cap="none" spc="0" normalizeH="0" baseline="0" noProof="0" dirty="0" err="1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cxnSp>
                    <p:nvCxnSpPr>
                      <p:cNvPr id="591" name="Straight Connector 590"/>
                      <p:cNvCxnSpPr/>
                      <p:nvPr/>
                    </p:nvCxnSpPr>
                    <p:spPr>
                      <a:xfrm>
                        <a:off x="6423792" y="3002651"/>
                        <a:ext cx="0" cy="3746557"/>
                      </a:xfrm>
                      <a:prstGeom prst="line">
                        <a:avLst/>
                      </a:prstGeom>
                      <a:grpFill/>
                      <a:ln>
                        <a:solidFill>
                          <a:srgbClr val="D04A0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72" name="Group 571"/>
                    <p:cNvGrpSpPr/>
                    <p:nvPr/>
                  </p:nvGrpSpPr>
                  <p:grpSpPr>
                    <a:xfrm>
                      <a:off x="5256964" y="1515725"/>
                      <a:ext cx="937166" cy="2049473"/>
                      <a:chOff x="6822877" y="2050180"/>
                      <a:chExt cx="674663" cy="2617261"/>
                    </a:xfrm>
                    <a:solidFill>
                      <a:schemeClr val="accent5"/>
                    </a:solidFill>
                  </p:grpSpPr>
                  <p:grpSp>
                    <p:nvGrpSpPr>
                      <p:cNvPr id="584" name="Group 583"/>
                      <p:cNvGrpSpPr/>
                      <p:nvPr/>
                    </p:nvGrpSpPr>
                    <p:grpSpPr>
                      <a:xfrm>
                        <a:off x="6822877" y="2050180"/>
                        <a:ext cx="674663" cy="586315"/>
                        <a:chOff x="6822877" y="2050180"/>
                        <a:chExt cx="674663" cy="586315"/>
                      </a:xfrm>
                      <a:grpFill/>
                    </p:grpSpPr>
                    <p:grpSp>
                      <p:nvGrpSpPr>
                        <p:cNvPr id="586" name="Group 585"/>
                        <p:cNvGrpSpPr/>
                        <p:nvPr/>
                      </p:nvGrpSpPr>
                      <p:grpSpPr>
                        <a:xfrm>
                          <a:off x="6822877" y="2050180"/>
                          <a:ext cx="674663" cy="586315"/>
                          <a:chOff x="6822877" y="2050180"/>
                          <a:chExt cx="674663" cy="586315"/>
                        </a:xfrm>
                        <a:grpFill/>
                      </p:grpSpPr>
                      <p:sp>
                        <p:nvSpPr>
                          <p:cNvPr id="588" name="Rectangle 587"/>
                          <p:cNvSpPr/>
                          <p:nvPr/>
                        </p:nvSpPr>
                        <p:spPr bwMode="ltGray">
                          <a:xfrm>
                            <a:off x="7066204" y="2050180"/>
                            <a:ext cx="431336" cy="432000"/>
                          </a:xfrm>
                          <a:prstGeom prst="rect">
                            <a:avLst/>
                          </a:prstGeom>
                          <a:noFill/>
                          <a:ln w="3175"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marL="0" marR="0" lvl="0" indent="0" algn="ctr" defTabSz="685715" rtl="0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1225" b="0" i="0" u="none" strike="noStrike" kern="1200" cap="none" spc="0" normalizeH="0" baseline="0" noProof="0" dirty="0" err="1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endParaRPr>
                          </a:p>
                        </p:txBody>
                      </p:sp>
                      <p:sp>
                        <p:nvSpPr>
                          <p:cNvPr id="589" name="Oval 588"/>
                          <p:cNvSpPr/>
                          <p:nvPr/>
                        </p:nvSpPr>
                        <p:spPr bwMode="ltGray">
                          <a:xfrm>
                            <a:off x="6822877" y="2452601"/>
                            <a:ext cx="103665" cy="183894"/>
                          </a:xfrm>
                          <a:prstGeom prst="ellipse">
                            <a:avLst/>
                          </a:prstGeom>
                          <a:solidFill>
                            <a:srgbClr val="D9D9D9"/>
                          </a:solidFill>
                          <a:ln w="3175"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marL="0" marR="0" lvl="0" indent="0" algn="ctr" defTabSz="685715" rtl="0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1225" b="0" i="0" u="none" strike="noStrike" kern="1200" cap="none" spc="0" normalizeH="0" baseline="0" noProof="0" dirty="0" err="1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endParaRPr>
                          </a:p>
                        </p:txBody>
                      </p:sp>
                    </p:grpSp>
                    <p:sp>
                      <p:nvSpPr>
                        <p:cNvPr id="587" name="Isosceles Triangle 586"/>
                        <p:cNvSpPr/>
                        <p:nvPr/>
                      </p:nvSpPr>
                      <p:spPr bwMode="ltGray">
                        <a:xfrm rot="16200000">
                          <a:off x="6908318" y="2468265"/>
                          <a:ext cx="180472" cy="135353"/>
                        </a:xfrm>
                        <a:prstGeom prst="triangle">
                          <a:avLst/>
                        </a:prstGeom>
                        <a:solidFill>
                          <a:srgbClr val="D9D9D9"/>
                        </a:solidFill>
                        <a:ln w="3175"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marL="0" marR="0" lvl="0" indent="0" algn="ctr" defTabSz="68571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25" b="0" i="0" u="none" strike="noStrike" kern="1200" cap="none" spc="0" normalizeH="0" baseline="0" noProof="0" dirty="0" err="1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cxnSp>
                    <p:nvCxnSpPr>
                      <p:cNvPr id="585" name="Straight Connector 584"/>
                      <p:cNvCxnSpPr/>
                      <p:nvPr/>
                    </p:nvCxnSpPr>
                    <p:spPr>
                      <a:xfrm>
                        <a:off x="6875327" y="2505529"/>
                        <a:ext cx="0" cy="2161912"/>
                      </a:xfrm>
                      <a:prstGeom prst="line">
                        <a:avLst/>
                      </a:prstGeom>
                      <a:grpFill/>
                      <a:ln>
                        <a:solidFill>
                          <a:schemeClr val="bg1">
                            <a:lumMod val="8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73" name="Group 572"/>
                    <p:cNvGrpSpPr/>
                    <p:nvPr/>
                  </p:nvGrpSpPr>
                  <p:grpSpPr>
                    <a:xfrm>
                      <a:off x="3960586" y="1272375"/>
                      <a:ext cx="322363" cy="145881"/>
                      <a:chOff x="6792425" y="2189159"/>
                      <a:chExt cx="232068" cy="191518"/>
                    </a:xfrm>
                    <a:solidFill>
                      <a:schemeClr val="tx2"/>
                    </a:solidFill>
                  </p:grpSpPr>
                  <p:sp>
                    <p:nvSpPr>
                      <p:cNvPr id="582" name="Isosceles Triangle 581"/>
                      <p:cNvSpPr/>
                      <p:nvPr/>
                    </p:nvSpPr>
                    <p:spPr bwMode="ltGray">
                      <a:xfrm rot="16200000">
                        <a:off x="6866581" y="2222764"/>
                        <a:ext cx="180472" cy="135353"/>
                      </a:xfrm>
                      <a:prstGeom prst="triangle">
                        <a:avLst/>
                      </a:prstGeom>
                      <a:solidFill>
                        <a:srgbClr val="D04A02"/>
                      </a:solidFill>
                      <a:ln w="3175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685715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225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583" name="Oval 582"/>
                      <p:cNvSpPr/>
                      <p:nvPr/>
                    </p:nvSpPr>
                    <p:spPr bwMode="ltGray">
                      <a:xfrm>
                        <a:off x="6792425" y="2189159"/>
                        <a:ext cx="103665" cy="189048"/>
                      </a:xfrm>
                      <a:prstGeom prst="ellipse">
                        <a:avLst/>
                      </a:prstGeom>
                      <a:solidFill>
                        <a:srgbClr val="D04A02"/>
                      </a:solidFill>
                      <a:ln w="3175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685715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225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</p:grpSp>
                <p:grpSp>
                  <p:nvGrpSpPr>
                    <p:cNvPr id="574" name="Group 573"/>
                    <p:cNvGrpSpPr/>
                    <p:nvPr/>
                  </p:nvGrpSpPr>
                  <p:grpSpPr>
                    <a:xfrm>
                      <a:off x="3358475" y="1207419"/>
                      <a:ext cx="1055741" cy="2303346"/>
                      <a:chOff x="7066204" y="2050180"/>
                      <a:chExt cx="760025" cy="2941469"/>
                    </a:xfrm>
                    <a:solidFill>
                      <a:schemeClr val="accent5"/>
                    </a:solidFill>
                  </p:grpSpPr>
                  <p:grpSp>
                    <p:nvGrpSpPr>
                      <p:cNvPr id="575" name="Group 574"/>
                      <p:cNvGrpSpPr/>
                      <p:nvPr/>
                    </p:nvGrpSpPr>
                    <p:grpSpPr>
                      <a:xfrm>
                        <a:off x="7066204" y="2050180"/>
                        <a:ext cx="760025" cy="876144"/>
                        <a:chOff x="7066204" y="2050180"/>
                        <a:chExt cx="760025" cy="876144"/>
                      </a:xfrm>
                      <a:grpFill/>
                    </p:grpSpPr>
                    <p:grpSp>
                      <p:nvGrpSpPr>
                        <p:cNvPr id="577" name="Group 576"/>
                        <p:cNvGrpSpPr/>
                        <p:nvPr/>
                      </p:nvGrpSpPr>
                      <p:grpSpPr>
                        <a:xfrm>
                          <a:off x="7066204" y="2050180"/>
                          <a:ext cx="760025" cy="876144"/>
                          <a:chOff x="7066204" y="2050180"/>
                          <a:chExt cx="760025" cy="876144"/>
                        </a:xfrm>
                        <a:grpFill/>
                      </p:grpSpPr>
                      <p:sp>
                        <p:nvSpPr>
                          <p:cNvPr id="579" name="TextBox 578"/>
                          <p:cNvSpPr txBox="1"/>
                          <p:nvPr/>
                        </p:nvSpPr>
                        <p:spPr>
                          <a:xfrm>
                            <a:off x="7394772" y="2408404"/>
                            <a:ext cx="431457" cy="517920"/>
                          </a:xfrm>
                          <a:prstGeom prst="rect">
                            <a:avLst/>
                          </a:prstGeom>
                          <a:solidFill>
                            <a:schemeClr val="bg1">
                              <a:lumMod val="85000"/>
                            </a:schemeClr>
                          </a:solidFill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</p:spPr>
                        <p:txBody>
                          <a:bodyPr wrap="square" lIns="0" tIns="0" rIns="0" bIns="0" rtlCol="0">
                            <a:noAutofit/>
                          </a:bodyPr>
                          <a:lstStyle/>
                          <a:p>
                            <a:pPr marL="0" marR="0" lvl="0" indent="0" algn="ctr" defTabSz="685715" rtl="0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612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15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endParaRPr>
                          </a:p>
                        </p:txBody>
                      </p:sp>
                      <p:sp>
                        <p:nvSpPr>
                          <p:cNvPr id="580" name="Rectangle 579"/>
                          <p:cNvSpPr/>
                          <p:nvPr/>
                        </p:nvSpPr>
                        <p:spPr bwMode="ltGray">
                          <a:xfrm>
                            <a:off x="7066204" y="2050180"/>
                            <a:ext cx="431336" cy="432000"/>
                          </a:xfrm>
                          <a:prstGeom prst="rect">
                            <a:avLst/>
                          </a:prstGeom>
                          <a:noFill/>
                          <a:ln w="3175"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marL="0" marR="0" lvl="0" indent="0" algn="ctr" defTabSz="685715" rtl="0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1225" b="0" i="0" u="none" strike="noStrike" kern="1200" cap="none" spc="0" normalizeH="0" baseline="0" noProof="0" dirty="0" err="1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endParaRPr>
                          </a:p>
                        </p:txBody>
                      </p:sp>
                      <p:sp>
                        <p:nvSpPr>
                          <p:cNvPr id="581" name="Oval 580"/>
                          <p:cNvSpPr/>
                          <p:nvPr/>
                        </p:nvSpPr>
                        <p:spPr bwMode="ltGray">
                          <a:xfrm>
                            <a:off x="7146763" y="2605651"/>
                            <a:ext cx="103665" cy="183894"/>
                          </a:xfrm>
                          <a:prstGeom prst="ellipse">
                            <a:avLst/>
                          </a:prstGeom>
                          <a:solidFill>
                            <a:schemeClr val="bg1">
                              <a:lumMod val="85000"/>
                            </a:schemeClr>
                          </a:solidFill>
                          <a:ln w="3175"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marL="0" marR="0" lvl="0" indent="0" algn="ctr" defTabSz="685715" rtl="0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1225" b="0" i="0" u="none" strike="noStrike" kern="1200" cap="none" spc="0" normalizeH="0" baseline="0" noProof="0" dirty="0" err="1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uLnTx/>
                              <a:uFillTx/>
                              <a:latin typeface="Arial"/>
                              <a:ea typeface="+mn-ea"/>
                              <a:cs typeface="+mn-cs"/>
                            </a:endParaRPr>
                          </a:p>
                        </p:txBody>
                      </p:sp>
                    </p:grpSp>
                    <p:sp>
                      <p:nvSpPr>
                        <p:cNvPr id="578" name="Isosceles Triangle 577"/>
                        <p:cNvSpPr/>
                        <p:nvPr/>
                      </p:nvSpPr>
                      <p:spPr bwMode="ltGray">
                        <a:xfrm rot="16200000">
                          <a:off x="7232204" y="2619099"/>
                          <a:ext cx="180476" cy="135353"/>
                        </a:xfrm>
                        <a:prstGeom prst="triangle">
                          <a:avLst/>
                        </a:prstGeom>
                        <a:solidFill>
                          <a:srgbClr val="D9D9D9"/>
                        </a:solidFill>
                        <a:ln w="3175"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marL="0" marR="0" lvl="0" indent="0" algn="ctr" defTabSz="68571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25" b="0" i="0" u="none" strike="noStrike" kern="1200" cap="none" spc="0" normalizeH="0" baseline="0" noProof="0" dirty="0" err="1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cxnSp>
                    <p:nvCxnSpPr>
                      <p:cNvPr id="576" name="Straight Connector 575"/>
                      <p:cNvCxnSpPr/>
                      <p:nvPr/>
                    </p:nvCxnSpPr>
                    <p:spPr>
                      <a:xfrm flipH="1">
                        <a:off x="7196659" y="2686774"/>
                        <a:ext cx="2055" cy="2304875"/>
                      </a:xfrm>
                      <a:prstGeom prst="line">
                        <a:avLst/>
                      </a:prstGeom>
                      <a:grpFill/>
                      <a:ln>
                        <a:solidFill>
                          <a:schemeClr val="bg1">
                            <a:lumMod val="8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  <p:cxnSp>
            <p:nvCxnSpPr>
              <p:cNvPr id="560" name="Straight Connector 559"/>
              <p:cNvCxnSpPr/>
              <p:nvPr/>
            </p:nvCxnSpPr>
            <p:spPr>
              <a:xfrm flipH="1">
                <a:off x="4083516" y="900518"/>
                <a:ext cx="7104" cy="1980000"/>
              </a:xfrm>
              <a:prstGeom prst="line">
                <a:avLst/>
              </a:prstGeom>
              <a:solidFill>
                <a:schemeClr val="tx2"/>
              </a:solidFill>
              <a:ln>
                <a:solidFill>
                  <a:srgbClr val="D04A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1" name="Isosceles Triangle 560"/>
              <p:cNvSpPr/>
              <p:nvPr/>
            </p:nvSpPr>
            <p:spPr bwMode="ltGray">
              <a:xfrm rot="16200000">
                <a:off x="4172120" y="848892"/>
                <a:ext cx="109821" cy="150206"/>
              </a:xfrm>
              <a:prstGeom prst="triangle">
                <a:avLst/>
              </a:prstGeom>
              <a:solidFill>
                <a:srgbClr val="D04A0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68571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25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cxnSp>
          <p:nvCxnSpPr>
            <p:cNvPr id="554" name="Straight Connector 553"/>
            <p:cNvCxnSpPr/>
            <p:nvPr/>
          </p:nvCxnSpPr>
          <p:spPr>
            <a:xfrm>
              <a:off x="5359586" y="2727594"/>
              <a:ext cx="0" cy="1188000"/>
            </a:xfrm>
            <a:prstGeom prst="line">
              <a:avLst/>
            </a:prstGeom>
            <a:solidFill>
              <a:schemeClr val="tx2"/>
            </a:solidFill>
            <a:ln>
              <a:solidFill>
                <a:srgbClr val="D04A0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Rectangle 76"/>
          <p:cNvSpPr/>
          <p:nvPr/>
        </p:nvSpPr>
        <p:spPr bwMode="ltGray">
          <a:xfrm>
            <a:off x="-110093" y="127497"/>
            <a:ext cx="8631045" cy="102591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9658" y="2253626"/>
            <a:ext cx="3620340" cy="2939084"/>
            <a:chOff x="313251" y="2531252"/>
            <a:chExt cx="3460646" cy="2661457"/>
          </a:xfrm>
        </p:grpSpPr>
        <p:grpSp>
          <p:nvGrpSpPr>
            <p:cNvPr id="271" name="Group 270"/>
            <p:cNvGrpSpPr/>
            <p:nvPr/>
          </p:nvGrpSpPr>
          <p:grpSpPr>
            <a:xfrm>
              <a:off x="365006" y="2531252"/>
              <a:ext cx="3408891" cy="2651198"/>
              <a:chOff x="862279" y="2551355"/>
              <a:chExt cx="1854297" cy="2057436"/>
            </a:xfrm>
          </p:grpSpPr>
          <p:sp>
            <p:nvSpPr>
              <p:cNvPr id="272" name="Freeform 271"/>
              <p:cNvSpPr>
                <a:spLocks/>
              </p:cNvSpPr>
              <p:nvPr/>
            </p:nvSpPr>
            <p:spPr bwMode="auto">
              <a:xfrm>
                <a:off x="862279" y="3414403"/>
                <a:ext cx="1854297" cy="3635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56" y="0"/>
                  </a:cxn>
                  <a:cxn ang="0">
                    <a:pos x="1928" y="162"/>
                  </a:cxn>
                  <a:cxn ang="0">
                    <a:pos x="1853" y="319"/>
                  </a:cxn>
                  <a:cxn ang="0">
                    <a:pos x="0" y="318"/>
                  </a:cxn>
                  <a:cxn ang="0">
                    <a:pos x="0" y="0"/>
                  </a:cxn>
                </a:cxnLst>
                <a:rect l="0" t="0" r="r" b="b"/>
                <a:pathLst>
                  <a:path w="1929" h="320">
                    <a:moveTo>
                      <a:pt x="0" y="0"/>
                    </a:moveTo>
                    <a:lnTo>
                      <a:pt x="1856" y="0"/>
                    </a:lnTo>
                    <a:lnTo>
                      <a:pt x="1928" y="162"/>
                    </a:lnTo>
                    <a:lnTo>
                      <a:pt x="1853" y="319"/>
                    </a:lnTo>
                    <a:lnTo>
                      <a:pt x="0" y="31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04A02"/>
              </a:solidFill>
              <a:ln w="12700" cap="rnd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12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16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endParaRPr>
              </a:p>
            </p:txBody>
          </p:sp>
          <p:sp>
            <p:nvSpPr>
              <p:cNvPr id="273" name="Rectangle 272"/>
              <p:cNvSpPr>
                <a:spLocks noChangeArrowheads="1"/>
              </p:cNvSpPr>
              <p:nvPr/>
            </p:nvSpPr>
            <p:spPr bwMode="auto">
              <a:xfrm>
                <a:off x="1252527" y="3460163"/>
                <a:ext cx="1272028" cy="250964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 lIns="31101" tIns="18661" rIns="31101" bIns="18661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60258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12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Изменение </a:t>
                </a:r>
                <a:r>
                  <a:rPr kumimoji="0" lang="ru-RU" sz="17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</a:t>
                </a:r>
                <a:r>
                  <a:rPr kumimoji="0" lang="ru-RU" sz="1700" b="1" i="0" u="none" strike="noStrike" kern="1200" cap="none" spc="0" normalizeH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            </a:t>
                </a:r>
                <a:r>
                  <a:rPr kumimoji="0" lang="ru-RU" sz="17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ИТ-архитектуры </a:t>
                </a:r>
                <a:endParaRPr kumimoji="0" lang="en-GB" sz="1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4" name="Freeform 273"/>
              <p:cNvSpPr>
                <a:spLocks/>
              </p:cNvSpPr>
              <p:nvPr/>
            </p:nvSpPr>
            <p:spPr bwMode="auto">
              <a:xfrm>
                <a:off x="868101" y="3794105"/>
                <a:ext cx="1768003" cy="814686"/>
              </a:xfrm>
              <a:custGeom>
                <a:avLst/>
                <a:gdLst/>
                <a:ahLst/>
                <a:cxnLst>
                  <a:cxn ang="0">
                    <a:pos x="1503" y="275"/>
                  </a:cxn>
                  <a:cxn ang="0">
                    <a:pos x="1503" y="635"/>
                  </a:cxn>
                  <a:cxn ang="0">
                    <a:pos x="1827" y="0"/>
                  </a:cxn>
                  <a:cxn ang="0">
                    <a:pos x="0" y="0"/>
                  </a:cxn>
                  <a:cxn ang="0">
                    <a:pos x="0" y="275"/>
                  </a:cxn>
                  <a:cxn ang="0">
                    <a:pos x="1503" y="275"/>
                  </a:cxn>
                </a:cxnLst>
                <a:rect l="0" t="0" r="r" b="b"/>
                <a:pathLst>
                  <a:path w="1828" h="636">
                    <a:moveTo>
                      <a:pt x="1503" y="275"/>
                    </a:moveTo>
                    <a:lnTo>
                      <a:pt x="1503" y="635"/>
                    </a:lnTo>
                    <a:lnTo>
                      <a:pt x="1827" y="0"/>
                    </a:lnTo>
                    <a:lnTo>
                      <a:pt x="0" y="0"/>
                    </a:lnTo>
                    <a:lnTo>
                      <a:pt x="0" y="275"/>
                    </a:lnTo>
                    <a:lnTo>
                      <a:pt x="1503" y="275"/>
                    </a:lnTo>
                  </a:path>
                </a:pathLst>
              </a:custGeom>
              <a:solidFill>
                <a:srgbClr val="D04A02"/>
              </a:solidFill>
              <a:ln w="12700" cap="rnd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12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53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endParaRPr>
              </a:p>
            </p:txBody>
          </p:sp>
          <p:sp>
            <p:nvSpPr>
              <p:cNvPr id="276" name="Freeform 275"/>
              <p:cNvSpPr>
                <a:spLocks/>
              </p:cNvSpPr>
              <p:nvPr/>
            </p:nvSpPr>
            <p:spPr bwMode="auto">
              <a:xfrm>
                <a:off x="868101" y="2551355"/>
                <a:ext cx="1772823" cy="850755"/>
              </a:xfrm>
              <a:custGeom>
                <a:avLst/>
                <a:gdLst/>
                <a:ahLst/>
                <a:cxnLst>
                  <a:cxn ang="0">
                    <a:pos x="1503" y="358"/>
                  </a:cxn>
                  <a:cxn ang="0">
                    <a:pos x="1503" y="0"/>
                  </a:cxn>
                  <a:cxn ang="0">
                    <a:pos x="1827" y="634"/>
                  </a:cxn>
                  <a:cxn ang="0">
                    <a:pos x="0" y="634"/>
                  </a:cxn>
                  <a:cxn ang="0">
                    <a:pos x="0" y="358"/>
                  </a:cxn>
                  <a:cxn ang="0">
                    <a:pos x="1503" y="358"/>
                  </a:cxn>
                </a:cxnLst>
                <a:rect l="0" t="0" r="r" b="b"/>
                <a:pathLst>
                  <a:path w="1828" h="635">
                    <a:moveTo>
                      <a:pt x="1503" y="358"/>
                    </a:moveTo>
                    <a:lnTo>
                      <a:pt x="1503" y="0"/>
                    </a:lnTo>
                    <a:lnTo>
                      <a:pt x="1827" y="634"/>
                    </a:lnTo>
                    <a:lnTo>
                      <a:pt x="0" y="634"/>
                    </a:lnTo>
                    <a:lnTo>
                      <a:pt x="0" y="358"/>
                    </a:lnTo>
                    <a:lnTo>
                      <a:pt x="1503" y="358"/>
                    </a:lnTo>
                  </a:path>
                </a:pathLst>
              </a:custGeom>
              <a:solidFill>
                <a:srgbClr val="D04A02"/>
              </a:solidFill>
              <a:ln w="12700" cap="rnd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12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53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endParaRPr>
              </a:p>
            </p:txBody>
          </p:sp>
          <p:sp>
            <p:nvSpPr>
              <p:cNvPr id="277" name="Rectangle 276"/>
              <p:cNvSpPr>
                <a:spLocks noChangeArrowheads="1"/>
              </p:cNvSpPr>
              <p:nvPr/>
            </p:nvSpPr>
            <p:spPr bwMode="auto">
              <a:xfrm>
                <a:off x="1252316" y="3073527"/>
                <a:ext cx="1259529" cy="270702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 lIns="31101" tIns="18661" rIns="31101" bIns="18661" anchor="ctr" anchorCtr="0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60258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12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Новые продукты </a:t>
                </a:r>
                <a:r>
                  <a:rPr kumimoji="0" lang="ru-RU" sz="17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 для </a:t>
                </a:r>
                <a:r>
                  <a:rPr kumimoji="0" lang="ru-RU" sz="1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клиентов </a:t>
                </a:r>
                <a:endParaRPr kumimoji="0" lang="en-GB" sz="1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78" name="Freeform 4984"/>
              <p:cNvSpPr>
                <a:spLocks noEditPoints="1"/>
              </p:cNvSpPr>
              <p:nvPr/>
            </p:nvSpPr>
            <p:spPr bwMode="auto">
              <a:xfrm>
                <a:off x="978258" y="3482421"/>
                <a:ext cx="169052" cy="190250"/>
              </a:xfrm>
              <a:custGeom>
                <a:avLst/>
                <a:gdLst>
                  <a:gd name="T0" fmla="*/ 312 w 360"/>
                  <a:gd name="T1" fmla="*/ 150 h 342"/>
                  <a:gd name="T2" fmla="*/ 302 w 360"/>
                  <a:gd name="T3" fmla="*/ 156 h 342"/>
                  <a:gd name="T4" fmla="*/ 294 w 360"/>
                  <a:gd name="T5" fmla="*/ 148 h 342"/>
                  <a:gd name="T6" fmla="*/ 250 w 360"/>
                  <a:gd name="T7" fmla="*/ 92 h 342"/>
                  <a:gd name="T8" fmla="*/ 180 w 360"/>
                  <a:gd name="T9" fmla="*/ 70 h 342"/>
                  <a:gd name="T10" fmla="*/ 126 w 360"/>
                  <a:gd name="T11" fmla="*/ 82 h 342"/>
                  <a:gd name="T12" fmla="*/ 74 w 360"/>
                  <a:gd name="T13" fmla="*/ 132 h 342"/>
                  <a:gd name="T14" fmla="*/ 58 w 360"/>
                  <a:gd name="T15" fmla="*/ 156 h 342"/>
                  <a:gd name="T16" fmla="*/ 50 w 360"/>
                  <a:gd name="T17" fmla="*/ 152 h 342"/>
                  <a:gd name="T18" fmla="*/ 48 w 360"/>
                  <a:gd name="T19" fmla="*/ 142 h 342"/>
                  <a:gd name="T20" fmla="*/ 100 w 360"/>
                  <a:gd name="T21" fmla="*/ 74 h 342"/>
                  <a:gd name="T22" fmla="*/ 180 w 360"/>
                  <a:gd name="T23" fmla="*/ 50 h 342"/>
                  <a:gd name="T24" fmla="*/ 242 w 360"/>
                  <a:gd name="T25" fmla="*/ 64 h 342"/>
                  <a:gd name="T26" fmla="*/ 304 w 360"/>
                  <a:gd name="T27" fmla="*/ 122 h 342"/>
                  <a:gd name="T28" fmla="*/ 102 w 360"/>
                  <a:gd name="T29" fmla="*/ 172 h 342"/>
                  <a:gd name="T30" fmla="*/ 114 w 360"/>
                  <a:gd name="T31" fmla="*/ 166 h 342"/>
                  <a:gd name="T32" fmla="*/ 132 w 360"/>
                  <a:gd name="T33" fmla="*/ 138 h 342"/>
                  <a:gd name="T34" fmla="*/ 170 w 360"/>
                  <a:gd name="T35" fmla="*/ 120 h 342"/>
                  <a:gd name="T36" fmla="*/ 202 w 360"/>
                  <a:gd name="T37" fmla="*/ 122 h 342"/>
                  <a:gd name="T38" fmla="*/ 236 w 360"/>
                  <a:gd name="T39" fmla="*/ 146 h 342"/>
                  <a:gd name="T40" fmla="*/ 248 w 360"/>
                  <a:gd name="T41" fmla="*/ 170 h 342"/>
                  <a:gd name="T42" fmla="*/ 258 w 360"/>
                  <a:gd name="T43" fmla="*/ 172 h 342"/>
                  <a:gd name="T44" fmla="*/ 264 w 360"/>
                  <a:gd name="T45" fmla="*/ 158 h 342"/>
                  <a:gd name="T46" fmla="*/ 242 w 360"/>
                  <a:gd name="T47" fmla="*/ 124 h 342"/>
                  <a:gd name="T48" fmla="*/ 194 w 360"/>
                  <a:gd name="T49" fmla="*/ 100 h 342"/>
                  <a:gd name="T50" fmla="*/ 152 w 360"/>
                  <a:gd name="T51" fmla="*/ 104 h 342"/>
                  <a:gd name="T52" fmla="*/ 108 w 360"/>
                  <a:gd name="T53" fmla="*/ 134 h 342"/>
                  <a:gd name="T54" fmla="*/ 94 w 360"/>
                  <a:gd name="T55" fmla="*/ 162 h 342"/>
                  <a:gd name="T56" fmla="*/ 102 w 360"/>
                  <a:gd name="T57" fmla="*/ 172 h 342"/>
                  <a:gd name="T58" fmla="*/ 330 w 360"/>
                  <a:gd name="T59" fmla="*/ 74 h 342"/>
                  <a:gd name="T60" fmla="*/ 238 w 360"/>
                  <a:gd name="T61" fmla="*/ 8 h 342"/>
                  <a:gd name="T62" fmla="*/ 150 w 360"/>
                  <a:gd name="T63" fmla="*/ 2 h 342"/>
                  <a:gd name="T64" fmla="*/ 48 w 360"/>
                  <a:gd name="T65" fmla="*/ 52 h 342"/>
                  <a:gd name="T66" fmla="*/ 2 w 360"/>
                  <a:gd name="T67" fmla="*/ 124 h 342"/>
                  <a:gd name="T68" fmla="*/ 8 w 360"/>
                  <a:gd name="T69" fmla="*/ 138 h 342"/>
                  <a:gd name="T70" fmla="*/ 16 w 360"/>
                  <a:gd name="T71" fmla="*/ 136 h 342"/>
                  <a:gd name="T72" fmla="*/ 46 w 360"/>
                  <a:gd name="T73" fmla="*/ 86 h 342"/>
                  <a:gd name="T74" fmla="*/ 128 w 360"/>
                  <a:gd name="T75" fmla="*/ 28 h 342"/>
                  <a:gd name="T76" fmla="*/ 206 w 360"/>
                  <a:gd name="T77" fmla="*/ 22 h 342"/>
                  <a:gd name="T78" fmla="*/ 298 w 360"/>
                  <a:gd name="T79" fmla="*/ 66 h 342"/>
                  <a:gd name="T80" fmla="*/ 340 w 360"/>
                  <a:gd name="T81" fmla="*/ 132 h 342"/>
                  <a:gd name="T82" fmla="*/ 352 w 360"/>
                  <a:gd name="T83" fmla="*/ 138 h 342"/>
                  <a:gd name="T84" fmla="*/ 360 w 360"/>
                  <a:gd name="T85" fmla="*/ 128 h 342"/>
                  <a:gd name="T86" fmla="*/ 272 w 360"/>
                  <a:gd name="T87" fmla="*/ 280 h 342"/>
                  <a:gd name="T88" fmla="*/ 190 w 360"/>
                  <a:gd name="T89" fmla="*/ 214 h 342"/>
                  <a:gd name="T90" fmla="*/ 204 w 360"/>
                  <a:gd name="T91" fmla="*/ 198 h 342"/>
                  <a:gd name="T92" fmla="*/ 198 w 360"/>
                  <a:gd name="T93" fmla="*/ 172 h 342"/>
                  <a:gd name="T94" fmla="*/ 170 w 360"/>
                  <a:gd name="T95" fmla="*/ 166 h 342"/>
                  <a:gd name="T96" fmla="*/ 154 w 360"/>
                  <a:gd name="T97" fmla="*/ 190 h 342"/>
                  <a:gd name="T98" fmla="*/ 170 w 360"/>
                  <a:gd name="T99" fmla="*/ 214 h 342"/>
                  <a:gd name="T100" fmla="*/ 92 w 360"/>
                  <a:gd name="T101" fmla="*/ 276 h 342"/>
                  <a:gd name="T102" fmla="*/ 74 w 360"/>
                  <a:gd name="T103" fmla="*/ 334 h 342"/>
                  <a:gd name="T104" fmla="*/ 84 w 360"/>
                  <a:gd name="T105" fmla="*/ 342 h 342"/>
                  <a:gd name="T106" fmla="*/ 284 w 360"/>
                  <a:gd name="T107" fmla="*/ 338 h 342"/>
                  <a:gd name="T108" fmla="*/ 272 w 360"/>
                  <a:gd name="T109" fmla="*/ 280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60" h="342">
                    <a:moveTo>
                      <a:pt x="312" y="142"/>
                    </a:moveTo>
                    <a:lnTo>
                      <a:pt x="312" y="142"/>
                    </a:lnTo>
                    <a:lnTo>
                      <a:pt x="312" y="146"/>
                    </a:lnTo>
                    <a:lnTo>
                      <a:pt x="312" y="150"/>
                    </a:lnTo>
                    <a:lnTo>
                      <a:pt x="310" y="152"/>
                    </a:lnTo>
                    <a:lnTo>
                      <a:pt x="306" y="154"/>
                    </a:lnTo>
                    <a:lnTo>
                      <a:pt x="306" y="154"/>
                    </a:lnTo>
                    <a:lnTo>
                      <a:pt x="302" y="156"/>
                    </a:lnTo>
                    <a:lnTo>
                      <a:pt x="298" y="154"/>
                    </a:lnTo>
                    <a:lnTo>
                      <a:pt x="296" y="152"/>
                    </a:lnTo>
                    <a:lnTo>
                      <a:pt x="294" y="148"/>
                    </a:lnTo>
                    <a:lnTo>
                      <a:pt x="294" y="148"/>
                    </a:lnTo>
                    <a:lnTo>
                      <a:pt x="286" y="132"/>
                    </a:lnTo>
                    <a:lnTo>
                      <a:pt x="276" y="116"/>
                    </a:lnTo>
                    <a:lnTo>
                      <a:pt x="264" y="102"/>
                    </a:lnTo>
                    <a:lnTo>
                      <a:pt x="250" y="92"/>
                    </a:lnTo>
                    <a:lnTo>
                      <a:pt x="234" y="82"/>
                    </a:lnTo>
                    <a:lnTo>
                      <a:pt x="216" y="74"/>
                    </a:lnTo>
                    <a:lnTo>
                      <a:pt x="198" y="70"/>
                    </a:lnTo>
                    <a:lnTo>
                      <a:pt x="180" y="70"/>
                    </a:lnTo>
                    <a:lnTo>
                      <a:pt x="180" y="70"/>
                    </a:lnTo>
                    <a:lnTo>
                      <a:pt x="162" y="70"/>
                    </a:lnTo>
                    <a:lnTo>
                      <a:pt x="144" y="74"/>
                    </a:lnTo>
                    <a:lnTo>
                      <a:pt x="126" y="82"/>
                    </a:lnTo>
                    <a:lnTo>
                      <a:pt x="110" y="92"/>
                    </a:lnTo>
                    <a:lnTo>
                      <a:pt x="96" y="102"/>
                    </a:lnTo>
                    <a:lnTo>
                      <a:pt x="84" y="116"/>
                    </a:lnTo>
                    <a:lnTo>
                      <a:pt x="74" y="132"/>
                    </a:lnTo>
                    <a:lnTo>
                      <a:pt x="66" y="148"/>
                    </a:lnTo>
                    <a:lnTo>
                      <a:pt x="66" y="148"/>
                    </a:lnTo>
                    <a:lnTo>
                      <a:pt x="62" y="154"/>
                    </a:lnTo>
                    <a:lnTo>
                      <a:pt x="58" y="156"/>
                    </a:lnTo>
                    <a:lnTo>
                      <a:pt x="58" y="156"/>
                    </a:lnTo>
                    <a:lnTo>
                      <a:pt x="54" y="154"/>
                    </a:lnTo>
                    <a:lnTo>
                      <a:pt x="54" y="154"/>
                    </a:lnTo>
                    <a:lnTo>
                      <a:pt x="50" y="152"/>
                    </a:lnTo>
                    <a:lnTo>
                      <a:pt x="48" y="150"/>
                    </a:lnTo>
                    <a:lnTo>
                      <a:pt x="48" y="146"/>
                    </a:lnTo>
                    <a:lnTo>
                      <a:pt x="48" y="142"/>
                    </a:lnTo>
                    <a:lnTo>
                      <a:pt x="48" y="142"/>
                    </a:lnTo>
                    <a:lnTo>
                      <a:pt x="56" y="122"/>
                    </a:lnTo>
                    <a:lnTo>
                      <a:pt x="68" y="104"/>
                    </a:lnTo>
                    <a:lnTo>
                      <a:pt x="82" y="88"/>
                    </a:lnTo>
                    <a:lnTo>
                      <a:pt x="100" y="74"/>
                    </a:lnTo>
                    <a:lnTo>
                      <a:pt x="118" y="64"/>
                    </a:lnTo>
                    <a:lnTo>
                      <a:pt x="138" y="56"/>
                    </a:lnTo>
                    <a:lnTo>
                      <a:pt x="158" y="50"/>
                    </a:lnTo>
                    <a:lnTo>
                      <a:pt x="180" y="50"/>
                    </a:lnTo>
                    <a:lnTo>
                      <a:pt x="180" y="50"/>
                    </a:lnTo>
                    <a:lnTo>
                      <a:pt x="202" y="50"/>
                    </a:lnTo>
                    <a:lnTo>
                      <a:pt x="222" y="56"/>
                    </a:lnTo>
                    <a:lnTo>
                      <a:pt x="242" y="64"/>
                    </a:lnTo>
                    <a:lnTo>
                      <a:pt x="260" y="74"/>
                    </a:lnTo>
                    <a:lnTo>
                      <a:pt x="278" y="88"/>
                    </a:lnTo>
                    <a:lnTo>
                      <a:pt x="292" y="104"/>
                    </a:lnTo>
                    <a:lnTo>
                      <a:pt x="304" y="122"/>
                    </a:lnTo>
                    <a:lnTo>
                      <a:pt x="312" y="142"/>
                    </a:lnTo>
                    <a:lnTo>
                      <a:pt x="312" y="142"/>
                    </a:lnTo>
                    <a:close/>
                    <a:moveTo>
                      <a:pt x="102" y="172"/>
                    </a:moveTo>
                    <a:lnTo>
                      <a:pt x="102" y="172"/>
                    </a:lnTo>
                    <a:lnTo>
                      <a:pt x="104" y="172"/>
                    </a:lnTo>
                    <a:lnTo>
                      <a:pt x="104" y="172"/>
                    </a:lnTo>
                    <a:lnTo>
                      <a:pt x="110" y="170"/>
                    </a:lnTo>
                    <a:lnTo>
                      <a:pt x="114" y="166"/>
                    </a:lnTo>
                    <a:lnTo>
                      <a:pt x="114" y="166"/>
                    </a:lnTo>
                    <a:lnTo>
                      <a:pt x="118" y="156"/>
                    </a:lnTo>
                    <a:lnTo>
                      <a:pt x="124" y="146"/>
                    </a:lnTo>
                    <a:lnTo>
                      <a:pt x="132" y="138"/>
                    </a:lnTo>
                    <a:lnTo>
                      <a:pt x="140" y="132"/>
                    </a:lnTo>
                    <a:lnTo>
                      <a:pt x="148" y="126"/>
                    </a:lnTo>
                    <a:lnTo>
                      <a:pt x="158" y="122"/>
                    </a:lnTo>
                    <a:lnTo>
                      <a:pt x="170" y="120"/>
                    </a:lnTo>
                    <a:lnTo>
                      <a:pt x="180" y="120"/>
                    </a:lnTo>
                    <a:lnTo>
                      <a:pt x="180" y="120"/>
                    </a:lnTo>
                    <a:lnTo>
                      <a:pt x="190" y="120"/>
                    </a:lnTo>
                    <a:lnTo>
                      <a:pt x="202" y="122"/>
                    </a:lnTo>
                    <a:lnTo>
                      <a:pt x="212" y="126"/>
                    </a:lnTo>
                    <a:lnTo>
                      <a:pt x="220" y="132"/>
                    </a:lnTo>
                    <a:lnTo>
                      <a:pt x="228" y="138"/>
                    </a:lnTo>
                    <a:lnTo>
                      <a:pt x="236" y="146"/>
                    </a:lnTo>
                    <a:lnTo>
                      <a:pt x="242" y="156"/>
                    </a:lnTo>
                    <a:lnTo>
                      <a:pt x="246" y="166"/>
                    </a:lnTo>
                    <a:lnTo>
                      <a:pt x="246" y="166"/>
                    </a:lnTo>
                    <a:lnTo>
                      <a:pt x="248" y="170"/>
                    </a:lnTo>
                    <a:lnTo>
                      <a:pt x="252" y="172"/>
                    </a:lnTo>
                    <a:lnTo>
                      <a:pt x="256" y="172"/>
                    </a:lnTo>
                    <a:lnTo>
                      <a:pt x="258" y="172"/>
                    </a:lnTo>
                    <a:lnTo>
                      <a:pt x="258" y="172"/>
                    </a:lnTo>
                    <a:lnTo>
                      <a:pt x="262" y="170"/>
                    </a:lnTo>
                    <a:lnTo>
                      <a:pt x="264" y="166"/>
                    </a:lnTo>
                    <a:lnTo>
                      <a:pt x="266" y="162"/>
                    </a:lnTo>
                    <a:lnTo>
                      <a:pt x="264" y="158"/>
                    </a:lnTo>
                    <a:lnTo>
                      <a:pt x="264" y="158"/>
                    </a:lnTo>
                    <a:lnTo>
                      <a:pt x="260" y="146"/>
                    </a:lnTo>
                    <a:lnTo>
                      <a:pt x="252" y="134"/>
                    </a:lnTo>
                    <a:lnTo>
                      <a:pt x="242" y="124"/>
                    </a:lnTo>
                    <a:lnTo>
                      <a:pt x="232" y="116"/>
                    </a:lnTo>
                    <a:lnTo>
                      <a:pt x="220" y="108"/>
                    </a:lnTo>
                    <a:lnTo>
                      <a:pt x="208" y="104"/>
                    </a:lnTo>
                    <a:lnTo>
                      <a:pt x="194" y="100"/>
                    </a:lnTo>
                    <a:lnTo>
                      <a:pt x="180" y="100"/>
                    </a:lnTo>
                    <a:lnTo>
                      <a:pt x="180" y="100"/>
                    </a:lnTo>
                    <a:lnTo>
                      <a:pt x="166" y="100"/>
                    </a:lnTo>
                    <a:lnTo>
                      <a:pt x="152" y="104"/>
                    </a:lnTo>
                    <a:lnTo>
                      <a:pt x="140" y="108"/>
                    </a:lnTo>
                    <a:lnTo>
                      <a:pt x="128" y="116"/>
                    </a:lnTo>
                    <a:lnTo>
                      <a:pt x="118" y="124"/>
                    </a:lnTo>
                    <a:lnTo>
                      <a:pt x="108" y="134"/>
                    </a:lnTo>
                    <a:lnTo>
                      <a:pt x="100" y="146"/>
                    </a:lnTo>
                    <a:lnTo>
                      <a:pt x="96" y="158"/>
                    </a:lnTo>
                    <a:lnTo>
                      <a:pt x="96" y="158"/>
                    </a:lnTo>
                    <a:lnTo>
                      <a:pt x="94" y="162"/>
                    </a:lnTo>
                    <a:lnTo>
                      <a:pt x="96" y="166"/>
                    </a:lnTo>
                    <a:lnTo>
                      <a:pt x="98" y="170"/>
                    </a:lnTo>
                    <a:lnTo>
                      <a:pt x="102" y="172"/>
                    </a:lnTo>
                    <a:lnTo>
                      <a:pt x="102" y="172"/>
                    </a:lnTo>
                    <a:close/>
                    <a:moveTo>
                      <a:pt x="358" y="124"/>
                    </a:moveTo>
                    <a:lnTo>
                      <a:pt x="358" y="124"/>
                    </a:lnTo>
                    <a:lnTo>
                      <a:pt x="346" y="98"/>
                    </a:lnTo>
                    <a:lnTo>
                      <a:pt x="330" y="74"/>
                    </a:lnTo>
                    <a:lnTo>
                      <a:pt x="312" y="52"/>
                    </a:lnTo>
                    <a:lnTo>
                      <a:pt x="288" y="34"/>
                    </a:lnTo>
                    <a:lnTo>
                      <a:pt x="264" y="20"/>
                    </a:lnTo>
                    <a:lnTo>
                      <a:pt x="238" y="8"/>
                    </a:lnTo>
                    <a:lnTo>
                      <a:pt x="210" y="2"/>
                    </a:lnTo>
                    <a:lnTo>
                      <a:pt x="180" y="0"/>
                    </a:lnTo>
                    <a:lnTo>
                      <a:pt x="180" y="0"/>
                    </a:lnTo>
                    <a:lnTo>
                      <a:pt x="150" y="2"/>
                    </a:lnTo>
                    <a:lnTo>
                      <a:pt x="122" y="8"/>
                    </a:lnTo>
                    <a:lnTo>
                      <a:pt x="96" y="20"/>
                    </a:lnTo>
                    <a:lnTo>
                      <a:pt x="72" y="34"/>
                    </a:lnTo>
                    <a:lnTo>
                      <a:pt x="48" y="52"/>
                    </a:lnTo>
                    <a:lnTo>
                      <a:pt x="30" y="74"/>
                    </a:lnTo>
                    <a:lnTo>
                      <a:pt x="14" y="98"/>
                    </a:lnTo>
                    <a:lnTo>
                      <a:pt x="2" y="124"/>
                    </a:lnTo>
                    <a:lnTo>
                      <a:pt x="2" y="124"/>
                    </a:lnTo>
                    <a:lnTo>
                      <a:pt x="0" y="128"/>
                    </a:lnTo>
                    <a:lnTo>
                      <a:pt x="2" y="132"/>
                    </a:lnTo>
                    <a:lnTo>
                      <a:pt x="4" y="136"/>
                    </a:lnTo>
                    <a:lnTo>
                      <a:pt x="8" y="138"/>
                    </a:lnTo>
                    <a:lnTo>
                      <a:pt x="8" y="138"/>
                    </a:lnTo>
                    <a:lnTo>
                      <a:pt x="10" y="138"/>
                    </a:lnTo>
                    <a:lnTo>
                      <a:pt x="10" y="138"/>
                    </a:lnTo>
                    <a:lnTo>
                      <a:pt x="16" y="136"/>
                    </a:lnTo>
                    <a:lnTo>
                      <a:pt x="20" y="132"/>
                    </a:lnTo>
                    <a:lnTo>
                      <a:pt x="20" y="132"/>
                    </a:lnTo>
                    <a:lnTo>
                      <a:pt x="32" y="108"/>
                    </a:lnTo>
                    <a:lnTo>
                      <a:pt x="46" y="86"/>
                    </a:lnTo>
                    <a:lnTo>
                      <a:pt x="62" y="66"/>
                    </a:lnTo>
                    <a:lnTo>
                      <a:pt x="82" y="50"/>
                    </a:lnTo>
                    <a:lnTo>
                      <a:pt x="104" y="38"/>
                    </a:lnTo>
                    <a:lnTo>
                      <a:pt x="128" y="28"/>
                    </a:lnTo>
                    <a:lnTo>
                      <a:pt x="154" y="22"/>
                    </a:lnTo>
                    <a:lnTo>
                      <a:pt x="180" y="20"/>
                    </a:lnTo>
                    <a:lnTo>
                      <a:pt x="180" y="20"/>
                    </a:lnTo>
                    <a:lnTo>
                      <a:pt x="206" y="22"/>
                    </a:lnTo>
                    <a:lnTo>
                      <a:pt x="232" y="28"/>
                    </a:lnTo>
                    <a:lnTo>
                      <a:pt x="256" y="38"/>
                    </a:lnTo>
                    <a:lnTo>
                      <a:pt x="278" y="50"/>
                    </a:lnTo>
                    <a:lnTo>
                      <a:pt x="298" y="66"/>
                    </a:lnTo>
                    <a:lnTo>
                      <a:pt x="314" y="86"/>
                    </a:lnTo>
                    <a:lnTo>
                      <a:pt x="328" y="108"/>
                    </a:lnTo>
                    <a:lnTo>
                      <a:pt x="340" y="132"/>
                    </a:lnTo>
                    <a:lnTo>
                      <a:pt x="340" y="132"/>
                    </a:lnTo>
                    <a:lnTo>
                      <a:pt x="342" y="136"/>
                    </a:lnTo>
                    <a:lnTo>
                      <a:pt x="344" y="138"/>
                    </a:lnTo>
                    <a:lnTo>
                      <a:pt x="348" y="138"/>
                    </a:lnTo>
                    <a:lnTo>
                      <a:pt x="352" y="138"/>
                    </a:lnTo>
                    <a:lnTo>
                      <a:pt x="352" y="138"/>
                    </a:lnTo>
                    <a:lnTo>
                      <a:pt x="356" y="136"/>
                    </a:lnTo>
                    <a:lnTo>
                      <a:pt x="358" y="132"/>
                    </a:lnTo>
                    <a:lnTo>
                      <a:pt x="360" y="128"/>
                    </a:lnTo>
                    <a:lnTo>
                      <a:pt x="358" y="124"/>
                    </a:lnTo>
                    <a:lnTo>
                      <a:pt x="358" y="124"/>
                    </a:lnTo>
                    <a:close/>
                    <a:moveTo>
                      <a:pt x="272" y="280"/>
                    </a:moveTo>
                    <a:lnTo>
                      <a:pt x="272" y="280"/>
                    </a:lnTo>
                    <a:lnTo>
                      <a:pt x="268" y="276"/>
                    </a:lnTo>
                    <a:lnTo>
                      <a:pt x="262" y="274"/>
                    </a:lnTo>
                    <a:lnTo>
                      <a:pt x="190" y="274"/>
                    </a:lnTo>
                    <a:lnTo>
                      <a:pt x="190" y="214"/>
                    </a:lnTo>
                    <a:lnTo>
                      <a:pt x="190" y="214"/>
                    </a:lnTo>
                    <a:lnTo>
                      <a:pt x="196" y="210"/>
                    </a:lnTo>
                    <a:lnTo>
                      <a:pt x="202" y="204"/>
                    </a:lnTo>
                    <a:lnTo>
                      <a:pt x="204" y="198"/>
                    </a:lnTo>
                    <a:lnTo>
                      <a:pt x="206" y="190"/>
                    </a:lnTo>
                    <a:lnTo>
                      <a:pt x="206" y="190"/>
                    </a:lnTo>
                    <a:lnTo>
                      <a:pt x="204" y="180"/>
                    </a:lnTo>
                    <a:lnTo>
                      <a:pt x="198" y="172"/>
                    </a:lnTo>
                    <a:lnTo>
                      <a:pt x="190" y="166"/>
                    </a:lnTo>
                    <a:lnTo>
                      <a:pt x="180" y="164"/>
                    </a:lnTo>
                    <a:lnTo>
                      <a:pt x="180" y="164"/>
                    </a:lnTo>
                    <a:lnTo>
                      <a:pt x="170" y="166"/>
                    </a:lnTo>
                    <a:lnTo>
                      <a:pt x="162" y="172"/>
                    </a:lnTo>
                    <a:lnTo>
                      <a:pt x="156" y="180"/>
                    </a:lnTo>
                    <a:lnTo>
                      <a:pt x="154" y="190"/>
                    </a:lnTo>
                    <a:lnTo>
                      <a:pt x="154" y="190"/>
                    </a:lnTo>
                    <a:lnTo>
                      <a:pt x="156" y="198"/>
                    </a:lnTo>
                    <a:lnTo>
                      <a:pt x="158" y="204"/>
                    </a:lnTo>
                    <a:lnTo>
                      <a:pt x="164" y="210"/>
                    </a:lnTo>
                    <a:lnTo>
                      <a:pt x="170" y="214"/>
                    </a:lnTo>
                    <a:lnTo>
                      <a:pt x="170" y="274"/>
                    </a:lnTo>
                    <a:lnTo>
                      <a:pt x="98" y="274"/>
                    </a:lnTo>
                    <a:lnTo>
                      <a:pt x="98" y="274"/>
                    </a:lnTo>
                    <a:lnTo>
                      <a:pt x="92" y="276"/>
                    </a:lnTo>
                    <a:lnTo>
                      <a:pt x="88" y="280"/>
                    </a:lnTo>
                    <a:lnTo>
                      <a:pt x="74" y="328"/>
                    </a:lnTo>
                    <a:lnTo>
                      <a:pt x="74" y="328"/>
                    </a:lnTo>
                    <a:lnTo>
                      <a:pt x="74" y="334"/>
                    </a:lnTo>
                    <a:lnTo>
                      <a:pt x="76" y="338"/>
                    </a:lnTo>
                    <a:lnTo>
                      <a:pt x="76" y="338"/>
                    </a:lnTo>
                    <a:lnTo>
                      <a:pt x="78" y="340"/>
                    </a:lnTo>
                    <a:lnTo>
                      <a:pt x="84" y="342"/>
                    </a:lnTo>
                    <a:lnTo>
                      <a:pt x="276" y="342"/>
                    </a:lnTo>
                    <a:lnTo>
                      <a:pt x="276" y="342"/>
                    </a:lnTo>
                    <a:lnTo>
                      <a:pt x="282" y="340"/>
                    </a:lnTo>
                    <a:lnTo>
                      <a:pt x="284" y="338"/>
                    </a:lnTo>
                    <a:lnTo>
                      <a:pt x="284" y="338"/>
                    </a:lnTo>
                    <a:lnTo>
                      <a:pt x="286" y="334"/>
                    </a:lnTo>
                    <a:lnTo>
                      <a:pt x="286" y="328"/>
                    </a:lnTo>
                    <a:lnTo>
                      <a:pt x="272" y="28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68571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279" name="Group 278"/>
              <p:cNvGrpSpPr/>
              <p:nvPr/>
            </p:nvGrpSpPr>
            <p:grpSpPr>
              <a:xfrm>
                <a:off x="963335" y="3819259"/>
                <a:ext cx="1519670" cy="267398"/>
                <a:chOff x="5518343" y="3837512"/>
                <a:chExt cx="2018499" cy="356529"/>
              </a:xfrm>
            </p:grpSpPr>
            <p:sp>
              <p:nvSpPr>
                <p:cNvPr id="281" name="Rectangle 280"/>
                <p:cNvSpPr>
                  <a:spLocks noChangeArrowheads="1"/>
                </p:cNvSpPr>
                <p:nvPr/>
              </p:nvSpPr>
              <p:spPr bwMode="auto">
                <a:xfrm>
                  <a:off x="5901547" y="3853535"/>
                  <a:ext cx="1635295" cy="340506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  <a:effectLst/>
              </p:spPr>
              <p:txBody>
                <a:bodyPr lIns="31101" tIns="18661" rIns="31101" bIns="18661" anchor="ctr" anchorCtr="0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60258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612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Изменения бизнес-процессов </a:t>
                  </a:r>
                  <a:endParaRPr kumimoji="0" lang="en-GB" sz="1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82" name="Freeform 4959"/>
                <p:cNvSpPr>
                  <a:spLocks noEditPoints="1"/>
                </p:cNvSpPr>
                <p:nvPr/>
              </p:nvSpPr>
              <p:spPr bwMode="auto">
                <a:xfrm>
                  <a:off x="5518343" y="3837512"/>
                  <a:ext cx="255033" cy="270926"/>
                </a:xfrm>
                <a:custGeom>
                  <a:avLst/>
                  <a:gdLst>
                    <a:gd name="T0" fmla="*/ 348 w 360"/>
                    <a:gd name="T1" fmla="*/ 0 h 280"/>
                    <a:gd name="T2" fmla="*/ 8 w 360"/>
                    <a:gd name="T3" fmla="*/ 0 h 280"/>
                    <a:gd name="T4" fmla="*/ 0 w 360"/>
                    <a:gd name="T5" fmla="*/ 8 h 280"/>
                    <a:gd name="T6" fmla="*/ 8 w 360"/>
                    <a:gd name="T7" fmla="*/ 242 h 280"/>
                    <a:gd name="T8" fmla="*/ 180 w 360"/>
                    <a:gd name="T9" fmla="*/ 280 h 280"/>
                    <a:gd name="T10" fmla="*/ 358 w 360"/>
                    <a:gd name="T11" fmla="*/ 238 h 280"/>
                    <a:gd name="T12" fmla="*/ 360 w 360"/>
                    <a:gd name="T13" fmla="*/ 4 h 280"/>
                    <a:gd name="T14" fmla="*/ 20 w 360"/>
                    <a:gd name="T15" fmla="*/ 224 h 280"/>
                    <a:gd name="T16" fmla="*/ 200 w 360"/>
                    <a:gd name="T17" fmla="*/ 54 h 280"/>
                    <a:gd name="T18" fmla="*/ 334 w 360"/>
                    <a:gd name="T19" fmla="*/ 26 h 280"/>
                    <a:gd name="T20" fmla="*/ 338 w 360"/>
                    <a:gd name="T21" fmla="*/ 36 h 280"/>
                    <a:gd name="T22" fmla="*/ 204 w 360"/>
                    <a:gd name="T23" fmla="*/ 72 h 280"/>
                    <a:gd name="T24" fmla="*/ 196 w 360"/>
                    <a:gd name="T25" fmla="*/ 72 h 280"/>
                    <a:gd name="T26" fmla="*/ 194 w 360"/>
                    <a:gd name="T27" fmla="*/ 58 h 280"/>
                    <a:gd name="T28" fmla="*/ 200 w 360"/>
                    <a:gd name="T29" fmla="*/ 90 h 280"/>
                    <a:gd name="T30" fmla="*/ 270 w 360"/>
                    <a:gd name="T31" fmla="*/ 76 h 280"/>
                    <a:gd name="T32" fmla="*/ 274 w 360"/>
                    <a:gd name="T33" fmla="*/ 86 h 280"/>
                    <a:gd name="T34" fmla="*/ 204 w 360"/>
                    <a:gd name="T35" fmla="*/ 108 h 280"/>
                    <a:gd name="T36" fmla="*/ 196 w 360"/>
                    <a:gd name="T37" fmla="*/ 106 h 280"/>
                    <a:gd name="T38" fmla="*/ 194 w 360"/>
                    <a:gd name="T39" fmla="*/ 94 h 280"/>
                    <a:gd name="T40" fmla="*/ 340 w 360"/>
                    <a:gd name="T41" fmla="*/ 168 h 280"/>
                    <a:gd name="T42" fmla="*/ 336 w 360"/>
                    <a:gd name="T43" fmla="*/ 174 h 280"/>
                    <a:gd name="T44" fmla="*/ 326 w 360"/>
                    <a:gd name="T45" fmla="*/ 172 h 280"/>
                    <a:gd name="T46" fmla="*/ 284 w 360"/>
                    <a:gd name="T47" fmla="*/ 192 h 280"/>
                    <a:gd name="T48" fmla="*/ 210 w 360"/>
                    <a:gd name="T49" fmla="*/ 242 h 280"/>
                    <a:gd name="T50" fmla="*/ 196 w 360"/>
                    <a:gd name="T51" fmla="*/ 246 h 280"/>
                    <a:gd name="T52" fmla="*/ 192 w 360"/>
                    <a:gd name="T53" fmla="*/ 236 h 280"/>
                    <a:gd name="T54" fmla="*/ 234 w 360"/>
                    <a:gd name="T55" fmla="*/ 156 h 280"/>
                    <a:gd name="T56" fmla="*/ 280 w 360"/>
                    <a:gd name="T57" fmla="*/ 170 h 280"/>
                    <a:gd name="T58" fmla="*/ 290 w 360"/>
                    <a:gd name="T59" fmla="*/ 134 h 280"/>
                    <a:gd name="T60" fmla="*/ 298 w 360"/>
                    <a:gd name="T61" fmla="*/ 124 h 280"/>
                    <a:gd name="T62" fmla="*/ 336 w 360"/>
                    <a:gd name="T63" fmla="*/ 124 h 280"/>
                    <a:gd name="T64" fmla="*/ 340 w 360"/>
                    <a:gd name="T65" fmla="*/ 168 h 280"/>
                    <a:gd name="T66" fmla="*/ 46 w 360"/>
                    <a:gd name="T67" fmla="*/ 68 h 280"/>
                    <a:gd name="T68" fmla="*/ 38 w 360"/>
                    <a:gd name="T69" fmla="*/ 60 h 280"/>
                    <a:gd name="T70" fmla="*/ 42 w 360"/>
                    <a:gd name="T71" fmla="*/ 50 h 280"/>
                    <a:gd name="T72" fmla="*/ 140 w 360"/>
                    <a:gd name="T73" fmla="*/ 68 h 280"/>
                    <a:gd name="T74" fmla="*/ 148 w 360"/>
                    <a:gd name="T75" fmla="*/ 80 h 280"/>
                    <a:gd name="T76" fmla="*/ 138 w 360"/>
                    <a:gd name="T77" fmla="*/ 88 h 280"/>
                    <a:gd name="T78" fmla="*/ 70 w 360"/>
                    <a:gd name="T79" fmla="*/ 126 h 280"/>
                    <a:gd name="T80" fmla="*/ 44 w 360"/>
                    <a:gd name="T81" fmla="*/ 142 h 280"/>
                    <a:gd name="T82" fmla="*/ 38 w 360"/>
                    <a:gd name="T83" fmla="*/ 168 h 280"/>
                    <a:gd name="T84" fmla="*/ 50 w 360"/>
                    <a:gd name="T85" fmla="*/ 202 h 280"/>
                    <a:gd name="T86" fmla="*/ 78 w 360"/>
                    <a:gd name="T87" fmla="*/ 218 h 280"/>
                    <a:gd name="T88" fmla="*/ 98 w 360"/>
                    <a:gd name="T89" fmla="*/ 212 h 280"/>
                    <a:gd name="T90" fmla="*/ 116 w 360"/>
                    <a:gd name="T91" fmla="*/ 186 h 280"/>
                    <a:gd name="T92" fmla="*/ 128 w 360"/>
                    <a:gd name="T93" fmla="*/ 166 h 280"/>
                    <a:gd name="T94" fmla="*/ 116 w 360"/>
                    <a:gd name="T95" fmla="*/ 132 h 280"/>
                    <a:gd name="T96" fmla="*/ 88 w 360"/>
                    <a:gd name="T97" fmla="*/ 114 h 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360" h="280">
                      <a:moveTo>
                        <a:pt x="356" y="2"/>
                      </a:moveTo>
                      <a:lnTo>
                        <a:pt x="356" y="2"/>
                      </a:lnTo>
                      <a:lnTo>
                        <a:pt x="352" y="0"/>
                      </a:lnTo>
                      <a:lnTo>
                        <a:pt x="348" y="0"/>
                      </a:lnTo>
                      <a:lnTo>
                        <a:pt x="180" y="38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0" y="8"/>
                      </a:lnTo>
                      <a:lnTo>
                        <a:pt x="0" y="232"/>
                      </a:lnTo>
                      <a:lnTo>
                        <a:pt x="0" y="232"/>
                      </a:lnTo>
                      <a:lnTo>
                        <a:pt x="2" y="238"/>
                      </a:lnTo>
                      <a:lnTo>
                        <a:pt x="8" y="242"/>
                      </a:lnTo>
                      <a:lnTo>
                        <a:pt x="178" y="280"/>
                      </a:lnTo>
                      <a:lnTo>
                        <a:pt x="178" y="280"/>
                      </a:lnTo>
                      <a:lnTo>
                        <a:pt x="180" y="280"/>
                      </a:lnTo>
                      <a:lnTo>
                        <a:pt x="180" y="280"/>
                      </a:lnTo>
                      <a:lnTo>
                        <a:pt x="182" y="280"/>
                      </a:lnTo>
                      <a:lnTo>
                        <a:pt x="352" y="242"/>
                      </a:lnTo>
                      <a:lnTo>
                        <a:pt x="352" y="242"/>
                      </a:lnTo>
                      <a:lnTo>
                        <a:pt x="358" y="238"/>
                      </a:lnTo>
                      <a:lnTo>
                        <a:pt x="360" y="232"/>
                      </a:lnTo>
                      <a:lnTo>
                        <a:pt x="360" y="8"/>
                      </a:lnTo>
                      <a:lnTo>
                        <a:pt x="360" y="8"/>
                      </a:lnTo>
                      <a:lnTo>
                        <a:pt x="360" y="4"/>
                      </a:lnTo>
                      <a:lnTo>
                        <a:pt x="356" y="2"/>
                      </a:lnTo>
                      <a:lnTo>
                        <a:pt x="356" y="2"/>
                      </a:lnTo>
                      <a:close/>
                      <a:moveTo>
                        <a:pt x="170" y="258"/>
                      </a:moveTo>
                      <a:lnTo>
                        <a:pt x="20" y="224"/>
                      </a:lnTo>
                      <a:lnTo>
                        <a:pt x="20" y="22"/>
                      </a:lnTo>
                      <a:lnTo>
                        <a:pt x="170" y="56"/>
                      </a:lnTo>
                      <a:lnTo>
                        <a:pt x="170" y="258"/>
                      </a:lnTo>
                      <a:close/>
                      <a:moveTo>
                        <a:pt x="200" y="54"/>
                      </a:moveTo>
                      <a:lnTo>
                        <a:pt x="326" y="24"/>
                      </a:lnTo>
                      <a:lnTo>
                        <a:pt x="326" y="24"/>
                      </a:lnTo>
                      <a:lnTo>
                        <a:pt x="330" y="24"/>
                      </a:lnTo>
                      <a:lnTo>
                        <a:pt x="334" y="26"/>
                      </a:lnTo>
                      <a:lnTo>
                        <a:pt x="336" y="28"/>
                      </a:lnTo>
                      <a:lnTo>
                        <a:pt x="338" y="32"/>
                      </a:lnTo>
                      <a:lnTo>
                        <a:pt x="338" y="32"/>
                      </a:lnTo>
                      <a:lnTo>
                        <a:pt x="338" y="36"/>
                      </a:lnTo>
                      <a:lnTo>
                        <a:pt x="336" y="40"/>
                      </a:lnTo>
                      <a:lnTo>
                        <a:pt x="334" y="42"/>
                      </a:lnTo>
                      <a:lnTo>
                        <a:pt x="330" y="44"/>
                      </a:lnTo>
                      <a:lnTo>
                        <a:pt x="204" y="72"/>
                      </a:lnTo>
                      <a:lnTo>
                        <a:pt x="204" y="72"/>
                      </a:lnTo>
                      <a:lnTo>
                        <a:pt x="202" y="74"/>
                      </a:lnTo>
                      <a:lnTo>
                        <a:pt x="202" y="74"/>
                      </a:lnTo>
                      <a:lnTo>
                        <a:pt x="196" y="72"/>
                      </a:lnTo>
                      <a:lnTo>
                        <a:pt x="192" y="66"/>
                      </a:lnTo>
                      <a:lnTo>
                        <a:pt x="192" y="66"/>
                      </a:lnTo>
                      <a:lnTo>
                        <a:pt x="192" y="62"/>
                      </a:lnTo>
                      <a:lnTo>
                        <a:pt x="194" y="58"/>
                      </a:lnTo>
                      <a:lnTo>
                        <a:pt x="196" y="56"/>
                      </a:lnTo>
                      <a:lnTo>
                        <a:pt x="200" y="54"/>
                      </a:lnTo>
                      <a:lnTo>
                        <a:pt x="200" y="54"/>
                      </a:lnTo>
                      <a:close/>
                      <a:moveTo>
                        <a:pt x="200" y="90"/>
                      </a:moveTo>
                      <a:lnTo>
                        <a:pt x="262" y="74"/>
                      </a:lnTo>
                      <a:lnTo>
                        <a:pt x="262" y="74"/>
                      </a:lnTo>
                      <a:lnTo>
                        <a:pt x="266" y="74"/>
                      </a:lnTo>
                      <a:lnTo>
                        <a:pt x="270" y="76"/>
                      </a:lnTo>
                      <a:lnTo>
                        <a:pt x="274" y="78"/>
                      </a:lnTo>
                      <a:lnTo>
                        <a:pt x="274" y="82"/>
                      </a:lnTo>
                      <a:lnTo>
                        <a:pt x="274" y="82"/>
                      </a:lnTo>
                      <a:lnTo>
                        <a:pt x="274" y="86"/>
                      </a:lnTo>
                      <a:lnTo>
                        <a:pt x="274" y="90"/>
                      </a:lnTo>
                      <a:lnTo>
                        <a:pt x="270" y="92"/>
                      </a:lnTo>
                      <a:lnTo>
                        <a:pt x="268" y="94"/>
                      </a:lnTo>
                      <a:lnTo>
                        <a:pt x="204" y="108"/>
                      </a:lnTo>
                      <a:lnTo>
                        <a:pt x="204" y="108"/>
                      </a:lnTo>
                      <a:lnTo>
                        <a:pt x="202" y="108"/>
                      </a:lnTo>
                      <a:lnTo>
                        <a:pt x="202" y="108"/>
                      </a:lnTo>
                      <a:lnTo>
                        <a:pt x="196" y="106"/>
                      </a:lnTo>
                      <a:lnTo>
                        <a:pt x="192" y="102"/>
                      </a:lnTo>
                      <a:lnTo>
                        <a:pt x="192" y="102"/>
                      </a:lnTo>
                      <a:lnTo>
                        <a:pt x="192" y="98"/>
                      </a:lnTo>
                      <a:lnTo>
                        <a:pt x="194" y="94"/>
                      </a:lnTo>
                      <a:lnTo>
                        <a:pt x="196" y="90"/>
                      </a:lnTo>
                      <a:lnTo>
                        <a:pt x="200" y="90"/>
                      </a:lnTo>
                      <a:lnTo>
                        <a:pt x="200" y="90"/>
                      </a:lnTo>
                      <a:close/>
                      <a:moveTo>
                        <a:pt x="340" y="168"/>
                      </a:moveTo>
                      <a:lnTo>
                        <a:pt x="340" y="168"/>
                      </a:lnTo>
                      <a:lnTo>
                        <a:pt x="340" y="172"/>
                      </a:lnTo>
                      <a:lnTo>
                        <a:pt x="336" y="174"/>
                      </a:lnTo>
                      <a:lnTo>
                        <a:pt x="336" y="174"/>
                      </a:lnTo>
                      <a:lnTo>
                        <a:pt x="332" y="176"/>
                      </a:lnTo>
                      <a:lnTo>
                        <a:pt x="332" y="176"/>
                      </a:lnTo>
                      <a:lnTo>
                        <a:pt x="330" y="174"/>
                      </a:lnTo>
                      <a:lnTo>
                        <a:pt x="326" y="172"/>
                      </a:lnTo>
                      <a:lnTo>
                        <a:pt x="316" y="162"/>
                      </a:lnTo>
                      <a:lnTo>
                        <a:pt x="288" y="190"/>
                      </a:lnTo>
                      <a:lnTo>
                        <a:pt x="288" y="190"/>
                      </a:lnTo>
                      <a:lnTo>
                        <a:pt x="284" y="192"/>
                      </a:lnTo>
                      <a:lnTo>
                        <a:pt x="278" y="192"/>
                      </a:lnTo>
                      <a:lnTo>
                        <a:pt x="246" y="178"/>
                      </a:lnTo>
                      <a:lnTo>
                        <a:pt x="210" y="242"/>
                      </a:lnTo>
                      <a:lnTo>
                        <a:pt x="210" y="242"/>
                      </a:lnTo>
                      <a:lnTo>
                        <a:pt x="206" y="246"/>
                      </a:lnTo>
                      <a:lnTo>
                        <a:pt x="200" y="248"/>
                      </a:lnTo>
                      <a:lnTo>
                        <a:pt x="200" y="248"/>
                      </a:lnTo>
                      <a:lnTo>
                        <a:pt x="196" y="246"/>
                      </a:lnTo>
                      <a:lnTo>
                        <a:pt x="196" y="246"/>
                      </a:lnTo>
                      <a:lnTo>
                        <a:pt x="194" y="244"/>
                      </a:lnTo>
                      <a:lnTo>
                        <a:pt x="192" y="240"/>
                      </a:lnTo>
                      <a:lnTo>
                        <a:pt x="192" y="236"/>
                      </a:lnTo>
                      <a:lnTo>
                        <a:pt x="192" y="234"/>
                      </a:lnTo>
                      <a:lnTo>
                        <a:pt x="232" y="160"/>
                      </a:lnTo>
                      <a:lnTo>
                        <a:pt x="232" y="160"/>
                      </a:lnTo>
                      <a:lnTo>
                        <a:pt x="234" y="156"/>
                      </a:lnTo>
                      <a:lnTo>
                        <a:pt x="238" y="154"/>
                      </a:lnTo>
                      <a:lnTo>
                        <a:pt x="242" y="154"/>
                      </a:lnTo>
                      <a:lnTo>
                        <a:pt x="246" y="154"/>
                      </a:lnTo>
                      <a:lnTo>
                        <a:pt x="280" y="170"/>
                      </a:lnTo>
                      <a:lnTo>
                        <a:pt x="302" y="148"/>
                      </a:lnTo>
                      <a:lnTo>
                        <a:pt x="292" y="138"/>
                      </a:lnTo>
                      <a:lnTo>
                        <a:pt x="292" y="138"/>
                      </a:lnTo>
                      <a:lnTo>
                        <a:pt x="290" y="134"/>
                      </a:lnTo>
                      <a:lnTo>
                        <a:pt x="290" y="128"/>
                      </a:lnTo>
                      <a:lnTo>
                        <a:pt x="290" y="128"/>
                      </a:lnTo>
                      <a:lnTo>
                        <a:pt x="292" y="126"/>
                      </a:lnTo>
                      <a:lnTo>
                        <a:pt x="298" y="124"/>
                      </a:lnTo>
                      <a:lnTo>
                        <a:pt x="298" y="124"/>
                      </a:lnTo>
                      <a:lnTo>
                        <a:pt x="332" y="124"/>
                      </a:lnTo>
                      <a:lnTo>
                        <a:pt x="332" y="124"/>
                      </a:lnTo>
                      <a:lnTo>
                        <a:pt x="336" y="124"/>
                      </a:lnTo>
                      <a:lnTo>
                        <a:pt x="338" y="126"/>
                      </a:lnTo>
                      <a:lnTo>
                        <a:pt x="340" y="128"/>
                      </a:lnTo>
                      <a:lnTo>
                        <a:pt x="340" y="132"/>
                      </a:lnTo>
                      <a:lnTo>
                        <a:pt x="340" y="168"/>
                      </a:lnTo>
                      <a:close/>
                      <a:moveTo>
                        <a:pt x="138" y="88"/>
                      </a:moveTo>
                      <a:lnTo>
                        <a:pt x="138" y="88"/>
                      </a:lnTo>
                      <a:lnTo>
                        <a:pt x="136" y="88"/>
                      </a:lnTo>
                      <a:lnTo>
                        <a:pt x="46" y="68"/>
                      </a:lnTo>
                      <a:lnTo>
                        <a:pt x="46" y="68"/>
                      </a:lnTo>
                      <a:lnTo>
                        <a:pt x="42" y="66"/>
                      </a:lnTo>
                      <a:lnTo>
                        <a:pt x="40" y="62"/>
                      </a:lnTo>
                      <a:lnTo>
                        <a:pt x="38" y="60"/>
                      </a:lnTo>
                      <a:lnTo>
                        <a:pt x="38" y="56"/>
                      </a:lnTo>
                      <a:lnTo>
                        <a:pt x="38" y="56"/>
                      </a:lnTo>
                      <a:lnTo>
                        <a:pt x="40" y="52"/>
                      </a:lnTo>
                      <a:lnTo>
                        <a:pt x="42" y="50"/>
                      </a:lnTo>
                      <a:lnTo>
                        <a:pt x="46" y="48"/>
                      </a:lnTo>
                      <a:lnTo>
                        <a:pt x="50" y="48"/>
                      </a:lnTo>
                      <a:lnTo>
                        <a:pt x="140" y="68"/>
                      </a:lnTo>
                      <a:lnTo>
                        <a:pt x="140" y="68"/>
                      </a:lnTo>
                      <a:lnTo>
                        <a:pt x="144" y="70"/>
                      </a:lnTo>
                      <a:lnTo>
                        <a:pt x="146" y="72"/>
                      </a:lnTo>
                      <a:lnTo>
                        <a:pt x="148" y="76"/>
                      </a:lnTo>
                      <a:lnTo>
                        <a:pt x="148" y="80"/>
                      </a:lnTo>
                      <a:lnTo>
                        <a:pt x="148" y="80"/>
                      </a:lnTo>
                      <a:lnTo>
                        <a:pt x="144" y="86"/>
                      </a:lnTo>
                      <a:lnTo>
                        <a:pt x="138" y="88"/>
                      </a:lnTo>
                      <a:lnTo>
                        <a:pt x="138" y="88"/>
                      </a:lnTo>
                      <a:close/>
                      <a:moveTo>
                        <a:pt x="78" y="172"/>
                      </a:moveTo>
                      <a:lnTo>
                        <a:pt x="78" y="126"/>
                      </a:lnTo>
                      <a:lnTo>
                        <a:pt x="78" y="126"/>
                      </a:lnTo>
                      <a:lnTo>
                        <a:pt x="70" y="126"/>
                      </a:lnTo>
                      <a:lnTo>
                        <a:pt x="62" y="128"/>
                      </a:lnTo>
                      <a:lnTo>
                        <a:pt x="56" y="132"/>
                      </a:lnTo>
                      <a:lnTo>
                        <a:pt x="50" y="136"/>
                      </a:lnTo>
                      <a:lnTo>
                        <a:pt x="44" y="142"/>
                      </a:lnTo>
                      <a:lnTo>
                        <a:pt x="42" y="150"/>
                      </a:lnTo>
                      <a:lnTo>
                        <a:pt x="40" y="158"/>
                      </a:lnTo>
                      <a:lnTo>
                        <a:pt x="38" y="168"/>
                      </a:lnTo>
                      <a:lnTo>
                        <a:pt x="38" y="168"/>
                      </a:lnTo>
                      <a:lnTo>
                        <a:pt x="40" y="176"/>
                      </a:lnTo>
                      <a:lnTo>
                        <a:pt x="42" y="186"/>
                      </a:lnTo>
                      <a:lnTo>
                        <a:pt x="44" y="194"/>
                      </a:lnTo>
                      <a:lnTo>
                        <a:pt x="50" y="202"/>
                      </a:lnTo>
                      <a:lnTo>
                        <a:pt x="56" y="208"/>
                      </a:lnTo>
                      <a:lnTo>
                        <a:pt x="62" y="212"/>
                      </a:lnTo>
                      <a:lnTo>
                        <a:pt x="70" y="216"/>
                      </a:lnTo>
                      <a:lnTo>
                        <a:pt x="78" y="218"/>
                      </a:lnTo>
                      <a:lnTo>
                        <a:pt x="78" y="218"/>
                      </a:lnTo>
                      <a:lnTo>
                        <a:pt x="84" y="218"/>
                      </a:lnTo>
                      <a:lnTo>
                        <a:pt x="92" y="216"/>
                      </a:lnTo>
                      <a:lnTo>
                        <a:pt x="98" y="212"/>
                      </a:lnTo>
                      <a:lnTo>
                        <a:pt x="104" y="208"/>
                      </a:lnTo>
                      <a:lnTo>
                        <a:pt x="110" y="202"/>
                      </a:lnTo>
                      <a:lnTo>
                        <a:pt x="114" y="194"/>
                      </a:lnTo>
                      <a:lnTo>
                        <a:pt x="116" y="186"/>
                      </a:lnTo>
                      <a:lnTo>
                        <a:pt x="116" y="176"/>
                      </a:lnTo>
                      <a:lnTo>
                        <a:pt x="78" y="172"/>
                      </a:lnTo>
                      <a:close/>
                      <a:moveTo>
                        <a:pt x="128" y="166"/>
                      </a:moveTo>
                      <a:lnTo>
                        <a:pt x="128" y="166"/>
                      </a:lnTo>
                      <a:lnTo>
                        <a:pt x="126" y="156"/>
                      </a:lnTo>
                      <a:lnTo>
                        <a:pt x="124" y="146"/>
                      </a:lnTo>
                      <a:lnTo>
                        <a:pt x="122" y="138"/>
                      </a:lnTo>
                      <a:lnTo>
                        <a:pt x="116" y="132"/>
                      </a:lnTo>
                      <a:lnTo>
                        <a:pt x="110" y="126"/>
                      </a:lnTo>
                      <a:lnTo>
                        <a:pt x="104" y="120"/>
                      </a:lnTo>
                      <a:lnTo>
                        <a:pt x="96" y="116"/>
                      </a:lnTo>
                      <a:lnTo>
                        <a:pt x="88" y="114"/>
                      </a:lnTo>
                      <a:lnTo>
                        <a:pt x="88" y="160"/>
                      </a:lnTo>
                      <a:lnTo>
                        <a:pt x="128" y="16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685715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35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80" name="Freeform 4851"/>
              <p:cNvSpPr>
                <a:spLocks noEditPoints="1"/>
              </p:cNvSpPr>
              <p:nvPr/>
            </p:nvSpPr>
            <p:spPr bwMode="auto">
              <a:xfrm>
                <a:off x="977506" y="3090420"/>
                <a:ext cx="183038" cy="255187"/>
              </a:xfrm>
              <a:custGeom>
                <a:avLst/>
                <a:gdLst>
                  <a:gd name="T0" fmla="*/ 248 w 360"/>
                  <a:gd name="T1" fmla="*/ 8 h 380"/>
                  <a:gd name="T2" fmla="*/ 274 w 360"/>
                  <a:gd name="T3" fmla="*/ 0 h 380"/>
                  <a:gd name="T4" fmla="*/ 298 w 360"/>
                  <a:gd name="T5" fmla="*/ 28 h 380"/>
                  <a:gd name="T6" fmla="*/ 280 w 360"/>
                  <a:gd name="T7" fmla="*/ 56 h 380"/>
                  <a:gd name="T8" fmla="*/ 258 w 360"/>
                  <a:gd name="T9" fmla="*/ 56 h 380"/>
                  <a:gd name="T10" fmla="*/ 240 w 360"/>
                  <a:gd name="T11" fmla="*/ 28 h 380"/>
                  <a:gd name="T12" fmla="*/ 344 w 360"/>
                  <a:gd name="T13" fmla="*/ 88 h 380"/>
                  <a:gd name="T14" fmla="*/ 288 w 360"/>
                  <a:gd name="T15" fmla="*/ 68 h 380"/>
                  <a:gd name="T16" fmla="*/ 214 w 360"/>
                  <a:gd name="T17" fmla="*/ 70 h 380"/>
                  <a:gd name="T18" fmla="*/ 194 w 360"/>
                  <a:gd name="T19" fmla="*/ 90 h 380"/>
                  <a:gd name="T20" fmla="*/ 224 w 360"/>
                  <a:gd name="T21" fmla="*/ 114 h 380"/>
                  <a:gd name="T22" fmla="*/ 248 w 360"/>
                  <a:gd name="T23" fmla="*/ 166 h 380"/>
                  <a:gd name="T24" fmla="*/ 234 w 360"/>
                  <a:gd name="T25" fmla="*/ 208 h 380"/>
                  <a:gd name="T26" fmla="*/ 278 w 360"/>
                  <a:gd name="T27" fmla="*/ 214 h 380"/>
                  <a:gd name="T28" fmla="*/ 310 w 360"/>
                  <a:gd name="T29" fmla="*/ 244 h 380"/>
                  <a:gd name="T30" fmla="*/ 332 w 360"/>
                  <a:gd name="T31" fmla="*/ 200 h 380"/>
                  <a:gd name="T32" fmla="*/ 348 w 360"/>
                  <a:gd name="T33" fmla="*/ 208 h 380"/>
                  <a:gd name="T34" fmla="*/ 360 w 360"/>
                  <a:gd name="T35" fmla="*/ 190 h 380"/>
                  <a:gd name="T36" fmla="*/ 102 w 360"/>
                  <a:gd name="T37" fmla="*/ 56 h 380"/>
                  <a:gd name="T38" fmla="*/ 120 w 360"/>
                  <a:gd name="T39" fmla="*/ 28 h 380"/>
                  <a:gd name="T40" fmla="*/ 98 w 360"/>
                  <a:gd name="T41" fmla="*/ 0 h 380"/>
                  <a:gd name="T42" fmla="*/ 70 w 360"/>
                  <a:gd name="T43" fmla="*/ 8 h 380"/>
                  <a:gd name="T44" fmla="*/ 62 w 360"/>
                  <a:gd name="T45" fmla="*/ 34 h 380"/>
                  <a:gd name="T46" fmla="*/ 92 w 360"/>
                  <a:gd name="T47" fmla="*/ 58 h 380"/>
                  <a:gd name="T48" fmla="*/ 50 w 360"/>
                  <a:gd name="T49" fmla="*/ 244 h 380"/>
                  <a:gd name="T50" fmla="*/ 74 w 360"/>
                  <a:gd name="T51" fmla="*/ 218 h 380"/>
                  <a:gd name="T52" fmla="*/ 126 w 360"/>
                  <a:gd name="T53" fmla="*/ 208 h 380"/>
                  <a:gd name="T54" fmla="*/ 112 w 360"/>
                  <a:gd name="T55" fmla="*/ 166 h 380"/>
                  <a:gd name="T56" fmla="*/ 128 w 360"/>
                  <a:gd name="T57" fmla="*/ 122 h 380"/>
                  <a:gd name="T58" fmla="*/ 166 w 360"/>
                  <a:gd name="T59" fmla="*/ 90 h 380"/>
                  <a:gd name="T60" fmla="*/ 154 w 360"/>
                  <a:gd name="T61" fmla="*/ 74 h 380"/>
                  <a:gd name="T62" fmla="*/ 72 w 360"/>
                  <a:gd name="T63" fmla="*/ 68 h 380"/>
                  <a:gd name="T64" fmla="*/ 20 w 360"/>
                  <a:gd name="T65" fmla="*/ 80 h 380"/>
                  <a:gd name="T66" fmla="*/ 0 w 360"/>
                  <a:gd name="T67" fmla="*/ 190 h 380"/>
                  <a:gd name="T68" fmla="*/ 12 w 360"/>
                  <a:gd name="T69" fmla="*/ 208 h 380"/>
                  <a:gd name="T70" fmla="*/ 28 w 360"/>
                  <a:gd name="T71" fmla="*/ 200 h 380"/>
                  <a:gd name="T72" fmla="*/ 170 w 360"/>
                  <a:gd name="T73" fmla="*/ 118 h 380"/>
                  <a:gd name="T74" fmla="*/ 136 w 360"/>
                  <a:gd name="T75" fmla="*/ 146 h 380"/>
                  <a:gd name="T76" fmla="*/ 136 w 360"/>
                  <a:gd name="T77" fmla="*/ 184 h 380"/>
                  <a:gd name="T78" fmla="*/ 170 w 360"/>
                  <a:gd name="T79" fmla="*/ 214 h 380"/>
                  <a:gd name="T80" fmla="*/ 208 w 360"/>
                  <a:gd name="T81" fmla="*/ 206 h 380"/>
                  <a:gd name="T82" fmla="*/ 228 w 360"/>
                  <a:gd name="T83" fmla="*/ 166 h 380"/>
                  <a:gd name="T84" fmla="*/ 214 w 360"/>
                  <a:gd name="T85" fmla="*/ 132 h 380"/>
                  <a:gd name="T86" fmla="*/ 296 w 360"/>
                  <a:gd name="T87" fmla="*/ 260 h 380"/>
                  <a:gd name="T88" fmla="*/ 288 w 360"/>
                  <a:gd name="T89" fmla="*/ 246 h 380"/>
                  <a:gd name="T90" fmla="*/ 180 w 360"/>
                  <a:gd name="T91" fmla="*/ 278 h 380"/>
                  <a:gd name="T92" fmla="*/ 82 w 360"/>
                  <a:gd name="T93" fmla="*/ 236 h 380"/>
                  <a:gd name="T94" fmla="*/ 64 w 360"/>
                  <a:gd name="T95" fmla="*/ 260 h 380"/>
                  <a:gd name="T96" fmla="*/ 106 w 360"/>
                  <a:gd name="T97" fmla="*/ 304 h 380"/>
                  <a:gd name="T98" fmla="*/ 146 w 360"/>
                  <a:gd name="T99" fmla="*/ 378 h 380"/>
                  <a:gd name="T100" fmla="*/ 214 w 360"/>
                  <a:gd name="T101" fmla="*/ 378 h 380"/>
                  <a:gd name="T102" fmla="*/ 264 w 360"/>
                  <a:gd name="T103" fmla="*/ 362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60" h="380">
                    <a:moveTo>
                      <a:pt x="240" y="28"/>
                    </a:moveTo>
                    <a:lnTo>
                      <a:pt x="240" y="28"/>
                    </a:lnTo>
                    <a:lnTo>
                      <a:pt x="240" y="22"/>
                    </a:lnTo>
                    <a:lnTo>
                      <a:pt x="242" y="18"/>
                    </a:lnTo>
                    <a:lnTo>
                      <a:pt x="248" y="8"/>
                    </a:lnTo>
                    <a:lnTo>
                      <a:pt x="258" y="2"/>
                    </a:lnTo>
                    <a:lnTo>
                      <a:pt x="262" y="0"/>
                    </a:lnTo>
                    <a:lnTo>
                      <a:pt x="268" y="0"/>
                    </a:lnTo>
                    <a:lnTo>
                      <a:pt x="268" y="0"/>
                    </a:lnTo>
                    <a:lnTo>
                      <a:pt x="274" y="0"/>
                    </a:lnTo>
                    <a:lnTo>
                      <a:pt x="280" y="2"/>
                    </a:lnTo>
                    <a:lnTo>
                      <a:pt x="290" y="8"/>
                    </a:lnTo>
                    <a:lnTo>
                      <a:pt x="296" y="18"/>
                    </a:lnTo>
                    <a:lnTo>
                      <a:pt x="298" y="22"/>
                    </a:lnTo>
                    <a:lnTo>
                      <a:pt x="298" y="28"/>
                    </a:lnTo>
                    <a:lnTo>
                      <a:pt x="298" y="28"/>
                    </a:lnTo>
                    <a:lnTo>
                      <a:pt x="298" y="34"/>
                    </a:lnTo>
                    <a:lnTo>
                      <a:pt x="296" y="40"/>
                    </a:lnTo>
                    <a:lnTo>
                      <a:pt x="290" y="50"/>
                    </a:lnTo>
                    <a:lnTo>
                      <a:pt x="280" y="56"/>
                    </a:lnTo>
                    <a:lnTo>
                      <a:pt x="274" y="58"/>
                    </a:lnTo>
                    <a:lnTo>
                      <a:pt x="268" y="58"/>
                    </a:lnTo>
                    <a:lnTo>
                      <a:pt x="268" y="58"/>
                    </a:lnTo>
                    <a:lnTo>
                      <a:pt x="262" y="58"/>
                    </a:lnTo>
                    <a:lnTo>
                      <a:pt x="258" y="56"/>
                    </a:lnTo>
                    <a:lnTo>
                      <a:pt x="248" y="50"/>
                    </a:lnTo>
                    <a:lnTo>
                      <a:pt x="242" y="40"/>
                    </a:lnTo>
                    <a:lnTo>
                      <a:pt x="240" y="34"/>
                    </a:lnTo>
                    <a:lnTo>
                      <a:pt x="240" y="28"/>
                    </a:lnTo>
                    <a:lnTo>
                      <a:pt x="240" y="28"/>
                    </a:lnTo>
                    <a:close/>
                    <a:moveTo>
                      <a:pt x="360" y="190"/>
                    </a:moveTo>
                    <a:lnTo>
                      <a:pt x="344" y="90"/>
                    </a:lnTo>
                    <a:lnTo>
                      <a:pt x="344" y="90"/>
                    </a:lnTo>
                    <a:lnTo>
                      <a:pt x="344" y="88"/>
                    </a:lnTo>
                    <a:lnTo>
                      <a:pt x="344" y="88"/>
                    </a:lnTo>
                    <a:lnTo>
                      <a:pt x="340" y="80"/>
                    </a:lnTo>
                    <a:lnTo>
                      <a:pt x="332" y="74"/>
                    </a:lnTo>
                    <a:lnTo>
                      <a:pt x="324" y="70"/>
                    </a:lnTo>
                    <a:lnTo>
                      <a:pt x="314" y="68"/>
                    </a:lnTo>
                    <a:lnTo>
                      <a:pt x="288" y="68"/>
                    </a:lnTo>
                    <a:lnTo>
                      <a:pt x="270" y="102"/>
                    </a:lnTo>
                    <a:lnTo>
                      <a:pt x="250" y="68"/>
                    </a:lnTo>
                    <a:lnTo>
                      <a:pt x="222" y="68"/>
                    </a:lnTo>
                    <a:lnTo>
                      <a:pt x="222" y="68"/>
                    </a:lnTo>
                    <a:lnTo>
                      <a:pt x="214" y="70"/>
                    </a:lnTo>
                    <a:lnTo>
                      <a:pt x="206" y="74"/>
                    </a:lnTo>
                    <a:lnTo>
                      <a:pt x="198" y="80"/>
                    </a:lnTo>
                    <a:lnTo>
                      <a:pt x="194" y="88"/>
                    </a:lnTo>
                    <a:lnTo>
                      <a:pt x="194" y="88"/>
                    </a:lnTo>
                    <a:lnTo>
                      <a:pt x="194" y="90"/>
                    </a:lnTo>
                    <a:lnTo>
                      <a:pt x="192" y="98"/>
                    </a:lnTo>
                    <a:lnTo>
                      <a:pt x="192" y="98"/>
                    </a:lnTo>
                    <a:lnTo>
                      <a:pt x="204" y="102"/>
                    </a:lnTo>
                    <a:lnTo>
                      <a:pt x="214" y="106"/>
                    </a:lnTo>
                    <a:lnTo>
                      <a:pt x="224" y="114"/>
                    </a:lnTo>
                    <a:lnTo>
                      <a:pt x="232" y="122"/>
                    </a:lnTo>
                    <a:lnTo>
                      <a:pt x="240" y="132"/>
                    </a:lnTo>
                    <a:lnTo>
                      <a:pt x="244" y="142"/>
                    </a:lnTo>
                    <a:lnTo>
                      <a:pt x="248" y="154"/>
                    </a:lnTo>
                    <a:lnTo>
                      <a:pt x="248" y="166"/>
                    </a:lnTo>
                    <a:lnTo>
                      <a:pt x="248" y="166"/>
                    </a:lnTo>
                    <a:lnTo>
                      <a:pt x="248" y="178"/>
                    </a:lnTo>
                    <a:lnTo>
                      <a:pt x="246" y="188"/>
                    </a:lnTo>
                    <a:lnTo>
                      <a:pt x="240" y="198"/>
                    </a:lnTo>
                    <a:lnTo>
                      <a:pt x="234" y="208"/>
                    </a:lnTo>
                    <a:lnTo>
                      <a:pt x="250" y="208"/>
                    </a:lnTo>
                    <a:lnTo>
                      <a:pt x="250" y="208"/>
                    </a:lnTo>
                    <a:lnTo>
                      <a:pt x="260" y="208"/>
                    </a:lnTo>
                    <a:lnTo>
                      <a:pt x="270" y="210"/>
                    </a:lnTo>
                    <a:lnTo>
                      <a:pt x="278" y="214"/>
                    </a:lnTo>
                    <a:lnTo>
                      <a:pt x="286" y="218"/>
                    </a:lnTo>
                    <a:lnTo>
                      <a:pt x="294" y="222"/>
                    </a:lnTo>
                    <a:lnTo>
                      <a:pt x="300" y="228"/>
                    </a:lnTo>
                    <a:lnTo>
                      <a:pt x="306" y="236"/>
                    </a:lnTo>
                    <a:lnTo>
                      <a:pt x="310" y="244"/>
                    </a:lnTo>
                    <a:lnTo>
                      <a:pt x="308" y="118"/>
                    </a:lnTo>
                    <a:lnTo>
                      <a:pt x="318" y="118"/>
                    </a:lnTo>
                    <a:lnTo>
                      <a:pt x="330" y="196"/>
                    </a:lnTo>
                    <a:lnTo>
                      <a:pt x="330" y="196"/>
                    </a:lnTo>
                    <a:lnTo>
                      <a:pt x="332" y="200"/>
                    </a:lnTo>
                    <a:lnTo>
                      <a:pt x="336" y="204"/>
                    </a:lnTo>
                    <a:lnTo>
                      <a:pt x="340" y="208"/>
                    </a:lnTo>
                    <a:lnTo>
                      <a:pt x="346" y="208"/>
                    </a:lnTo>
                    <a:lnTo>
                      <a:pt x="346" y="208"/>
                    </a:lnTo>
                    <a:lnTo>
                      <a:pt x="348" y="208"/>
                    </a:lnTo>
                    <a:lnTo>
                      <a:pt x="348" y="208"/>
                    </a:lnTo>
                    <a:lnTo>
                      <a:pt x="354" y="206"/>
                    </a:lnTo>
                    <a:lnTo>
                      <a:pt x="358" y="202"/>
                    </a:lnTo>
                    <a:lnTo>
                      <a:pt x="360" y="196"/>
                    </a:lnTo>
                    <a:lnTo>
                      <a:pt x="360" y="190"/>
                    </a:lnTo>
                    <a:lnTo>
                      <a:pt x="360" y="190"/>
                    </a:lnTo>
                    <a:close/>
                    <a:moveTo>
                      <a:pt x="92" y="58"/>
                    </a:moveTo>
                    <a:lnTo>
                      <a:pt x="92" y="58"/>
                    </a:lnTo>
                    <a:lnTo>
                      <a:pt x="98" y="58"/>
                    </a:lnTo>
                    <a:lnTo>
                      <a:pt x="102" y="56"/>
                    </a:lnTo>
                    <a:lnTo>
                      <a:pt x="112" y="50"/>
                    </a:lnTo>
                    <a:lnTo>
                      <a:pt x="118" y="40"/>
                    </a:lnTo>
                    <a:lnTo>
                      <a:pt x="120" y="34"/>
                    </a:lnTo>
                    <a:lnTo>
                      <a:pt x="120" y="28"/>
                    </a:lnTo>
                    <a:lnTo>
                      <a:pt x="120" y="28"/>
                    </a:lnTo>
                    <a:lnTo>
                      <a:pt x="120" y="22"/>
                    </a:lnTo>
                    <a:lnTo>
                      <a:pt x="118" y="18"/>
                    </a:lnTo>
                    <a:lnTo>
                      <a:pt x="112" y="8"/>
                    </a:lnTo>
                    <a:lnTo>
                      <a:pt x="102" y="2"/>
                    </a:lnTo>
                    <a:lnTo>
                      <a:pt x="98" y="0"/>
                    </a:lnTo>
                    <a:lnTo>
                      <a:pt x="92" y="0"/>
                    </a:lnTo>
                    <a:lnTo>
                      <a:pt x="92" y="0"/>
                    </a:lnTo>
                    <a:lnTo>
                      <a:pt x="86" y="0"/>
                    </a:lnTo>
                    <a:lnTo>
                      <a:pt x="80" y="2"/>
                    </a:lnTo>
                    <a:lnTo>
                      <a:pt x="70" y="8"/>
                    </a:lnTo>
                    <a:lnTo>
                      <a:pt x="64" y="18"/>
                    </a:lnTo>
                    <a:lnTo>
                      <a:pt x="62" y="22"/>
                    </a:lnTo>
                    <a:lnTo>
                      <a:pt x="62" y="28"/>
                    </a:lnTo>
                    <a:lnTo>
                      <a:pt x="62" y="28"/>
                    </a:lnTo>
                    <a:lnTo>
                      <a:pt x="62" y="34"/>
                    </a:lnTo>
                    <a:lnTo>
                      <a:pt x="64" y="40"/>
                    </a:lnTo>
                    <a:lnTo>
                      <a:pt x="70" y="50"/>
                    </a:lnTo>
                    <a:lnTo>
                      <a:pt x="80" y="56"/>
                    </a:lnTo>
                    <a:lnTo>
                      <a:pt x="86" y="58"/>
                    </a:lnTo>
                    <a:lnTo>
                      <a:pt x="92" y="58"/>
                    </a:lnTo>
                    <a:lnTo>
                      <a:pt x="92" y="58"/>
                    </a:lnTo>
                    <a:close/>
                    <a:moveTo>
                      <a:pt x="30" y="196"/>
                    </a:moveTo>
                    <a:lnTo>
                      <a:pt x="42" y="118"/>
                    </a:lnTo>
                    <a:lnTo>
                      <a:pt x="52" y="118"/>
                    </a:lnTo>
                    <a:lnTo>
                      <a:pt x="50" y="244"/>
                    </a:lnTo>
                    <a:lnTo>
                      <a:pt x="50" y="244"/>
                    </a:lnTo>
                    <a:lnTo>
                      <a:pt x="54" y="236"/>
                    </a:lnTo>
                    <a:lnTo>
                      <a:pt x="60" y="228"/>
                    </a:lnTo>
                    <a:lnTo>
                      <a:pt x="66" y="222"/>
                    </a:lnTo>
                    <a:lnTo>
                      <a:pt x="74" y="218"/>
                    </a:lnTo>
                    <a:lnTo>
                      <a:pt x="82" y="214"/>
                    </a:lnTo>
                    <a:lnTo>
                      <a:pt x="90" y="210"/>
                    </a:lnTo>
                    <a:lnTo>
                      <a:pt x="100" y="208"/>
                    </a:lnTo>
                    <a:lnTo>
                      <a:pt x="110" y="208"/>
                    </a:lnTo>
                    <a:lnTo>
                      <a:pt x="126" y="208"/>
                    </a:lnTo>
                    <a:lnTo>
                      <a:pt x="126" y="208"/>
                    </a:lnTo>
                    <a:lnTo>
                      <a:pt x="120" y="198"/>
                    </a:lnTo>
                    <a:lnTo>
                      <a:pt x="114" y="188"/>
                    </a:lnTo>
                    <a:lnTo>
                      <a:pt x="112" y="178"/>
                    </a:lnTo>
                    <a:lnTo>
                      <a:pt x="112" y="166"/>
                    </a:lnTo>
                    <a:lnTo>
                      <a:pt x="112" y="166"/>
                    </a:lnTo>
                    <a:lnTo>
                      <a:pt x="112" y="154"/>
                    </a:lnTo>
                    <a:lnTo>
                      <a:pt x="116" y="142"/>
                    </a:lnTo>
                    <a:lnTo>
                      <a:pt x="120" y="132"/>
                    </a:lnTo>
                    <a:lnTo>
                      <a:pt x="128" y="122"/>
                    </a:lnTo>
                    <a:lnTo>
                      <a:pt x="136" y="114"/>
                    </a:lnTo>
                    <a:lnTo>
                      <a:pt x="146" y="106"/>
                    </a:lnTo>
                    <a:lnTo>
                      <a:pt x="156" y="102"/>
                    </a:lnTo>
                    <a:lnTo>
                      <a:pt x="168" y="98"/>
                    </a:lnTo>
                    <a:lnTo>
                      <a:pt x="166" y="90"/>
                    </a:lnTo>
                    <a:lnTo>
                      <a:pt x="166" y="90"/>
                    </a:lnTo>
                    <a:lnTo>
                      <a:pt x="166" y="88"/>
                    </a:lnTo>
                    <a:lnTo>
                      <a:pt x="166" y="88"/>
                    </a:lnTo>
                    <a:lnTo>
                      <a:pt x="162" y="80"/>
                    </a:lnTo>
                    <a:lnTo>
                      <a:pt x="154" y="74"/>
                    </a:lnTo>
                    <a:lnTo>
                      <a:pt x="146" y="70"/>
                    </a:lnTo>
                    <a:lnTo>
                      <a:pt x="138" y="68"/>
                    </a:lnTo>
                    <a:lnTo>
                      <a:pt x="110" y="68"/>
                    </a:lnTo>
                    <a:lnTo>
                      <a:pt x="90" y="102"/>
                    </a:lnTo>
                    <a:lnTo>
                      <a:pt x="72" y="68"/>
                    </a:lnTo>
                    <a:lnTo>
                      <a:pt x="46" y="68"/>
                    </a:lnTo>
                    <a:lnTo>
                      <a:pt x="46" y="68"/>
                    </a:lnTo>
                    <a:lnTo>
                      <a:pt x="36" y="70"/>
                    </a:lnTo>
                    <a:lnTo>
                      <a:pt x="28" y="74"/>
                    </a:lnTo>
                    <a:lnTo>
                      <a:pt x="20" y="80"/>
                    </a:lnTo>
                    <a:lnTo>
                      <a:pt x="16" y="88"/>
                    </a:lnTo>
                    <a:lnTo>
                      <a:pt x="16" y="88"/>
                    </a:lnTo>
                    <a:lnTo>
                      <a:pt x="16" y="90"/>
                    </a:lnTo>
                    <a:lnTo>
                      <a:pt x="0" y="190"/>
                    </a:lnTo>
                    <a:lnTo>
                      <a:pt x="0" y="190"/>
                    </a:lnTo>
                    <a:lnTo>
                      <a:pt x="0" y="196"/>
                    </a:lnTo>
                    <a:lnTo>
                      <a:pt x="2" y="202"/>
                    </a:lnTo>
                    <a:lnTo>
                      <a:pt x="6" y="206"/>
                    </a:lnTo>
                    <a:lnTo>
                      <a:pt x="12" y="208"/>
                    </a:lnTo>
                    <a:lnTo>
                      <a:pt x="12" y="208"/>
                    </a:lnTo>
                    <a:lnTo>
                      <a:pt x="14" y="208"/>
                    </a:lnTo>
                    <a:lnTo>
                      <a:pt x="14" y="208"/>
                    </a:lnTo>
                    <a:lnTo>
                      <a:pt x="20" y="208"/>
                    </a:lnTo>
                    <a:lnTo>
                      <a:pt x="24" y="204"/>
                    </a:lnTo>
                    <a:lnTo>
                      <a:pt x="28" y="200"/>
                    </a:lnTo>
                    <a:lnTo>
                      <a:pt x="30" y="196"/>
                    </a:lnTo>
                    <a:lnTo>
                      <a:pt x="30" y="196"/>
                    </a:lnTo>
                    <a:close/>
                    <a:moveTo>
                      <a:pt x="180" y="118"/>
                    </a:moveTo>
                    <a:lnTo>
                      <a:pt x="180" y="118"/>
                    </a:lnTo>
                    <a:lnTo>
                      <a:pt x="170" y="118"/>
                    </a:lnTo>
                    <a:lnTo>
                      <a:pt x="162" y="120"/>
                    </a:lnTo>
                    <a:lnTo>
                      <a:pt x="152" y="126"/>
                    </a:lnTo>
                    <a:lnTo>
                      <a:pt x="146" y="132"/>
                    </a:lnTo>
                    <a:lnTo>
                      <a:pt x="140" y="138"/>
                    </a:lnTo>
                    <a:lnTo>
                      <a:pt x="136" y="146"/>
                    </a:lnTo>
                    <a:lnTo>
                      <a:pt x="132" y="156"/>
                    </a:lnTo>
                    <a:lnTo>
                      <a:pt x="132" y="166"/>
                    </a:lnTo>
                    <a:lnTo>
                      <a:pt x="132" y="166"/>
                    </a:lnTo>
                    <a:lnTo>
                      <a:pt x="132" y="176"/>
                    </a:lnTo>
                    <a:lnTo>
                      <a:pt x="136" y="184"/>
                    </a:lnTo>
                    <a:lnTo>
                      <a:pt x="140" y="194"/>
                    </a:lnTo>
                    <a:lnTo>
                      <a:pt x="146" y="200"/>
                    </a:lnTo>
                    <a:lnTo>
                      <a:pt x="152" y="206"/>
                    </a:lnTo>
                    <a:lnTo>
                      <a:pt x="162" y="210"/>
                    </a:lnTo>
                    <a:lnTo>
                      <a:pt x="170" y="214"/>
                    </a:lnTo>
                    <a:lnTo>
                      <a:pt x="180" y="214"/>
                    </a:lnTo>
                    <a:lnTo>
                      <a:pt x="180" y="214"/>
                    </a:lnTo>
                    <a:lnTo>
                      <a:pt x="190" y="214"/>
                    </a:lnTo>
                    <a:lnTo>
                      <a:pt x="200" y="210"/>
                    </a:lnTo>
                    <a:lnTo>
                      <a:pt x="208" y="206"/>
                    </a:lnTo>
                    <a:lnTo>
                      <a:pt x="214" y="200"/>
                    </a:lnTo>
                    <a:lnTo>
                      <a:pt x="220" y="194"/>
                    </a:lnTo>
                    <a:lnTo>
                      <a:pt x="224" y="184"/>
                    </a:lnTo>
                    <a:lnTo>
                      <a:pt x="228" y="176"/>
                    </a:lnTo>
                    <a:lnTo>
                      <a:pt x="228" y="166"/>
                    </a:lnTo>
                    <a:lnTo>
                      <a:pt x="228" y="166"/>
                    </a:lnTo>
                    <a:lnTo>
                      <a:pt x="228" y="156"/>
                    </a:lnTo>
                    <a:lnTo>
                      <a:pt x="224" y="146"/>
                    </a:lnTo>
                    <a:lnTo>
                      <a:pt x="220" y="138"/>
                    </a:lnTo>
                    <a:lnTo>
                      <a:pt x="214" y="132"/>
                    </a:lnTo>
                    <a:lnTo>
                      <a:pt x="208" y="126"/>
                    </a:lnTo>
                    <a:lnTo>
                      <a:pt x="200" y="120"/>
                    </a:lnTo>
                    <a:lnTo>
                      <a:pt x="190" y="118"/>
                    </a:lnTo>
                    <a:lnTo>
                      <a:pt x="180" y="118"/>
                    </a:lnTo>
                    <a:close/>
                    <a:moveTo>
                      <a:pt x="296" y="260"/>
                    </a:moveTo>
                    <a:lnTo>
                      <a:pt x="296" y="260"/>
                    </a:lnTo>
                    <a:lnTo>
                      <a:pt x="294" y="258"/>
                    </a:lnTo>
                    <a:lnTo>
                      <a:pt x="294" y="258"/>
                    </a:lnTo>
                    <a:lnTo>
                      <a:pt x="292" y="252"/>
                    </a:lnTo>
                    <a:lnTo>
                      <a:pt x="288" y="246"/>
                    </a:lnTo>
                    <a:lnTo>
                      <a:pt x="278" y="236"/>
                    </a:lnTo>
                    <a:lnTo>
                      <a:pt x="266" y="230"/>
                    </a:lnTo>
                    <a:lnTo>
                      <a:pt x="250" y="228"/>
                    </a:lnTo>
                    <a:lnTo>
                      <a:pt x="210" y="228"/>
                    </a:lnTo>
                    <a:lnTo>
                      <a:pt x="180" y="278"/>
                    </a:lnTo>
                    <a:lnTo>
                      <a:pt x="150" y="228"/>
                    </a:lnTo>
                    <a:lnTo>
                      <a:pt x="110" y="228"/>
                    </a:lnTo>
                    <a:lnTo>
                      <a:pt x="110" y="228"/>
                    </a:lnTo>
                    <a:lnTo>
                      <a:pt x="94" y="230"/>
                    </a:lnTo>
                    <a:lnTo>
                      <a:pt x="82" y="236"/>
                    </a:lnTo>
                    <a:lnTo>
                      <a:pt x="72" y="246"/>
                    </a:lnTo>
                    <a:lnTo>
                      <a:pt x="68" y="252"/>
                    </a:lnTo>
                    <a:lnTo>
                      <a:pt x="66" y="258"/>
                    </a:lnTo>
                    <a:lnTo>
                      <a:pt x="66" y="258"/>
                    </a:lnTo>
                    <a:lnTo>
                      <a:pt x="64" y="260"/>
                    </a:lnTo>
                    <a:lnTo>
                      <a:pt x="52" y="336"/>
                    </a:lnTo>
                    <a:lnTo>
                      <a:pt x="52" y="336"/>
                    </a:lnTo>
                    <a:lnTo>
                      <a:pt x="72" y="352"/>
                    </a:lnTo>
                    <a:lnTo>
                      <a:pt x="96" y="362"/>
                    </a:lnTo>
                    <a:lnTo>
                      <a:pt x="106" y="304"/>
                    </a:lnTo>
                    <a:lnTo>
                      <a:pt x="118" y="304"/>
                    </a:lnTo>
                    <a:lnTo>
                      <a:pt x="114" y="370"/>
                    </a:lnTo>
                    <a:lnTo>
                      <a:pt x="114" y="370"/>
                    </a:lnTo>
                    <a:lnTo>
                      <a:pt x="130" y="374"/>
                    </a:lnTo>
                    <a:lnTo>
                      <a:pt x="146" y="378"/>
                    </a:lnTo>
                    <a:lnTo>
                      <a:pt x="162" y="380"/>
                    </a:lnTo>
                    <a:lnTo>
                      <a:pt x="180" y="380"/>
                    </a:lnTo>
                    <a:lnTo>
                      <a:pt x="180" y="380"/>
                    </a:lnTo>
                    <a:lnTo>
                      <a:pt x="196" y="380"/>
                    </a:lnTo>
                    <a:lnTo>
                      <a:pt x="214" y="378"/>
                    </a:lnTo>
                    <a:lnTo>
                      <a:pt x="230" y="374"/>
                    </a:lnTo>
                    <a:lnTo>
                      <a:pt x="246" y="370"/>
                    </a:lnTo>
                    <a:lnTo>
                      <a:pt x="242" y="304"/>
                    </a:lnTo>
                    <a:lnTo>
                      <a:pt x="254" y="304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88" y="350"/>
                    </a:lnTo>
                    <a:lnTo>
                      <a:pt x="308" y="336"/>
                    </a:lnTo>
                    <a:lnTo>
                      <a:pt x="296" y="2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68571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283" name="Rectangle 282"/>
            <p:cNvSpPr/>
            <p:nvPr/>
          </p:nvSpPr>
          <p:spPr bwMode="ltGray">
            <a:xfrm>
              <a:off x="313251" y="2846749"/>
              <a:ext cx="687342" cy="2345960"/>
            </a:xfrm>
            <a:prstGeom prst="rect">
              <a:avLst/>
            </a:prstGeom>
            <a:solidFill>
              <a:schemeClr val="bg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endParaRPr>
            </a:p>
          </p:txBody>
        </p:sp>
        <p:grpSp>
          <p:nvGrpSpPr>
            <p:cNvPr id="284" name="Group 283"/>
            <p:cNvGrpSpPr/>
            <p:nvPr/>
          </p:nvGrpSpPr>
          <p:grpSpPr>
            <a:xfrm>
              <a:off x="433493" y="3149135"/>
              <a:ext cx="511605" cy="1443185"/>
              <a:chOff x="0" y="3247952"/>
              <a:chExt cx="472679" cy="1464503"/>
            </a:xfrm>
            <a:solidFill>
              <a:srgbClr val="D04A02"/>
            </a:solidFill>
          </p:grpSpPr>
          <p:sp>
            <p:nvSpPr>
              <p:cNvPr id="285" name="Freeform 8"/>
              <p:cNvSpPr>
                <a:spLocks noChangeAspect="1" noEditPoints="1"/>
              </p:cNvSpPr>
              <p:nvPr/>
            </p:nvSpPr>
            <p:spPr bwMode="auto">
              <a:xfrm>
                <a:off x="0" y="3247952"/>
                <a:ext cx="471488" cy="471488"/>
              </a:xfrm>
              <a:custGeom>
                <a:avLst/>
                <a:gdLst>
                  <a:gd name="T0" fmla="*/ 0 w 346"/>
                  <a:gd name="T1" fmla="*/ 0 h 346"/>
                  <a:gd name="T2" fmla="*/ 0 w 346"/>
                  <a:gd name="T3" fmla="*/ 346 h 346"/>
                  <a:gd name="T4" fmla="*/ 54 w 346"/>
                  <a:gd name="T5" fmla="*/ 346 h 346"/>
                  <a:gd name="T6" fmla="*/ 64 w 346"/>
                  <a:gd name="T7" fmla="*/ 268 h 346"/>
                  <a:gd name="T8" fmla="*/ 91 w 346"/>
                  <a:gd name="T9" fmla="*/ 241 h 346"/>
                  <a:gd name="T10" fmla="*/ 143 w 346"/>
                  <a:gd name="T11" fmla="*/ 223 h 346"/>
                  <a:gd name="T12" fmla="*/ 145 w 346"/>
                  <a:gd name="T13" fmla="*/ 224 h 346"/>
                  <a:gd name="T14" fmla="*/ 149 w 346"/>
                  <a:gd name="T15" fmla="*/ 228 h 346"/>
                  <a:gd name="T16" fmla="*/ 173 w 346"/>
                  <a:gd name="T17" fmla="*/ 238 h 346"/>
                  <a:gd name="T18" fmla="*/ 197 w 346"/>
                  <a:gd name="T19" fmla="*/ 228 h 346"/>
                  <a:gd name="T20" fmla="*/ 201 w 346"/>
                  <a:gd name="T21" fmla="*/ 224 h 346"/>
                  <a:gd name="T22" fmla="*/ 203 w 346"/>
                  <a:gd name="T23" fmla="*/ 223 h 346"/>
                  <a:gd name="T24" fmla="*/ 255 w 346"/>
                  <a:gd name="T25" fmla="*/ 241 h 346"/>
                  <a:gd name="T26" fmla="*/ 282 w 346"/>
                  <a:gd name="T27" fmla="*/ 268 h 346"/>
                  <a:gd name="T28" fmla="*/ 292 w 346"/>
                  <a:gd name="T29" fmla="*/ 346 h 346"/>
                  <a:gd name="T30" fmla="*/ 346 w 346"/>
                  <a:gd name="T31" fmla="*/ 346 h 346"/>
                  <a:gd name="T32" fmla="*/ 346 w 346"/>
                  <a:gd name="T33" fmla="*/ 0 h 346"/>
                  <a:gd name="T34" fmla="*/ 0 w 346"/>
                  <a:gd name="T35" fmla="*/ 0 h 346"/>
                  <a:gd name="T36" fmla="*/ 331 w 346"/>
                  <a:gd name="T37" fmla="*/ 331 h 346"/>
                  <a:gd name="T38" fmla="*/ 305 w 346"/>
                  <a:gd name="T39" fmla="*/ 331 h 346"/>
                  <a:gd name="T40" fmla="*/ 296 w 346"/>
                  <a:gd name="T41" fmla="*/ 266 h 346"/>
                  <a:gd name="T42" fmla="*/ 296 w 346"/>
                  <a:gd name="T43" fmla="*/ 264 h 346"/>
                  <a:gd name="T44" fmla="*/ 259 w 346"/>
                  <a:gd name="T45" fmla="*/ 227 h 346"/>
                  <a:gd name="T46" fmla="*/ 208 w 346"/>
                  <a:gd name="T47" fmla="*/ 209 h 346"/>
                  <a:gd name="T48" fmla="*/ 190 w 346"/>
                  <a:gd name="T49" fmla="*/ 213 h 346"/>
                  <a:gd name="T50" fmla="*/ 186 w 346"/>
                  <a:gd name="T51" fmla="*/ 217 h 346"/>
                  <a:gd name="T52" fmla="*/ 173 w 346"/>
                  <a:gd name="T53" fmla="*/ 223 h 346"/>
                  <a:gd name="T54" fmla="*/ 159 w 346"/>
                  <a:gd name="T55" fmla="*/ 217 h 346"/>
                  <a:gd name="T56" fmla="*/ 155 w 346"/>
                  <a:gd name="T57" fmla="*/ 213 h 346"/>
                  <a:gd name="T58" fmla="*/ 138 w 346"/>
                  <a:gd name="T59" fmla="*/ 209 h 346"/>
                  <a:gd name="T60" fmla="*/ 86 w 346"/>
                  <a:gd name="T61" fmla="*/ 227 h 346"/>
                  <a:gd name="T62" fmla="*/ 49 w 346"/>
                  <a:gd name="T63" fmla="*/ 264 h 346"/>
                  <a:gd name="T64" fmla="*/ 41 w 346"/>
                  <a:gd name="T65" fmla="*/ 331 h 346"/>
                  <a:gd name="T66" fmla="*/ 14 w 346"/>
                  <a:gd name="T67" fmla="*/ 331 h 346"/>
                  <a:gd name="T68" fmla="*/ 14 w 346"/>
                  <a:gd name="T69" fmla="*/ 14 h 346"/>
                  <a:gd name="T70" fmla="*/ 331 w 346"/>
                  <a:gd name="T71" fmla="*/ 14 h 346"/>
                  <a:gd name="T72" fmla="*/ 331 w 346"/>
                  <a:gd name="T73" fmla="*/ 331 h 346"/>
                  <a:gd name="T74" fmla="*/ 173 w 346"/>
                  <a:gd name="T75" fmla="*/ 201 h 346"/>
                  <a:gd name="T76" fmla="*/ 204 w 346"/>
                  <a:gd name="T77" fmla="*/ 184 h 346"/>
                  <a:gd name="T78" fmla="*/ 220 w 346"/>
                  <a:gd name="T79" fmla="*/ 124 h 346"/>
                  <a:gd name="T80" fmla="*/ 173 w 346"/>
                  <a:gd name="T81" fmla="*/ 73 h 346"/>
                  <a:gd name="T82" fmla="*/ 126 w 346"/>
                  <a:gd name="T83" fmla="*/ 124 h 346"/>
                  <a:gd name="T84" fmla="*/ 142 w 346"/>
                  <a:gd name="T85" fmla="*/ 184 h 346"/>
                  <a:gd name="T86" fmla="*/ 173 w 346"/>
                  <a:gd name="T87" fmla="*/ 201 h 346"/>
                  <a:gd name="T88" fmla="*/ 173 w 346"/>
                  <a:gd name="T89" fmla="*/ 88 h 346"/>
                  <a:gd name="T90" fmla="*/ 205 w 346"/>
                  <a:gd name="T91" fmla="*/ 124 h 346"/>
                  <a:gd name="T92" fmla="*/ 193 w 346"/>
                  <a:gd name="T93" fmla="*/ 174 h 346"/>
                  <a:gd name="T94" fmla="*/ 173 w 346"/>
                  <a:gd name="T95" fmla="*/ 187 h 346"/>
                  <a:gd name="T96" fmla="*/ 153 w 346"/>
                  <a:gd name="T97" fmla="*/ 174 h 346"/>
                  <a:gd name="T98" fmla="*/ 141 w 346"/>
                  <a:gd name="T99" fmla="*/ 124 h 346"/>
                  <a:gd name="T100" fmla="*/ 173 w 346"/>
                  <a:gd name="T101" fmla="*/ 88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46" h="346">
                    <a:moveTo>
                      <a:pt x="0" y="0"/>
                    </a:moveTo>
                    <a:cubicBezTo>
                      <a:pt x="0" y="346"/>
                      <a:pt x="0" y="346"/>
                      <a:pt x="0" y="346"/>
                    </a:cubicBezTo>
                    <a:cubicBezTo>
                      <a:pt x="54" y="346"/>
                      <a:pt x="54" y="346"/>
                      <a:pt x="54" y="346"/>
                    </a:cubicBezTo>
                    <a:cubicBezTo>
                      <a:pt x="64" y="268"/>
                      <a:pt x="64" y="268"/>
                      <a:pt x="64" y="268"/>
                    </a:cubicBezTo>
                    <a:cubicBezTo>
                      <a:pt x="68" y="255"/>
                      <a:pt x="78" y="245"/>
                      <a:pt x="91" y="241"/>
                    </a:cubicBezTo>
                    <a:cubicBezTo>
                      <a:pt x="143" y="223"/>
                      <a:pt x="143" y="223"/>
                      <a:pt x="143" y="223"/>
                    </a:cubicBezTo>
                    <a:cubicBezTo>
                      <a:pt x="143" y="223"/>
                      <a:pt x="144" y="223"/>
                      <a:pt x="145" y="224"/>
                    </a:cubicBezTo>
                    <a:cubicBezTo>
                      <a:pt x="149" y="228"/>
                      <a:pt x="149" y="228"/>
                      <a:pt x="149" y="228"/>
                    </a:cubicBezTo>
                    <a:cubicBezTo>
                      <a:pt x="155" y="234"/>
                      <a:pt x="164" y="238"/>
                      <a:pt x="173" y="238"/>
                    </a:cubicBezTo>
                    <a:cubicBezTo>
                      <a:pt x="182" y="238"/>
                      <a:pt x="191" y="234"/>
                      <a:pt x="197" y="228"/>
                    </a:cubicBezTo>
                    <a:cubicBezTo>
                      <a:pt x="201" y="224"/>
                      <a:pt x="201" y="224"/>
                      <a:pt x="201" y="224"/>
                    </a:cubicBezTo>
                    <a:cubicBezTo>
                      <a:pt x="202" y="223"/>
                      <a:pt x="202" y="223"/>
                      <a:pt x="203" y="223"/>
                    </a:cubicBezTo>
                    <a:cubicBezTo>
                      <a:pt x="255" y="241"/>
                      <a:pt x="255" y="241"/>
                      <a:pt x="255" y="241"/>
                    </a:cubicBezTo>
                    <a:cubicBezTo>
                      <a:pt x="267" y="245"/>
                      <a:pt x="278" y="255"/>
                      <a:pt x="282" y="268"/>
                    </a:cubicBezTo>
                    <a:cubicBezTo>
                      <a:pt x="292" y="346"/>
                      <a:pt x="292" y="346"/>
                      <a:pt x="292" y="346"/>
                    </a:cubicBezTo>
                    <a:cubicBezTo>
                      <a:pt x="346" y="346"/>
                      <a:pt x="346" y="346"/>
                      <a:pt x="346" y="346"/>
                    </a:cubicBezTo>
                    <a:cubicBezTo>
                      <a:pt x="346" y="0"/>
                      <a:pt x="346" y="0"/>
                      <a:pt x="346" y="0"/>
                    </a:cubicBezTo>
                    <a:lnTo>
                      <a:pt x="0" y="0"/>
                    </a:lnTo>
                    <a:close/>
                    <a:moveTo>
                      <a:pt x="331" y="331"/>
                    </a:moveTo>
                    <a:cubicBezTo>
                      <a:pt x="305" y="331"/>
                      <a:pt x="305" y="331"/>
                      <a:pt x="305" y="331"/>
                    </a:cubicBezTo>
                    <a:cubicBezTo>
                      <a:pt x="296" y="266"/>
                      <a:pt x="296" y="266"/>
                      <a:pt x="296" y="266"/>
                    </a:cubicBezTo>
                    <a:cubicBezTo>
                      <a:pt x="296" y="264"/>
                      <a:pt x="296" y="264"/>
                      <a:pt x="296" y="264"/>
                    </a:cubicBezTo>
                    <a:cubicBezTo>
                      <a:pt x="291" y="247"/>
                      <a:pt x="277" y="233"/>
                      <a:pt x="259" y="227"/>
                    </a:cubicBezTo>
                    <a:cubicBezTo>
                      <a:pt x="208" y="209"/>
                      <a:pt x="208" y="209"/>
                      <a:pt x="208" y="209"/>
                    </a:cubicBezTo>
                    <a:cubicBezTo>
                      <a:pt x="202" y="207"/>
                      <a:pt x="195" y="209"/>
                      <a:pt x="190" y="213"/>
                    </a:cubicBezTo>
                    <a:cubicBezTo>
                      <a:pt x="186" y="217"/>
                      <a:pt x="186" y="217"/>
                      <a:pt x="186" y="217"/>
                    </a:cubicBezTo>
                    <a:cubicBezTo>
                      <a:pt x="183" y="221"/>
                      <a:pt x="178" y="223"/>
                      <a:pt x="173" y="223"/>
                    </a:cubicBezTo>
                    <a:cubicBezTo>
                      <a:pt x="168" y="223"/>
                      <a:pt x="163" y="221"/>
                      <a:pt x="159" y="217"/>
                    </a:cubicBezTo>
                    <a:cubicBezTo>
                      <a:pt x="155" y="213"/>
                      <a:pt x="155" y="213"/>
                      <a:pt x="155" y="213"/>
                    </a:cubicBezTo>
                    <a:cubicBezTo>
                      <a:pt x="151" y="209"/>
                      <a:pt x="144" y="207"/>
                      <a:pt x="138" y="209"/>
                    </a:cubicBezTo>
                    <a:cubicBezTo>
                      <a:pt x="86" y="227"/>
                      <a:pt x="86" y="227"/>
                      <a:pt x="86" y="227"/>
                    </a:cubicBezTo>
                    <a:cubicBezTo>
                      <a:pt x="69" y="233"/>
                      <a:pt x="55" y="247"/>
                      <a:pt x="49" y="264"/>
                    </a:cubicBezTo>
                    <a:cubicBezTo>
                      <a:pt x="41" y="331"/>
                      <a:pt x="41" y="331"/>
                      <a:pt x="41" y="331"/>
                    </a:cubicBezTo>
                    <a:cubicBezTo>
                      <a:pt x="14" y="331"/>
                      <a:pt x="14" y="331"/>
                      <a:pt x="14" y="331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331" y="14"/>
                      <a:pt x="331" y="14"/>
                      <a:pt x="331" y="14"/>
                    </a:cubicBezTo>
                    <a:lnTo>
                      <a:pt x="331" y="331"/>
                    </a:lnTo>
                    <a:close/>
                    <a:moveTo>
                      <a:pt x="173" y="201"/>
                    </a:moveTo>
                    <a:cubicBezTo>
                      <a:pt x="187" y="201"/>
                      <a:pt x="195" y="193"/>
                      <a:pt x="204" y="184"/>
                    </a:cubicBezTo>
                    <a:cubicBezTo>
                      <a:pt x="214" y="172"/>
                      <a:pt x="220" y="152"/>
                      <a:pt x="220" y="124"/>
                    </a:cubicBezTo>
                    <a:cubicBezTo>
                      <a:pt x="220" y="96"/>
                      <a:pt x="199" y="73"/>
                      <a:pt x="173" y="73"/>
                    </a:cubicBezTo>
                    <a:cubicBezTo>
                      <a:pt x="147" y="73"/>
                      <a:pt x="126" y="96"/>
                      <a:pt x="126" y="124"/>
                    </a:cubicBezTo>
                    <a:cubicBezTo>
                      <a:pt x="126" y="152"/>
                      <a:pt x="131" y="172"/>
                      <a:pt x="142" y="184"/>
                    </a:cubicBezTo>
                    <a:cubicBezTo>
                      <a:pt x="150" y="193"/>
                      <a:pt x="158" y="201"/>
                      <a:pt x="173" y="201"/>
                    </a:cubicBezTo>
                    <a:close/>
                    <a:moveTo>
                      <a:pt x="173" y="88"/>
                    </a:moveTo>
                    <a:cubicBezTo>
                      <a:pt x="190" y="88"/>
                      <a:pt x="205" y="104"/>
                      <a:pt x="205" y="124"/>
                    </a:cubicBezTo>
                    <a:cubicBezTo>
                      <a:pt x="205" y="148"/>
                      <a:pt x="201" y="165"/>
                      <a:pt x="193" y="174"/>
                    </a:cubicBezTo>
                    <a:cubicBezTo>
                      <a:pt x="184" y="184"/>
                      <a:pt x="180" y="187"/>
                      <a:pt x="173" y="187"/>
                    </a:cubicBezTo>
                    <a:cubicBezTo>
                      <a:pt x="166" y="187"/>
                      <a:pt x="161" y="184"/>
                      <a:pt x="153" y="174"/>
                    </a:cubicBezTo>
                    <a:cubicBezTo>
                      <a:pt x="145" y="165"/>
                      <a:pt x="141" y="148"/>
                      <a:pt x="141" y="124"/>
                    </a:cubicBezTo>
                    <a:cubicBezTo>
                      <a:pt x="141" y="104"/>
                      <a:pt x="155" y="88"/>
                      <a:pt x="173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A3202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86" name="Freeform 15"/>
              <p:cNvSpPr>
                <a:spLocks noChangeAspect="1" noEditPoints="1"/>
              </p:cNvSpPr>
              <p:nvPr/>
            </p:nvSpPr>
            <p:spPr bwMode="auto">
              <a:xfrm>
                <a:off x="0" y="3744460"/>
                <a:ext cx="471488" cy="471488"/>
              </a:xfrm>
              <a:custGeom>
                <a:avLst/>
                <a:gdLst>
                  <a:gd name="T0" fmla="*/ 0 w 396"/>
                  <a:gd name="T1" fmla="*/ 396 h 396"/>
                  <a:gd name="T2" fmla="*/ 396 w 396"/>
                  <a:gd name="T3" fmla="*/ 0 h 396"/>
                  <a:gd name="T4" fmla="*/ 379 w 396"/>
                  <a:gd name="T5" fmla="*/ 135 h 396"/>
                  <a:gd name="T6" fmla="*/ 355 w 396"/>
                  <a:gd name="T7" fmla="*/ 111 h 396"/>
                  <a:gd name="T8" fmla="*/ 290 w 396"/>
                  <a:gd name="T9" fmla="*/ 135 h 396"/>
                  <a:gd name="T10" fmla="*/ 250 w 396"/>
                  <a:gd name="T11" fmla="*/ 109 h 396"/>
                  <a:gd name="T12" fmla="*/ 274 w 396"/>
                  <a:gd name="T13" fmla="*/ 42 h 396"/>
                  <a:gd name="T14" fmla="*/ 250 w 396"/>
                  <a:gd name="T15" fmla="*/ 17 h 396"/>
                  <a:gd name="T16" fmla="*/ 379 w 396"/>
                  <a:gd name="T17" fmla="*/ 135 h 396"/>
                  <a:gd name="T18" fmla="*/ 339 w 396"/>
                  <a:gd name="T19" fmla="*/ 159 h 396"/>
                  <a:gd name="T20" fmla="*/ 307 w 396"/>
                  <a:gd name="T21" fmla="*/ 127 h 396"/>
                  <a:gd name="T22" fmla="*/ 314 w 396"/>
                  <a:gd name="T23" fmla="*/ 354 h 396"/>
                  <a:gd name="T24" fmla="*/ 167 w 396"/>
                  <a:gd name="T25" fmla="*/ 379 h 396"/>
                  <a:gd name="T26" fmla="*/ 192 w 396"/>
                  <a:gd name="T27" fmla="*/ 354 h 396"/>
                  <a:gd name="T28" fmla="*/ 290 w 396"/>
                  <a:gd name="T29" fmla="*/ 330 h 396"/>
                  <a:gd name="T30" fmla="*/ 314 w 396"/>
                  <a:gd name="T31" fmla="*/ 354 h 396"/>
                  <a:gd name="T32" fmla="*/ 307 w 396"/>
                  <a:gd name="T33" fmla="*/ 304 h 396"/>
                  <a:gd name="T34" fmla="*/ 339 w 396"/>
                  <a:gd name="T35" fmla="*/ 336 h 396"/>
                  <a:gd name="T36" fmla="*/ 175 w 396"/>
                  <a:gd name="T37" fmla="*/ 304 h 396"/>
                  <a:gd name="T38" fmla="*/ 143 w 396"/>
                  <a:gd name="T39" fmla="*/ 336 h 396"/>
                  <a:gd name="T40" fmla="*/ 175 w 396"/>
                  <a:gd name="T41" fmla="*/ 304 h 396"/>
                  <a:gd name="T42" fmla="*/ 192 w 396"/>
                  <a:gd name="T43" fmla="*/ 287 h 396"/>
                  <a:gd name="T44" fmla="*/ 167 w 396"/>
                  <a:gd name="T45" fmla="*/ 220 h 396"/>
                  <a:gd name="T46" fmla="*/ 208 w 396"/>
                  <a:gd name="T47" fmla="*/ 245 h 396"/>
                  <a:gd name="T48" fmla="*/ 232 w 396"/>
                  <a:gd name="T49" fmla="*/ 312 h 396"/>
                  <a:gd name="T50" fmla="*/ 224 w 396"/>
                  <a:gd name="T51" fmla="*/ 228 h 396"/>
                  <a:gd name="T52" fmla="*/ 256 w 396"/>
                  <a:gd name="T53" fmla="*/ 196 h 396"/>
                  <a:gd name="T54" fmla="*/ 224 w 396"/>
                  <a:gd name="T55" fmla="*/ 228 h 396"/>
                  <a:gd name="T56" fmla="*/ 208 w 396"/>
                  <a:gd name="T57" fmla="*/ 203 h 396"/>
                  <a:gd name="T58" fmla="*/ 110 w 396"/>
                  <a:gd name="T59" fmla="*/ 179 h 396"/>
                  <a:gd name="T60" fmla="*/ 86 w 396"/>
                  <a:gd name="T61" fmla="*/ 109 h 396"/>
                  <a:gd name="T62" fmla="*/ 110 w 396"/>
                  <a:gd name="T63" fmla="*/ 42 h 396"/>
                  <a:gd name="T64" fmla="*/ 86 w 396"/>
                  <a:gd name="T65" fmla="*/ 17 h 396"/>
                  <a:gd name="T66" fmla="*/ 232 w 396"/>
                  <a:gd name="T67" fmla="*/ 42 h 396"/>
                  <a:gd name="T68" fmla="*/ 208 w 396"/>
                  <a:gd name="T69" fmla="*/ 109 h 396"/>
                  <a:gd name="T70" fmla="*/ 232 w 396"/>
                  <a:gd name="T71" fmla="*/ 179 h 396"/>
                  <a:gd name="T72" fmla="*/ 93 w 396"/>
                  <a:gd name="T73" fmla="*/ 196 h 396"/>
                  <a:gd name="T74" fmla="*/ 61 w 396"/>
                  <a:gd name="T75" fmla="*/ 228 h 396"/>
                  <a:gd name="T76" fmla="*/ 93 w 396"/>
                  <a:gd name="T77" fmla="*/ 196 h 396"/>
                  <a:gd name="T78" fmla="*/ 93 w 396"/>
                  <a:gd name="T79" fmla="*/ 92 h 396"/>
                  <a:gd name="T80" fmla="*/ 61 w 396"/>
                  <a:gd name="T81" fmla="*/ 60 h 396"/>
                  <a:gd name="T82" fmla="*/ 224 w 396"/>
                  <a:gd name="T83" fmla="*/ 92 h 396"/>
                  <a:gd name="T84" fmla="*/ 256 w 396"/>
                  <a:gd name="T85" fmla="*/ 60 h 396"/>
                  <a:gd name="T86" fmla="*/ 224 w 396"/>
                  <a:gd name="T87" fmla="*/ 92 h 396"/>
                  <a:gd name="T88" fmla="*/ 69 w 396"/>
                  <a:gd name="T89" fmla="*/ 17 h 396"/>
                  <a:gd name="T90" fmla="*/ 45 w 396"/>
                  <a:gd name="T91" fmla="*/ 42 h 396"/>
                  <a:gd name="T92" fmla="*/ 69 w 396"/>
                  <a:gd name="T93" fmla="*/ 109 h 396"/>
                  <a:gd name="T94" fmla="*/ 45 w 396"/>
                  <a:gd name="T95" fmla="*/ 179 h 396"/>
                  <a:gd name="T96" fmla="*/ 110 w 396"/>
                  <a:gd name="T97" fmla="*/ 245 h 396"/>
                  <a:gd name="T98" fmla="*/ 150 w 396"/>
                  <a:gd name="T99" fmla="*/ 220 h 396"/>
                  <a:gd name="T100" fmla="*/ 126 w 396"/>
                  <a:gd name="T101" fmla="*/ 287 h 396"/>
                  <a:gd name="T102" fmla="*/ 150 w 396"/>
                  <a:gd name="T103" fmla="*/ 354 h 396"/>
                  <a:gd name="T104" fmla="*/ 16 w 396"/>
                  <a:gd name="T105" fmla="*/ 379 h 396"/>
                  <a:gd name="T106" fmla="*/ 331 w 396"/>
                  <a:gd name="T107" fmla="*/ 379 h 396"/>
                  <a:gd name="T108" fmla="*/ 355 w 396"/>
                  <a:gd name="T109" fmla="*/ 354 h 396"/>
                  <a:gd name="T110" fmla="*/ 290 w 396"/>
                  <a:gd name="T111" fmla="*/ 287 h 396"/>
                  <a:gd name="T112" fmla="*/ 250 w 396"/>
                  <a:gd name="T113" fmla="*/ 312 h 396"/>
                  <a:gd name="T114" fmla="*/ 274 w 396"/>
                  <a:gd name="T115" fmla="*/ 245 h 396"/>
                  <a:gd name="T116" fmla="*/ 250 w 396"/>
                  <a:gd name="T117" fmla="*/ 179 h 396"/>
                  <a:gd name="T118" fmla="*/ 290 w 396"/>
                  <a:gd name="T119" fmla="*/ 152 h 396"/>
                  <a:gd name="T120" fmla="*/ 355 w 396"/>
                  <a:gd name="T121" fmla="*/ 176 h 396"/>
                  <a:gd name="T122" fmla="*/ 379 w 396"/>
                  <a:gd name="T123" fmla="*/ 152 h 396"/>
                  <a:gd name="T124" fmla="*/ 331 w 396"/>
                  <a:gd name="T125" fmla="*/ 379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96" h="396">
                    <a:moveTo>
                      <a:pt x="0" y="0"/>
                    </a:moveTo>
                    <a:lnTo>
                      <a:pt x="0" y="396"/>
                    </a:lnTo>
                    <a:lnTo>
                      <a:pt x="396" y="396"/>
                    </a:lnTo>
                    <a:lnTo>
                      <a:pt x="396" y="0"/>
                    </a:lnTo>
                    <a:lnTo>
                      <a:pt x="0" y="0"/>
                    </a:lnTo>
                    <a:close/>
                    <a:moveTo>
                      <a:pt x="379" y="135"/>
                    </a:moveTo>
                    <a:lnTo>
                      <a:pt x="355" y="135"/>
                    </a:lnTo>
                    <a:lnTo>
                      <a:pt x="355" y="111"/>
                    </a:lnTo>
                    <a:lnTo>
                      <a:pt x="290" y="111"/>
                    </a:lnTo>
                    <a:lnTo>
                      <a:pt x="290" y="135"/>
                    </a:lnTo>
                    <a:lnTo>
                      <a:pt x="250" y="135"/>
                    </a:lnTo>
                    <a:lnTo>
                      <a:pt x="250" y="109"/>
                    </a:lnTo>
                    <a:lnTo>
                      <a:pt x="274" y="109"/>
                    </a:lnTo>
                    <a:lnTo>
                      <a:pt x="274" y="42"/>
                    </a:lnTo>
                    <a:lnTo>
                      <a:pt x="250" y="42"/>
                    </a:lnTo>
                    <a:lnTo>
                      <a:pt x="250" y="17"/>
                    </a:lnTo>
                    <a:lnTo>
                      <a:pt x="379" y="17"/>
                    </a:lnTo>
                    <a:lnTo>
                      <a:pt x="379" y="135"/>
                    </a:lnTo>
                    <a:close/>
                    <a:moveTo>
                      <a:pt x="339" y="127"/>
                    </a:moveTo>
                    <a:lnTo>
                      <a:pt x="339" y="159"/>
                    </a:lnTo>
                    <a:lnTo>
                      <a:pt x="307" y="159"/>
                    </a:lnTo>
                    <a:lnTo>
                      <a:pt x="307" y="127"/>
                    </a:lnTo>
                    <a:lnTo>
                      <a:pt x="339" y="127"/>
                    </a:lnTo>
                    <a:close/>
                    <a:moveTo>
                      <a:pt x="314" y="354"/>
                    </a:moveTo>
                    <a:lnTo>
                      <a:pt x="314" y="379"/>
                    </a:lnTo>
                    <a:lnTo>
                      <a:pt x="167" y="379"/>
                    </a:lnTo>
                    <a:lnTo>
                      <a:pt x="167" y="354"/>
                    </a:lnTo>
                    <a:lnTo>
                      <a:pt x="192" y="354"/>
                    </a:lnTo>
                    <a:lnTo>
                      <a:pt x="192" y="330"/>
                    </a:lnTo>
                    <a:lnTo>
                      <a:pt x="290" y="330"/>
                    </a:lnTo>
                    <a:lnTo>
                      <a:pt x="290" y="354"/>
                    </a:lnTo>
                    <a:lnTo>
                      <a:pt x="314" y="354"/>
                    </a:lnTo>
                    <a:close/>
                    <a:moveTo>
                      <a:pt x="307" y="336"/>
                    </a:moveTo>
                    <a:lnTo>
                      <a:pt x="307" y="304"/>
                    </a:lnTo>
                    <a:lnTo>
                      <a:pt x="339" y="304"/>
                    </a:lnTo>
                    <a:lnTo>
                      <a:pt x="339" y="336"/>
                    </a:lnTo>
                    <a:lnTo>
                      <a:pt x="307" y="336"/>
                    </a:lnTo>
                    <a:close/>
                    <a:moveTo>
                      <a:pt x="175" y="304"/>
                    </a:moveTo>
                    <a:lnTo>
                      <a:pt x="175" y="336"/>
                    </a:lnTo>
                    <a:lnTo>
                      <a:pt x="143" y="336"/>
                    </a:lnTo>
                    <a:lnTo>
                      <a:pt x="143" y="304"/>
                    </a:lnTo>
                    <a:lnTo>
                      <a:pt x="175" y="304"/>
                    </a:lnTo>
                    <a:close/>
                    <a:moveTo>
                      <a:pt x="192" y="312"/>
                    </a:moveTo>
                    <a:lnTo>
                      <a:pt x="192" y="287"/>
                    </a:lnTo>
                    <a:lnTo>
                      <a:pt x="167" y="287"/>
                    </a:lnTo>
                    <a:lnTo>
                      <a:pt x="167" y="220"/>
                    </a:lnTo>
                    <a:lnTo>
                      <a:pt x="208" y="220"/>
                    </a:lnTo>
                    <a:lnTo>
                      <a:pt x="208" y="245"/>
                    </a:lnTo>
                    <a:lnTo>
                      <a:pt x="232" y="245"/>
                    </a:lnTo>
                    <a:lnTo>
                      <a:pt x="232" y="312"/>
                    </a:lnTo>
                    <a:lnTo>
                      <a:pt x="192" y="312"/>
                    </a:lnTo>
                    <a:close/>
                    <a:moveTo>
                      <a:pt x="224" y="228"/>
                    </a:moveTo>
                    <a:lnTo>
                      <a:pt x="224" y="196"/>
                    </a:lnTo>
                    <a:lnTo>
                      <a:pt x="256" y="196"/>
                    </a:lnTo>
                    <a:lnTo>
                      <a:pt x="256" y="228"/>
                    </a:lnTo>
                    <a:lnTo>
                      <a:pt x="224" y="228"/>
                    </a:lnTo>
                    <a:close/>
                    <a:moveTo>
                      <a:pt x="208" y="179"/>
                    </a:moveTo>
                    <a:lnTo>
                      <a:pt x="208" y="203"/>
                    </a:lnTo>
                    <a:lnTo>
                      <a:pt x="110" y="203"/>
                    </a:lnTo>
                    <a:lnTo>
                      <a:pt x="110" y="179"/>
                    </a:lnTo>
                    <a:lnTo>
                      <a:pt x="86" y="179"/>
                    </a:lnTo>
                    <a:lnTo>
                      <a:pt x="86" y="109"/>
                    </a:lnTo>
                    <a:lnTo>
                      <a:pt x="110" y="109"/>
                    </a:lnTo>
                    <a:lnTo>
                      <a:pt x="110" y="42"/>
                    </a:lnTo>
                    <a:lnTo>
                      <a:pt x="86" y="42"/>
                    </a:lnTo>
                    <a:lnTo>
                      <a:pt x="86" y="17"/>
                    </a:lnTo>
                    <a:lnTo>
                      <a:pt x="232" y="17"/>
                    </a:lnTo>
                    <a:lnTo>
                      <a:pt x="232" y="42"/>
                    </a:lnTo>
                    <a:lnTo>
                      <a:pt x="208" y="42"/>
                    </a:lnTo>
                    <a:lnTo>
                      <a:pt x="208" y="109"/>
                    </a:lnTo>
                    <a:lnTo>
                      <a:pt x="232" y="109"/>
                    </a:lnTo>
                    <a:lnTo>
                      <a:pt x="232" y="179"/>
                    </a:lnTo>
                    <a:lnTo>
                      <a:pt x="208" y="179"/>
                    </a:lnTo>
                    <a:close/>
                    <a:moveTo>
                      <a:pt x="93" y="196"/>
                    </a:moveTo>
                    <a:lnTo>
                      <a:pt x="93" y="228"/>
                    </a:lnTo>
                    <a:lnTo>
                      <a:pt x="61" y="228"/>
                    </a:lnTo>
                    <a:lnTo>
                      <a:pt x="61" y="196"/>
                    </a:lnTo>
                    <a:lnTo>
                      <a:pt x="93" y="196"/>
                    </a:lnTo>
                    <a:close/>
                    <a:moveTo>
                      <a:pt x="93" y="60"/>
                    </a:moveTo>
                    <a:lnTo>
                      <a:pt x="93" y="92"/>
                    </a:lnTo>
                    <a:lnTo>
                      <a:pt x="61" y="92"/>
                    </a:lnTo>
                    <a:lnTo>
                      <a:pt x="61" y="60"/>
                    </a:lnTo>
                    <a:lnTo>
                      <a:pt x="93" y="60"/>
                    </a:lnTo>
                    <a:close/>
                    <a:moveTo>
                      <a:pt x="224" y="92"/>
                    </a:moveTo>
                    <a:lnTo>
                      <a:pt x="224" y="60"/>
                    </a:lnTo>
                    <a:lnTo>
                      <a:pt x="256" y="60"/>
                    </a:lnTo>
                    <a:lnTo>
                      <a:pt x="256" y="92"/>
                    </a:lnTo>
                    <a:lnTo>
                      <a:pt x="224" y="92"/>
                    </a:lnTo>
                    <a:close/>
                    <a:moveTo>
                      <a:pt x="16" y="17"/>
                    </a:moveTo>
                    <a:lnTo>
                      <a:pt x="69" y="17"/>
                    </a:lnTo>
                    <a:lnTo>
                      <a:pt x="69" y="42"/>
                    </a:lnTo>
                    <a:lnTo>
                      <a:pt x="45" y="42"/>
                    </a:lnTo>
                    <a:lnTo>
                      <a:pt x="45" y="109"/>
                    </a:lnTo>
                    <a:lnTo>
                      <a:pt x="69" y="109"/>
                    </a:lnTo>
                    <a:lnTo>
                      <a:pt x="69" y="179"/>
                    </a:lnTo>
                    <a:lnTo>
                      <a:pt x="45" y="179"/>
                    </a:lnTo>
                    <a:lnTo>
                      <a:pt x="45" y="245"/>
                    </a:lnTo>
                    <a:lnTo>
                      <a:pt x="110" y="245"/>
                    </a:lnTo>
                    <a:lnTo>
                      <a:pt x="110" y="220"/>
                    </a:lnTo>
                    <a:lnTo>
                      <a:pt x="150" y="220"/>
                    </a:lnTo>
                    <a:lnTo>
                      <a:pt x="150" y="287"/>
                    </a:lnTo>
                    <a:lnTo>
                      <a:pt x="126" y="287"/>
                    </a:lnTo>
                    <a:lnTo>
                      <a:pt x="126" y="354"/>
                    </a:lnTo>
                    <a:lnTo>
                      <a:pt x="150" y="354"/>
                    </a:lnTo>
                    <a:lnTo>
                      <a:pt x="150" y="379"/>
                    </a:lnTo>
                    <a:lnTo>
                      <a:pt x="16" y="379"/>
                    </a:lnTo>
                    <a:lnTo>
                      <a:pt x="16" y="17"/>
                    </a:lnTo>
                    <a:close/>
                    <a:moveTo>
                      <a:pt x="331" y="379"/>
                    </a:moveTo>
                    <a:lnTo>
                      <a:pt x="331" y="354"/>
                    </a:lnTo>
                    <a:lnTo>
                      <a:pt x="355" y="354"/>
                    </a:lnTo>
                    <a:lnTo>
                      <a:pt x="355" y="287"/>
                    </a:lnTo>
                    <a:lnTo>
                      <a:pt x="290" y="287"/>
                    </a:lnTo>
                    <a:lnTo>
                      <a:pt x="290" y="312"/>
                    </a:lnTo>
                    <a:lnTo>
                      <a:pt x="250" y="312"/>
                    </a:lnTo>
                    <a:lnTo>
                      <a:pt x="250" y="245"/>
                    </a:lnTo>
                    <a:lnTo>
                      <a:pt x="274" y="245"/>
                    </a:lnTo>
                    <a:lnTo>
                      <a:pt x="274" y="179"/>
                    </a:lnTo>
                    <a:lnTo>
                      <a:pt x="250" y="179"/>
                    </a:lnTo>
                    <a:lnTo>
                      <a:pt x="250" y="152"/>
                    </a:lnTo>
                    <a:lnTo>
                      <a:pt x="290" y="152"/>
                    </a:lnTo>
                    <a:lnTo>
                      <a:pt x="290" y="176"/>
                    </a:lnTo>
                    <a:lnTo>
                      <a:pt x="355" y="176"/>
                    </a:lnTo>
                    <a:lnTo>
                      <a:pt x="355" y="152"/>
                    </a:lnTo>
                    <a:lnTo>
                      <a:pt x="379" y="152"/>
                    </a:lnTo>
                    <a:lnTo>
                      <a:pt x="379" y="379"/>
                    </a:lnTo>
                    <a:lnTo>
                      <a:pt x="331" y="379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87" name="Freeform 25"/>
              <p:cNvSpPr>
                <a:spLocks noChangeAspect="1" noEditPoints="1"/>
              </p:cNvSpPr>
              <p:nvPr/>
            </p:nvSpPr>
            <p:spPr bwMode="auto">
              <a:xfrm>
                <a:off x="0" y="4240967"/>
                <a:ext cx="472679" cy="471488"/>
              </a:xfrm>
              <a:custGeom>
                <a:avLst/>
                <a:gdLst>
                  <a:gd name="T0" fmla="*/ 0 w 347"/>
                  <a:gd name="T1" fmla="*/ 0 h 346"/>
                  <a:gd name="T2" fmla="*/ 0 w 347"/>
                  <a:gd name="T3" fmla="*/ 346 h 346"/>
                  <a:gd name="T4" fmla="*/ 347 w 347"/>
                  <a:gd name="T5" fmla="*/ 346 h 346"/>
                  <a:gd name="T6" fmla="*/ 347 w 347"/>
                  <a:gd name="T7" fmla="*/ 0 h 346"/>
                  <a:gd name="T8" fmla="*/ 0 w 347"/>
                  <a:gd name="T9" fmla="*/ 0 h 346"/>
                  <a:gd name="T10" fmla="*/ 332 w 347"/>
                  <a:gd name="T11" fmla="*/ 332 h 346"/>
                  <a:gd name="T12" fmla="*/ 15 w 347"/>
                  <a:gd name="T13" fmla="*/ 332 h 346"/>
                  <a:gd name="T14" fmla="*/ 15 w 347"/>
                  <a:gd name="T15" fmla="*/ 15 h 346"/>
                  <a:gd name="T16" fmla="*/ 332 w 347"/>
                  <a:gd name="T17" fmla="*/ 15 h 346"/>
                  <a:gd name="T18" fmla="*/ 332 w 347"/>
                  <a:gd name="T19" fmla="*/ 332 h 346"/>
                  <a:gd name="T20" fmla="*/ 48 w 347"/>
                  <a:gd name="T21" fmla="*/ 309 h 346"/>
                  <a:gd name="T22" fmla="*/ 133 w 347"/>
                  <a:gd name="T23" fmla="*/ 224 h 346"/>
                  <a:gd name="T24" fmla="*/ 204 w 347"/>
                  <a:gd name="T25" fmla="*/ 250 h 346"/>
                  <a:gd name="T26" fmla="*/ 280 w 347"/>
                  <a:gd name="T27" fmla="*/ 219 h 346"/>
                  <a:gd name="T28" fmla="*/ 280 w 347"/>
                  <a:gd name="T29" fmla="*/ 67 h 346"/>
                  <a:gd name="T30" fmla="*/ 204 w 347"/>
                  <a:gd name="T31" fmla="*/ 35 h 346"/>
                  <a:gd name="T32" fmla="*/ 128 w 347"/>
                  <a:gd name="T33" fmla="*/ 67 h 346"/>
                  <a:gd name="T34" fmla="*/ 123 w 347"/>
                  <a:gd name="T35" fmla="*/ 214 h 346"/>
                  <a:gd name="T36" fmla="*/ 37 w 347"/>
                  <a:gd name="T37" fmla="*/ 299 h 346"/>
                  <a:gd name="T38" fmla="*/ 48 w 347"/>
                  <a:gd name="T39" fmla="*/ 309 h 346"/>
                  <a:gd name="T40" fmla="*/ 270 w 347"/>
                  <a:gd name="T41" fmla="*/ 208 h 346"/>
                  <a:gd name="T42" fmla="*/ 204 w 347"/>
                  <a:gd name="T43" fmla="*/ 236 h 346"/>
                  <a:gd name="T44" fmla="*/ 138 w 347"/>
                  <a:gd name="T45" fmla="*/ 208 h 346"/>
                  <a:gd name="T46" fmla="*/ 126 w 347"/>
                  <a:gd name="T47" fmla="*/ 193 h 346"/>
                  <a:gd name="T48" fmla="*/ 139 w 347"/>
                  <a:gd name="T49" fmla="*/ 193 h 346"/>
                  <a:gd name="T50" fmla="*/ 178 w 347"/>
                  <a:gd name="T51" fmla="*/ 193 h 346"/>
                  <a:gd name="T52" fmla="*/ 193 w 347"/>
                  <a:gd name="T53" fmla="*/ 193 h 346"/>
                  <a:gd name="T54" fmla="*/ 217 w 347"/>
                  <a:gd name="T55" fmla="*/ 193 h 346"/>
                  <a:gd name="T56" fmla="*/ 231 w 347"/>
                  <a:gd name="T57" fmla="*/ 193 h 346"/>
                  <a:gd name="T58" fmla="*/ 270 w 347"/>
                  <a:gd name="T59" fmla="*/ 193 h 346"/>
                  <a:gd name="T60" fmla="*/ 282 w 347"/>
                  <a:gd name="T61" fmla="*/ 193 h 346"/>
                  <a:gd name="T62" fmla="*/ 270 w 347"/>
                  <a:gd name="T63" fmla="*/ 208 h 346"/>
                  <a:gd name="T64" fmla="*/ 193 w 347"/>
                  <a:gd name="T65" fmla="*/ 112 h 346"/>
                  <a:gd name="T66" fmla="*/ 193 w 347"/>
                  <a:gd name="T67" fmla="*/ 97 h 346"/>
                  <a:gd name="T68" fmla="*/ 217 w 347"/>
                  <a:gd name="T69" fmla="*/ 97 h 346"/>
                  <a:gd name="T70" fmla="*/ 217 w 347"/>
                  <a:gd name="T71" fmla="*/ 132 h 346"/>
                  <a:gd name="T72" fmla="*/ 217 w 347"/>
                  <a:gd name="T73" fmla="*/ 179 h 346"/>
                  <a:gd name="T74" fmla="*/ 193 w 347"/>
                  <a:gd name="T75" fmla="*/ 179 h 346"/>
                  <a:gd name="T76" fmla="*/ 193 w 347"/>
                  <a:gd name="T77" fmla="*/ 112 h 346"/>
                  <a:gd name="T78" fmla="*/ 255 w 347"/>
                  <a:gd name="T79" fmla="*/ 179 h 346"/>
                  <a:gd name="T80" fmla="*/ 231 w 347"/>
                  <a:gd name="T81" fmla="*/ 179 h 346"/>
                  <a:gd name="T82" fmla="*/ 231 w 347"/>
                  <a:gd name="T83" fmla="*/ 147 h 346"/>
                  <a:gd name="T84" fmla="*/ 255 w 347"/>
                  <a:gd name="T85" fmla="*/ 147 h 346"/>
                  <a:gd name="T86" fmla="*/ 255 w 347"/>
                  <a:gd name="T87" fmla="*/ 179 h 346"/>
                  <a:gd name="T88" fmla="*/ 178 w 347"/>
                  <a:gd name="T89" fmla="*/ 179 h 346"/>
                  <a:gd name="T90" fmla="*/ 154 w 347"/>
                  <a:gd name="T91" fmla="*/ 179 h 346"/>
                  <a:gd name="T92" fmla="*/ 154 w 347"/>
                  <a:gd name="T93" fmla="*/ 127 h 346"/>
                  <a:gd name="T94" fmla="*/ 178 w 347"/>
                  <a:gd name="T95" fmla="*/ 127 h 346"/>
                  <a:gd name="T96" fmla="*/ 178 w 347"/>
                  <a:gd name="T97" fmla="*/ 179 h 346"/>
                  <a:gd name="T98" fmla="*/ 138 w 347"/>
                  <a:gd name="T99" fmla="*/ 77 h 346"/>
                  <a:gd name="T100" fmla="*/ 204 w 347"/>
                  <a:gd name="T101" fmla="*/ 50 h 346"/>
                  <a:gd name="T102" fmla="*/ 270 w 347"/>
                  <a:gd name="T103" fmla="*/ 77 h 346"/>
                  <a:gd name="T104" fmla="*/ 290 w 347"/>
                  <a:gd name="T105" fmla="*/ 179 h 346"/>
                  <a:gd name="T106" fmla="*/ 270 w 347"/>
                  <a:gd name="T107" fmla="*/ 179 h 346"/>
                  <a:gd name="T108" fmla="*/ 270 w 347"/>
                  <a:gd name="T109" fmla="*/ 132 h 346"/>
                  <a:gd name="T110" fmla="*/ 231 w 347"/>
                  <a:gd name="T111" fmla="*/ 132 h 346"/>
                  <a:gd name="T112" fmla="*/ 231 w 347"/>
                  <a:gd name="T113" fmla="*/ 83 h 346"/>
                  <a:gd name="T114" fmla="*/ 178 w 347"/>
                  <a:gd name="T115" fmla="*/ 83 h 346"/>
                  <a:gd name="T116" fmla="*/ 178 w 347"/>
                  <a:gd name="T117" fmla="*/ 112 h 346"/>
                  <a:gd name="T118" fmla="*/ 139 w 347"/>
                  <a:gd name="T119" fmla="*/ 112 h 346"/>
                  <a:gd name="T120" fmla="*/ 139 w 347"/>
                  <a:gd name="T121" fmla="*/ 179 h 346"/>
                  <a:gd name="T122" fmla="*/ 118 w 347"/>
                  <a:gd name="T123" fmla="*/ 179 h 346"/>
                  <a:gd name="T124" fmla="*/ 138 w 347"/>
                  <a:gd name="T125" fmla="*/ 77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47" h="346">
                    <a:moveTo>
                      <a:pt x="0" y="0"/>
                    </a:moveTo>
                    <a:cubicBezTo>
                      <a:pt x="0" y="346"/>
                      <a:pt x="0" y="346"/>
                      <a:pt x="0" y="346"/>
                    </a:cubicBezTo>
                    <a:cubicBezTo>
                      <a:pt x="347" y="346"/>
                      <a:pt x="347" y="346"/>
                      <a:pt x="347" y="346"/>
                    </a:cubicBezTo>
                    <a:cubicBezTo>
                      <a:pt x="347" y="0"/>
                      <a:pt x="347" y="0"/>
                      <a:pt x="347" y="0"/>
                    </a:cubicBezTo>
                    <a:lnTo>
                      <a:pt x="0" y="0"/>
                    </a:lnTo>
                    <a:close/>
                    <a:moveTo>
                      <a:pt x="332" y="332"/>
                    </a:moveTo>
                    <a:cubicBezTo>
                      <a:pt x="15" y="332"/>
                      <a:pt x="15" y="332"/>
                      <a:pt x="15" y="332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332" y="15"/>
                      <a:pt x="332" y="15"/>
                      <a:pt x="332" y="15"/>
                    </a:cubicBezTo>
                    <a:lnTo>
                      <a:pt x="332" y="332"/>
                    </a:lnTo>
                    <a:close/>
                    <a:moveTo>
                      <a:pt x="48" y="309"/>
                    </a:move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53" y="241"/>
                      <a:pt x="178" y="250"/>
                      <a:pt x="204" y="250"/>
                    </a:cubicBezTo>
                    <a:cubicBezTo>
                      <a:pt x="233" y="250"/>
                      <a:pt x="260" y="239"/>
                      <a:pt x="280" y="219"/>
                    </a:cubicBezTo>
                    <a:cubicBezTo>
                      <a:pt x="322" y="177"/>
                      <a:pt x="322" y="109"/>
                      <a:pt x="280" y="67"/>
                    </a:cubicBezTo>
                    <a:cubicBezTo>
                      <a:pt x="260" y="46"/>
                      <a:pt x="233" y="35"/>
                      <a:pt x="204" y="35"/>
                    </a:cubicBezTo>
                    <a:cubicBezTo>
                      <a:pt x="175" y="35"/>
                      <a:pt x="148" y="46"/>
                      <a:pt x="128" y="67"/>
                    </a:cubicBezTo>
                    <a:cubicBezTo>
                      <a:pt x="88" y="107"/>
                      <a:pt x="86" y="171"/>
                      <a:pt x="123" y="214"/>
                    </a:cubicBezTo>
                    <a:cubicBezTo>
                      <a:pt x="37" y="299"/>
                      <a:pt x="37" y="299"/>
                      <a:pt x="37" y="299"/>
                    </a:cubicBezTo>
                    <a:lnTo>
                      <a:pt x="48" y="309"/>
                    </a:lnTo>
                    <a:close/>
                    <a:moveTo>
                      <a:pt x="270" y="208"/>
                    </a:moveTo>
                    <a:cubicBezTo>
                      <a:pt x="252" y="226"/>
                      <a:pt x="229" y="236"/>
                      <a:pt x="204" y="236"/>
                    </a:cubicBezTo>
                    <a:cubicBezTo>
                      <a:pt x="179" y="236"/>
                      <a:pt x="156" y="226"/>
                      <a:pt x="138" y="208"/>
                    </a:cubicBezTo>
                    <a:cubicBezTo>
                      <a:pt x="134" y="204"/>
                      <a:pt x="129" y="199"/>
                      <a:pt x="126" y="193"/>
                    </a:cubicBezTo>
                    <a:cubicBezTo>
                      <a:pt x="139" y="193"/>
                      <a:pt x="139" y="193"/>
                      <a:pt x="139" y="193"/>
                    </a:cubicBezTo>
                    <a:cubicBezTo>
                      <a:pt x="178" y="193"/>
                      <a:pt x="178" y="193"/>
                      <a:pt x="178" y="193"/>
                    </a:cubicBezTo>
                    <a:cubicBezTo>
                      <a:pt x="193" y="193"/>
                      <a:pt x="193" y="193"/>
                      <a:pt x="193" y="193"/>
                    </a:cubicBezTo>
                    <a:cubicBezTo>
                      <a:pt x="217" y="193"/>
                      <a:pt x="217" y="193"/>
                      <a:pt x="217" y="193"/>
                    </a:cubicBezTo>
                    <a:cubicBezTo>
                      <a:pt x="231" y="193"/>
                      <a:pt x="231" y="193"/>
                      <a:pt x="231" y="193"/>
                    </a:cubicBezTo>
                    <a:cubicBezTo>
                      <a:pt x="270" y="193"/>
                      <a:pt x="270" y="193"/>
                      <a:pt x="270" y="193"/>
                    </a:cubicBezTo>
                    <a:cubicBezTo>
                      <a:pt x="282" y="193"/>
                      <a:pt x="282" y="193"/>
                      <a:pt x="282" y="193"/>
                    </a:cubicBezTo>
                    <a:cubicBezTo>
                      <a:pt x="278" y="199"/>
                      <a:pt x="274" y="204"/>
                      <a:pt x="270" y="208"/>
                    </a:cubicBezTo>
                    <a:close/>
                    <a:moveTo>
                      <a:pt x="193" y="112"/>
                    </a:moveTo>
                    <a:cubicBezTo>
                      <a:pt x="193" y="97"/>
                      <a:pt x="193" y="97"/>
                      <a:pt x="193" y="97"/>
                    </a:cubicBezTo>
                    <a:cubicBezTo>
                      <a:pt x="217" y="97"/>
                      <a:pt x="217" y="97"/>
                      <a:pt x="217" y="97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79"/>
                      <a:pt x="217" y="179"/>
                      <a:pt x="217" y="179"/>
                    </a:cubicBezTo>
                    <a:cubicBezTo>
                      <a:pt x="193" y="179"/>
                      <a:pt x="193" y="179"/>
                      <a:pt x="193" y="179"/>
                    </a:cubicBezTo>
                    <a:lnTo>
                      <a:pt x="193" y="112"/>
                    </a:lnTo>
                    <a:close/>
                    <a:moveTo>
                      <a:pt x="255" y="179"/>
                    </a:moveTo>
                    <a:cubicBezTo>
                      <a:pt x="231" y="179"/>
                      <a:pt x="231" y="179"/>
                      <a:pt x="231" y="179"/>
                    </a:cubicBezTo>
                    <a:cubicBezTo>
                      <a:pt x="231" y="147"/>
                      <a:pt x="231" y="147"/>
                      <a:pt x="231" y="147"/>
                    </a:cubicBezTo>
                    <a:cubicBezTo>
                      <a:pt x="255" y="147"/>
                      <a:pt x="255" y="147"/>
                      <a:pt x="255" y="147"/>
                    </a:cubicBezTo>
                    <a:lnTo>
                      <a:pt x="255" y="179"/>
                    </a:lnTo>
                    <a:close/>
                    <a:moveTo>
                      <a:pt x="178" y="179"/>
                    </a:moveTo>
                    <a:cubicBezTo>
                      <a:pt x="154" y="179"/>
                      <a:pt x="154" y="179"/>
                      <a:pt x="154" y="179"/>
                    </a:cubicBezTo>
                    <a:cubicBezTo>
                      <a:pt x="154" y="127"/>
                      <a:pt x="154" y="127"/>
                      <a:pt x="154" y="127"/>
                    </a:cubicBezTo>
                    <a:cubicBezTo>
                      <a:pt x="178" y="127"/>
                      <a:pt x="178" y="127"/>
                      <a:pt x="178" y="127"/>
                    </a:cubicBezTo>
                    <a:lnTo>
                      <a:pt x="178" y="179"/>
                    </a:lnTo>
                    <a:close/>
                    <a:moveTo>
                      <a:pt x="138" y="77"/>
                    </a:moveTo>
                    <a:cubicBezTo>
                      <a:pt x="156" y="59"/>
                      <a:pt x="179" y="50"/>
                      <a:pt x="204" y="50"/>
                    </a:cubicBezTo>
                    <a:cubicBezTo>
                      <a:pt x="229" y="50"/>
                      <a:pt x="252" y="59"/>
                      <a:pt x="270" y="77"/>
                    </a:cubicBezTo>
                    <a:cubicBezTo>
                      <a:pt x="297" y="104"/>
                      <a:pt x="304" y="145"/>
                      <a:pt x="290" y="179"/>
                    </a:cubicBezTo>
                    <a:cubicBezTo>
                      <a:pt x="270" y="179"/>
                      <a:pt x="270" y="179"/>
                      <a:pt x="270" y="179"/>
                    </a:cubicBezTo>
                    <a:cubicBezTo>
                      <a:pt x="270" y="132"/>
                      <a:pt x="270" y="132"/>
                      <a:pt x="270" y="132"/>
                    </a:cubicBezTo>
                    <a:cubicBezTo>
                      <a:pt x="231" y="132"/>
                      <a:pt x="231" y="132"/>
                      <a:pt x="231" y="132"/>
                    </a:cubicBezTo>
                    <a:cubicBezTo>
                      <a:pt x="231" y="83"/>
                      <a:pt x="231" y="83"/>
                      <a:pt x="231" y="83"/>
                    </a:cubicBezTo>
                    <a:cubicBezTo>
                      <a:pt x="178" y="83"/>
                      <a:pt x="178" y="83"/>
                      <a:pt x="178" y="83"/>
                    </a:cubicBezTo>
                    <a:cubicBezTo>
                      <a:pt x="178" y="112"/>
                      <a:pt x="178" y="112"/>
                      <a:pt x="178" y="112"/>
                    </a:cubicBezTo>
                    <a:cubicBezTo>
                      <a:pt x="139" y="112"/>
                      <a:pt x="139" y="112"/>
                      <a:pt x="139" y="112"/>
                    </a:cubicBezTo>
                    <a:cubicBezTo>
                      <a:pt x="139" y="179"/>
                      <a:pt x="139" y="179"/>
                      <a:pt x="139" y="179"/>
                    </a:cubicBezTo>
                    <a:cubicBezTo>
                      <a:pt x="118" y="179"/>
                      <a:pt x="118" y="179"/>
                      <a:pt x="118" y="179"/>
                    </a:cubicBezTo>
                    <a:cubicBezTo>
                      <a:pt x="104" y="145"/>
                      <a:pt x="111" y="104"/>
                      <a:pt x="138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418" name="TextBox 417"/>
          <p:cNvSpPr txBox="1"/>
          <p:nvPr/>
        </p:nvSpPr>
        <p:spPr>
          <a:xfrm rot="17539109">
            <a:off x="2760291" y="3486129"/>
            <a:ext cx="3390783" cy="296482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совместные продукты с </a:t>
            </a: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партнерами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9" name="Rectangle 418"/>
          <p:cNvSpPr/>
          <p:nvPr/>
        </p:nvSpPr>
        <p:spPr bwMode="ltGray">
          <a:xfrm>
            <a:off x="7267761" y="5285399"/>
            <a:ext cx="1815173" cy="331560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420" name="TextBox 419"/>
          <p:cNvSpPr txBox="1"/>
          <p:nvPr/>
        </p:nvSpPr>
        <p:spPr>
          <a:xfrm rot="17539109">
            <a:off x="3336608" y="3758632"/>
            <a:ext cx="2835687" cy="232014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контроль за работниками в ЕС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 err="1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21" name="TextBox 420"/>
          <p:cNvSpPr txBox="1"/>
          <p:nvPr/>
        </p:nvSpPr>
        <p:spPr>
          <a:xfrm rot="17539109">
            <a:off x="3149370" y="3798184"/>
            <a:ext cx="2753435" cy="240852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создание 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SPV</a:t>
            </a: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в ЕС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 err="1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422" name="Straight Arrow Connector 421"/>
          <p:cNvCxnSpPr/>
          <p:nvPr/>
        </p:nvCxnSpPr>
        <p:spPr>
          <a:xfrm>
            <a:off x="3691849" y="5256045"/>
            <a:ext cx="4740943" cy="0"/>
          </a:xfrm>
          <a:prstGeom prst="straightConnector1">
            <a:avLst/>
          </a:prstGeom>
          <a:ln w="22225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3" name="TextBox 422"/>
          <p:cNvSpPr txBox="1"/>
          <p:nvPr/>
        </p:nvSpPr>
        <p:spPr>
          <a:xfrm rot="17539109">
            <a:off x="3584300" y="3800220"/>
            <a:ext cx="2753433" cy="229964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специальные условия для ЕС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 err="1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24" name="TextBox 423"/>
          <p:cNvSpPr txBox="1"/>
          <p:nvPr/>
        </p:nvSpPr>
        <p:spPr>
          <a:xfrm rot="17539109">
            <a:off x="3597377" y="3513305"/>
            <a:ext cx="3385441" cy="2125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сайт на европейских языках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25" name="TextBox 424"/>
          <p:cNvSpPr txBox="1"/>
          <p:nvPr/>
        </p:nvSpPr>
        <p:spPr>
          <a:xfrm rot="17539109">
            <a:off x="4477509" y="3836680"/>
            <a:ext cx="2680825" cy="232014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контекстная реклама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 err="1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26" name="TextBox 425"/>
          <p:cNvSpPr txBox="1"/>
          <p:nvPr/>
        </p:nvSpPr>
        <p:spPr>
          <a:xfrm rot="17539109">
            <a:off x="4019715" y="3801101"/>
            <a:ext cx="2753433" cy="229964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программы лояльности в ЕС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 err="1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27" name="TextBox 426"/>
          <p:cNvSpPr txBox="1"/>
          <p:nvPr/>
        </p:nvSpPr>
        <p:spPr>
          <a:xfrm rot="17539109">
            <a:off x="4241905" y="3797725"/>
            <a:ext cx="2753435" cy="240852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отслеживание геолокации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 err="1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28" name="TextBox 427"/>
          <p:cNvSpPr txBox="1"/>
          <p:nvPr/>
        </p:nvSpPr>
        <p:spPr>
          <a:xfrm rot="17539109">
            <a:off x="4766571" y="3934305"/>
            <a:ext cx="2466271" cy="229964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дистанционные работники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 err="1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29" name="TextBox 428"/>
          <p:cNvSpPr txBox="1"/>
          <p:nvPr/>
        </p:nvSpPr>
        <p:spPr>
          <a:xfrm rot="17539109">
            <a:off x="4900045" y="3798104"/>
            <a:ext cx="2753435" cy="240852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подрядчики в ЕС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 err="1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30" name="TextBox 429"/>
          <p:cNvSpPr txBox="1"/>
          <p:nvPr/>
        </p:nvSpPr>
        <p:spPr>
          <a:xfrm rot="17539109">
            <a:off x="5370199" y="3538625"/>
            <a:ext cx="3302295" cy="232014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сбор данных из социальных сетей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 err="1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31" name="TextBox 430"/>
          <p:cNvSpPr txBox="1"/>
          <p:nvPr/>
        </p:nvSpPr>
        <p:spPr>
          <a:xfrm rot="17539109">
            <a:off x="5050506" y="3709446"/>
            <a:ext cx="2939555" cy="235908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веб-аналитика на сайте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32" name="TextBox 431"/>
          <p:cNvSpPr txBox="1"/>
          <p:nvPr/>
        </p:nvSpPr>
        <p:spPr>
          <a:xfrm rot="17539109">
            <a:off x="5327667" y="3794003"/>
            <a:ext cx="2753435" cy="240852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андеррайтинг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 err="1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33" name="TextBox 432"/>
          <p:cNvSpPr txBox="1"/>
          <p:nvPr/>
        </p:nvSpPr>
        <p:spPr>
          <a:xfrm rot="17539109">
            <a:off x="5762597" y="3796039"/>
            <a:ext cx="2753433" cy="229964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продвижение сайта в ЕС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 err="1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34" name="TextBox 433"/>
          <p:cNvSpPr txBox="1"/>
          <p:nvPr/>
        </p:nvSpPr>
        <p:spPr>
          <a:xfrm rot="17539109">
            <a:off x="5984787" y="3792663"/>
            <a:ext cx="2753435" cy="240852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организация </a:t>
            </a:r>
            <a:r>
              <a:rPr kumimoji="0" lang="ru-RU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роуд</a:t>
            </a: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-шоу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 err="1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35" name="TextBox 434"/>
          <p:cNvSpPr txBox="1"/>
          <p:nvPr/>
        </p:nvSpPr>
        <p:spPr>
          <a:xfrm rot="17539109">
            <a:off x="6114910" y="3665863"/>
            <a:ext cx="3032004" cy="237075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договоры с потребителями в ЕС</a:t>
            </a:r>
          </a:p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 err="1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36" name="TextBox 435"/>
          <p:cNvSpPr txBox="1"/>
          <p:nvPr/>
        </p:nvSpPr>
        <p:spPr>
          <a:xfrm rot="17539109">
            <a:off x="6400173" y="3806973"/>
            <a:ext cx="2753435" cy="19755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внешняя реклама в ЕС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 err="1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37" name="TextBox 436"/>
          <p:cNvSpPr txBox="1"/>
          <p:nvPr/>
        </p:nvSpPr>
        <p:spPr>
          <a:xfrm rot="17539109">
            <a:off x="7204871" y="4317914"/>
            <a:ext cx="1627884" cy="229964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общие 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CRM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38" name="TextBox 437"/>
          <p:cNvSpPr txBox="1"/>
          <p:nvPr/>
        </p:nvSpPr>
        <p:spPr>
          <a:xfrm rot="17539109">
            <a:off x="7078342" y="3793923"/>
            <a:ext cx="2753435" cy="240852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…</a:t>
            </a:r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endParaRPr kumimoji="0" lang="ru-RU" sz="1500" b="1" i="0" u="none" strike="noStrike" kern="1200" cap="none" spc="0" normalizeH="0" baseline="0" noProof="0" dirty="0" err="1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39" name="TextBox 438"/>
          <p:cNvSpPr txBox="1"/>
          <p:nvPr/>
        </p:nvSpPr>
        <p:spPr>
          <a:xfrm rot="17539109">
            <a:off x="6402267" y="3494446"/>
            <a:ext cx="3430544" cy="233289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приложения на европейских языках</a:t>
            </a: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-2057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 err="1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24" name="Straight Arrow Connector 123"/>
          <p:cNvCxnSpPr/>
          <p:nvPr/>
        </p:nvCxnSpPr>
        <p:spPr>
          <a:xfrm flipH="1" flipV="1">
            <a:off x="3691849" y="2253850"/>
            <a:ext cx="6352" cy="3012598"/>
          </a:xfrm>
          <a:prstGeom prst="straightConnector1">
            <a:avLst/>
          </a:prstGeom>
          <a:ln w="22225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0" name="Rectangle 609"/>
          <p:cNvSpPr/>
          <p:nvPr/>
        </p:nvSpPr>
        <p:spPr bwMode="ltGray">
          <a:xfrm>
            <a:off x="4610371" y="1833043"/>
            <a:ext cx="478667" cy="324000"/>
          </a:xfrm>
          <a:prstGeom prst="rect">
            <a:avLst/>
          </a:prstGeom>
          <a:solidFill>
            <a:srgbClr val="D04A0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12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!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2" name="Oval 611"/>
          <p:cNvSpPr/>
          <p:nvPr/>
        </p:nvSpPr>
        <p:spPr bwMode="ltGray">
          <a:xfrm>
            <a:off x="4354609" y="1946591"/>
            <a:ext cx="115040" cy="115041"/>
          </a:xfrm>
          <a:prstGeom prst="ellipse">
            <a:avLst/>
          </a:prstGeom>
          <a:solidFill>
            <a:srgbClr val="D04A0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25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 bwMode="ltGray">
          <a:xfrm>
            <a:off x="5626047" y="2049903"/>
            <a:ext cx="478667" cy="324000"/>
          </a:xfrm>
          <a:prstGeom prst="rect">
            <a:avLst/>
          </a:prstGeom>
          <a:solidFill>
            <a:srgbClr val="D04A0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12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!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97" name="Chart 96"/>
          <p:cNvGraphicFramePr/>
          <p:nvPr>
            <p:extLst>
              <p:ext uri="{D42A27DB-BD31-4B8C-83A1-F6EECF244321}">
                <p14:modId xmlns:p14="http://schemas.microsoft.com/office/powerpoint/2010/main" val="1824978398"/>
              </p:ext>
            </p:extLst>
          </p:nvPr>
        </p:nvGraphicFramePr>
        <p:xfrm>
          <a:off x="3098992" y="2501285"/>
          <a:ext cx="5087101" cy="2827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98" name="Rectangle 497"/>
          <p:cNvSpPr/>
          <p:nvPr/>
        </p:nvSpPr>
        <p:spPr bwMode="ltGray">
          <a:xfrm>
            <a:off x="3504504" y="5302858"/>
            <a:ext cx="4811775" cy="512740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99" name="Title 5">
            <a:extLst>
              <a:ext uri="{FF2B5EF4-FFF2-40B4-BE49-F238E27FC236}">
                <a16:creationId xmlns:a16="http://schemas.microsoft.com/office/drawing/2014/main" id="{278CE5DF-9D43-504B-BECC-B896E2703357}"/>
              </a:ext>
            </a:extLst>
          </p:cNvPr>
          <p:cNvSpPr txBox="1">
            <a:spLocks/>
          </p:cNvSpPr>
          <p:nvPr/>
        </p:nvSpPr>
        <p:spPr>
          <a:xfrm>
            <a:off x="492124" y="393065"/>
            <a:ext cx="7902576" cy="699091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dirty="0" smtClean="0">
                <a:solidFill>
                  <a:srgbClr val="000000"/>
                </a:solidFill>
              </a:rPr>
              <a:t>Последующий контроль применимости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40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6712" y="6452674"/>
            <a:ext cx="8310563" cy="191966"/>
          </a:xfrm>
        </p:spPr>
        <p:txBody>
          <a:bodyPr/>
          <a:lstStyle/>
          <a:p>
            <a:r>
              <a:rPr lang="en-GB" dirty="0" smtClean="0">
                <a:latin typeface="+mn-lt"/>
              </a:rPr>
              <a:t>©</a:t>
            </a:r>
            <a:r>
              <a:rPr lang="ru-RU" dirty="0" smtClean="0">
                <a:latin typeface="+mn-lt"/>
              </a:rPr>
              <a:t> </a:t>
            </a:r>
            <a:r>
              <a:rPr lang="en-GB" dirty="0" smtClean="0">
                <a:latin typeface="+mn-lt"/>
              </a:rPr>
              <a:t>PwC Legal Russia</a:t>
            </a:r>
            <a:r>
              <a:rPr lang="ru-RU" dirty="0" smtClean="0">
                <a:latin typeface="+mn-lt"/>
              </a:rPr>
              <a:t>, 2018.</a:t>
            </a:r>
            <a:endParaRPr lang="en-GB" dirty="0">
              <a:latin typeface="+mn-lt"/>
            </a:endParaRPr>
          </a:p>
        </p:txBody>
      </p:sp>
      <p:sp>
        <p:nvSpPr>
          <p:cNvPr id="6" name="TextBox 96"/>
          <p:cNvSpPr txBox="1">
            <a:spLocks noChangeAspect="1"/>
          </p:cNvSpPr>
          <p:nvPr/>
        </p:nvSpPr>
        <p:spPr>
          <a:xfrm>
            <a:off x="5199063" y="3405117"/>
            <a:ext cx="3080872" cy="123110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DC69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Артём Дмитриев,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DC69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DC69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just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DC69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Старший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C69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юрист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C69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PwC Legal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DC69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just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just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artem.y.dmitriev@pwc.com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just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+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7 (495) 967-6000 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доб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4315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2" t="7163" r="10258" b="40933"/>
          <a:stretch/>
        </p:blipFill>
        <p:spPr>
          <a:xfrm>
            <a:off x="5205420" y="1598976"/>
            <a:ext cx="1724547" cy="1676037"/>
          </a:xfrm>
          <a:prstGeom prst="rect">
            <a:avLst/>
          </a:prstGeom>
        </p:spPr>
      </p:pic>
      <p:sp>
        <p:nvSpPr>
          <p:cNvPr id="9" name="Title 5">
            <a:extLst>
              <a:ext uri="{FF2B5EF4-FFF2-40B4-BE49-F238E27FC236}">
                <a16:creationId xmlns:a16="http://schemas.microsoft.com/office/drawing/2014/main" id="{278CE5DF-9D43-504B-BECC-B896E2703357}"/>
              </a:ext>
            </a:extLst>
          </p:cNvPr>
          <p:cNvSpPr txBox="1">
            <a:spLocks/>
          </p:cNvSpPr>
          <p:nvPr/>
        </p:nvSpPr>
        <p:spPr>
          <a:xfrm>
            <a:off x="492124" y="393065"/>
            <a:ext cx="7902576" cy="699091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dirty="0" smtClean="0">
                <a:solidFill>
                  <a:srgbClr val="000000"/>
                </a:solidFill>
              </a:rPr>
              <a:t>Спасибо!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20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wC Presentation">
  <a:themeElements>
    <a:clrScheme name="PwC Burgundy">
      <a:dk1>
        <a:srgbClr val="000000"/>
      </a:dk1>
      <a:lt1>
        <a:srgbClr val="FFFFFF"/>
      </a:lt1>
      <a:dk2>
        <a:srgbClr val="A32020"/>
      </a:dk2>
      <a:lt2>
        <a:srgbClr val="FFFFFF"/>
      </a:lt2>
      <a:accent1>
        <a:srgbClr val="A32020"/>
      </a:accent1>
      <a:accent2>
        <a:srgbClr val="E0301E"/>
      </a:accent2>
      <a:accent3>
        <a:srgbClr val="602320"/>
      </a:accent3>
      <a:accent4>
        <a:srgbClr val="DB536A"/>
      </a:accent4>
      <a:accent5>
        <a:srgbClr val="DC6900"/>
      </a:accent5>
      <a:accent6>
        <a:srgbClr val="FFB600"/>
      </a:accent6>
      <a:hlink>
        <a:srgbClr val="A32020"/>
      </a:hlink>
      <a:folHlink>
        <a:srgbClr val="A32020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vert="horz"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EFE228DE-A36A-4378-B893-A4BD6DE2D6E8}" vid="{2F78043D-F259-4DEC-844A-157B9501BB7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wC Burgundy">
    <a:dk1>
      <a:srgbClr val="000000"/>
    </a:dk1>
    <a:lt1>
      <a:srgbClr val="FFFFFF"/>
    </a:lt1>
    <a:dk2>
      <a:srgbClr val="A32020"/>
    </a:dk2>
    <a:lt2>
      <a:srgbClr val="FFFFFF"/>
    </a:lt2>
    <a:accent1>
      <a:srgbClr val="A32020"/>
    </a:accent1>
    <a:accent2>
      <a:srgbClr val="E0301E"/>
    </a:accent2>
    <a:accent3>
      <a:srgbClr val="602320"/>
    </a:accent3>
    <a:accent4>
      <a:srgbClr val="DB536A"/>
    </a:accent4>
    <a:accent5>
      <a:srgbClr val="DC6900"/>
    </a:accent5>
    <a:accent6>
      <a:srgbClr val="FFB600"/>
    </a:accent6>
    <a:hlink>
      <a:srgbClr val="A32020"/>
    </a:hlink>
    <a:folHlink>
      <a:srgbClr val="A3202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306</Words>
  <Application>Microsoft Office PowerPoint</Application>
  <PresentationFormat>On-screen Show (4:3)</PresentationFormat>
  <Paragraphs>96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Office Theme</vt:lpstr>
      <vt:lpstr>PwC Presentation</vt:lpstr>
      <vt:lpstr>think-cell Slide</vt:lpstr>
      <vt:lpstr>Применимость GDPR в России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Применимость GDPR в России</dc:title>
  <dc:creator>Tatiana Zubareva</dc:creator>
  <cp:lastModifiedBy>Artem Y. Dmitriev</cp:lastModifiedBy>
  <cp:revision>9</cp:revision>
  <dcterms:created xsi:type="dcterms:W3CDTF">2018-11-28T15:53:10Z</dcterms:created>
  <dcterms:modified xsi:type="dcterms:W3CDTF">2018-11-28T20:13:38Z</dcterms:modified>
</cp:coreProperties>
</file>