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C90D8A"/>
    <a:srgbClr val="62C2D8"/>
    <a:srgbClr val="5BFF5B"/>
    <a:srgbClr val="00FF00"/>
    <a:srgbClr val="00B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0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8"/>
  <c:chart>
    <c:autoTitleDeleted val="1"/>
    <c:plotArea>
      <c:layout>
        <c:manualLayout>
          <c:layoutTarget val="inner"/>
          <c:xMode val="edge"/>
          <c:yMode val="edge"/>
          <c:x val="5.3060241437615507E-2"/>
          <c:y val="0.13085463622321533"/>
          <c:w val="0.93133380519837994"/>
          <c:h val="0.7378369249294880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Совокупные активы (пассивы), трлн.руб.</c:v>
                </c:pt>
              </c:strCache>
            </c:strRef>
          </c:tx>
          <c:spPr>
            <a:solidFill>
              <a:srgbClr val="FFC000">
                <a:alpha val="77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Лист1!$A$2:$A$5</c:f>
              <c:numCache>
                <c:formatCode>dd/mm/yyyy</c:formatCode>
                <c:ptCount val="4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33.804600000000001</c:v>
                </c:pt>
                <c:pt idx="1">
                  <c:v>41.627499999999998</c:v>
                </c:pt>
                <c:pt idx="2">
                  <c:v>49.509599999999999</c:v>
                </c:pt>
                <c:pt idx="3">
                  <c:v>57.423099999999998</c:v>
                </c:pt>
              </c:numCache>
            </c:numRef>
          </c:val>
        </c:ser>
        <c:gapWidth val="187"/>
        <c:overlap val="-83"/>
        <c:axId val="64193664"/>
        <c:axId val="78283904"/>
      </c:barChart>
      <c:dateAx>
        <c:axId val="64193664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283904"/>
        <c:crosses val="autoZero"/>
        <c:auto val="1"/>
        <c:lblOffset val="100"/>
      </c:dateAx>
      <c:valAx>
        <c:axId val="78283904"/>
        <c:scaling>
          <c:orientation val="minMax"/>
        </c:scaling>
        <c:delete val="1"/>
        <c:axPos val="l"/>
        <c:numFmt formatCode="0.0" sourceLinked="1"/>
        <c:tickLblPos val="none"/>
        <c:crossAx val="6419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3190299241083715E-2"/>
          <c:y val="0.11947597220380531"/>
          <c:w val="0.84196207384687982"/>
          <c:h val="0.10966702624439577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87273984"/>
        <c:axId val="187275520"/>
      </c:barChart>
      <c:catAx>
        <c:axId val="187273984"/>
        <c:scaling>
          <c:orientation val="minMax"/>
        </c:scaling>
        <c:axPos val="l"/>
        <c:tickLblPos val="nextTo"/>
        <c:crossAx val="187275520"/>
        <c:crosses val="autoZero"/>
        <c:auto val="1"/>
        <c:lblAlgn val="ctr"/>
        <c:lblOffset val="100"/>
      </c:catAx>
      <c:valAx>
        <c:axId val="187275520"/>
        <c:scaling>
          <c:orientation val="minMax"/>
        </c:scaling>
        <c:axPos val="b"/>
        <c:majorGridlines/>
        <c:numFmt formatCode="General" sourceLinked="1"/>
        <c:tickLblPos val="nextTo"/>
        <c:crossAx val="1872739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63965824"/>
        <c:axId val="72634752"/>
      </c:barChart>
      <c:catAx>
        <c:axId val="63965824"/>
        <c:scaling>
          <c:orientation val="minMax"/>
        </c:scaling>
        <c:axPos val="l"/>
        <c:tickLblPos val="nextTo"/>
        <c:crossAx val="72634752"/>
        <c:crosses val="autoZero"/>
        <c:auto val="1"/>
        <c:lblAlgn val="ctr"/>
        <c:lblOffset val="100"/>
      </c:catAx>
      <c:valAx>
        <c:axId val="72634752"/>
        <c:scaling>
          <c:orientation val="minMax"/>
        </c:scaling>
        <c:axPos val="b"/>
        <c:majorGridlines/>
        <c:numFmt formatCode="General" sourceLinked="1"/>
        <c:tickLblPos val="nextTo"/>
        <c:crossAx val="63965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plotArea>
      <c:layout>
        <c:manualLayout>
          <c:layoutTarget val="inner"/>
          <c:xMode val="edge"/>
          <c:yMode val="edge"/>
          <c:x val="6.9864391090192532E-2"/>
          <c:y val="0.15499927091434323"/>
          <c:w val="0.85917962984902063"/>
          <c:h val="0.720640848933453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и прочие размещенные средства, предоставленные нефинансовым организациям, трлн.руб.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Лист1!$A$2:$A$5</c:f>
              <c:strCache>
                <c:ptCount val="4"/>
                <c:pt idx="0">
                  <c:v>01.01.2011</c:v>
                </c:pt>
                <c:pt idx="1">
                  <c:v>01.01.2012</c:v>
                </c:pt>
                <c:pt idx="2">
                  <c:v>01.01.2013</c:v>
                </c:pt>
                <c:pt idx="3">
                  <c:v>01.01.2014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14.062900000000004</c:v>
                </c:pt>
                <c:pt idx="1">
                  <c:v>17.715299999999989</c:v>
                </c:pt>
                <c:pt idx="2">
                  <c:v>19.971400000000003</c:v>
                </c:pt>
                <c:pt idx="3">
                  <c:v>22.499200000000002</c:v>
                </c:pt>
              </c:numCache>
            </c:numRef>
          </c:val>
        </c:ser>
        <c:axId val="78330880"/>
        <c:axId val="78345344"/>
      </c:barChart>
      <c:catAx>
        <c:axId val="7833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345344"/>
        <c:crosses val="autoZero"/>
        <c:auto val="1"/>
        <c:lblAlgn val="ctr"/>
        <c:lblOffset val="100"/>
      </c:catAx>
      <c:valAx>
        <c:axId val="78345344"/>
        <c:scaling>
          <c:orientation val="minMax"/>
        </c:scaling>
        <c:delete val="1"/>
        <c:axPos val="l"/>
        <c:numFmt formatCode="0.0" sourceLinked="1"/>
        <c:tickLblPos val="none"/>
        <c:crossAx val="783308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0086479637875496E-4"/>
          <c:y val="0"/>
          <c:w val="0.89999984940152478"/>
          <c:h val="0.2525813104099544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>
        <c:manualLayout>
          <c:layoutTarget val="inner"/>
          <c:xMode val="edge"/>
          <c:yMode val="edge"/>
          <c:x val="1.6886367411967963E-2"/>
          <c:y val="0.10938611926002216"/>
          <c:w val="0.9494207894846779"/>
          <c:h val="0.751015277581772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Кредиты и прочие средства, предоставленные физическим лицам,трлн.руб.</c:v>
                </c:pt>
              </c:strCache>
            </c:strRef>
          </c:tx>
          <c:spPr>
            <a:solidFill>
              <a:srgbClr val="8064A2">
                <a:lumMod val="75000"/>
                <a:alpha val="68000"/>
              </a:srgb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Лист1!$A$2:$A$5</c:f>
              <c:numCache>
                <c:formatCode>dd/mm/yyyy</c:formatCode>
                <c:ptCount val="4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>
                  <c:v>4.0847999999999995</c:v>
                </c:pt>
                <c:pt idx="1">
                  <c:v>5.5508999999999995</c:v>
                </c:pt>
                <c:pt idx="2">
                  <c:v>7.7371000000000008</c:v>
                </c:pt>
                <c:pt idx="3">
                  <c:v>9.9571000000000005</c:v>
                </c:pt>
              </c:numCache>
            </c:numRef>
          </c:val>
        </c:ser>
        <c:gapWidth val="187"/>
        <c:overlap val="-83"/>
        <c:axId val="117311360"/>
        <c:axId val="117318016"/>
      </c:barChart>
      <c:dateAx>
        <c:axId val="117311360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318016"/>
        <c:crosses val="autoZero"/>
        <c:auto val="1"/>
        <c:lblOffset val="100"/>
      </c:dateAx>
      <c:valAx>
        <c:axId val="117318016"/>
        <c:scaling>
          <c:orientation val="minMax"/>
        </c:scaling>
        <c:delete val="1"/>
        <c:axPos val="l"/>
        <c:numFmt formatCode="0.0" sourceLinked="1"/>
        <c:tickLblPos val="none"/>
        <c:crossAx val="1173113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2709684779802211E-2"/>
          <c:y val="7.6878922284988271E-2"/>
          <c:w val="0.89320850629103987"/>
          <c:h val="0.20822645523046526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/>
      <c:barChart>
        <c:barDir val="col"/>
        <c:grouping val="cluster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Доля просроченной задолженности в общем кредитном портфеле,% </c:v>
                </c:pt>
              </c:strCache>
            </c:strRef>
          </c:tx>
          <c:spPr>
            <a:solidFill>
              <a:schemeClr val="accent2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'[Диаграмма в Microsoft Office PowerPoint]Лист1'!$A$2</c:f>
              <c:strCache>
                <c:ptCount val="1"/>
                <c:pt idx="0">
                  <c:v>Уровень просроченной задолженности, 01.04.2014</c:v>
                </c:pt>
              </c:strCache>
            </c:strRef>
          </c:cat>
          <c:val>
            <c:numRef>
              <c:f>'[Диаграмма в Microsoft Office PowerPoint]Лист1'!$B$2</c:f>
              <c:numCache>
                <c:formatCode>0.0</c:formatCode>
                <c:ptCount val="1"/>
                <c:pt idx="0">
                  <c:v>3.632602242076671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Доля просроченной задолженности по кредитам, предоставленным физическим лицам,% </c:v>
                </c:pt>
              </c:strCache>
            </c:strRef>
          </c:tx>
          <c:spPr>
            <a:solidFill>
              <a:srgbClr val="C90D8A"/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'[Диаграмма в Microsoft Office PowerPoint]Лист1'!$A$2</c:f>
              <c:strCache>
                <c:ptCount val="1"/>
                <c:pt idx="0">
                  <c:v>Уровень просроченной задолженности, 01.04.2014</c:v>
                </c:pt>
              </c:strCache>
            </c:strRef>
          </c:cat>
          <c:val>
            <c:numRef>
              <c:f>'[Диаграмма в Microsoft Office PowerPoint]Лист1'!$C$2</c:f>
              <c:numCache>
                <c:formatCode>0.0</c:formatCode>
                <c:ptCount val="1"/>
                <c:pt idx="0">
                  <c:v>4.2069147753725611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PowerPoint]Лист1'!$D$1</c:f>
              <c:strCache>
                <c:ptCount val="1"/>
                <c:pt idx="0">
                  <c:v>Доля просроченной задолженности по кредитам, предоставленным нефинансовым организациям,% 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'[Диаграмма в Microsoft Office PowerPoint]Лист1'!$A$2</c:f>
              <c:strCache>
                <c:ptCount val="1"/>
                <c:pt idx="0">
                  <c:v>Уровень просроченной задолженности, 01.04.2014</c:v>
                </c:pt>
              </c:strCache>
            </c:strRef>
          </c:cat>
          <c:val>
            <c:numRef>
              <c:f>'[Диаграмма в Microsoft Office PowerPoint]Лист1'!$D$2</c:f>
              <c:numCache>
                <c:formatCode>0.0</c:formatCode>
                <c:ptCount val="1"/>
                <c:pt idx="0">
                  <c:v>4.8699171889207173</c:v>
                </c:pt>
              </c:numCache>
            </c:numRef>
          </c:val>
        </c:ser>
        <c:gapWidth val="425"/>
        <c:overlap val="-45"/>
        <c:axId val="111313664"/>
        <c:axId val="111315968"/>
      </c:barChart>
      <c:catAx>
        <c:axId val="111313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1315968"/>
        <c:crosses val="autoZero"/>
        <c:auto val="1"/>
        <c:lblAlgn val="ctr"/>
        <c:lblOffset val="100"/>
      </c:catAx>
      <c:valAx>
        <c:axId val="111315968"/>
        <c:scaling>
          <c:orientation val="minMax"/>
        </c:scaling>
        <c:delete val="1"/>
        <c:axPos val="l"/>
        <c:numFmt formatCode="0.0" sourceLinked="1"/>
        <c:tickLblPos val="none"/>
        <c:crossAx val="1113136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"/>
          <c:w val="1"/>
          <c:h val="0.45988396184207758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72645632"/>
        <c:axId val="78123776"/>
      </c:barChart>
      <c:catAx>
        <c:axId val="72645632"/>
        <c:scaling>
          <c:orientation val="minMax"/>
        </c:scaling>
        <c:axPos val="l"/>
        <c:tickLblPos val="nextTo"/>
        <c:crossAx val="78123776"/>
        <c:crosses val="autoZero"/>
        <c:auto val="1"/>
        <c:lblAlgn val="ctr"/>
        <c:lblOffset val="100"/>
      </c:catAx>
      <c:valAx>
        <c:axId val="78123776"/>
        <c:scaling>
          <c:orientation val="minMax"/>
        </c:scaling>
        <c:axPos val="b"/>
        <c:majorGridlines/>
        <c:numFmt formatCode="General" sourceLinked="1"/>
        <c:tickLblPos val="nextTo"/>
        <c:crossAx val="726456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autoTitleDeleted val="1"/>
    <c:plotArea>
      <c:layout>
        <c:manualLayout>
          <c:layoutTarget val="inner"/>
          <c:xMode val="edge"/>
          <c:yMode val="edge"/>
          <c:x val="7.5173251190119333E-2"/>
          <c:y val="0.19995667148094656"/>
          <c:w val="0.87801512620191047"/>
          <c:h val="0.64286267934053865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Вклады физических лиц, трлн.руб.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Лист1!$B$1:$D$1</c:f>
              <c:strCache>
                <c:ptCount val="3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11.8</c:v>
                </c:pt>
                <c:pt idx="1">
                  <c:v>14.3</c:v>
                </c:pt>
                <c:pt idx="2">
                  <c:v>16.899999999999999</c:v>
                </c:pt>
              </c:numCache>
            </c:numRef>
          </c:val>
        </c:ser>
        <c:axId val="88677376"/>
        <c:axId val="89014656"/>
      </c:barChart>
      <c:catAx>
        <c:axId val="8867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9014656"/>
        <c:crosses val="autoZero"/>
        <c:auto val="1"/>
        <c:lblAlgn val="ctr"/>
        <c:lblOffset val="100"/>
      </c:catAx>
      <c:valAx>
        <c:axId val="89014656"/>
        <c:scaling>
          <c:orientation val="minMax"/>
        </c:scaling>
        <c:delete val="1"/>
        <c:axPos val="l"/>
        <c:numFmt formatCode="General" sourceLinked="1"/>
        <c:tickLblPos val="none"/>
        <c:crossAx val="88677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013290975354302"/>
          <c:y val="0"/>
          <c:w val="0.75813994944868923"/>
          <c:h val="0.11332259378587564"/>
        </c:manualLayout>
      </c:layout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r>
              <a:rPr lang="ru-RU" sz="1100" b="0" dirty="0">
                <a:latin typeface="Arial" pitchFamily="34" charset="0"/>
                <a:cs typeface="Arial" pitchFamily="34" charset="0"/>
              </a:rPr>
              <a:t>Срочная структура вкладов физических </a:t>
            </a:r>
            <a:r>
              <a:rPr lang="ru-RU" sz="1100" b="0" dirty="0" smtClean="0">
                <a:latin typeface="Arial" pitchFamily="34" charset="0"/>
                <a:cs typeface="Arial" pitchFamily="34" charset="0"/>
              </a:rPr>
              <a:t>лиц, 01.04.2014</a:t>
            </a:r>
            <a:endParaRPr lang="ru-RU" sz="1100" b="0" dirty="0">
              <a:latin typeface="Arial" pitchFamily="34" charset="0"/>
              <a:cs typeface="Arial" pitchFamily="34" charset="0"/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9061392168546929"/>
          <c:y val="0.13459761780854759"/>
          <c:w val="0.51194412742018569"/>
          <c:h val="0.6178721370140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Срочная структура вкладов физических лиц</c:v>
                </c:pt>
              </c:strCache>
            </c:strRef>
          </c:tx>
          <c:explosion val="25"/>
          <c:dPt>
            <c:idx val="0"/>
            <c:spPr>
              <a:solidFill>
                <a:srgbClr val="62C2D8"/>
              </a:solidFill>
            </c:spPr>
          </c:dPt>
          <c:dPt>
            <c:idx val="1"/>
            <c:spPr>
              <a:solidFill>
                <a:srgbClr val="C90D8A"/>
              </a:solidFill>
            </c:spPr>
          </c:dPt>
          <c:dPt>
            <c:idx val="2"/>
            <c:explosion val="41"/>
            <c:spPr>
              <a:solidFill>
                <a:schemeClr val="accent3"/>
              </a:solidFill>
            </c:spPr>
          </c:dPt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Вклады физических лиц до востребования и сроком до 30 дней</c:v>
                </c:pt>
                <c:pt idx="1">
                  <c:v>Вклады физических лиц сроком от 31 дня до 1 года</c:v>
                </c:pt>
                <c:pt idx="2">
                  <c:v>Вклады физических лиц сроком свыше 1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2913.7</c:v>
                </c:pt>
                <c:pt idx="1">
                  <c:v>3271.4</c:v>
                </c:pt>
                <c:pt idx="2">
                  <c:v>10722.9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62669658484824942"/>
          <c:w val="0.99773459514599405"/>
          <c:h val="0.37330355106742524"/>
        </c:manualLayout>
      </c:layout>
      <c:txPr>
        <a:bodyPr/>
        <a:lstStyle/>
        <a:p>
          <a:pPr>
            <a:defRPr sz="1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>
        <c:manualLayout>
          <c:layoutTarget val="inner"/>
          <c:xMode val="edge"/>
          <c:yMode val="edge"/>
          <c:x val="9.0831534839396821E-2"/>
          <c:y val="0"/>
          <c:w val="0.84672026779207676"/>
          <c:h val="0.8853310348212302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Кредиты, депозиты и прочие привлеченные средства от Банка России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Лист1!$B$1:$D$1</c:f>
              <c:strCache>
                <c:ptCount val="3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</c:strCache>
            </c:strRef>
          </c:cat>
          <c:val>
            <c:numRef>
              <c:f>Лист1!$B$2:$D$2</c:f>
              <c:numCache>
                <c:formatCode>0.0</c:formatCode>
                <c:ptCount val="3"/>
                <c:pt idx="0">
                  <c:v>1.2121</c:v>
                </c:pt>
                <c:pt idx="1">
                  <c:v>2.6909000000000001</c:v>
                </c:pt>
                <c:pt idx="2">
                  <c:v>4.4391000000000034</c:v>
                </c:pt>
              </c:numCache>
            </c:numRef>
          </c:val>
        </c:ser>
        <c:gapWidth val="183"/>
        <c:axId val="68696320"/>
        <c:axId val="69235456"/>
      </c:barChart>
      <c:catAx>
        <c:axId val="6869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9235456"/>
        <c:crosses val="autoZero"/>
        <c:auto val="1"/>
        <c:lblAlgn val="ctr"/>
        <c:lblOffset val="100"/>
      </c:catAx>
      <c:valAx>
        <c:axId val="69235456"/>
        <c:scaling>
          <c:orientation val="minMax"/>
        </c:scaling>
        <c:delete val="1"/>
        <c:axPos val="l"/>
        <c:numFmt formatCode="0.0" sourceLinked="1"/>
        <c:tickLblPos val="none"/>
        <c:crossAx val="6869632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1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4.051073178249009E-3"/>
          <c:w val="0.89999980676104463"/>
          <c:h val="0.15851144757183935"/>
        </c:manualLayout>
      </c:layout>
      <c:txPr>
        <a:bodyPr/>
        <a:lstStyle/>
        <a:p>
          <a:pPr>
            <a:defRPr sz="11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autoTitleDeleted val="1"/>
    <c:plotArea>
      <c:layout>
        <c:manualLayout>
          <c:layoutTarget val="inner"/>
          <c:xMode val="edge"/>
          <c:yMode val="edge"/>
          <c:x val="0.11947597220380531"/>
          <c:y val="0.21454796736804085"/>
          <c:w val="0.75820338958753686"/>
          <c:h val="0.605082251521600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юридических лиц, трлн.руб.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ctr"/>
            <c:showVal val="1"/>
          </c:dLbls>
          <c:cat>
            <c:strRef>
              <c:f>Лист1!$A$2:$A$4</c:f>
              <c:strCache>
                <c:ptCount val="3"/>
                <c:pt idx="0">
                  <c:v>01.01.2012</c:v>
                </c:pt>
                <c:pt idx="1">
                  <c:v>01.01.2013</c:v>
                </c:pt>
                <c:pt idx="2">
                  <c:v>01.01.2014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14.3</c:v>
                </c:pt>
                <c:pt idx="1">
                  <c:v>15.8</c:v>
                </c:pt>
                <c:pt idx="2">
                  <c:v>18</c:v>
                </c:pt>
              </c:numCache>
            </c:numRef>
          </c:val>
        </c:ser>
        <c:overlap val="31"/>
        <c:axId val="117148288"/>
        <c:axId val="117332992"/>
      </c:barChart>
      <c:catAx>
        <c:axId val="11714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7332992"/>
        <c:crosses val="autoZero"/>
        <c:auto val="1"/>
        <c:lblAlgn val="ctr"/>
        <c:lblOffset val="100"/>
      </c:catAx>
      <c:valAx>
        <c:axId val="117332992"/>
        <c:scaling>
          <c:orientation val="minMax"/>
        </c:scaling>
        <c:delete val="1"/>
        <c:axPos val="l"/>
        <c:numFmt formatCode="General" sourceLinked="1"/>
        <c:tickLblPos val="none"/>
        <c:crossAx val="117148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0.70788</cdr:x>
      <cdr:y>0.25806</cdr:y>
    </cdr:from>
    <cdr:to>
      <cdr:x>0.83175</cdr:x>
      <cdr:y>0.3871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0" y="576064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0.63709</cdr:x>
      <cdr:y>0.29032</cdr:y>
    </cdr:from>
    <cdr:to>
      <cdr:x>0.84945</cdr:x>
      <cdr:y>0.45161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2592288" y="648072"/>
          <a:ext cx="864096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0.19467</cdr:x>
      <cdr:y>0.45161</cdr:y>
    </cdr:from>
    <cdr:to>
      <cdr:x>0.38933</cdr:x>
      <cdr:y>0.58065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flipV="1">
          <a:off x="792088" y="1008112"/>
          <a:ext cx="792088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0.37658</cdr:x>
      <cdr:y>0.375</cdr:y>
    </cdr:from>
    <cdr:to>
      <cdr:x>0.62961</cdr:x>
      <cdr:y>0.53125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1500336" y="864096"/>
          <a:ext cx="100811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0.59347</cdr:x>
      <cdr:y>0.34375</cdr:y>
    </cdr:from>
    <cdr:to>
      <cdr:x>0.8465</cdr:x>
      <cdr:y>0.5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364432" y="792088"/>
          <a:ext cx="1008112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0.12611</cdr:x>
      <cdr:y>0.51282</cdr:y>
    </cdr:from>
    <cdr:to>
      <cdr:x>0.3423</cdr:x>
      <cdr:y>0.61538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504056" y="1440160"/>
          <a:ext cx="864096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0.21624</cdr:x>
      <cdr:y>0.51613</cdr:y>
    </cdr:from>
    <cdr:to>
      <cdr:x>0.45051</cdr:x>
      <cdr:y>0.62656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V="1">
          <a:off x="864097" y="1152127"/>
          <a:ext cx="936104" cy="24650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accent2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0.50441</cdr:x>
      <cdr:y>0.33132</cdr:y>
    </cdr:from>
    <cdr:to>
      <cdr:x>0.74792</cdr:x>
      <cdr:y>0.44176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2088232" y="864096"/>
          <a:ext cx="1008112" cy="288032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C0504D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0.22611</cdr:x>
      <cdr:y>0.52459</cdr:y>
    </cdr:from>
    <cdr:to>
      <cdr:x>0.40005</cdr:x>
      <cdr:y>0.60741</cdr:y>
    </cdr:to>
    <cdr:sp macro="" textlink="">
      <cdr:nvSpPr>
        <cdr:cNvPr id="12" name="Oval 2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36104" y="1368152"/>
          <a:ext cx="720080" cy="21602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FF"/>
        </a:solidFill>
        <a:ln xmlns:a="http://schemas.openxmlformats.org/drawingml/2006/main" w="19050">
          <a:solidFill>
            <a:srgbClr val="C00000"/>
          </a:solidFill>
          <a:round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800" b="1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Calibri"/>
            </a:rPr>
            <a:t>+122%</a:t>
          </a:r>
          <a:endParaRPr lang="ru-RU" sz="800" b="1" dirty="0">
            <a:ln w="0"/>
            <a:solidFill>
              <a:srgbClr val="003300"/>
            </a:solidFill>
            <a:effectLst>
              <a:reflection blurRad="12700" stA="50000" endPos="50000" dist="5000" dir="5400000" sy="-100000" rotWithShape="0"/>
            </a:effectLst>
            <a:latin typeface="Calibri"/>
          </a:endParaRPr>
        </a:p>
      </cdr:txBody>
    </cdr:sp>
  </cdr:relSizeAnchor>
  <cdr:relSizeAnchor xmlns:cdr="http://schemas.openxmlformats.org/drawingml/2006/chartDrawing">
    <cdr:from>
      <cdr:x>0.54061</cdr:x>
      <cdr:y>0.35484</cdr:y>
    </cdr:from>
    <cdr:to>
      <cdr:x>0.71454</cdr:x>
      <cdr:y>0.43767</cdr:y>
    </cdr:to>
    <cdr:sp macro="" textlink="">
      <cdr:nvSpPr>
        <cdr:cNvPr id="5" name="Oval 25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60240" y="792088"/>
          <a:ext cx="695031" cy="184895"/>
        </a:xfrm>
        <a:prstGeom xmlns:a="http://schemas.openxmlformats.org/drawingml/2006/main" prst="ellipse">
          <a:avLst/>
        </a:prstGeom>
        <a:solidFill xmlns:a="http://schemas.openxmlformats.org/drawingml/2006/main">
          <a:srgbClr val="FFFFFF"/>
        </a:solidFill>
        <a:ln xmlns:a="http://schemas.openxmlformats.org/drawingml/2006/main" w="19050">
          <a:solidFill>
            <a:srgbClr val="C00000"/>
          </a:solidFill>
          <a:round/>
          <a:headEnd/>
          <a:tailEnd/>
        </a:ln>
      </cdr:spPr>
      <cdr:txBody>
        <a:bodyPr xmlns:a="http://schemas.openxmlformats.org/drawingml/2006/main" wrap="none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>
            <a:defRPr/>
          </a:pPr>
          <a:r>
            <a:rPr lang="ru-RU" sz="800" b="1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Calibri"/>
            </a:rPr>
            <a:t>+</a:t>
          </a:r>
          <a:r>
            <a:rPr lang="ru-RU" sz="800" b="1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</a:rPr>
            <a:t>65</a:t>
          </a:r>
          <a:r>
            <a:rPr lang="ru-RU" sz="800" b="1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Calibri"/>
            </a:rPr>
            <a:t>%</a:t>
          </a:r>
          <a:endParaRPr lang="ru-RU" sz="800" b="1" dirty="0">
            <a:ln w="0"/>
            <a:solidFill>
              <a:srgbClr val="003300"/>
            </a:solidFill>
            <a:effectLst>
              <a:reflection blurRad="12700" stA="50000" endPos="50000" dist="5000" dir="5400000" sy="-100000" rotWithShape="0"/>
            </a:effectLst>
            <a:latin typeface="Calibr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9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34076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solidFill>
            <a:srgbClr val="25599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619672" y="4221088"/>
            <a:ext cx="7056784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Президент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Ассоциации «РОССИЯ»</a:t>
            </a:r>
          </a:p>
          <a:p>
            <a:pPr marL="342900" marR="0" lvl="0" indent="-342900" algn="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АКСАКОВ А.Г.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234888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Обзор банковской системы России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регионах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09442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62068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2636912"/>
            <a:ext cx="6408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60000"/>
            </a:pPr>
            <a:r>
              <a:rPr lang="ru-RU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</a:t>
            </a:r>
          </a:p>
          <a:p>
            <a:pPr algn="ctr">
              <a:buClr>
                <a:srgbClr val="C00000"/>
              </a:buClr>
              <a:buSzPct val="60000"/>
            </a:pPr>
            <a:r>
              <a:rPr lang="ru-RU" sz="4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за внимание!</a:t>
            </a:r>
            <a:endParaRPr lang="ru-RU" sz="4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ая прямоугольная выноска 24"/>
          <p:cNvSpPr/>
          <p:nvPr/>
        </p:nvSpPr>
        <p:spPr>
          <a:xfrm>
            <a:off x="5796136" y="2996952"/>
            <a:ext cx="864096" cy="792088"/>
          </a:xfrm>
          <a:prstGeom prst="wedgeRoundRectCallout">
            <a:avLst>
              <a:gd name="adj1" fmla="val -22597"/>
              <a:gd name="adj2" fmla="val 817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179512" y="1412776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70080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Bef>
                <a:spcPts val="600"/>
              </a:spcBef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548680"/>
            <a:ext cx="7668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Распределение действующих кредитных организаций по федеральным округам (по состоянию на 01.03.14).</a:t>
            </a:r>
          </a:p>
          <a:p>
            <a:pPr algn="ctr"/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5728" y="6093296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Источник: ЦБ РФ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4" descr="800px-Map_of_Russian_districts,_2010-01-19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0" y="1556792"/>
            <a:ext cx="435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целом по РФ действует 910 КО.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683568" y="5949280"/>
            <a:ext cx="1080120" cy="504056"/>
          </a:xfrm>
          <a:prstGeom prst="wedgeRoundRectCallout">
            <a:avLst>
              <a:gd name="adj1" fmla="val -54129"/>
              <a:gd name="adj2" fmla="val -11959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СКФО - 38</a:t>
            </a:r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1043608" y="5157192"/>
            <a:ext cx="1008112" cy="504056"/>
          </a:xfrm>
          <a:prstGeom prst="wedgeRoundRectCallout">
            <a:avLst>
              <a:gd name="adj1" fmla="val -73958"/>
              <a:gd name="adj2" fmla="val -480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ЮФО - 46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1547664" y="4581128"/>
            <a:ext cx="1008112" cy="432048"/>
          </a:xfrm>
          <a:prstGeom prst="wedgeRoundRectCallout">
            <a:avLst>
              <a:gd name="adj1" fmla="val -67287"/>
              <a:gd name="adj2" fmla="val 526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ПФО - 102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3059832" y="4797152"/>
            <a:ext cx="1224136" cy="576064"/>
          </a:xfrm>
          <a:prstGeom prst="wedgeRoundRectCallout">
            <a:avLst>
              <a:gd name="adj1" fmla="val -53348"/>
              <a:gd name="adj2" fmla="val -13507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УФО - 41</a:t>
            </a: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251520" y="2924944"/>
            <a:ext cx="1368152" cy="1152128"/>
          </a:xfrm>
          <a:prstGeom prst="wedgeRoundRectCallout">
            <a:avLst>
              <a:gd name="adj1" fmla="val 11707"/>
              <a:gd name="adj2" fmla="val 7832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ЦФО – 541, в т.ч. Москва и МО - 493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2771800" y="2780928"/>
            <a:ext cx="1440160" cy="576064"/>
          </a:xfrm>
          <a:prstGeom prst="wedgeRoundRectCallout">
            <a:avLst>
              <a:gd name="adj1" fmla="val -64623"/>
              <a:gd name="adj2" fmla="val 1608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СЗФО – 71</a:t>
            </a: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4572000" y="4581128"/>
            <a:ext cx="1080120" cy="504056"/>
          </a:xfrm>
          <a:prstGeom prst="wedgeRoundRectCallout">
            <a:avLst>
              <a:gd name="adj1" fmla="val -48861"/>
              <a:gd name="adj2" fmla="val -956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СФО - 49</a:t>
            </a: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5796136" y="3861048"/>
            <a:ext cx="1152128" cy="504056"/>
          </a:xfrm>
          <a:prstGeom prst="wedgeRoundRectCallout">
            <a:avLst>
              <a:gd name="adj1" fmla="val -38355"/>
              <a:gd name="adj2" fmla="val -868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ДВФО - 22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1916832"/>
            <a:ext cx="327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На Москву и МО приходится 54,2% от общего количества КО, действующих в РФ.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6456" y="6488668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ая прямоугольная выноска 24"/>
          <p:cNvSpPr/>
          <p:nvPr/>
        </p:nvSpPr>
        <p:spPr>
          <a:xfrm>
            <a:off x="5796136" y="2996952"/>
            <a:ext cx="864096" cy="792088"/>
          </a:xfrm>
          <a:prstGeom prst="wedgeRoundRectCallout">
            <a:avLst>
              <a:gd name="adj1" fmla="val -22597"/>
              <a:gd name="adj2" fmla="val 817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179512" y="1412776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170080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Bef>
                <a:spcPts val="600"/>
              </a:spcBef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Wingdings" pitchFamily="2" charset="2"/>
              <a:buChar char="ü"/>
              <a:tabLst>
                <a:tab pos="450850" algn="l"/>
              </a:tabLst>
            </a:pPr>
            <a:endParaRPr lang="ru-RU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548680"/>
            <a:ext cx="7596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Концентрация активов действующих кредитных организаций по федеральным округам*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95728" y="6165304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Источник: ЦБ РФ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Содержимое 4" descr="800px-Map_of_Russian_districts,_2010-01-19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179512" y="1988840"/>
            <a:ext cx="3419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 целом по РФ на 01.02.2014г. – 53,7%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23528" y="6021288"/>
            <a:ext cx="1584176" cy="432048"/>
          </a:xfrm>
          <a:prstGeom prst="wedgeRoundRectCallout">
            <a:avLst>
              <a:gd name="adj1" fmla="val -30515"/>
              <a:gd name="adj2" fmla="val -11638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СКФО – 49,0%</a:t>
            </a:r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755576" y="5445224"/>
            <a:ext cx="1368152" cy="432048"/>
          </a:xfrm>
          <a:prstGeom prst="wedgeRoundRectCallout">
            <a:avLst>
              <a:gd name="adj1" fmla="val -47376"/>
              <a:gd name="adj2" fmla="val -11062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ЮФО – 66,5% </a:t>
            </a: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1619672" y="4725144"/>
            <a:ext cx="1296144" cy="432048"/>
          </a:xfrm>
          <a:prstGeom prst="wedgeRoundRectCallout">
            <a:avLst>
              <a:gd name="adj1" fmla="val -76940"/>
              <a:gd name="adj2" fmla="val -234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ПФО – 47,1%</a:t>
            </a: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3059832" y="4581128"/>
            <a:ext cx="1224136" cy="648072"/>
          </a:xfrm>
          <a:prstGeom prst="wedgeRoundRectCallout">
            <a:avLst>
              <a:gd name="adj1" fmla="val -52124"/>
              <a:gd name="adj2" fmla="val -9835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УФО – 69,9%</a:t>
            </a: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251520" y="3645024"/>
            <a:ext cx="1368152" cy="576064"/>
          </a:xfrm>
          <a:prstGeom prst="wedgeRoundRectCallout">
            <a:avLst>
              <a:gd name="adj1" fmla="val 13981"/>
              <a:gd name="adj2" fmla="val 10840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ЦФО –59,8% </a:t>
            </a: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2555776" y="3068960"/>
            <a:ext cx="1440160" cy="504056"/>
          </a:xfrm>
          <a:prstGeom prst="wedgeRoundRectCallout">
            <a:avLst>
              <a:gd name="adj1" fmla="val -64623"/>
              <a:gd name="adj2" fmla="val 16086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СЗФО – 67,0% </a:t>
            </a: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4716016" y="5157192"/>
            <a:ext cx="1296144" cy="504056"/>
          </a:xfrm>
          <a:prstGeom prst="wedgeRoundRectCallout">
            <a:avLst>
              <a:gd name="adj1" fmla="val -44757"/>
              <a:gd name="adj2" fmla="val -132211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СФО – 74,3%</a:t>
            </a:r>
          </a:p>
        </p:txBody>
      </p:sp>
      <p:sp>
        <p:nvSpPr>
          <p:cNvPr id="41" name="Скругленная прямоугольная выноска 40"/>
          <p:cNvSpPr/>
          <p:nvPr/>
        </p:nvSpPr>
        <p:spPr>
          <a:xfrm>
            <a:off x="6300192" y="4293096"/>
            <a:ext cx="1512168" cy="576064"/>
          </a:xfrm>
          <a:prstGeom prst="wedgeRoundRectCallout">
            <a:avLst>
              <a:gd name="adj1" fmla="val -41857"/>
              <a:gd name="adj2" fmla="val -1483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ДВФО – 85,5%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1072" y="126876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*отношение суммы активов пяти крупнейших по величине активов КО округа к общей сумме активов действующих КО округа</a:t>
            </a:r>
          </a:p>
          <a:p>
            <a:pPr algn="ctr"/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8604448" y="6488668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34076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465313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919058103"/>
              </p:ext>
            </p:extLst>
          </p:nvPr>
        </p:nvGraphicFramePr>
        <p:xfrm>
          <a:off x="467544" y="1340768"/>
          <a:ext cx="406896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4078214765"/>
              </p:ext>
            </p:extLst>
          </p:nvPr>
        </p:nvGraphicFramePr>
        <p:xfrm>
          <a:off x="5159896" y="1340768"/>
          <a:ext cx="398410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99592" y="47667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показатели активных операций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банковского сектора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5868144" y="6497638"/>
            <a:ext cx="28798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2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ru-RU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2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Central Bank of Russia</a:t>
            </a:r>
            <a:endParaRPr lang="ru-RU" sz="12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Диаграмма 30"/>
          <p:cNvGraphicFramePr/>
          <p:nvPr>
            <p:extLst>
              <p:ext uri="{D42A27DB-BD31-4B8C-83A1-F6EECF244321}">
                <p14:modId xmlns:p14="http://schemas.microsoft.com/office/powerpoint/2010/main" xmlns="" val="3546502931"/>
              </p:ext>
            </p:extLst>
          </p:nvPr>
        </p:nvGraphicFramePr>
        <p:xfrm>
          <a:off x="395536" y="3501008"/>
          <a:ext cx="399695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Oval 25"/>
          <p:cNvSpPr>
            <a:spLocks noChangeArrowheads="1"/>
          </p:cNvSpPr>
          <p:nvPr/>
        </p:nvSpPr>
        <p:spPr bwMode="auto">
          <a:xfrm>
            <a:off x="3131840" y="2060848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16%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2123728" y="2132856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2195736" y="2204864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+18,9%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1259632" y="2420888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</a:rPr>
              <a:t>23,1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V="1">
            <a:off x="2771800" y="4365104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Oval 25"/>
          <p:cNvSpPr>
            <a:spLocks noChangeArrowheads="1"/>
          </p:cNvSpPr>
          <p:nvPr/>
        </p:nvSpPr>
        <p:spPr bwMode="auto">
          <a:xfrm>
            <a:off x="2843808" y="4509120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+28,7%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V="1">
            <a:off x="1763688" y="4725144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Oval 25"/>
          <p:cNvSpPr>
            <a:spLocks noChangeArrowheads="1"/>
          </p:cNvSpPr>
          <p:nvPr/>
        </p:nvSpPr>
        <p:spPr bwMode="auto">
          <a:xfrm>
            <a:off x="1907704" y="4797152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+39,4%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60" name="Oval 25"/>
          <p:cNvSpPr>
            <a:spLocks noChangeArrowheads="1"/>
          </p:cNvSpPr>
          <p:nvPr/>
        </p:nvSpPr>
        <p:spPr bwMode="auto">
          <a:xfrm>
            <a:off x="899592" y="5085184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+35,9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V="1">
            <a:off x="5796136" y="2420888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5868144" y="2492896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</a:rPr>
              <a:t>26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70" name="Oval 25"/>
          <p:cNvSpPr>
            <a:spLocks noChangeArrowheads="1"/>
          </p:cNvSpPr>
          <p:nvPr/>
        </p:nvSpPr>
        <p:spPr bwMode="auto">
          <a:xfrm>
            <a:off x="6804248" y="2276872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12,7%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72" name="Oval 25"/>
          <p:cNvSpPr>
            <a:spLocks noChangeArrowheads="1"/>
          </p:cNvSpPr>
          <p:nvPr/>
        </p:nvSpPr>
        <p:spPr bwMode="auto">
          <a:xfrm>
            <a:off x="7668344" y="2204864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12,7%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graphicFrame>
        <p:nvGraphicFramePr>
          <p:cNvPr id="74" name="Диаграмма 73"/>
          <p:cNvGraphicFramePr/>
          <p:nvPr/>
        </p:nvGraphicFramePr>
        <p:xfrm>
          <a:off x="5148064" y="3789040"/>
          <a:ext cx="399593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34076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34076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62068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1412776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>
              <a:buFont typeface="Wingdings" pitchFamily="2" charset="2"/>
              <a:buChar char="v"/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620689"/>
            <a:ext cx="781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Вклады физических лиц</a:t>
            </a:r>
            <a:endParaRPr lang="ru-RU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30888" y="6520259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4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95728" y="6525344"/>
            <a:ext cx="1908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Источник: ЦБ РФ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23528" y="1412776"/>
          <a:ext cx="381642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4932040" y="1340768"/>
          <a:ext cx="39604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9"/>
          <p:cNvGraphicFramePr/>
          <p:nvPr/>
        </p:nvGraphicFramePr>
        <p:xfrm>
          <a:off x="5148064" y="4149080"/>
          <a:ext cx="399593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22" name="Прямая со стрелкой 21"/>
          <p:cNvCxnSpPr/>
          <p:nvPr/>
        </p:nvCxnSpPr>
        <p:spPr>
          <a:xfrm flipV="1">
            <a:off x="899592" y="2060848"/>
            <a:ext cx="115212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1115616" y="2060848"/>
            <a:ext cx="720078" cy="21604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20,4%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Calibri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2267744" y="1772816"/>
            <a:ext cx="11521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2411760" y="1844824"/>
            <a:ext cx="720078" cy="21604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18,2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Calibri"/>
              </a:rPr>
              <a:t>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Calibri"/>
            </a:endParaRPr>
          </a:p>
        </p:txBody>
      </p:sp>
      <p:graphicFrame>
        <p:nvGraphicFramePr>
          <p:cNvPr id="29" name="Диаграмма 28"/>
          <p:cNvGraphicFramePr/>
          <p:nvPr/>
        </p:nvGraphicFramePr>
        <p:xfrm>
          <a:off x="0" y="4077072"/>
          <a:ext cx="4464496" cy="253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1" name="Прямая со стрелкой 30"/>
          <p:cNvCxnSpPr/>
          <p:nvPr/>
        </p:nvCxnSpPr>
        <p:spPr>
          <a:xfrm flipV="1">
            <a:off x="1115616" y="4653136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59632" y="4725144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</a:rPr>
              <a:t>10,8%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flipV="1">
            <a:off x="2267744" y="4509120"/>
            <a:ext cx="10081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2339752" y="4581128"/>
            <a:ext cx="720080" cy="216024"/>
          </a:xfrm>
          <a:prstGeom prst="ellipse">
            <a:avLst/>
          </a:prstGeom>
          <a:solidFill>
            <a:srgbClr val="FFFFFF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+</a:t>
            </a:r>
            <a:r>
              <a:rPr lang="ru-RU" sz="800" b="1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</a:rPr>
              <a:t>14%</a:t>
            </a:r>
            <a:endParaRPr lang="ru-RU" sz="800" b="1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09442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23559" name="Заголовок 1"/>
          <p:cNvSpPr txBox="1">
            <a:spLocks/>
          </p:cNvSpPr>
          <p:nvPr/>
        </p:nvSpPr>
        <p:spPr bwMode="auto">
          <a:xfrm>
            <a:off x="1691680" y="404664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9712" y="62068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75656" y="263691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60000"/>
            </a:pPr>
            <a:endParaRPr lang="ru-RU" sz="5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700808"/>
            <a:ext cx="7992888" cy="3875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176213" algn="just">
              <a:lnSpc>
                <a:spcPts val="1700"/>
              </a:lnSpc>
              <a:spcBef>
                <a:spcPts val="120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Операции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РЕПО на аукционной основе на срок 1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неделя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8288" indent="176213" algn="just">
              <a:lnSpc>
                <a:spcPts val="17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Операции постоянного действия на срок 1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день;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8288" indent="176213" algn="just">
              <a:lnSpc>
                <a:spcPts val="17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Операции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«тонкой настройки» на сроки от 1 до 6 дней в форме аукционов РЕПО либо депозитных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аукционов;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8288" indent="176213" algn="just">
              <a:lnSpc>
                <a:spcPts val="17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Операции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рефинансирования на сроки более 1 месяца. В качестве обеспечения по данным операциям выступают нерыночные активы, а также поручительства и золото. </a:t>
            </a:r>
          </a:p>
          <a:p>
            <a:pPr marL="268288" indent="176213" algn="just">
              <a:lnSpc>
                <a:spcPts val="17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Ежемесячные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кредитные аукционы под залог нерыночных активов на срок 3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месяца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68288" indent="176213" algn="just">
              <a:lnSpc>
                <a:spcPts val="17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363538" algn="l"/>
              </a:tabLst>
            </a:pP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Кредиты </a:t>
            </a:r>
            <a:r>
              <a:rPr lang="ru-RU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срок до 12 месяцев по фиксированной процентной ставке, выдаваемые под залог нерыночных активов или поручительств, а также золота. </a:t>
            </a:r>
            <a:endParaRPr lang="ru-RU" sz="1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indent="360363" algn="ctr">
              <a:lnSpc>
                <a:spcPts val="1700"/>
              </a:lnSpc>
              <a:spcAft>
                <a:spcPts val="1800"/>
              </a:spcAft>
            </a:pPr>
            <a:r>
              <a:rPr lang="ru-RU" sz="1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Планируется: </a:t>
            </a:r>
            <a:r>
              <a:rPr lang="ru-RU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нового механизма рефинансирования под инвестиционные </a:t>
            </a:r>
            <a:r>
              <a:rPr lang="ru-RU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проекты </a:t>
            </a:r>
            <a:r>
              <a:rPr lang="ru-RU" sz="1400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срок до 3х лет</a:t>
            </a:r>
            <a:endParaRPr lang="ru-RU" sz="14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47664" y="6926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Современная система рефинансирования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76456" y="6488668"/>
            <a:ext cx="4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34076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3608" y="2348880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Перспективы </a:t>
            </a:r>
            <a:b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банковской системы России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1640" y="692696"/>
            <a:ext cx="781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Основные законодательные изменения</a:t>
            </a:r>
            <a:endParaRPr lang="ru-RU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 bwMode="auto">
          <a:xfrm>
            <a:off x="251520" y="1412776"/>
            <a:ext cx="2160240" cy="2448272"/>
          </a:xfrm>
          <a:prstGeom prst="homePlate">
            <a:avLst>
              <a:gd name="adj" fmla="val 21852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Принятые изменения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483768" y="1412776"/>
            <a:ext cx="6336704" cy="2448272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ru-RU" sz="1800" b="1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27785" y="1490012"/>
            <a:ext cx="6120680" cy="234731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 </a:t>
            </a:r>
            <a:r>
              <a:rPr lang="ru-RU" sz="1600" b="1" dirty="0" err="1" smtClean="0"/>
              <a:t>Мегарегулятор</a:t>
            </a:r>
            <a:r>
              <a:rPr lang="ru-RU" sz="1600" b="1" dirty="0" smtClean="0"/>
              <a:t> 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 Консолидированный надзор 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err="1" smtClean="0"/>
              <a:t>Секьюритизация</a:t>
            </a:r>
            <a:endParaRPr lang="ru-RU" sz="1600" b="1" dirty="0" smtClean="0"/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Новая редакция Гражданского кодекса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 Потребительское кредитование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 Регистрация залога движимого имущества</a:t>
            </a:r>
          </a:p>
        </p:txBody>
      </p:sp>
      <p:sp>
        <p:nvSpPr>
          <p:cNvPr id="16" name="Пятиугольник 15"/>
          <p:cNvSpPr/>
          <p:nvPr/>
        </p:nvSpPr>
        <p:spPr bwMode="auto">
          <a:xfrm>
            <a:off x="251520" y="4005064"/>
            <a:ext cx="2160240" cy="2448272"/>
          </a:xfrm>
          <a:prstGeom prst="homePlate">
            <a:avLst>
              <a:gd name="adj" fmla="val 21852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Ожидаемые к принятию изменения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483768" y="4077072"/>
            <a:ext cx="6336704" cy="2304256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ru-RU" sz="1800" b="1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7785" y="4082300"/>
            <a:ext cx="6120680" cy="234731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400" dirty="0" smtClean="0"/>
              <a:t> </a:t>
            </a:r>
            <a:r>
              <a:rPr lang="ru-RU" sz="1600" b="1" dirty="0" smtClean="0"/>
              <a:t>О банкротстве физических лиц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О </a:t>
            </a:r>
            <a:r>
              <a:rPr lang="ru-RU" sz="1600" b="1" dirty="0" err="1" smtClean="0"/>
              <a:t>коллекторской</a:t>
            </a:r>
            <a:r>
              <a:rPr lang="ru-RU" sz="1600" b="1" dirty="0" smtClean="0"/>
              <a:t> деятельности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Изменения в закон о Национальной платежной системе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Регулирование деятельности на внебиржевом рынке </a:t>
            </a:r>
            <a:r>
              <a:rPr lang="ru-RU" sz="1600" b="1" dirty="0" err="1" smtClean="0"/>
              <a:t>Форекс</a:t>
            </a:r>
            <a:endParaRPr lang="ru-RU" sz="1600" b="1" dirty="0" smtClean="0"/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Изменения в закон о кредитных историях</a:t>
            </a:r>
          </a:p>
          <a:p>
            <a:pPr eaLnBrk="0" hangingPunct="0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ru-RU" sz="1600" b="1" dirty="0" smtClean="0"/>
              <a:t>Изменения в закон о банкротстве кредитных организаций</a:t>
            </a:r>
          </a:p>
        </p:txBody>
      </p:sp>
      <p:sp>
        <p:nvSpPr>
          <p:cNvPr id="19" name="Номер слайда 3"/>
          <p:cNvSpPr txBox="1">
            <a:spLocks/>
          </p:cNvSpPr>
          <p:nvPr/>
        </p:nvSpPr>
        <p:spPr>
          <a:xfrm>
            <a:off x="68042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6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5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FB4BE-F2F4-4B28-8011-1CC1096C58A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23557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Объект 2"/>
          <p:cNvSpPr txBox="1">
            <a:spLocks/>
          </p:cNvSpPr>
          <p:nvPr/>
        </p:nvSpPr>
        <p:spPr bwMode="auto">
          <a:xfrm>
            <a:off x="323850" y="1340769"/>
            <a:ext cx="8229600" cy="4813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Wingdings" pitchFamily="2" charset="2"/>
              <a:buChar char="ü"/>
            </a:pPr>
            <a:endParaRPr lang="ru-RU" sz="2400" dirty="0">
              <a:latin typeface="Book Antiqua" pitchFamily="18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2400" dirty="0">
                <a:latin typeface="Book Antiqua" pitchFamily="18" charset="0"/>
              </a:rPr>
              <a:t>  </a:t>
            </a:r>
          </a:p>
        </p:txBody>
      </p:sp>
      <p:sp>
        <p:nvSpPr>
          <p:cNvPr id="13" name="Пятиугольник 12"/>
          <p:cNvSpPr/>
          <p:nvPr/>
        </p:nvSpPr>
        <p:spPr bwMode="auto">
          <a:xfrm rot="5400000">
            <a:off x="863588" y="800708"/>
            <a:ext cx="1224136" cy="2448272"/>
          </a:xfrm>
          <a:prstGeom prst="homePlate">
            <a:avLst>
              <a:gd name="adj" fmla="val 4010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ru-RU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79512" y="2712031"/>
            <a:ext cx="2672296" cy="2232248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ru-RU" sz="1800" b="1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7514" y="2712031"/>
            <a:ext cx="2592286" cy="23011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lvl="0" algn="ctr"/>
            <a:r>
              <a:rPr lang="ru-RU" sz="1300" dirty="0" smtClean="0"/>
              <a:t>Государственная программа финансовой поддержки субъектов МСП в 82 регионах РФ </a:t>
            </a:r>
          </a:p>
          <a:p>
            <a:pPr algn="ctr"/>
            <a:r>
              <a:rPr lang="ru-RU" sz="1300" dirty="0" smtClean="0"/>
              <a:t>по двухуровневой системе через широкую сеть партнеров: банки, организации инфраструктуры (лизинговые, </a:t>
            </a:r>
            <a:r>
              <a:rPr lang="ru-RU" sz="1300" dirty="0" err="1" smtClean="0"/>
              <a:t>факторинговые</a:t>
            </a:r>
            <a:r>
              <a:rPr lang="ru-RU" sz="1300" dirty="0" smtClean="0"/>
              <a:t> компании и </a:t>
            </a:r>
            <a:r>
              <a:rPr lang="ru-RU" sz="1300" dirty="0" err="1" smtClean="0"/>
              <a:t>микрофинансовые</a:t>
            </a:r>
            <a:r>
              <a:rPr lang="ru-RU" sz="1300" dirty="0" smtClean="0"/>
              <a:t> организации). Общий объем оказанной поддержки -         96,86 млрд. рублей</a:t>
            </a:r>
            <a:endParaRPr lang="ru-RU" sz="1300" b="1" dirty="0" smtClean="0"/>
          </a:p>
        </p:txBody>
      </p:sp>
      <p:sp>
        <p:nvSpPr>
          <p:cNvPr id="19" name="Номер слайда 3"/>
          <p:cNvSpPr txBox="1">
            <a:spLocks/>
          </p:cNvSpPr>
          <p:nvPr/>
        </p:nvSpPr>
        <p:spPr>
          <a:xfrm>
            <a:off x="680424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31640" y="692696"/>
            <a:ext cx="7812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Инфраструктура поддержки субъектов МСП</a:t>
            </a:r>
            <a:endParaRPr lang="ru-RU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Пятиугольник 20"/>
          <p:cNvSpPr/>
          <p:nvPr/>
        </p:nvSpPr>
        <p:spPr bwMode="auto">
          <a:xfrm rot="5400000">
            <a:off x="6912260" y="512676"/>
            <a:ext cx="1224136" cy="3024336"/>
          </a:xfrm>
          <a:prstGeom prst="homePlate">
            <a:avLst>
              <a:gd name="adj" fmla="val 3514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</a:pP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79 региональных и муниципальных гарантийных фондов</a:t>
            </a:r>
          </a:p>
        </p:txBody>
      </p:sp>
      <p:pic>
        <p:nvPicPr>
          <p:cNvPr id="32770" name="Picture 2" descr="C:\Users\Алина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1500164" cy="648071"/>
          </a:xfrm>
          <a:prstGeom prst="rect">
            <a:avLst/>
          </a:prstGeom>
          <a:noFill/>
        </p:spPr>
      </p:pic>
      <p:sp>
        <p:nvSpPr>
          <p:cNvPr id="22" name="Пятиугольник 21"/>
          <p:cNvSpPr/>
          <p:nvPr/>
        </p:nvSpPr>
        <p:spPr bwMode="auto">
          <a:xfrm rot="5400000">
            <a:off x="3815916" y="800708"/>
            <a:ext cx="1224136" cy="2448272"/>
          </a:xfrm>
          <a:prstGeom prst="homePlate">
            <a:avLst>
              <a:gd name="adj" fmla="val 4010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ru-RU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2772" name="Picture 4" descr="p-header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1484784"/>
            <a:ext cx="1762125" cy="819151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 bwMode="auto">
          <a:xfrm>
            <a:off x="2987824" y="2728000"/>
            <a:ext cx="2808312" cy="2213168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ru-RU" sz="1800" b="1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95824" y="2659103"/>
            <a:ext cx="2736304" cy="230114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lvl="0" algn="ctr"/>
            <a:r>
              <a:rPr lang="ru-RU" sz="1300" dirty="0" smtClean="0"/>
              <a:t>Страхование </a:t>
            </a:r>
          </a:p>
          <a:p>
            <a:pPr lvl="0" algn="ctr"/>
            <a:r>
              <a:rPr lang="ru-RU" sz="1300" dirty="0" smtClean="0"/>
              <a:t>экспортных кредитов от предпринимательских и политических рисков;</a:t>
            </a:r>
          </a:p>
          <a:p>
            <a:pPr lvl="0" algn="ctr"/>
            <a:r>
              <a:rPr lang="ru-RU" sz="1300" dirty="0" smtClean="0"/>
              <a:t>российских инвестиций за рубежом от политических рисков (с 2013 г.).</a:t>
            </a:r>
          </a:p>
          <a:p>
            <a:pPr lvl="0" algn="ctr"/>
            <a:r>
              <a:rPr lang="ru-RU" sz="1300" dirty="0" smtClean="0"/>
              <a:t>Страховые обязательства ОАО «ЭКСАР» обеспечиваются банковской гарантией Внешэкономбанка на сумму 10 млрд. долл. США. 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940152" y="2636912"/>
            <a:ext cx="3096344" cy="1224136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u-RU" sz="1800" b="1" dirty="0" smtClean="0">
                <a:solidFill>
                  <a:schemeClr val="tx1"/>
                </a:solidFill>
                <a:latin typeface="Arial" pitchFamily="34" charset="0"/>
              </a:rPr>
              <a:t>                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940152" y="2708920"/>
            <a:ext cx="3024336" cy="1100816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lvl="0" algn="ctr"/>
            <a:r>
              <a:rPr lang="ru-RU" sz="1300" dirty="0" smtClean="0"/>
              <a:t>поручительства по кредитным договорам, договорам лизинга, договорам о предоставлении банковской гарантии на суммы до 100 млн. рублей</a:t>
            </a:r>
          </a:p>
        </p:txBody>
      </p:sp>
      <p:sp>
        <p:nvSpPr>
          <p:cNvPr id="27" name="Пятиугольник 26"/>
          <p:cNvSpPr/>
          <p:nvPr/>
        </p:nvSpPr>
        <p:spPr bwMode="auto">
          <a:xfrm rot="5400000">
            <a:off x="4031940" y="1520788"/>
            <a:ext cx="1152128" cy="8712968"/>
          </a:xfrm>
          <a:prstGeom prst="homePlate">
            <a:avLst>
              <a:gd name="adj" fmla="val 3514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2200"/>
              </a:lnSpc>
            </a:pP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Центры поддержки предпринимательства, оказывающие информационные                    и образовательные услуги (</a:t>
            </a:r>
            <a:r>
              <a:rPr lang="ru-RU" b="1" dirty="0" err="1" smtClean="0">
                <a:solidFill>
                  <a:schemeClr val="bg1"/>
                </a:solidFill>
                <a:cs typeface="Arial" pitchFamily="34" charset="0"/>
              </a:rPr>
              <a:t>бизнес-инкубаторы</a:t>
            </a: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, центры по развитию предпринимательства, научные парки и т.п.)</a:t>
            </a:r>
          </a:p>
        </p:txBody>
      </p:sp>
      <p:sp>
        <p:nvSpPr>
          <p:cNvPr id="28" name="Пятиугольник 27"/>
          <p:cNvSpPr/>
          <p:nvPr/>
        </p:nvSpPr>
        <p:spPr bwMode="auto">
          <a:xfrm rot="5400000">
            <a:off x="6930008" y="2943200"/>
            <a:ext cx="1224136" cy="3203848"/>
          </a:xfrm>
          <a:prstGeom prst="homePlate">
            <a:avLst>
              <a:gd name="adj" fmla="val 35143"/>
            </a:avLst>
          </a:prstGeom>
          <a:solidFill>
            <a:srgbClr val="0070C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ts val="1800"/>
              </a:lnSpc>
            </a:pPr>
            <a:r>
              <a:rPr lang="ru-RU" b="1" dirty="0" smtClean="0">
                <a:solidFill>
                  <a:schemeClr val="bg1"/>
                </a:solidFill>
                <a:cs typeface="Arial" pitchFamily="34" charset="0"/>
              </a:rPr>
              <a:t>Государственные и муниципальные учреждения, предоставляющие субсидии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презентация-внутренняя-страниц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mosgarantfund.ru/userfiles/editor/medium/445_agentstvo-kreditnykh-garanti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4896544" cy="36724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476672"/>
            <a:ext cx="7812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cs typeface="Arial" pitchFamily="34" charset="0"/>
              </a:rPr>
              <a:t>ОАО "Небанковская депозитно-кредитная организация "Агентство кредитных гарантий" ("НДКО "Кредит-гарант") </a:t>
            </a:r>
            <a:endParaRPr lang="ru-RU" sz="2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5364088" y="1556792"/>
            <a:ext cx="3779912" cy="3675519"/>
          </a:xfrm>
          <a:prstGeom prst="rect">
            <a:avLst/>
          </a:prstGeom>
          <a:solidFill>
            <a:srgbClr val="E7FFF3"/>
          </a:solidFill>
          <a:ln>
            <a:solidFill>
              <a:srgbClr val="E7FFF3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ru-RU" sz="1800" b="1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1628800"/>
            <a:ext cx="3707904" cy="3701528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lvl="0" algn="ctr"/>
            <a:r>
              <a:rPr lang="ru-RU" sz="1300" dirty="0" smtClean="0"/>
              <a:t>02.04.2014 принят Федеральный закон N 66-ФЗ</a:t>
            </a:r>
          </a:p>
          <a:p>
            <a:pPr lvl="0" algn="ctr"/>
            <a:r>
              <a:rPr lang="ru-RU" sz="1300" dirty="0" smtClean="0"/>
              <a:t>“О внесении изменений в Федеральный закон "О федеральном бюджете на 2014 год и плановый период 2015 и 2016 годов«</a:t>
            </a:r>
          </a:p>
          <a:p>
            <a:pPr lvl="0" algn="ctr"/>
            <a:r>
              <a:rPr lang="ru-RU" sz="1300" dirty="0" smtClean="0"/>
              <a:t>Правительство РФ уполномочено осуществить в 2014 году взнос в уставный капитал Агентства в размере 50 </a:t>
            </a:r>
            <a:r>
              <a:rPr lang="ru-RU" sz="1300" dirty="0" err="1" smtClean="0"/>
              <a:t>млрд.руб</a:t>
            </a:r>
            <a:r>
              <a:rPr lang="ru-RU" sz="1300" dirty="0" smtClean="0"/>
              <a:t> за счет перераспределения бюджетных ассигнований.</a:t>
            </a:r>
          </a:p>
          <a:p>
            <a:pPr lvl="0" algn="ctr"/>
            <a:r>
              <a:rPr lang="ru-RU" sz="1300" dirty="0" smtClean="0"/>
              <a:t>Агентство создается в целях реализации мер гарантийной поддержки малого и среднего предпринимательства и формирования национальной системы гарантийных организаций.</a:t>
            </a:r>
          </a:p>
          <a:p>
            <a:pPr lvl="0" algn="ctr"/>
            <a:r>
              <a:rPr lang="ru-RU" sz="1300" dirty="0" smtClean="0"/>
              <a:t>Агентство будет выдавать </a:t>
            </a:r>
            <a:r>
              <a:rPr lang="ru-RU" sz="1300" dirty="0" err="1" smtClean="0"/>
              <a:t>контргарантии</a:t>
            </a:r>
            <a:r>
              <a:rPr lang="ru-RU" sz="1300" dirty="0" smtClean="0"/>
              <a:t> региональным гарантийным организациям и сможет непосредственно выдавать гарантии субъектам МСП, реализующим инвестиционные проекты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5445224"/>
            <a:ext cx="89644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i="1" dirty="0" smtClean="0"/>
              <a:t>Агентство возьмет на себя роль координирующего центра для региональных фондов и будет отвечать за методическую поддержку по соблюдению единых требований и стандартов деятельности, что позволит унифицировать действия региональных фондов. Это позволит многофилиальным банкам, работающим в разных регионах с разными фондами снизить риски и  удешевить выдачу кредитов под поручительства</a:t>
            </a:r>
            <a:r>
              <a:rPr lang="ru-RU" sz="1300" dirty="0" smtClean="0"/>
              <a:t>.</a:t>
            </a:r>
            <a:endParaRPr lang="ru-RU" sz="1300" dirty="0"/>
          </a:p>
        </p:txBody>
      </p:sp>
      <p:sp>
        <p:nvSpPr>
          <p:cNvPr id="10" name="TextBox 9"/>
          <p:cNvSpPr txBox="1"/>
          <p:nvPr/>
        </p:nvSpPr>
        <p:spPr>
          <a:xfrm>
            <a:off x="8604448" y="6488668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8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695</Words>
  <Application>Microsoft Office PowerPoint</Application>
  <PresentationFormat>Экран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Masha</cp:lastModifiedBy>
  <cp:revision>145</cp:revision>
  <dcterms:created xsi:type="dcterms:W3CDTF">2014-04-04T06:43:00Z</dcterms:created>
  <dcterms:modified xsi:type="dcterms:W3CDTF">2014-04-21T11:40:29Z</dcterms:modified>
</cp:coreProperties>
</file>