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15"/>
  </p:notesMasterIdLst>
  <p:sldIdLst>
    <p:sldId id="256" r:id="rId4"/>
    <p:sldId id="278" r:id="rId5"/>
    <p:sldId id="271" r:id="rId6"/>
    <p:sldId id="263" r:id="rId7"/>
    <p:sldId id="264" r:id="rId8"/>
    <p:sldId id="276" r:id="rId9"/>
    <p:sldId id="277" r:id="rId10"/>
    <p:sldId id="281" r:id="rId11"/>
    <p:sldId id="283" r:id="rId12"/>
    <p:sldId id="282" r:id="rId13"/>
    <p:sldId id="280" r:id="rId14"/>
  </p:sldIdLst>
  <p:sldSz cx="9144000" cy="6858000" type="screen4x3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677D9D"/>
    <a:srgbClr val="7F7F7F"/>
    <a:srgbClr val="E3E7ED"/>
    <a:srgbClr val="3A5086"/>
    <a:srgbClr val="52647E"/>
    <a:srgbClr val="233050"/>
    <a:srgbClr val="909090"/>
    <a:srgbClr val="9CAABF"/>
    <a:srgbClr val="687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23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lotovaam\Desktop\&#1075;&#1086;&#1076;&#1086;&#1074;&#1086;&#1081;%20&#1086;&#1090;&#1095;&#1077;&#1090;%202017\&#1043;&#1088;&#1072;&#1092;&#1080;&#1082;%20&#1087;&#1086;%20&#1057;&#1052;&#104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35984962838001"/>
          <c:y val="9.69065534761078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600" b="1" i="0" u="none" strike="noStrike" kern="1200" baseline="0">
              <a:solidFill>
                <a:srgbClr val="8A8A8D"/>
              </a:solidFill>
              <a:latin typeface="TornadoC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3272868776549257E-2"/>
          <c:y val="0.1779823906957157"/>
          <c:w val="0.50583042387509403"/>
          <c:h val="0.756073702243145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информационного обмена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CA47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E7633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9B6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2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4929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rgbClr val="C9947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261733848703187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816481492016269E-2"/>
                  <c:y val="-7.91274116731671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41704748835331E-2"/>
                      <c:h val="5.5331510860845652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1977554827116847E-2"/>
                  <c:y val="-2.82824897536413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087244616234127E-3"/>
                  <c:y val="-3.30141961043248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60913705583756E-2"/>
                  <c:y val="-7.51730959446093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4145516074450083E-2"/>
                  <c:y val="-3.56083086053413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000000"/>
                      </a:solidFill>
                      <a:latin typeface="TornadoC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1.5792442188381297E-2"/>
                  <c:y val="-8.70425321463897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8185925147278618E-2"/>
                  <c:y val="-9.89346636666848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673768415770378E-2"/>
                  <c:y val="-9.4978293083026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000000"/>
                    </a:solidFill>
                    <a:latin typeface="TornadoC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Лист1!$A$2:$A$15</c:f>
              <c:strCache>
                <c:ptCount val="14"/>
                <c:pt idx="0">
                  <c:v>Банк России</c:v>
                </c:pt>
                <c:pt idx="1">
                  <c:v>Банки - 517</c:v>
                </c:pt>
                <c:pt idx="2">
                  <c:v>Небанковские кредитные организации - 18</c:v>
                </c:pt>
                <c:pt idx="3">
                  <c:v>Иностранные банки - 15</c:v>
                </c:pt>
                <c:pt idx="4">
                  <c:v>Разработчики ПО и БПО - 9</c:v>
                </c:pt>
                <c:pt idx="5">
                  <c:v>Операторы связи - 7</c:v>
                </c:pt>
                <c:pt idx="6">
                  <c:v>Федеральные и региональные органы власти - 18</c:v>
                </c:pt>
                <c:pt idx="7">
                  <c:v>Антивирусные компании - 3</c:v>
                </c:pt>
                <c:pt idx="8">
                  <c:v>Структуры Банка России - 3</c:v>
                </c:pt>
                <c:pt idx="9">
                  <c:v>Инвестиционные компании - 1</c:v>
                </c:pt>
                <c:pt idx="10">
                  <c:v>Некредитные финансовые организации - 105</c:v>
                </c:pt>
                <c:pt idx="11">
                  <c:v>Платежные системы - 8</c:v>
                </c:pt>
                <c:pt idx="12">
                  <c:v>Правоохранительные органы - 7</c:v>
                </c:pt>
                <c:pt idx="13">
                  <c:v>Иные организации - 6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</c:v>
                </c:pt>
                <c:pt idx="1">
                  <c:v>517</c:v>
                </c:pt>
                <c:pt idx="2">
                  <c:v>18</c:v>
                </c:pt>
                <c:pt idx="3">
                  <c:v>15</c:v>
                </c:pt>
                <c:pt idx="4">
                  <c:v>9</c:v>
                </c:pt>
                <c:pt idx="5">
                  <c:v>7</c:v>
                </c:pt>
                <c:pt idx="6">
                  <c:v>18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105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447937865798413"/>
          <c:y val="0.10910659906384106"/>
          <c:w val="0.49991066440160747"/>
          <c:h val="0.86956366866720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rgbClr val="8A8A8D"/>
                </a:solidFill>
                <a:latin typeface="TornadoC"/>
                <a:ea typeface="+mn-ea"/>
                <a:cs typeface="+mn-cs"/>
              </a:defRPr>
            </a:pPr>
            <a:r>
              <a:rPr lang="ru-RU" sz="1600" dirty="0">
                <a:solidFill>
                  <a:srgbClr val="8A8A8D"/>
                </a:solidFill>
                <a:latin typeface="TornadoC"/>
              </a:rPr>
              <a:t>Количество разосланных бюллетеней </a:t>
            </a:r>
          </a:p>
        </c:rich>
      </c:tx>
      <c:layout>
        <c:manualLayout>
          <c:xMode val="edge"/>
          <c:yMode val="edge"/>
          <c:x val="0.23388095956487728"/>
          <c:y val="5.89770567472169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640863177962368"/>
          <c:y val="0.22057159521726452"/>
          <c:w val="0.44770336197886923"/>
          <c:h val="0.71180720062151071"/>
        </c:manualLayout>
      </c:layout>
      <c:doughnutChart>
        <c:varyColors val="1"/>
        <c:ser>
          <c:idx val="0"/>
          <c:order val="0"/>
          <c:spPr>
            <a:effectLst/>
          </c:spPr>
          <c:explosion val="13"/>
          <c:dPt>
            <c:idx val="0"/>
            <c:bubble3D val="0"/>
            <c:spPr>
              <a:solidFill>
                <a:srgbClr val="0081BA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609FBE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57C1EC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77128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08C1D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F8B56E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rgbClr val="328DD3"/>
              </a:solidFill>
              <a:ln>
                <a:noFill/>
              </a:ln>
              <a:effectLst/>
            </c:spPr>
          </c:dPt>
          <c:dPt>
            <c:idx val="9"/>
            <c:bubble3D val="0"/>
            <c:spPr>
              <a:solidFill>
                <a:srgbClr val="C9947A"/>
              </a:solidFill>
              <a:ln>
                <a:noFill/>
              </a:ln>
              <a:effectLst/>
            </c:spPr>
          </c:dPt>
          <c:dPt>
            <c:idx val="10"/>
            <c:bubble3D val="0"/>
            <c:spPr>
              <a:solidFill>
                <a:srgbClr val="D9B69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Бюл!$A$3:$A$13</c:f>
              <c:strCache>
                <c:ptCount val="11"/>
                <c:pt idx="0">
                  <c:v>I кв. 2016</c:v>
                </c:pt>
                <c:pt idx="1">
                  <c:v>II кв. 2016</c:v>
                </c:pt>
                <c:pt idx="2">
                  <c:v>III кв.2016</c:v>
                </c:pt>
                <c:pt idx="3">
                  <c:v>IV кв. 2016</c:v>
                </c:pt>
                <c:pt idx="4">
                  <c:v>I кв. 2017</c:v>
                </c:pt>
                <c:pt idx="5">
                  <c:v>II кв. 2017</c:v>
                </c:pt>
                <c:pt idx="6">
                  <c:v>III кв. 2017</c:v>
                </c:pt>
                <c:pt idx="7">
                  <c:v>IV кв. 2017</c:v>
                </c:pt>
                <c:pt idx="8">
                  <c:v>I кв. 2018</c:v>
                </c:pt>
                <c:pt idx="9">
                  <c:v>II кв. 2018</c:v>
                </c:pt>
                <c:pt idx="10">
                  <c:v>июл.-август 2018</c:v>
                </c:pt>
              </c:strCache>
            </c:strRef>
          </c:cat>
          <c:val>
            <c:numRef>
              <c:f>Бюл!$B$3:$B$13</c:f>
              <c:numCache>
                <c:formatCode>General</c:formatCode>
                <c:ptCount val="11"/>
                <c:pt idx="0">
                  <c:v>48</c:v>
                </c:pt>
                <c:pt idx="1">
                  <c:v>48</c:v>
                </c:pt>
                <c:pt idx="2">
                  <c:v>68</c:v>
                </c:pt>
                <c:pt idx="3">
                  <c:v>49</c:v>
                </c:pt>
                <c:pt idx="4">
                  <c:v>31</c:v>
                </c:pt>
                <c:pt idx="5">
                  <c:v>28</c:v>
                </c:pt>
                <c:pt idx="6">
                  <c:v>29</c:v>
                </c:pt>
                <c:pt idx="7">
                  <c:v>31</c:v>
                </c:pt>
                <c:pt idx="8">
                  <c:v>30</c:v>
                </c:pt>
                <c:pt idx="9">
                  <c:v>48</c:v>
                </c:pt>
                <c:pt idx="1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8A8A8D"/>
                </a:solidFill>
                <a:latin typeface="TornadoC"/>
              </a:rPr>
              <a:t>Информационные рассылки ФинЦЕРТ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Предыдущий отчетный период</c:v>
                </c:pt>
              </c:strCache>
            </c:strRef>
          </c:tx>
          <c:spPr>
            <a:ln w="28575" cap="rnd">
              <a:solidFill>
                <a:srgbClr val="00AEE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Лист1!$A$2:$A$16</c:f>
              <c:strCache>
                <c:ptCount val="15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  <c:pt idx="12">
                  <c:v>июнь</c:v>
                </c:pt>
                <c:pt idx="13">
                  <c:v>июль</c:v>
                </c:pt>
                <c:pt idx="14">
                  <c:v>август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15</c:v>
                </c:pt>
                <c:pt idx="1">
                  <c:v>26</c:v>
                </c:pt>
                <c:pt idx="2">
                  <c:v>19</c:v>
                </c:pt>
                <c:pt idx="3">
                  <c:v>23</c:v>
                </c:pt>
                <c:pt idx="4">
                  <c:v>11</c:v>
                </c:pt>
                <c:pt idx="5">
                  <c:v>18</c:v>
                </c:pt>
                <c:pt idx="6">
                  <c:v>20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8</c:v>
                </c:pt>
                <c:pt idx="11">
                  <c:v>9</c:v>
                </c:pt>
                <c:pt idx="12">
                  <c:v>11</c:v>
                </c:pt>
                <c:pt idx="13">
                  <c:v>9</c:v>
                </c:pt>
                <c:pt idx="14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Отчетный период</c:v>
                </c:pt>
              </c:strCache>
            </c:strRef>
          </c:tx>
          <c:spPr>
            <a:ln w="28575" cap="rnd">
              <a:solidFill>
                <a:srgbClr val="F08C1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08C1E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Лист1!$A$2:$A$16</c:f>
              <c:strCache>
                <c:ptCount val="15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  <c:pt idx="12">
                  <c:v>июнь</c:v>
                </c:pt>
                <c:pt idx="13">
                  <c:v>июль</c:v>
                </c:pt>
                <c:pt idx="14">
                  <c:v>август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3">
                  <c:v>9</c:v>
                </c:pt>
                <c:pt idx="4">
                  <c:v>5</c:v>
                </c:pt>
                <c:pt idx="5">
                  <c:v>7</c:v>
                </c:pt>
                <c:pt idx="6">
                  <c:v>19</c:v>
                </c:pt>
                <c:pt idx="7">
                  <c:v>9</c:v>
                </c:pt>
                <c:pt idx="8">
                  <c:v>9</c:v>
                </c:pt>
                <c:pt idx="9">
                  <c:v>12</c:v>
                </c:pt>
                <c:pt idx="10">
                  <c:v>19</c:v>
                </c:pt>
                <c:pt idx="11">
                  <c:v>19</c:v>
                </c:pt>
                <c:pt idx="12">
                  <c:v>12</c:v>
                </c:pt>
                <c:pt idx="13">
                  <c:v>12</c:v>
                </c:pt>
                <c:pt idx="14">
                  <c:v>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Лист1!$A$2:$A$16</c:f>
              <c:strCache>
                <c:ptCount val="15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декабрь</c:v>
                </c:pt>
                <c:pt idx="7">
                  <c:v>январь</c:v>
                </c:pt>
                <c:pt idx="8">
                  <c:v>февраль</c:v>
                </c:pt>
                <c:pt idx="9">
                  <c:v>март</c:v>
                </c:pt>
                <c:pt idx="10">
                  <c:v>апрель</c:v>
                </c:pt>
                <c:pt idx="11">
                  <c:v>май</c:v>
                </c:pt>
                <c:pt idx="12">
                  <c:v>июнь</c:v>
                </c:pt>
                <c:pt idx="13">
                  <c:v>июль</c:v>
                </c:pt>
                <c:pt idx="14">
                  <c:v>август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76160"/>
        <c:axId val="37774464"/>
      </c:lineChart>
      <c:catAx>
        <c:axId val="376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74464"/>
        <c:crosses val="autoZero"/>
        <c:auto val="1"/>
        <c:lblAlgn val="ctr"/>
        <c:lblOffset val="100"/>
        <c:noMultiLvlLbl val="0"/>
      </c:catAx>
      <c:valAx>
        <c:axId val="3777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baseline="0">
                <a:solidFill>
                  <a:srgbClr val="8A8A8D"/>
                </a:solidFill>
                <a:latin typeface="TornadoC"/>
                <a:ea typeface="+mn-ea"/>
                <a:cs typeface="+mn-cs"/>
              </a:defRPr>
            </a:pPr>
            <a:r>
              <a:rPr lang="ru-RU" sz="1600" b="1" i="0" u="none" strike="noStrike" kern="1200" baseline="0" dirty="0" err="1">
                <a:solidFill>
                  <a:srgbClr val="8A8A8D"/>
                </a:solidFill>
                <a:latin typeface="TornadoC"/>
                <a:ea typeface="+mn-ea"/>
                <a:cs typeface="+mn-cs"/>
              </a:rPr>
              <a:t>Разделегированные</a:t>
            </a:r>
            <a:endParaRPr lang="ru-RU" sz="1600" b="1" i="0" u="none" strike="noStrike" kern="1200" baseline="0" dirty="0">
              <a:solidFill>
                <a:srgbClr val="8A8A8D"/>
              </a:solidFill>
              <a:latin typeface="TornadoC"/>
              <a:ea typeface="+mn-ea"/>
              <a:cs typeface="+mn-cs"/>
            </a:endParaRPr>
          </a:p>
          <a:p>
            <a:pPr algn="ctr" rtl="0">
              <a:defRPr lang="ru-RU" sz="1600" b="1" i="0" u="none" strike="noStrike" kern="1200" baseline="0">
                <a:solidFill>
                  <a:srgbClr val="8A8A8D"/>
                </a:solidFill>
                <a:latin typeface="TornadoC"/>
                <a:ea typeface="+mn-ea"/>
                <a:cs typeface="+mn-cs"/>
              </a:defRPr>
            </a:pPr>
            <a:r>
              <a:rPr lang="ru-RU" sz="1600" b="1" i="0" u="none" strike="noStrike" kern="1200" baseline="0" dirty="0">
                <a:solidFill>
                  <a:srgbClr val="8A8A8D"/>
                </a:solidFill>
                <a:latin typeface="TornadoC"/>
                <a:ea typeface="+mn-ea"/>
                <a:cs typeface="+mn-cs"/>
              </a:rPr>
              <a:t>домены </a:t>
            </a:r>
          </a:p>
        </c:rich>
      </c:tx>
      <c:layout>
        <c:manualLayout>
          <c:xMode val="edge"/>
          <c:yMode val="edge"/>
          <c:x val="0.6194753896503677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657820550209007E-2"/>
          <c:y val="0.11359026369168357"/>
          <c:w val="0.64543209876543206"/>
          <c:h val="0.883705206220419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</c:v>
                </c:pt>
              </c:strCache>
            </c:strRef>
          </c:tx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82C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4C4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08C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8B5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DD29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77777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explosion val="1"/>
            <c:spPr>
              <a:solidFill>
                <a:srgbClr val="94929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rgbClr val="BEBC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rgbClr val="E4E5E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rgbClr val="B3E0F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rgbClr val="57C1E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9868865487780649E-3"/>
                  <c:y val="7.542087542087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511886697015751E-2"/>
                  <c:y val="-2.807017543859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895092390224519E-2"/>
                  <c:y val="-7.0033670033670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5763957878005133E-2"/>
                  <c:y val="-5.387205387205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4.7685277170673515E-2"/>
                  <c:y val="-1.8855218855218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4.3711504073117427E-2"/>
                  <c:y val="2.693602693602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19</a:t>
                    </a:r>
                    <a:endParaRPr lang="ru-RU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Лист1!$A$2:$A$18</c:f>
              <c:strCache>
                <c:ptCount val="17"/>
                <c:pt idx="0">
                  <c:v>База данных</c:v>
                </c:pt>
                <c:pt idx="1">
                  <c:v>Финансовые пирамиды</c:v>
                </c:pt>
                <c:pt idx="2">
                  <c:v>Авиабилеты</c:v>
                </c:pt>
                <c:pt idx="3">
                  <c:v>Платежные системы</c:v>
                </c:pt>
                <c:pt idx="4">
                  <c:v>ВПО</c:v>
                </c:pt>
                <c:pt idx="5">
                  <c:v>Проф.участник РЦБ</c:v>
                </c:pt>
                <c:pt idx="6">
                  <c:v>Лже-ФИФА</c:v>
                </c:pt>
                <c:pt idx="7">
                  <c:v>Р2Р переводы</c:v>
                </c:pt>
                <c:pt idx="8">
                  <c:v>Лжегосорганы</c:v>
                </c:pt>
                <c:pt idx="9">
                  <c:v>Магазины</c:v>
                </c:pt>
                <c:pt idx="10">
                  <c:v>Процессинг</c:v>
                </c:pt>
                <c:pt idx="11">
                  <c:v>МФО</c:v>
                </c:pt>
                <c:pt idx="12">
                  <c:v>Банковские переводы</c:v>
                </c:pt>
                <c:pt idx="13">
                  <c:v>Страховые компании</c:v>
                </c:pt>
                <c:pt idx="14">
                  <c:v>Системы оплаты услуг</c:v>
                </c:pt>
                <c:pt idx="15">
                  <c:v>Лжебанки</c:v>
                </c:pt>
                <c:pt idx="16">
                  <c:v>Мошенничество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</c:v>
                </c:pt>
                <c:pt idx="1">
                  <c:v>39</c:v>
                </c:pt>
                <c:pt idx="2">
                  <c:v>23</c:v>
                </c:pt>
                <c:pt idx="3">
                  <c:v>16</c:v>
                </c:pt>
                <c:pt idx="4">
                  <c:v>28</c:v>
                </c:pt>
                <c:pt idx="5">
                  <c:v>7</c:v>
                </c:pt>
                <c:pt idx="6">
                  <c:v>0</c:v>
                </c:pt>
                <c:pt idx="7">
                  <c:v>84</c:v>
                </c:pt>
                <c:pt idx="8">
                  <c:v>2</c:v>
                </c:pt>
                <c:pt idx="9">
                  <c:v>24</c:v>
                </c:pt>
                <c:pt idx="10">
                  <c:v>1</c:v>
                </c:pt>
                <c:pt idx="11">
                  <c:v>29</c:v>
                </c:pt>
                <c:pt idx="12">
                  <c:v>1</c:v>
                </c:pt>
                <c:pt idx="13">
                  <c:v>45</c:v>
                </c:pt>
                <c:pt idx="14">
                  <c:v>2</c:v>
                </c:pt>
                <c:pt idx="15">
                  <c:v>44</c:v>
                </c:pt>
                <c:pt idx="16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пер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E4E5E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E8D3B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D9B6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rgbClr val="C9947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rgbClr val="F8B56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rgbClr val="F08C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rgbClr val="57C1E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60673732171946E-3"/>
                  <c:y val="-7.2840779113137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101322691264499E-3"/>
                  <c:y val="-7.553396878021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088235176976164E-2"/>
                      <c:h val="3.767017543859649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969304481856308E-2"/>
                  <c:y val="-7.55341898052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11502754113248E-2"/>
                      <c:h val="3.7670175438596493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5895092390224519E-2"/>
                  <c:y val="-6.7340067340067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3645936817007751E-2"/>
                  <c:y val="-2.693602693602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4.9672163719451622E-2"/>
                  <c:y val="-8.0808080808080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Лист1!$A$2:$A$18</c:f>
              <c:strCache>
                <c:ptCount val="17"/>
                <c:pt idx="0">
                  <c:v>База данных</c:v>
                </c:pt>
                <c:pt idx="1">
                  <c:v>Финансовые пирамиды</c:v>
                </c:pt>
                <c:pt idx="2">
                  <c:v>Авиабилеты</c:v>
                </c:pt>
                <c:pt idx="3">
                  <c:v>Платежные системы</c:v>
                </c:pt>
                <c:pt idx="4">
                  <c:v>ВПО</c:v>
                </c:pt>
                <c:pt idx="5">
                  <c:v>Проф.участник РЦБ</c:v>
                </c:pt>
                <c:pt idx="6">
                  <c:v>Лже-ФИФА</c:v>
                </c:pt>
                <c:pt idx="7">
                  <c:v>Р2Р переводы</c:v>
                </c:pt>
                <c:pt idx="8">
                  <c:v>Лжегосорганы</c:v>
                </c:pt>
                <c:pt idx="9">
                  <c:v>Магазины</c:v>
                </c:pt>
                <c:pt idx="10">
                  <c:v>Процессинг</c:v>
                </c:pt>
                <c:pt idx="11">
                  <c:v>МФО</c:v>
                </c:pt>
                <c:pt idx="12">
                  <c:v>Банковские переводы</c:v>
                </c:pt>
                <c:pt idx="13">
                  <c:v>Страховые компании</c:v>
                </c:pt>
                <c:pt idx="14">
                  <c:v>Системы оплаты услуг</c:v>
                </c:pt>
                <c:pt idx="15">
                  <c:v>Лжебанки</c:v>
                </c:pt>
                <c:pt idx="16">
                  <c:v>Мошенничество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9</c:v>
                </c:pt>
                <c:pt idx="2">
                  <c:v>10</c:v>
                </c:pt>
                <c:pt idx="3">
                  <c:v>14</c:v>
                </c:pt>
                <c:pt idx="4">
                  <c:v>36</c:v>
                </c:pt>
                <c:pt idx="5">
                  <c:v>13</c:v>
                </c:pt>
                <c:pt idx="6">
                  <c:v>53</c:v>
                </c:pt>
                <c:pt idx="7">
                  <c:v>50</c:v>
                </c:pt>
                <c:pt idx="8">
                  <c:v>0</c:v>
                </c:pt>
                <c:pt idx="9">
                  <c:v>54</c:v>
                </c:pt>
                <c:pt idx="10">
                  <c:v>0</c:v>
                </c:pt>
                <c:pt idx="11">
                  <c:v>71</c:v>
                </c:pt>
                <c:pt idx="12">
                  <c:v>3</c:v>
                </c:pt>
                <c:pt idx="13">
                  <c:v>81</c:v>
                </c:pt>
                <c:pt idx="14">
                  <c:v>1</c:v>
                </c:pt>
                <c:pt idx="15">
                  <c:v>326</c:v>
                </c:pt>
                <c:pt idx="16">
                  <c:v>947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23826188393122"/>
          <c:y val="0.14946839753138966"/>
          <c:w val="0.25946988107967983"/>
          <c:h val="0.85053162038955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76717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0.45221</cdr:x>
      <cdr:y>0.4874</cdr:y>
    </cdr:from>
    <cdr:to>
      <cdr:x>0.59014</cdr:x>
      <cdr:y>0.68678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283752" y="1292465"/>
          <a:ext cx="1001628" cy="528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ru-RU" sz="2400" dirty="0" smtClean="0">
              <a:solidFill>
                <a:srgbClr val="595959"/>
              </a:solidFill>
              <a:latin typeface="TornadoC"/>
              <a:ea typeface="Times New Roman"/>
            </a:rPr>
            <a:t>436</a:t>
          </a:r>
          <a:endParaRPr lang="ru-RU" sz="1200" dirty="0">
            <a:effectLst/>
            <a:latin typeface="Times New Roman"/>
            <a:ea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0.3328</cdr:x>
      <cdr:y>0.51582</cdr:y>
    </cdr:from>
    <cdr:to>
      <cdr:x>0.45351</cdr:x>
      <cdr:y>0.60269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127250" y="2432050"/>
          <a:ext cx="771525" cy="40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4015" cy="495427"/>
          </a:xfrm>
          <a:prstGeom prst="rect">
            <a:avLst/>
          </a:prstGeom>
        </p:spPr>
        <p:txBody>
          <a:bodyPr vert="horz" lIns="92274" tIns="46137" rIns="92274" bIns="461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3"/>
            <a:ext cx="2914015" cy="495427"/>
          </a:xfrm>
          <a:prstGeom prst="rect">
            <a:avLst/>
          </a:prstGeom>
        </p:spPr>
        <p:txBody>
          <a:bodyPr vert="horz" lIns="92274" tIns="46137" rIns="92274" bIns="46137" rtlCol="0"/>
          <a:lstStyle>
            <a:lvl1pPr algn="r">
              <a:defRPr sz="1200"/>
            </a:lvl1pPr>
          </a:lstStyle>
          <a:p>
            <a:fld id="{075294B6-91EF-4CAB-9FCF-AEA25D888E89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4" tIns="46137" rIns="92274" bIns="461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74" tIns="46137" rIns="92274" bIns="461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14015" cy="495426"/>
          </a:xfrm>
          <a:prstGeom prst="rect">
            <a:avLst/>
          </a:prstGeom>
        </p:spPr>
        <p:txBody>
          <a:bodyPr vert="horz" lIns="92274" tIns="46137" rIns="92274" bIns="461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74" tIns="46137" rIns="92274" bIns="46137" rtlCol="0" anchor="b"/>
          <a:lstStyle>
            <a:lvl1pPr algn="r">
              <a:defRPr sz="1200"/>
            </a:lvl1pPr>
          </a:lstStyle>
          <a:p>
            <a:fld id="{3DBF9AB7-126B-4DB3-A7C2-4114330D2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0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jp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7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2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105188"/>
            <a:ext cx="9144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1406" y="5594871"/>
            <a:ext cx="4324864" cy="659027"/>
          </a:xfrm>
        </p:spPr>
        <p:txBody>
          <a:bodyPr>
            <a:normAutofit/>
          </a:bodyPr>
          <a:lstStyle>
            <a:lvl1pPr marL="0" indent="0" algn="l">
              <a:buNone/>
              <a:defRPr sz="1846">
                <a:solidFill>
                  <a:schemeClr val="bg1"/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51408" y="4118919"/>
            <a:ext cx="4324865" cy="1359244"/>
          </a:xfrm>
        </p:spPr>
        <p:txBody>
          <a:bodyPr anchor="b">
            <a:normAutofit/>
          </a:bodyPr>
          <a:lstStyle>
            <a:lvl1pPr>
              <a:defRPr sz="1846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576119" y="6315168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8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11892" y="5594870"/>
            <a:ext cx="4058226" cy="665893"/>
          </a:xfrm>
        </p:spPr>
        <p:txBody>
          <a:bodyPr>
            <a:noAutofit/>
          </a:bodyPr>
          <a:lstStyle>
            <a:lvl1pPr marL="0" indent="0" algn="r">
              <a:buNone/>
              <a:defRPr sz="1846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1" name="Picture 21" descr="alllog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382" y="-81063"/>
            <a:ext cx="2793301" cy="1542802"/>
          </a:xfrm>
          <a:prstGeom prst="rect">
            <a:avLst/>
          </a:prstGeom>
        </p:spPr>
      </p:pic>
      <p:pic>
        <p:nvPicPr>
          <p:cNvPr id="17" name="Picture 20" descr="CBRF_titul-1.jpg"/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96" r="11796"/>
          <a:stretch/>
        </p:blipFill>
        <p:spPr>
          <a:xfrm>
            <a:off x="0" y="1423167"/>
            <a:ext cx="9144000" cy="26948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698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144000" cy="275564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05188"/>
            <a:ext cx="9144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3" y="4118924"/>
            <a:ext cx="3938587" cy="741405"/>
          </a:xfrm>
        </p:spPr>
        <p:txBody>
          <a:bodyPr anchor="b"/>
          <a:lstStyle>
            <a:lvl1pPr>
              <a:defRPr sz="1846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3" y="4942709"/>
            <a:ext cx="3938587" cy="1146947"/>
          </a:xfrm>
        </p:spPr>
        <p:txBody>
          <a:bodyPr>
            <a:normAutofit/>
          </a:bodyPr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Picture 21" descr="alllogo-0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382" y="-81063"/>
            <a:ext cx="2793301" cy="15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4929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6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0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595" y="1208216"/>
            <a:ext cx="4947852" cy="713946"/>
          </a:xfrm>
        </p:spPr>
        <p:txBody>
          <a:bodyPr anchor="t">
            <a:normAutofit/>
          </a:bodyPr>
          <a:lstStyle>
            <a:lvl1pPr>
              <a:defRPr sz="1846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7705" y="1208219"/>
            <a:ext cx="3016947" cy="5037267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30595" y="2114382"/>
            <a:ext cx="4947852" cy="4139043"/>
          </a:xfrm>
        </p:spPr>
        <p:txBody>
          <a:bodyPr>
            <a:normAutofit/>
          </a:bodyPr>
          <a:lstStyle>
            <a:lvl1pPr marL="0" indent="0">
              <a:buNone/>
              <a:defRPr sz="1292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6"/>
            <a:ext cx="9144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1" name="Picture 20" descr="CBRF_titul-1.jp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" y="1542250"/>
            <a:ext cx="9149762" cy="2060376"/>
          </a:xfrm>
          <a:prstGeom prst="rect">
            <a:avLst/>
          </a:prstGeom>
          <a:effectLst/>
        </p:spPr>
      </p:pic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27933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4" y="4274905"/>
            <a:ext cx="51816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4" y="5405215"/>
            <a:ext cx="51816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3048002" y="5869996"/>
            <a:ext cx="4935538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3048002" y="6078465"/>
            <a:ext cx="4935538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-2881" y="1542250"/>
            <a:ext cx="9146881" cy="2060376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6"/>
            <a:ext cx="9144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27933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4" y="4274905"/>
            <a:ext cx="51816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4" y="5405215"/>
            <a:ext cx="51816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3048002" y="5869996"/>
            <a:ext cx="4935538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3048002" y="6078465"/>
            <a:ext cx="4935538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pic>
        <p:nvPicPr>
          <p:cNvPr id="9" name="Picture 8" descr="CBRF-Razdelitel.jpg"/>
          <p:cNvPicPr>
            <a:picLocks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" y="1542250"/>
            <a:ext cx="9149762" cy="20603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881" y="1542250"/>
            <a:ext cx="9146881" cy="2060376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92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6"/>
            <a:ext cx="9144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27933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4" y="4274905"/>
            <a:ext cx="51816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4" y="5405215"/>
            <a:ext cx="51816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3048002" y="5869996"/>
            <a:ext cx="4935538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3048002" y="6078465"/>
            <a:ext cx="4935538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4" b="70935"/>
          <a:stretch/>
        </p:blipFill>
        <p:spPr>
          <a:xfrm flipH="1">
            <a:off x="-2880" y="1542256"/>
            <a:ext cx="9144002" cy="2076451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 userDrawn="1"/>
        </p:nvSpPr>
        <p:spPr>
          <a:xfrm>
            <a:off x="-2880" y="1542256"/>
            <a:ext cx="9144002" cy="207645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38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590627" y="6534059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500291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|</a:t>
            </a: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298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99" y="1466"/>
          <a:ext cx="1497" cy="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9" y="1466"/>
                        <a:ext cx="1497" cy="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1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8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9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8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8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7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0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23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F03C-1C4F-4A27-8EC9-74553FDBE324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228D-0FF8-4445-95C8-C99463CD4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1414"/>
            <a:ext cx="814979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736981"/>
            <a:ext cx="814979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22469" y="344615"/>
            <a:ext cx="36017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38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47138" y="838028"/>
            <a:ext cx="36040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07544" y="847553"/>
            <a:ext cx="1838067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433638" y="838028"/>
            <a:ext cx="6344808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096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443162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697706" y="528658"/>
            <a:ext cx="1709738" cy="1135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738" cap="all" dirty="0">
                <a:solidFill>
                  <a:srgbClr val="000000"/>
                </a:solidFill>
              </a:rPr>
              <a:t>Название презентации</a:t>
            </a:r>
            <a:endParaRPr lang="en-US" sz="738" cap="all" dirty="0">
              <a:solidFill>
                <a:srgbClr val="000000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50382" y="415931"/>
            <a:ext cx="300640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22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064" indent="-82064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1292" kern="1200">
          <a:solidFill>
            <a:srgbClr val="000000"/>
          </a:solidFill>
          <a:latin typeface="+mn-lt"/>
          <a:ea typeface="+mn-ea"/>
          <a:cs typeface="+mn-cs"/>
        </a:defRPr>
      </a:lvl1pPr>
      <a:lvl2pPr marL="164127" indent="-82064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rgbClr val="000000"/>
          </a:solidFill>
          <a:latin typeface="+mn-lt"/>
          <a:ea typeface="+mn-ea"/>
          <a:cs typeface="+mn-cs"/>
        </a:defRPr>
      </a:lvl2pPr>
      <a:lvl3pPr marL="247657" indent="-83529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rgbClr val="000000"/>
          </a:solidFill>
          <a:latin typeface="+mn-lt"/>
          <a:ea typeface="+mn-ea"/>
          <a:cs typeface="+mn-cs"/>
        </a:defRPr>
      </a:lvl3pPr>
      <a:lvl4pPr marL="329720" indent="-82064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rgbClr val="000000"/>
          </a:solidFill>
          <a:latin typeface="+mn-lt"/>
          <a:ea typeface="+mn-ea"/>
          <a:cs typeface="+mn-cs"/>
        </a:defRPr>
      </a:lvl4pPr>
      <a:lvl5pPr marL="411784" indent="-82064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rgbClr val="000000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916038" y="381127"/>
            <a:ext cx="8053018" cy="15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916040" y="27542"/>
            <a:ext cx="487313" cy="12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82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74947" y="1012004"/>
            <a:ext cx="8794112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4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auto">
          <a:xfrm>
            <a:off x="121491" y="6273271"/>
            <a:ext cx="8722840" cy="414655"/>
            <a:chOff x="75" y="3873"/>
            <a:chExt cx="5385" cy="256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873"/>
              <a:ext cx="5385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59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1 Сноска</a:t>
              </a: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76"/>
              <a:ext cx="4323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340624" indent="-340624" defTabSz="500291" fontAlgn="base">
                <a:spcBef>
                  <a:spcPct val="0"/>
                </a:spcBef>
                <a:spcAft>
                  <a:spcPct val="0"/>
                </a:spcAft>
                <a:tabLst>
                  <a:tab pos="342397" algn="l"/>
                </a:tabLst>
              </a:pPr>
              <a:r>
                <a:rPr lang="ru-RU" sz="559" dirty="0">
                  <a:solidFill>
                    <a:srgbClr val="000000"/>
                  </a:solidFill>
                  <a:cs typeface="Arial" panose="020B0604020202020204" pitchFamily="34" charset="0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7" y="1368693"/>
            <a:ext cx="4350893" cy="299653"/>
            <a:chOff x="915" y="845"/>
            <a:chExt cx="2686" cy="18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845"/>
              <a:ext cx="2686" cy="1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12" b="1" dirty="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12" dirty="0">
                  <a:solidFill>
                    <a:srgbClr val="80808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156" y="1990673"/>
            <a:ext cx="4389768" cy="6363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pic>
        <p:nvPicPr>
          <p:cNvPr id="18" name="Picture 17" descr="CBRF-Logo_20mm.png"/>
          <p:cNvPicPr preferRelativeResize="0"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174947" y="211237"/>
            <a:ext cx="527135" cy="49892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74947" y="921398"/>
            <a:ext cx="8794112" cy="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0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 ftr="0" dt="0"/>
  <p:txStyles>
    <p:titleStyle>
      <a:lvl1pPr algn="l" defTabSz="500291" rtl="0" eaLnBrk="1" fontAlgn="base" hangingPunct="1">
        <a:spcBef>
          <a:spcPct val="0"/>
        </a:spcBef>
        <a:spcAft>
          <a:spcPct val="0"/>
        </a:spcAft>
        <a:tabLst>
          <a:tab pos="199584" algn="l"/>
        </a:tabLst>
        <a:defRPr sz="1034" b="1">
          <a:solidFill>
            <a:schemeClr val="accent4"/>
          </a:solidFill>
          <a:latin typeface="+mj-lt"/>
          <a:ea typeface="+mj-ea"/>
          <a:cs typeface="Arial" panose="020B0604020202020204" pitchFamily="34" charset="0"/>
        </a:defRPr>
      </a:lvl1pPr>
      <a:lvl2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2pPr>
      <a:lvl3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3pPr>
      <a:lvl4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4pPr>
      <a:lvl5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5pPr>
      <a:lvl6pPr marL="255467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6pPr>
      <a:lvl7pPr marL="510935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7pPr>
      <a:lvl8pPr marL="766402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8pPr>
      <a:lvl9pPr marL="1021870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827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08219" indent="-107332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255467" indent="-146362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‒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343285" indent="-86930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6pPr>
      <a:lvl7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7pPr>
      <a:lvl8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8pPr>
      <a:lvl9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1pPr>
      <a:lvl2pPr marL="255467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2pPr>
      <a:lvl3pPr marL="510935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3pPr>
      <a:lvl4pPr marL="766402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4pPr>
      <a:lvl5pPr marL="1021870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5pPr>
      <a:lvl6pPr marL="1277337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6pPr>
      <a:lvl7pPr marL="1532804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7pPr>
      <a:lvl8pPr marL="1788272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8pPr>
      <a:lvl9pPr marL="2043739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2390" y="4057080"/>
            <a:ext cx="8078355" cy="2244007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2800" kern="0" dirty="0">
                <a:cs typeface="Arial"/>
                <a:sym typeface="Arial"/>
              </a:rPr>
              <a:t/>
            </a:r>
            <a:br>
              <a:rPr lang="ru-RU" sz="2800" kern="0" dirty="0">
                <a:cs typeface="Arial"/>
                <a:sym typeface="Arial"/>
              </a:rPr>
            </a:br>
            <a:r>
              <a:rPr lang="ru-RU" sz="3200" kern="0" dirty="0">
                <a:cs typeface="Arial"/>
                <a:sym typeface="Arial"/>
              </a:rPr>
              <a:t> </a:t>
            </a:r>
            <a:r>
              <a:rPr lang="ru-RU" sz="1200" kern="0" dirty="0" smtClean="0">
                <a:cs typeface="Arial"/>
                <a:sym typeface="Arial"/>
              </a:rPr>
              <a:t>11.10.2018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130725" y="4484073"/>
            <a:ext cx="6627599" cy="116319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prstClr val="white"/>
                </a:solidFill>
                <a:sym typeface="Arial"/>
              </a:rPr>
              <a:t>Внедрение новых финансовых технологий в </a:t>
            </a:r>
            <a:r>
              <a:rPr lang="ru-RU" sz="2000" b="1" kern="0" dirty="0" smtClean="0">
                <a:solidFill>
                  <a:prstClr val="white"/>
                </a:solidFill>
                <a:cs typeface="Arial"/>
                <a:sym typeface="Arial"/>
              </a:rPr>
              <a:t>банковской сфере, </a:t>
            </a:r>
          </a:p>
          <a:p>
            <a:pPr algn="r">
              <a:lnSpc>
                <a:spcPct val="90000"/>
              </a:lnSpc>
            </a:pPr>
            <a:r>
              <a:rPr lang="ru-RU" sz="2000" b="1" kern="0" dirty="0" smtClean="0">
                <a:solidFill>
                  <a:prstClr val="white"/>
                </a:solidFill>
                <a:cs typeface="Arial"/>
                <a:sym typeface="Arial"/>
              </a:rPr>
              <a:t>их влияние на повышение информационной безопасности банков</a:t>
            </a:r>
            <a:endParaRPr lang="ru-RU" sz="2000" b="1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80" y="5178475"/>
            <a:ext cx="8461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kern="0" dirty="0">
                <a:solidFill>
                  <a:srgbClr val="FFFFFF"/>
                </a:solidFill>
                <a:latin typeface="+mj-lt"/>
                <a:ea typeface="+mj-ea"/>
                <a:cs typeface="Arial"/>
                <a:sym typeface="Arial"/>
              </a:rPr>
              <a:t>Сычев Артем Михайлович </a:t>
            </a:r>
            <a:br>
              <a:rPr lang="ru-RU" sz="1400" kern="0" dirty="0">
                <a:solidFill>
                  <a:srgbClr val="FFFFFF"/>
                </a:solidFill>
                <a:latin typeface="+mj-lt"/>
                <a:ea typeface="+mj-ea"/>
                <a:cs typeface="Arial"/>
                <a:sym typeface="Arial"/>
              </a:rPr>
            </a:br>
            <a:r>
              <a:rPr lang="ru-RU" sz="1400" kern="0" dirty="0" smtClean="0">
                <a:solidFill>
                  <a:srgbClr val="FFFFFF"/>
                </a:solidFill>
                <a:latin typeface="+mj-lt"/>
                <a:ea typeface="+mj-ea"/>
                <a:cs typeface="Arial"/>
                <a:sym typeface="Arial"/>
              </a:rPr>
              <a:t>Первый заместитель директора Департамента информационной безопасности  </a:t>
            </a:r>
            <a:endParaRPr lang="ru-RU" sz="1400" kern="0" dirty="0">
              <a:solidFill>
                <a:srgbClr val="FFFFFF"/>
              </a:solidFill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0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1804" y="1080856"/>
            <a:ext cx="2668170" cy="1484555"/>
          </a:xfrm>
          <a:prstGeom prst="rect">
            <a:avLst/>
          </a:prstGeom>
          <a:solidFill>
            <a:srgbClr val="3E96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306812"/>
            <a:ext cx="8053018" cy="307777"/>
          </a:xfrm>
        </p:spPr>
        <p:txBody>
          <a:bodyPr/>
          <a:lstStyle/>
          <a:p>
            <a:r>
              <a:rPr lang="ru-RU" sz="2000" dirty="0" err="1"/>
              <a:t>ФинЦЕРТ</a:t>
            </a:r>
            <a:r>
              <a:rPr lang="ru-RU" sz="2000" dirty="0"/>
              <a:t> Банка России </a:t>
            </a:r>
            <a:r>
              <a:rPr lang="ru-RU" sz="2000" dirty="0" smtClean="0"/>
              <a:t>(</a:t>
            </a:r>
            <a:r>
              <a:rPr lang="en-US" sz="2000" dirty="0" smtClean="0"/>
              <a:t>3</a:t>
            </a:r>
            <a:r>
              <a:rPr lang="ru-RU" sz="2000" dirty="0" smtClean="0"/>
              <a:t>/</a:t>
            </a:r>
            <a:r>
              <a:rPr lang="en-US" sz="2000" dirty="0" smtClean="0"/>
              <a:t>4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53501" y="1183053"/>
            <a:ext cx="2440001" cy="12801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cap="none" baseline="0" dirty="0" smtClean="0">
                <a:solidFill>
                  <a:schemeClr val="bg1"/>
                </a:solidFill>
              </a:rPr>
              <a:t>Всего снято с </a:t>
            </a:r>
            <a:r>
              <a:rPr lang="ru-RU" sz="2000" b="1" cap="none" baseline="0" dirty="0" smtClean="0">
                <a:solidFill>
                  <a:schemeClr val="bg1"/>
                </a:solidFill>
              </a:rPr>
              <a:t>делегирования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ru-RU" sz="2000" b="1" cap="none" baseline="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2035</a:t>
            </a:r>
            <a:endParaRPr lang="ru-RU" sz="2000" b="1" cap="none" baseline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32143724"/>
              </p:ext>
            </p:extLst>
          </p:nvPr>
        </p:nvGraphicFramePr>
        <p:xfrm>
          <a:off x="2971800" y="2783990"/>
          <a:ext cx="617220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491908" y="4538238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01.2017 – </a:t>
            </a:r>
            <a:r>
              <a:rPr lang="ru-RU" sz="1400" dirty="0" smtClean="0">
                <a:solidFill>
                  <a:srgbClr val="000000"/>
                </a:solidFill>
              </a:rPr>
              <a:t>08.2017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1907" y="2679657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09.2017 </a:t>
            </a:r>
            <a:r>
              <a:rPr lang="ru-RU" sz="1400" dirty="0">
                <a:solidFill>
                  <a:srgbClr val="000000"/>
                </a:solidFill>
              </a:rPr>
              <a:t>– </a:t>
            </a:r>
            <a:r>
              <a:rPr lang="ru-RU" sz="1400" dirty="0" smtClean="0">
                <a:solidFill>
                  <a:srgbClr val="000000"/>
                </a:solidFill>
              </a:rPr>
              <a:t>08.2018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1554" y="2740617"/>
            <a:ext cx="4228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4947E"/>
              </a:buClr>
            </a:pPr>
            <a:r>
              <a:rPr lang="ru-RU" sz="1200" dirty="0"/>
              <a:t>01.2017 </a:t>
            </a:r>
            <a:r>
              <a:rPr lang="ru-RU" sz="1200" dirty="0"/>
              <a:t>- 08.2017 </a:t>
            </a:r>
            <a:r>
              <a:rPr lang="ru-RU" sz="1200" dirty="0" err="1"/>
              <a:t>гг</a:t>
            </a:r>
            <a:r>
              <a:rPr lang="ru-RU" sz="1200" dirty="0"/>
              <a:t>: </a:t>
            </a:r>
          </a:p>
          <a:p>
            <a:pPr>
              <a:buClr>
                <a:srgbClr val="A4947E"/>
              </a:buClr>
            </a:pPr>
            <a:r>
              <a:rPr lang="ru-RU" sz="1200" dirty="0" err="1"/>
              <a:t>разделегировано</a:t>
            </a:r>
            <a:r>
              <a:rPr lang="ru-RU" sz="1200" dirty="0"/>
              <a:t> </a:t>
            </a:r>
            <a:r>
              <a:rPr lang="ru-RU" sz="1200" dirty="0"/>
              <a:t>367 домена (из 481 предложенного)</a:t>
            </a:r>
          </a:p>
          <a:p>
            <a:pPr>
              <a:buClr>
                <a:srgbClr val="A4947E"/>
              </a:buClr>
            </a:pPr>
            <a:r>
              <a:rPr lang="ru-RU" sz="1200" dirty="0"/>
              <a:t>09.2017 </a:t>
            </a:r>
            <a:r>
              <a:rPr lang="ru-RU" sz="1200" dirty="0"/>
              <a:t>– </a:t>
            </a:r>
            <a:r>
              <a:rPr lang="ru-RU" sz="1200" dirty="0"/>
              <a:t>08.2018 </a:t>
            </a:r>
            <a:r>
              <a:rPr lang="ru-RU" sz="1200" dirty="0" err="1"/>
              <a:t>гг</a:t>
            </a:r>
            <a:r>
              <a:rPr lang="ru-RU" sz="1200" dirty="0"/>
              <a:t>:</a:t>
            </a:r>
          </a:p>
          <a:p>
            <a:pPr>
              <a:buClr>
                <a:srgbClr val="A4947E"/>
              </a:buClr>
            </a:pPr>
            <a:r>
              <a:rPr lang="ru-RU" sz="1200" dirty="0" err="1"/>
              <a:t>разделегировано</a:t>
            </a:r>
            <a:r>
              <a:rPr lang="ru-RU" sz="1200" dirty="0"/>
              <a:t> </a:t>
            </a:r>
            <a:r>
              <a:rPr lang="ru-RU" sz="1200" dirty="0"/>
              <a:t>1668 доменов (из 2205 предложенных</a:t>
            </a:r>
            <a:r>
              <a:rPr lang="ru-RU" sz="1200" dirty="0"/>
              <a:t>)</a:t>
            </a:r>
            <a:endParaRPr lang="ru-RU" sz="1200" dirty="0"/>
          </a:p>
        </p:txBody>
      </p:sp>
      <p:pic>
        <p:nvPicPr>
          <p:cNvPr id="15" name="Picture 2" descr="D:\Clients_LOGOS\FinCert\Презентация в PowerPoint\Img\FC_Logo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895" y="1042755"/>
            <a:ext cx="2547851" cy="532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4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306812"/>
            <a:ext cx="8053018" cy="307777"/>
          </a:xfrm>
        </p:spPr>
        <p:txBody>
          <a:bodyPr/>
          <a:lstStyle/>
          <a:p>
            <a:r>
              <a:rPr lang="ru-RU" sz="2000" dirty="0" err="1"/>
              <a:t>ФинЦЕРТ</a:t>
            </a:r>
            <a:r>
              <a:rPr lang="ru-RU" sz="2000" dirty="0"/>
              <a:t> Банка России </a:t>
            </a:r>
            <a:r>
              <a:rPr lang="ru-RU" sz="2000" dirty="0" smtClean="0"/>
              <a:t>(</a:t>
            </a:r>
            <a:r>
              <a:rPr lang="en-US" sz="2000" dirty="0" smtClean="0"/>
              <a:t>4</a:t>
            </a:r>
            <a:r>
              <a:rPr lang="ru-RU" sz="2000" dirty="0" smtClean="0"/>
              <a:t>/</a:t>
            </a:r>
            <a:r>
              <a:rPr lang="en-US" sz="2000" dirty="0" smtClean="0"/>
              <a:t>4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6539" y="1078468"/>
            <a:ext cx="16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8296C8"/>
                </a:solidFill>
                <a:latin typeface="+mj-lt"/>
                <a:ea typeface="+mj-ea"/>
                <a:cs typeface="Arial" panose="020B0604020202020204" pitchFamily="34" charset="0"/>
              </a:rPr>
              <a:t>Общий тренд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539" y="1427797"/>
            <a:ext cx="5294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Снижение </a:t>
            </a:r>
            <a:r>
              <a:rPr lang="ru-RU" dirty="0"/>
              <a:t>количества успешных крупных хищений у кредитных организаций сохранится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539" y="2365593"/>
            <a:ext cx="5294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При </a:t>
            </a:r>
            <a:r>
              <a:rPr lang="ru-RU" sz="1200" dirty="0" smtClean="0"/>
              <a:t>этом </a:t>
            </a:r>
            <a:r>
              <a:rPr lang="ru-RU" sz="1200" dirty="0"/>
              <a:t>число хищений у клиентов банков (юридические лица и индивидуальные предприниматели</a:t>
            </a:r>
            <a:r>
              <a:rPr lang="ru-RU" sz="1200" dirty="0" smtClean="0"/>
              <a:t>) </a:t>
            </a:r>
            <a:r>
              <a:rPr lang="ru-RU" sz="1200" dirty="0"/>
              <a:t>может возрасти. Одной из причин может стать утечка в Интернет исходного программного кода ВПО, используемого для таких хищений.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539" y="3318778"/>
            <a:ext cx="5294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Количество атак на устройства самообслуживания будет оставаться на сравнительно высоком уровне до момента повсеместного внедрения средств и технологий защиты, которые радикально усложнят или сделают несанкционированное снятие наличных денежных средств невозможным.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539" y="4454218"/>
            <a:ext cx="5294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Широкое освещение в СМИ атак группировок типа </a:t>
            </a:r>
            <a:r>
              <a:rPr lang="ru-RU" sz="1200" dirty="0" err="1"/>
              <a:t>Cobalt</a:t>
            </a:r>
            <a:r>
              <a:rPr lang="ru-RU" sz="1200" dirty="0"/>
              <a:t> может сопровождаться несколькими волнами спам-рассылок мошеннических и вымогательских писем более мелких мошеннических групп, пытающихся воспользоваться ситуацией и, </a:t>
            </a:r>
            <a:r>
              <a:rPr lang="ru-RU" sz="1200" dirty="0" err="1"/>
              <a:t>мимикрировав</a:t>
            </a:r>
            <a:r>
              <a:rPr lang="ru-RU" sz="1200" dirty="0"/>
              <a:t> под известные преступные группы, тем самым отвести от себя внимание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5706" y="2074128"/>
            <a:ext cx="814524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Clients_LOGOS\FinCert\Презентация в PowerPoint\Img\FC_Logo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895" y="1082434"/>
            <a:ext cx="2547851" cy="532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6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152924"/>
            <a:ext cx="8053018" cy="615553"/>
          </a:xfrm>
        </p:spPr>
        <p:txBody>
          <a:bodyPr/>
          <a:lstStyle/>
          <a:p>
            <a:r>
              <a:rPr lang="ru-RU" sz="2000" dirty="0"/>
              <a:t>Регулирование вопросов защиты информации на финансовом рынке</a:t>
            </a:r>
            <a:r>
              <a:rPr lang="en-US" sz="2000" dirty="0"/>
              <a:t> (1/2)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5702" y="3700637"/>
            <a:ext cx="7932561" cy="707886"/>
          </a:xfrm>
          <a:prstGeom prst="rect">
            <a:avLst/>
          </a:prstGeom>
          <a:solidFill>
            <a:srgbClr val="E3E7ED"/>
          </a:solidFill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Анализ уязвимостей платежных приложений и инфраструктуры</a:t>
            </a: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Технология подтверждения перевода денежных средств</a:t>
            </a: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Информационный обмен </a:t>
            </a:r>
            <a:r>
              <a:rPr lang="ru-RU" sz="1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ФинЦЕРТ</a:t>
            </a: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 Банка России об инцидентах</a:t>
            </a: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Внедрение отечественной криптографии на финансовом рынке.</a:t>
            </a:r>
            <a:endParaRPr lang="ru-RU" sz="1000" dirty="0">
              <a:solidFill>
                <a:srgbClr val="000000">
                  <a:lumMod val="65000"/>
                  <a:lumOff val="35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04" y="5612885"/>
            <a:ext cx="7932561" cy="400110"/>
          </a:xfrm>
          <a:prstGeom prst="rect">
            <a:avLst/>
          </a:prstGeom>
          <a:solidFill>
            <a:srgbClr val="E3E7E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88900" indent="-88900">
              <a:defRPr sz="1400" b="0" i="0" u="none" strike="noStrike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/>
              <a:t>Организационные и технические меры защиты информации и АБС</a:t>
            </a:r>
            <a:r>
              <a:rPr lang="en-US" sz="1000" dirty="0" smtClean="0"/>
              <a:t>;</a:t>
            </a:r>
          </a:p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/>
              <a:t>Стандартизация оценки соответствия.</a:t>
            </a:r>
            <a:endParaRPr lang="ru-RU" sz="1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5726" y="1849050"/>
            <a:ext cx="814524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3018" y="3704790"/>
            <a:ext cx="814524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3020" y="5605175"/>
            <a:ext cx="814524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5699" y="1864611"/>
            <a:ext cx="7932561" cy="707886"/>
          </a:xfrm>
          <a:prstGeom prst="rect">
            <a:avLst/>
          </a:prstGeom>
          <a:solidFill>
            <a:srgbClr val="E3E7ED"/>
          </a:solidFill>
        </p:spPr>
        <p:txBody>
          <a:bodyPr wrap="square" rtlCol="0">
            <a:spAutoFit/>
          </a:bodyPr>
          <a:lstStyle/>
          <a:p>
            <a:pPr marL="177800" indent="-177800" algn="just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Информационный обмен </a:t>
            </a:r>
            <a:r>
              <a:rPr lang="ru-RU" sz="100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ФинЦЕРТ</a:t>
            </a: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Банка России</a:t>
            </a: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;</a:t>
            </a:r>
            <a:endParaRPr lang="ru-RU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177800" indent="-177800" algn="just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Полномочия Банка России по регулированию вопросов защиты информации</a:t>
            </a: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;</a:t>
            </a:r>
            <a:endParaRPr lang="ru-RU" sz="1000" dirty="0" smtClean="0">
              <a:solidFill>
                <a:srgbClr val="000000">
                  <a:lumMod val="65000"/>
                  <a:lumOff val="35000"/>
                </a:srgbClr>
              </a:solidFill>
              <a:latin typeface="+mj-lt"/>
              <a:ea typeface="+mj-ea"/>
              <a:cs typeface="+mj-cs"/>
            </a:endParaRPr>
          </a:p>
          <a:p>
            <a:pPr marL="177800" indent="-177800" algn="just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Легализация «</a:t>
            </a:r>
            <a:r>
              <a:rPr lang="ru-RU" sz="1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Антифрод</a:t>
            </a: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»</a:t>
            </a: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177800" indent="-177800" algn="just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Остановка несанкционированных платежей юридических лиц.</a:t>
            </a:r>
            <a:endParaRPr lang="ru-RU" sz="1000" dirty="0">
              <a:solidFill>
                <a:srgbClr val="000000">
                  <a:lumMod val="65000"/>
                  <a:lumOff val="35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8412" y="1089013"/>
            <a:ext cx="7842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Федеральный закон от 27.06.2018 </a:t>
            </a:r>
            <a:r>
              <a:rPr lang="ru-RU" sz="1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№ </a:t>
            </a:r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167-ФЗ </a:t>
            </a:r>
            <a:endParaRPr lang="ru-RU" sz="1600" b="1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«О 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внесении изменений в отдельные законодательные акты Российской </a:t>
            </a: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Федерации </a:t>
            </a:r>
          </a:p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в части противодействия хищени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ю</a:t>
            </a: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денежных средств»</a:t>
            </a:r>
            <a:endParaRPr lang="ru-RU" sz="1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04" y="2821433"/>
            <a:ext cx="793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Положение Банка России от 09.06.2012 </a:t>
            </a:r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№</a:t>
            </a:r>
            <a:r>
              <a:rPr lang="ru-RU" sz="1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382-П </a:t>
            </a:r>
          </a:p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«О требованиях к обеспечению защиты информации при осуществлении переводов денежных средств и о порядке осуществления Банком России контроля за  соблюдением требований к обеспечению защиты информации при осуществлении переводов денежных средств»</a:t>
            </a:r>
            <a:endParaRPr lang="ru-RU" sz="12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412" y="4651068"/>
            <a:ext cx="793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ГОСТ Р 57580.1-2017 </a:t>
            </a:r>
          </a:p>
          <a:p>
            <a:pPr>
              <a:defRPr/>
            </a:pPr>
            <a:r>
              <a:rPr lang="ru-RU" sz="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«Безопасность финансовых (банковских) операций. Защита информации финансовых организаций. Базовый состав организационных и технических мер защиты информации»</a:t>
            </a:r>
          </a:p>
          <a:p>
            <a:pPr>
              <a:defRPr/>
            </a:pPr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ГОСТ Р 57580.2-2018 </a:t>
            </a:r>
          </a:p>
          <a:p>
            <a:pPr>
              <a:defRPr/>
            </a:pPr>
            <a:r>
              <a:rPr lang="ru-RU" sz="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rPr>
              <a:t>«Безопасность финансовых (банковских) операций. Защита информации финансовых организаций. Методика оценки соответствия»</a:t>
            </a:r>
          </a:p>
        </p:txBody>
      </p:sp>
    </p:spTree>
    <p:extLst>
      <p:ext uri="{BB962C8B-B14F-4D97-AF65-F5344CB8AC3E}">
        <p14:creationId xmlns:p14="http://schemas.microsoft.com/office/powerpoint/2010/main" val="16685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61281" y="1380452"/>
            <a:ext cx="2513243" cy="906479"/>
            <a:chOff x="348601" y="1558432"/>
            <a:chExt cx="2286817" cy="627137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48603" y="1558432"/>
              <a:ext cx="2286815" cy="627136"/>
            </a:xfrm>
            <a:prstGeom prst="rect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lvl="0">
                <a:spcBef>
                  <a:spcPts val="600"/>
                </a:spcBef>
                <a:defRPr sz="1400" b="0" i="0" u="none" strike="noStrike" kern="1200" cap="none" spc="0" normalizeH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  <a:ea typeface="+mj-ea"/>
                  <a:cs typeface="+mj-cs"/>
                </a:defRPr>
              </a:pPr>
              <a:r>
                <a:rPr lang="ru-RU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Тенденции и скорость развития сферы цифровых финансовых услуг</a:t>
              </a:r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 rot="5400000">
              <a:off x="155975" y="1751059"/>
              <a:ext cx="627136" cy="241883"/>
            </a:xfrm>
            <a:prstGeom prst="triangle">
              <a:avLst/>
            </a:prstGeom>
            <a:solidFill>
              <a:srgbClr val="E3E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68608" y="2464375"/>
            <a:ext cx="2512809" cy="906481"/>
            <a:chOff x="348601" y="1558431"/>
            <a:chExt cx="2286422" cy="627138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348604" y="1558431"/>
              <a:ext cx="2286419" cy="627136"/>
            </a:xfrm>
            <a:prstGeom prst="rect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lvl="0">
                <a:spcBef>
                  <a:spcPts val="600"/>
                </a:spcBef>
                <a:defRPr sz="1400" b="0" i="0" u="none" strike="noStrike" kern="1200" cap="none" spc="0" normalizeH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  <a:ea typeface="+mj-ea"/>
                  <a:cs typeface="+mj-cs"/>
                </a:defRPr>
              </a:pPr>
              <a:r>
                <a:rPr lang="ru-RU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Активная позиция по стимулированию </a:t>
              </a:r>
              <a:r>
                <a:rPr lang="ru-RU" sz="11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развития финансовых </a:t>
              </a:r>
              <a:r>
                <a:rPr lang="ru-RU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технологий в масштабах государства</a:t>
              </a:r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rot="5400000">
              <a:off x="155975" y="1751059"/>
              <a:ext cx="627136" cy="241883"/>
            </a:xfrm>
            <a:prstGeom prst="triangle">
              <a:avLst/>
            </a:prstGeom>
            <a:solidFill>
              <a:srgbClr val="E3E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62750" y="4687402"/>
            <a:ext cx="2518444" cy="918382"/>
            <a:chOff x="346593" y="1522623"/>
            <a:chExt cx="2291549" cy="635373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46593" y="1522623"/>
              <a:ext cx="2291549" cy="627136"/>
            </a:xfrm>
            <a:prstGeom prst="rect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lvl="0">
                <a:spcBef>
                  <a:spcPts val="600"/>
                </a:spcBef>
                <a:defRPr sz="1400" b="0" i="0" u="none" strike="noStrike" kern="1200" cap="none" spc="0" normalizeH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  <a:ea typeface="+mj-ea"/>
                  <a:cs typeface="+mj-cs"/>
                </a:defRPr>
              </a:pPr>
              <a:r>
                <a:rPr lang="ru-RU" sz="1100" b="1" spc="-3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Защита потребителей финансовых услуг </a:t>
              </a:r>
              <a:r>
                <a:rPr lang="ru-RU" sz="1100" b="1" spc="-3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от потерь </a:t>
              </a:r>
              <a:r>
                <a:rPr lang="ru-RU" sz="1100" b="1" spc="-3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в случае реализации информационных угроз</a:t>
              </a: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5400000">
              <a:off x="155975" y="1723486"/>
              <a:ext cx="627137" cy="241883"/>
            </a:xfrm>
            <a:prstGeom prst="triangle">
              <a:avLst/>
            </a:prstGeom>
            <a:solidFill>
              <a:srgbClr val="E3E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9130" y="3574988"/>
            <a:ext cx="2513243" cy="906479"/>
            <a:chOff x="348601" y="1558432"/>
            <a:chExt cx="2286817" cy="627137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48604" y="1558432"/>
              <a:ext cx="2286814" cy="627136"/>
            </a:xfrm>
            <a:prstGeom prst="rect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lvl="0">
                <a:spcBef>
                  <a:spcPts val="600"/>
                </a:spcBef>
                <a:defRPr sz="1400" b="0" i="0" u="none" strike="noStrike" kern="1200" cap="none" spc="0" normalizeH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  <a:ea typeface="+mj-ea"/>
                  <a:cs typeface="+mj-cs"/>
                </a:defRPr>
              </a:pPr>
              <a:r>
                <a:rPr lang="ru-RU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Новые </a:t>
              </a:r>
              <a:r>
                <a:rPr lang="ru-RU" sz="11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полномочия Банка России </a:t>
              </a:r>
              <a:r>
                <a:rPr lang="ru-RU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по обеспечению ИБ на финансовом рынке</a:t>
              </a:r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 rot="5400000">
              <a:off x="155975" y="1751059"/>
              <a:ext cx="627136" cy="241883"/>
            </a:xfrm>
            <a:prstGeom prst="triangle">
              <a:avLst/>
            </a:prstGeom>
            <a:solidFill>
              <a:srgbClr val="E3E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55044" y="5761727"/>
            <a:ext cx="2526150" cy="914277"/>
            <a:chOff x="348601" y="1553037"/>
            <a:chExt cx="2298561" cy="632532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354672" y="1553037"/>
              <a:ext cx="2292490" cy="627136"/>
            </a:xfrm>
            <a:prstGeom prst="rect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/>
              <a:r>
                <a:rPr lang="ru-RU" sz="12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Интеграция показателей </a:t>
              </a:r>
              <a:r>
                <a:rPr lang="ru-RU" sz="12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киберриска</a:t>
              </a:r>
              <a:r>
                <a:rPr lang="ru-RU" sz="12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в состав основных рисков финансовых организаций</a:t>
              </a: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5400000">
              <a:off x="155975" y="1751059"/>
              <a:ext cx="627136" cy="241883"/>
            </a:xfrm>
            <a:prstGeom prst="triangle">
              <a:avLst/>
            </a:prstGeom>
            <a:solidFill>
              <a:srgbClr val="E3E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152926"/>
            <a:ext cx="8053018" cy="615553"/>
          </a:xfrm>
        </p:spPr>
        <p:txBody>
          <a:bodyPr/>
          <a:lstStyle/>
          <a:p>
            <a:r>
              <a:rPr lang="ru-RU" sz="2000" dirty="0" smtClean="0"/>
              <a:t>Регулировани</a:t>
            </a:r>
            <a:r>
              <a:rPr lang="ru-RU" sz="2000" dirty="0"/>
              <a:t>е</a:t>
            </a:r>
            <a:r>
              <a:rPr lang="ru-RU" sz="2000" dirty="0" smtClean="0"/>
              <a:t> </a:t>
            </a:r>
            <a:r>
              <a:rPr lang="ru-RU" sz="2000" dirty="0"/>
              <a:t>вопросов защиты информации на финансовом </a:t>
            </a:r>
            <a:r>
              <a:rPr lang="ru-RU" sz="2000" dirty="0" smtClean="0"/>
              <a:t>рынке</a:t>
            </a:r>
            <a:r>
              <a:rPr lang="en-US" sz="2000" dirty="0" smtClean="0"/>
              <a:t> (2/2)</a:t>
            </a:r>
            <a:endParaRPr lang="ru-RU" sz="1800" dirty="0"/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2744571" y="1370523"/>
            <a:ext cx="3191685" cy="2806550"/>
          </a:xfrm>
          <a:prstGeom prst="homePlate">
            <a:avLst>
              <a:gd name="adj" fmla="val 0"/>
            </a:avLst>
          </a:prstGeom>
          <a:solidFill>
            <a:schemeClr val="bg2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07" y="1382770"/>
            <a:ext cx="2958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200" b="1" dirty="0" smtClean="0">
                <a:solidFill>
                  <a:srgbClr val="5B6F8D"/>
                </a:solidFill>
              </a:rPr>
              <a:t>Законодательно</a:t>
            </a:r>
            <a:r>
              <a:rPr lang="en-US" sz="1200" b="1" dirty="0" smtClean="0">
                <a:solidFill>
                  <a:srgbClr val="5B6F8D"/>
                </a:solidFill>
              </a:rPr>
              <a:t> </a:t>
            </a:r>
            <a:r>
              <a:rPr lang="ru-RU" sz="1200" b="1" dirty="0" smtClean="0">
                <a:solidFill>
                  <a:srgbClr val="5B6F8D"/>
                </a:solidFill>
              </a:rPr>
              <a:t>закреплено</a:t>
            </a:r>
            <a:endParaRPr lang="ru-RU" sz="1200" b="1" dirty="0">
              <a:solidFill>
                <a:srgbClr val="5B6F8D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44045" y="4295615"/>
            <a:ext cx="3192209" cy="2371515"/>
            <a:chOff x="5379395" y="1327842"/>
            <a:chExt cx="3192209" cy="1964255"/>
          </a:xfrm>
          <a:solidFill>
            <a:srgbClr val="677D9D"/>
          </a:solidFill>
        </p:grpSpPr>
        <p:sp>
          <p:nvSpPr>
            <p:cNvPr id="5" name="Пятиугольник 4"/>
            <p:cNvSpPr/>
            <p:nvPr/>
          </p:nvSpPr>
          <p:spPr>
            <a:xfrm rot="10800000">
              <a:off x="5379917" y="1327842"/>
              <a:ext cx="3191687" cy="1964255"/>
            </a:xfrm>
            <a:prstGeom prst="homePlate">
              <a:avLst>
                <a:gd name="adj" fmla="val 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79395" y="1338406"/>
              <a:ext cx="2534282" cy="2364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 sz="1400" b="0" i="0" u="none" strike="noStrike" kern="1200" cap="none" spc="0" normalizeH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  <a:ea typeface="+mj-ea"/>
                  <a:cs typeface="+mj-cs"/>
                </a:defRPr>
              </a:pPr>
              <a:r>
                <a:rPr lang="ru-RU" sz="1200" b="1" dirty="0" smtClean="0">
                  <a:solidFill>
                    <a:schemeClr val="bg1"/>
                  </a:solidFill>
                </a:rPr>
                <a:t>Целесообразно закрепить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олилиния 8"/>
          <p:cNvSpPr/>
          <p:nvPr/>
        </p:nvSpPr>
        <p:spPr>
          <a:xfrm>
            <a:off x="2804896" y="1873000"/>
            <a:ext cx="243176" cy="243175"/>
          </a:xfrm>
          <a:custGeom>
            <a:avLst/>
            <a:gdLst>
              <a:gd name="connsiteX0" fmla="*/ 1708031 w 1725284"/>
              <a:gd name="connsiteY0" fmla="*/ 250166 h 1777041"/>
              <a:gd name="connsiteX1" fmla="*/ 1708031 w 1725284"/>
              <a:gd name="connsiteY1" fmla="*/ 0 h 1777041"/>
              <a:gd name="connsiteX2" fmla="*/ 0 w 1725284"/>
              <a:gd name="connsiteY2" fmla="*/ 0 h 1777041"/>
              <a:gd name="connsiteX3" fmla="*/ 0 w 1725284"/>
              <a:gd name="connsiteY3" fmla="*/ 1777041 h 1777041"/>
              <a:gd name="connsiteX4" fmla="*/ 1725284 w 1725284"/>
              <a:gd name="connsiteY4" fmla="*/ 1777041 h 1777041"/>
              <a:gd name="connsiteX5" fmla="*/ 1725284 w 1725284"/>
              <a:gd name="connsiteY5" fmla="*/ 733245 h 17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284" h="1777041">
                <a:moveTo>
                  <a:pt x="1708031" y="250166"/>
                </a:moveTo>
                <a:lnTo>
                  <a:pt x="1708031" y="0"/>
                </a:lnTo>
                <a:lnTo>
                  <a:pt x="0" y="0"/>
                </a:lnTo>
                <a:lnTo>
                  <a:pt x="0" y="1777041"/>
                </a:lnTo>
                <a:lnTo>
                  <a:pt x="1725284" y="1777041"/>
                </a:lnTo>
                <a:lnTo>
                  <a:pt x="1725284" y="733245"/>
                </a:lnTo>
              </a:path>
            </a:pathLst>
          </a:custGeom>
          <a:noFill/>
          <a:ln w="25400" cap="rnd">
            <a:solidFill>
              <a:srgbClr val="5B6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 rot="21368195">
            <a:off x="2884441" y="1890198"/>
            <a:ext cx="253256" cy="176362"/>
          </a:xfrm>
          <a:custGeom>
            <a:avLst/>
            <a:gdLst>
              <a:gd name="connsiteX0" fmla="*/ 0 w 362309"/>
              <a:gd name="connsiteY0" fmla="*/ 198407 h 345056"/>
              <a:gd name="connsiteX1" fmla="*/ 51758 w 362309"/>
              <a:gd name="connsiteY1" fmla="*/ 345056 h 345056"/>
              <a:gd name="connsiteX2" fmla="*/ 362309 w 362309"/>
              <a:gd name="connsiteY2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309" h="345056">
                <a:moveTo>
                  <a:pt x="0" y="198407"/>
                </a:moveTo>
                <a:lnTo>
                  <a:pt x="51758" y="345056"/>
                </a:lnTo>
                <a:lnTo>
                  <a:pt x="362309" y="0"/>
                </a:lnTo>
              </a:path>
            </a:pathLst>
          </a:custGeom>
          <a:noFill/>
          <a:ln w="25400" cap="rnd">
            <a:solidFill>
              <a:srgbClr val="5B6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4218" y="1705617"/>
            <a:ext cx="27530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dirty="0">
                <a:solidFill>
                  <a:srgbClr val="5B6F8D"/>
                </a:solidFill>
              </a:rPr>
              <a:t>Регулирование вопросов по защите информации при осуществлении переводов денежных средств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6199" y="2382979"/>
            <a:ext cx="27530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dirty="0">
                <a:solidFill>
                  <a:srgbClr val="5B6F8D"/>
                </a:solidFill>
              </a:rPr>
              <a:t>Регулирование вопросов по защите информации при осуществлении банковских операций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2123" y="3049743"/>
            <a:ext cx="27530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dirty="0">
                <a:solidFill>
                  <a:srgbClr val="5B6F8D"/>
                </a:solidFill>
              </a:rPr>
              <a:t>Регулирование вопросов по защите информации при осуществлении финансовых операций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1493" y="3749300"/>
            <a:ext cx="2682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dirty="0">
                <a:solidFill>
                  <a:srgbClr val="5B6F8D"/>
                </a:solidFill>
              </a:rPr>
              <a:t>Регулирование вопросов по информационному обмену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2803034" y="2563786"/>
            <a:ext cx="243176" cy="243175"/>
          </a:xfrm>
          <a:custGeom>
            <a:avLst/>
            <a:gdLst>
              <a:gd name="connsiteX0" fmla="*/ 1708031 w 1725284"/>
              <a:gd name="connsiteY0" fmla="*/ 250166 h 1777041"/>
              <a:gd name="connsiteX1" fmla="*/ 1708031 w 1725284"/>
              <a:gd name="connsiteY1" fmla="*/ 0 h 1777041"/>
              <a:gd name="connsiteX2" fmla="*/ 0 w 1725284"/>
              <a:gd name="connsiteY2" fmla="*/ 0 h 1777041"/>
              <a:gd name="connsiteX3" fmla="*/ 0 w 1725284"/>
              <a:gd name="connsiteY3" fmla="*/ 1777041 h 1777041"/>
              <a:gd name="connsiteX4" fmla="*/ 1725284 w 1725284"/>
              <a:gd name="connsiteY4" fmla="*/ 1777041 h 1777041"/>
              <a:gd name="connsiteX5" fmla="*/ 1725284 w 1725284"/>
              <a:gd name="connsiteY5" fmla="*/ 733245 h 17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284" h="1777041">
                <a:moveTo>
                  <a:pt x="1708031" y="250166"/>
                </a:moveTo>
                <a:lnTo>
                  <a:pt x="1708031" y="0"/>
                </a:lnTo>
                <a:lnTo>
                  <a:pt x="0" y="0"/>
                </a:lnTo>
                <a:lnTo>
                  <a:pt x="0" y="1777041"/>
                </a:lnTo>
                <a:lnTo>
                  <a:pt x="1725284" y="1777041"/>
                </a:lnTo>
                <a:lnTo>
                  <a:pt x="1725284" y="733245"/>
                </a:lnTo>
              </a:path>
            </a:pathLst>
          </a:custGeom>
          <a:noFill/>
          <a:ln w="25400" cap="rnd">
            <a:solidFill>
              <a:srgbClr val="5B6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21368195">
            <a:off x="2882579" y="2584806"/>
            <a:ext cx="253256" cy="176362"/>
          </a:xfrm>
          <a:custGeom>
            <a:avLst/>
            <a:gdLst>
              <a:gd name="connsiteX0" fmla="*/ 0 w 362309"/>
              <a:gd name="connsiteY0" fmla="*/ 198407 h 345056"/>
              <a:gd name="connsiteX1" fmla="*/ 51758 w 362309"/>
              <a:gd name="connsiteY1" fmla="*/ 345056 h 345056"/>
              <a:gd name="connsiteX2" fmla="*/ 362309 w 362309"/>
              <a:gd name="connsiteY2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309" h="345056">
                <a:moveTo>
                  <a:pt x="0" y="198407"/>
                </a:moveTo>
                <a:lnTo>
                  <a:pt x="51758" y="345056"/>
                </a:lnTo>
                <a:lnTo>
                  <a:pt x="362309" y="0"/>
                </a:lnTo>
              </a:path>
            </a:pathLst>
          </a:custGeom>
          <a:noFill/>
          <a:ln w="25400" cap="rnd">
            <a:solidFill>
              <a:srgbClr val="5B6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808865" y="3234784"/>
            <a:ext cx="243176" cy="243175"/>
          </a:xfrm>
          <a:custGeom>
            <a:avLst/>
            <a:gdLst>
              <a:gd name="connsiteX0" fmla="*/ 1708031 w 1725284"/>
              <a:gd name="connsiteY0" fmla="*/ 250166 h 1777041"/>
              <a:gd name="connsiteX1" fmla="*/ 1708031 w 1725284"/>
              <a:gd name="connsiteY1" fmla="*/ 0 h 1777041"/>
              <a:gd name="connsiteX2" fmla="*/ 0 w 1725284"/>
              <a:gd name="connsiteY2" fmla="*/ 0 h 1777041"/>
              <a:gd name="connsiteX3" fmla="*/ 0 w 1725284"/>
              <a:gd name="connsiteY3" fmla="*/ 1777041 h 1777041"/>
              <a:gd name="connsiteX4" fmla="*/ 1725284 w 1725284"/>
              <a:gd name="connsiteY4" fmla="*/ 1777041 h 1777041"/>
              <a:gd name="connsiteX5" fmla="*/ 1725284 w 1725284"/>
              <a:gd name="connsiteY5" fmla="*/ 733245 h 17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284" h="1777041">
                <a:moveTo>
                  <a:pt x="1708031" y="250166"/>
                </a:moveTo>
                <a:lnTo>
                  <a:pt x="1708031" y="0"/>
                </a:lnTo>
                <a:lnTo>
                  <a:pt x="0" y="0"/>
                </a:lnTo>
                <a:lnTo>
                  <a:pt x="0" y="1777041"/>
                </a:lnTo>
                <a:lnTo>
                  <a:pt x="1725284" y="1777041"/>
                </a:lnTo>
                <a:lnTo>
                  <a:pt x="1725284" y="733245"/>
                </a:lnTo>
              </a:path>
            </a:pathLst>
          </a:custGeom>
          <a:noFill/>
          <a:ln w="25400" cap="rnd">
            <a:solidFill>
              <a:srgbClr val="5B6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 rot="21368195">
            <a:off x="2888410" y="3255804"/>
            <a:ext cx="253256" cy="176362"/>
          </a:xfrm>
          <a:custGeom>
            <a:avLst/>
            <a:gdLst>
              <a:gd name="connsiteX0" fmla="*/ 0 w 362309"/>
              <a:gd name="connsiteY0" fmla="*/ 198407 h 345056"/>
              <a:gd name="connsiteX1" fmla="*/ 51758 w 362309"/>
              <a:gd name="connsiteY1" fmla="*/ 345056 h 345056"/>
              <a:gd name="connsiteX2" fmla="*/ 362309 w 362309"/>
              <a:gd name="connsiteY2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309" h="345056">
                <a:moveTo>
                  <a:pt x="0" y="198407"/>
                </a:moveTo>
                <a:lnTo>
                  <a:pt x="51758" y="345056"/>
                </a:lnTo>
                <a:lnTo>
                  <a:pt x="362309" y="0"/>
                </a:lnTo>
              </a:path>
            </a:pathLst>
          </a:custGeom>
          <a:noFill/>
          <a:ln w="25400" cap="rnd">
            <a:solidFill>
              <a:srgbClr val="5B6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819357" y="3842788"/>
            <a:ext cx="243913" cy="243912"/>
          </a:xfrm>
          <a:custGeom>
            <a:avLst/>
            <a:gdLst>
              <a:gd name="connsiteX0" fmla="*/ 1708031 w 1725284"/>
              <a:gd name="connsiteY0" fmla="*/ 250166 h 1777041"/>
              <a:gd name="connsiteX1" fmla="*/ 1708031 w 1725284"/>
              <a:gd name="connsiteY1" fmla="*/ 0 h 1777041"/>
              <a:gd name="connsiteX2" fmla="*/ 0 w 1725284"/>
              <a:gd name="connsiteY2" fmla="*/ 0 h 1777041"/>
              <a:gd name="connsiteX3" fmla="*/ 0 w 1725284"/>
              <a:gd name="connsiteY3" fmla="*/ 1777041 h 1777041"/>
              <a:gd name="connsiteX4" fmla="*/ 1725284 w 1725284"/>
              <a:gd name="connsiteY4" fmla="*/ 1777041 h 1777041"/>
              <a:gd name="connsiteX5" fmla="*/ 1725284 w 1725284"/>
              <a:gd name="connsiteY5" fmla="*/ 733245 h 17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284" h="1777041">
                <a:moveTo>
                  <a:pt x="1708031" y="250166"/>
                </a:moveTo>
                <a:lnTo>
                  <a:pt x="1708031" y="0"/>
                </a:lnTo>
                <a:lnTo>
                  <a:pt x="0" y="0"/>
                </a:lnTo>
                <a:lnTo>
                  <a:pt x="0" y="1777041"/>
                </a:lnTo>
                <a:lnTo>
                  <a:pt x="1725284" y="1777041"/>
                </a:lnTo>
                <a:lnTo>
                  <a:pt x="1725284" y="733245"/>
                </a:lnTo>
              </a:path>
            </a:pathLst>
          </a:custGeom>
          <a:noFill/>
          <a:ln w="25400" cap="rnd">
            <a:solidFill>
              <a:srgbClr val="5B6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1368195">
            <a:off x="2898072" y="3861481"/>
            <a:ext cx="254023" cy="176896"/>
          </a:xfrm>
          <a:custGeom>
            <a:avLst/>
            <a:gdLst>
              <a:gd name="connsiteX0" fmla="*/ 0 w 362309"/>
              <a:gd name="connsiteY0" fmla="*/ 198407 h 345056"/>
              <a:gd name="connsiteX1" fmla="*/ 51758 w 362309"/>
              <a:gd name="connsiteY1" fmla="*/ 345056 h 345056"/>
              <a:gd name="connsiteX2" fmla="*/ 362309 w 362309"/>
              <a:gd name="connsiteY2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309" h="345056">
                <a:moveTo>
                  <a:pt x="0" y="198407"/>
                </a:moveTo>
                <a:lnTo>
                  <a:pt x="51758" y="345056"/>
                </a:lnTo>
                <a:lnTo>
                  <a:pt x="362309" y="0"/>
                </a:lnTo>
              </a:path>
            </a:pathLst>
          </a:custGeom>
          <a:noFill/>
          <a:ln w="25400" cap="rnd">
            <a:solidFill>
              <a:srgbClr val="5B6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2810480" y="4817743"/>
            <a:ext cx="240962" cy="239195"/>
          </a:xfrm>
          <a:custGeom>
            <a:avLst/>
            <a:gdLst>
              <a:gd name="connsiteX0" fmla="*/ 1708031 w 1725284"/>
              <a:gd name="connsiteY0" fmla="*/ 250166 h 1777041"/>
              <a:gd name="connsiteX1" fmla="*/ 1708031 w 1725284"/>
              <a:gd name="connsiteY1" fmla="*/ 0 h 1777041"/>
              <a:gd name="connsiteX2" fmla="*/ 0 w 1725284"/>
              <a:gd name="connsiteY2" fmla="*/ 0 h 1777041"/>
              <a:gd name="connsiteX3" fmla="*/ 0 w 1725284"/>
              <a:gd name="connsiteY3" fmla="*/ 1777041 h 1777041"/>
              <a:gd name="connsiteX4" fmla="*/ 1725284 w 1725284"/>
              <a:gd name="connsiteY4" fmla="*/ 1777041 h 1777041"/>
              <a:gd name="connsiteX5" fmla="*/ 1725284 w 1725284"/>
              <a:gd name="connsiteY5" fmla="*/ 733245 h 17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284" h="1777041">
                <a:moveTo>
                  <a:pt x="1708031" y="250166"/>
                </a:moveTo>
                <a:lnTo>
                  <a:pt x="1708031" y="0"/>
                </a:lnTo>
                <a:lnTo>
                  <a:pt x="0" y="0"/>
                </a:lnTo>
                <a:lnTo>
                  <a:pt x="0" y="1777041"/>
                </a:lnTo>
                <a:lnTo>
                  <a:pt x="1725284" y="1777041"/>
                </a:lnTo>
                <a:lnTo>
                  <a:pt x="1725284" y="733245"/>
                </a:lnTo>
              </a:path>
            </a:pathLst>
          </a:cu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0270" y="4664747"/>
            <a:ext cx="28162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dirty="0">
                <a:solidFill>
                  <a:schemeClr val="bg1"/>
                </a:solidFill>
              </a:rPr>
              <a:t>Право </a:t>
            </a:r>
            <a:r>
              <a:rPr lang="ru-RU" sz="1100" b="1" dirty="0" smtClean="0">
                <a:solidFill>
                  <a:schemeClr val="bg1"/>
                </a:solidFill>
              </a:rPr>
              <a:t>принятия Банком России решений по </a:t>
            </a:r>
            <a:r>
              <a:rPr lang="ru-RU" sz="1100" b="1" u="sng" dirty="0" smtClean="0">
                <a:solidFill>
                  <a:schemeClr val="bg1"/>
                </a:solidFill>
              </a:rPr>
              <a:t>внесудебному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u="sng" dirty="0" smtClean="0">
                <a:solidFill>
                  <a:schemeClr val="bg1"/>
                </a:solidFill>
              </a:rPr>
              <a:t>блокированию</a:t>
            </a:r>
            <a:r>
              <a:rPr lang="ru-RU" sz="1100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endParaRPr lang="ru-RU" sz="100" b="1" dirty="0">
              <a:solidFill>
                <a:schemeClr val="bg1"/>
              </a:solidFill>
            </a:endParaRPr>
          </a:p>
          <a:p>
            <a:pPr marL="88900" indent="-88900" algn="just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dirty="0" smtClean="0">
                <a:solidFill>
                  <a:schemeClr val="bg1"/>
                </a:solidFill>
              </a:rPr>
              <a:t>фишинговых </a:t>
            </a:r>
            <a:r>
              <a:rPr lang="ru-RU" sz="1100" dirty="0">
                <a:solidFill>
                  <a:schemeClr val="bg1"/>
                </a:solidFill>
              </a:rPr>
              <a:t>сайтов</a:t>
            </a:r>
          </a:p>
          <a:p>
            <a:pPr marL="88900" indent="-88900" algn="just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endParaRPr lang="ru-RU" sz="200" dirty="0">
              <a:solidFill>
                <a:schemeClr val="bg1"/>
              </a:solidFill>
            </a:endParaRPr>
          </a:p>
          <a:p>
            <a:pPr marL="88900" indent="-88900" algn="just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dirty="0">
                <a:solidFill>
                  <a:schemeClr val="bg1"/>
                </a:solidFill>
              </a:rPr>
              <a:t>сайтов, связанных </a:t>
            </a:r>
            <a:r>
              <a:rPr lang="ru-RU" sz="1100" dirty="0" smtClean="0">
                <a:solidFill>
                  <a:schemeClr val="bg1"/>
                </a:solidFill>
              </a:rPr>
              <a:t>с осуществлением незаконной </a:t>
            </a:r>
            <a:r>
              <a:rPr lang="ru-RU" sz="1100" dirty="0">
                <a:solidFill>
                  <a:schemeClr val="bg1"/>
                </a:solidFill>
              </a:rPr>
              <a:t>финансовой деятельности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744573" y="1686402"/>
            <a:ext cx="3182809" cy="0"/>
          </a:xfrm>
          <a:prstGeom prst="line">
            <a:avLst/>
          </a:prstGeom>
          <a:ln w="12700">
            <a:solidFill>
              <a:srgbClr val="5B6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99797" y="4634280"/>
            <a:ext cx="323646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754407" y="1036633"/>
            <a:ext cx="318481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27272"/>
                </a:solidFill>
              </a:rPr>
              <a:t>Полномочия Банка </a:t>
            </a:r>
            <a:r>
              <a:rPr lang="ru-RU" sz="1300" b="1" dirty="0" smtClean="0">
                <a:solidFill>
                  <a:srgbClr val="727272"/>
                </a:solidFill>
              </a:rPr>
              <a:t>России</a:t>
            </a:r>
            <a:endParaRPr lang="ru-RU" sz="1300" b="1" dirty="0">
              <a:solidFill>
                <a:srgbClr val="72727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7597" y="2649070"/>
            <a:ext cx="23973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0" algn="l"/>
              </a:tabLst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400" b="1" dirty="0"/>
              <a:t>Кредитные организации </a:t>
            </a:r>
          </a:p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5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(осуществляющие банковские операции)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66475" y="1556971"/>
            <a:ext cx="247568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Субъекты национальной платежной системы </a:t>
            </a:r>
          </a:p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5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(осуществляющие переводы денежных средств)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6196989" y="2740264"/>
            <a:ext cx="388191" cy="414067"/>
            <a:chOff x="431317" y="1673525"/>
            <a:chExt cx="388191" cy="414067"/>
          </a:xfrm>
        </p:grpSpPr>
        <p:sp>
          <p:nvSpPr>
            <p:cNvPr id="32" name="Нашивка 31"/>
            <p:cNvSpPr/>
            <p:nvPr/>
          </p:nvSpPr>
          <p:spPr>
            <a:xfrm>
              <a:off x="5607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33" name="Нашивка 32"/>
            <p:cNvSpPr/>
            <p:nvPr/>
          </p:nvSpPr>
          <p:spPr>
            <a:xfrm>
              <a:off x="4313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193167" y="1776413"/>
            <a:ext cx="388191" cy="414067"/>
            <a:chOff x="431317" y="1673525"/>
            <a:chExt cx="388191" cy="414067"/>
          </a:xfrm>
        </p:grpSpPr>
        <p:sp>
          <p:nvSpPr>
            <p:cNvPr id="35" name="Нашивка 34"/>
            <p:cNvSpPr/>
            <p:nvPr/>
          </p:nvSpPr>
          <p:spPr>
            <a:xfrm>
              <a:off x="5607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36" name="Нашивка 35"/>
            <p:cNvSpPr/>
            <p:nvPr/>
          </p:nvSpPr>
          <p:spPr>
            <a:xfrm>
              <a:off x="4313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557597" y="3608277"/>
            <a:ext cx="25213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Финансовые организации </a:t>
            </a:r>
          </a:p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05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(осуществляющие финансовые операции)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6184289" y="3716715"/>
            <a:ext cx="388191" cy="414067"/>
            <a:chOff x="431317" y="1673525"/>
            <a:chExt cx="388191" cy="414067"/>
          </a:xfrm>
        </p:grpSpPr>
        <p:sp>
          <p:nvSpPr>
            <p:cNvPr id="39" name="Нашивка 38"/>
            <p:cNvSpPr/>
            <p:nvPr/>
          </p:nvSpPr>
          <p:spPr>
            <a:xfrm>
              <a:off x="5607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40" name="Нашивка 39"/>
            <p:cNvSpPr/>
            <p:nvPr/>
          </p:nvSpPr>
          <p:spPr>
            <a:xfrm>
              <a:off x="4313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84289" y="4682721"/>
            <a:ext cx="388191" cy="414067"/>
            <a:chOff x="431317" y="1673525"/>
            <a:chExt cx="388191" cy="414067"/>
          </a:xfrm>
        </p:grpSpPr>
        <p:sp>
          <p:nvSpPr>
            <p:cNvPr id="42" name="Нашивка 41"/>
            <p:cNvSpPr/>
            <p:nvPr/>
          </p:nvSpPr>
          <p:spPr>
            <a:xfrm>
              <a:off x="5607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43" name="Нашивка 42"/>
            <p:cNvSpPr/>
            <p:nvPr/>
          </p:nvSpPr>
          <p:spPr>
            <a:xfrm>
              <a:off x="4313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57597" y="4628144"/>
            <a:ext cx="24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Инновационные финансовые технологии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76627" y="1031385"/>
            <a:ext cx="32077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27272"/>
                </a:solidFill>
              </a:rPr>
              <a:t>Область </a:t>
            </a:r>
            <a:r>
              <a:rPr lang="ru-RU" sz="1300" b="1" dirty="0" smtClean="0">
                <a:solidFill>
                  <a:srgbClr val="727272"/>
                </a:solidFill>
              </a:rPr>
              <a:t>регулирования и </a:t>
            </a:r>
            <a:r>
              <a:rPr lang="ru-RU" sz="1300" b="1" dirty="0">
                <a:solidFill>
                  <a:srgbClr val="727272"/>
                </a:solidFill>
              </a:rPr>
              <a:t>контроля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107926" y="1380451"/>
            <a:ext cx="2945145" cy="398166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611" y="1040252"/>
            <a:ext cx="25128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727272"/>
                </a:solidFill>
              </a:rPr>
              <a:t>Предпосылки </a:t>
            </a:r>
            <a:r>
              <a:rPr lang="ru-RU" sz="1300" b="1" dirty="0">
                <a:solidFill>
                  <a:srgbClr val="727272"/>
                </a:solidFill>
              </a:rPr>
              <a:t>и драйверы 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2804767" y="5973325"/>
            <a:ext cx="246675" cy="244865"/>
          </a:xfrm>
          <a:custGeom>
            <a:avLst/>
            <a:gdLst>
              <a:gd name="connsiteX0" fmla="*/ 1708031 w 1725284"/>
              <a:gd name="connsiteY0" fmla="*/ 250166 h 1777041"/>
              <a:gd name="connsiteX1" fmla="*/ 1708031 w 1725284"/>
              <a:gd name="connsiteY1" fmla="*/ 0 h 1777041"/>
              <a:gd name="connsiteX2" fmla="*/ 0 w 1725284"/>
              <a:gd name="connsiteY2" fmla="*/ 0 h 1777041"/>
              <a:gd name="connsiteX3" fmla="*/ 0 w 1725284"/>
              <a:gd name="connsiteY3" fmla="*/ 1777041 h 1777041"/>
              <a:gd name="connsiteX4" fmla="*/ 1725284 w 1725284"/>
              <a:gd name="connsiteY4" fmla="*/ 1777041 h 1777041"/>
              <a:gd name="connsiteX5" fmla="*/ 1725284 w 1725284"/>
              <a:gd name="connsiteY5" fmla="*/ 733245 h 17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284" h="1777041">
                <a:moveTo>
                  <a:pt x="1708031" y="250166"/>
                </a:moveTo>
                <a:lnTo>
                  <a:pt x="1708031" y="0"/>
                </a:lnTo>
                <a:lnTo>
                  <a:pt x="0" y="0"/>
                </a:lnTo>
                <a:lnTo>
                  <a:pt x="0" y="1777041"/>
                </a:lnTo>
                <a:lnTo>
                  <a:pt x="1725284" y="1777041"/>
                </a:lnTo>
                <a:lnTo>
                  <a:pt x="1725284" y="733245"/>
                </a:lnTo>
              </a:path>
            </a:pathLst>
          </a:cu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7215" y="5829896"/>
            <a:ext cx="29315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dirty="0">
                <a:solidFill>
                  <a:schemeClr val="bg1"/>
                </a:solidFill>
              </a:rPr>
              <a:t>Право </a:t>
            </a:r>
            <a:r>
              <a:rPr lang="ru-RU" sz="1100" b="1" dirty="0" smtClean="0">
                <a:solidFill>
                  <a:schemeClr val="bg1"/>
                </a:solidFill>
              </a:rPr>
              <a:t>применения обеспечительных мер по </a:t>
            </a:r>
            <a:r>
              <a:rPr lang="ru-RU" sz="1100" b="1" u="sng" dirty="0" smtClean="0">
                <a:solidFill>
                  <a:schemeClr val="bg1"/>
                </a:solidFill>
              </a:rPr>
              <a:t>досудебному блокированию</a:t>
            </a:r>
            <a:r>
              <a:rPr lang="ru-RU" sz="1100" b="1" dirty="0" smtClean="0">
                <a:solidFill>
                  <a:schemeClr val="bg1"/>
                </a:solidFill>
              </a:rPr>
              <a:t>:</a:t>
            </a:r>
            <a:endParaRPr lang="ru-RU" sz="1100" b="1" dirty="0">
              <a:solidFill>
                <a:schemeClr val="bg1"/>
              </a:solidFill>
            </a:endParaRPr>
          </a:p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endParaRPr lang="ru-RU" sz="100" b="1" dirty="0">
              <a:solidFill>
                <a:schemeClr val="bg1"/>
              </a:solidFill>
            </a:endParaRPr>
          </a:p>
          <a:p>
            <a:pPr marL="88900" indent="-88900" algn="just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сайтов, связанных с распространением вредоносного ПО</a:t>
            </a:r>
          </a:p>
        </p:txBody>
      </p:sp>
    </p:spTree>
    <p:extLst>
      <p:ext uri="{BB962C8B-B14F-4D97-AF65-F5344CB8AC3E}">
        <p14:creationId xmlns:p14="http://schemas.microsoft.com/office/powerpoint/2010/main" val="32071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306813"/>
            <a:ext cx="8053018" cy="307777"/>
          </a:xfrm>
        </p:spPr>
        <p:txBody>
          <a:bodyPr/>
          <a:lstStyle/>
          <a:p>
            <a:r>
              <a:rPr lang="ru-RU" sz="2000" dirty="0"/>
              <a:t>Основные цели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379" y="1205664"/>
            <a:ext cx="750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Обеспечение </a:t>
            </a:r>
            <a:r>
              <a:rPr lang="ru-RU" sz="20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киберустойчивости</a:t>
            </a:r>
            <a:endParaRPr lang="ru-RU" sz="20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1" y="3369420"/>
            <a:ext cx="750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Защита потребителей финансовых услуг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203" y="4865702"/>
            <a:ext cx="750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Содействие развитию инновационных финансовых технологий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76188" y="1188886"/>
            <a:ext cx="388191" cy="414067"/>
            <a:chOff x="431317" y="1673525"/>
            <a:chExt cx="388191" cy="414067"/>
          </a:xfrm>
        </p:grpSpPr>
        <p:sp>
          <p:nvSpPr>
            <p:cNvPr id="9" name="Нашивка 8"/>
            <p:cNvSpPr/>
            <p:nvPr/>
          </p:nvSpPr>
          <p:spPr>
            <a:xfrm>
              <a:off x="5607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4313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76189" y="3333792"/>
            <a:ext cx="388191" cy="414067"/>
            <a:chOff x="431317" y="1673525"/>
            <a:chExt cx="388191" cy="414067"/>
          </a:xfrm>
        </p:grpSpPr>
        <p:sp>
          <p:nvSpPr>
            <p:cNvPr id="12" name="Нашивка 11"/>
            <p:cNvSpPr/>
            <p:nvPr/>
          </p:nvSpPr>
          <p:spPr>
            <a:xfrm>
              <a:off x="5607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>
              <a:off x="4313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76188" y="5021085"/>
            <a:ext cx="388191" cy="414067"/>
            <a:chOff x="431317" y="1673525"/>
            <a:chExt cx="388191" cy="414067"/>
          </a:xfrm>
        </p:grpSpPr>
        <p:sp>
          <p:nvSpPr>
            <p:cNvPr id="15" name="Нашивка 14"/>
            <p:cNvSpPr/>
            <p:nvPr/>
          </p:nvSpPr>
          <p:spPr>
            <a:xfrm>
              <a:off x="5607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431317" y="1673525"/>
              <a:ext cx="258791" cy="414067"/>
            </a:xfrm>
            <a:prstGeom prst="chevron">
              <a:avLst>
                <a:gd name="adj" fmla="val 70000"/>
              </a:avLst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64378" y="1605517"/>
            <a:ext cx="7925275" cy="1338731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77" y="1620809"/>
            <a:ext cx="7866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контроль показателей риска реализации информационных </a:t>
            </a:r>
            <a:r>
              <a:rPr lang="ru-RU" sz="16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угроз</a:t>
            </a:r>
            <a:endParaRPr lang="ru-RU" sz="16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endParaRPr lang="ru-RU" sz="8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обеспечение непрерывности предоставления финансовых и банковских услуг</a:t>
            </a:r>
          </a:p>
          <a:p>
            <a:pPr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endParaRPr lang="ru-RU" sz="8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контроль уровня операций, совершенных без согласия клиентов</a:t>
            </a:r>
          </a:p>
          <a:p>
            <a:pPr indent="177800"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(</a:t>
            </a:r>
            <a:r>
              <a:rPr lang="ru-RU" sz="16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фродовые</a:t>
            </a: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операции)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4379" y="3743706"/>
            <a:ext cx="7932561" cy="584775"/>
          </a:xfrm>
          <a:prstGeom prst="rect">
            <a:avLst/>
          </a:prstGeom>
          <a:solidFill>
            <a:srgbClr val="E3E7ED"/>
          </a:solidFill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  <a:defRPr sz="1400" b="0" i="0" u="none" strike="noStrike" kern="1200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мониторинг и контроль показателей, характеризующих уровень финансовых потерь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5244" y="5440126"/>
            <a:ext cx="7932561" cy="707886"/>
          </a:xfrm>
          <a:prstGeom prst="rect">
            <a:avLst/>
          </a:prstGeom>
          <a:solidFill>
            <a:srgbClr val="E3E7E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88900" indent="-88900">
              <a:defRPr sz="1400" b="0" i="0" u="none" strike="noStrike" cap="none" spc="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ru-RU" sz="1600" dirty="0" smtClean="0"/>
              <a:t>контроль </a:t>
            </a:r>
            <a:r>
              <a:rPr lang="ru-RU" sz="1600" dirty="0"/>
              <a:t>риска реализации информационных </a:t>
            </a:r>
            <a:r>
              <a:rPr lang="ru-RU" sz="1600" dirty="0" smtClean="0"/>
              <a:t>угроз</a:t>
            </a:r>
          </a:p>
          <a:p>
            <a:pPr marL="0" indent="0"/>
            <a:endParaRPr lang="ru-RU" sz="800" dirty="0"/>
          </a:p>
          <a:p>
            <a:pPr>
              <a:buFontTx/>
              <a:buChar char="-"/>
            </a:pPr>
            <a:r>
              <a:rPr lang="ru-RU" sz="1600" dirty="0"/>
              <a:t>о</a:t>
            </a:r>
            <a:r>
              <a:rPr lang="ru-RU" sz="1600" dirty="0" smtClean="0"/>
              <a:t>беспечение необходимого </a:t>
            </a:r>
            <a:r>
              <a:rPr lang="ru-RU" sz="1600" dirty="0"/>
              <a:t>уровня информационной безопасности</a:t>
            </a:r>
          </a:p>
        </p:txBody>
      </p:sp>
      <p:cxnSp>
        <p:nvCxnSpPr>
          <p:cNvPr id="7" name="Прямая соединительная линия 6"/>
          <p:cNvCxnSpPr>
            <a:stCxn id="9" idx="2"/>
          </p:cNvCxnSpPr>
          <p:nvPr/>
        </p:nvCxnSpPr>
        <p:spPr>
          <a:xfrm>
            <a:off x="544407" y="1602953"/>
            <a:ext cx="814524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1695" y="3747859"/>
            <a:ext cx="814524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2560" y="5432416"/>
            <a:ext cx="814524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306813"/>
            <a:ext cx="8053018" cy="307777"/>
          </a:xfrm>
        </p:spPr>
        <p:txBody>
          <a:bodyPr/>
          <a:lstStyle/>
          <a:p>
            <a:r>
              <a:rPr lang="ru-RU" sz="2000" dirty="0"/>
              <a:t>Основные элементы информационной безопасности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14998"/>
              </p:ext>
            </p:extLst>
          </p:nvPr>
        </p:nvGraphicFramePr>
        <p:xfrm>
          <a:off x="89188" y="960362"/>
          <a:ext cx="8957569" cy="58773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7479"/>
                <a:gridCol w="4221989"/>
                <a:gridCol w="2708101"/>
              </a:tblGrid>
              <a:tr h="3199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Уровни ИБ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AA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Методологическая составляющая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AA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Надзорная составляющая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CAABF"/>
                    </a:solidFill>
                  </a:tcPr>
                </a:tc>
              </a:tr>
              <a:tr h="19778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Инфраструктурный уровень</a:t>
                      </a:r>
                    </a:p>
                  </a:txBody>
                  <a:tcPr vert="vert27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инфраструктуры по комплексу ГОСТ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Надзор </a:t>
                      </a:r>
                      <a:r>
                        <a:rPr lang="ru-RU" sz="1200" b="1" kern="1200" baseline="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подразделений ИБ Банка России</a:t>
                      </a:r>
                    </a:p>
                    <a:p>
                      <a:pPr marL="4445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внешнего аудита</a:t>
                      </a:r>
                    </a:p>
                  </a:txBody>
                  <a:tcPr marT="144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</a:tr>
              <a:tr h="13341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приложений</a:t>
                      </a:r>
                    </a:p>
                  </a:txBody>
                  <a:tcPr vert="vert27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ГОСТ Р ИСО/МЭК 15408-3-2013 – критерии оценки безопасности информационных технологий, компоненты доверия к безопасности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endParaRPr lang="ru-RU" sz="800" b="1" kern="120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endParaRPr lang="ru-RU" sz="800" b="1" kern="120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 защиты для оценки уязвимости в банковских приложениях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уязвимостей приложений, критичных с точки зрения наличия уязвимостей (сертификация):</a:t>
                      </a:r>
                    </a:p>
                    <a:p>
                      <a:pPr marL="355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- приложения клиентов</a:t>
                      </a:r>
                    </a:p>
                    <a:p>
                      <a:pPr marL="355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- фронт-приложения</a:t>
                      </a: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Сертификация ФСТЭК России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</a:tr>
              <a:tr h="2207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технологии обработки данных</a:t>
                      </a:r>
                    </a:p>
                  </a:txBody>
                  <a:tcPr vert="vert27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целостности информации на технологических участках ее обработки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Протоколирование действий на технологических участках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r>
                        <a:rPr lang="ru-RU" sz="1200" b="1" kern="1200" baseline="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 с клиентами финансовых организаций</a:t>
                      </a:r>
                      <a:endParaRPr lang="en-US" sz="1200" b="1" kern="1200" baseline="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baseline="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baseline="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baseline="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rgbClr val="E3E7E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баз данных об инцидентах ИБ, в том числе на основе претензионной работы</a:t>
                      </a:r>
                    </a:p>
                  </a:txBody>
                  <a:tcPr marL="90000" marR="90000" marT="3600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показателей уровня риска по операциям на технологических участках</a:t>
                      </a: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endParaRPr lang="ru-RU" sz="800" b="1" kern="120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endParaRPr lang="ru-RU" sz="800" b="1" kern="1200" dirty="0" smtClean="0">
                        <a:solidFill>
                          <a:srgbClr val="4453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45369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показателей, формируемых на основе претензионной работы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7ED"/>
                    </a:solidFill>
                  </a:tcPr>
                </a:tc>
              </a:tr>
            </a:tbl>
          </a:graphicData>
        </a:graphic>
      </p:graphicFrame>
      <p:grpSp>
        <p:nvGrpSpPr>
          <p:cNvPr id="71" name="Группа 70"/>
          <p:cNvGrpSpPr>
            <a:grpSpLocks noChangeAspect="1"/>
          </p:cNvGrpSpPr>
          <p:nvPr/>
        </p:nvGrpSpPr>
        <p:grpSpPr>
          <a:xfrm>
            <a:off x="1570336" y="1939773"/>
            <a:ext cx="253722" cy="511137"/>
            <a:chOff x="-1067435" y="2044334"/>
            <a:chExt cx="742891" cy="1214181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-1008620" y="2044334"/>
              <a:ext cx="612068" cy="9860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-954614" y="2169029"/>
              <a:ext cx="504056" cy="54636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-954615" y="2255248"/>
              <a:ext cx="504055" cy="54637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-954615" y="2341471"/>
              <a:ext cx="504055" cy="54637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954614" y="2428793"/>
              <a:ext cx="504056" cy="54638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-550186" y="3158490"/>
              <a:ext cx="225642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-822730" y="3104180"/>
              <a:ext cx="252028" cy="1543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-1067435" y="3158490"/>
              <a:ext cx="225642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89" name="Группа 88"/>
          <p:cNvGrpSpPr>
            <a:grpSpLocks noChangeAspect="1"/>
          </p:cNvGrpSpPr>
          <p:nvPr/>
        </p:nvGrpSpPr>
        <p:grpSpPr>
          <a:xfrm>
            <a:off x="974978" y="2113803"/>
            <a:ext cx="705428" cy="568545"/>
            <a:chOff x="6256595" y="1079188"/>
            <a:chExt cx="3251511" cy="2126064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7341417" y="1079188"/>
              <a:ext cx="1036704" cy="784314"/>
              <a:chOff x="8219136" y="5104387"/>
              <a:chExt cx="1396743" cy="1056703"/>
            </a:xfrm>
          </p:grpSpPr>
          <p:sp>
            <p:nvSpPr>
              <p:cNvPr id="114" name="Скругленный прямоугольник 113"/>
              <p:cNvSpPr/>
              <p:nvPr/>
            </p:nvSpPr>
            <p:spPr>
              <a:xfrm>
                <a:off x="8219136" y="5104387"/>
                <a:ext cx="1396743" cy="83604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t"/>
              <a:lstStyle/>
              <a:p>
                <a:pPr algn="ctr">
                  <a:defRPr/>
                </a:pPr>
                <a:endParaRPr lang="ru-RU" sz="4000" kern="0" dirty="0">
                  <a:solidFill>
                    <a:srgbClr val="FFFFFF">
                      <a:lumMod val="5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8651089" y="5947888"/>
                <a:ext cx="504735" cy="15335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3" name="Прямоугольник с двумя скругленными соседними углами 112"/>
              <p:cNvSpPr/>
              <p:nvPr/>
            </p:nvSpPr>
            <p:spPr>
              <a:xfrm>
                <a:off x="8520624" y="6116446"/>
                <a:ext cx="793764" cy="4464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FF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91" name="Группа 90"/>
            <p:cNvGrpSpPr/>
            <p:nvPr/>
          </p:nvGrpSpPr>
          <p:grpSpPr>
            <a:xfrm>
              <a:off x="8471402" y="2420938"/>
              <a:ext cx="1036704" cy="784314"/>
              <a:chOff x="8219136" y="5104387"/>
              <a:chExt cx="1396743" cy="1056703"/>
            </a:xfrm>
          </p:grpSpPr>
          <p:sp>
            <p:nvSpPr>
              <p:cNvPr id="109" name="Скругленный прямоугольник 108"/>
              <p:cNvSpPr/>
              <p:nvPr/>
            </p:nvSpPr>
            <p:spPr>
              <a:xfrm>
                <a:off x="8219136" y="5104387"/>
                <a:ext cx="1396743" cy="83604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t"/>
              <a:lstStyle/>
              <a:p>
                <a:pPr algn="ctr">
                  <a:defRPr/>
                </a:pPr>
                <a:endParaRPr lang="ru-RU" sz="4000" kern="0" dirty="0">
                  <a:solidFill>
                    <a:srgbClr val="FFFFFF">
                      <a:lumMod val="5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8651089" y="5947888"/>
                <a:ext cx="504735" cy="15335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8" name="Прямоугольник с двумя скругленными соседними углами 107"/>
              <p:cNvSpPr/>
              <p:nvPr/>
            </p:nvSpPr>
            <p:spPr>
              <a:xfrm>
                <a:off x="8520624" y="6116446"/>
                <a:ext cx="793764" cy="4464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FF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6256595" y="2420938"/>
              <a:ext cx="1036704" cy="784314"/>
              <a:chOff x="8219136" y="5104387"/>
              <a:chExt cx="1396743" cy="105670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8219136" y="5104387"/>
                <a:ext cx="1396743" cy="83604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t"/>
              <a:lstStyle/>
              <a:p>
                <a:pPr algn="ctr">
                  <a:defRPr/>
                </a:pPr>
                <a:endParaRPr lang="ru-RU" sz="4000" kern="0" dirty="0">
                  <a:solidFill>
                    <a:srgbClr val="FFFFFF">
                      <a:lumMod val="5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8651089" y="5947888"/>
                <a:ext cx="504735" cy="15335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3" name="Прямоугольник с двумя скругленными соседними углами 102"/>
              <p:cNvSpPr/>
              <p:nvPr/>
            </p:nvSpPr>
            <p:spPr>
              <a:xfrm>
                <a:off x="8520624" y="6116446"/>
                <a:ext cx="793764" cy="4464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FF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93" name="Прямоугольник 92"/>
            <p:cNvSpPr/>
            <p:nvPr/>
          </p:nvSpPr>
          <p:spPr>
            <a:xfrm>
              <a:off x="7820143" y="1857411"/>
              <a:ext cx="72008" cy="3152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 rot="16200000">
              <a:off x="7834193" y="1093567"/>
              <a:ext cx="72008" cy="22581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724891" y="2187729"/>
              <a:ext cx="72008" cy="2163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8935147" y="2187729"/>
              <a:ext cx="72008" cy="2205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742789" y="2023754"/>
              <a:ext cx="231698" cy="1896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 rot="16200000">
              <a:off x="7784173" y="1995843"/>
              <a:ext cx="143944" cy="4604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42" name="Круговая стрелка 141"/>
          <p:cNvSpPr/>
          <p:nvPr/>
        </p:nvSpPr>
        <p:spPr>
          <a:xfrm rot="2507874">
            <a:off x="596385" y="1530912"/>
            <a:ext cx="1372898" cy="1516478"/>
          </a:xfrm>
          <a:prstGeom prst="circularArrow">
            <a:avLst>
              <a:gd name="adj1" fmla="val 1959"/>
              <a:gd name="adj2" fmla="val 278672"/>
              <a:gd name="adj3" fmla="val 20682885"/>
              <a:gd name="adj4" fmla="val 10837447"/>
              <a:gd name="adj5" fmla="val 2572"/>
            </a:avLst>
          </a:prstGeom>
          <a:solidFill>
            <a:srgbClr val="677D9D"/>
          </a:solidFill>
          <a:ln w="952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  <p:grpSp>
        <p:nvGrpSpPr>
          <p:cNvPr id="116" name="Группа 115"/>
          <p:cNvGrpSpPr>
            <a:grpSpLocks noChangeAspect="1"/>
          </p:cNvGrpSpPr>
          <p:nvPr/>
        </p:nvGrpSpPr>
        <p:grpSpPr>
          <a:xfrm>
            <a:off x="825341" y="1939773"/>
            <a:ext cx="253722" cy="511137"/>
            <a:chOff x="-1067435" y="2044334"/>
            <a:chExt cx="742891" cy="1214181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-1008620" y="2044334"/>
              <a:ext cx="612068" cy="9860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-954614" y="2169029"/>
              <a:ext cx="504056" cy="54636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-954615" y="2255248"/>
              <a:ext cx="504055" cy="54637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954614" y="2341471"/>
              <a:ext cx="504056" cy="54638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-954614" y="2428793"/>
              <a:ext cx="504056" cy="54638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-550186" y="3158490"/>
              <a:ext cx="225642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-822730" y="3104180"/>
              <a:ext cx="252028" cy="1543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-1067435" y="3158490"/>
              <a:ext cx="225642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67" name="Picture 45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859">
            <a:off x="942426" y="5388316"/>
            <a:ext cx="522685" cy="522685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grpSp>
        <p:nvGrpSpPr>
          <p:cNvPr id="177" name="Группа 176"/>
          <p:cNvGrpSpPr/>
          <p:nvPr/>
        </p:nvGrpSpPr>
        <p:grpSpPr>
          <a:xfrm rot="5819759">
            <a:off x="1648830" y="5531149"/>
            <a:ext cx="373695" cy="253532"/>
            <a:chOff x="856205" y="4850193"/>
            <a:chExt cx="625029" cy="419464"/>
          </a:xfrm>
          <a:noFill/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grpSpPr>
        <p:sp>
          <p:nvSpPr>
            <p:cNvPr id="173" name="Freeform 17"/>
            <p:cNvSpPr>
              <a:spLocks/>
            </p:cNvSpPr>
            <p:nvPr/>
          </p:nvSpPr>
          <p:spPr bwMode="auto">
            <a:xfrm>
              <a:off x="856205" y="4850193"/>
              <a:ext cx="625029" cy="419464"/>
            </a:xfrm>
            <a:custGeom>
              <a:avLst/>
              <a:gdLst>
                <a:gd name="T0" fmla="*/ 450 w 450"/>
                <a:gd name="T1" fmla="*/ 289 h 302"/>
                <a:gd name="T2" fmla="*/ 450 w 450"/>
                <a:gd name="T3" fmla="*/ 289 h 302"/>
                <a:gd name="T4" fmla="*/ 449 w 450"/>
                <a:gd name="T5" fmla="*/ 294 h 302"/>
                <a:gd name="T6" fmla="*/ 446 w 450"/>
                <a:gd name="T7" fmla="*/ 298 h 302"/>
                <a:gd name="T8" fmla="*/ 442 w 450"/>
                <a:gd name="T9" fmla="*/ 300 h 302"/>
                <a:gd name="T10" fmla="*/ 438 w 450"/>
                <a:gd name="T11" fmla="*/ 302 h 302"/>
                <a:gd name="T12" fmla="*/ 12 w 450"/>
                <a:gd name="T13" fmla="*/ 302 h 302"/>
                <a:gd name="T14" fmla="*/ 12 w 450"/>
                <a:gd name="T15" fmla="*/ 302 h 302"/>
                <a:gd name="T16" fmla="*/ 7 w 450"/>
                <a:gd name="T17" fmla="*/ 300 h 302"/>
                <a:gd name="T18" fmla="*/ 3 w 450"/>
                <a:gd name="T19" fmla="*/ 298 h 302"/>
                <a:gd name="T20" fmla="*/ 0 w 450"/>
                <a:gd name="T21" fmla="*/ 294 h 302"/>
                <a:gd name="T22" fmla="*/ 0 w 450"/>
                <a:gd name="T23" fmla="*/ 289 h 302"/>
                <a:gd name="T24" fmla="*/ 0 w 450"/>
                <a:gd name="T25" fmla="*/ 12 h 302"/>
                <a:gd name="T26" fmla="*/ 0 w 450"/>
                <a:gd name="T27" fmla="*/ 12 h 302"/>
                <a:gd name="T28" fmla="*/ 0 w 450"/>
                <a:gd name="T29" fmla="*/ 8 h 302"/>
                <a:gd name="T30" fmla="*/ 3 w 450"/>
                <a:gd name="T31" fmla="*/ 4 h 302"/>
                <a:gd name="T32" fmla="*/ 7 w 450"/>
                <a:gd name="T33" fmla="*/ 1 h 302"/>
                <a:gd name="T34" fmla="*/ 12 w 450"/>
                <a:gd name="T35" fmla="*/ 0 h 302"/>
                <a:gd name="T36" fmla="*/ 438 w 450"/>
                <a:gd name="T37" fmla="*/ 0 h 302"/>
                <a:gd name="T38" fmla="*/ 438 w 450"/>
                <a:gd name="T39" fmla="*/ 0 h 302"/>
                <a:gd name="T40" fmla="*/ 442 w 450"/>
                <a:gd name="T41" fmla="*/ 1 h 302"/>
                <a:gd name="T42" fmla="*/ 446 w 450"/>
                <a:gd name="T43" fmla="*/ 4 h 302"/>
                <a:gd name="T44" fmla="*/ 449 w 450"/>
                <a:gd name="T45" fmla="*/ 8 h 302"/>
                <a:gd name="T46" fmla="*/ 450 w 450"/>
                <a:gd name="T47" fmla="*/ 12 h 302"/>
                <a:gd name="T48" fmla="*/ 450 w 450"/>
                <a:gd name="T49" fmla="*/ 28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" h="302">
                  <a:moveTo>
                    <a:pt x="450" y="289"/>
                  </a:moveTo>
                  <a:lnTo>
                    <a:pt x="450" y="289"/>
                  </a:lnTo>
                  <a:lnTo>
                    <a:pt x="449" y="294"/>
                  </a:lnTo>
                  <a:lnTo>
                    <a:pt x="446" y="298"/>
                  </a:lnTo>
                  <a:lnTo>
                    <a:pt x="442" y="300"/>
                  </a:lnTo>
                  <a:lnTo>
                    <a:pt x="438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7" y="300"/>
                  </a:lnTo>
                  <a:lnTo>
                    <a:pt x="3" y="298"/>
                  </a:lnTo>
                  <a:lnTo>
                    <a:pt x="0" y="294"/>
                  </a:lnTo>
                  <a:lnTo>
                    <a:pt x="0" y="28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42" y="1"/>
                  </a:lnTo>
                  <a:lnTo>
                    <a:pt x="446" y="4"/>
                  </a:lnTo>
                  <a:lnTo>
                    <a:pt x="449" y="8"/>
                  </a:lnTo>
                  <a:lnTo>
                    <a:pt x="450" y="12"/>
                  </a:lnTo>
                  <a:lnTo>
                    <a:pt x="450" y="289"/>
                  </a:lnTo>
                  <a:close/>
                </a:path>
              </a:pathLst>
            </a:custGeom>
            <a:grpFill/>
            <a:ln w="31750">
              <a:solidFill>
                <a:srgbClr val="7F7F7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auto">
            <a:xfrm>
              <a:off x="856205" y="4866860"/>
              <a:ext cx="625029" cy="188898"/>
            </a:xfrm>
            <a:custGeom>
              <a:avLst/>
              <a:gdLst>
                <a:gd name="T0" fmla="*/ 450 w 450"/>
                <a:gd name="T1" fmla="*/ 0 h 136"/>
                <a:gd name="T2" fmla="*/ 229 w 450"/>
                <a:gd name="T3" fmla="*/ 136 h 136"/>
                <a:gd name="T4" fmla="*/ 221 w 450"/>
                <a:gd name="T5" fmla="*/ 136 h 136"/>
                <a:gd name="T6" fmla="*/ 0 w 450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136">
                  <a:moveTo>
                    <a:pt x="450" y="0"/>
                  </a:moveTo>
                  <a:lnTo>
                    <a:pt x="229" y="136"/>
                  </a:lnTo>
                  <a:lnTo>
                    <a:pt x="221" y="136"/>
                  </a:lnTo>
                  <a:lnTo>
                    <a:pt x="0" y="0"/>
                  </a:lnTo>
                </a:path>
              </a:pathLst>
            </a:custGeom>
            <a:grpFill/>
            <a:ln w="31750">
              <a:solidFill>
                <a:srgbClr val="7F7F7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5" name="Line 19"/>
            <p:cNvSpPr>
              <a:spLocks noChangeShapeType="1"/>
            </p:cNvSpPr>
            <p:nvPr/>
          </p:nvSpPr>
          <p:spPr bwMode="auto">
            <a:xfrm>
              <a:off x="1229833" y="5036313"/>
              <a:ext cx="251401" cy="204176"/>
            </a:xfrm>
            <a:prstGeom prst="line">
              <a:avLst/>
            </a:prstGeom>
            <a:grpFill/>
            <a:ln w="31750">
              <a:solidFill>
                <a:srgbClr val="7F7F7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6" name="Line 20"/>
            <p:cNvSpPr>
              <a:spLocks noChangeShapeType="1"/>
            </p:cNvSpPr>
            <p:nvPr/>
          </p:nvSpPr>
          <p:spPr bwMode="auto">
            <a:xfrm flipV="1">
              <a:off x="856205" y="5036313"/>
              <a:ext cx="250011" cy="204176"/>
            </a:xfrm>
            <a:prstGeom prst="line">
              <a:avLst/>
            </a:prstGeom>
            <a:grpFill/>
            <a:ln w="31750">
              <a:solidFill>
                <a:srgbClr val="7F7F7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80" name="Freeform 18"/>
          <p:cNvSpPr>
            <a:spLocks noEditPoints="1"/>
          </p:cNvSpPr>
          <p:nvPr/>
        </p:nvSpPr>
        <p:spPr bwMode="auto">
          <a:xfrm rot="1048019">
            <a:off x="695345" y="4865666"/>
            <a:ext cx="490543" cy="378416"/>
          </a:xfrm>
          <a:custGeom>
            <a:avLst/>
            <a:gdLst>
              <a:gd name="T0" fmla="*/ 1540 w 2053"/>
              <a:gd name="T1" fmla="*/ 47 h 1511"/>
              <a:gd name="T2" fmla="*/ 1223 w 2053"/>
              <a:gd name="T3" fmla="*/ 195 h 1511"/>
              <a:gd name="T4" fmla="*/ 1546 w 2053"/>
              <a:gd name="T5" fmla="*/ 124 h 1511"/>
              <a:gd name="T6" fmla="*/ 1472 w 2053"/>
              <a:gd name="T7" fmla="*/ 445 h 1511"/>
              <a:gd name="T8" fmla="*/ 1553 w 2053"/>
              <a:gd name="T9" fmla="*/ 597 h 1511"/>
              <a:gd name="T10" fmla="*/ 907 w 2053"/>
              <a:gd name="T11" fmla="*/ 1315 h 1511"/>
              <a:gd name="T12" fmla="*/ 1224 w 2053"/>
              <a:gd name="T13" fmla="*/ 1464 h 1511"/>
              <a:gd name="T14" fmla="*/ 2007 w 2053"/>
              <a:gd name="T15" fmla="*/ 513 h 1511"/>
              <a:gd name="T16" fmla="*/ 1150 w 2053"/>
              <a:gd name="T17" fmla="*/ 1301 h 1511"/>
              <a:gd name="T18" fmla="*/ 1230 w 2053"/>
              <a:gd name="T19" fmla="*/ 1332 h 1511"/>
              <a:gd name="T20" fmla="*/ 1285 w 2053"/>
              <a:gd name="T21" fmla="*/ 1277 h 1511"/>
              <a:gd name="T22" fmla="*/ 1233 w 2053"/>
              <a:gd name="T23" fmla="*/ 1225 h 1511"/>
              <a:gd name="T24" fmla="*/ 1285 w 2053"/>
              <a:gd name="T25" fmla="*/ 1277 h 1511"/>
              <a:gd name="T26" fmla="*/ 1284 w 2053"/>
              <a:gd name="T27" fmla="*/ 1167 h 1511"/>
              <a:gd name="T28" fmla="*/ 1364 w 2053"/>
              <a:gd name="T29" fmla="*/ 1198 h 1511"/>
              <a:gd name="T30" fmla="*/ 1419 w 2053"/>
              <a:gd name="T31" fmla="*/ 1144 h 1511"/>
              <a:gd name="T32" fmla="*/ 1366 w 2053"/>
              <a:gd name="T33" fmla="*/ 1091 h 1511"/>
              <a:gd name="T34" fmla="*/ 1419 w 2053"/>
              <a:gd name="T35" fmla="*/ 1144 h 1511"/>
              <a:gd name="T36" fmla="*/ 1418 w 2053"/>
              <a:gd name="T37" fmla="*/ 1034 h 1511"/>
              <a:gd name="T38" fmla="*/ 1498 w 2053"/>
              <a:gd name="T39" fmla="*/ 1064 h 1511"/>
              <a:gd name="T40" fmla="*/ 1552 w 2053"/>
              <a:gd name="T41" fmla="*/ 1010 h 1511"/>
              <a:gd name="T42" fmla="*/ 1500 w 2053"/>
              <a:gd name="T43" fmla="*/ 957 h 1511"/>
              <a:gd name="T44" fmla="*/ 1552 w 2053"/>
              <a:gd name="T45" fmla="*/ 1010 h 1511"/>
              <a:gd name="T46" fmla="*/ 1552 w 2053"/>
              <a:gd name="T47" fmla="*/ 900 h 1511"/>
              <a:gd name="T48" fmla="*/ 1632 w 2053"/>
              <a:gd name="T49" fmla="*/ 931 h 1511"/>
              <a:gd name="T50" fmla="*/ 1686 w 2053"/>
              <a:gd name="T51" fmla="*/ 876 h 1511"/>
              <a:gd name="T52" fmla="*/ 1634 w 2053"/>
              <a:gd name="T53" fmla="*/ 824 h 1511"/>
              <a:gd name="T54" fmla="*/ 1686 w 2053"/>
              <a:gd name="T55" fmla="*/ 876 h 1511"/>
              <a:gd name="T56" fmla="*/ 1685 w 2053"/>
              <a:gd name="T57" fmla="*/ 766 h 1511"/>
              <a:gd name="T58" fmla="*/ 1765 w 2053"/>
              <a:gd name="T59" fmla="*/ 797 h 1511"/>
              <a:gd name="T60" fmla="*/ 1820 w 2053"/>
              <a:gd name="T61" fmla="*/ 742 h 1511"/>
              <a:gd name="T62" fmla="*/ 1768 w 2053"/>
              <a:gd name="T63" fmla="*/ 690 h 1511"/>
              <a:gd name="T64" fmla="*/ 1820 w 2053"/>
              <a:gd name="T65" fmla="*/ 742 h 1511"/>
              <a:gd name="T66" fmla="*/ 1819 w 2053"/>
              <a:gd name="T67" fmla="*/ 632 h 1511"/>
              <a:gd name="T68" fmla="*/ 1899 w 2053"/>
              <a:gd name="T69" fmla="*/ 663 h 1511"/>
              <a:gd name="T70" fmla="*/ 439 w 2053"/>
              <a:gd name="T71" fmla="*/ 939 h 1511"/>
              <a:gd name="T72" fmla="*/ 323 w 2053"/>
              <a:gd name="T73" fmla="*/ 803 h 1511"/>
              <a:gd name="T74" fmla="*/ 458 w 2053"/>
              <a:gd name="T75" fmla="*/ 1137 h 1511"/>
              <a:gd name="T76" fmla="*/ 1464 w 2053"/>
              <a:gd name="T77" fmla="*/ 513 h 1511"/>
              <a:gd name="T78" fmla="*/ 828 w 2053"/>
              <a:gd name="T79" fmla="*/ 47 h 1511"/>
              <a:gd name="T80" fmla="*/ 46 w 2053"/>
              <a:gd name="T81" fmla="*/ 998 h 1511"/>
              <a:gd name="T82" fmla="*/ 681 w 2053"/>
              <a:gd name="T83" fmla="*/ 1464 h 1511"/>
              <a:gd name="T84" fmla="*/ 1464 w 2053"/>
              <a:gd name="T85" fmla="*/ 513 h 1511"/>
              <a:gd name="T86" fmla="*/ 147 w 2053"/>
              <a:gd name="T87" fmla="*/ 907 h 1511"/>
              <a:gd name="T88" fmla="*/ 852 w 2053"/>
              <a:gd name="T89" fmla="*/ 917 h 1511"/>
              <a:gd name="T90" fmla="*/ 484 w 2053"/>
              <a:gd name="T91" fmla="*/ 772 h 1511"/>
              <a:gd name="T92" fmla="*/ 777 w 2053"/>
              <a:gd name="T93" fmla="*/ 921 h 1511"/>
              <a:gd name="T94" fmla="*/ 498 w 2053"/>
              <a:gd name="T95" fmla="*/ 627 h 1511"/>
              <a:gd name="T96" fmla="*/ 484 w 2053"/>
              <a:gd name="T97" fmla="*/ 772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3" h="1511">
                <a:moveTo>
                  <a:pt x="2007" y="513"/>
                </a:moveTo>
                <a:cubicBezTo>
                  <a:pt x="1540" y="47"/>
                  <a:pt x="1540" y="47"/>
                  <a:pt x="1540" y="47"/>
                </a:cubicBezTo>
                <a:cubicBezTo>
                  <a:pt x="1494" y="0"/>
                  <a:pt x="1418" y="0"/>
                  <a:pt x="1372" y="47"/>
                </a:cubicBezTo>
                <a:cubicBezTo>
                  <a:pt x="1223" y="195"/>
                  <a:pt x="1223" y="195"/>
                  <a:pt x="1223" y="195"/>
                </a:cubicBezTo>
                <a:cubicBezTo>
                  <a:pt x="1349" y="321"/>
                  <a:pt x="1349" y="321"/>
                  <a:pt x="1349" y="321"/>
                </a:cubicBezTo>
                <a:cubicBezTo>
                  <a:pt x="1546" y="124"/>
                  <a:pt x="1546" y="124"/>
                  <a:pt x="1546" y="124"/>
                </a:cubicBezTo>
                <a:cubicBezTo>
                  <a:pt x="1670" y="248"/>
                  <a:pt x="1670" y="248"/>
                  <a:pt x="1670" y="248"/>
                </a:cubicBezTo>
                <a:cubicBezTo>
                  <a:pt x="1472" y="445"/>
                  <a:pt x="1472" y="445"/>
                  <a:pt x="1472" y="445"/>
                </a:cubicBezTo>
                <a:cubicBezTo>
                  <a:pt x="1502" y="474"/>
                  <a:pt x="1502" y="474"/>
                  <a:pt x="1502" y="474"/>
                </a:cubicBezTo>
                <a:cubicBezTo>
                  <a:pt x="1535" y="507"/>
                  <a:pt x="1553" y="551"/>
                  <a:pt x="1553" y="597"/>
                </a:cubicBezTo>
                <a:cubicBezTo>
                  <a:pt x="1553" y="644"/>
                  <a:pt x="1535" y="688"/>
                  <a:pt x="1502" y="720"/>
                </a:cubicBezTo>
                <a:cubicBezTo>
                  <a:pt x="907" y="1315"/>
                  <a:pt x="907" y="1315"/>
                  <a:pt x="907" y="1315"/>
                </a:cubicBezTo>
                <a:cubicBezTo>
                  <a:pt x="1056" y="1464"/>
                  <a:pt x="1056" y="1464"/>
                  <a:pt x="1056" y="1464"/>
                </a:cubicBezTo>
                <a:cubicBezTo>
                  <a:pt x="1102" y="1511"/>
                  <a:pt x="1178" y="1511"/>
                  <a:pt x="1224" y="1464"/>
                </a:cubicBezTo>
                <a:cubicBezTo>
                  <a:pt x="2007" y="682"/>
                  <a:pt x="2007" y="682"/>
                  <a:pt x="2007" y="682"/>
                </a:cubicBezTo>
                <a:cubicBezTo>
                  <a:pt x="2053" y="635"/>
                  <a:pt x="2053" y="560"/>
                  <a:pt x="2007" y="513"/>
                </a:cubicBezTo>
                <a:close/>
                <a:moveTo>
                  <a:pt x="1206" y="1357"/>
                </a:moveTo>
                <a:cubicBezTo>
                  <a:pt x="1150" y="1301"/>
                  <a:pt x="1150" y="1301"/>
                  <a:pt x="1150" y="1301"/>
                </a:cubicBezTo>
                <a:cubicBezTo>
                  <a:pt x="1175" y="1277"/>
                  <a:pt x="1175" y="1277"/>
                  <a:pt x="1175" y="1277"/>
                </a:cubicBezTo>
                <a:cubicBezTo>
                  <a:pt x="1230" y="1332"/>
                  <a:pt x="1230" y="1332"/>
                  <a:pt x="1230" y="1332"/>
                </a:cubicBezTo>
                <a:lnTo>
                  <a:pt x="1206" y="1357"/>
                </a:lnTo>
                <a:close/>
                <a:moveTo>
                  <a:pt x="1285" y="1277"/>
                </a:moveTo>
                <a:cubicBezTo>
                  <a:pt x="1270" y="1292"/>
                  <a:pt x="1247" y="1292"/>
                  <a:pt x="1233" y="1277"/>
                </a:cubicBezTo>
                <a:cubicBezTo>
                  <a:pt x="1218" y="1263"/>
                  <a:pt x="1218" y="1239"/>
                  <a:pt x="1233" y="1225"/>
                </a:cubicBezTo>
                <a:cubicBezTo>
                  <a:pt x="1247" y="1211"/>
                  <a:pt x="1270" y="1211"/>
                  <a:pt x="1285" y="1225"/>
                </a:cubicBezTo>
                <a:cubicBezTo>
                  <a:pt x="1299" y="1239"/>
                  <a:pt x="1299" y="1263"/>
                  <a:pt x="1285" y="1277"/>
                </a:cubicBezTo>
                <a:close/>
                <a:moveTo>
                  <a:pt x="1339" y="1223"/>
                </a:moveTo>
                <a:cubicBezTo>
                  <a:pt x="1284" y="1167"/>
                  <a:pt x="1284" y="1167"/>
                  <a:pt x="1284" y="1167"/>
                </a:cubicBezTo>
                <a:cubicBezTo>
                  <a:pt x="1309" y="1143"/>
                  <a:pt x="1309" y="1143"/>
                  <a:pt x="1309" y="1143"/>
                </a:cubicBezTo>
                <a:cubicBezTo>
                  <a:pt x="1364" y="1198"/>
                  <a:pt x="1364" y="1198"/>
                  <a:pt x="1364" y="1198"/>
                </a:cubicBezTo>
                <a:lnTo>
                  <a:pt x="1339" y="1223"/>
                </a:lnTo>
                <a:close/>
                <a:moveTo>
                  <a:pt x="1419" y="1144"/>
                </a:moveTo>
                <a:cubicBezTo>
                  <a:pt x="1404" y="1158"/>
                  <a:pt x="1381" y="1158"/>
                  <a:pt x="1366" y="1144"/>
                </a:cubicBezTo>
                <a:cubicBezTo>
                  <a:pt x="1352" y="1129"/>
                  <a:pt x="1352" y="1106"/>
                  <a:pt x="1366" y="1091"/>
                </a:cubicBezTo>
                <a:cubicBezTo>
                  <a:pt x="1381" y="1077"/>
                  <a:pt x="1404" y="1077"/>
                  <a:pt x="1419" y="1091"/>
                </a:cubicBezTo>
                <a:cubicBezTo>
                  <a:pt x="1433" y="1106"/>
                  <a:pt x="1433" y="1129"/>
                  <a:pt x="1419" y="1144"/>
                </a:cubicBezTo>
                <a:close/>
                <a:moveTo>
                  <a:pt x="1473" y="1089"/>
                </a:moveTo>
                <a:cubicBezTo>
                  <a:pt x="1418" y="1034"/>
                  <a:pt x="1418" y="1034"/>
                  <a:pt x="1418" y="1034"/>
                </a:cubicBezTo>
                <a:cubicBezTo>
                  <a:pt x="1442" y="1009"/>
                  <a:pt x="1442" y="1009"/>
                  <a:pt x="1442" y="1009"/>
                </a:cubicBezTo>
                <a:cubicBezTo>
                  <a:pt x="1498" y="1064"/>
                  <a:pt x="1498" y="1064"/>
                  <a:pt x="1498" y="1064"/>
                </a:cubicBezTo>
                <a:lnTo>
                  <a:pt x="1473" y="1089"/>
                </a:lnTo>
                <a:close/>
                <a:moveTo>
                  <a:pt x="1552" y="1010"/>
                </a:moveTo>
                <a:cubicBezTo>
                  <a:pt x="1538" y="1024"/>
                  <a:pt x="1515" y="1024"/>
                  <a:pt x="1500" y="1010"/>
                </a:cubicBezTo>
                <a:cubicBezTo>
                  <a:pt x="1486" y="995"/>
                  <a:pt x="1486" y="972"/>
                  <a:pt x="1500" y="957"/>
                </a:cubicBezTo>
                <a:cubicBezTo>
                  <a:pt x="1515" y="943"/>
                  <a:pt x="1538" y="943"/>
                  <a:pt x="1552" y="957"/>
                </a:cubicBezTo>
                <a:cubicBezTo>
                  <a:pt x="1567" y="972"/>
                  <a:pt x="1567" y="995"/>
                  <a:pt x="1552" y="1010"/>
                </a:cubicBezTo>
                <a:close/>
                <a:moveTo>
                  <a:pt x="1607" y="955"/>
                </a:moveTo>
                <a:cubicBezTo>
                  <a:pt x="1552" y="900"/>
                  <a:pt x="1552" y="900"/>
                  <a:pt x="1552" y="900"/>
                </a:cubicBezTo>
                <a:cubicBezTo>
                  <a:pt x="1576" y="875"/>
                  <a:pt x="1576" y="875"/>
                  <a:pt x="1576" y="875"/>
                </a:cubicBezTo>
                <a:cubicBezTo>
                  <a:pt x="1632" y="931"/>
                  <a:pt x="1632" y="931"/>
                  <a:pt x="1632" y="931"/>
                </a:cubicBezTo>
                <a:lnTo>
                  <a:pt x="1607" y="955"/>
                </a:lnTo>
                <a:close/>
                <a:moveTo>
                  <a:pt x="1686" y="876"/>
                </a:moveTo>
                <a:cubicBezTo>
                  <a:pt x="1672" y="890"/>
                  <a:pt x="1648" y="890"/>
                  <a:pt x="1634" y="876"/>
                </a:cubicBezTo>
                <a:cubicBezTo>
                  <a:pt x="1619" y="862"/>
                  <a:pt x="1619" y="838"/>
                  <a:pt x="1634" y="824"/>
                </a:cubicBezTo>
                <a:cubicBezTo>
                  <a:pt x="1648" y="809"/>
                  <a:pt x="1672" y="809"/>
                  <a:pt x="1686" y="824"/>
                </a:cubicBezTo>
                <a:cubicBezTo>
                  <a:pt x="1701" y="838"/>
                  <a:pt x="1701" y="862"/>
                  <a:pt x="1686" y="876"/>
                </a:cubicBezTo>
                <a:close/>
                <a:moveTo>
                  <a:pt x="1741" y="821"/>
                </a:moveTo>
                <a:cubicBezTo>
                  <a:pt x="1685" y="766"/>
                  <a:pt x="1685" y="766"/>
                  <a:pt x="1685" y="766"/>
                </a:cubicBezTo>
                <a:cubicBezTo>
                  <a:pt x="1710" y="741"/>
                  <a:pt x="1710" y="741"/>
                  <a:pt x="1710" y="741"/>
                </a:cubicBezTo>
                <a:cubicBezTo>
                  <a:pt x="1765" y="797"/>
                  <a:pt x="1765" y="797"/>
                  <a:pt x="1765" y="797"/>
                </a:cubicBezTo>
                <a:lnTo>
                  <a:pt x="1741" y="821"/>
                </a:lnTo>
                <a:close/>
                <a:moveTo>
                  <a:pt x="1820" y="742"/>
                </a:moveTo>
                <a:cubicBezTo>
                  <a:pt x="1806" y="757"/>
                  <a:pt x="1782" y="757"/>
                  <a:pt x="1768" y="742"/>
                </a:cubicBezTo>
                <a:cubicBezTo>
                  <a:pt x="1753" y="728"/>
                  <a:pt x="1753" y="704"/>
                  <a:pt x="1768" y="690"/>
                </a:cubicBezTo>
                <a:cubicBezTo>
                  <a:pt x="1782" y="675"/>
                  <a:pt x="1806" y="675"/>
                  <a:pt x="1820" y="690"/>
                </a:cubicBezTo>
                <a:cubicBezTo>
                  <a:pt x="1834" y="704"/>
                  <a:pt x="1834" y="728"/>
                  <a:pt x="1820" y="742"/>
                </a:cubicBezTo>
                <a:close/>
                <a:moveTo>
                  <a:pt x="1875" y="688"/>
                </a:moveTo>
                <a:cubicBezTo>
                  <a:pt x="1819" y="632"/>
                  <a:pt x="1819" y="632"/>
                  <a:pt x="1819" y="632"/>
                </a:cubicBezTo>
                <a:cubicBezTo>
                  <a:pt x="1844" y="608"/>
                  <a:pt x="1844" y="608"/>
                  <a:pt x="1844" y="608"/>
                </a:cubicBezTo>
                <a:cubicBezTo>
                  <a:pt x="1899" y="663"/>
                  <a:pt x="1899" y="663"/>
                  <a:pt x="1899" y="663"/>
                </a:cubicBezTo>
                <a:lnTo>
                  <a:pt x="1875" y="688"/>
                </a:lnTo>
                <a:close/>
                <a:moveTo>
                  <a:pt x="439" y="939"/>
                </a:moveTo>
                <a:cubicBezTo>
                  <a:pt x="406" y="947"/>
                  <a:pt x="370" y="938"/>
                  <a:pt x="344" y="913"/>
                </a:cubicBezTo>
                <a:cubicBezTo>
                  <a:pt x="314" y="883"/>
                  <a:pt x="307" y="839"/>
                  <a:pt x="323" y="803"/>
                </a:cubicBezTo>
                <a:cubicBezTo>
                  <a:pt x="223" y="903"/>
                  <a:pt x="223" y="903"/>
                  <a:pt x="223" y="903"/>
                </a:cubicBezTo>
                <a:cubicBezTo>
                  <a:pt x="458" y="1137"/>
                  <a:pt x="458" y="1137"/>
                  <a:pt x="458" y="1137"/>
                </a:cubicBezTo>
                <a:cubicBezTo>
                  <a:pt x="425" y="1063"/>
                  <a:pt x="417" y="991"/>
                  <a:pt x="439" y="939"/>
                </a:cubicBezTo>
                <a:close/>
                <a:moveTo>
                  <a:pt x="1464" y="513"/>
                </a:moveTo>
                <a:cubicBezTo>
                  <a:pt x="997" y="47"/>
                  <a:pt x="997" y="47"/>
                  <a:pt x="997" y="47"/>
                </a:cubicBezTo>
                <a:cubicBezTo>
                  <a:pt x="951" y="0"/>
                  <a:pt x="875" y="0"/>
                  <a:pt x="828" y="47"/>
                </a:cubicBezTo>
                <a:cubicBezTo>
                  <a:pt x="46" y="829"/>
                  <a:pt x="46" y="829"/>
                  <a:pt x="46" y="829"/>
                </a:cubicBezTo>
                <a:cubicBezTo>
                  <a:pt x="0" y="875"/>
                  <a:pt x="0" y="951"/>
                  <a:pt x="46" y="998"/>
                </a:cubicBezTo>
                <a:cubicBezTo>
                  <a:pt x="513" y="1464"/>
                  <a:pt x="513" y="1464"/>
                  <a:pt x="513" y="1464"/>
                </a:cubicBezTo>
                <a:cubicBezTo>
                  <a:pt x="559" y="1511"/>
                  <a:pt x="635" y="1511"/>
                  <a:pt x="681" y="1464"/>
                </a:cubicBezTo>
                <a:cubicBezTo>
                  <a:pt x="1464" y="682"/>
                  <a:pt x="1464" y="682"/>
                  <a:pt x="1464" y="682"/>
                </a:cubicBezTo>
                <a:cubicBezTo>
                  <a:pt x="1510" y="635"/>
                  <a:pt x="1510" y="560"/>
                  <a:pt x="1464" y="513"/>
                </a:cubicBezTo>
                <a:close/>
                <a:moveTo>
                  <a:pt x="505" y="1265"/>
                </a:moveTo>
                <a:cubicBezTo>
                  <a:pt x="147" y="907"/>
                  <a:pt x="147" y="907"/>
                  <a:pt x="147" y="907"/>
                </a:cubicBezTo>
                <a:cubicBezTo>
                  <a:pt x="494" y="559"/>
                  <a:pt x="494" y="559"/>
                  <a:pt x="494" y="559"/>
                </a:cubicBezTo>
                <a:cubicBezTo>
                  <a:pt x="852" y="917"/>
                  <a:pt x="852" y="917"/>
                  <a:pt x="852" y="917"/>
                </a:cubicBezTo>
                <a:lnTo>
                  <a:pt x="505" y="1265"/>
                </a:lnTo>
                <a:close/>
                <a:moveTo>
                  <a:pt x="484" y="772"/>
                </a:moveTo>
                <a:cubicBezTo>
                  <a:pt x="510" y="798"/>
                  <a:pt x="519" y="834"/>
                  <a:pt x="511" y="867"/>
                </a:cubicBezTo>
                <a:cubicBezTo>
                  <a:pt x="579" y="839"/>
                  <a:pt x="679" y="860"/>
                  <a:pt x="777" y="921"/>
                </a:cubicBezTo>
                <a:cubicBezTo>
                  <a:pt x="785" y="913"/>
                  <a:pt x="785" y="913"/>
                  <a:pt x="785" y="913"/>
                </a:cubicBezTo>
                <a:cubicBezTo>
                  <a:pt x="498" y="627"/>
                  <a:pt x="498" y="627"/>
                  <a:pt x="498" y="627"/>
                </a:cubicBezTo>
                <a:cubicBezTo>
                  <a:pt x="374" y="751"/>
                  <a:pt x="374" y="751"/>
                  <a:pt x="374" y="751"/>
                </a:cubicBezTo>
                <a:cubicBezTo>
                  <a:pt x="411" y="735"/>
                  <a:pt x="455" y="742"/>
                  <a:pt x="484" y="772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1" name="Freeform 5"/>
          <p:cNvSpPr>
            <a:spLocks noEditPoints="1"/>
          </p:cNvSpPr>
          <p:nvPr/>
        </p:nvSpPr>
        <p:spPr bwMode="auto">
          <a:xfrm rot="221836">
            <a:off x="1390069" y="5503872"/>
            <a:ext cx="271463" cy="258763"/>
          </a:xfrm>
          <a:custGeom>
            <a:avLst/>
            <a:gdLst>
              <a:gd name="T0" fmla="*/ 47 w 92"/>
              <a:gd name="T1" fmla="*/ 87 h 87"/>
              <a:gd name="T2" fmla="*/ 47 w 92"/>
              <a:gd name="T3" fmla="*/ 87 h 87"/>
              <a:gd name="T4" fmla="*/ 35 w 92"/>
              <a:gd name="T5" fmla="*/ 72 h 87"/>
              <a:gd name="T6" fmla="*/ 35 w 92"/>
              <a:gd name="T7" fmla="*/ 65 h 87"/>
              <a:gd name="T8" fmla="*/ 21 w 92"/>
              <a:gd name="T9" fmla="*/ 65 h 87"/>
              <a:gd name="T10" fmla="*/ 0 w 92"/>
              <a:gd name="T11" fmla="*/ 43 h 87"/>
              <a:gd name="T12" fmla="*/ 21 w 92"/>
              <a:gd name="T13" fmla="*/ 22 h 87"/>
              <a:gd name="T14" fmla="*/ 35 w 92"/>
              <a:gd name="T15" fmla="*/ 22 h 87"/>
              <a:gd name="T16" fmla="*/ 35 w 92"/>
              <a:gd name="T17" fmla="*/ 15 h 87"/>
              <a:gd name="T18" fmla="*/ 48 w 92"/>
              <a:gd name="T19" fmla="*/ 0 h 87"/>
              <a:gd name="T20" fmla="*/ 60 w 92"/>
              <a:gd name="T21" fmla="*/ 6 h 87"/>
              <a:gd name="T22" fmla="*/ 92 w 92"/>
              <a:gd name="T23" fmla="*/ 44 h 87"/>
              <a:gd name="T24" fmla="*/ 60 w 92"/>
              <a:gd name="T25" fmla="*/ 81 h 87"/>
              <a:gd name="T26" fmla="*/ 47 w 92"/>
              <a:gd name="T27" fmla="*/ 87 h 87"/>
              <a:gd name="T28" fmla="*/ 21 w 92"/>
              <a:gd name="T29" fmla="*/ 34 h 87"/>
              <a:gd name="T30" fmla="*/ 12 w 92"/>
              <a:gd name="T31" fmla="*/ 43 h 87"/>
              <a:gd name="T32" fmla="*/ 21 w 92"/>
              <a:gd name="T33" fmla="*/ 53 h 87"/>
              <a:gd name="T34" fmla="*/ 47 w 92"/>
              <a:gd name="T35" fmla="*/ 53 h 87"/>
              <a:gd name="T36" fmla="*/ 47 w 92"/>
              <a:gd name="T37" fmla="*/ 72 h 87"/>
              <a:gd name="T38" fmla="*/ 48 w 92"/>
              <a:gd name="T39" fmla="*/ 75 h 87"/>
              <a:gd name="T40" fmla="*/ 52 w 92"/>
              <a:gd name="T41" fmla="*/ 72 h 87"/>
              <a:gd name="T42" fmla="*/ 79 w 92"/>
              <a:gd name="T43" fmla="*/ 44 h 87"/>
              <a:gd name="T44" fmla="*/ 52 w 92"/>
              <a:gd name="T45" fmla="*/ 15 h 87"/>
              <a:gd name="T46" fmla="*/ 48 w 92"/>
              <a:gd name="T47" fmla="*/ 12 h 87"/>
              <a:gd name="T48" fmla="*/ 47 w 92"/>
              <a:gd name="T49" fmla="*/ 15 h 87"/>
              <a:gd name="T50" fmla="*/ 47 w 92"/>
              <a:gd name="T51" fmla="*/ 34 h 87"/>
              <a:gd name="T52" fmla="*/ 21 w 92"/>
              <a:gd name="T53" fmla="*/ 3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" h="87">
                <a:moveTo>
                  <a:pt x="47" y="87"/>
                </a:moveTo>
                <a:cubicBezTo>
                  <a:pt x="47" y="87"/>
                  <a:pt x="47" y="87"/>
                  <a:pt x="47" y="87"/>
                </a:cubicBezTo>
                <a:cubicBezTo>
                  <a:pt x="42" y="87"/>
                  <a:pt x="35" y="83"/>
                  <a:pt x="35" y="72"/>
                </a:cubicBezTo>
                <a:cubicBezTo>
                  <a:pt x="35" y="65"/>
                  <a:pt x="35" y="65"/>
                  <a:pt x="35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10" y="65"/>
                  <a:pt x="0" y="55"/>
                  <a:pt x="0" y="43"/>
                </a:cubicBezTo>
                <a:cubicBezTo>
                  <a:pt x="0" y="32"/>
                  <a:pt x="10" y="22"/>
                  <a:pt x="21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4"/>
                  <a:pt x="42" y="0"/>
                  <a:pt x="48" y="0"/>
                </a:cubicBezTo>
                <a:cubicBezTo>
                  <a:pt x="52" y="0"/>
                  <a:pt x="56" y="2"/>
                  <a:pt x="60" y="6"/>
                </a:cubicBezTo>
                <a:cubicBezTo>
                  <a:pt x="92" y="36"/>
                  <a:pt x="92" y="41"/>
                  <a:pt x="92" y="44"/>
                </a:cubicBezTo>
                <a:cubicBezTo>
                  <a:pt x="92" y="46"/>
                  <a:pt x="92" y="51"/>
                  <a:pt x="60" y="81"/>
                </a:cubicBezTo>
                <a:cubicBezTo>
                  <a:pt x="56" y="85"/>
                  <a:pt x="52" y="87"/>
                  <a:pt x="47" y="87"/>
                </a:cubicBezTo>
                <a:close/>
                <a:moveTo>
                  <a:pt x="21" y="34"/>
                </a:moveTo>
                <a:cubicBezTo>
                  <a:pt x="16" y="34"/>
                  <a:pt x="12" y="38"/>
                  <a:pt x="12" y="43"/>
                </a:cubicBezTo>
                <a:cubicBezTo>
                  <a:pt x="12" y="49"/>
                  <a:pt x="16" y="53"/>
                  <a:pt x="21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72"/>
                  <a:pt x="47" y="72"/>
                  <a:pt x="47" y="72"/>
                </a:cubicBezTo>
                <a:cubicBezTo>
                  <a:pt x="47" y="73"/>
                  <a:pt x="47" y="74"/>
                  <a:pt x="48" y="75"/>
                </a:cubicBezTo>
                <a:cubicBezTo>
                  <a:pt x="48" y="75"/>
                  <a:pt x="50" y="74"/>
                  <a:pt x="52" y="72"/>
                </a:cubicBezTo>
                <a:cubicBezTo>
                  <a:pt x="63" y="62"/>
                  <a:pt x="76" y="49"/>
                  <a:pt x="79" y="44"/>
                </a:cubicBezTo>
                <a:cubicBezTo>
                  <a:pt x="76" y="38"/>
                  <a:pt x="63" y="25"/>
                  <a:pt x="52" y="15"/>
                </a:cubicBezTo>
                <a:cubicBezTo>
                  <a:pt x="50" y="13"/>
                  <a:pt x="48" y="12"/>
                  <a:pt x="48" y="12"/>
                </a:cubicBezTo>
                <a:cubicBezTo>
                  <a:pt x="47" y="12"/>
                  <a:pt x="47" y="13"/>
                  <a:pt x="47" y="15"/>
                </a:cubicBezTo>
                <a:cubicBezTo>
                  <a:pt x="47" y="34"/>
                  <a:pt x="47" y="34"/>
                  <a:pt x="47" y="34"/>
                </a:cubicBezTo>
                <a:lnTo>
                  <a:pt x="21" y="34"/>
                </a:lnTo>
                <a:close/>
              </a:path>
            </a:pathLst>
          </a:custGeom>
          <a:solidFill>
            <a:srgbClr val="687E9E"/>
          </a:solidFill>
          <a:ln>
            <a:noFill/>
          </a:ln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2" name="Freeform 5"/>
          <p:cNvSpPr>
            <a:spLocks noEditPoints="1"/>
          </p:cNvSpPr>
          <p:nvPr/>
        </p:nvSpPr>
        <p:spPr bwMode="auto">
          <a:xfrm rot="14416337">
            <a:off x="967267" y="5214867"/>
            <a:ext cx="271463" cy="258763"/>
          </a:xfrm>
          <a:custGeom>
            <a:avLst/>
            <a:gdLst>
              <a:gd name="T0" fmla="*/ 47 w 92"/>
              <a:gd name="T1" fmla="*/ 87 h 87"/>
              <a:gd name="T2" fmla="*/ 47 w 92"/>
              <a:gd name="T3" fmla="*/ 87 h 87"/>
              <a:gd name="T4" fmla="*/ 35 w 92"/>
              <a:gd name="T5" fmla="*/ 72 h 87"/>
              <a:gd name="T6" fmla="*/ 35 w 92"/>
              <a:gd name="T7" fmla="*/ 65 h 87"/>
              <a:gd name="T8" fmla="*/ 21 w 92"/>
              <a:gd name="T9" fmla="*/ 65 h 87"/>
              <a:gd name="T10" fmla="*/ 0 w 92"/>
              <a:gd name="T11" fmla="*/ 43 h 87"/>
              <a:gd name="T12" fmla="*/ 21 w 92"/>
              <a:gd name="T13" fmla="*/ 22 h 87"/>
              <a:gd name="T14" fmla="*/ 35 w 92"/>
              <a:gd name="T15" fmla="*/ 22 h 87"/>
              <a:gd name="T16" fmla="*/ 35 w 92"/>
              <a:gd name="T17" fmla="*/ 15 h 87"/>
              <a:gd name="T18" fmla="*/ 48 w 92"/>
              <a:gd name="T19" fmla="*/ 0 h 87"/>
              <a:gd name="T20" fmla="*/ 60 w 92"/>
              <a:gd name="T21" fmla="*/ 6 h 87"/>
              <a:gd name="T22" fmla="*/ 92 w 92"/>
              <a:gd name="T23" fmla="*/ 44 h 87"/>
              <a:gd name="T24" fmla="*/ 60 w 92"/>
              <a:gd name="T25" fmla="*/ 81 h 87"/>
              <a:gd name="T26" fmla="*/ 47 w 92"/>
              <a:gd name="T27" fmla="*/ 87 h 87"/>
              <a:gd name="T28" fmla="*/ 21 w 92"/>
              <a:gd name="T29" fmla="*/ 34 h 87"/>
              <a:gd name="T30" fmla="*/ 12 w 92"/>
              <a:gd name="T31" fmla="*/ 43 h 87"/>
              <a:gd name="T32" fmla="*/ 21 w 92"/>
              <a:gd name="T33" fmla="*/ 53 h 87"/>
              <a:gd name="T34" fmla="*/ 47 w 92"/>
              <a:gd name="T35" fmla="*/ 53 h 87"/>
              <a:gd name="T36" fmla="*/ 47 w 92"/>
              <a:gd name="T37" fmla="*/ 72 h 87"/>
              <a:gd name="T38" fmla="*/ 48 w 92"/>
              <a:gd name="T39" fmla="*/ 75 h 87"/>
              <a:gd name="T40" fmla="*/ 52 w 92"/>
              <a:gd name="T41" fmla="*/ 72 h 87"/>
              <a:gd name="T42" fmla="*/ 79 w 92"/>
              <a:gd name="T43" fmla="*/ 44 h 87"/>
              <a:gd name="T44" fmla="*/ 52 w 92"/>
              <a:gd name="T45" fmla="*/ 15 h 87"/>
              <a:gd name="T46" fmla="*/ 48 w 92"/>
              <a:gd name="T47" fmla="*/ 12 h 87"/>
              <a:gd name="T48" fmla="*/ 47 w 92"/>
              <a:gd name="T49" fmla="*/ 15 h 87"/>
              <a:gd name="T50" fmla="*/ 47 w 92"/>
              <a:gd name="T51" fmla="*/ 34 h 87"/>
              <a:gd name="T52" fmla="*/ 21 w 92"/>
              <a:gd name="T53" fmla="*/ 3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" h="87">
                <a:moveTo>
                  <a:pt x="47" y="87"/>
                </a:moveTo>
                <a:cubicBezTo>
                  <a:pt x="47" y="87"/>
                  <a:pt x="47" y="87"/>
                  <a:pt x="47" y="87"/>
                </a:cubicBezTo>
                <a:cubicBezTo>
                  <a:pt x="42" y="87"/>
                  <a:pt x="35" y="83"/>
                  <a:pt x="35" y="72"/>
                </a:cubicBezTo>
                <a:cubicBezTo>
                  <a:pt x="35" y="65"/>
                  <a:pt x="35" y="65"/>
                  <a:pt x="35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10" y="65"/>
                  <a:pt x="0" y="55"/>
                  <a:pt x="0" y="43"/>
                </a:cubicBezTo>
                <a:cubicBezTo>
                  <a:pt x="0" y="32"/>
                  <a:pt x="10" y="22"/>
                  <a:pt x="21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4"/>
                  <a:pt x="42" y="0"/>
                  <a:pt x="48" y="0"/>
                </a:cubicBezTo>
                <a:cubicBezTo>
                  <a:pt x="52" y="0"/>
                  <a:pt x="56" y="2"/>
                  <a:pt x="60" y="6"/>
                </a:cubicBezTo>
                <a:cubicBezTo>
                  <a:pt x="92" y="36"/>
                  <a:pt x="92" y="41"/>
                  <a:pt x="92" y="44"/>
                </a:cubicBezTo>
                <a:cubicBezTo>
                  <a:pt x="92" y="46"/>
                  <a:pt x="92" y="51"/>
                  <a:pt x="60" y="81"/>
                </a:cubicBezTo>
                <a:cubicBezTo>
                  <a:pt x="56" y="85"/>
                  <a:pt x="52" y="87"/>
                  <a:pt x="47" y="87"/>
                </a:cubicBezTo>
                <a:close/>
                <a:moveTo>
                  <a:pt x="21" y="34"/>
                </a:moveTo>
                <a:cubicBezTo>
                  <a:pt x="16" y="34"/>
                  <a:pt x="12" y="38"/>
                  <a:pt x="12" y="43"/>
                </a:cubicBezTo>
                <a:cubicBezTo>
                  <a:pt x="12" y="49"/>
                  <a:pt x="16" y="53"/>
                  <a:pt x="21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72"/>
                  <a:pt x="47" y="72"/>
                  <a:pt x="47" y="72"/>
                </a:cubicBezTo>
                <a:cubicBezTo>
                  <a:pt x="47" y="73"/>
                  <a:pt x="47" y="74"/>
                  <a:pt x="48" y="75"/>
                </a:cubicBezTo>
                <a:cubicBezTo>
                  <a:pt x="48" y="75"/>
                  <a:pt x="50" y="74"/>
                  <a:pt x="52" y="72"/>
                </a:cubicBezTo>
                <a:cubicBezTo>
                  <a:pt x="63" y="62"/>
                  <a:pt x="76" y="49"/>
                  <a:pt x="79" y="44"/>
                </a:cubicBezTo>
                <a:cubicBezTo>
                  <a:pt x="76" y="38"/>
                  <a:pt x="63" y="25"/>
                  <a:pt x="52" y="15"/>
                </a:cubicBezTo>
                <a:cubicBezTo>
                  <a:pt x="50" y="13"/>
                  <a:pt x="48" y="12"/>
                  <a:pt x="48" y="12"/>
                </a:cubicBezTo>
                <a:cubicBezTo>
                  <a:pt x="47" y="12"/>
                  <a:pt x="47" y="13"/>
                  <a:pt x="47" y="15"/>
                </a:cubicBezTo>
                <a:cubicBezTo>
                  <a:pt x="47" y="34"/>
                  <a:pt x="47" y="34"/>
                  <a:pt x="47" y="34"/>
                </a:cubicBezTo>
                <a:lnTo>
                  <a:pt x="21" y="34"/>
                </a:lnTo>
                <a:close/>
              </a:path>
            </a:pathLst>
          </a:custGeom>
          <a:solidFill>
            <a:srgbClr val="687E9E"/>
          </a:solidFill>
          <a:ln>
            <a:noFill/>
          </a:ln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83" name="Рисунок 18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0" y="6013932"/>
            <a:ext cx="221813" cy="290575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sp>
        <p:nvSpPr>
          <p:cNvPr id="184" name="Freeform 5"/>
          <p:cNvSpPr>
            <a:spLocks noEditPoints="1"/>
          </p:cNvSpPr>
          <p:nvPr/>
        </p:nvSpPr>
        <p:spPr bwMode="auto">
          <a:xfrm rot="7698140">
            <a:off x="875099" y="5754439"/>
            <a:ext cx="271463" cy="258763"/>
          </a:xfrm>
          <a:custGeom>
            <a:avLst/>
            <a:gdLst>
              <a:gd name="T0" fmla="*/ 47 w 92"/>
              <a:gd name="T1" fmla="*/ 87 h 87"/>
              <a:gd name="T2" fmla="*/ 47 w 92"/>
              <a:gd name="T3" fmla="*/ 87 h 87"/>
              <a:gd name="T4" fmla="*/ 35 w 92"/>
              <a:gd name="T5" fmla="*/ 72 h 87"/>
              <a:gd name="T6" fmla="*/ 35 w 92"/>
              <a:gd name="T7" fmla="*/ 65 h 87"/>
              <a:gd name="T8" fmla="*/ 21 w 92"/>
              <a:gd name="T9" fmla="*/ 65 h 87"/>
              <a:gd name="T10" fmla="*/ 0 w 92"/>
              <a:gd name="T11" fmla="*/ 43 h 87"/>
              <a:gd name="T12" fmla="*/ 21 w 92"/>
              <a:gd name="T13" fmla="*/ 22 h 87"/>
              <a:gd name="T14" fmla="*/ 35 w 92"/>
              <a:gd name="T15" fmla="*/ 22 h 87"/>
              <a:gd name="T16" fmla="*/ 35 w 92"/>
              <a:gd name="T17" fmla="*/ 15 h 87"/>
              <a:gd name="T18" fmla="*/ 48 w 92"/>
              <a:gd name="T19" fmla="*/ 0 h 87"/>
              <a:gd name="T20" fmla="*/ 60 w 92"/>
              <a:gd name="T21" fmla="*/ 6 h 87"/>
              <a:gd name="T22" fmla="*/ 92 w 92"/>
              <a:gd name="T23" fmla="*/ 44 h 87"/>
              <a:gd name="T24" fmla="*/ 60 w 92"/>
              <a:gd name="T25" fmla="*/ 81 h 87"/>
              <a:gd name="T26" fmla="*/ 47 w 92"/>
              <a:gd name="T27" fmla="*/ 87 h 87"/>
              <a:gd name="T28" fmla="*/ 21 w 92"/>
              <a:gd name="T29" fmla="*/ 34 h 87"/>
              <a:gd name="T30" fmla="*/ 12 w 92"/>
              <a:gd name="T31" fmla="*/ 43 h 87"/>
              <a:gd name="T32" fmla="*/ 21 w 92"/>
              <a:gd name="T33" fmla="*/ 53 h 87"/>
              <a:gd name="T34" fmla="*/ 47 w 92"/>
              <a:gd name="T35" fmla="*/ 53 h 87"/>
              <a:gd name="T36" fmla="*/ 47 w 92"/>
              <a:gd name="T37" fmla="*/ 72 h 87"/>
              <a:gd name="T38" fmla="*/ 48 w 92"/>
              <a:gd name="T39" fmla="*/ 75 h 87"/>
              <a:gd name="T40" fmla="*/ 52 w 92"/>
              <a:gd name="T41" fmla="*/ 72 h 87"/>
              <a:gd name="T42" fmla="*/ 79 w 92"/>
              <a:gd name="T43" fmla="*/ 44 h 87"/>
              <a:gd name="T44" fmla="*/ 52 w 92"/>
              <a:gd name="T45" fmla="*/ 15 h 87"/>
              <a:gd name="T46" fmla="*/ 48 w 92"/>
              <a:gd name="T47" fmla="*/ 12 h 87"/>
              <a:gd name="T48" fmla="*/ 47 w 92"/>
              <a:gd name="T49" fmla="*/ 15 h 87"/>
              <a:gd name="T50" fmla="*/ 47 w 92"/>
              <a:gd name="T51" fmla="*/ 34 h 87"/>
              <a:gd name="T52" fmla="*/ 21 w 92"/>
              <a:gd name="T53" fmla="*/ 3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" h="87">
                <a:moveTo>
                  <a:pt x="47" y="87"/>
                </a:moveTo>
                <a:cubicBezTo>
                  <a:pt x="47" y="87"/>
                  <a:pt x="47" y="87"/>
                  <a:pt x="47" y="87"/>
                </a:cubicBezTo>
                <a:cubicBezTo>
                  <a:pt x="42" y="87"/>
                  <a:pt x="35" y="83"/>
                  <a:pt x="35" y="72"/>
                </a:cubicBezTo>
                <a:cubicBezTo>
                  <a:pt x="35" y="65"/>
                  <a:pt x="35" y="65"/>
                  <a:pt x="35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10" y="65"/>
                  <a:pt x="0" y="55"/>
                  <a:pt x="0" y="43"/>
                </a:cubicBezTo>
                <a:cubicBezTo>
                  <a:pt x="0" y="32"/>
                  <a:pt x="10" y="22"/>
                  <a:pt x="21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4"/>
                  <a:pt x="42" y="0"/>
                  <a:pt x="48" y="0"/>
                </a:cubicBezTo>
                <a:cubicBezTo>
                  <a:pt x="52" y="0"/>
                  <a:pt x="56" y="2"/>
                  <a:pt x="60" y="6"/>
                </a:cubicBezTo>
                <a:cubicBezTo>
                  <a:pt x="92" y="36"/>
                  <a:pt x="92" y="41"/>
                  <a:pt x="92" y="44"/>
                </a:cubicBezTo>
                <a:cubicBezTo>
                  <a:pt x="92" y="46"/>
                  <a:pt x="92" y="51"/>
                  <a:pt x="60" y="81"/>
                </a:cubicBezTo>
                <a:cubicBezTo>
                  <a:pt x="56" y="85"/>
                  <a:pt x="52" y="87"/>
                  <a:pt x="47" y="87"/>
                </a:cubicBezTo>
                <a:close/>
                <a:moveTo>
                  <a:pt x="21" y="34"/>
                </a:moveTo>
                <a:cubicBezTo>
                  <a:pt x="16" y="34"/>
                  <a:pt x="12" y="38"/>
                  <a:pt x="12" y="43"/>
                </a:cubicBezTo>
                <a:cubicBezTo>
                  <a:pt x="12" y="49"/>
                  <a:pt x="16" y="53"/>
                  <a:pt x="21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72"/>
                  <a:pt x="47" y="72"/>
                  <a:pt x="47" y="72"/>
                </a:cubicBezTo>
                <a:cubicBezTo>
                  <a:pt x="47" y="73"/>
                  <a:pt x="47" y="74"/>
                  <a:pt x="48" y="75"/>
                </a:cubicBezTo>
                <a:cubicBezTo>
                  <a:pt x="48" y="75"/>
                  <a:pt x="50" y="74"/>
                  <a:pt x="52" y="72"/>
                </a:cubicBezTo>
                <a:cubicBezTo>
                  <a:pt x="63" y="62"/>
                  <a:pt x="76" y="49"/>
                  <a:pt x="79" y="44"/>
                </a:cubicBezTo>
                <a:cubicBezTo>
                  <a:pt x="76" y="38"/>
                  <a:pt x="63" y="25"/>
                  <a:pt x="52" y="15"/>
                </a:cubicBezTo>
                <a:cubicBezTo>
                  <a:pt x="50" y="13"/>
                  <a:pt x="48" y="12"/>
                  <a:pt x="48" y="12"/>
                </a:cubicBezTo>
                <a:cubicBezTo>
                  <a:pt x="47" y="12"/>
                  <a:pt x="47" y="13"/>
                  <a:pt x="47" y="15"/>
                </a:cubicBezTo>
                <a:cubicBezTo>
                  <a:pt x="47" y="34"/>
                  <a:pt x="47" y="34"/>
                  <a:pt x="47" y="34"/>
                </a:cubicBezTo>
                <a:lnTo>
                  <a:pt x="21" y="34"/>
                </a:lnTo>
                <a:close/>
              </a:path>
            </a:pathLst>
          </a:custGeom>
          <a:solidFill>
            <a:srgbClr val="687E9E"/>
          </a:solidFill>
          <a:ln>
            <a:noFill/>
          </a:ln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" name="Freeform 12"/>
          <p:cNvSpPr>
            <a:spLocks noEditPoints="1"/>
          </p:cNvSpPr>
          <p:nvPr/>
        </p:nvSpPr>
        <p:spPr bwMode="auto">
          <a:xfrm>
            <a:off x="1158469" y="1721589"/>
            <a:ext cx="331851" cy="324506"/>
          </a:xfrm>
          <a:custGeom>
            <a:avLst/>
            <a:gdLst>
              <a:gd name="T0" fmla="*/ 129 w 446"/>
              <a:gd name="T1" fmla="*/ 218 h 437"/>
              <a:gd name="T2" fmla="*/ 81 w 446"/>
              <a:gd name="T3" fmla="*/ 218 h 437"/>
              <a:gd name="T4" fmla="*/ 62 w 446"/>
              <a:gd name="T5" fmla="*/ 112 h 437"/>
              <a:gd name="T6" fmla="*/ 62 w 446"/>
              <a:gd name="T7" fmla="*/ 64 h 437"/>
              <a:gd name="T8" fmla="*/ 62 w 446"/>
              <a:gd name="T9" fmla="*/ 112 h 437"/>
              <a:gd name="T10" fmla="*/ 218 w 446"/>
              <a:gd name="T11" fmla="*/ 281 h 437"/>
              <a:gd name="T12" fmla="*/ 218 w 446"/>
              <a:gd name="T13" fmla="*/ 329 h 437"/>
              <a:gd name="T14" fmla="*/ 422 w 446"/>
              <a:gd name="T15" fmla="*/ 193 h 437"/>
              <a:gd name="T16" fmla="*/ 422 w 446"/>
              <a:gd name="T17" fmla="*/ 241 h 437"/>
              <a:gd name="T18" fmla="*/ 422 w 446"/>
              <a:gd name="T19" fmla="*/ 193 h 437"/>
              <a:gd name="T20" fmla="*/ 317 w 446"/>
              <a:gd name="T21" fmla="*/ 139 h 437"/>
              <a:gd name="T22" fmla="*/ 317 w 446"/>
              <a:gd name="T23" fmla="*/ 91 h 437"/>
              <a:gd name="T24" fmla="*/ 405 w 446"/>
              <a:gd name="T25" fmla="*/ 251 h 437"/>
              <a:gd name="T26" fmla="*/ 328 w 446"/>
              <a:gd name="T27" fmla="*/ 313 h 437"/>
              <a:gd name="T28" fmla="*/ 386 w 446"/>
              <a:gd name="T29" fmla="*/ 227 h 437"/>
              <a:gd name="T30" fmla="*/ 385 w 446"/>
              <a:gd name="T31" fmla="*/ 210 h 437"/>
              <a:gd name="T32" fmla="*/ 334 w 446"/>
              <a:gd name="T33" fmla="*/ 149 h 437"/>
              <a:gd name="T34" fmla="*/ 323 w 446"/>
              <a:gd name="T35" fmla="*/ 210 h 437"/>
              <a:gd name="T36" fmla="*/ 227 w 446"/>
              <a:gd name="T37" fmla="*/ 139 h 437"/>
              <a:gd name="T38" fmla="*/ 279 w 446"/>
              <a:gd name="T39" fmla="*/ 117 h 437"/>
              <a:gd name="T40" fmla="*/ 227 w 446"/>
              <a:gd name="T41" fmla="*/ 29 h 437"/>
              <a:gd name="T42" fmla="*/ 295 w 446"/>
              <a:gd name="T43" fmla="*/ 84 h 437"/>
              <a:gd name="T44" fmla="*/ 288 w 446"/>
              <a:gd name="T45" fmla="*/ 42 h 437"/>
              <a:gd name="T46" fmla="*/ 349 w 446"/>
              <a:gd name="T47" fmla="*/ 95 h 437"/>
              <a:gd name="T48" fmla="*/ 368 w 446"/>
              <a:gd name="T49" fmla="*/ 103 h 437"/>
              <a:gd name="T50" fmla="*/ 422 w 446"/>
              <a:gd name="T51" fmla="*/ 179 h 437"/>
              <a:gd name="T52" fmla="*/ 218 w 446"/>
              <a:gd name="T53" fmla="*/ 0 h 437"/>
              <a:gd name="T54" fmla="*/ 97 w 446"/>
              <a:gd name="T55" fmla="*/ 73 h 437"/>
              <a:gd name="T56" fmla="*/ 114 w 446"/>
              <a:gd name="T57" fmla="*/ 106 h 437"/>
              <a:gd name="T58" fmla="*/ 89 w 446"/>
              <a:gd name="T59" fmla="*/ 114 h 437"/>
              <a:gd name="T60" fmla="*/ 98 w 446"/>
              <a:gd name="T61" fmla="*/ 181 h 437"/>
              <a:gd name="T62" fmla="*/ 115 w 446"/>
              <a:gd name="T63" fmla="*/ 182 h 437"/>
              <a:gd name="T64" fmla="*/ 210 w 446"/>
              <a:gd name="T65" fmla="*/ 139 h 437"/>
              <a:gd name="T66" fmla="*/ 142 w 446"/>
              <a:gd name="T67" fmla="*/ 210 h 437"/>
              <a:gd name="T68" fmla="*/ 142 w 446"/>
              <a:gd name="T69" fmla="*/ 227 h 437"/>
              <a:gd name="T70" fmla="*/ 210 w 446"/>
              <a:gd name="T71" fmla="*/ 268 h 437"/>
              <a:gd name="T72" fmla="*/ 227 w 446"/>
              <a:gd name="T73" fmla="*/ 269 h 437"/>
              <a:gd name="T74" fmla="*/ 323 w 446"/>
              <a:gd name="T75" fmla="*/ 227 h 437"/>
              <a:gd name="T76" fmla="*/ 255 w 446"/>
              <a:gd name="T77" fmla="*/ 298 h 437"/>
              <a:gd name="T78" fmla="*/ 254 w 446"/>
              <a:gd name="T79" fmla="*/ 315 h 437"/>
              <a:gd name="T80" fmla="*/ 250 w 446"/>
              <a:gd name="T81" fmla="*/ 405 h 437"/>
              <a:gd name="T82" fmla="*/ 227 w 446"/>
              <a:gd name="T83" fmla="*/ 342 h 437"/>
              <a:gd name="T84" fmla="*/ 210 w 446"/>
              <a:gd name="T85" fmla="*/ 342 h 437"/>
              <a:gd name="T86" fmla="*/ 187 w 446"/>
              <a:gd name="T87" fmla="*/ 405 h 437"/>
              <a:gd name="T88" fmla="*/ 181 w 446"/>
              <a:gd name="T89" fmla="*/ 315 h 437"/>
              <a:gd name="T90" fmla="*/ 181 w 446"/>
              <a:gd name="T91" fmla="*/ 298 h 437"/>
              <a:gd name="T92" fmla="*/ 115 w 446"/>
              <a:gd name="T93" fmla="*/ 255 h 437"/>
              <a:gd name="T94" fmla="*/ 98 w 446"/>
              <a:gd name="T95" fmla="*/ 255 h 437"/>
              <a:gd name="T96" fmla="*/ 67 w 446"/>
              <a:gd name="T97" fmla="*/ 332 h 437"/>
              <a:gd name="T98" fmla="*/ 68 w 446"/>
              <a:gd name="T99" fmla="*/ 227 h 437"/>
              <a:gd name="T100" fmla="*/ 68 w 446"/>
              <a:gd name="T101" fmla="*/ 210 h 437"/>
              <a:gd name="T102" fmla="*/ 54 w 446"/>
              <a:gd name="T103" fmla="*/ 124 h 437"/>
              <a:gd name="T104" fmla="*/ 0 w 446"/>
              <a:gd name="T105" fmla="*/ 218 h 437"/>
              <a:gd name="T106" fmla="*/ 434 w 446"/>
              <a:gd name="T107" fmla="*/ 253 h 437"/>
              <a:gd name="T108" fmla="*/ 405 w 446"/>
              <a:gd name="T109" fmla="*/ 251 h 437"/>
              <a:gd name="T110" fmla="*/ 130 w 446"/>
              <a:gd name="T111" fmla="*/ 111 h 437"/>
              <a:gd name="T112" fmla="*/ 210 w 446"/>
              <a:gd name="T113" fmla="*/ 29 h 437"/>
              <a:gd name="T114" fmla="*/ 78 w 446"/>
              <a:gd name="T115" fmla="*/ 345 h 437"/>
              <a:gd name="T116" fmla="*/ 149 w 446"/>
              <a:gd name="T117" fmla="*/ 394 h 437"/>
              <a:gd name="T118" fmla="*/ 288 w 446"/>
              <a:gd name="T119" fmla="*/ 394 h 437"/>
              <a:gd name="T120" fmla="*/ 358 w 446"/>
              <a:gd name="T121" fmla="*/ 34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6" h="437">
                <a:moveTo>
                  <a:pt x="105" y="242"/>
                </a:moveTo>
                <a:cubicBezTo>
                  <a:pt x="118" y="242"/>
                  <a:pt x="129" y="231"/>
                  <a:pt x="129" y="218"/>
                </a:cubicBezTo>
                <a:cubicBezTo>
                  <a:pt x="129" y="205"/>
                  <a:pt x="118" y="194"/>
                  <a:pt x="105" y="194"/>
                </a:cubicBezTo>
                <a:cubicBezTo>
                  <a:pt x="91" y="194"/>
                  <a:pt x="81" y="205"/>
                  <a:pt x="81" y="218"/>
                </a:cubicBezTo>
                <a:cubicBezTo>
                  <a:pt x="81" y="231"/>
                  <a:pt x="91" y="242"/>
                  <a:pt x="105" y="242"/>
                </a:cubicBezTo>
                <a:close/>
                <a:moveTo>
                  <a:pt x="62" y="112"/>
                </a:moveTo>
                <a:cubicBezTo>
                  <a:pt x="76" y="112"/>
                  <a:pt x="86" y="101"/>
                  <a:pt x="86" y="88"/>
                </a:cubicBezTo>
                <a:cubicBezTo>
                  <a:pt x="86" y="74"/>
                  <a:pt x="76" y="64"/>
                  <a:pt x="62" y="64"/>
                </a:cubicBezTo>
                <a:cubicBezTo>
                  <a:pt x="49" y="64"/>
                  <a:pt x="38" y="74"/>
                  <a:pt x="38" y="88"/>
                </a:cubicBezTo>
                <a:cubicBezTo>
                  <a:pt x="38" y="101"/>
                  <a:pt x="49" y="112"/>
                  <a:pt x="62" y="112"/>
                </a:cubicBezTo>
                <a:close/>
                <a:moveTo>
                  <a:pt x="242" y="305"/>
                </a:moveTo>
                <a:cubicBezTo>
                  <a:pt x="242" y="292"/>
                  <a:pt x="231" y="281"/>
                  <a:pt x="218" y="281"/>
                </a:cubicBezTo>
                <a:cubicBezTo>
                  <a:pt x="205" y="281"/>
                  <a:pt x="194" y="292"/>
                  <a:pt x="194" y="305"/>
                </a:cubicBezTo>
                <a:cubicBezTo>
                  <a:pt x="194" y="319"/>
                  <a:pt x="205" y="329"/>
                  <a:pt x="218" y="329"/>
                </a:cubicBezTo>
                <a:cubicBezTo>
                  <a:pt x="231" y="329"/>
                  <a:pt x="242" y="319"/>
                  <a:pt x="242" y="305"/>
                </a:cubicBezTo>
                <a:close/>
                <a:moveTo>
                  <a:pt x="422" y="193"/>
                </a:moveTo>
                <a:cubicBezTo>
                  <a:pt x="409" y="193"/>
                  <a:pt x="398" y="204"/>
                  <a:pt x="398" y="217"/>
                </a:cubicBezTo>
                <a:cubicBezTo>
                  <a:pt x="398" y="230"/>
                  <a:pt x="409" y="241"/>
                  <a:pt x="422" y="241"/>
                </a:cubicBezTo>
                <a:cubicBezTo>
                  <a:pt x="435" y="241"/>
                  <a:pt x="446" y="230"/>
                  <a:pt x="446" y="217"/>
                </a:cubicBezTo>
                <a:cubicBezTo>
                  <a:pt x="446" y="204"/>
                  <a:pt x="435" y="193"/>
                  <a:pt x="422" y="193"/>
                </a:cubicBezTo>
                <a:close/>
                <a:moveTo>
                  <a:pt x="293" y="115"/>
                </a:moveTo>
                <a:cubicBezTo>
                  <a:pt x="293" y="128"/>
                  <a:pt x="303" y="139"/>
                  <a:pt x="317" y="139"/>
                </a:cubicBezTo>
                <a:cubicBezTo>
                  <a:pt x="330" y="139"/>
                  <a:pt x="341" y="128"/>
                  <a:pt x="341" y="115"/>
                </a:cubicBezTo>
                <a:cubicBezTo>
                  <a:pt x="341" y="102"/>
                  <a:pt x="330" y="91"/>
                  <a:pt x="317" y="91"/>
                </a:cubicBezTo>
                <a:cubicBezTo>
                  <a:pt x="303" y="91"/>
                  <a:pt x="293" y="102"/>
                  <a:pt x="293" y="115"/>
                </a:cubicBezTo>
                <a:close/>
                <a:moveTo>
                  <a:pt x="405" y="251"/>
                </a:moveTo>
                <a:cubicBezTo>
                  <a:pt x="399" y="281"/>
                  <a:pt x="387" y="309"/>
                  <a:pt x="369" y="332"/>
                </a:cubicBezTo>
                <a:cubicBezTo>
                  <a:pt x="357" y="325"/>
                  <a:pt x="343" y="319"/>
                  <a:pt x="328" y="313"/>
                </a:cubicBezTo>
                <a:cubicBezTo>
                  <a:pt x="335" y="287"/>
                  <a:pt x="340" y="258"/>
                  <a:pt x="340" y="227"/>
                </a:cubicBezTo>
                <a:cubicBezTo>
                  <a:pt x="386" y="227"/>
                  <a:pt x="386" y="227"/>
                  <a:pt x="386" y="227"/>
                </a:cubicBezTo>
                <a:cubicBezTo>
                  <a:pt x="385" y="224"/>
                  <a:pt x="384" y="220"/>
                  <a:pt x="384" y="217"/>
                </a:cubicBezTo>
                <a:cubicBezTo>
                  <a:pt x="384" y="215"/>
                  <a:pt x="385" y="212"/>
                  <a:pt x="385" y="210"/>
                </a:cubicBezTo>
                <a:cubicBezTo>
                  <a:pt x="340" y="210"/>
                  <a:pt x="340" y="210"/>
                  <a:pt x="340" y="210"/>
                </a:cubicBezTo>
                <a:cubicBezTo>
                  <a:pt x="340" y="188"/>
                  <a:pt x="338" y="168"/>
                  <a:pt x="334" y="149"/>
                </a:cubicBezTo>
                <a:cubicBezTo>
                  <a:pt x="329" y="151"/>
                  <a:pt x="323" y="153"/>
                  <a:pt x="317" y="153"/>
                </a:cubicBezTo>
                <a:cubicBezTo>
                  <a:pt x="321" y="171"/>
                  <a:pt x="323" y="190"/>
                  <a:pt x="323" y="210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27" y="139"/>
                  <a:pt x="227" y="139"/>
                  <a:pt x="227" y="139"/>
                </a:cubicBezTo>
                <a:cubicBezTo>
                  <a:pt x="246" y="138"/>
                  <a:pt x="265" y="136"/>
                  <a:pt x="283" y="133"/>
                </a:cubicBezTo>
                <a:cubicBezTo>
                  <a:pt x="281" y="128"/>
                  <a:pt x="279" y="123"/>
                  <a:pt x="279" y="117"/>
                </a:cubicBezTo>
                <a:cubicBezTo>
                  <a:pt x="262" y="120"/>
                  <a:pt x="245" y="121"/>
                  <a:pt x="227" y="122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5" y="30"/>
                  <a:pt x="242" y="31"/>
                  <a:pt x="250" y="32"/>
                </a:cubicBezTo>
                <a:cubicBezTo>
                  <a:pt x="267" y="42"/>
                  <a:pt x="283" y="60"/>
                  <a:pt x="295" y="84"/>
                </a:cubicBezTo>
                <a:cubicBezTo>
                  <a:pt x="299" y="81"/>
                  <a:pt x="305" y="79"/>
                  <a:pt x="311" y="78"/>
                </a:cubicBezTo>
                <a:cubicBezTo>
                  <a:pt x="304" y="64"/>
                  <a:pt x="296" y="52"/>
                  <a:pt x="288" y="42"/>
                </a:cubicBezTo>
                <a:cubicBezTo>
                  <a:pt x="314" y="53"/>
                  <a:pt x="338" y="69"/>
                  <a:pt x="357" y="90"/>
                </a:cubicBezTo>
                <a:cubicBezTo>
                  <a:pt x="355" y="92"/>
                  <a:pt x="352" y="93"/>
                  <a:pt x="349" y="95"/>
                </a:cubicBezTo>
                <a:cubicBezTo>
                  <a:pt x="352" y="100"/>
                  <a:pt x="354" y="105"/>
                  <a:pt x="354" y="111"/>
                </a:cubicBezTo>
                <a:cubicBezTo>
                  <a:pt x="359" y="108"/>
                  <a:pt x="364" y="106"/>
                  <a:pt x="368" y="103"/>
                </a:cubicBezTo>
                <a:cubicBezTo>
                  <a:pt x="386" y="127"/>
                  <a:pt x="399" y="154"/>
                  <a:pt x="404" y="184"/>
                </a:cubicBezTo>
                <a:cubicBezTo>
                  <a:pt x="410" y="181"/>
                  <a:pt x="416" y="179"/>
                  <a:pt x="422" y="179"/>
                </a:cubicBezTo>
                <a:cubicBezTo>
                  <a:pt x="426" y="179"/>
                  <a:pt x="430" y="180"/>
                  <a:pt x="434" y="181"/>
                </a:cubicBezTo>
                <a:cubicBezTo>
                  <a:pt x="416" y="78"/>
                  <a:pt x="326" y="0"/>
                  <a:pt x="218" y="0"/>
                </a:cubicBezTo>
                <a:cubicBezTo>
                  <a:pt x="164" y="0"/>
                  <a:pt x="114" y="19"/>
                  <a:pt x="76" y="52"/>
                </a:cubicBezTo>
                <a:cubicBezTo>
                  <a:pt x="86" y="56"/>
                  <a:pt x="93" y="64"/>
                  <a:pt x="97" y="73"/>
                </a:cubicBezTo>
                <a:cubicBezTo>
                  <a:pt x="113" y="60"/>
                  <a:pt x="130" y="50"/>
                  <a:pt x="149" y="42"/>
                </a:cubicBezTo>
                <a:cubicBezTo>
                  <a:pt x="135" y="59"/>
                  <a:pt x="123" y="80"/>
                  <a:pt x="114" y="106"/>
                </a:cubicBezTo>
                <a:cubicBezTo>
                  <a:pt x="109" y="104"/>
                  <a:pt x="103" y="102"/>
                  <a:pt x="98" y="99"/>
                </a:cubicBezTo>
                <a:cubicBezTo>
                  <a:pt x="96" y="105"/>
                  <a:pt x="93" y="110"/>
                  <a:pt x="89" y="114"/>
                </a:cubicBezTo>
                <a:cubicBezTo>
                  <a:pt x="96" y="117"/>
                  <a:pt x="102" y="119"/>
                  <a:pt x="109" y="122"/>
                </a:cubicBezTo>
                <a:cubicBezTo>
                  <a:pt x="104" y="140"/>
                  <a:pt x="100" y="160"/>
                  <a:pt x="98" y="181"/>
                </a:cubicBezTo>
                <a:cubicBezTo>
                  <a:pt x="100" y="181"/>
                  <a:pt x="102" y="180"/>
                  <a:pt x="105" y="180"/>
                </a:cubicBezTo>
                <a:cubicBezTo>
                  <a:pt x="108" y="180"/>
                  <a:pt x="112" y="181"/>
                  <a:pt x="115" y="182"/>
                </a:cubicBezTo>
                <a:cubicBezTo>
                  <a:pt x="117" y="162"/>
                  <a:pt x="120" y="144"/>
                  <a:pt x="125" y="127"/>
                </a:cubicBezTo>
                <a:cubicBezTo>
                  <a:pt x="151" y="134"/>
                  <a:pt x="180" y="138"/>
                  <a:pt x="210" y="139"/>
                </a:cubicBezTo>
                <a:cubicBezTo>
                  <a:pt x="210" y="210"/>
                  <a:pt x="210" y="210"/>
                  <a:pt x="210" y="210"/>
                </a:cubicBezTo>
                <a:cubicBezTo>
                  <a:pt x="142" y="210"/>
                  <a:pt x="142" y="210"/>
                  <a:pt x="142" y="210"/>
                </a:cubicBezTo>
                <a:cubicBezTo>
                  <a:pt x="142" y="212"/>
                  <a:pt x="143" y="215"/>
                  <a:pt x="143" y="218"/>
                </a:cubicBezTo>
                <a:cubicBezTo>
                  <a:pt x="143" y="221"/>
                  <a:pt x="142" y="224"/>
                  <a:pt x="142" y="227"/>
                </a:cubicBezTo>
                <a:cubicBezTo>
                  <a:pt x="210" y="227"/>
                  <a:pt x="210" y="227"/>
                  <a:pt x="210" y="227"/>
                </a:cubicBezTo>
                <a:cubicBezTo>
                  <a:pt x="210" y="268"/>
                  <a:pt x="210" y="268"/>
                  <a:pt x="210" y="268"/>
                </a:cubicBezTo>
                <a:cubicBezTo>
                  <a:pt x="212" y="268"/>
                  <a:pt x="215" y="267"/>
                  <a:pt x="218" y="267"/>
                </a:cubicBezTo>
                <a:cubicBezTo>
                  <a:pt x="221" y="267"/>
                  <a:pt x="224" y="268"/>
                  <a:pt x="227" y="269"/>
                </a:cubicBezTo>
                <a:cubicBezTo>
                  <a:pt x="227" y="227"/>
                  <a:pt x="227" y="227"/>
                  <a:pt x="227" y="227"/>
                </a:cubicBezTo>
                <a:cubicBezTo>
                  <a:pt x="323" y="227"/>
                  <a:pt x="323" y="227"/>
                  <a:pt x="323" y="227"/>
                </a:cubicBezTo>
                <a:cubicBezTo>
                  <a:pt x="323" y="256"/>
                  <a:pt x="319" y="284"/>
                  <a:pt x="312" y="308"/>
                </a:cubicBezTo>
                <a:cubicBezTo>
                  <a:pt x="294" y="303"/>
                  <a:pt x="275" y="300"/>
                  <a:pt x="255" y="298"/>
                </a:cubicBezTo>
                <a:cubicBezTo>
                  <a:pt x="255" y="300"/>
                  <a:pt x="256" y="303"/>
                  <a:pt x="256" y="305"/>
                </a:cubicBezTo>
                <a:cubicBezTo>
                  <a:pt x="256" y="309"/>
                  <a:pt x="255" y="312"/>
                  <a:pt x="254" y="315"/>
                </a:cubicBezTo>
                <a:cubicBezTo>
                  <a:pt x="273" y="317"/>
                  <a:pt x="290" y="320"/>
                  <a:pt x="307" y="325"/>
                </a:cubicBezTo>
                <a:cubicBezTo>
                  <a:pt x="293" y="362"/>
                  <a:pt x="273" y="391"/>
                  <a:pt x="250" y="405"/>
                </a:cubicBezTo>
                <a:cubicBezTo>
                  <a:pt x="242" y="406"/>
                  <a:pt x="235" y="407"/>
                  <a:pt x="227" y="407"/>
                </a:cubicBezTo>
                <a:cubicBezTo>
                  <a:pt x="227" y="342"/>
                  <a:pt x="227" y="342"/>
                  <a:pt x="227" y="342"/>
                </a:cubicBezTo>
                <a:cubicBezTo>
                  <a:pt x="224" y="343"/>
                  <a:pt x="221" y="343"/>
                  <a:pt x="218" y="343"/>
                </a:cubicBezTo>
                <a:cubicBezTo>
                  <a:pt x="215" y="343"/>
                  <a:pt x="212" y="343"/>
                  <a:pt x="210" y="342"/>
                </a:cubicBezTo>
                <a:cubicBezTo>
                  <a:pt x="210" y="407"/>
                  <a:pt x="210" y="407"/>
                  <a:pt x="210" y="407"/>
                </a:cubicBezTo>
                <a:cubicBezTo>
                  <a:pt x="202" y="407"/>
                  <a:pt x="194" y="406"/>
                  <a:pt x="187" y="405"/>
                </a:cubicBezTo>
                <a:cubicBezTo>
                  <a:pt x="163" y="391"/>
                  <a:pt x="143" y="362"/>
                  <a:pt x="130" y="325"/>
                </a:cubicBezTo>
                <a:cubicBezTo>
                  <a:pt x="146" y="320"/>
                  <a:pt x="163" y="317"/>
                  <a:pt x="181" y="315"/>
                </a:cubicBezTo>
                <a:cubicBezTo>
                  <a:pt x="180" y="312"/>
                  <a:pt x="180" y="309"/>
                  <a:pt x="180" y="305"/>
                </a:cubicBezTo>
                <a:cubicBezTo>
                  <a:pt x="180" y="303"/>
                  <a:pt x="180" y="300"/>
                  <a:pt x="181" y="298"/>
                </a:cubicBezTo>
                <a:cubicBezTo>
                  <a:pt x="161" y="300"/>
                  <a:pt x="142" y="304"/>
                  <a:pt x="125" y="308"/>
                </a:cubicBezTo>
                <a:cubicBezTo>
                  <a:pt x="120" y="292"/>
                  <a:pt x="117" y="274"/>
                  <a:pt x="115" y="255"/>
                </a:cubicBezTo>
                <a:cubicBezTo>
                  <a:pt x="112" y="255"/>
                  <a:pt x="108" y="256"/>
                  <a:pt x="105" y="256"/>
                </a:cubicBezTo>
                <a:cubicBezTo>
                  <a:pt x="102" y="256"/>
                  <a:pt x="100" y="256"/>
                  <a:pt x="98" y="255"/>
                </a:cubicBezTo>
                <a:cubicBezTo>
                  <a:pt x="100" y="276"/>
                  <a:pt x="104" y="295"/>
                  <a:pt x="109" y="313"/>
                </a:cubicBezTo>
                <a:cubicBezTo>
                  <a:pt x="94" y="319"/>
                  <a:pt x="80" y="325"/>
                  <a:pt x="67" y="332"/>
                </a:cubicBezTo>
                <a:cubicBezTo>
                  <a:pt x="45" y="302"/>
                  <a:pt x="31" y="266"/>
                  <a:pt x="29" y="227"/>
                </a:cubicBezTo>
                <a:cubicBezTo>
                  <a:pt x="68" y="227"/>
                  <a:pt x="68" y="227"/>
                  <a:pt x="68" y="227"/>
                </a:cubicBezTo>
                <a:cubicBezTo>
                  <a:pt x="67" y="224"/>
                  <a:pt x="67" y="221"/>
                  <a:pt x="67" y="218"/>
                </a:cubicBezTo>
                <a:cubicBezTo>
                  <a:pt x="67" y="215"/>
                  <a:pt x="67" y="212"/>
                  <a:pt x="68" y="210"/>
                </a:cubicBezTo>
                <a:cubicBezTo>
                  <a:pt x="29" y="210"/>
                  <a:pt x="29" y="210"/>
                  <a:pt x="29" y="210"/>
                </a:cubicBezTo>
                <a:cubicBezTo>
                  <a:pt x="31" y="179"/>
                  <a:pt x="40" y="150"/>
                  <a:pt x="54" y="124"/>
                </a:cubicBezTo>
                <a:cubicBezTo>
                  <a:pt x="44" y="122"/>
                  <a:pt x="35" y="116"/>
                  <a:pt x="30" y="107"/>
                </a:cubicBezTo>
                <a:cubicBezTo>
                  <a:pt x="11" y="140"/>
                  <a:pt x="0" y="178"/>
                  <a:pt x="0" y="218"/>
                </a:cubicBezTo>
                <a:cubicBezTo>
                  <a:pt x="0" y="339"/>
                  <a:pt x="98" y="437"/>
                  <a:pt x="218" y="437"/>
                </a:cubicBezTo>
                <a:cubicBezTo>
                  <a:pt x="327" y="437"/>
                  <a:pt x="418" y="357"/>
                  <a:pt x="434" y="253"/>
                </a:cubicBezTo>
                <a:cubicBezTo>
                  <a:pt x="430" y="254"/>
                  <a:pt x="426" y="255"/>
                  <a:pt x="422" y="255"/>
                </a:cubicBezTo>
                <a:cubicBezTo>
                  <a:pt x="416" y="255"/>
                  <a:pt x="410" y="253"/>
                  <a:pt x="405" y="251"/>
                </a:cubicBezTo>
                <a:close/>
                <a:moveTo>
                  <a:pt x="210" y="122"/>
                </a:moveTo>
                <a:cubicBezTo>
                  <a:pt x="182" y="121"/>
                  <a:pt x="155" y="117"/>
                  <a:pt x="130" y="111"/>
                </a:cubicBezTo>
                <a:cubicBezTo>
                  <a:pt x="144" y="74"/>
                  <a:pt x="163" y="45"/>
                  <a:pt x="187" y="32"/>
                </a:cubicBezTo>
                <a:cubicBezTo>
                  <a:pt x="194" y="31"/>
                  <a:pt x="202" y="30"/>
                  <a:pt x="210" y="29"/>
                </a:cubicBezTo>
                <a:lnTo>
                  <a:pt x="210" y="122"/>
                </a:lnTo>
                <a:close/>
                <a:moveTo>
                  <a:pt x="78" y="345"/>
                </a:moveTo>
                <a:cubicBezTo>
                  <a:pt x="89" y="339"/>
                  <a:pt x="101" y="334"/>
                  <a:pt x="114" y="330"/>
                </a:cubicBezTo>
                <a:cubicBezTo>
                  <a:pt x="123" y="355"/>
                  <a:pt x="135" y="377"/>
                  <a:pt x="149" y="394"/>
                </a:cubicBezTo>
                <a:cubicBezTo>
                  <a:pt x="122" y="383"/>
                  <a:pt x="98" y="367"/>
                  <a:pt x="78" y="345"/>
                </a:cubicBezTo>
                <a:close/>
                <a:moveTo>
                  <a:pt x="288" y="394"/>
                </a:moveTo>
                <a:cubicBezTo>
                  <a:pt x="302" y="377"/>
                  <a:pt x="314" y="355"/>
                  <a:pt x="323" y="330"/>
                </a:cubicBezTo>
                <a:cubicBezTo>
                  <a:pt x="336" y="334"/>
                  <a:pt x="348" y="339"/>
                  <a:pt x="358" y="345"/>
                </a:cubicBezTo>
                <a:cubicBezTo>
                  <a:pt x="339" y="367"/>
                  <a:pt x="315" y="383"/>
                  <a:pt x="288" y="394"/>
                </a:cubicBezTo>
                <a:close/>
              </a:path>
            </a:pathLst>
          </a:custGeom>
          <a:solidFill>
            <a:srgbClr val="677D9D"/>
          </a:solidFill>
          <a:ln>
            <a:noFill/>
          </a:ln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0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17046" y="3529285"/>
            <a:ext cx="718166" cy="718166"/>
          </a:xfrm>
          <a:prstGeom prst="ellipse">
            <a:avLst/>
          </a:prstGeom>
          <a:noFill/>
          <a:ln w="31750">
            <a:solidFill>
              <a:srgbClr val="738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82831" y="4070101"/>
            <a:ext cx="427233" cy="362989"/>
            <a:chOff x="673306" y="3640547"/>
            <a:chExt cx="427233" cy="362989"/>
          </a:xfrm>
          <a:effectLst>
            <a:outerShdw blurRad="63500" sx="115000" sy="115000" algn="ctr" rotWithShape="0">
              <a:schemeClr val="bg2">
                <a:alpha val="40000"/>
              </a:schemeClr>
            </a:outerShdw>
          </a:effectLst>
        </p:grpSpPr>
        <p:grpSp>
          <p:nvGrpSpPr>
            <p:cNvPr id="10" name="Группа 9"/>
            <p:cNvGrpSpPr/>
            <p:nvPr/>
          </p:nvGrpSpPr>
          <p:grpSpPr>
            <a:xfrm>
              <a:off x="673306" y="3640547"/>
              <a:ext cx="427233" cy="362989"/>
              <a:chOff x="630139" y="3807899"/>
              <a:chExt cx="427233" cy="362989"/>
            </a:xfrm>
          </p:grpSpPr>
          <p:sp>
            <p:nvSpPr>
              <p:cNvPr id="9" name="Трапеция 8"/>
              <p:cNvSpPr/>
              <p:nvPr/>
            </p:nvSpPr>
            <p:spPr>
              <a:xfrm>
                <a:off x="630139" y="4066977"/>
                <a:ext cx="427233" cy="103911"/>
              </a:xfrm>
              <a:prstGeom prst="trapezoid">
                <a:avLst/>
              </a:prstGeom>
              <a:solidFill>
                <a:srgbClr val="7F7F7F"/>
              </a:solidFill>
              <a:ln w="25400" cap="rnd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Скругленный прямоугольник 153"/>
              <p:cNvSpPr/>
              <p:nvPr/>
            </p:nvSpPr>
            <p:spPr>
              <a:xfrm>
                <a:off x="655413" y="3807899"/>
                <a:ext cx="372425" cy="218795"/>
              </a:xfrm>
              <a:prstGeom prst="roundRect">
                <a:avLst/>
              </a:prstGeom>
              <a:solidFill>
                <a:srgbClr val="E3E7ED"/>
              </a:solidFill>
              <a:ln w="34925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39566" y="3975354"/>
              <a:ext cx="92104" cy="0"/>
            </a:xfrm>
            <a:prstGeom prst="line">
              <a:avLst/>
            </a:prstGeom>
            <a:ln w="19050" cap="rnd">
              <a:solidFill>
                <a:srgbClr val="E3E7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 rot="20832874">
            <a:off x="1037465" y="3682476"/>
            <a:ext cx="471011" cy="471011"/>
            <a:chOff x="1085090" y="3457575"/>
            <a:chExt cx="371133" cy="371133"/>
          </a:xfr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grpSpPr>
        <p:sp>
          <p:nvSpPr>
            <p:cNvPr id="19" name="Полилиния 18"/>
            <p:cNvSpPr/>
            <p:nvPr/>
          </p:nvSpPr>
          <p:spPr>
            <a:xfrm>
              <a:off x="1133475" y="3505200"/>
              <a:ext cx="266700" cy="285750"/>
            </a:xfrm>
            <a:custGeom>
              <a:avLst/>
              <a:gdLst>
                <a:gd name="connsiteX0" fmla="*/ 133350 w 266700"/>
                <a:gd name="connsiteY0" fmla="*/ 285750 h 285750"/>
                <a:gd name="connsiteX1" fmla="*/ 0 w 266700"/>
                <a:gd name="connsiteY1" fmla="*/ 85725 h 285750"/>
                <a:gd name="connsiteX2" fmla="*/ 266700 w 266700"/>
                <a:gd name="connsiteY2" fmla="*/ 0 h 285750"/>
                <a:gd name="connsiteX3" fmla="*/ 133350 w 2667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85750">
                  <a:moveTo>
                    <a:pt x="133350" y="285750"/>
                  </a:moveTo>
                  <a:lnTo>
                    <a:pt x="0" y="85725"/>
                  </a:lnTo>
                  <a:lnTo>
                    <a:pt x="266700" y="0"/>
                  </a:lnTo>
                  <a:lnTo>
                    <a:pt x="133350" y="285750"/>
                  </a:lnTo>
                  <a:close/>
                </a:path>
              </a:pathLst>
            </a:custGeom>
            <a:noFill/>
            <a:ln w="31750">
              <a:solidFill>
                <a:srgbClr val="738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218440" y="3733800"/>
              <a:ext cx="94908" cy="94908"/>
            </a:xfrm>
            <a:prstGeom prst="ellipse">
              <a:avLst/>
            </a:prstGeom>
            <a:solidFill>
              <a:srgbClr val="677D9D"/>
            </a:solidFill>
            <a:ln w="9525">
              <a:solidFill>
                <a:srgbClr val="738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361315" y="3457575"/>
              <a:ext cx="94908" cy="94908"/>
            </a:xfrm>
            <a:prstGeom prst="ellipse">
              <a:avLst/>
            </a:prstGeom>
            <a:solidFill>
              <a:srgbClr val="677D9D"/>
            </a:solidFill>
            <a:ln w="9525">
              <a:solidFill>
                <a:srgbClr val="738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085090" y="3552825"/>
              <a:ext cx="94908" cy="94908"/>
            </a:xfrm>
            <a:prstGeom prst="ellipse">
              <a:avLst/>
            </a:prstGeom>
            <a:solidFill>
              <a:srgbClr val="677D9D"/>
            </a:solidFill>
            <a:ln w="9525">
              <a:solidFill>
                <a:srgbClr val="738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60" name="Группа 159"/>
          <p:cNvGrpSpPr>
            <a:grpSpLocks noChangeAspect="1"/>
          </p:cNvGrpSpPr>
          <p:nvPr/>
        </p:nvGrpSpPr>
        <p:grpSpPr>
          <a:xfrm>
            <a:off x="794344" y="3439981"/>
            <a:ext cx="216714" cy="398698"/>
            <a:chOff x="3044788" y="5659359"/>
            <a:chExt cx="348454" cy="651892"/>
          </a:xfrm>
          <a:effectLst>
            <a:outerShdw blurRad="63500" sx="115000" sy="115000" algn="ctr" rotWithShape="0">
              <a:schemeClr val="bg2">
                <a:alpha val="40000"/>
              </a:schemeClr>
            </a:outerShdw>
          </a:effectLst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3044788" y="5659359"/>
              <a:ext cx="348454" cy="651892"/>
            </a:xfrm>
            <a:prstGeom prst="roundRect">
              <a:avLst>
                <a:gd name="adj" fmla="val 1037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2" name="Скругленный прямоугольник 161"/>
            <p:cNvSpPr/>
            <p:nvPr/>
          </p:nvSpPr>
          <p:spPr>
            <a:xfrm>
              <a:off x="3093855" y="5710369"/>
              <a:ext cx="252991" cy="487649"/>
            </a:xfrm>
            <a:prstGeom prst="roundRect">
              <a:avLst>
                <a:gd name="adj" fmla="val 6027"/>
              </a:avLst>
            </a:prstGeom>
            <a:solidFill>
              <a:srgbClr val="E3E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" name="Скругленный прямоугольник 162"/>
            <p:cNvSpPr/>
            <p:nvPr/>
          </p:nvSpPr>
          <p:spPr>
            <a:xfrm>
              <a:off x="3154992" y="6241444"/>
              <a:ext cx="131623" cy="36000"/>
            </a:xfrm>
            <a:prstGeom prst="roundRect">
              <a:avLst>
                <a:gd name="adj" fmla="val 50000"/>
              </a:avLst>
            </a:prstGeom>
            <a:solidFill>
              <a:srgbClr val="E3E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3098772" y="5679458"/>
              <a:ext cx="18000" cy="18000"/>
            </a:xfrm>
            <a:prstGeom prst="roundRect">
              <a:avLst>
                <a:gd name="adj" fmla="val 50000"/>
              </a:avLst>
            </a:prstGeom>
            <a:solidFill>
              <a:srgbClr val="E3E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98026" y="4064407"/>
            <a:ext cx="560543" cy="383872"/>
            <a:chOff x="1417076" y="3815828"/>
            <a:chExt cx="560543" cy="383872"/>
          </a:xfrm>
          <a:effectLst>
            <a:outerShdw blurRad="63500" sx="115000" sy="115000" algn="ctr" rotWithShape="0">
              <a:schemeClr val="bg2">
                <a:alpha val="40000"/>
              </a:schemeClr>
            </a:outerShdw>
          </a:effectLst>
        </p:grpSpPr>
        <p:sp>
          <p:nvSpPr>
            <p:cNvPr id="157" name="Скругленный прямоугольник 21"/>
            <p:cNvSpPr/>
            <p:nvPr/>
          </p:nvSpPr>
          <p:spPr>
            <a:xfrm>
              <a:off x="1475125" y="4114952"/>
              <a:ext cx="458626" cy="51942"/>
            </a:xfrm>
            <a:custGeom>
              <a:avLst/>
              <a:gdLst/>
              <a:ahLst/>
              <a:cxnLst/>
              <a:rect l="l" t="t" r="r" b="b"/>
              <a:pathLst>
                <a:path w="1296144" h="144016">
                  <a:moveTo>
                    <a:pt x="504056" y="58785"/>
                  </a:moveTo>
                  <a:lnTo>
                    <a:pt x="504056" y="104504"/>
                  </a:lnTo>
                  <a:lnTo>
                    <a:pt x="792088" y="104504"/>
                  </a:lnTo>
                  <a:lnTo>
                    <a:pt x="792088" y="58785"/>
                  </a:lnTo>
                  <a:close/>
                  <a:moveTo>
                    <a:pt x="24003" y="0"/>
                  </a:moveTo>
                  <a:lnTo>
                    <a:pt x="1272141" y="0"/>
                  </a:lnTo>
                  <a:cubicBezTo>
                    <a:pt x="1285397" y="0"/>
                    <a:pt x="1296144" y="10747"/>
                    <a:pt x="1296144" y="24003"/>
                  </a:cubicBezTo>
                  <a:lnTo>
                    <a:pt x="1296144" y="120013"/>
                  </a:lnTo>
                  <a:cubicBezTo>
                    <a:pt x="1296144" y="133269"/>
                    <a:pt x="1285397" y="144016"/>
                    <a:pt x="1272141" y="144016"/>
                  </a:cubicBezTo>
                  <a:lnTo>
                    <a:pt x="24003" y="144016"/>
                  </a:lnTo>
                  <a:cubicBezTo>
                    <a:pt x="10747" y="144016"/>
                    <a:pt x="0" y="133269"/>
                    <a:pt x="0" y="120013"/>
                  </a:cubicBezTo>
                  <a:lnTo>
                    <a:pt x="0" y="24003"/>
                  </a:lnTo>
                  <a:cubicBezTo>
                    <a:pt x="0" y="10747"/>
                    <a:pt x="10747" y="0"/>
                    <a:pt x="2400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8" name="Скругленный прямоугольник 157"/>
            <p:cNvSpPr/>
            <p:nvPr/>
          </p:nvSpPr>
          <p:spPr>
            <a:xfrm>
              <a:off x="1417076" y="4166894"/>
              <a:ext cx="560543" cy="3280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1653218" y="4039603"/>
              <a:ext cx="95984" cy="6287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1507066" y="3815828"/>
              <a:ext cx="388291" cy="233740"/>
            </a:xfrm>
            <a:prstGeom prst="roundRect">
              <a:avLst/>
            </a:prstGeom>
            <a:solidFill>
              <a:srgbClr val="E3E7ED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1488016" y="3475860"/>
            <a:ext cx="421217" cy="252519"/>
          </a:xfrm>
          <a:custGeom>
            <a:avLst/>
            <a:gdLst>
              <a:gd name="connsiteX0" fmla="*/ 63500 w 414866"/>
              <a:gd name="connsiteY0" fmla="*/ 97367 h 241300"/>
              <a:gd name="connsiteX1" fmla="*/ 16933 w 414866"/>
              <a:gd name="connsiteY1" fmla="*/ 152400 h 241300"/>
              <a:gd name="connsiteX2" fmla="*/ 0 w 414866"/>
              <a:gd name="connsiteY2" fmla="*/ 207433 h 241300"/>
              <a:gd name="connsiteX3" fmla="*/ 29633 w 414866"/>
              <a:gd name="connsiteY3" fmla="*/ 232833 h 241300"/>
              <a:gd name="connsiteX4" fmla="*/ 97366 w 414866"/>
              <a:gd name="connsiteY4" fmla="*/ 241300 h 241300"/>
              <a:gd name="connsiteX5" fmla="*/ 381000 w 414866"/>
              <a:gd name="connsiteY5" fmla="*/ 237067 h 241300"/>
              <a:gd name="connsiteX6" fmla="*/ 414866 w 414866"/>
              <a:gd name="connsiteY6" fmla="*/ 198967 h 241300"/>
              <a:gd name="connsiteX7" fmla="*/ 410633 w 414866"/>
              <a:gd name="connsiteY7" fmla="*/ 169333 h 241300"/>
              <a:gd name="connsiteX8" fmla="*/ 381000 w 414866"/>
              <a:gd name="connsiteY8" fmla="*/ 156633 h 241300"/>
              <a:gd name="connsiteX9" fmla="*/ 359833 w 414866"/>
              <a:gd name="connsiteY9" fmla="*/ 97367 h 241300"/>
              <a:gd name="connsiteX10" fmla="*/ 266700 w 414866"/>
              <a:gd name="connsiteY10" fmla="*/ 50800 h 241300"/>
              <a:gd name="connsiteX11" fmla="*/ 198966 w 414866"/>
              <a:gd name="connsiteY11" fmla="*/ 0 h 241300"/>
              <a:gd name="connsiteX12" fmla="*/ 139700 w 414866"/>
              <a:gd name="connsiteY12" fmla="*/ 8467 h 241300"/>
              <a:gd name="connsiteX13" fmla="*/ 63500 w 414866"/>
              <a:gd name="connsiteY13" fmla="*/ 97367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866" h="241300">
                <a:moveTo>
                  <a:pt x="63500" y="97367"/>
                </a:moveTo>
                <a:lnTo>
                  <a:pt x="16933" y="152400"/>
                </a:lnTo>
                <a:lnTo>
                  <a:pt x="0" y="207433"/>
                </a:lnTo>
                <a:lnTo>
                  <a:pt x="29633" y="232833"/>
                </a:lnTo>
                <a:lnTo>
                  <a:pt x="97366" y="241300"/>
                </a:lnTo>
                <a:lnTo>
                  <a:pt x="381000" y="237067"/>
                </a:lnTo>
                <a:lnTo>
                  <a:pt x="414866" y="198967"/>
                </a:lnTo>
                <a:lnTo>
                  <a:pt x="410633" y="169333"/>
                </a:lnTo>
                <a:lnTo>
                  <a:pt x="381000" y="156633"/>
                </a:lnTo>
                <a:lnTo>
                  <a:pt x="359833" y="97367"/>
                </a:lnTo>
                <a:lnTo>
                  <a:pt x="266700" y="50800"/>
                </a:lnTo>
                <a:lnTo>
                  <a:pt x="198966" y="0"/>
                </a:lnTo>
                <a:lnTo>
                  <a:pt x="139700" y="8467"/>
                </a:lnTo>
                <a:lnTo>
                  <a:pt x="63500" y="97367"/>
                </a:lnTo>
                <a:close/>
              </a:path>
            </a:pathLst>
          </a:custGeom>
          <a:ln w="9525">
            <a:solidFill>
              <a:schemeClr val="accent6"/>
            </a:solidFill>
          </a:ln>
          <a:effectLst>
            <a:outerShdw blurRad="635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81" name="Freeform 16"/>
          <p:cNvSpPr>
            <a:spLocks noEditPoints="1"/>
          </p:cNvSpPr>
          <p:nvPr/>
        </p:nvSpPr>
        <p:spPr bwMode="auto">
          <a:xfrm>
            <a:off x="1475156" y="3461203"/>
            <a:ext cx="458626" cy="289653"/>
          </a:xfrm>
          <a:custGeom>
            <a:avLst/>
            <a:gdLst>
              <a:gd name="T0" fmla="*/ 304 w 356"/>
              <a:gd name="T1" fmla="*/ 236 h 236"/>
              <a:gd name="T2" fmla="*/ 297 w 356"/>
              <a:gd name="T3" fmla="*/ 236 h 236"/>
              <a:gd name="T4" fmla="*/ 56 w 356"/>
              <a:gd name="T5" fmla="*/ 236 h 236"/>
              <a:gd name="T6" fmla="*/ 0 w 356"/>
              <a:gd name="T7" fmla="*/ 186 h 236"/>
              <a:gd name="T8" fmla="*/ 0 w 356"/>
              <a:gd name="T9" fmla="*/ 182 h 236"/>
              <a:gd name="T10" fmla="*/ 57 w 356"/>
              <a:gd name="T11" fmla="*/ 88 h 236"/>
              <a:gd name="T12" fmla="*/ 151 w 356"/>
              <a:gd name="T13" fmla="*/ 0 h 236"/>
              <a:gd name="T14" fmla="*/ 233 w 356"/>
              <a:gd name="T15" fmla="*/ 47 h 236"/>
              <a:gd name="T16" fmla="*/ 322 w 356"/>
              <a:gd name="T17" fmla="*/ 132 h 236"/>
              <a:gd name="T18" fmla="*/ 356 w 356"/>
              <a:gd name="T19" fmla="*/ 183 h 236"/>
              <a:gd name="T20" fmla="*/ 356 w 356"/>
              <a:gd name="T21" fmla="*/ 185 h 236"/>
              <a:gd name="T22" fmla="*/ 356 w 356"/>
              <a:gd name="T23" fmla="*/ 186 h 236"/>
              <a:gd name="T24" fmla="*/ 346 w 356"/>
              <a:gd name="T25" fmla="*/ 215 h 236"/>
              <a:gd name="T26" fmla="*/ 304 w 356"/>
              <a:gd name="T27" fmla="*/ 236 h 236"/>
              <a:gd name="T28" fmla="*/ 151 w 356"/>
              <a:gd name="T29" fmla="*/ 31 h 236"/>
              <a:gd name="T30" fmla="*/ 88 w 356"/>
              <a:gd name="T31" fmla="*/ 94 h 236"/>
              <a:gd name="T32" fmla="*/ 88 w 356"/>
              <a:gd name="T33" fmla="*/ 96 h 236"/>
              <a:gd name="T34" fmla="*/ 88 w 356"/>
              <a:gd name="T35" fmla="*/ 109 h 236"/>
              <a:gd name="T36" fmla="*/ 77 w 356"/>
              <a:gd name="T37" fmla="*/ 113 h 236"/>
              <a:gd name="T38" fmla="*/ 31 w 356"/>
              <a:gd name="T39" fmla="*/ 182 h 236"/>
              <a:gd name="T40" fmla="*/ 31 w 356"/>
              <a:gd name="T41" fmla="*/ 186 h 236"/>
              <a:gd name="T42" fmla="*/ 56 w 356"/>
              <a:gd name="T43" fmla="*/ 205 h 236"/>
              <a:gd name="T44" fmla="*/ 300 w 356"/>
              <a:gd name="T45" fmla="*/ 205 h 236"/>
              <a:gd name="T46" fmla="*/ 317 w 356"/>
              <a:gd name="T47" fmla="*/ 202 h 236"/>
              <a:gd name="T48" fmla="*/ 325 w 356"/>
              <a:gd name="T49" fmla="*/ 187 h 236"/>
              <a:gd name="T50" fmla="*/ 325 w 356"/>
              <a:gd name="T51" fmla="*/ 183 h 236"/>
              <a:gd name="T52" fmla="*/ 306 w 356"/>
              <a:gd name="T53" fmla="*/ 160 h 236"/>
              <a:gd name="T54" fmla="*/ 287 w 356"/>
              <a:gd name="T55" fmla="*/ 159 h 236"/>
              <a:gd name="T56" fmla="*/ 292 w 356"/>
              <a:gd name="T57" fmla="*/ 141 h 236"/>
              <a:gd name="T58" fmla="*/ 292 w 356"/>
              <a:gd name="T59" fmla="*/ 140 h 236"/>
              <a:gd name="T60" fmla="*/ 233 w 356"/>
              <a:gd name="T61" fmla="*/ 78 h 236"/>
              <a:gd name="T62" fmla="*/ 226 w 356"/>
              <a:gd name="T63" fmla="*/ 79 h 236"/>
              <a:gd name="T64" fmla="*/ 214 w 356"/>
              <a:gd name="T65" fmla="*/ 80 h 236"/>
              <a:gd name="T66" fmla="*/ 210 w 356"/>
              <a:gd name="T67" fmla="*/ 69 h 236"/>
              <a:gd name="T68" fmla="*/ 151 w 356"/>
              <a:gd name="T69" fmla="*/ 3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6" h="236">
                <a:moveTo>
                  <a:pt x="304" y="236"/>
                </a:moveTo>
                <a:cubicBezTo>
                  <a:pt x="302" y="236"/>
                  <a:pt x="297" y="236"/>
                  <a:pt x="297" y="236"/>
                </a:cubicBezTo>
                <a:cubicBezTo>
                  <a:pt x="56" y="236"/>
                  <a:pt x="56" y="236"/>
                  <a:pt x="56" y="236"/>
                </a:cubicBezTo>
                <a:cubicBezTo>
                  <a:pt x="25" y="236"/>
                  <a:pt x="0" y="214"/>
                  <a:pt x="0" y="18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41"/>
                  <a:pt x="22" y="105"/>
                  <a:pt x="57" y="88"/>
                </a:cubicBezTo>
                <a:cubicBezTo>
                  <a:pt x="60" y="39"/>
                  <a:pt x="101" y="0"/>
                  <a:pt x="151" y="0"/>
                </a:cubicBezTo>
                <a:cubicBezTo>
                  <a:pt x="185" y="0"/>
                  <a:pt x="216" y="18"/>
                  <a:pt x="233" y="47"/>
                </a:cubicBezTo>
                <a:cubicBezTo>
                  <a:pt x="279" y="47"/>
                  <a:pt x="318" y="85"/>
                  <a:pt x="322" y="132"/>
                </a:cubicBezTo>
                <a:cubicBezTo>
                  <a:pt x="342" y="140"/>
                  <a:pt x="356" y="160"/>
                  <a:pt x="356" y="183"/>
                </a:cubicBezTo>
                <a:cubicBezTo>
                  <a:pt x="356" y="183"/>
                  <a:pt x="356" y="184"/>
                  <a:pt x="356" y="185"/>
                </a:cubicBezTo>
                <a:cubicBezTo>
                  <a:pt x="356" y="185"/>
                  <a:pt x="356" y="186"/>
                  <a:pt x="356" y="186"/>
                </a:cubicBezTo>
                <a:cubicBezTo>
                  <a:pt x="356" y="197"/>
                  <a:pt x="352" y="207"/>
                  <a:pt x="346" y="215"/>
                </a:cubicBezTo>
                <a:cubicBezTo>
                  <a:pt x="336" y="229"/>
                  <a:pt x="321" y="236"/>
                  <a:pt x="304" y="236"/>
                </a:cubicBezTo>
                <a:close/>
                <a:moveTo>
                  <a:pt x="151" y="31"/>
                </a:moveTo>
                <a:cubicBezTo>
                  <a:pt x="116" y="31"/>
                  <a:pt x="88" y="59"/>
                  <a:pt x="88" y="94"/>
                </a:cubicBezTo>
                <a:cubicBezTo>
                  <a:pt x="88" y="95"/>
                  <a:pt x="88" y="96"/>
                  <a:pt x="88" y="96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77" y="113"/>
                  <a:pt x="77" y="113"/>
                  <a:pt x="77" y="113"/>
                </a:cubicBezTo>
                <a:cubicBezTo>
                  <a:pt x="49" y="123"/>
                  <a:pt x="31" y="150"/>
                  <a:pt x="31" y="182"/>
                </a:cubicBezTo>
                <a:cubicBezTo>
                  <a:pt x="31" y="186"/>
                  <a:pt x="31" y="186"/>
                  <a:pt x="31" y="186"/>
                </a:cubicBezTo>
                <a:cubicBezTo>
                  <a:pt x="31" y="197"/>
                  <a:pt x="42" y="205"/>
                  <a:pt x="56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300" y="205"/>
                  <a:pt x="313" y="204"/>
                  <a:pt x="317" y="202"/>
                </a:cubicBezTo>
                <a:cubicBezTo>
                  <a:pt x="323" y="199"/>
                  <a:pt x="325" y="191"/>
                  <a:pt x="325" y="187"/>
                </a:cubicBezTo>
                <a:cubicBezTo>
                  <a:pt x="325" y="183"/>
                  <a:pt x="325" y="183"/>
                  <a:pt x="325" y="183"/>
                </a:cubicBezTo>
                <a:cubicBezTo>
                  <a:pt x="325" y="171"/>
                  <a:pt x="317" y="161"/>
                  <a:pt x="306" y="160"/>
                </a:cubicBezTo>
                <a:cubicBezTo>
                  <a:pt x="287" y="159"/>
                  <a:pt x="287" y="159"/>
                  <a:pt x="287" y="159"/>
                </a:cubicBezTo>
                <a:cubicBezTo>
                  <a:pt x="292" y="141"/>
                  <a:pt x="292" y="141"/>
                  <a:pt x="292" y="141"/>
                </a:cubicBezTo>
                <a:cubicBezTo>
                  <a:pt x="292" y="141"/>
                  <a:pt x="292" y="140"/>
                  <a:pt x="292" y="140"/>
                </a:cubicBezTo>
                <a:cubicBezTo>
                  <a:pt x="291" y="106"/>
                  <a:pt x="265" y="78"/>
                  <a:pt x="233" y="78"/>
                </a:cubicBezTo>
                <a:cubicBezTo>
                  <a:pt x="231" y="78"/>
                  <a:pt x="228" y="78"/>
                  <a:pt x="226" y="79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10" y="69"/>
                  <a:pt x="210" y="69"/>
                  <a:pt x="210" y="69"/>
                </a:cubicBezTo>
                <a:cubicBezTo>
                  <a:pt x="200" y="46"/>
                  <a:pt x="177" y="31"/>
                  <a:pt x="151" y="3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outerShdw blurRad="63500" sx="115000" sy="115000" algn="ctr" rotWithShape="0">
              <a:schemeClr val="bg2">
                <a:alpha val="40000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000000"/>
              </a:solidFill>
            </a:endParaRPr>
          </a:p>
        </p:txBody>
      </p:sp>
      <p:sp>
        <p:nvSpPr>
          <p:cNvPr id="82" name="Slide Number"/>
          <p:cNvSpPr txBox="1">
            <a:spLocks/>
          </p:cNvSpPr>
          <p:nvPr/>
        </p:nvSpPr>
        <p:spPr>
          <a:xfrm>
            <a:off x="8719603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3" name="SlideLogoSeparator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90627" y="6534055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500291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|</a:t>
            </a:r>
          </a:p>
        </p:txBody>
      </p:sp>
      <p:sp>
        <p:nvSpPr>
          <p:cNvPr id="84" name="Круговая стрелка 83"/>
          <p:cNvSpPr/>
          <p:nvPr/>
        </p:nvSpPr>
        <p:spPr>
          <a:xfrm rot="13312168">
            <a:off x="658038" y="1454018"/>
            <a:ext cx="1372898" cy="1516478"/>
          </a:xfrm>
          <a:prstGeom prst="circularArrow">
            <a:avLst>
              <a:gd name="adj1" fmla="val 1959"/>
              <a:gd name="adj2" fmla="val 278672"/>
              <a:gd name="adj3" fmla="val 20682885"/>
              <a:gd name="adj4" fmla="val 10837447"/>
              <a:gd name="adj5" fmla="val 2572"/>
            </a:avLst>
          </a:prstGeom>
          <a:solidFill>
            <a:srgbClr val="677D9D"/>
          </a:solidFill>
          <a:ln w="952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9269" y="1260629"/>
            <a:ext cx="3543905" cy="198434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defRPr/>
            </a:pPr>
            <a:r>
              <a:rPr lang="ru-RU" sz="1050" dirty="0" smtClean="0">
                <a:solidFill>
                  <a:srgbClr val="445369"/>
                </a:solidFill>
              </a:rPr>
              <a:t>домен </a:t>
            </a:r>
            <a:r>
              <a:rPr lang="ru-RU" sz="1050" b="1" i="1" dirty="0">
                <a:solidFill>
                  <a:srgbClr val="445369"/>
                </a:solidFill>
              </a:rPr>
              <a:t>УР</a:t>
            </a:r>
            <a:r>
              <a:rPr lang="ru-RU" sz="1050" dirty="0">
                <a:solidFill>
                  <a:srgbClr val="445369"/>
                </a:solidFill>
              </a:rPr>
              <a:t> – «управление </a:t>
            </a:r>
            <a:r>
              <a:rPr lang="ru-RU" sz="1050" dirty="0" err="1">
                <a:solidFill>
                  <a:srgbClr val="445369"/>
                </a:solidFill>
              </a:rPr>
              <a:t>киберриском</a:t>
            </a:r>
            <a:r>
              <a:rPr lang="ru-RU" sz="1050" dirty="0">
                <a:solidFill>
                  <a:srgbClr val="445369"/>
                </a:solidFill>
              </a:rPr>
              <a:t>»</a:t>
            </a:r>
          </a:p>
          <a:p>
            <a:pPr algn="just">
              <a:defRPr/>
            </a:pPr>
            <a:endParaRPr lang="ru-RU" sz="100" dirty="0" smtClean="0">
              <a:solidFill>
                <a:srgbClr val="445369"/>
              </a:solidFill>
            </a:endParaRPr>
          </a:p>
          <a:p>
            <a:pPr algn="just">
              <a:defRPr/>
            </a:pPr>
            <a:r>
              <a:rPr lang="ru-RU" sz="1050" dirty="0" smtClean="0">
                <a:solidFill>
                  <a:srgbClr val="445369"/>
                </a:solidFill>
              </a:rPr>
              <a:t>домен </a:t>
            </a:r>
            <a:r>
              <a:rPr lang="ru-RU" sz="1050" b="1" i="1" dirty="0">
                <a:solidFill>
                  <a:srgbClr val="445369"/>
                </a:solidFill>
              </a:rPr>
              <a:t>ЗИ</a:t>
            </a:r>
            <a:r>
              <a:rPr lang="ru-RU" sz="1050" dirty="0">
                <a:solidFill>
                  <a:srgbClr val="445369"/>
                </a:solidFill>
              </a:rPr>
              <a:t> – «защита информации»</a:t>
            </a:r>
          </a:p>
          <a:p>
            <a:pPr algn="just">
              <a:defRPr/>
            </a:pPr>
            <a:r>
              <a:rPr lang="ru-RU" sz="1050" dirty="0">
                <a:solidFill>
                  <a:srgbClr val="445369"/>
                </a:solidFill>
              </a:rPr>
              <a:t>домен </a:t>
            </a:r>
            <a:r>
              <a:rPr lang="ru-RU" sz="1050" b="1" i="1" dirty="0">
                <a:solidFill>
                  <a:srgbClr val="445369"/>
                </a:solidFill>
              </a:rPr>
              <a:t>СО</a:t>
            </a:r>
            <a:r>
              <a:rPr lang="ru-RU" sz="1050" dirty="0">
                <a:solidFill>
                  <a:srgbClr val="445369"/>
                </a:solidFill>
              </a:rPr>
              <a:t> – «мониторинг </a:t>
            </a:r>
            <a:r>
              <a:rPr lang="ru-RU" sz="1050" dirty="0" err="1">
                <a:solidFill>
                  <a:srgbClr val="445369"/>
                </a:solidFill>
              </a:rPr>
              <a:t>киберрисков</a:t>
            </a:r>
            <a:r>
              <a:rPr lang="ru-RU" sz="1050" dirty="0">
                <a:solidFill>
                  <a:srgbClr val="445369"/>
                </a:solidFill>
              </a:rPr>
              <a:t> и ситуационная осведомленность»</a:t>
            </a:r>
          </a:p>
          <a:p>
            <a:pPr algn="just">
              <a:defRPr/>
            </a:pPr>
            <a:r>
              <a:rPr lang="ru-RU" sz="1050" dirty="0">
                <a:solidFill>
                  <a:srgbClr val="445369"/>
                </a:solidFill>
              </a:rPr>
              <a:t>домен </a:t>
            </a:r>
            <a:r>
              <a:rPr lang="ru-RU" sz="1050" b="1" i="1" dirty="0">
                <a:solidFill>
                  <a:srgbClr val="445369"/>
                </a:solidFill>
              </a:rPr>
              <a:t>ОНД</a:t>
            </a:r>
            <a:r>
              <a:rPr lang="ru-RU" sz="1050" dirty="0">
                <a:solidFill>
                  <a:srgbClr val="445369"/>
                </a:solidFill>
              </a:rPr>
              <a:t> – «обеспечение непрерывности выполнения </a:t>
            </a:r>
            <a:r>
              <a:rPr lang="ru-RU" sz="1050" dirty="0" smtClean="0">
                <a:solidFill>
                  <a:srgbClr val="445369"/>
                </a:solidFill>
              </a:rPr>
              <a:t>бизнес- </a:t>
            </a:r>
            <a:r>
              <a:rPr lang="ru-RU" sz="1050" dirty="0">
                <a:solidFill>
                  <a:srgbClr val="445369"/>
                </a:solidFill>
              </a:rPr>
              <a:t>и технологических процессов финансовых организаций в случае реализации информационных угроз»</a:t>
            </a:r>
          </a:p>
          <a:p>
            <a:pPr algn="just">
              <a:defRPr/>
            </a:pPr>
            <a:r>
              <a:rPr lang="ru-RU" sz="1050" dirty="0">
                <a:solidFill>
                  <a:srgbClr val="445369"/>
                </a:solidFill>
              </a:rPr>
              <a:t>домен </a:t>
            </a:r>
            <a:r>
              <a:rPr lang="ru-RU" sz="1050" b="1" i="1" dirty="0">
                <a:solidFill>
                  <a:srgbClr val="445369"/>
                </a:solidFill>
              </a:rPr>
              <a:t>УА</a:t>
            </a:r>
            <a:r>
              <a:rPr lang="ru-RU" sz="1050" dirty="0">
                <a:solidFill>
                  <a:srgbClr val="445369"/>
                </a:solidFill>
              </a:rPr>
              <a:t> – «</a:t>
            </a:r>
            <a:r>
              <a:rPr lang="ru-RU" sz="1050" dirty="0" smtClean="0">
                <a:solidFill>
                  <a:srgbClr val="445369"/>
                </a:solidFill>
              </a:rPr>
              <a:t>управление </a:t>
            </a:r>
            <a:r>
              <a:rPr lang="ru-RU" sz="1050" dirty="0">
                <a:solidFill>
                  <a:srgbClr val="445369"/>
                </a:solidFill>
              </a:rPr>
              <a:t>киберриском при аутсорсинге и использовании сторонних информационных услуг (сервисов)»</a:t>
            </a:r>
          </a:p>
          <a:p>
            <a:pPr algn="just">
              <a:defRPr/>
            </a:pPr>
            <a:r>
              <a:rPr lang="ru-RU" sz="1050" dirty="0">
                <a:solidFill>
                  <a:srgbClr val="445369"/>
                </a:solidFill>
              </a:rPr>
              <a:t>домен </a:t>
            </a:r>
            <a:r>
              <a:rPr lang="ru-RU" sz="1050" b="1" i="1" dirty="0">
                <a:solidFill>
                  <a:srgbClr val="445369"/>
                </a:solidFill>
              </a:rPr>
              <a:t>УИ</a:t>
            </a:r>
            <a:r>
              <a:rPr lang="ru-RU" sz="1050" dirty="0">
                <a:solidFill>
                  <a:srgbClr val="445369"/>
                </a:solidFill>
              </a:rPr>
              <a:t> – «управление инцидентами ИБ»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09270" y="1492624"/>
            <a:ext cx="3543904" cy="1774756"/>
          </a:xfrm>
          <a:prstGeom prst="rect">
            <a:avLst/>
          </a:prstGeom>
          <a:noFill/>
          <a:ln w="9525">
            <a:solidFill>
              <a:srgbClr val="4453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365938" y="2300536"/>
            <a:ext cx="138805" cy="1"/>
          </a:xfrm>
          <a:prstGeom prst="line">
            <a:avLst/>
          </a:prstGeom>
          <a:ln w="57150">
            <a:solidFill>
              <a:srgbClr val="445369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97623" y="1392485"/>
            <a:ext cx="1107120" cy="0"/>
          </a:xfrm>
          <a:prstGeom prst="line">
            <a:avLst/>
          </a:prstGeom>
          <a:ln w="57150">
            <a:solidFill>
              <a:srgbClr val="445369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095081" y="5781030"/>
            <a:ext cx="4258094" cy="5770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85725" indent="-85725" algn="just">
              <a:buFontTx/>
              <a:buChar char="-"/>
              <a:tabLst>
                <a:tab pos="85725" algn="l"/>
              </a:tabLst>
              <a:defRPr/>
            </a:pPr>
            <a:r>
              <a:rPr lang="ru-RU" sz="1050" dirty="0">
                <a:solidFill>
                  <a:srgbClr val="445369"/>
                </a:solidFill>
              </a:rPr>
              <a:t>идентификация клиентов</a:t>
            </a:r>
          </a:p>
          <a:p>
            <a:pPr marL="85725" indent="-85725" algn="just">
              <a:buFontTx/>
              <a:buChar char="-"/>
              <a:tabLst>
                <a:tab pos="85725" algn="l"/>
              </a:tabLst>
              <a:defRPr/>
            </a:pPr>
            <a:r>
              <a:rPr lang="ru-RU" sz="1050" dirty="0">
                <a:solidFill>
                  <a:srgbClr val="445369"/>
                </a:solidFill>
              </a:rPr>
              <a:t>получение подтверждения финансовых (банковских) операций</a:t>
            </a:r>
          </a:p>
          <a:p>
            <a:pPr marL="85725" indent="-85725" algn="just">
              <a:buFontTx/>
              <a:buChar char="-"/>
              <a:tabLst>
                <a:tab pos="85725" algn="l"/>
              </a:tabLst>
              <a:defRPr/>
            </a:pPr>
            <a:r>
              <a:rPr lang="ru-RU" sz="1050" dirty="0">
                <a:solidFill>
                  <a:srgbClr val="445369"/>
                </a:solidFill>
              </a:rPr>
              <a:t>направление уведомлений о совершенных операциях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809267" y="1295400"/>
            <a:ext cx="2588355" cy="197224"/>
          </a:xfrm>
          <a:prstGeom prst="rect">
            <a:avLst/>
          </a:prstGeom>
          <a:noFill/>
          <a:ln w="9525">
            <a:solidFill>
              <a:srgbClr val="4453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6654" y="2867697"/>
            <a:ext cx="4186570" cy="441960"/>
          </a:xfrm>
          <a:prstGeom prst="rect">
            <a:avLst/>
          </a:prstGeom>
          <a:solidFill>
            <a:schemeClr val="bg1"/>
          </a:solidFill>
          <a:ln w="12700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50" dirty="0">
                <a:solidFill>
                  <a:srgbClr val="E8E8E8">
                    <a:lumMod val="50000"/>
                  </a:srgbClr>
                </a:solidFill>
              </a:rPr>
              <a:t> Внешний аудит по ГОСТ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183704"/>
            <a:ext cx="8053018" cy="553998"/>
          </a:xfrm>
        </p:spPr>
        <p:txBody>
          <a:bodyPr/>
          <a:lstStyle/>
          <a:p>
            <a:r>
              <a:rPr lang="ru-RU" sz="2000" dirty="0"/>
              <a:t>Содействие развитию финансовых технологий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rgbClr val="8296C8"/>
                </a:solidFill>
              </a:rPr>
              <a:t>Ключевые </a:t>
            </a:r>
            <a:r>
              <a:rPr lang="ru-RU" sz="1600" dirty="0" err="1">
                <a:solidFill>
                  <a:srgbClr val="8296C8"/>
                </a:solidFill>
              </a:rPr>
              <a:t>RegTech</a:t>
            </a:r>
            <a:r>
              <a:rPr lang="ru-RU" sz="1600" dirty="0">
                <a:solidFill>
                  <a:srgbClr val="8296C8"/>
                </a:solidFill>
              </a:rPr>
              <a:t> проекты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5764" y="2896663"/>
            <a:ext cx="4123887" cy="517063"/>
          </a:xfrm>
          <a:prstGeom prst="rect">
            <a:avLst/>
          </a:prstGeom>
          <a:solidFill>
            <a:schemeClr val="bg1"/>
          </a:solidFill>
          <a:ln w="12700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50" dirty="0">
                <a:solidFill>
                  <a:srgbClr val="E8E8E8">
                    <a:lumMod val="50000"/>
                  </a:srgbClr>
                </a:solidFill>
              </a:rPr>
              <a:t>  Подтверждение </a:t>
            </a:r>
            <a:r>
              <a:rPr lang="ru-RU" sz="1450" dirty="0" smtClean="0">
                <a:solidFill>
                  <a:srgbClr val="E8E8E8">
                    <a:lumMod val="50000"/>
                  </a:srgbClr>
                </a:solidFill>
              </a:rPr>
              <a:t>платежных </a:t>
            </a:r>
            <a:r>
              <a:rPr lang="ru-RU" sz="1450" dirty="0">
                <a:solidFill>
                  <a:srgbClr val="E8E8E8">
                    <a:lumMod val="50000"/>
                  </a:srgbClr>
                </a:solidFill>
              </a:rPr>
              <a:t>транзакций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5765" y="2306256"/>
            <a:ext cx="4123886" cy="591894"/>
          </a:xfrm>
          <a:prstGeom prst="rect">
            <a:avLst/>
          </a:prstGeom>
          <a:solidFill>
            <a:schemeClr val="bg1"/>
          </a:solidFill>
          <a:ln w="28575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«Строгая идентификация»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6772" y="5509418"/>
            <a:ext cx="1803028" cy="733719"/>
          </a:xfrm>
          <a:prstGeom prst="rect">
            <a:avLst/>
          </a:prstGeom>
          <a:solidFill>
            <a:schemeClr val="bg1"/>
          </a:solidFill>
          <a:ln w="38100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E8E8E8">
                    <a:lumMod val="50000"/>
                  </a:srgbClr>
                </a:solidFill>
              </a:rPr>
              <a:t>Информационный обмен </a:t>
            </a:r>
            <a:br>
              <a:rPr lang="ru-RU" sz="1300" b="1" dirty="0">
                <a:solidFill>
                  <a:srgbClr val="E8E8E8">
                    <a:lumMod val="50000"/>
                  </a:srgbClr>
                </a:solidFill>
              </a:rPr>
            </a:br>
            <a:r>
              <a:rPr lang="ru-RU" sz="1300" b="1" dirty="0">
                <a:solidFill>
                  <a:srgbClr val="E8E8E8">
                    <a:lumMod val="50000"/>
                  </a:srgbClr>
                </a:solidFill>
              </a:rPr>
              <a:t>с ФинЦЕРТ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655" y="2295370"/>
            <a:ext cx="4186569" cy="570284"/>
          </a:xfrm>
          <a:prstGeom prst="rect">
            <a:avLst/>
          </a:prstGeom>
          <a:solidFill>
            <a:schemeClr val="bg1"/>
          </a:solidFill>
          <a:ln w="28575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31825" indent="173038"/>
            <a:r>
              <a:rPr lang="ru-RU" b="1" dirty="0" smtClean="0">
                <a:solidFill>
                  <a:srgbClr val="E8E8E8">
                    <a:lumMod val="50000"/>
                  </a:srgbClr>
                </a:solidFill>
              </a:rPr>
              <a:t>Создание «среды </a:t>
            </a:r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доверия»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6656" y="3305423"/>
            <a:ext cx="4186568" cy="600698"/>
          </a:xfrm>
          <a:prstGeom prst="rect">
            <a:avLst/>
          </a:prstGeom>
          <a:solidFill>
            <a:schemeClr val="bg1"/>
          </a:solidFill>
          <a:ln w="12700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50" dirty="0">
                <a:solidFill>
                  <a:srgbClr val="E8E8E8">
                    <a:lumMod val="50000"/>
                  </a:srgbClr>
                </a:solidFill>
              </a:rPr>
              <a:t>Внешняя оценка защищенности приложения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6656" y="3908845"/>
            <a:ext cx="4186568" cy="441960"/>
          </a:xfrm>
          <a:prstGeom prst="rect">
            <a:avLst/>
          </a:prstGeom>
          <a:solidFill>
            <a:schemeClr val="bg1"/>
          </a:solidFill>
          <a:ln w="12700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50" dirty="0">
                <a:solidFill>
                  <a:srgbClr val="E8E8E8">
                    <a:lumMod val="50000"/>
                  </a:srgbClr>
                </a:solidFill>
              </a:rPr>
              <a:t> Оценка защищенности инфраструктуры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6910" y="4359051"/>
            <a:ext cx="4216418" cy="826602"/>
          </a:xfrm>
          <a:prstGeom prst="rect">
            <a:avLst/>
          </a:prstGeom>
          <a:solidFill>
            <a:schemeClr val="bg1"/>
          </a:solidFill>
          <a:ln w="28575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Система обмена информацией </a:t>
            </a:r>
            <a:br>
              <a:rPr lang="ru-RU" b="1" dirty="0">
                <a:solidFill>
                  <a:srgbClr val="E8E8E8">
                    <a:lumMod val="50000"/>
                  </a:srgbClr>
                </a:solidFill>
              </a:rPr>
            </a:br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о </a:t>
            </a:r>
            <a:r>
              <a:rPr lang="ru-RU" b="1" dirty="0" err="1">
                <a:solidFill>
                  <a:srgbClr val="E8E8E8">
                    <a:lumMod val="50000"/>
                  </a:srgbClr>
                </a:solidFill>
              </a:rPr>
              <a:t>киберугрозах</a:t>
            </a:r>
            <a:endParaRPr lang="ru-RU" b="1" dirty="0">
              <a:solidFill>
                <a:srgbClr val="E8E8E8">
                  <a:lumMod val="50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6654" y="4702739"/>
            <a:ext cx="4174200" cy="896542"/>
          </a:xfrm>
          <a:prstGeom prst="rect">
            <a:avLst/>
          </a:prstGeom>
          <a:solidFill>
            <a:schemeClr val="bg1"/>
          </a:solidFill>
          <a:ln w="28575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algn="r"/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Реализация проектов по</a:t>
            </a:r>
          </a:p>
          <a:p>
            <a:pPr marL="177800" algn="r"/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«гражданской» криптографии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38528" y="5508567"/>
            <a:ext cx="1751026" cy="734570"/>
          </a:xfrm>
          <a:prstGeom prst="rect">
            <a:avLst/>
          </a:prstGeom>
          <a:solidFill>
            <a:schemeClr val="bg1"/>
          </a:solidFill>
          <a:ln w="38100">
            <a:solidFill>
              <a:srgbClr val="B2B5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E8E8E8">
                    <a:lumMod val="50000"/>
                  </a:srgbClr>
                </a:solidFill>
              </a:rPr>
              <a:t>Система мониторинга транзакций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341" y="5912201"/>
            <a:ext cx="488763" cy="399545"/>
          </a:xfrm>
          <a:prstGeom prst="rect">
            <a:avLst/>
          </a:prstGeom>
          <a:solidFill>
            <a:srgbClr val="536695"/>
          </a:solidFill>
        </p:spPr>
      </p:pic>
      <p:sp>
        <p:nvSpPr>
          <p:cNvPr id="18" name="Прямоугольник 17"/>
          <p:cNvSpPr/>
          <p:nvPr/>
        </p:nvSpPr>
        <p:spPr>
          <a:xfrm>
            <a:off x="97793" y="1375283"/>
            <a:ext cx="4423515" cy="546641"/>
          </a:xfrm>
          <a:prstGeom prst="rect">
            <a:avLst/>
          </a:prstGeom>
          <a:noFill/>
          <a:ln w="28575">
            <a:solidFill>
              <a:srgbClr val="677D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180000" rtlCol="0" anchor="ctr"/>
          <a:lstStyle/>
          <a:p>
            <a:pPr marL="271463" algn="r"/>
            <a:r>
              <a:rPr lang="ru-RU" sz="1600" b="1" dirty="0">
                <a:solidFill>
                  <a:srgbClr val="203864"/>
                </a:solidFill>
              </a:rPr>
              <a:t>Безопасность  и устойчивость вычислительной инфраструктуры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20161" y="1367751"/>
            <a:ext cx="3921396" cy="554523"/>
          </a:xfrm>
          <a:prstGeom prst="rect">
            <a:avLst/>
          </a:prstGeom>
          <a:noFill/>
          <a:ln w="28575">
            <a:solidFill>
              <a:srgbClr val="677D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 lvl="1"/>
            <a:r>
              <a:rPr lang="ru-RU" b="1" dirty="0">
                <a:solidFill>
                  <a:srgbClr val="203864"/>
                </a:solidFill>
              </a:rPr>
              <a:t>Безопасность технологии обработки данных</a:t>
            </a:r>
          </a:p>
        </p:txBody>
      </p:sp>
      <p:grpSp>
        <p:nvGrpSpPr>
          <p:cNvPr id="20" name="Group 3400"/>
          <p:cNvGrpSpPr/>
          <p:nvPr/>
        </p:nvGrpSpPr>
        <p:grpSpPr>
          <a:xfrm>
            <a:off x="166966" y="1437586"/>
            <a:ext cx="526001" cy="457576"/>
            <a:chOff x="5648325" y="4268788"/>
            <a:chExt cx="557213" cy="490538"/>
          </a:xfrm>
          <a:solidFill>
            <a:srgbClr val="677D9D"/>
          </a:solidFill>
        </p:grpSpPr>
        <p:sp>
          <p:nvSpPr>
            <p:cNvPr id="21" name="Freeform 207"/>
            <p:cNvSpPr>
              <a:spLocks noEditPoints="1"/>
            </p:cNvSpPr>
            <p:nvPr/>
          </p:nvSpPr>
          <p:spPr bwMode="auto">
            <a:xfrm>
              <a:off x="5648325" y="4268788"/>
              <a:ext cx="520700" cy="461963"/>
            </a:xfrm>
            <a:custGeom>
              <a:avLst/>
              <a:gdLst>
                <a:gd name="T0" fmla="*/ 21 w 328"/>
                <a:gd name="T1" fmla="*/ 270 h 291"/>
                <a:gd name="T2" fmla="*/ 307 w 328"/>
                <a:gd name="T3" fmla="*/ 73 h 291"/>
                <a:gd name="T4" fmla="*/ 328 w 328"/>
                <a:gd name="T5" fmla="*/ 216 h 291"/>
                <a:gd name="T6" fmla="*/ 328 w 328"/>
                <a:gd name="T7" fmla="*/ 9 h 291"/>
                <a:gd name="T8" fmla="*/ 324 w 328"/>
                <a:gd name="T9" fmla="*/ 2 h 291"/>
                <a:gd name="T10" fmla="*/ 318 w 328"/>
                <a:gd name="T11" fmla="*/ 0 h 291"/>
                <a:gd name="T12" fmla="*/ 11 w 328"/>
                <a:gd name="T13" fmla="*/ 0 h 291"/>
                <a:gd name="T14" fmla="*/ 4 w 328"/>
                <a:gd name="T15" fmla="*/ 2 h 291"/>
                <a:gd name="T16" fmla="*/ 0 w 328"/>
                <a:gd name="T17" fmla="*/ 9 h 291"/>
                <a:gd name="T18" fmla="*/ 0 w 328"/>
                <a:gd name="T19" fmla="*/ 280 h 291"/>
                <a:gd name="T20" fmla="*/ 4 w 328"/>
                <a:gd name="T21" fmla="*/ 287 h 291"/>
                <a:gd name="T22" fmla="*/ 11 w 328"/>
                <a:gd name="T23" fmla="*/ 291 h 291"/>
                <a:gd name="T24" fmla="*/ 215 w 328"/>
                <a:gd name="T25" fmla="*/ 270 h 291"/>
                <a:gd name="T26" fmla="*/ 293 w 328"/>
                <a:gd name="T27" fmla="*/ 23 h 291"/>
                <a:gd name="T28" fmla="*/ 303 w 328"/>
                <a:gd name="T29" fmla="*/ 27 h 291"/>
                <a:gd name="T30" fmla="*/ 307 w 328"/>
                <a:gd name="T31" fmla="*/ 36 h 291"/>
                <a:gd name="T32" fmla="*/ 307 w 328"/>
                <a:gd name="T33" fmla="*/ 42 h 291"/>
                <a:gd name="T34" fmla="*/ 299 w 328"/>
                <a:gd name="T35" fmla="*/ 48 h 291"/>
                <a:gd name="T36" fmla="*/ 293 w 328"/>
                <a:gd name="T37" fmla="*/ 50 h 291"/>
                <a:gd name="T38" fmla="*/ 284 w 328"/>
                <a:gd name="T39" fmla="*/ 46 h 291"/>
                <a:gd name="T40" fmla="*/ 280 w 328"/>
                <a:gd name="T41" fmla="*/ 36 h 291"/>
                <a:gd name="T42" fmla="*/ 280 w 328"/>
                <a:gd name="T43" fmla="*/ 30 h 291"/>
                <a:gd name="T44" fmla="*/ 287 w 328"/>
                <a:gd name="T45" fmla="*/ 23 h 291"/>
                <a:gd name="T46" fmla="*/ 293 w 328"/>
                <a:gd name="T47" fmla="*/ 23 h 291"/>
                <a:gd name="T48" fmla="*/ 253 w 328"/>
                <a:gd name="T49" fmla="*/ 23 h 291"/>
                <a:gd name="T50" fmla="*/ 263 w 328"/>
                <a:gd name="T51" fmla="*/ 27 h 291"/>
                <a:gd name="T52" fmla="*/ 266 w 328"/>
                <a:gd name="T53" fmla="*/ 36 h 291"/>
                <a:gd name="T54" fmla="*/ 264 w 328"/>
                <a:gd name="T55" fmla="*/ 42 h 291"/>
                <a:gd name="T56" fmla="*/ 257 w 328"/>
                <a:gd name="T57" fmla="*/ 48 h 291"/>
                <a:gd name="T58" fmla="*/ 253 w 328"/>
                <a:gd name="T59" fmla="*/ 50 h 291"/>
                <a:gd name="T60" fmla="*/ 243 w 328"/>
                <a:gd name="T61" fmla="*/ 46 h 291"/>
                <a:gd name="T62" fmla="*/ 238 w 328"/>
                <a:gd name="T63" fmla="*/ 36 h 291"/>
                <a:gd name="T64" fmla="*/ 240 w 328"/>
                <a:gd name="T65" fmla="*/ 30 h 291"/>
                <a:gd name="T66" fmla="*/ 247 w 328"/>
                <a:gd name="T67" fmla="*/ 23 h 291"/>
                <a:gd name="T68" fmla="*/ 253 w 328"/>
                <a:gd name="T69" fmla="*/ 23 h 291"/>
                <a:gd name="T70" fmla="*/ 211 w 328"/>
                <a:gd name="T71" fmla="*/ 23 h 291"/>
                <a:gd name="T72" fmla="*/ 222 w 328"/>
                <a:gd name="T73" fmla="*/ 27 h 291"/>
                <a:gd name="T74" fmla="*/ 226 w 328"/>
                <a:gd name="T75" fmla="*/ 36 h 291"/>
                <a:gd name="T76" fmla="*/ 224 w 328"/>
                <a:gd name="T77" fmla="*/ 42 h 291"/>
                <a:gd name="T78" fmla="*/ 217 w 328"/>
                <a:gd name="T79" fmla="*/ 48 h 291"/>
                <a:gd name="T80" fmla="*/ 211 w 328"/>
                <a:gd name="T81" fmla="*/ 50 h 291"/>
                <a:gd name="T82" fmla="*/ 201 w 328"/>
                <a:gd name="T83" fmla="*/ 46 h 291"/>
                <a:gd name="T84" fmla="*/ 197 w 328"/>
                <a:gd name="T85" fmla="*/ 36 h 291"/>
                <a:gd name="T86" fmla="*/ 199 w 328"/>
                <a:gd name="T87" fmla="*/ 30 h 291"/>
                <a:gd name="T88" fmla="*/ 207 w 328"/>
                <a:gd name="T89" fmla="*/ 23 h 291"/>
                <a:gd name="T90" fmla="*/ 211 w 328"/>
                <a:gd name="T91" fmla="*/ 2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291">
                  <a:moveTo>
                    <a:pt x="215" y="270"/>
                  </a:moveTo>
                  <a:lnTo>
                    <a:pt x="21" y="270"/>
                  </a:lnTo>
                  <a:lnTo>
                    <a:pt x="21" y="73"/>
                  </a:lnTo>
                  <a:lnTo>
                    <a:pt x="307" y="73"/>
                  </a:lnTo>
                  <a:lnTo>
                    <a:pt x="307" y="203"/>
                  </a:lnTo>
                  <a:lnTo>
                    <a:pt x="328" y="216"/>
                  </a:lnTo>
                  <a:lnTo>
                    <a:pt x="328" y="9"/>
                  </a:lnTo>
                  <a:lnTo>
                    <a:pt x="328" y="9"/>
                  </a:lnTo>
                  <a:lnTo>
                    <a:pt x="328" y="6"/>
                  </a:lnTo>
                  <a:lnTo>
                    <a:pt x="324" y="2"/>
                  </a:lnTo>
                  <a:lnTo>
                    <a:pt x="322" y="0"/>
                  </a:lnTo>
                  <a:lnTo>
                    <a:pt x="31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2" y="284"/>
                  </a:lnTo>
                  <a:lnTo>
                    <a:pt x="4" y="287"/>
                  </a:lnTo>
                  <a:lnTo>
                    <a:pt x="6" y="289"/>
                  </a:lnTo>
                  <a:lnTo>
                    <a:pt x="11" y="291"/>
                  </a:lnTo>
                  <a:lnTo>
                    <a:pt x="245" y="291"/>
                  </a:lnTo>
                  <a:lnTo>
                    <a:pt x="215" y="270"/>
                  </a:lnTo>
                  <a:close/>
                  <a:moveTo>
                    <a:pt x="293" y="23"/>
                  </a:moveTo>
                  <a:lnTo>
                    <a:pt x="293" y="23"/>
                  </a:lnTo>
                  <a:lnTo>
                    <a:pt x="299" y="23"/>
                  </a:lnTo>
                  <a:lnTo>
                    <a:pt x="303" y="27"/>
                  </a:lnTo>
                  <a:lnTo>
                    <a:pt x="307" y="30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7" y="42"/>
                  </a:lnTo>
                  <a:lnTo>
                    <a:pt x="303" y="46"/>
                  </a:lnTo>
                  <a:lnTo>
                    <a:pt x="299" y="48"/>
                  </a:lnTo>
                  <a:lnTo>
                    <a:pt x="293" y="50"/>
                  </a:lnTo>
                  <a:lnTo>
                    <a:pt x="293" y="50"/>
                  </a:lnTo>
                  <a:lnTo>
                    <a:pt x="287" y="48"/>
                  </a:lnTo>
                  <a:lnTo>
                    <a:pt x="284" y="46"/>
                  </a:lnTo>
                  <a:lnTo>
                    <a:pt x="280" y="42"/>
                  </a:lnTo>
                  <a:lnTo>
                    <a:pt x="280" y="36"/>
                  </a:lnTo>
                  <a:lnTo>
                    <a:pt x="280" y="36"/>
                  </a:lnTo>
                  <a:lnTo>
                    <a:pt x="280" y="30"/>
                  </a:lnTo>
                  <a:lnTo>
                    <a:pt x="284" y="27"/>
                  </a:lnTo>
                  <a:lnTo>
                    <a:pt x="287" y="23"/>
                  </a:lnTo>
                  <a:lnTo>
                    <a:pt x="293" y="23"/>
                  </a:lnTo>
                  <a:lnTo>
                    <a:pt x="293" y="23"/>
                  </a:lnTo>
                  <a:close/>
                  <a:moveTo>
                    <a:pt x="253" y="23"/>
                  </a:moveTo>
                  <a:lnTo>
                    <a:pt x="253" y="23"/>
                  </a:lnTo>
                  <a:lnTo>
                    <a:pt x="257" y="23"/>
                  </a:lnTo>
                  <a:lnTo>
                    <a:pt x="263" y="27"/>
                  </a:lnTo>
                  <a:lnTo>
                    <a:pt x="264" y="30"/>
                  </a:lnTo>
                  <a:lnTo>
                    <a:pt x="266" y="36"/>
                  </a:lnTo>
                  <a:lnTo>
                    <a:pt x="266" y="36"/>
                  </a:lnTo>
                  <a:lnTo>
                    <a:pt x="264" y="42"/>
                  </a:lnTo>
                  <a:lnTo>
                    <a:pt x="263" y="46"/>
                  </a:lnTo>
                  <a:lnTo>
                    <a:pt x="257" y="48"/>
                  </a:lnTo>
                  <a:lnTo>
                    <a:pt x="253" y="50"/>
                  </a:lnTo>
                  <a:lnTo>
                    <a:pt x="253" y="50"/>
                  </a:lnTo>
                  <a:lnTo>
                    <a:pt x="247" y="48"/>
                  </a:lnTo>
                  <a:lnTo>
                    <a:pt x="243" y="46"/>
                  </a:lnTo>
                  <a:lnTo>
                    <a:pt x="240" y="42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40" y="30"/>
                  </a:lnTo>
                  <a:lnTo>
                    <a:pt x="243" y="27"/>
                  </a:lnTo>
                  <a:lnTo>
                    <a:pt x="247" y="23"/>
                  </a:lnTo>
                  <a:lnTo>
                    <a:pt x="253" y="23"/>
                  </a:lnTo>
                  <a:lnTo>
                    <a:pt x="253" y="23"/>
                  </a:lnTo>
                  <a:close/>
                  <a:moveTo>
                    <a:pt x="211" y="23"/>
                  </a:moveTo>
                  <a:lnTo>
                    <a:pt x="211" y="23"/>
                  </a:lnTo>
                  <a:lnTo>
                    <a:pt x="217" y="23"/>
                  </a:lnTo>
                  <a:lnTo>
                    <a:pt x="222" y="27"/>
                  </a:lnTo>
                  <a:lnTo>
                    <a:pt x="224" y="30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4" y="42"/>
                  </a:lnTo>
                  <a:lnTo>
                    <a:pt x="222" y="46"/>
                  </a:lnTo>
                  <a:lnTo>
                    <a:pt x="217" y="48"/>
                  </a:lnTo>
                  <a:lnTo>
                    <a:pt x="211" y="50"/>
                  </a:lnTo>
                  <a:lnTo>
                    <a:pt x="211" y="50"/>
                  </a:lnTo>
                  <a:lnTo>
                    <a:pt x="207" y="48"/>
                  </a:lnTo>
                  <a:lnTo>
                    <a:pt x="201" y="46"/>
                  </a:lnTo>
                  <a:lnTo>
                    <a:pt x="199" y="42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9" y="30"/>
                  </a:lnTo>
                  <a:lnTo>
                    <a:pt x="201" y="27"/>
                  </a:lnTo>
                  <a:lnTo>
                    <a:pt x="207" y="23"/>
                  </a:lnTo>
                  <a:lnTo>
                    <a:pt x="211" y="23"/>
                  </a:lnTo>
                  <a:lnTo>
                    <a:pt x="2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208"/>
            <p:cNvSpPr>
              <a:spLocks/>
            </p:cNvSpPr>
            <p:nvPr/>
          </p:nvSpPr>
          <p:spPr bwMode="auto">
            <a:xfrm>
              <a:off x="5807075" y="4445001"/>
              <a:ext cx="398463" cy="314325"/>
            </a:xfrm>
            <a:custGeom>
              <a:avLst/>
              <a:gdLst>
                <a:gd name="T0" fmla="*/ 251 w 251"/>
                <a:gd name="T1" fmla="*/ 150 h 198"/>
                <a:gd name="T2" fmla="*/ 251 w 251"/>
                <a:gd name="T3" fmla="*/ 150 h 198"/>
                <a:gd name="T4" fmla="*/ 249 w 251"/>
                <a:gd name="T5" fmla="*/ 142 h 198"/>
                <a:gd name="T6" fmla="*/ 243 w 251"/>
                <a:gd name="T7" fmla="*/ 136 h 198"/>
                <a:gd name="T8" fmla="*/ 243 w 251"/>
                <a:gd name="T9" fmla="*/ 136 h 198"/>
                <a:gd name="T10" fmla="*/ 124 w 251"/>
                <a:gd name="T11" fmla="*/ 63 h 198"/>
                <a:gd name="T12" fmla="*/ 124 w 251"/>
                <a:gd name="T13" fmla="*/ 63 h 198"/>
                <a:gd name="T14" fmla="*/ 122 w 251"/>
                <a:gd name="T15" fmla="*/ 48 h 198"/>
                <a:gd name="T16" fmla="*/ 118 w 251"/>
                <a:gd name="T17" fmla="*/ 33 h 198"/>
                <a:gd name="T18" fmla="*/ 109 w 251"/>
                <a:gd name="T19" fmla="*/ 19 h 198"/>
                <a:gd name="T20" fmla="*/ 95 w 251"/>
                <a:gd name="T21" fmla="*/ 10 h 198"/>
                <a:gd name="T22" fmla="*/ 95 w 251"/>
                <a:gd name="T23" fmla="*/ 10 h 198"/>
                <a:gd name="T24" fmla="*/ 88 w 251"/>
                <a:gd name="T25" fmla="*/ 4 h 198"/>
                <a:gd name="T26" fmla="*/ 80 w 251"/>
                <a:gd name="T27" fmla="*/ 2 h 198"/>
                <a:gd name="T28" fmla="*/ 70 w 251"/>
                <a:gd name="T29" fmla="*/ 0 h 198"/>
                <a:gd name="T30" fmla="*/ 61 w 251"/>
                <a:gd name="T31" fmla="*/ 0 h 198"/>
                <a:gd name="T32" fmla="*/ 53 w 251"/>
                <a:gd name="T33" fmla="*/ 0 h 198"/>
                <a:gd name="T34" fmla="*/ 44 w 251"/>
                <a:gd name="T35" fmla="*/ 2 h 198"/>
                <a:gd name="T36" fmla="*/ 36 w 251"/>
                <a:gd name="T37" fmla="*/ 6 h 198"/>
                <a:gd name="T38" fmla="*/ 28 w 251"/>
                <a:gd name="T39" fmla="*/ 10 h 198"/>
                <a:gd name="T40" fmla="*/ 69 w 251"/>
                <a:gd name="T41" fmla="*/ 36 h 198"/>
                <a:gd name="T42" fmla="*/ 69 w 251"/>
                <a:gd name="T43" fmla="*/ 36 h 198"/>
                <a:gd name="T44" fmla="*/ 70 w 251"/>
                <a:gd name="T45" fmla="*/ 38 h 198"/>
                <a:gd name="T46" fmla="*/ 72 w 251"/>
                <a:gd name="T47" fmla="*/ 40 h 198"/>
                <a:gd name="T48" fmla="*/ 72 w 251"/>
                <a:gd name="T49" fmla="*/ 44 h 198"/>
                <a:gd name="T50" fmla="*/ 70 w 251"/>
                <a:gd name="T51" fmla="*/ 46 h 198"/>
                <a:gd name="T52" fmla="*/ 53 w 251"/>
                <a:gd name="T53" fmla="*/ 75 h 198"/>
                <a:gd name="T54" fmla="*/ 53 w 251"/>
                <a:gd name="T55" fmla="*/ 75 h 198"/>
                <a:gd name="T56" fmla="*/ 49 w 251"/>
                <a:gd name="T57" fmla="*/ 77 h 198"/>
                <a:gd name="T58" fmla="*/ 47 w 251"/>
                <a:gd name="T59" fmla="*/ 79 h 198"/>
                <a:gd name="T60" fmla="*/ 46 w 251"/>
                <a:gd name="T61" fmla="*/ 79 h 198"/>
                <a:gd name="T62" fmla="*/ 42 w 251"/>
                <a:gd name="T63" fmla="*/ 77 h 198"/>
                <a:gd name="T64" fmla="*/ 1 w 251"/>
                <a:gd name="T65" fmla="*/ 52 h 198"/>
                <a:gd name="T66" fmla="*/ 1 w 251"/>
                <a:gd name="T67" fmla="*/ 52 h 198"/>
                <a:gd name="T68" fmla="*/ 0 w 251"/>
                <a:gd name="T69" fmla="*/ 59 h 198"/>
                <a:gd name="T70" fmla="*/ 1 w 251"/>
                <a:gd name="T71" fmla="*/ 69 h 198"/>
                <a:gd name="T72" fmla="*/ 1 w 251"/>
                <a:gd name="T73" fmla="*/ 79 h 198"/>
                <a:gd name="T74" fmla="*/ 5 w 251"/>
                <a:gd name="T75" fmla="*/ 86 h 198"/>
                <a:gd name="T76" fmla="*/ 9 w 251"/>
                <a:gd name="T77" fmla="*/ 94 h 198"/>
                <a:gd name="T78" fmla="*/ 15 w 251"/>
                <a:gd name="T79" fmla="*/ 102 h 198"/>
                <a:gd name="T80" fmla="*/ 21 w 251"/>
                <a:gd name="T81" fmla="*/ 107 h 198"/>
                <a:gd name="T82" fmla="*/ 28 w 251"/>
                <a:gd name="T83" fmla="*/ 113 h 198"/>
                <a:gd name="T84" fmla="*/ 28 w 251"/>
                <a:gd name="T85" fmla="*/ 113 h 198"/>
                <a:gd name="T86" fmla="*/ 44 w 251"/>
                <a:gd name="T87" fmla="*/ 121 h 198"/>
                <a:gd name="T88" fmla="*/ 59 w 251"/>
                <a:gd name="T89" fmla="*/ 125 h 198"/>
                <a:gd name="T90" fmla="*/ 74 w 251"/>
                <a:gd name="T91" fmla="*/ 123 h 198"/>
                <a:gd name="T92" fmla="*/ 90 w 251"/>
                <a:gd name="T93" fmla="*/ 117 h 198"/>
                <a:gd name="T94" fmla="*/ 90 w 251"/>
                <a:gd name="T95" fmla="*/ 117 h 198"/>
                <a:gd name="T96" fmla="*/ 207 w 251"/>
                <a:gd name="T97" fmla="*/ 196 h 198"/>
                <a:gd name="T98" fmla="*/ 207 w 251"/>
                <a:gd name="T99" fmla="*/ 196 h 198"/>
                <a:gd name="T100" fmla="*/ 212 w 251"/>
                <a:gd name="T101" fmla="*/ 198 h 198"/>
                <a:gd name="T102" fmla="*/ 222 w 251"/>
                <a:gd name="T103" fmla="*/ 198 h 198"/>
                <a:gd name="T104" fmla="*/ 222 w 251"/>
                <a:gd name="T105" fmla="*/ 198 h 198"/>
                <a:gd name="T106" fmla="*/ 228 w 251"/>
                <a:gd name="T107" fmla="*/ 194 h 198"/>
                <a:gd name="T108" fmla="*/ 234 w 251"/>
                <a:gd name="T109" fmla="*/ 190 h 198"/>
                <a:gd name="T110" fmla="*/ 243 w 251"/>
                <a:gd name="T111" fmla="*/ 178 h 198"/>
                <a:gd name="T112" fmla="*/ 251 w 251"/>
                <a:gd name="T113" fmla="*/ 165 h 198"/>
                <a:gd name="T114" fmla="*/ 251 w 251"/>
                <a:gd name="T115" fmla="*/ 157 h 198"/>
                <a:gd name="T116" fmla="*/ 251 w 251"/>
                <a:gd name="T117" fmla="*/ 150 h 198"/>
                <a:gd name="T118" fmla="*/ 251 w 251"/>
                <a:gd name="T119" fmla="*/ 15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198">
                  <a:moveTo>
                    <a:pt x="251" y="150"/>
                  </a:moveTo>
                  <a:lnTo>
                    <a:pt x="251" y="150"/>
                  </a:lnTo>
                  <a:lnTo>
                    <a:pt x="249" y="142"/>
                  </a:lnTo>
                  <a:lnTo>
                    <a:pt x="243" y="136"/>
                  </a:lnTo>
                  <a:lnTo>
                    <a:pt x="243" y="136"/>
                  </a:lnTo>
                  <a:lnTo>
                    <a:pt x="124" y="63"/>
                  </a:lnTo>
                  <a:lnTo>
                    <a:pt x="124" y="63"/>
                  </a:lnTo>
                  <a:lnTo>
                    <a:pt x="122" y="48"/>
                  </a:lnTo>
                  <a:lnTo>
                    <a:pt x="118" y="33"/>
                  </a:lnTo>
                  <a:lnTo>
                    <a:pt x="109" y="19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88" y="4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0" y="46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49" y="77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2" y="7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1" y="79"/>
                  </a:lnTo>
                  <a:lnTo>
                    <a:pt x="5" y="86"/>
                  </a:lnTo>
                  <a:lnTo>
                    <a:pt x="9" y="94"/>
                  </a:lnTo>
                  <a:lnTo>
                    <a:pt x="15" y="102"/>
                  </a:lnTo>
                  <a:lnTo>
                    <a:pt x="21" y="107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44" y="121"/>
                  </a:lnTo>
                  <a:lnTo>
                    <a:pt x="59" y="125"/>
                  </a:lnTo>
                  <a:lnTo>
                    <a:pt x="74" y="123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207" y="196"/>
                  </a:lnTo>
                  <a:lnTo>
                    <a:pt x="207" y="196"/>
                  </a:lnTo>
                  <a:lnTo>
                    <a:pt x="212" y="198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8" y="194"/>
                  </a:lnTo>
                  <a:lnTo>
                    <a:pt x="234" y="190"/>
                  </a:lnTo>
                  <a:lnTo>
                    <a:pt x="243" y="178"/>
                  </a:lnTo>
                  <a:lnTo>
                    <a:pt x="251" y="165"/>
                  </a:lnTo>
                  <a:lnTo>
                    <a:pt x="251" y="157"/>
                  </a:lnTo>
                  <a:lnTo>
                    <a:pt x="251" y="150"/>
                  </a:lnTo>
                  <a:lnTo>
                    <a:pt x="25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3" name="Group 2395"/>
          <p:cNvGrpSpPr/>
          <p:nvPr/>
        </p:nvGrpSpPr>
        <p:grpSpPr>
          <a:xfrm>
            <a:off x="8247861" y="1462405"/>
            <a:ext cx="550460" cy="381320"/>
            <a:chOff x="3043238" y="4321176"/>
            <a:chExt cx="619126" cy="455613"/>
          </a:xfrm>
          <a:solidFill>
            <a:srgbClr val="677D9D"/>
          </a:solidFill>
        </p:grpSpPr>
        <p:sp>
          <p:nvSpPr>
            <p:cNvPr id="24" name="Freeform 317"/>
            <p:cNvSpPr>
              <a:spLocks/>
            </p:cNvSpPr>
            <p:nvPr/>
          </p:nvSpPr>
          <p:spPr bwMode="auto">
            <a:xfrm>
              <a:off x="3073401" y="4476751"/>
              <a:ext cx="219075" cy="273050"/>
            </a:xfrm>
            <a:custGeom>
              <a:avLst/>
              <a:gdLst>
                <a:gd name="T0" fmla="*/ 130 w 138"/>
                <a:gd name="T1" fmla="*/ 106 h 172"/>
                <a:gd name="T2" fmla="*/ 115 w 138"/>
                <a:gd name="T3" fmla="*/ 106 h 172"/>
                <a:gd name="T4" fmla="*/ 115 w 138"/>
                <a:gd name="T5" fmla="*/ 106 h 172"/>
                <a:gd name="T6" fmla="*/ 111 w 138"/>
                <a:gd name="T7" fmla="*/ 89 h 172"/>
                <a:gd name="T8" fmla="*/ 124 w 138"/>
                <a:gd name="T9" fmla="*/ 81 h 172"/>
                <a:gd name="T10" fmla="*/ 124 w 138"/>
                <a:gd name="T11" fmla="*/ 81 h 172"/>
                <a:gd name="T12" fmla="*/ 126 w 138"/>
                <a:gd name="T13" fmla="*/ 78 h 172"/>
                <a:gd name="T14" fmla="*/ 126 w 138"/>
                <a:gd name="T15" fmla="*/ 74 h 172"/>
                <a:gd name="T16" fmla="*/ 113 w 138"/>
                <a:gd name="T17" fmla="*/ 51 h 172"/>
                <a:gd name="T18" fmla="*/ 113 w 138"/>
                <a:gd name="T19" fmla="*/ 51 h 172"/>
                <a:gd name="T20" fmla="*/ 109 w 138"/>
                <a:gd name="T21" fmla="*/ 47 h 172"/>
                <a:gd name="T22" fmla="*/ 104 w 138"/>
                <a:gd name="T23" fmla="*/ 47 h 172"/>
                <a:gd name="T24" fmla="*/ 90 w 138"/>
                <a:gd name="T25" fmla="*/ 55 h 172"/>
                <a:gd name="T26" fmla="*/ 90 w 138"/>
                <a:gd name="T27" fmla="*/ 55 h 172"/>
                <a:gd name="T28" fmla="*/ 79 w 138"/>
                <a:gd name="T29" fmla="*/ 44 h 172"/>
                <a:gd name="T30" fmla="*/ 87 w 138"/>
                <a:gd name="T31" fmla="*/ 30 h 172"/>
                <a:gd name="T32" fmla="*/ 87 w 138"/>
                <a:gd name="T33" fmla="*/ 30 h 172"/>
                <a:gd name="T34" fmla="*/ 87 w 138"/>
                <a:gd name="T35" fmla="*/ 26 h 172"/>
                <a:gd name="T36" fmla="*/ 85 w 138"/>
                <a:gd name="T37" fmla="*/ 23 h 172"/>
                <a:gd name="T38" fmla="*/ 62 w 138"/>
                <a:gd name="T39" fmla="*/ 9 h 172"/>
                <a:gd name="T40" fmla="*/ 62 w 138"/>
                <a:gd name="T41" fmla="*/ 9 h 172"/>
                <a:gd name="T42" fmla="*/ 56 w 138"/>
                <a:gd name="T43" fmla="*/ 8 h 172"/>
                <a:gd name="T44" fmla="*/ 53 w 138"/>
                <a:gd name="T45" fmla="*/ 11 h 172"/>
                <a:gd name="T46" fmla="*/ 45 w 138"/>
                <a:gd name="T47" fmla="*/ 25 h 172"/>
                <a:gd name="T48" fmla="*/ 45 w 138"/>
                <a:gd name="T49" fmla="*/ 25 h 172"/>
                <a:gd name="T50" fmla="*/ 28 w 138"/>
                <a:gd name="T51" fmla="*/ 21 h 172"/>
                <a:gd name="T52" fmla="*/ 28 w 138"/>
                <a:gd name="T53" fmla="*/ 6 h 172"/>
                <a:gd name="T54" fmla="*/ 28 w 138"/>
                <a:gd name="T55" fmla="*/ 6 h 172"/>
                <a:gd name="T56" fmla="*/ 26 w 138"/>
                <a:gd name="T57" fmla="*/ 2 h 172"/>
                <a:gd name="T58" fmla="*/ 22 w 138"/>
                <a:gd name="T59" fmla="*/ 0 h 172"/>
                <a:gd name="T60" fmla="*/ 0 w 138"/>
                <a:gd name="T61" fmla="*/ 0 h 172"/>
                <a:gd name="T62" fmla="*/ 0 w 138"/>
                <a:gd name="T63" fmla="*/ 47 h 172"/>
                <a:gd name="T64" fmla="*/ 0 w 138"/>
                <a:gd name="T65" fmla="*/ 47 h 172"/>
                <a:gd name="T66" fmla="*/ 11 w 138"/>
                <a:gd name="T67" fmla="*/ 45 h 172"/>
                <a:gd name="T68" fmla="*/ 11 w 138"/>
                <a:gd name="T69" fmla="*/ 45 h 172"/>
                <a:gd name="T70" fmla="*/ 26 w 138"/>
                <a:gd name="T71" fmla="*/ 47 h 172"/>
                <a:gd name="T72" fmla="*/ 41 w 138"/>
                <a:gd name="T73" fmla="*/ 53 h 172"/>
                <a:gd name="T74" fmla="*/ 56 w 138"/>
                <a:gd name="T75" fmla="*/ 61 h 172"/>
                <a:gd name="T76" fmla="*/ 68 w 138"/>
                <a:gd name="T77" fmla="*/ 70 h 172"/>
                <a:gd name="T78" fmla="*/ 77 w 138"/>
                <a:gd name="T79" fmla="*/ 81 h 172"/>
                <a:gd name="T80" fmla="*/ 85 w 138"/>
                <a:gd name="T81" fmla="*/ 95 h 172"/>
                <a:gd name="T82" fmla="*/ 88 w 138"/>
                <a:gd name="T83" fmla="*/ 110 h 172"/>
                <a:gd name="T84" fmla="*/ 90 w 138"/>
                <a:gd name="T85" fmla="*/ 127 h 172"/>
                <a:gd name="T86" fmla="*/ 90 w 138"/>
                <a:gd name="T87" fmla="*/ 127 h 172"/>
                <a:gd name="T88" fmla="*/ 90 w 138"/>
                <a:gd name="T89" fmla="*/ 138 h 172"/>
                <a:gd name="T90" fmla="*/ 87 w 138"/>
                <a:gd name="T91" fmla="*/ 151 h 172"/>
                <a:gd name="T92" fmla="*/ 83 w 138"/>
                <a:gd name="T93" fmla="*/ 163 h 172"/>
                <a:gd name="T94" fmla="*/ 77 w 138"/>
                <a:gd name="T95" fmla="*/ 172 h 172"/>
                <a:gd name="T96" fmla="*/ 128 w 138"/>
                <a:gd name="T97" fmla="*/ 172 h 172"/>
                <a:gd name="T98" fmla="*/ 128 w 138"/>
                <a:gd name="T99" fmla="*/ 172 h 172"/>
                <a:gd name="T100" fmla="*/ 126 w 138"/>
                <a:gd name="T101" fmla="*/ 168 h 172"/>
                <a:gd name="T102" fmla="*/ 111 w 138"/>
                <a:gd name="T103" fmla="*/ 161 h 172"/>
                <a:gd name="T104" fmla="*/ 111 w 138"/>
                <a:gd name="T105" fmla="*/ 161 h 172"/>
                <a:gd name="T106" fmla="*/ 117 w 138"/>
                <a:gd name="T107" fmla="*/ 144 h 172"/>
                <a:gd name="T108" fmla="*/ 130 w 138"/>
                <a:gd name="T109" fmla="*/ 144 h 172"/>
                <a:gd name="T110" fmla="*/ 130 w 138"/>
                <a:gd name="T111" fmla="*/ 144 h 172"/>
                <a:gd name="T112" fmla="*/ 136 w 138"/>
                <a:gd name="T113" fmla="*/ 142 h 172"/>
                <a:gd name="T114" fmla="*/ 138 w 138"/>
                <a:gd name="T115" fmla="*/ 138 h 172"/>
                <a:gd name="T116" fmla="*/ 138 w 138"/>
                <a:gd name="T117" fmla="*/ 112 h 172"/>
                <a:gd name="T118" fmla="*/ 138 w 138"/>
                <a:gd name="T119" fmla="*/ 112 h 172"/>
                <a:gd name="T120" fmla="*/ 136 w 138"/>
                <a:gd name="T121" fmla="*/ 108 h 172"/>
                <a:gd name="T122" fmla="*/ 130 w 138"/>
                <a:gd name="T123" fmla="*/ 106 h 172"/>
                <a:gd name="T124" fmla="*/ 130 w 138"/>
                <a:gd name="T125" fmla="*/ 10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172">
                  <a:moveTo>
                    <a:pt x="130" y="106"/>
                  </a:moveTo>
                  <a:lnTo>
                    <a:pt x="115" y="106"/>
                  </a:lnTo>
                  <a:lnTo>
                    <a:pt x="115" y="106"/>
                  </a:lnTo>
                  <a:lnTo>
                    <a:pt x="111" y="89"/>
                  </a:lnTo>
                  <a:lnTo>
                    <a:pt x="124" y="81"/>
                  </a:lnTo>
                  <a:lnTo>
                    <a:pt x="124" y="81"/>
                  </a:lnTo>
                  <a:lnTo>
                    <a:pt x="126" y="78"/>
                  </a:lnTo>
                  <a:lnTo>
                    <a:pt x="126" y="74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79" y="44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26"/>
                  </a:lnTo>
                  <a:lnTo>
                    <a:pt x="85" y="23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56" y="8"/>
                  </a:lnTo>
                  <a:lnTo>
                    <a:pt x="53" y="11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28" y="21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26" y="47"/>
                  </a:lnTo>
                  <a:lnTo>
                    <a:pt x="41" y="53"/>
                  </a:lnTo>
                  <a:lnTo>
                    <a:pt x="56" y="61"/>
                  </a:lnTo>
                  <a:lnTo>
                    <a:pt x="68" y="70"/>
                  </a:lnTo>
                  <a:lnTo>
                    <a:pt x="77" y="81"/>
                  </a:lnTo>
                  <a:lnTo>
                    <a:pt x="85" y="95"/>
                  </a:lnTo>
                  <a:lnTo>
                    <a:pt x="88" y="110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0" y="138"/>
                  </a:lnTo>
                  <a:lnTo>
                    <a:pt x="87" y="151"/>
                  </a:lnTo>
                  <a:lnTo>
                    <a:pt x="83" y="163"/>
                  </a:lnTo>
                  <a:lnTo>
                    <a:pt x="77" y="172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26" y="168"/>
                  </a:lnTo>
                  <a:lnTo>
                    <a:pt x="111" y="161"/>
                  </a:lnTo>
                  <a:lnTo>
                    <a:pt x="111" y="161"/>
                  </a:lnTo>
                  <a:lnTo>
                    <a:pt x="117" y="144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6" y="142"/>
                  </a:lnTo>
                  <a:lnTo>
                    <a:pt x="138" y="138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6" y="108"/>
                  </a:lnTo>
                  <a:lnTo>
                    <a:pt x="130" y="106"/>
                  </a:lnTo>
                  <a:lnTo>
                    <a:pt x="130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318"/>
            <p:cNvSpPr>
              <a:spLocks/>
            </p:cNvSpPr>
            <p:nvPr/>
          </p:nvSpPr>
          <p:spPr bwMode="auto">
            <a:xfrm>
              <a:off x="3381376" y="4648201"/>
              <a:ext cx="49213" cy="47625"/>
            </a:xfrm>
            <a:custGeom>
              <a:avLst/>
              <a:gdLst>
                <a:gd name="T0" fmla="*/ 8 w 31"/>
                <a:gd name="T1" fmla="*/ 0 h 30"/>
                <a:gd name="T2" fmla="*/ 8 w 31"/>
                <a:gd name="T3" fmla="*/ 2 h 30"/>
                <a:gd name="T4" fmla="*/ 0 w 31"/>
                <a:gd name="T5" fmla="*/ 30 h 30"/>
                <a:gd name="T6" fmla="*/ 29 w 31"/>
                <a:gd name="T7" fmla="*/ 23 h 30"/>
                <a:gd name="T8" fmla="*/ 31 w 31"/>
                <a:gd name="T9" fmla="*/ 23 h 30"/>
                <a:gd name="T10" fmla="*/ 8 w 3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8" y="0"/>
                  </a:moveTo>
                  <a:lnTo>
                    <a:pt x="8" y="2"/>
                  </a:lnTo>
                  <a:lnTo>
                    <a:pt x="0" y="30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319"/>
            <p:cNvSpPr>
              <a:spLocks/>
            </p:cNvSpPr>
            <p:nvPr/>
          </p:nvSpPr>
          <p:spPr bwMode="auto">
            <a:xfrm>
              <a:off x="3575051" y="4416426"/>
              <a:ext cx="87313" cy="87313"/>
            </a:xfrm>
            <a:custGeom>
              <a:avLst/>
              <a:gdLst>
                <a:gd name="T0" fmla="*/ 41 w 55"/>
                <a:gd name="T1" fmla="*/ 55 h 55"/>
                <a:gd name="T2" fmla="*/ 53 w 55"/>
                <a:gd name="T3" fmla="*/ 46 h 55"/>
                <a:gd name="T4" fmla="*/ 53 w 55"/>
                <a:gd name="T5" fmla="*/ 46 h 55"/>
                <a:gd name="T6" fmla="*/ 55 w 55"/>
                <a:gd name="T7" fmla="*/ 42 h 55"/>
                <a:gd name="T8" fmla="*/ 55 w 55"/>
                <a:gd name="T9" fmla="*/ 38 h 55"/>
                <a:gd name="T10" fmla="*/ 55 w 55"/>
                <a:gd name="T11" fmla="*/ 34 h 55"/>
                <a:gd name="T12" fmla="*/ 53 w 55"/>
                <a:gd name="T13" fmla="*/ 30 h 55"/>
                <a:gd name="T14" fmla="*/ 24 w 55"/>
                <a:gd name="T15" fmla="*/ 2 h 55"/>
                <a:gd name="T16" fmla="*/ 24 w 55"/>
                <a:gd name="T17" fmla="*/ 2 h 55"/>
                <a:gd name="T18" fmla="*/ 20 w 55"/>
                <a:gd name="T19" fmla="*/ 0 h 55"/>
                <a:gd name="T20" fmla="*/ 17 w 55"/>
                <a:gd name="T21" fmla="*/ 0 h 55"/>
                <a:gd name="T22" fmla="*/ 13 w 55"/>
                <a:gd name="T23" fmla="*/ 0 h 55"/>
                <a:gd name="T24" fmla="*/ 9 w 55"/>
                <a:gd name="T25" fmla="*/ 2 h 55"/>
                <a:gd name="T26" fmla="*/ 0 w 55"/>
                <a:gd name="T27" fmla="*/ 13 h 55"/>
                <a:gd name="T28" fmla="*/ 41 w 55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5">
                  <a:moveTo>
                    <a:pt x="41" y="55"/>
                  </a:moveTo>
                  <a:lnTo>
                    <a:pt x="53" y="46"/>
                  </a:lnTo>
                  <a:lnTo>
                    <a:pt x="53" y="46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5" y="34"/>
                  </a:lnTo>
                  <a:lnTo>
                    <a:pt x="53" y="3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0" y="13"/>
                  </a:lnTo>
                  <a:lnTo>
                    <a:pt x="41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320"/>
            <p:cNvSpPr>
              <a:spLocks/>
            </p:cNvSpPr>
            <p:nvPr/>
          </p:nvSpPr>
          <p:spPr bwMode="auto">
            <a:xfrm>
              <a:off x="3421063" y="4443413"/>
              <a:ext cx="212725" cy="214313"/>
            </a:xfrm>
            <a:custGeom>
              <a:avLst/>
              <a:gdLst>
                <a:gd name="T0" fmla="*/ 91 w 134"/>
                <a:gd name="T1" fmla="*/ 0 h 135"/>
                <a:gd name="T2" fmla="*/ 91 w 134"/>
                <a:gd name="T3" fmla="*/ 0 h 135"/>
                <a:gd name="T4" fmla="*/ 91 w 134"/>
                <a:gd name="T5" fmla="*/ 2 h 135"/>
                <a:gd name="T6" fmla="*/ 2 w 134"/>
                <a:gd name="T7" fmla="*/ 89 h 135"/>
                <a:gd name="T8" fmla="*/ 2 w 134"/>
                <a:gd name="T9" fmla="*/ 89 h 135"/>
                <a:gd name="T10" fmla="*/ 0 w 134"/>
                <a:gd name="T11" fmla="*/ 93 h 135"/>
                <a:gd name="T12" fmla="*/ 0 w 134"/>
                <a:gd name="T13" fmla="*/ 97 h 135"/>
                <a:gd name="T14" fmla="*/ 0 w 134"/>
                <a:gd name="T15" fmla="*/ 100 h 135"/>
                <a:gd name="T16" fmla="*/ 2 w 134"/>
                <a:gd name="T17" fmla="*/ 104 h 135"/>
                <a:gd name="T18" fmla="*/ 4 w 134"/>
                <a:gd name="T19" fmla="*/ 106 h 135"/>
                <a:gd name="T20" fmla="*/ 4 w 134"/>
                <a:gd name="T21" fmla="*/ 106 h 135"/>
                <a:gd name="T22" fmla="*/ 8 w 134"/>
                <a:gd name="T23" fmla="*/ 108 h 135"/>
                <a:gd name="T24" fmla="*/ 13 w 134"/>
                <a:gd name="T25" fmla="*/ 108 h 135"/>
                <a:gd name="T26" fmla="*/ 13 w 134"/>
                <a:gd name="T27" fmla="*/ 108 h 135"/>
                <a:gd name="T28" fmla="*/ 13 w 134"/>
                <a:gd name="T29" fmla="*/ 114 h 135"/>
                <a:gd name="T30" fmla="*/ 15 w 134"/>
                <a:gd name="T31" fmla="*/ 117 h 135"/>
                <a:gd name="T32" fmla="*/ 17 w 134"/>
                <a:gd name="T33" fmla="*/ 119 h 135"/>
                <a:gd name="T34" fmla="*/ 17 w 134"/>
                <a:gd name="T35" fmla="*/ 119 h 135"/>
                <a:gd name="T36" fmla="*/ 21 w 134"/>
                <a:gd name="T37" fmla="*/ 121 h 135"/>
                <a:gd name="T38" fmla="*/ 27 w 134"/>
                <a:gd name="T39" fmla="*/ 121 h 135"/>
                <a:gd name="T40" fmla="*/ 27 w 134"/>
                <a:gd name="T41" fmla="*/ 121 h 135"/>
                <a:gd name="T42" fmla="*/ 27 w 134"/>
                <a:gd name="T43" fmla="*/ 127 h 135"/>
                <a:gd name="T44" fmla="*/ 30 w 134"/>
                <a:gd name="T45" fmla="*/ 131 h 135"/>
                <a:gd name="T46" fmla="*/ 30 w 134"/>
                <a:gd name="T47" fmla="*/ 133 h 135"/>
                <a:gd name="T48" fmla="*/ 30 w 134"/>
                <a:gd name="T49" fmla="*/ 133 h 135"/>
                <a:gd name="T50" fmla="*/ 34 w 134"/>
                <a:gd name="T51" fmla="*/ 135 h 135"/>
                <a:gd name="T52" fmla="*/ 38 w 134"/>
                <a:gd name="T53" fmla="*/ 135 h 135"/>
                <a:gd name="T54" fmla="*/ 42 w 134"/>
                <a:gd name="T55" fmla="*/ 135 h 135"/>
                <a:gd name="T56" fmla="*/ 46 w 134"/>
                <a:gd name="T57" fmla="*/ 133 h 135"/>
                <a:gd name="T58" fmla="*/ 133 w 134"/>
                <a:gd name="T59" fmla="*/ 44 h 135"/>
                <a:gd name="T60" fmla="*/ 133 w 134"/>
                <a:gd name="T61" fmla="*/ 44 h 135"/>
                <a:gd name="T62" fmla="*/ 134 w 134"/>
                <a:gd name="T63" fmla="*/ 44 h 135"/>
                <a:gd name="T64" fmla="*/ 91 w 134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135">
                  <a:moveTo>
                    <a:pt x="91" y="0"/>
                  </a:moveTo>
                  <a:lnTo>
                    <a:pt x="91" y="0"/>
                  </a:lnTo>
                  <a:lnTo>
                    <a:pt x="91" y="2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4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8" y="108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3" y="114"/>
                  </a:lnTo>
                  <a:lnTo>
                    <a:pt x="15" y="117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21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7"/>
                  </a:lnTo>
                  <a:lnTo>
                    <a:pt x="30" y="131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34" y="135"/>
                  </a:lnTo>
                  <a:lnTo>
                    <a:pt x="38" y="135"/>
                  </a:lnTo>
                  <a:lnTo>
                    <a:pt x="42" y="135"/>
                  </a:lnTo>
                  <a:lnTo>
                    <a:pt x="46" y="13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4" y="4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321"/>
            <p:cNvSpPr>
              <a:spLocks noEditPoints="1"/>
            </p:cNvSpPr>
            <p:nvPr/>
          </p:nvSpPr>
          <p:spPr bwMode="auto">
            <a:xfrm>
              <a:off x="3043238" y="4321176"/>
              <a:ext cx="512763" cy="455613"/>
            </a:xfrm>
            <a:custGeom>
              <a:avLst/>
              <a:gdLst>
                <a:gd name="T0" fmla="*/ 302 w 323"/>
                <a:gd name="T1" fmla="*/ 266 h 287"/>
                <a:gd name="T2" fmla="*/ 20 w 323"/>
                <a:gd name="T3" fmla="*/ 71 h 287"/>
                <a:gd name="T4" fmla="*/ 302 w 323"/>
                <a:gd name="T5" fmla="*/ 90 h 287"/>
                <a:gd name="T6" fmla="*/ 323 w 323"/>
                <a:gd name="T7" fmla="*/ 11 h 287"/>
                <a:gd name="T8" fmla="*/ 321 w 323"/>
                <a:gd name="T9" fmla="*/ 7 h 287"/>
                <a:gd name="T10" fmla="*/ 316 w 323"/>
                <a:gd name="T11" fmla="*/ 1 h 287"/>
                <a:gd name="T12" fmla="*/ 9 w 323"/>
                <a:gd name="T13" fmla="*/ 0 h 287"/>
                <a:gd name="T14" fmla="*/ 5 w 323"/>
                <a:gd name="T15" fmla="*/ 1 h 287"/>
                <a:gd name="T16" fmla="*/ 0 w 323"/>
                <a:gd name="T17" fmla="*/ 7 h 287"/>
                <a:gd name="T18" fmla="*/ 0 w 323"/>
                <a:gd name="T19" fmla="*/ 278 h 287"/>
                <a:gd name="T20" fmla="*/ 0 w 323"/>
                <a:gd name="T21" fmla="*/ 282 h 287"/>
                <a:gd name="T22" fmla="*/ 5 w 323"/>
                <a:gd name="T23" fmla="*/ 287 h 287"/>
                <a:gd name="T24" fmla="*/ 312 w 323"/>
                <a:gd name="T25" fmla="*/ 287 h 287"/>
                <a:gd name="T26" fmla="*/ 316 w 323"/>
                <a:gd name="T27" fmla="*/ 287 h 287"/>
                <a:gd name="T28" fmla="*/ 321 w 323"/>
                <a:gd name="T29" fmla="*/ 282 h 287"/>
                <a:gd name="T30" fmla="*/ 323 w 323"/>
                <a:gd name="T31" fmla="*/ 185 h 287"/>
                <a:gd name="T32" fmla="*/ 289 w 323"/>
                <a:gd name="T33" fmla="*/ 22 h 287"/>
                <a:gd name="T34" fmla="*/ 293 w 323"/>
                <a:gd name="T35" fmla="*/ 24 h 287"/>
                <a:gd name="T36" fmla="*/ 301 w 323"/>
                <a:gd name="T37" fmla="*/ 32 h 287"/>
                <a:gd name="T38" fmla="*/ 302 w 323"/>
                <a:gd name="T39" fmla="*/ 36 h 287"/>
                <a:gd name="T40" fmla="*/ 299 w 323"/>
                <a:gd name="T41" fmla="*/ 45 h 287"/>
                <a:gd name="T42" fmla="*/ 289 w 323"/>
                <a:gd name="T43" fmla="*/ 51 h 287"/>
                <a:gd name="T44" fmla="*/ 284 w 323"/>
                <a:gd name="T45" fmla="*/ 49 h 287"/>
                <a:gd name="T46" fmla="*/ 276 w 323"/>
                <a:gd name="T47" fmla="*/ 41 h 287"/>
                <a:gd name="T48" fmla="*/ 274 w 323"/>
                <a:gd name="T49" fmla="*/ 36 h 287"/>
                <a:gd name="T50" fmla="*/ 278 w 323"/>
                <a:gd name="T51" fmla="*/ 26 h 287"/>
                <a:gd name="T52" fmla="*/ 289 w 323"/>
                <a:gd name="T53" fmla="*/ 22 h 287"/>
                <a:gd name="T54" fmla="*/ 248 w 323"/>
                <a:gd name="T55" fmla="*/ 22 h 287"/>
                <a:gd name="T56" fmla="*/ 253 w 323"/>
                <a:gd name="T57" fmla="*/ 24 h 287"/>
                <a:gd name="T58" fmla="*/ 261 w 323"/>
                <a:gd name="T59" fmla="*/ 32 h 287"/>
                <a:gd name="T60" fmla="*/ 263 w 323"/>
                <a:gd name="T61" fmla="*/ 36 h 287"/>
                <a:gd name="T62" fmla="*/ 257 w 323"/>
                <a:gd name="T63" fmla="*/ 45 h 287"/>
                <a:gd name="T64" fmla="*/ 248 w 323"/>
                <a:gd name="T65" fmla="*/ 51 h 287"/>
                <a:gd name="T66" fmla="*/ 242 w 323"/>
                <a:gd name="T67" fmla="*/ 49 h 287"/>
                <a:gd name="T68" fmla="*/ 236 w 323"/>
                <a:gd name="T69" fmla="*/ 41 h 287"/>
                <a:gd name="T70" fmla="*/ 234 w 323"/>
                <a:gd name="T71" fmla="*/ 36 h 287"/>
                <a:gd name="T72" fmla="*/ 238 w 323"/>
                <a:gd name="T73" fmla="*/ 26 h 287"/>
                <a:gd name="T74" fmla="*/ 248 w 323"/>
                <a:gd name="T75" fmla="*/ 22 h 287"/>
                <a:gd name="T76" fmla="*/ 208 w 323"/>
                <a:gd name="T77" fmla="*/ 22 h 287"/>
                <a:gd name="T78" fmla="*/ 213 w 323"/>
                <a:gd name="T79" fmla="*/ 24 h 287"/>
                <a:gd name="T80" fmla="*/ 221 w 323"/>
                <a:gd name="T81" fmla="*/ 32 h 287"/>
                <a:gd name="T82" fmla="*/ 221 w 323"/>
                <a:gd name="T83" fmla="*/ 36 h 287"/>
                <a:gd name="T84" fmla="*/ 217 w 323"/>
                <a:gd name="T85" fmla="*/ 45 h 287"/>
                <a:gd name="T86" fmla="*/ 208 w 323"/>
                <a:gd name="T87" fmla="*/ 51 h 287"/>
                <a:gd name="T88" fmla="*/ 202 w 323"/>
                <a:gd name="T89" fmla="*/ 49 h 287"/>
                <a:gd name="T90" fmla="*/ 195 w 323"/>
                <a:gd name="T91" fmla="*/ 41 h 287"/>
                <a:gd name="T92" fmla="*/ 195 w 323"/>
                <a:gd name="T93" fmla="*/ 36 h 287"/>
                <a:gd name="T94" fmla="*/ 198 w 323"/>
                <a:gd name="T95" fmla="*/ 26 h 287"/>
                <a:gd name="T96" fmla="*/ 208 w 323"/>
                <a:gd name="T97" fmla="*/ 2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287">
                  <a:moveTo>
                    <a:pt x="302" y="206"/>
                  </a:moveTo>
                  <a:lnTo>
                    <a:pt x="302" y="266"/>
                  </a:lnTo>
                  <a:lnTo>
                    <a:pt x="20" y="266"/>
                  </a:lnTo>
                  <a:lnTo>
                    <a:pt x="20" y="71"/>
                  </a:lnTo>
                  <a:lnTo>
                    <a:pt x="302" y="71"/>
                  </a:lnTo>
                  <a:lnTo>
                    <a:pt x="302" y="90"/>
                  </a:lnTo>
                  <a:lnTo>
                    <a:pt x="323" y="70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1" y="7"/>
                  </a:lnTo>
                  <a:lnTo>
                    <a:pt x="319" y="3"/>
                  </a:lnTo>
                  <a:lnTo>
                    <a:pt x="316" y="1"/>
                  </a:lnTo>
                  <a:lnTo>
                    <a:pt x="3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82"/>
                  </a:lnTo>
                  <a:lnTo>
                    <a:pt x="2" y="285"/>
                  </a:lnTo>
                  <a:lnTo>
                    <a:pt x="5" y="287"/>
                  </a:lnTo>
                  <a:lnTo>
                    <a:pt x="9" y="287"/>
                  </a:lnTo>
                  <a:lnTo>
                    <a:pt x="312" y="287"/>
                  </a:lnTo>
                  <a:lnTo>
                    <a:pt x="312" y="287"/>
                  </a:lnTo>
                  <a:lnTo>
                    <a:pt x="316" y="287"/>
                  </a:lnTo>
                  <a:lnTo>
                    <a:pt x="319" y="285"/>
                  </a:lnTo>
                  <a:lnTo>
                    <a:pt x="321" y="282"/>
                  </a:lnTo>
                  <a:lnTo>
                    <a:pt x="323" y="278"/>
                  </a:lnTo>
                  <a:lnTo>
                    <a:pt x="323" y="185"/>
                  </a:lnTo>
                  <a:lnTo>
                    <a:pt x="302" y="206"/>
                  </a:lnTo>
                  <a:close/>
                  <a:moveTo>
                    <a:pt x="289" y="22"/>
                  </a:moveTo>
                  <a:lnTo>
                    <a:pt x="289" y="22"/>
                  </a:lnTo>
                  <a:lnTo>
                    <a:pt x="293" y="24"/>
                  </a:lnTo>
                  <a:lnTo>
                    <a:pt x="299" y="26"/>
                  </a:lnTo>
                  <a:lnTo>
                    <a:pt x="301" y="32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41"/>
                  </a:lnTo>
                  <a:lnTo>
                    <a:pt x="299" y="45"/>
                  </a:lnTo>
                  <a:lnTo>
                    <a:pt x="293" y="49"/>
                  </a:lnTo>
                  <a:lnTo>
                    <a:pt x="289" y="51"/>
                  </a:lnTo>
                  <a:lnTo>
                    <a:pt x="289" y="51"/>
                  </a:lnTo>
                  <a:lnTo>
                    <a:pt x="284" y="49"/>
                  </a:lnTo>
                  <a:lnTo>
                    <a:pt x="278" y="45"/>
                  </a:lnTo>
                  <a:lnTo>
                    <a:pt x="276" y="41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6" y="32"/>
                  </a:lnTo>
                  <a:lnTo>
                    <a:pt x="278" y="26"/>
                  </a:lnTo>
                  <a:lnTo>
                    <a:pt x="284" y="24"/>
                  </a:lnTo>
                  <a:lnTo>
                    <a:pt x="289" y="22"/>
                  </a:lnTo>
                  <a:lnTo>
                    <a:pt x="289" y="22"/>
                  </a:lnTo>
                  <a:close/>
                  <a:moveTo>
                    <a:pt x="248" y="22"/>
                  </a:moveTo>
                  <a:lnTo>
                    <a:pt x="248" y="22"/>
                  </a:lnTo>
                  <a:lnTo>
                    <a:pt x="253" y="24"/>
                  </a:lnTo>
                  <a:lnTo>
                    <a:pt x="257" y="26"/>
                  </a:lnTo>
                  <a:lnTo>
                    <a:pt x="261" y="3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1" y="41"/>
                  </a:lnTo>
                  <a:lnTo>
                    <a:pt x="257" y="45"/>
                  </a:lnTo>
                  <a:lnTo>
                    <a:pt x="253" y="49"/>
                  </a:lnTo>
                  <a:lnTo>
                    <a:pt x="248" y="51"/>
                  </a:lnTo>
                  <a:lnTo>
                    <a:pt x="248" y="51"/>
                  </a:lnTo>
                  <a:lnTo>
                    <a:pt x="242" y="49"/>
                  </a:lnTo>
                  <a:lnTo>
                    <a:pt x="238" y="45"/>
                  </a:lnTo>
                  <a:lnTo>
                    <a:pt x="236" y="41"/>
                  </a:lnTo>
                  <a:lnTo>
                    <a:pt x="234" y="36"/>
                  </a:lnTo>
                  <a:lnTo>
                    <a:pt x="234" y="36"/>
                  </a:lnTo>
                  <a:lnTo>
                    <a:pt x="236" y="32"/>
                  </a:lnTo>
                  <a:lnTo>
                    <a:pt x="238" y="26"/>
                  </a:lnTo>
                  <a:lnTo>
                    <a:pt x="242" y="24"/>
                  </a:lnTo>
                  <a:lnTo>
                    <a:pt x="248" y="22"/>
                  </a:lnTo>
                  <a:lnTo>
                    <a:pt x="248" y="22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13" y="24"/>
                  </a:lnTo>
                  <a:lnTo>
                    <a:pt x="217" y="26"/>
                  </a:lnTo>
                  <a:lnTo>
                    <a:pt x="221" y="32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41"/>
                  </a:lnTo>
                  <a:lnTo>
                    <a:pt x="217" y="45"/>
                  </a:lnTo>
                  <a:lnTo>
                    <a:pt x="213" y="49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2" y="49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2"/>
                  </a:lnTo>
                  <a:lnTo>
                    <a:pt x="198" y="26"/>
                  </a:lnTo>
                  <a:lnTo>
                    <a:pt x="202" y="24"/>
                  </a:lnTo>
                  <a:lnTo>
                    <a:pt x="208" y="22"/>
                  </a:lnTo>
                  <a:lnTo>
                    <a:pt x="20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755764" y="3406798"/>
            <a:ext cx="4123887" cy="545365"/>
          </a:xfrm>
          <a:prstGeom prst="rect">
            <a:avLst/>
          </a:prstGeom>
          <a:solidFill>
            <a:schemeClr val="bg1"/>
          </a:solidFill>
          <a:ln w="12700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50" b="1" dirty="0">
                <a:solidFill>
                  <a:srgbClr val="E8E8E8">
                    <a:lumMod val="50000"/>
                  </a:srgbClr>
                </a:solidFill>
              </a:rPr>
              <a:t>  </a:t>
            </a:r>
            <a:r>
              <a:rPr lang="ru-RU" sz="1450" dirty="0">
                <a:solidFill>
                  <a:srgbClr val="E8E8E8">
                    <a:lumMod val="50000"/>
                  </a:srgbClr>
                </a:solidFill>
              </a:rPr>
              <a:t>Подтверждение финансовых транзакций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358959" y="1992444"/>
            <a:ext cx="2822" cy="260530"/>
          </a:xfrm>
          <a:prstGeom prst="straightConnector1">
            <a:avLst/>
          </a:prstGeom>
          <a:ln w="38100">
            <a:solidFill>
              <a:srgbClr val="20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886036" y="1988254"/>
            <a:ext cx="2822" cy="260530"/>
          </a:xfrm>
          <a:prstGeom prst="straightConnector1">
            <a:avLst/>
          </a:prstGeom>
          <a:ln w="38100">
            <a:solidFill>
              <a:srgbClr val="20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3399"/>
          <p:cNvGrpSpPr/>
          <p:nvPr/>
        </p:nvGrpSpPr>
        <p:grpSpPr>
          <a:xfrm>
            <a:off x="272434" y="4913317"/>
            <a:ext cx="644434" cy="466738"/>
            <a:chOff x="6819900" y="4243388"/>
            <a:chExt cx="703263" cy="533401"/>
          </a:xfrm>
          <a:solidFill>
            <a:srgbClr val="536695"/>
          </a:solidFill>
        </p:grpSpPr>
        <p:sp>
          <p:nvSpPr>
            <p:cNvPr id="45" name="Freeform 329"/>
            <p:cNvSpPr>
              <a:spLocks noEditPoints="1"/>
            </p:cNvSpPr>
            <p:nvPr/>
          </p:nvSpPr>
          <p:spPr bwMode="auto">
            <a:xfrm>
              <a:off x="7102475" y="4243388"/>
              <a:ext cx="420688" cy="487363"/>
            </a:xfrm>
            <a:custGeom>
              <a:avLst/>
              <a:gdLst>
                <a:gd name="T0" fmla="*/ 133 w 265"/>
                <a:gd name="T1" fmla="*/ 307 h 307"/>
                <a:gd name="T2" fmla="*/ 110 w 265"/>
                <a:gd name="T3" fmla="*/ 302 h 307"/>
                <a:gd name="T4" fmla="*/ 85 w 265"/>
                <a:gd name="T5" fmla="*/ 286 h 307"/>
                <a:gd name="T6" fmla="*/ 54 w 265"/>
                <a:gd name="T7" fmla="*/ 263 h 307"/>
                <a:gd name="T8" fmla="*/ 20 w 265"/>
                <a:gd name="T9" fmla="*/ 229 h 307"/>
                <a:gd name="T10" fmla="*/ 6 w 265"/>
                <a:gd name="T11" fmla="*/ 204 h 307"/>
                <a:gd name="T12" fmla="*/ 0 w 265"/>
                <a:gd name="T13" fmla="*/ 179 h 307"/>
                <a:gd name="T14" fmla="*/ 0 w 265"/>
                <a:gd name="T15" fmla="*/ 50 h 307"/>
                <a:gd name="T16" fmla="*/ 8 w 265"/>
                <a:gd name="T17" fmla="*/ 31 h 307"/>
                <a:gd name="T18" fmla="*/ 25 w 265"/>
                <a:gd name="T19" fmla="*/ 18 h 307"/>
                <a:gd name="T20" fmla="*/ 52 w 265"/>
                <a:gd name="T21" fmla="*/ 10 h 307"/>
                <a:gd name="T22" fmla="*/ 106 w 265"/>
                <a:gd name="T23" fmla="*/ 2 h 307"/>
                <a:gd name="T24" fmla="*/ 160 w 265"/>
                <a:gd name="T25" fmla="*/ 2 h 307"/>
                <a:gd name="T26" fmla="*/ 213 w 265"/>
                <a:gd name="T27" fmla="*/ 10 h 307"/>
                <a:gd name="T28" fmla="*/ 240 w 265"/>
                <a:gd name="T29" fmla="*/ 18 h 307"/>
                <a:gd name="T30" fmla="*/ 257 w 265"/>
                <a:gd name="T31" fmla="*/ 31 h 307"/>
                <a:gd name="T32" fmla="*/ 265 w 265"/>
                <a:gd name="T33" fmla="*/ 50 h 307"/>
                <a:gd name="T34" fmla="*/ 265 w 265"/>
                <a:gd name="T35" fmla="*/ 179 h 307"/>
                <a:gd name="T36" fmla="*/ 259 w 265"/>
                <a:gd name="T37" fmla="*/ 204 h 307"/>
                <a:gd name="T38" fmla="*/ 246 w 265"/>
                <a:gd name="T39" fmla="*/ 229 h 307"/>
                <a:gd name="T40" fmla="*/ 211 w 265"/>
                <a:gd name="T41" fmla="*/ 263 h 307"/>
                <a:gd name="T42" fmla="*/ 181 w 265"/>
                <a:gd name="T43" fmla="*/ 286 h 307"/>
                <a:gd name="T44" fmla="*/ 156 w 265"/>
                <a:gd name="T45" fmla="*/ 302 h 307"/>
                <a:gd name="T46" fmla="*/ 133 w 265"/>
                <a:gd name="T47" fmla="*/ 307 h 307"/>
                <a:gd name="T48" fmla="*/ 133 w 265"/>
                <a:gd name="T49" fmla="*/ 12 h 307"/>
                <a:gd name="T50" fmla="*/ 106 w 265"/>
                <a:gd name="T51" fmla="*/ 12 h 307"/>
                <a:gd name="T52" fmla="*/ 54 w 265"/>
                <a:gd name="T53" fmla="*/ 20 h 307"/>
                <a:gd name="T54" fmla="*/ 27 w 265"/>
                <a:gd name="T55" fmla="*/ 27 h 307"/>
                <a:gd name="T56" fmla="*/ 16 w 265"/>
                <a:gd name="T57" fmla="*/ 37 h 307"/>
                <a:gd name="T58" fmla="*/ 12 w 265"/>
                <a:gd name="T59" fmla="*/ 50 h 307"/>
                <a:gd name="T60" fmla="*/ 12 w 265"/>
                <a:gd name="T61" fmla="*/ 179 h 307"/>
                <a:gd name="T62" fmla="*/ 16 w 265"/>
                <a:gd name="T63" fmla="*/ 200 h 307"/>
                <a:gd name="T64" fmla="*/ 27 w 265"/>
                <a:gd name="T65" fmla="*/ 221 h 307"/>
                <a:gd name="T66" fmla="*/ 60 w 265"/>
                <a:gd name="T67" fmla="*/ 254 h 307"/>
                <a:gd name="T68" fmla="*/ 100 w 265"/>
                <a:gd name="T69" fmla="*/ 286 h 307"/>
                <a:gd name="T70" fmla="*/ 123 w 265"/>
                <a:gd name="T71" fmla="*/ 296 h 307"/>
                <a:gd name="T72" fmla="*/ 133 w 265"/>
                <a:gd name="T73" fmla="*/ 296 h 307"/>
                <a:gd name="T74" fmla="*/ 154 w 265"/>
                <a:gd name="T75" fmla="*/ 292 h 307"/>
                <a:gd name="T76" fmla="*/ 177 w 265"/>
                <a:gd name="T77" fmla="*/ 277 h 307"/>
                <a:gd name="T78" fmla="*/ 238 w 265"/>
                <a:gd name="T79" fmla="*/ 221 h 307"/>
                <a:gd name="T80" fmla="*/ 244 w 265"/>
                <a:gd name="T81" fmla="*/ 211 h 307"/>
                <a:gd name="T82" fmla="*/ 254 w 265"/>
                <a:gd name="T83" fmla="*/ 188 h 307"/>
                <a:gd name="T84" fmla="*/ 254 w 265"/>
                <a:gd name="T85" fmla="*/ 50 h 307"/>
                <a:gd name="T86" fmla="*/ 254 w 265"/>
                <a:gd name="T87" fmla="*/ 45 h 307"/>
                <a:gd name="T88" fmla="*/ 244 w 265"/>
                <a:gd name="T89" fmla="*/ 31 h 307"/>
                <a:gd name="T90" fmla="*/ 236 w 265"/>
                <a:gd name="T91" fmla="*/ 27 h 307"/>
                <a:gd name="T92" fmla="*/ 185 w 265"/>
                <a:gd name="T93" fmla="*/ 16 h 307"/>
                <a:gd name="T94" fmla="*/ 133 w 265"/>
                <a:gd name="T95" fmla="*/ 1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" h="307">
                  <a:moveTo>
                    <a:pt x="133" y="307"/>
                  </a:moveTo>
                  <a:lnTo>
                    <a:pt x="133" y="307"/>
                  </a:lnTo>
                  <a:lnTo>
                    <a:pt x="121" y="305"/>
                  </a:lnTo>
                  <a:lnTo>
                    <a:pt x="110" y="302"/>
                  </a:lnTo>
                  <a:lnTo>
                    <a:pt x="96" y="296"/>
                  </a:lnTo>
                  <a:lnTo>
                    <a:pt x="85" y="286"/>
                  </a:lnTo>
                  <a:lnTo>
                    <a:pt x="70" y="277"/>
                  </a:lnTo>
                  <a:lnTo>
                    <a:pt x="54" y="263"/>
                  </a:lnTo>
                  <a:lnTo>
                    <a:pt x="20" y="229"/>
                  </a:lnTo>
                  <a:lnTo>
                    <a:pt x="20" y="229"/>
                  </a:lnTo>
                  <a:lnTo>
                    <a:pt x="12" y="217"/>
                  </a:lnTo>
                  <a:lnTo>
                    <a:pt x="6" y="204"/>
                  </a:lnTo>
                  <a:lnTo>
                    <a:pt x="2" y="190"/>
                  </a:lnTo>
                  <a:lnTo>
                    <a:pt x="0" y="179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8" y="31"/>
                  </a:lnTo>
                  <a:lnTo>
                    <a:pt x="16" y="23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52" y="10"/>
                  </a:lnTo>
                  <a:lnTo>
                    <a:pt x="79" y="4"/>
                  </a:lnTo>
                  <a:lnTo>
                    <a:pt x="106" y="2"/>
                  </a:lnTo>
                  <a:lnTo>
                    <a:pt x="133" y="0"/>
                  </a:lnTo>
                  <a:lnTo>
                    <a:pt x="160" y="2"/>
                  </a:lnTo>
                  <a:lnTo>
                    <a:pt x="187" y="4"/>
                  </a:lnTo>
                  <a:lnTo>
                    <a:pt x="213" y="10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50" y="23"/>
                  </a:lnTo>
                  <a:lnTo>
                    <a:pt x="257" y="31"/>
                  </a:lnTo>
                  <a:lnTo>
                    <a:pt x="263" y="41"/>
                  </a:lnTo>
                  <a:lnTo>
                    <a:pt x="265" y="50"/>
                  </a:lnTo>
                  <a:lnTo>
                    <a:pt x="265" y="179"/>
                  </a:lnTo>
                  <a:lnTo>
                    <a:pt x="265" y="179"/>
                  </a:lnTo>
                  <a:lnTo>
                    <a:pt x="263" y="190"/>
                  </a:lnTo>
                  <a:lnTo>
                    <a:pt x="259" y="204"/>
                  </a:lnTo>
                  <a:lnTo>
                    <a:pt x="254" y="217"/>
                  </a:lnTo>
                  <a:lnTo>
                    <a:pt x="246" y="229"/>
                  </a:lnTo>
                  <a:lnTo>
                    <a:pt x="246" y="229"/>
                  </a:lnTo>
                  <a:lnTo>
                    <a:pt x="211" y="263"/>
                  </a:lnTo>
                  <a:lnTo>
                    <a:pt x="196" y="277"/>
                  </a:lnTo>
                  <a:lnTo>
                    <a:pt x="181" y="286"/>
                  </a:lnTo>
                  <a:lnTo>
                    <a:pt x="169" y="296"/>
                  </a:lnTo>
                  <a:lnTo>
                    <a:pt x="156" y="302"/>
                  </a:lnTo>
                  <a:lnTo>
                    <a:pt x="144" y="305"/>
                  </a:lnTo>
                  <a:lnTo>
                    <a:pt x="133" y="307"/>
                  </a:lnTo>
                  <a:lnTo>
                    <a:pt x="133" y="307"/>
                  </a:lnTo>
                  <a:close/>
                  <a:moveTo>
                    <a:pt x="133" y="12"/>
                  </a:moveTo>
                  <a:lnTo>
                    <a:pt x="133" y="12"/>
                  </a:lnTo>
                  <a:lnTo>
                    <a:pt x="106" y="12"/>
                  </a:lnTo>
                  <a:lnTo>
                    <a:pt x="79" y="16"/>
                  </a:lnTo>
                  <a:lnTo>
                    <a:pt x="54" y="2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2" y="31"/>
                  </a:lnTo>
                  <a:lnTo>
                    <a:pt x="16" y="37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2" y="188"/>
                  </a:lnTo>
                  <a:lnTo>
                    <a:pt x="16" y="200"/>
                  </a:lnTo>
                  <a:lnTo>
                    <a:pt x="22" y="211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60" y="254"/>
                  </a:lnTo>
                  <a:lnTo>
                    <a:pt x="89" y="277"/>
                  </a:lnTo>
                  <a:lnTo>
                    <a:pt x="100" y="286"/>
                  </a:lnTo>
                  <a:lnTo>
                    <a:pt x="112" y="292"/>
                  </a:lnTo>
                  <a:lnTo>
                    <a:pt x="123" y="296"/>
                  </a:lnTo>
                  <a:lnTo>
                    <a:pt x="133" y="296"/>
                  </a:lnTo>
                  <a:lnTo>
                    <a:pt x="133" y="296"/>
                  </a:lnTo>
                  <a:lnTo>
                    <a:pt x="142" y="296"/>
                  </a:lnTo>
                  <a:lnTo>
                    <a:pt x="154" y="292"/>
                  </a:lnTo>
                  <a:lnTo>
                    <a:pt x="165" y="286"/>
                  </a:lnTo>
                  <a:lnTo>
                    <a:pt x="177" y="277"/>
                  </a:lnTo>
                  <a:lnTo>
                    <a:pt x="206" y="254"/>
                  </a:lnTo>
                  <a:lnTo>
                    <a:pt x="238" y="221"/>
                  </a:lnTo>
                  <a:lnTo>
                    <a:pt x="238" y="221"/>
                  </a:lnTo>
                  <a:lnTo>
                    <a:pt x="244" y="211"/>
                  </a:lnTo>
                  <a:lnTo>
                    <a:pt x="250" y="200"/>
                  </a:lnTo>
                  <a:lnTo>
                    <a:pt x="254" y="188"/>
                  </a:lnTo>
                  <a:lnTo>
                    <a:pt x="254" y="179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54" y="45"/>
                  </a:lnTo>
                  <a:lnTo>
                    <a:pt x="250" y="37"/>
                  </a:lnTo>
                  <a:lnTo>
                    <a:pt x="244" y="31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11" y="20"/>
                  </a:lnTo>
                  <a:lnTo>
                    <a:pt x="185" y="16"/>
                  </a:lnTo>
                  <a:lnTo>
                    <a:pt x="160" y="12"/>
                  </a:lnTo>
                  <a:lnTo>
                    <a:pt x="133" y="12"/>
                  </a:lnTo>
                  <a:lnTo>
                    <a:pt x="1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330"/>
            <p:cNvSpPr>
              <a:spLocks noEditPoints="1"/>
            </p:cNvSpPr>
            <p:nvPr/>
          </p:nvSpPr>
          <p:spPr bwMode="auto">
            <a:xfrm>
              <a:off x="7137400" y="4278313"/>
              <a:ext cx="352425" cy="419100"/>
            </a:xfrm>
            <a:custGeom>
              <a:avLst/>
              <a:gdLst>
                <a:gd name="T0" fmla="*/ 212 w 222"/>
                <a:gd name="T1" fmla="*/ 15 h 264"/>
                <a:gd name="T2" fmla="*/ 163 w 222"/>
                <a:gd name="T3" fmla="*/ 3 h 264"/>
                <a:gd name="T4" fmla="*/ 111 w 222"/>
                <a:gd name="T5" fmla="*/ 0 h 264"/>
                <a:gd name="T6" fmla="*/ 86 w 222"/>
                <a:gd name="T7" fmla="*/ 0 h 264"/>
                <a:gd name="T8" fmla="*/ 34 w 222"/>
                <a:gd name="T9" fmla="*/ 9 h 264"/>
                <a:gd name="T10" fmla="*/ 9 w 222"/>
                <a:gd name="T11" fmla="*/ 17 h 264"/>
                <a:gd name="T12" fmla="*/ 2 w 222"/>
                <a:gd name="T13" fmla="*/ 21 h 264"/>
                <a:gd name="T14" fmla="*/ 0 w 222"/>
                <a:gd name="T15" fmla="*/ 28 h 264"/>
                <a:gd name="T16" fmla="*/ 0 w 222"/>
                <a:gd name="T17" fmla="*/ 157 h 264"/>
                <a:gd name="T18" fmla="*/ 3 w 222"/>
                <a:gd name="T19" fmla="*/ 176 h 264"/>
                <a:gd name="T20" fmla="*/ 13 w 222"/>
                <a:gd name="T21" fmla="*/ 191 h 264"/>
                <a:gd name="T22" fmla="*/ 44 w 222"/>
                <a:gd name="T23" fmla="*/ 222 h 264"/>
                <a:gd name="T24" fmla="*/ 82 w 222"/>
                <a:gd name="T25" fmla="*/ 253 h 264"/>
                <a:gd name="T26" fmla="*/ 101 w 222"/>
                <a:gd name="T27" fmla="*/ 262 h 264"/>
                <a:gd name="T28" fmla="*/ 111 w 222"/>
                <a:gd name="T29" fmla="*/ 264 h 264"/>
                <a:gd name="T30" fmla="*/ 130 w 222"/>
                <a:gd name="T31" fmla="*/ 258 h 264"/>
                <a:gd name="T32" fmla="*/ 151 w 222"/>
                <a:gd name="T33" fmla="*/ 245 h 264"/>
                <a:gd name="T34" fmla="*/ 209 w 222"/>
                <a:gd name="T35" fmla="*/ 191 h 264"/>
                <a:gd name="T36" fmla="*/ 214 w 222"/>
                <a:gd name="T37" fmla="*/ 184 h 264"/>
                <a:gd name="T38" fmla="*/ 220 w 222"/>
                <a:gd name="T39" fmla="*/ 164 h 264"/>
                <a:gd name="T40" fmla="*/ 222 w 222"/>
                <a:gd name="T41" fmla="*/ 28 h 264"/>
                <a:gd name="T42" fmla="*/ 222 w 222"/>
                <a:gd name="T43" fmla="*/ 24 h 264"/>
                <a:gd name="T44" fmla="*/ 216 w 222"/>
                <a:gd name="T45" fmla="*/ 19 h 264"/>
                <a:gd name="T46" fmla="*/ 212 w 222"/>
                <a:gd name="T47" fmla="*/ 15 h 264"/>
                <a:gd name="T48" fmla="*/ 109 w 222"/>
                <a:gd name="T49" fmla="*/ 74 h 264"/>
                <a:gd name="T50" fmla="*/ 199 w 222"/>
                <a:gd name="T51" fmla="*/ 59 h 264"/>
                <a:gd name="T52" fmla="*/ 109 w 222"/>
                <a:gd name="T53" fmla="*/ 103 h 264"/>
                <a:gd name="T54" fmla="*/ 199 w 222"/>
                <a:gd name="T55" fmla="*/ 88 h 264"/>
                <a:gd name="T56" fmla="*/ 109 w 222"/>
                <a:gd name="T57" fmla="*/ 132 h 264"/>
                <a:gd name="T58" fmla="*/ 199 w 222"/>
                <a:gd name="T59" fmla="*/ 117 h 264"/>
                <a:gd name="T60" fmla="*/ 109 w 222"/>
                <a:gd name="T61" fmla="*/ 161 h 264"/>
                <a:gd name="T62" fmla="*/ 199 w 222"/>
                <a:gd name="T63" fmla="*/ 145 h 264"/>
                <a:gd name="T64" fmla="*/ 199 w 222"/>
                <a:gd name="T65" fmla="*/ 157 h 264"/>
                <a:gd name="T66" fmla="*/ 109 w 222"/>
                <a:gd name="T67" fmla="*/ 189 h 264"/>
                <a:gd name="T68" fmla="*/ 189 w 222"/>
                <a:gd name="T69" fmla="*/ 176 h 264"/>
                <a:gd name="T70" fmla="*/ 168 w 222"/>
                <a:gd name="T71" fmla="*/ 199 h 264"/>
                <a:gd name="T72" fmla="*/ 109 w 222"/>
                <a:gd name="T73" fmla="*/ 232 h 264"/>
                <a:gd name="T74" fmla="*/ 145 w 222"/>
                <a:gd name="T75" fmla="*/ 220 h 264"/>
                <a:gd name="T76" fmla="*/ 118 w 222"/>
                <a:gd name="T77" fmla="*/ 239 h 264"/>
                <a:gd name="T78" fmla="*/ 111 w 222"/>
                <a:gd name="T79" fmla="*/ 239 h 264"/>
                <a:gd name="T80" fmla="*/ 94 w 222"/>
                <a:gd name="T81" fmla="*/ 233 h 264"/>
                <a:gd name="T82" fmla="*/ 49 w 222"/>
                <a:gd name="T83" fmla="*/ 193 h 264"/>
                <a:gd name="T84" fmla="*/ 30 w 222"/>
                <a:gd name="T85" fmla="*/ 176 h 264"/>
                <a:gd name="T86" fmla="*/ 23 w 222"/>
                <a:gd name="T87" fmla="*/ 157 h 264"/>
                <a:gd name="T88" fmla="*/ 23 w 222"/>
                <a:gd name="T89" fmla="*/ 36 h 264"/>
                <a:gd name="T90" fmla="*/ 65 w 222"/>
                <a:gd name="T91" fmla="*/ 26 h 264"/>
                <a:gd name="T92" fmla="*/ 109 w 222"/>
                <a:gd name="T93" fmla="*/ 23 h 264"/>
                <a:gd name="T94" fmla="*/ 130 w 222"/>
                <a:gd name="T95" fmla="*/ 24 h 264"/>
                <a:gd name="T96" fmla="*/ 165 w 222"/>
                <a:gd name="T97" fmla="*/ 28 h 264"/>
                <a:gd name="T98" fmla="*/ 109 w 222"/>
                <a:gd name="T99" fmla="*/ 59 h 264"/>
                <a:gd name="T100" fmla="*/ 189 w 222"/>
                <a:gd name="T101" fmla="*/ 34 h 264"/>
                <a:gd name="T102" fmla="*/ 199 w 222"/>
                <a:gd name="T103" fmla="*/ 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2" h="264">
                  <a:moveTo>
                    <a:pt x="212" y="15"/>
                  </a:moveTo>
                  <a:lnTo>
                    <a:pt x="212" y="15"/>
                  </a:lnTo>
                  <a:lnTo>
                    <a:pt x="188" y="9"/>
                  </a:lnTo>
                  <a:lnTo>
                    <a:pt x="163" y="3"/>
                  </a:lnTo>
                  <a:lnTo>
                    <a:pt x="13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0"/>
                  </a:lnTo>
                  <a:lnTo>
                    <a:pt x="59" y="3"/>
                  </a:lnTo>
                  <a:lnTo>
                    <a:pt x="34" y="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5" y="19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3" y="176"/>
                  </a:lnTo>
                  <a:lnTo>
                    <a:pt x="7" y="184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44" y="222"/>
                  </a:lnTo>
                  <a:lnTo>
                    <a:pt x="71" y="245"/>
                  </a:lnTo>
                  <a:lnTo>
                    <a:pt x="82" y="253"/>
                  </a:lnTo>
                  <a:lnTo>
                    <a:pt x="92" y="258"/>
                  </a:lnTo>
                  <a:lnTo>
                    <a:pt x="101" y="262"/>
                  </a:lnTo>
                  <a:lnTo>
                    <a:pt x="111" y="264"/>
                  </a:lnTo>
                  <a:lnTo>
                    <a:pt x="111" y="264"/>
                  </a:lnTo>
                  <a:lnTo>
                    <a:pt x="120" y="262"/>
                  </a:lnTo>
                  <a:lnTo>
                    <a:pt x="130" y="258"/>
                  </a:lnTo>
                  <a:lnTo>
                    <a:pt x="140" y="253"/>
                  </a:lnTo>
                  <a:lnTo>
                    <a:pt x="151" y="245"/>
                  </a:lnTo>
                  <a:lnTo>
                    <a:pt x="178" y="222"/>
                  </a:lnTo>
                  <a:lnTo>
                    <a:pt x="209" y="191"/>
                  </a:lnTo>
                  <a:lnTo>
                    <a:pt x="209" y="191"/>
                  </a:lnTo>
                  <a:lnTo>
                    <a:pt x="214" y="184"/>
                  </a:lnTo>
                  <a:lnTo>
                    <a:pt x="218" y="176"/>
                  </a:lnTo>
                  <a:lnTo>
                    <a:pt x="220" y="164"/>
                  </a:lnTo>
                  <a:lnTo>
                    <a:pt x="222" y="157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2" y="24"/>
                  </a:lnTo>
                  <a:lnTo>
                    <a:pt x="218" y="21"/>
                  </a:lnTo>
                  <a:lnTo>
                    <a:pt x="216" y="19"/>
                  </a:lnTo>
                  <a:lnTo>
                    <a:pt x="212" y="15"/>
                  </a:lnTo>
                  <a:lnTo>
                    <a:pt x="212" y="15"/>
                  </a:lnTo>
                  <a:close/>
                  <a:moveTo>
                    <a:pt x="199" y="46"/>
                  </a:moveTo>
                  <a:lnTo>
                    <a:pt x="109" y="74"/>
                  </a:lnTo>
                  <a:lnTo>
                    <a:pt x="109" y="88"/>
                  </a:lnTo>
                  <a:lnTo>
                    <a:pt x="199" y="59"/>
                  </a:lnTo>
                  <a:lnTo>
                    <a:pt x="199" y="74"/>
                  </a:lnTo>
                  <a:lnTo>
                    <a:pt x="109" y="103"/>
                  </a:lnTo>
                  <a:lnTo>
                    <a:pt x="109" y="117"/>
                  </a:lnTo>
                  <a:lnTo>
                    <a:pt x="199" y="88"/>
                  </a:lnTo>
                  <a:lnTo>
                    <a:pt x="199" y="103"/>
                  </a:lnTo>
                  <a:lnTo>
                    <a:pt x="109" y="132"/>
                  </a:lnTo>
                  <a:lnTo>
                    <a:pt x="109" y="145"/>
                  </a:lnTo>
                  <a:lnTo>
                    <a:pt x="199" y="117"/>
                  </a:lnTo>
                  <a:lnTo>
                    <a:pt x="199" y="132"/>
                  </a:lnTo>
                  <a:lnTo>
                    <a:pt x="109" y="161"/>
                  </a:lnTo>
                  <a:lnTo>
                    <a:pt x="109" y="174"/>
                  </a:lnTo>
                  <a:lnTo>
                    <a:pt x="199" y="145"/>
                  </a:lnTo>
                  <a:lnTo>
                    <a:pt x="199" y="157"/>
                  </a:lnTo>
                  <a:lnTo>
                    <a:pt x="199" y="157"/>
                  </a:lnTo>
                  <a:lnTo>
                    <a:pt x="197" y="161"/>
                  </a:lnTo>
                  <a:lnTo>
                    <a:pt x="109" y="189"/>
                  </a:lnTo>
                  <a:lnTo>
                    <a:pt x="109" y="203"/>
                  </a:lnTo>
                  <a:lnTo>
                    <a:pt x="189" y="176"/>
                  </a:lnTo>
                  <a:lnTo>
                    <a:pt x="189" y="176"/>
                  </a:lnTo>
                  <a:lnTo>
                    <a:pt x="168" y="199"/>
                  </a:lnTo>
                  <a:lnTo>
                    <a:pt x="109" y="218"/>
                  </a:lnTo>
                  <a:lnTo>
                    <a:pt x="109" y="232"/>
                  </a:lnTo>
                  <a:lnTo>
                    <a:pt x="145" y="220"/>
                  </a:lnTo>
                  <a:lnTo>
                    <a:pt x="145" y="220"/>
                  </a:lnTo>
                  <a:lnTo>
                    <a:pt x="126" y="233"/>
                  </a:lnTo>
                  <a:lnTo>
                    <a:pt x="118" y="239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3" y="237"/>
                  </a:lnTo>
                  <a:lnTo>
                    <a:pt x="94" y="233"/>
                  </a:lnTo>
                  <a:lnTo>
                    <a:pt x="72" y="216"/>
                  </a:lnTo>
                  <a:lnTo>
                    <a:pt x="49" y="193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6" y="166"/>
                  </a:lnTo>
                  <a:lnTo>
                    <a:pt x="23" y="157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44" y="30"/>
                  </a:lnTo>
                  <a:lnTo>
                    <a:pt x="65" y="26"/>
                  </a:lnTo>
                  <a:lnTo>
                    <a:pt x="88" y="24"/>
                  </a:lnTo>
                  <a:lnTo>
                    <a:pt x="109" y="23"/>
                  </a:lnTo>
                  <a:lnTo>
                    <a:pt x="109" y="30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65" y="28"/>
                  </a:lnTo>
                  <a:lnTo>
                    <a:pt x="109" y="46"/>
                  </a:lnTo>
                  <a:lnTo>
                    <a:pt x="109" y="59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99" y="36"/>
                  </a:lnTo>
                  <a:lnTo>
                    <a:pt x="19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331"/>
            <p:cNvSpPr>
              <a:spLocks noEditPoints="1"/>
            </p:cNvSpPr>
            <p:nvPr/>
          </p:nvSpPr>
          <p:spPr bwMode="auto">
            <a:xfrm>
              <a:off x="6819900" y="4279901"/>
              <a:ext cx="447675" cy="496888"/>
            </a:xfrm>
            <a:custGeom>
              <a:avLst/>
              <a:gdLst>
                <a:gd name="T0" fmla="*/ 228 w 282"/>
                <a:gd name="T1" fmla="*/ 282 h 313"/>
                <a:gd name="T2" fmla="*/ 234 w 282"/>
                <a:gd name="T3" fmla="*/ 252 h 313"/>
                <a:gd name="T4" fmla="*/ 184 w 282"/>
                <a:gd name="T5" fmla="*/ 209 h 313"/>
                <a:gd name="T6" fmla="*/ 138 w 282"/>
                <a:gd name="T7" fmla="*/ 194 h 313"/>
                <a:gd name="T8" fmla="*/ 186 w 282"/>
                <a:gd name="T9" fmla="*/ 167 h 313"/>
                <a:gd name="T10" fmla="*/ 131 w 282"/>
                <a:gd name="T11" fmla="*/ 125 h 313"/>
                <a:gd name="T12" fmla="*/ 157 w 282"/>
                <a:gd name="T13" fmla="*/ 104 h 313"/>
                <a:gd name="T14" fmla="*/ 184 w 282"/>
                <a:gd name="T15" fmla="*/ 83 h 313"/>
                <a:gd name="T16" fmla="*/ 144 w 282"/>
                <a:gd name="T17" fmla="*/ 64 h 313"/>
                <a:gd name="T18" fmla="*/ 175 w 282"/>
                <a:gd name="T19" fmla="*/ 27 h 313"/>
                <a:gd name="T20" fmla="*/ 186 w 282"/>
                <a:gd name="T21" fmla="*/ 20 h 313"/>
                <a:gd name="T22" fmla="*/ 178 w 282"/>
                <a:gd name="T23" fmla="*/ 0 h 313"/>
                <a:gd name="T24" fmla="*/ 104 w 282"/>
                <a:gd name="T25" fmla="*/ 22 h 313"/>
                <a:gd name="T26" fmla="*/ 29 w 282"/>
                <a:gd name="T27" fmla="*/ 121 h 313"/>
                <a:gd name="T28" fmla="*/ 0 w 282"/>
                <a:gd name="T29" fmla="*/ 154 h 313"/>
                <a:gd name="T30" fmla="*/ 27 w 282"/>
                <a:gd name="T31" fmla="*/ 186 h 313"/>
                <a:gd name="T32" fmla="*/ 62 w 282"/>
                <a:gd name="T33" fmla="*/ 257 h 313"/>
                <a:gd name="T34" fmla="*/ 138 w 282"/>
                <a:gd name="T35" fmla="*/ 307 h 313"/>
                <a:gd name="T36" fmla="*/ 194 w 282"/>
                <a:gd name="T37" fmla="*/ 313 h 313"/>
                <a:gd name="T38" fmla="*/ 261 w 282"/>
                <a:gd name="T39" fmla="*/ 288 h 313"/>
                <a:gd name="T40" fmla="*/ 265 w 282"/>
                <a:gd name="T41" fmla="*/ 259 h 313"/>
                <a:gd name="T42" fmla="*/ 115 w 282"/>
                <a:gd name="T43" fmla="*/ 98 h 313"/>
                <a:gd name="T44" fmla="*/ 123 w 282"/>
                <a:gd name="T45" fmla="*/ 79 h 313"/>
                <a:gd name="T46" fmla="*/ 140 w 282"/>
                <a:gd name="T47" fmla="*/ 87 h 313"/>
                <a:gd name="T48" fmla="*/ 132 w 282"/>
                <a:gd name="T49" fmla="*/ 106 h 313"/>
                <a:gd name="T50" fmla="*/ 131 w 282"/>
                <a:gd name="T51" fmla="*/ 43 h 313"/>
                <a:gd name="T52" fmla="*/ 104 w 282"/>
                <a:gd name="T53" fmla="*/ 69 h 313"/>
                <a:gd name="T54" fmla="*/ 88 w 282"/>
                <a:gd name="T55" fmla="*/ 56 h 313"/>
                <a:gd name="T56" fmla="*/ 63 w 282"/>
                <a:gd name="T57" fmla="*/ 91 h 313"/>
                <a:gd name="T58" fmla="*/ 100 w 282"/>
                <a:gd name="T59" fmla="*/ 110 h 313"/>
                <a:gd name="T60" fmla="*/ 65 w 282"/>
                <a:gd name="T61" fmla="*/ 146 h 313"/>
                <a:gd name="T62" fmla="*/ 48 w 282"/>
                <a:gd name="T63" fmla="*/ 125 h 313"/>
                <a:gd name="T64" fmla="*/ 35 w 282"/>
                <a:gd name="T65" fmla="*/ 167 h 313"/>
                <a:gd name="T66" fmla="*/ 19 w 282"/>
                <a:gd name="T67" fmla="*/ 154 h 313"/>
                <a:gd name="T68" fmla="*/ 35 w 282"/>
                <a:gd name="T69" fmla="*/ 140 h 313"/>
                <a:gd name="T70" fmla="*/ 48 w 282"/>
                <a:gd name="T71" fmla="*/ 154 h 313"/>
                <a:gd name="T72" fmla="*/ 35 w 282"/>
                <a:gd name="T73" fmla="*/ 167 h 313"/>
                <a:gd name="T74" fmla="*/ 48 w 282"/>
                <a:gd name="T75" fmla="*/ 183 h 313"/>
                <a:gd name="T76" fmla="*/ 108 w 282"/>
                <a:gd name="T77" fmla="*/ 167 h 313"/>
                <a:gd name="T78" fmla="*/ 98 w 282"/>
                <a:gd name="T79" fmla="*/ 211 h 313"/>
                <a:gd name="T80" fmla="*/ 75 w 282"/>
                <a:gd name="T81" fmla="*/ 242 h 313"/>
                <a:gd name="T82" fmla="*/ 108 w 282"/>
                <a:gd name="T83" fmla="*/ 252 h 313"/>
                <a:gd name="T84" fmla="*/ 140 w 282"/>
                <a:gd name="T85" fmla="*/ 286 h 313"/>
                <a:gd name="T86" fmla="*/ 75 w 282"/>
                <a:gd name="T87" fmla="*/ 242 h 313"/>
                <a:gd name="T88" fmla="*/ 117 w 282"/>
                <a:gd name="T89" fmla="*/ 234 h 313"/>
                <a:gd name="T90" fmla="*/ 117 w 282"/>
                <a:gd name="T91" fmla="*/ 215 h 313"/>
                <a:gd name="T92" fmla="*/ 136 w 282"/>
                <a:gd name="T93" fmla="*/ 215 h 313"/>
                <a:gd name="T94" fmla="*/ 136 w 282"/>
                <a:gd name="T95" fmla="*/ 234 h 313"/>
                <a:gd name="T96" fmla="*/ 178 w 282"/>
                <a:gd name="T97" fmla="*/ 288 h 313"/>
                <a:gd name="T98" fmla="*/ 146 w 282"/>
                <a:gd name="T99" fmla="*/ 252 h 313"/>
                <a:gd name="T100" fmla="*/ 159 w 282"/>
                <a:gd name="T101" fmla="*/ 231 h 313"/>
                <a:gd name="T102" fmla="*/ 209 w 282"/>
                <a:gd name="T103" fmla="*/ 256 h 313"/>
                <a:gd name="T104" fmla="*/ 178 w 282"/>
                <a:gd name="T105" fmla="*/ 28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" h="313">
                  <a:moveTo>
                    <a:pt x="265" y="259"/>
                  </a:moveTo>
                  <a:lnTo>
                    <a:pt x="265" y="259"/>
                  </a:lnTo>
                  <a:lnTo>
                    <a:pt x="253" y="269"/>
                  </a:lnTo>
                  <a:lnTo>
                    <a:pt x="242" y="275"/>
                  </a:lnTo>
                  <a:lnTo>
                    <a:pt x="228" y="282"/>
                  </a:lnTo>
                  <a:lnTo>
                    <a:pt x="217" y="286"/>
                  </a:lnTo>
                  <a:lnTo>
                    <a:pt x="217" y="286"/>
                  </a:lnTo>
                  <a:lnTo>
                    <a:pt x="223" y="277"/>
                  </a:lnTo>
                  <a:lnTo>
                    <a:pt x="228" y="265"/>
                  </a:lnTo>
                  <a:lnTo>
                    <a:pt x="234" y="252"/>
                  </a:lnTo>
                  <a:lnTo>
                    <a:pt x="238" y="238"/>
                  </a:lnTo>
                  <a:lnTo>
                    <a:pt x="238" y="238"/>
                  </a:lnTo>
                  <a:lnTo>
                    <a:pt x="211" y="211"/>
                  </a:lnTo>
                  <a:lnTo>
                    <a:pt x="211" y="211"/>
                  </a:lnTo>
                  <a:lnTo>
                    <a:pt x="184" y="209"/>
                  </a:lnTo>
                  <a:lnTo>
                    <a:pt x="157" y="211"/>
                  </a:lnTo>
                  <a:lnTo>
                    <a:pt x="157" y="211"/>
                  </a:lnTo>
                  <a:lnTo>
                    <a:pt x="152" y="204"/>
                  </a:lnTo>
                  <a:lnTo>
                    <a:pt x="146" y="198"/>
                  </a:lnTo>
                  <a:lnTo>
                    <a:pt x="138" y="194"/>
                  </a:lnTo>
                  <a:lnTo>
                    <a:pt x="131" y="192"/>
                  </a:lnTo>
                  <a:lnTo>
                    <a:pt x="131" y="192"/>
                  </a:lnTo>
                  <a:lnTo>
                    <a:pt x="129" y="167"/>
                  </a:lnTo>
                  <a:lnTo>
                    <a:pt x="186" y="167"/>
                  </a:lnTo>
                  <a:lnTo>
                    <a:pt x="186" y="167"/>
                  </a:lnTo>
                  <a:lnTo>
                    <a:pt x="184" y="156"/>
                  </a:lnTo>
                  <a:lnTo>
                    <a:pt x="184" y="146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31" y="125"/>
                  </a:lnTo>
                  <a:lnTo>
                    <a:pt x="131" y="125"/>
                  </a:lnTo>
                  <a:lnTo>
                    <a:pt x="140" y="123"/>
                  </a:lnTo>
                  <a:lnTo>
                    <a:pt x="148" y="119"/>
                  </a:lnTo>
                  <a:lnTo>
                    <a:pt x="154" y="112"/>
                  </a:lnTo>
                  <a:lnTo>
                    <a:pt x="157" y="104"/>
                  </a:lnTo>
                  <a:lnTo>
                    <a:pt x="157" y="104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84" y="104"/>
                  </a:lnTo>
                  <a:lnTo>
                    <a:pt x="184" y="83"/>
                  </a:lnTo>
                  <a:lnTo>
                    <a:pt x="184" y="83"/>
                  </a:lnTo>
                  <a:lnTo>
                    <a:pt x="159" y="83"/>
                  </a:lnTo>
                  <a:lnTo>
                    <a:pt x="159" y="83"/>
                  </a:lnTo>
                  <a:lnTo>
                    <a:pt x="154" y="71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52" y="48"/>
                  </a:lnTo>
                  <a:lnTo>
                    <a:pt x="159" y="37"/>
                  </a:lnTo>
                  <a:lnTo>
                    <a:pt x="169" y="29"/>
                  </a:lnTo>
                  <a:lnTo>
                    <a:pt x="175" y="27"/>
                  </a:lnTo>
                  <a:lnTo>
                    <a:pt x="178" y="25"/>
                  </a:lnTo>
                  <a:lnTo>
                    <a:pt x="178" y="25"/>
                  </a:lnTo>
                  <a:lnTo>
                    <a:pt x="184" y="27"/>
                  </a:lnTo>
                  <a:lnTo>
                    <a:pt x="184" y="27"/>
                  </a:lnTo>
                  <a:lnTo>
                    <a:pt x="186" y="20"/>
                  </a:lnTo>
                  <a:lnTo>
                    <a:pt x="188" y="14"/>
                  </a:lnTo>
                  <a:lnTo>
                    <a:pt x="194" y="8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2" y="4"/>
                  </a:lnTo>
                  <a:lnTo>
                    <a:pt x="127" y="10"/>
                  </a:lnTo>
                  <a:lnTo>
                    <a:pt x="104" y="22"/>
                  </a:lnTo>
                  <a:lnTo>
                    <a:pt x="83" y="35"/>
                  </a:lnTo>
                  <a:lnTo>
                    <a:pt x="63" y="52"/>
                  </a:lnTo>
                  <a:lnTo>
                    <a:pt x="48" y="73"/>
                  </a:lnTo>
                  <a:lnTo>
                    <a:pt x="37" y="96"/>
                  </a:lnTo>
                  <a:lnTo>
                    <a:pt x="29" y="121"/>
                  </a:lnTo>
                  <a:lnTo>
                    <a:pt x="29" y="121"/>
                  </a:lnTo>
                  <a:lnTo>
                    <a:pt x="17" y="125"/>
                  </a:lnTo>
                  <a:lnTo>
                    <a:pt x="10" y="133"/>
                  </a:lnTo>
                  <a:lnTo>
                    <a:pt x="4" y="142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4" y="165"/>
                  </a:lnTo>
                  <a:lnTo>
                    <a:pt x="8" y="175"/>
                  </a:lnTo>
                  <a:lnTo>
                    <a:pt x="17" y="181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31" y="200"/>
                  </a:lnTo>
                  <a:lnTo>
                    <a:pt x="35" y="211"/>
                  </a:lnTo>
                  <a:lnTo>
                    <a:pt x="46" y="236"/>
                  </a:lnTo>
                  <a:lnTo>
                    <a:pt x="62" y="257"/>
                  </a:lnTo>
                  <a:lnTo>
                    <a:pt x="79" y="277"/>
                  </a:lnTo>
                  <a:lnTo>
                    <a:pt x="102" y="292"/>
                  </a:lnTo>
                  <a:lnTo>
                    <a:pt x="113" y="298"/>
                  </a:lnTo>
                  <a:lnTo>
                    <a:pt x="125" y="303"/>
                  </a:lnTo>
                  <a:lnTo>
                    <a:pt x="138" y="307"/>
                  </a:lnTo>
                  <a:lnTo>
                    <a:pt x="152" y="311"/>
                  </a:lnTo>
                  <a:lnTo>
                    <a:pt x="165" y="313"/>
                  </a:lnTo>
                  <a:lnTo>
                    <a:pt x="178" y="313"/>
                  </a:lnTo>
                  <a:lnTo>
                    <a:pt x="178" y="313"/>
                  </a:lnTo>
                  <a:lnTo>
                    <a:pt x="194" y="313"/>
                  </a:lnTo>
                  <a:lnTo>
                    <a:pt x="207" y="309"/>
                  </a:lnTo>
                  <a:lnTo>
                    <a:pt x="223" y="307"/>
                  </a:lnTo>
                  <a:lnTo>
                    <a:pt x="236" y="302"/>
                  </a:lnTo>
                  <a:lnTo>
                    <a:pt x="248" y="296"/>
                  </a:lnTo>
                  <a:lnTo>
                    <a:pt x="261" y="288"/>
                  </a:lnTo>
                  <a:lnTo>
                    <a:pt x="272" y="280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65" y="259"/>
                  </a:lnTo>
                  <a:lnTo>
                    <a:pt x="265" y="259"/>
                  </a:lnTo>
                  <a:close/>
                  <a:moveTo>
                    <a:pt x="127" y="106"/>
                  </a:moveTo>
                  <a:lnTo>
                    <a:pt x="127" y="106"/>
                  </a:lnTo>
                  <a:lnTo>
                    <a:pt x="123" y="106"/>
                  </a:lnTo>
                  <a:lnTo>
                    <a:pt x="117" y="102"/>
                  </a:lnTo>
                  <a:lnTo>
                    <a:pt x="115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5" y="87"/>
                  </a:lnTo>
                  <a:lnTo>
                    <a:pt x="117" y="83"/>
                  </a:lnTo>
                  <a:lnTo>
                    <a:pt x="123" y="79"/>
                  </a:lnTo>
                  <a:lnTo>
                    <a:pt x="127" y="79"/>
                  </a:lnTo>
                  <a:lnTo>
                    <a:pt x="127" y="79"/>
                  </a:lnTo>
                  <a:lnTo>
                    <a:pt x="132" y="79"/>
                  </a:lnTo>
                  <a:lnTo>
                    <a:pt x="138" y="83"/>
                  </a:lnTo>
                  <a:lnTo>
                    <a:pt x="140" y="87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0" y="98"/>
                  </a:lnTo>
                  <a:lnTo>
                    <a:pt x="138" y="102"/>
                  </a:lnTo>
                  <a:lnTo>
                    <a:pt x="132" y="106"/>
                  </a:lnTo>
                  <a:lnTo>
                    <a:pt x="127" y="106"/>
                  </a:lnTo>
                  <a:lnTo>
                    <a:pt x="127" y="106"/>
                  </a:lnTo>
                  <a:close/>
                  <a:moveTo>
                    <a:pt x="140" y="27"/>
                  </a:moveTo>
                  <a:lnTo>
                    <a:pt x="140" y="27"/>
                  </a:lnTo>
                  <a:lnTo>
                    <a:pt x="131" y="43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15" y="62"/>
                  </a:lnTo>
                  <a:lnTo>
                    <a:pt x="109" y="66"/>
                  </a:lnTo>
                  <a:lnTo>
                    <a:pt x="104" y="69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88" y="56"/>
                  </a:lnTo>
                  <a:lnTo>
                    <a:pt x="104" y="45"/>
                  </a:lnTo>
                  <a:lnTo>
                    <a:pt x="121" y="35"/>
                  </a:lnTo>
                  <a:lnTo>
                    <a:pt x="140" y="27"/>
                  </a:lnTo>
                  <a:lnTo>
                    <a:pt x="140" y="27"/>
                  </a:lnTo>
                  <a:close/>
                  <a:moveTo>
                    <a:pt x="63" y="91"/>
                  </a:moveTo>
                  <a:lnTo>
                    <a:pt x="63" y="91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104"/>
                  </a:lnTo>
                  <a:lnTo>
                    <a:pt x="100" y="110"/>
                  </a:lnTo>
                  <a:lnTo>
                    <a:pt x="104" y="116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108" y="146"/>
                  </a:lnTo>
                  <a:lnTo>
                    <a:pt x="65" y="146"/>
                  </a:lnTo>
                  <a:lnTo>
                    <a:pt x="65" y="146"/>
                  </a:lnTo>
                  <a:lnTo>
                    <a:pt x="63" y="140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54" y="106"/>
                  </a:lnTo>
                  <a:lnTo>
                    <a:pt x="63" y="91"/>
                  </a:lnTo>
                  <a:lnTo>
                    <a:pt x="63" y="91"/>
                  </a:lnTo>
                  <a:close/>
                  <a:moveTo>
                    <a:pt x="35" y="167"/>
                  </a:moveTo>
                  <a:lnTo>
                    <a:pt x="35" y="167"/>
                  </a:lnTo>
                  <a:lnTo>
                    <a:pt x="29" y="167"/>
                  </a:lnTo>
                  <a:lnTo>
                    <a:pt x="23" y="163"/>
                  </a:lnTo>
                  <a:lnTo>
                    <a:pt x="21" y="160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1" y="148"/>
                  </a:lnTo>
                  <a:lnTo>
                    <a:pt x="23" y="144"/>
                  </a:lnTo>
                  <a:lnTo>
                    <a:pt x="29" y="140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4" y="144"/>
                  </a:lnTo>
                  <a:lnTo>
                    <a:pt x="46" y="148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6" y="160"/>
                  </a:lnTo>
                  <a:lnTo>
                    <a:pt x="44" y="163"/>
                  </a:lnTo>
                  <a:lnTo>
                    <a:pt x="38" y="167"/>
                  </a:lnTo>
                  <a:lnTo>
                    <a:pt x="35" y="167"/>
                  </a:lnTo>
                  <a:lnTo>
                    <a:pt x="35" y="167"/>
                  </a:lnTo>
                  <a:close/>
                  <a:moveTo>
                    <a:pt x="63" y="225"/>
                  </a:moveTo>
                  <a:lnTo>
                    <a:pt x="63" y="225"/>
                  </a:lnTo>
                  <a:lnTo>
                    <a:pt x="54" y="206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58" y="177"/>
                  </a:lnTo>
                  <a:lnTo>
                    <a:pt x="63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9" y="196"/>
                  </a:lnTo>
                  <a:lnTo>
                    <a:pt x="109" y="196"/>
                  </a:lnTo>
                  <a:lnTo>
                    <a:pt x="106" y="200"/>
                  </a:lnTo>
                  <a:lnTo>
                    <a:pt x="100" y="206"/>
                  </a:lnTo>
                  <a:lnTo>
                    <a:pt x="98" y="211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63" y="225"/>
                  </a:lnTo>
                  <a:lnTo>
                    <a:pt x="63" y="225"/>
                  </a:lnTo>
                  <a:close/>
                  <a:moveTo>
                    <a:pt x="75" y="242"/>
                  </a:moveTo>
                  <a:lnTo>
                    <a:pt x="75" y="242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102" y="246"/>
                  </a:lnTo>
                  <a:lnTo>
                    <a:pt x="108" y="252"/>
                  </a:lnTo>
                  <a:lnTo>
                    <a:pt x="115" y="256"/>
                  </a:lnTo>
                  <a:lnTo>
                    <a:pt x="125" y="257"/>
                  </a:lnTo>
                  <a:lnTo>
                    <a:pt x="125" y="257"/>
                  </a:lnTo>
                  <a:lnTo>
                    <a:pt x="132" y="273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21" y="279"/>
                  </a:lnTo>
                  <a:lnTo>
                    <a:pt x="104" y="269"/>
                  </a:lnTo>
                  <a:lnTo>
                    <a:pt x="88" y="257"/>
                  </a:lnTo>
                  <a:lnTo>
                    <a:pt x="75" y="242"/>
                  </a:lnTo>
                  <a:lnTo>
                    <a:pt x="75" y="242"/>
                  </a:lnTo>
                  <a:close/>
                  <a:moveTo>
                    <a:pt x="127" y="238"/>
                  </a:moveTo>
                  <a:lnTo>
                    <a:pt x="127" y="238"/>
                  </a:lnTo>
                  <a:lnTo>
                    <a:pt x="121" y="238"/>
                  </a:lnTo>
                  <a:lnTo>
                    <a:pt x="117" y="234"/>
                  </a:lnTo>
                  <a:lnTo>
                    <a:pt x="113" y="231"/>
                  </a:lnTo>
                  <a:lnTo>
                    <a:pt x="113" y="225"/>
                  </a:lnTo>
                  <a:lnTo>
                    <a:pt x="113" y="225"/>
                  </a:lnTo>
                  <a:lnTo>
                    <a:pt x="113" y="219"/>
                  </a:lnTo>
                  <a:lnTo>
                    <a:pt x="117" y="215"/>
                  </a:lnTo>
                  <a:lnTo>
                    <a:pt x="121" y="211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32" y="211"/>
                  </a:lnTo>
                  <a:lnTo>
                    <a:pt x="136" y="215"/>
                  </a:lnTo>
                  <a:lnTo>
                    <a:pt x="140" y="219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40" y="231"/>
                  </a:lnTo>
                  <a:lnTo>
                    <a:pt x="136" y="234"/>
                  </a:lnTo>
                  <a:lnTo>
                    <a:pt x="132" y="238"/>
                  </a:lnTo>
                  <a:lnTo>
                    <a:pt x="127" y="238"/>
                  </a:lnTo>
                  <a:lnTo>
                    <a:pt x="127" y="238"/>
                  </a:lnTo>
                  <a:close/>
                  <a:moveTo>
                    <a:pt x="178" y="288"/>
                  </a:moveTo>
                  <a:lnTo>
                    <a:pt x="178" y="288"/>
                  </a:lnTo>
                  <a:lnTo>
                    <a:pt x="175" y="288"/>
                  </a:lnTo>
                  <a:lnTo>
                    <a:pt x="169" y="286"/>
                  </a:lnTo>
                  <a:lnTo>
                    <a:pt x="161" y="279"/>
                  </a:lnTo>
                  <a:lnTo>
                    <a:pt x="152" y="267"/>
                  </a:lnTo>
                  <a:lnTo>
                    <a:pt x="146" y="252"/>
                  </a:lnTo>
                  <a:lnTo>
                    <a:pt x="146" y="252"/>
                  </a:lnTo>
                  <a:lnTo>
                    <a:pt x="150" y="248"/>
                  </a:lnTo>
                  <a:lnTo>
                    <a:pt x="154" y="244"/>
                  </a:lnTo>
                  <a:lnTo>
                    <a:pt x="157" y="238"/>
                  </a:lnTo>
                  <a:lnTo>
                    <a:pt x="159" y="231"/>
                  </a:lnTo>
                  <a:lnTo>
                    <a:pt x="159" y="231"/>
                  </a:lnTo>
                  <a:lnTo>
                    <a:pt x="188" y="231"/>
                  </a:lnTo>
                  <a:lnTo>
                    <a:pt x="219" y="232"/>
                  </a:lnTo>
                  <a:lnTo>
                    <a:pt x="219" y="232"/>
                  </a:lnTo>
                  <a:lnTo>
                    <a:pt x="209" y="256"/>
                  </a:lnTo>
                  <a:lnTo>
                    <a:pt x="200" y="273"/>
                  </a:lnTo>
                  <a:lnTo>
                    <a:pt x="196" y="280"/>
                  </a:lnTo>
                  <a:lnTo>
                    <a:pt x="190" y="284"/>
                  </a:lnTo>
                  <a:lnTo>
                    <a:pt x="184" y="286"/>
                  </a:lnTo>
                  <a:lnTo>
                    <a:pt x="178" y="288"/>
                  </a:lnTo>
                  <a:lnTo>
                    <a:pt x="178" y="2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48" name="Group 2377"/>
          <p:cNvGrpSpPr/>
          <p:nvPr/>
        </p:nvGrpSpPr>
        <p:grpSpPr>
          <a:xfrm>
            <a:off x="8236764" y="2351100"/>
            <a:ext cx="526174" cy="509313"/>
            <a:chOff x="6827838" y="1631951"/>
            <a:chExt cx="571501" cy="573088"/>
          </a:xfrm>
          <a:solidFill>
            <a:srgbClr val="6979A2"/>
          </a:solidFill>
        </p:grpSpPr>
        <p:sp>
          <p:nvSpPr>
            <p:cNvPr id="49" name="Freeform 179"/>
            <p:cNvSpPr>
              <a:spLocks/>
            </p:cNvSpPr>
            <p:nvPr/>
          </p:nvSpPr>
          <p:spPr bwMode="auto">
            <a:xfrm>
              <a:off x="7056438" y="1793876"/>
              <a:ext cx="111125" cy="138113"/>
            </a:xfrm>
            <a:custGeom>
              <a:avLst/>
              <a:gdLst>
                <a:gd name="T0" fmla="*/ 0 w 70"/>
                <a:gd name="T1" fmla="*/ 44 h 87"/>
                <a:gd name="T2" fmla="*/ 0 w 70"/>
                <a:gd name="T3" fmla="*/ 44 h 87"/>
                <a:gd name="T4" fmla="*/ 0 w 70"/>
                <a:gd name="T5" fmla="*/ 53 h 87"/>
                <a:gd name="T6" fmla="*/ 2 w 70"/>
                <a:gd name="T7" fmla="*/ 61 h 87"/>
                <a:gd name="T8" fmla="*/ 6 w 70"/>
                <a:gd name="T9" fmla="*/ 68 h 87"/>
                <a:gd name="T10" fmla="*/ 10 w 70"/>
                <a:gd name="T11" fmla="*/ 74 h 87"/>
                <a:gd name="T12" fmla="*/ 15 w 70"/>
                <a:gd name="T13" fmla="*/ 80 h 87"/>
                <a:gd name="T14" fmla="*/ 21 w 70"/>
                <a:gd name="T15" fmla="*/ 83 h 87"/>
                <a:gd name="T16" fmla="*/ 29 w 70"/>
                <a:gd name="T17" fmla="*/ 87 h 87"/>
                <a:gd name="T18" fmla="*/ 36 w 70"/>
                <a:gd name="T19" fmla="*/ 87 h 87"/>
                <a:gd name="T20" fmla="*/ 36 w 70"/>
                <a:gd name="T21" fmla="*/ 87 h 87"/>
                <a:gd name="T22" fmla="*/ 42 w 70"/>
                <a:gd name="T23" fmla="*/ 87 h 87"/>
                <a:gd name="T24" fmla="*/ 49 w 70"/>
                <a:gd name="T25" fmla="*/ 83 h 87"/>
                <a:gd name="T26" fmla="*/ 55 w 70"/>
                <a:gd name="T27" fmla="*/ 80 h 87"/>
                <a:gd name="T28" fmla="*/ 61 w 70"/>
                <a:gd name="T29" fmla="*/ 74 h 87"/>
                <a:gd name="T30" fmla="*/ 65 w 70"/>
                <a:gd name="T31" fmla="*/ 68 h 87"/>
                <a:gd name="T32" fmla="*/ 68 w 70"/>
                <a:gd name="T33" fmla="*/ 61 h 87"/>
                <a:gd name="T34" fmla="*/ 70 w 70"/>
                <a:gd name="T35" fmla="*/ 53 h 87"/>
                <a:gd name="T36" fmla="*/ 70 w 70"/>
                <a:gd name="T37" fmla="*/ 44 h 87"/>
                <a:gd name="T38" fmla="*/ 70 w 70"/>
                <a:gd name="T39" fmla="*/ 44 h 87"/>
                <a:gd name="T40" fmla="*/ 70 w 70"/>
                <a:gd name="T41" fmla="*/ 34 h 87"/>
                <a:gd name="T42" fmla="*/ 68 w 70"/>
                <a:gd name="T43" fmla="*/ 27 h 87"/>
                <a:gd name="T44" fmla="*/ 65 w 70"/>
                <a:gd name="T45" fmla="*/ 19 h 87"/>
                <a:gd name="T46" fmla="*/ 61 w 70"/>
                <a:gd name="T47" fmla="*/ 13 h 87"/>
                <a:gd name="T48" fmla="*/ 55 w 70"/>
                <a:gd name="T49" fmla="*/ 8 h 87"/>
                <a:gd name="T50" fmla="*/ 49 w 70"/>
                <a:gd name="T51" fmla="*/ 4 h 87"/>
                <a:gd name="T52" fmla="*/ 42 w 70"/>
                <a:gd name="T53" fmla="*/ 0 h 87"/>
                <a:gd name="T54" fmla="*/ 36 w 70"/>
                <a:gd name="T55" fmla="*/ 0 h 87"/>
                <a:gd name="T56" fmla="*/ 36 w 70"/>
                <a:gd name="T57" fmla="*/ 0 h 87"/>
                <a:gd name="T58" fmla="*/ 29 w 70"/>
                <a:gd name="T59" fmla="*/ 0 h 87"/>
                <a:gd name="T60" fmla="*/ 21 w 70"/>
                <a:gd name="T61" fmla="*/ 4 h 87"/>
                <a:gd name="T62" fmla="*/ 15 w 70"/>
                <a:gd name="T63" fmla="*/ 8 h 87"/>
                <a:gd name="T64" fmla="*/ 10 w 70"/>
                <a:gd name="T65" fmla="*/ 13 h 87"/>
                <a:gd name="T66" fmla="*/ 6 w 70"/>
                <a:gd name="T67" fmla="*/ 19 h 87"/>
                <a:gd name="T68" fmla="*/ 2 w 70"/>
                <a:gd name="T69" fmla="*/ 27 h 87"/>
                <a:gd name="T70" fmla="*/ 0 w 70"/>
                <a:gd name="T71" fmla="*/ 34 h 87"/>
                <a:gd name="T72" fmla="*/ 0 w 70"/>
                <a:gd name="T73" fmla="*/ 44 h 87"/>
                <a:gd name="T74" fmla="*/ 0 w 70"/>
                <a:gd name="T75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87">
                  <a:moveTo>
                    <a:pt x="0" y="44"/>
                  </a:moveTo>
                  <a:lnTo>
                    <a:pt x="0" y="44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5" y="80"/>
                  </a:lnTo>
                  <a:lnTo>
                    <a:pt x="21" y="83"/>
                  </a:lnTo>
                  <a:lnTo>
                    <a:pt x="29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42" y="87"/>
                  </a:lnTo>
                  <a:lnTo>
                    <a:pt x="49" y="83"/>
                  </a:lnTo>
                  <a:lnTo>
                    <a:pt x="55" y="80"/>
                  </a:lnTo>
                  <a:lnTo>
                    <a:pt x="61" y="74"/>
                  </a:lnTo>
                  <a:lnTo>
                    <a:pt x="65" y="68"/>
                  </a:lnTo>
                  <a:lnTo>
                    <a:pt x="68" y="61"/>
                  </a:lnTo>
                  <a:lnTo>
                    <a:pt x="70" y="53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68" y="27"/>
                  </a:lnTo>
                  <a:lnTo>
                    <a:pt x="65" y="19"/>
                  </a:lnTo>
                  <a:lnTo>
                    <a:pt x="61" y="13"/>
                  </a:lnTo>
                  <a:lnTo>
                    <a:pt x="55" y="8"/>
                  </a:lnTo>
                  <a:lnTo>
                    <a:pt x="49" y="4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10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80"/>
            <p:cNvSpPr>
              <a:spLocks/>
            </p:cNvSpPr>
            <p:nvPr/>
          </p:nvSpPr>
          <p:spPr bwMode="auto">
            <a:xfrm>
              <a:off x="6994526" y="1947864"/>
              <a:ext cx="98425" cy="144463"/>
            </a:xfrm>
            <a:custGeom>
              <a:avLst/>
              <a:gdLst>
                <a:gd name="T0" fmla="*/ 39 w 62"/>
                <a:gd name="T1" fmla="*/ 38 h 91"/>
                <a:gd name="T2" fmla="*/ 47 w 62"/>
                <a:gd name="T3" fmla="*/ 22 h 91"/>
                <a:gd name="T4" fmla="*/ 30 w 62"/>
                <a:gd name="T5" fmla="*/ 13 h 91"/>
                <a:gd name="T6" fmla="*/ 45 w 62"/>
                <a:gd name="T7" fmla="*/ 0 h 91"/>
                <a:gd name="T8" fmla="*/ 45 w 62"/>
                <a:gd name="T9" fmla="*/ 0 h 91"/>
                <a:gd name="T10" fmla="*/ 45 w 62"/>
                <a:gd name="T11" fmla="*/ 0 h 91"/>
                <a:gd name="T12" fmla="*/ 26 w 62"/>
                <a:gd name="T13" fmla="*/ 2 h 91"/>
                <a:gd name="T14" fmla="*/ 26 w 62"/>
                <a:gd name="T15" fmla="*/ 2 h 91"/>
                <a:gd name="T16" fmla="*/ 24 w 62"/>
                <a:gd name="T17" fmla="*/ 2 h 91"/>
                <a:gd name="T18" fmla="*/ 24 w 62"/>
                <a:gd name="T19" fmla="*/ 2 h 91"/>
                <a:gd name="T20" fmla="*/ 24 w 62"/>
                <a:gd name="T21" fmla="*/ 2 h 91"/>
                <a:gd name="T22" fmla="*/ 24 w 62"/>
                <a:gd name="T23" fmla="*/ 2 h 91"/>
                <a:gd name="T24" fmla="*/ 17 w 62"/>
                <a:gd name="T25" fmla="*/ 4 h 91"/>
                <a:gd name="T26" fmla="*/ 11 w 62"/>
                <a:gd name="T27" fmla="*/ 7 h 91"/>
                <a:gd name="T28" fmla="*/ 5 w 62"/>
                <a:gd name="T29" fmla="*/ 15 h 91"/>
                <a:gd name="T30" fmla="*/ 3 w 62"/>
                <a:gd name="T31" fmla="*/ 22 h 91"/>
                <a:gd name="T32" fmla="*/ 0 w 62"/>
                <a:gd name="T33" fmla="*/ 64 h 91"/>
                <a:gd name="T34" fmla="*/ 0 w 62"/>
                <a:gd name="T35" fmla="*/ 64 h 91"/>
                <a:gd name="T36" fmla="*/ 15 w 62"/>
                <a:gd name="T37" fmla="*/ 74 h 91"/>
                <a:gd name="T38" fmla="*/ 28 w 62"/>
                <a:gd name="T39" fmla="*/ 81 h 91"/>
                <a:gd name="T40" fmla="*/ 45 w 62"/>
                <a:gd name="T41" fmla="*/ 87 h 91"/>
                <a:gd name="T42" fmla="*/ 62 w 62"/>
                <a:gd name="T43" fmla="*/ 91 h 91"/>
                <a:gd name="T44" fmla="*/ 62 w 62"/>
                <a:gd name="T45" fmla="*/ 89 h 91"/>
                <a:gd name="T46" fmla="*/ 39 w 62"/>
                <a:gd name="T47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1">
                  <a:moveTo>
                    <a:pt x="39" y="38"/>
                  </a:moveTo>
                  <a:lnTo>
                    <a:pt x="47" y="22"/>
                  </a:lnTo>
                  <a:lnTo>
                    <a:pt x="30" y="1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7" y="4"/>
                  </a:lnTo>
                  <a:lnTo>
                    <a:pt x="11" y="7"/>
                  </a:lnTo>
                  <a:lnTo>
                    <a:pt x="5" y="15"/>
                  </a:lnTo>
                  <a:lnTo>
                    <a:pt x="3" y="2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5" y="74"/>
                  </a:lnTo>
                  <a:lnTo>
                    <a:pt x="28" y="81"/>
                  </a:lnTo>
                  <a:lnTo>
                    <a:pt x="45" y="87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81"/>
            <p:cNvSpPr>
              <a:spLocks/>
            </p:cNvSpPr>
            <p:nvPr/>
          </p:nvSpPr>
          <p:spPr bwMode="auto">
            <a:xfrm>
              <a:off x="7132638" y="1947864"/>
              <a:ext cx="98425" cy="144463"/>
            </a:xfrm>
            <a:custGeom>
              <a:avLst/>
              <a:gdLst>
                <a:gd name="T0" fmla="*/ 60 w 62"/>
                <a:gd name="T1" fmla="*/ 22 h 91"/>
                <a:gd name="T2" fmla="*/ 60 w 62"/>
                <a:gd name="T3" fmla="*/ 22 h 91"/>
                <a:gd name="T4" fmla="*/ 58 w 62"/>
                <a:gd name="T5" fmla="*/ 15 h 91"/>
                <a:gd name="T6" fmla="*/ 53 w 62"/>
                <a:gd name="T7" fmla="*/ 7 h 91"/>
                <a:gd name="T8" fmla="*/ 47 w 62"/>
                <a:gd name="T9" fmla="*/ 4 h 91"/>
                <a:gd name="T10" fmla="*/ 37 w 62"/>
                <a:gd name="T11" fmla="*/ 2 h 91"/>
                <a:gd name="T12" fmla="*/ 37 w 62"/>
                <a:gd name="T13" fmla="*/ 2 h 91"/>
                <a:gd name="T14" fmla="*/ 37 w 62"/>
                <a:gd name="T15" fmla="*/ 4 h 91"/>
                <a:gd name="T16" fmla="*/ 37 w 62"/>
                <a:gd name="T17" fmla="*/ 4 h 91"/>
                <a:gd name="T18" fmla="*/ 36 w 62"/>
                <a:gd name="T19" fmla="*/ 2 h 91"/>
                <a:gd name="T20" fmla="*/ 36 w 62"/>
                <a:gd name="T21" fmla="*/ 2 h 91"/>
                <a:gd name="T22" fmla="*/ 17 w 62"/>
                <a:gd name="T23" fmla="*/ 0 h 91"/>
                <a:gd name="T24" fmla="*/ 17 w 62"/>
                <a:gd name="T25" fmla="*/ 0 h 91"/>
                <a:gd name="T26" fmla="*/ 32 w 62"/>
                <a:gd name="T27" fmla="*/ 13 h 91"/>
                <a:gd name="T28" fmla="*/ 15 w 62"/>
                <a:gd name="T29" fmla="*/ 22 h 91"/>
                <a:gd name="T30" fmla="*/ 22 w 62"/>
                <a:gd name="T31" fmla="*/ 38 h 91"/>
                <a:gd name="T32" fmla="*/ 0 w 62"/>
                <a:gd name="T33" fmla="*/ 89 h 91"/>
                <a:gd name="T34" fmla="*/ 0 w 62"/>
                <a:gd name="T35" fmla="*/ 91 h 91"/>
                <a:gd name="T36" fmla="*/ 0 w 62"/>
                <a:gd name="T37" fmla="*/ 91 h 91"/>
                <a:gd name="T38" fmla="*/ 17 w 62"/>
                <a:gd name="T39" fmla="*/ 87 h 91"/>
                <a:gd name="T40" fmla="*/ 34 w 62"/>
                <a:gd name="T41" fmla="*/ 81 h 91"/>
                <a:gd name="T42" fmla="*/ 49 w 62"/>
                <a:gd name="T43" fmla="*/ 74 h 91"/>
                <a:gd name="T44" fmla="*/ 62 w 62"/>
                <a:gd name="T45" fmla="*/ 64 h 91"/>
                <a:gd name="T46" fmla="*/ 60 w 62"/>
                <a:gd name="T4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1">
                  <a:moveTo>
                    <a:pt x="60" y="22"/>
                  </a:moveTo>
                  <a:lnTo>
                    <a:pt x="60" y="22"/>
                  </a:lnTo>
                  <a:lnTo>
                    <a:pt x="58" y="15"/>
                  </a:lnTo>
                  <a:lnTo>
                    <a:pt x="53" y="7"/>
                  </a:lnTo>
                  <a:lnTo>
                    <a:pt x="47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32" y="13"/>
                  </a:lnTo>
                  <a:lnTo>
                    <a:pt x="15" y="22"/>
                  </a:lnTo>
                  <a:lnTo>
                    <a:pt x="22" y="3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7" y="87"/>
                  </a:lnTo>
                  <a:lnTo>
                    <a:pt x="34" y="81"/>
                  </a:lnTo>
                  <a:lnTo>
                    <a:pt x="49" y="74"/>
                  </a:lnTo>
                  <a:lnTo>
                    <a:pt x="62" y="64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82"/>
            <p:cNvSpPr>
              <a:spLocks/>
            </p:cNvSpPr>
            <p:nvPr/>
          </p:nvSpPr>
          <p:spPr bwMode="auto">
            <a:xfrm>
              <a:off x="7092951" y="1941514"/>
              <a:ext cx="39688" cy="150813"/>
            </a:xfrm>
            <a:custGeom>
              <a:avLst/>
              <a:gdLst>
                <a:gd name="T0" fmla="*/ 21 w 25"/>
                <a:gd name="T1" fmla="*/ 21 h 95"/>
                <a:gd name="T2" fmla="*/ 25 w 25"/>
                <a:gd name="T3" fmla="*/ 17 h 95"/>
                <a:gd name="T4" fmla="*/ 19 w 25"/>
                <a:gd name="T5" fmla="*/ 0 h 95"/>
                <a:gd name="T6" fmla="*/ 6 w 25"/>
                <a:gd name="T7" fmla="*/ 0 h 95"/>
                <a:gd name="T8" fmla="*/ 0 w 25"/>
                <a:gd name="T9" fmla="*/ 17 h 95"/>
                <a:gd name="T10" fmla="*/ 4 w 25"/>
                <a:gd name="T11" fmla="*/ 21 h 95"/>
                <a:gd name="T12" fmla="*/ 0 w 25"/>
                <a:gd name="T13" fmla="*/ 93 h 95"/>
                <a:gd name="T14" fmla="*/ 0 w 25"/>
                <a:gd name="T15" fmla="*/ 95 h 95"/>
                <a:gd name="T16" fmla="*/ 0 w 25"/>
                <a:gd name="T17" fmla="*/ 95 h 95"/>
                <a:gd name="T18" fmla="*/ 13 w 25"/>
                <a:gd name="T19" fmla="*/ 95 h 95"/>
                <a:gd name="T20" fmla="*/ 13 w 25"/>
                <a:gd name="T21" fmla="*/ 95 h 95"/>
                <a:gd name="T22" fmla="*/ 25 w 25"/>
                <a:gd name="T23" fmla="*/ 95 h 95"/>
                <a:gd name="T24" fmla="*/ 25 w 25"/>
                <a:gd name="T25" fmla="*/ 93 h 95"/>
                <a:gd name="T26" fmla="*/ 21 w 25"/>
                <a:gd name="T2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95">
                  <a:moveTo>
                    <a:pt x="21" y="21"/>
                  </a:moveTo>
                  <a:lnTo>
                    <a:pt x="25" y="17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83"/>
            <p:cNvSpPr>
              <a:spLocks noEditPoints="1"/>
            </p:cNvSpPr>
            <p:nvPr/>
          </p:nvSpPr>
          <p:spPr bwMode="auto">
            <a:xfrm>
              <a:off x="6927851" y="1730376"/>
              <a:ext cx="373063" cy="376238"/>
            </a:xfrm>
            <a:custGeom>
              <a:avLst/>
              <a:gdLst>
                <a:gd name="T0" fmla="*/ 117 w 235"/>
                <a:gd name="T1" fmla="*/ 237 h 237"/>
                <a:gd name="T2" fmla="*/ 93 w 235"/>
                <a:gd name="T3" fmla="*/ 235 h 237"/>
                <a:gd name="T4" fmla="*/ 72 w 235"/>
                <a:gd name="T5" fmla="*/ 228 h 237"/>
                <a:gd name="T6" fmla="*/ 34 w 235"/>
                <a:gd name="T7" fmla="*/ 203 h 237"/>
                <a:gd name="T8" fmla="*/ 7 w 235"/>
                <a:gd name="T9" fmla="*/ 165 h 237"/>
                <a:gd name="T10" fmla="*/ 2 w 235"/>
                <a:gd name="T11" fmla="*/ 142 h 237"/>
                <a:gd name="T12" fmla="*/ 0 w 235"/>
                <a:gd name="T13" fmla="*/ 120 h 237"/>
                <a:gd name="T14" fmla="*/ 0 w 235"/>
                <a:gd name="T15" fmla="*/ 106 h 237"/>
                <a:gd name="T16" fmla="*/ 4 w 235"/>
                <a:gd name="T17" fmla="*/ 84 h 237"/>
                <a:gd name="T18" fmla="*/ 19 w 235"/>
                <a:gd name="T19" fmla="*/ 53 h 237"/>
                <a:gd name="T20" fmla="*/ 51 w 235"/>
                <a:gd name="T21" fmla="*/ 21 h 237"/>
                <a:gd name="T22" fmla="*/ 81 w 235"/>
                <a:gd name="T23" fmla="*/ 6 h 237"/>
                <a:gd name="T24" fmla="*/ 104 w 235"/>
                <a:gd name="T25" fmla="*/ 2 h 237"/>
                <a:gd name="T26" fmla="*/ 117 w 235"/>
                <a:gd name="T27" fmla="*/ 0 h 237"/>
                <a:gd name="T28" fmla="*/ 140 w 235"/>
                <a:gd name="T29" fmla="*/ 4 h 237"/>
                <a:gd name="T30" fmla="*/ 163 w 235"/>
                <a:gd name="T31" fmla="*/ 10 h 237"/>
                <a:gd name="T32" fmla="*/ 201 w 235"/>
                <a:gd name="T33" fmla="*/ 36 h 237"/>
                <a:gd name="T34" fmla="*/ 225 w 235"/>
                <a:gd name="T35" fmla="*/ 72 h 237"/>
                <a:gd name="T36" fmla="*/ 233 w 235"/>
                <a:gd name="T37" fmla="*/ 95 h 237"/>
                <a:gd name="T38" fmla="*/ 235 w 235"/>
                <a:gd name="T39" fmla="*/ 120 h 237"/>
                <a:gd name="T40" fmla="*/ 235 w 235"/>
                <a:gd name="T41" fmla="*/ 131 h 237"/>
                <a:gd name="T42" fmla="*/ 229 w 235"/>
                <a:gd name="T43" fmla="*/ 154 h 237"/>
                <a:gd name="T44" fmla="*/ 214 w 235"/>
                <a:gd name="T45" fmla="*/ 184 h 237"/>
                <a:gd name="T46" fmla="*/ 183 w 235"/>
                <a:gd name="T47" fmla="*/ 216 h 237"/>
                <a:gd name="T48" fmla="*/ 151 w 235"/>
                <a:gd name="T49" fmla="*/ 231 h 237"/>
                <a:gd name="T50" fmla="*/ 129 w 235"/>
                <a:gd name="T51" fmla="*/ 237 h 237"/>
                <a:gd name="T52" fmla="*/ 117 w 235"/>
                <a:gd name="T53" fmla="*/ 237 h 237"/>
                <a:gd name="T54" fmla="*/ 117 w 235"/>
                <a:gd name="T55" fmla="*/ 18 h 237"/>
                <a:gd name="T56" fmla="*/ 77 w 235"/>
                <a:gd name="T57" fmla="*/ 25 h 237"/>
                <a:gd name="T58" fmla="*/ 45 w 235"/>
                <a:gd name="T59" fmla="*/ 48 h 237"/>
                <a:gd name="T60" fmla="*/ 23 w 235"/>
                <a:gd name="T61" fmla="*/ 80 h 237"/>
                <a:gd name="T62" fmla="*/ 15 w 235"/>
                <a:gd name="T63" fmla="*/ 120 h 237"/>
                <a:gd name="T64" fmla="*/ 17 w 235"/>
                <a:gd name="T65" fmla="*/ 139 h 237"/>
                <a:gd name="T66" fmla="*/ 32 w 235"/>
                <a:gd name="T67" fmla="*/ 176 h 237"/>
                <a:gd name="T68" fmla="*/ 60 w 235"/>
                <a:gd name="T69" fmla="*/ 203 h 237"/>
                <a:gd name="T70" fmla="*/ 96 w 235"/>
                <a:gd name="T71" fmla="*/ 218 h 237"/>
                <a:gd name="T72" fmla="*/ 117 w 235"/>
                <a:gd name="T73" fmla="*/ 220 h 237"/>
                <a:gd name="T74" fmla="*/ 157 w 235"/>
                <a:gd name="T75" fmla="*/ 212 h 237"/>
                <a:gd name="T76" fmla="*/ 189 w 235"/>
                <a:gd name="T77" fmla="*/ 190 h 237"/>
                <a:gd name="T78" fmla="*/ 210 w 235"/>
                <a:gd name="T79" fmla="*/ 158 h 237"/>
                <a:gd name="T80" fmla="*/ 218 w 235"/>
                <a:gd name="T81" fmla="*/ 120 h 237"/>
                <a:gd name="T82" fmla="*/ 216 w 235"/>
                <a:gd name="T83" fmla="*/ 99 h 237"/>
                <a:gd name="T84" fmla="*/ 201 w 235"/>
                <a:gd name="T85" fmla="*/ 63 h 237"/>
                <a:gd name="T86" fmla="*/ 174 w 235"/>
                <a:gd name="T87" fmla="*/ 35 h 237"/>
                <a:gd name="T88" fmla="*/ 138 w 235"/>
                <a:gd name="T89" fmla="*/ 19 h 237"/>
                <a:gd name="T90" fmla="*/ 117 w 235"/>
                <a:gd name="T91" fmla="*/ 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5" h="237">
                  <a:moveTo>
                    <a:pt x="117" y="237"/>
                  </a:moveTo>
                  <a:lnTo>
                    <a:pt x="117" y="237"/>
                  </a:lnTo>
                  <a:lnTo>
                    <a:pt x="104" y="237"/>
                  </a:lnTo>
                  <a:lnTo>
                    <a:pt x="93" y="235"/>
                  </a:lnTo>
                  <a:lnTo>
                    <a:pt x="81" y="231"/>
                  </a:lnTo>
                  <a:lnTo>
                    <a:pt x="72" y="228"/>
                  </a:lnTo>
                  <a:lnTo>
                    <a:pt x="51" y="216"/>
                  </a:lnTo>
                  <a:lnTo>
                    <a:pt x="34" y="203"/>
                  </a:lnTo>
                  <a:lnTo>
                    <a:pt x="19" y="184"/>
                  </a:lnTo>
                  <a:lnTo>
                    <a:pt x="7" y="165"/>
                  </a:lnTo>
                  <a:lnTo>
                    <a:pt x="4" y="154"/>
                  </a:lnTo>
                  <a:lnTo>
                    <a:pt x="2" y="142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5"/>
                  </a:lnTo>
                  <a:lnTo>
                    <a:pt x="4" y="84"/>
                  </a:lnTo>
                  <a:lnTo>
                    <a:pt x="7" y="72"/>
                  </a:lnTo>
                  <a:lnTo>
                    <a:pt x="19" y="53"/>
                  </a:lnTo>
                  <a:lnTo>
                    <a:pt x="34" y="36"/>
                  </a:lnTo>
                  <a:lnTo>
                    <a:pt x="51" y="21"/>
                  </a:lnTo>
                  <a:lnTo>
                    <a:pt x="72" y="10"/>
                  </a:lnTo>
                  <a:lnTo>
                    <a:pt x="81" y="6"/>
                  </a:lnTo>
                  <a:lnTo>
                    <a:pt x="93" y="4"/>
                  </a:lnTo>
                  <a:lnTo>
                    <a:pt x="104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3" y="10"/>
                  </a:lnTo>
                  <a:lnTo>
                    <a:pt x="183" y="21"/>
                  </a:lnTo>
                  <a:lnTo>
                    <a:pt x="201" y="36"/>
                  </a:lnTo>
                  <a:lnTo>
                    <a:pt x="214" y="53"/>
                  </a:lnTo>
                  <a:lnTo>
                    <a:pt x="225" y="72"/>
                  </a:lnTo>
                  <a:lnTo>
                    <a:pt x="229" y="84"/>
                  </a:lnTo>
                  <a:lnTo>
                    <a:pt x="233" y="95"/>
                  </a:lnTo>
                  <a:lnTo>
                    <a:pt x="235" y="106"/>
                  </a:lnTo>
                  <a:lnTo>
                    <a:pt x="235" y="120"/>
                  </a:lnTo>
                  <a:lnTo>
                    <a:pt x="235" y="120"/>
                  </a:lnTo>
                  <a:lnTo>
                    <a:pt x="235" y="131"/>
                  </a:lnTo>
                  <a:lnTo>
                    <a:pt x="233" y="142"/>
                  </a:lnTo>
                  <a:lnTo>
                    <a:pt x="229" y="154"/>
                  </a:lnTo>
                  <a:lnTo>
                    <a:pt x="225" y="165"/>
                  </a:lnTo>
                  <a:lnTo>
                    <a:pt x="214" y="184"/>
                  </a:lnTo>
                  <a:lnTo>
                    <a:pt x="201" y="203"/>
                  </a:lnTo>
                  <a:lnTo>
                    <a:pt x="183" y="216"/>
                  </a:lnTo>
                  <a:lnTo>
                    <a:pt x="163" y="228"/>
                  </a:lnTo>
                  <a:lnTo>
                    <a:pt x="151" y="231"/>
                  </a:lnTo>
                  <a:lnTo>
                    <a:pt x="140" y="235"/>
                  </a:lnTo>
                  <a:lnTo>
                    <a:pt x="129" y="237"/>
                  </a:lnTo>
                  <a:lnTo>
                    <a:pt x="117" y="237"/>
                  </a:lnTo>
                  <a:lnTo>
                    <a:pt x="117" y="237"/>
                  </a:lnTo>
                  <a:close/>
                  <a:moveTo>
                    <a:pt x="117" y="18"/>
                  </a:moveTo>
                  <a:lnTo>
                    <a:pt x="117" y="18"/>
                  </a:lnTo>
                  <a:lnTo>
                    <a:pt x="96" y="19"/>
                  </a:lnTo>
                  <a:lnTo>
                    <a:pt x="77" y="25"/>
                  </a:lnTo>
                  <a:lnTo>
                    <a:pt x="60" y="35"/>
                  </a:lnTo>
                  <a:lnTo>
                    <a:pt x="45" y="48"/>
                  </a:lnTo>
                  <a:lnTo>
                    <a:pt x="32" y="63"/>
                  </a:lnTo>
                  <a:lnTo>
                    <a:pt x="23" y="80"/>
                  </a:lnTo>
                  <a:lnTo>
                    <a:pt x="17" y="99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7" y="139"/>
                  </a:lnTo>
                  <a:lnTo>
                    <a:pt x="23" y="158"/>
                  </a:lnTo>
                  <a:lnTo>
                    <a:pt x="32" y="176"/>
                  </a:lnTo>
                  <a:lnTo>
                    <a:pt x="45" y="190"/>
                  </a:lnTo>
                  <a:lnTo>
                    <a:pt x="60" y="203"/>
                  </a:lnTo>
                  <a:lnTo>
                    <a:pt x="77" y="212"/>
                  </a:lnTo>
                  <a:lnTo>
                    <a:pt x="96" y="218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38" y="218"/>
                  </a:lnTo>
                  <a:lnTo>
                    <a:pt x="157" y="212"/>
                  </a:lnTo>
                  <a:lnTo>
                    <a:pt x="174" y="203"/>
                  </a:lnTo>
                  <a:lnTo>
                    <a:pt x="189" y="190"/>
                  </a:lnTo>
                  <a:lnTo>
                    <a:pt x="201" y="176"/>
                  </a:lnTo>
                  <a:lnTo>
                    <a:pt x="210" y="158"/>
                  </a:lnTo>
                  <a:lnTo>
                    <a:pt x="216" y="139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6" y="99"/>
                  </a:lnTo>
                  <a:lnTo>
                    <a:pt x="210" y="80"/>
                  </a:lnTo>
                  <a:lnTo>
                    <a:pt x="201" y="63"/>
                  </a:lnTo>
                  <a:lnTo>
                    <a:pt x="189" y="48"/>
                  </a:lnTo>
                  <a:lnTo>
                    <a:pt x="174" y="35"/>
                  </a:lnTo>
                  <a:lnTo>
                    <a:pt x="157" y="25"/>
                  </a:lnTo>
                  <a:lnTo>
                    <a:pt x="138" y="19"/>
                  </a:lnTo>
                  <a:lnTo>
                    <a:pt x="117" y="18"/>
                  </a:lnTo>
                  <a:lnTo>
                    <a:pt x="11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84"/>
            <p:cNvSpPr>
              <a:spLocks/>
            </p:cNvSpPr>
            <p:nvPr/>
          </p:nvSpPr>
          <p:spPr bwMode="auto">
            <a:xfrm>
              <a:off x="7078663" y="1631951"/>
              <a:ext cx="71438" cy="74613"/>
            </a:xfrm>
            <a:custGeom>
              <a:avLst/>
              <a:gdLst>
                <a:gd name="T0" fmla="*/ 45 w 45"/>
                <a:gd name="T1" fmla="*/ 25 h 47"/>
                <a:gd name="T2" fmla="*/ 45 w 45"/>
                <a:gd name="T3" fmla="*/ 25 h 47"/>
                <a:gd name="T4" fmla="*/ 43 w 45"/>
                <a:gd name="T5" fmla="*/ 32 h 47"/>
                <a:gd name="T6" fmla="*/ 37 w 45"/>
                <a:gd name="T7" fmla="*/ 40 h 47"/>
                <a:gd name="T8" fmla="*/ 32 w 45"/>
                <a:gd name="T9" fmla="*/ 45 h 47"/>
                <a:gd name="T10" fmla="*/ 22 w 45"/>
                <a:gd name="T11" fmla="*/ 47 h 47"/>
                <a:gd name="T12" fmla="*/ 22 w 45"/>
                <a:gd name="T13" fmla="*/ 47 h 47"/>
                <a:gd name="T14" fmla="*/ 13 w 45"/>
                <a:gd name="T15" fmla="*/ 45 h 47"/>
                <a:gd name="T16" fmla="*/ 5 w 45"/>
                <a:gd name="T17" fmla="*/ 40 h 47"/>
                <a:gd name="T18" fmla="*/ 1 w 45"/>
                <a:gd name="T19" fmla="*/ 32 h 47"/>
                <a:gd name="T20" fmla="*/ 0 w 45"/>
                <a:gd name="T21" fmla="*/ 25 h 47"/>
                <a:gd name="T22" fmla="*/ 0 w 45"/>
                <a:gd name="T23" fmla="*/ 25 h 47"/>
                <a:gd name="T24" fmla="*/ 1 w 45"/>
                <a:gd name="T25" fmla="*/ 15 h 47"/>
                <a:gd name="T26" fmla="*/ 5 w 45"/>
                <a:gd name="T27" fmla="*/ 8 h 47"/>
                <a:gd name="T28" fmla="*/ 13 w 45"/>
                <a:gd name="T29" fmla="*/ 2 h 47"/>
                <a:gd name="T30" fmla="*/ 22 w 45"/>
                <a:gd name="T31" fmla="*/ 0 h 47"/>
                <a:gd name="T32" fmla="*/ 22 w 45"/>
                <a:gd name="T33" fmla="*/ 0 h 47"/>
                <a:gd name="T34" fmla="*/ 32 w 45"/>
                <a:gd name="T35" fmla="*/ 2 h 47"/>
                <a:gd name="T36" fmla="*/ 37 w 45"/>
                <a:gd name="T37" fmla="*/ 8 h 47"/>
                <a:gd name="T38" fmla="*/ 43 w 45"/>
                <a:gd name="T39" fmla="*/ 15 h 47"/>
                <a:gd name="T40" fmla="*/ 45 w 45"/>
                <a:gd name="T41" fmla="*/ 25 h 47"/>
                <a:gd name="T42" fmla="*/ 45 w 45"/>
                <a:gd name="T4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7">
                  <a:moveTo>
                    <a:pt x="45" y="25"/>
                  </a:moveTo>
                  <a:lnTo>
                    <a:pt x="45" y="25"/>
                  </a:lnTo>
                  <a:lnTo>
                    <a:pt x="43" y="32"/>
                  </a:lnTo>
                  <a:lnTo>
                    <a:pt x="37" y="40"/>
                  </a:lnTo>
                  <a:lnTo>
                    <a:pt x="32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3" y="45"/>
                  </a:lnTo>
                  <a:lnTo>
                    <a:pt x="5" y="40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5" y="8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7" y="8"/>
                  </a:lnTo>
                  <a:lnTo>
                    <a:pt x="43" y="15"/>
                  </a:lnTo>
                  <a:lnTo>
                    <a:pt x="45" y="25"/>
                  </a:ln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85"/>
            <p:cNvSpPr>
              <a:spLocks/>
            </p:cNvSpPr>
            <p:nvPr/>
          </p:nvSpPr>
          <p:spPr bwMode="auto">
            <a:xfrm>
              <a:off x="7099301" y="1671639"/>
              <a:ext cx="26988" cy="74613"/>
            </a:xfrm>
            <a:custGeom>
              <a:avLst/>
              <a:gdLst>
                <a:gd name="T0" fmla="*/ 17 w 17"/>
                <a:gd name="T1" fmla="*/ 47 h 47"/>
                <a:gd name="T2" fmla="*/ 0 w 17"/>
                <a:gd name="T3" fmla="*/ 47 h 47"/>
                <a:gd name="T4" fmla="*/ 0 w 17"/>
                <a:gd name="T5" fmla="*/ 0 h 47"/>
                <a:gd name="T6" fmla="*/ 17 w 17"/>
                <a:gd name="T7" fmla="*/ 0 h 47"/>
                <a:gd name="T8" fmla="*/ 17 w 17"/>
                <a:gd name="T9" fmla="*/ 47 h 47"/>
                <a:gd name="T10" fmla="*/ 17 w 17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7">
                  <a:moveTo>
                    <a:pt x="17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86"/>
            <p:cNvSpPr>
              <a:spLocks/>
            </p:cNvSpPr>
            <p:nvPr/>
          </p:nvSpPr>
          <p:spPr bwMode="auto">
            <a:xfrm>
              <a:off x="7078663" y="2133601"/>
              <a:ext cx="71438" cy="71438"/>
            </a:xfrm>
            <a:custGeom>
              <a:avLst/>
              <a:gdLst>
                <a:gd name="T0" fmla="*/ 0 w 45"/>
                <a:gd name="T1" fmla="*/ 23 h 45"/>
                <a:gd name="T2" fmla="*/ 0 w 45"/>
                <a:gd name="T3" fmla="*/ 23 h 45"/>
                <a:gd name="T4" fmla="*/ 1 w 45"/>
                <a:gd name="T5" fmla="*/ 13 h 45"/>
                <a:gd name="T6" fmla="*/ 5 w 45"/>
                <a:gd name="T7" fmla="*/ 6 h 45"/>
                <a:gd name="T8" fmla="*/ 13 w 45"/>
                <a:gd name="T9" fmla="*/ 0 h 45"/>
                <a:gd name="T10" fmla="*/ 22 w 45"/>
                <a:gd name="T11" fmla="*/ 0 h 45"/>
                <a:gd name="T12" fmla="*/ 22 w 45"/>
                <a:gd name="T13" fmla="*/ 0 h 45"/>
                <a:gd name="T14" fmla="*/ 32 w 45"/>
                <a:gd name="T15" fmla="*/ 0 h 45"/>
                <a:gd name="T16" fmla="*/ 37 w 45"/>
                <a:gd name="T17" fmla="*/ 6 h 45"/>
                <a:gd name="T18" fmla="*/ 43 w 45"/>
                <a:gd name="T19" fmla="*/ 13 h 45"/>
                <a:gd name="T20" fmla="*/ 45 w 45"/>
                <a:gd name="T21" fmla="*/ 23 h 45"/>
                <a:gd name="T22" fmla="*/ 45 w 45"/>
                <a:gd name="T23" fmla="*/ 23 h 45"/>
                <a:gd name="T24" fmla="*/ 43 w 45"/>
                <a:gd name="T25" fmla="*/ 30 h 45"/>
                <a:gd name="T26" fmla="*/ 37 w 45"/>
                <a:gd name="T27" fmla="*/ 38 h 45"/>
                <a:gd name="T28" fmla="*/ 32 w 45"/>
                <a:gd name="T29" fmla="*/ 44 h 45"/>
                <a:gd name="T30" fmla="*/ 22 w 45"/>
                <a:gd name="T31" fmla="*/ 45 h 45"/>
                <a:gd name="T32" fmla="*/ 22 w 45"/>
                <a:gd name="T33" fmla="*/ 45 h 45"/>
                <a:gd name="T34" fmla="*/ 13 w 45"/>
                <a:gd name="T35" fmla="*/ 44 h 45"/>
                <a:gd name="T36" fmla="*/ 5 w 45"/>
                <a:gd name="T37" fmla="*/ 38 h 45"/>
                <a:gd name="T38" fmla="*/ 1 w 45"/>
                <a:gd name="T39" fmla="*/ 30 h 45"/>
                <a:gd name="T40" fmla="*/ 0 w 45"/>
                <a:gd name="T41" fmla="*/ 23 h 45"/>
                <a:gd name="T42" fmla="*/ 0 w 45"/>
                <a:gd name="T4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5">
                  <a:moveTo>
                    <a:pt x="0" y="23"/>
                  </a:moveTo>
                  <a:lnTo>
                    <a:pt x="0" y="23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7" y="6"/>
                  </a:lnTo>
                  <a:lnTo>
                    <a:pt x="43" y="13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3" y="30"/>
                  </a:lnTo>
                  <a:lnTo>
                    <a:pt x="37" y="38"/>
                  </a:lnTo>
                  <a:lnTo>
                    <a:pt x="32" y="44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3" y="44"/>
                  </a:lnTo>
                  <a:lnTo>
                    <a:pt x="5" y="38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87"/>
            <p:cNvSpPr>
              <a:spLocks/>
            </p:cNvSpPr>
            <p:nvPr/>
          </p:nvSpPr>
          <p:spPr bwMode="auto">
            <a:xfrm>
              <a:off x="7099301" y="2093914"/>
              <a:ext cx="26988" cy="76200"/>
            </a:xfrm>
            <a:custGeom>
              <a:avLst/>
              <a:gdLst>
                <a:gd name="T0" fmla="*/ 17 w 17"/>
                <a:gd name="T1" fmla="*/ 48 h 48"/>
                <a:gd name="T2" fmla="*/ 0 w 17"/>
                <a:gd name="T3" fmla="*/ 48 h 48"/>
                <a:gd name="T4" fmla="*/ 0 w 17"/>
                <a:gd name="T5" fmla="*/ 0 h 48"/>
                <a:gd name="T6" fmla="*/ 17 w 17"/>
                <a:gd name="T7" fmla="*/ 0 h 48"/>
                <a:gd name="T8" fmla="*/ 17 w 17"/>
                <a:gd name="T9" fmla="*/ 48 h 48"/>
                <a:gd name="T10" fmla="*/ 17 w 17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8">
                  <a:moveTo>
                    <a:pt x="17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48"/>
                  </a:lnTo>
                  <a:lnTo>
                    <a:pt x="1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88"/>
            <p:cNvSpPr>
              <a:spLocks/>
            </p:cNvSpPr>
            <p:nvPr/>
          </p:nvSpPr>
          <p:spPr bwMode="auto">
            <a:xfrm>
              <a:off x="7327901" y="1881189"/>
              <a:ext cx="71438" cy="74613"/>
            </a:xfrm>
            <a:custGeom>
              <a:avLst/>
              <a:gdLst>
                <a:gd name="T0" fmla="*/ 22 w 45"/>
                <a:gd name="T1" fmla="*/ 47 h 47"/>
                <a:gd name="T2" fmla="*/ 22 w 45"/>
                <a:gd name="T3" fmla="*/ 47 h 47"/>
                <a:gd name="T4" fmla="*/ 13 w 45"/>
                <a:gd name="T5" fmla="*/ 46 h 47"/>
                <a:gd name="T6" fmla="*/ 5 w 45"/>
                <a:gd name="T7" fmla="*/ 40 h 47"/>
                <a:gd name="T8" fmla="*/ 1 w 45"/>
                <a:gd name="T9" fmla="*/ 32 h 47"/>
                <a:gd name="T10" fmla="*/ 0 w 45"/>
                <a:gd name="T11" fmla="*/ 25 h 47"/>
                <a:gd name="T12" fmla="*/ 0 w 45"/>
                <a:gd name="T13" fmla="*/ 25 h 47"/>
                <a:gd name="T14" fmla="*/ 1 w 45"/>
                <a:gd name="T15" fmla="*/ 15 h 47"/>
                <a:gd name="T16" fmla="*/ 5 w 45"/>
                <a:gd name="T17" fmla="*/ 8 h 47"/>
                <a:gd name="T18" fmla="*/ 13 w 45"/>
                <a:gd name="T19" fmla="*/ 2 h 47"/>
                <a:gd name="T20" fmla="*/ 22 w 45"/>
                <a:gd name="T21" fmla="*/ 0 h 47"/>
                <a:gd name="T22" fmla="*/ 22 w 45"/>
                <a:gd name="T23" fmla="*/ 0 h 47"/>
                <a:gd name="T24" fmla="*/ 32 w 45"/>
                <a:gd name="T25" fmla="*/ 2 h 47"/>
                <a:gd name="T26" fmla="*/ 39 w 45"/>
                <a:gd name="T27" fmla="*/ 8 h 47"/>
                <a:gd name="T28" fmla="*/ 43 w 45"/>
                <a:gd name="T29" fmla="*/ 15 h 47"/>
                <a:gd name="T30" fmla="*/ 45 w 45"/>
                <a:gd name="T31" fmla="*/ 25 h 47"/>
                <a:gd name="T32" fmla="*/ 45 w 45"/>
                <a:gd name="T33" fmla="*/ 25 h 47"/>
                <a:gd name="T34" fmla="*/ 43 w 45"/>
                <a:gd name="T35" fmla="*/ 32 h 47"/>
                <a:gd name="T36" fmla="*/ 39 w 45"/>
                <a:gd name="T37" fmla="*/ 40 h 47"/>
                <a:gd name="T38" fmla="*/ 32 w 45"/>
                <a:gd name="T39" fmla="*/ 46 h 47"/>
                <a:gd name="T40" fmla="*/ 22 w 45"/>
                <a:gd name="T41" fmla="*/ 47 h 47"/>
                <a:gd name="T42" fmla="*/ 22 w 45"/>
                <a:gd name="T4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22" y="47"/>
                  </a:lnTo>
                  <a:lnTo>
                    <a:pt x="13" y="46"/>
                  </a:lnTo>
                  <a:lnTo>
                    <a:pt x="5" y="40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5" y="8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3" y="1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3" y="32"/>
                  </a:lnTo>
                  <a:lnTo>
                    <a:pt x="39" y="40"/>
                  </a:lnTo>
                  <a:lnTo>
                    <a:pt x="32" y="46"/>
                  </a:lnTo>
                  <a:lnTo>
                    <a:pt x="22" y="47"/>
                  </a:lnTo>
                  <a:lnTo>
                    <a:pt x="2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89"/>
            <p:cNvSpPr>
              <a:spLocks/>
            </p:cNvSpPr>
            <p:nvPr/>
          </p:nvSpPr>
          <p:spPr bwMode="auto">
            <a:xfrm>
              <a:off x="7288213" y="1905001"/>
              <a:ext cx="74613" cy="26988"/>
            </a:xfrm>
            <a:custGeom>
              <a:avLst/>
              <a:gdLst>
                <a:gd name="T0" fmla="*/ 47 w 47"/>
                <a:gd name="T1" fmla="*/ 17 h 17"/>
                <a:gd name="T2" fmla="*/ 0 w 47"/>
                <a:gd name="T3" fmla="*/ 17 h 17"/>
                <a:gd name="T4" fmla="*/ 0 w 47"/>
                <a:gd name="T5" fmla="*/ 0 h 17"/>
                <a:gd name="T6" fmla="*/ 47 w 47"/>
                <a:gd name="T7" fmla="*/ 0 h 17"/>
                <a:gd name="T8" fmla="*/ 47 w 47"/>
                <a:gd name="T9" fmla="*/ 17 h 17"/>
                <a:gd name="T10" fmla="*/ 47 w 4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7">
                  <a:moveTo>
                    <a:pt x="4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7"/>
                  </a:lnTo>
                  <a:lnTo>
                    <a:pt x="4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6827838" y="1881189"/>
              <a:ext cx="73025" cy="74613"/>
            </a:xfrm>
            <a:custGeom>
              <a:avLst/>
              <a:gdLst>
                <a:gd name="T0" fmla="*/ 23 w 46"/>
                <a:gd name="T1" fmla="*/ 0 h 47"/>
                <a:gd name="T2" fmla="*/ 23 w 46"/>
                <a:gd name="T3" fmla="*/ 0 h 47"/>
                <a:gd name="T4" fmla="*/ 31 w 46"/>
                <a:gd name="T5" fmla="*/ 2 h 47"/>
                <a:gd name="T6" fmla="*/ 38 w 46"/>
                <a:gd name="T7" fmla="*/ 8 h 47"/>
                <a:gd name="T8" fmla="*/ 44 w 46"/>
                <a:gd name="T9" fmla="*/ 15 h 47"/>
                <a:gd name="T10" fmla="*/ 46 w 46"/>
                <a:gd name="T11" fmla="*/ 25 h 47"/>
                <a:gd name="T12" fmla="*/ 46 w 46"/>
                <a:gd name="T13" fmla="*/ 25 h 47"/>
                <a:gd name="T14" fmla="*/ 44 w 46"/>
                <a:gd name="T15" fmla="*/ 32 h 47"/>
                <a:gd name="T16" fmla="*/ 38 w 46"/>
                <a:gd name="T17" fmla="*/ 40 h 47"/>
                <a:gd name="T18" fmla="*/ 31 w 46"/>
                <a:gd name="T19" fmla="*/ 46 h 47"/>
                <a:gd name="T20" fmla="*/ 23 w 46"/>
                <a:gd name="T21" fmla="*/ 47 h 47"/>
                <a:gd name="T22" fmla="*/ 23 w 46"/>
                <a:gd name="T23" fmla="*/ 47 h 47"/>
                <a:gd name="T24" fmla="*/ 14 w 46"/>
                <a:gd name="T25" fmla="*/ 46 h 47"/>
                <a:gd name="T26" fmla="*/ 6 w 46"/>
                <a:gd name="T27" fmla="*/ 40 h 47"/>
                <a:gd name="T28" fmla="*/ 0 w 46"/>
                <a:gd name="T29" fmla="*/ 32 h 47"/>
                <a:gd name="T30" fmla="*/ 0 w 46"/>
                <a:gd name="T31" fmla="*/ 25 h 47"/>
                <a:gd name="T32" fmla="*/ 0 w 46"/>
                <a:gd name="T33" fmla="*/ 25 h 47"/>
                <a:gd name="T34" fmla="*/ 0 w 46"/>
                <a:gd name="T35" fmla="*/ 15 h 47"/>
                <a:gd name="T36" fmla="*/ 6 w 46"/>
                <a:gd name="T37" fmla="*/ 8 h 47"/>
                <a:gd name="T38" fmla="*/ 14 w 46"/>
                <a:gd name="T39" fmla="*/ 2 h 47"/>
                <a:gd name="T40" fmla="*/ 23 w 46"/>
                <a:gd name="T41" fmla="*/ 0 h 47"/>
                <a:gd name="T42" fmla="*/ 23 w 46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7">
                  <a:moveTo>
                    <a:pt x="23" y="0"/>
                  </a:moveTo>
                  <a:lnTo>
                    <a:pt x="23" y="0"/>
                  </a:lnTo>
                  <a:lnTo>
                    <a:pt x="31" y="2"/>
                  </a:lnTo>
                  <a:lnTo>
                    <a:pt x="38" y="8"/>
                  </a:lnTo>
                  <a:lnTo>
                    <a:pt x="44" y="1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4" y="32"/>
                  </a:lnTo>
                  <a:lnTo>
                    <a:pt x="38" y="40"/>
                  </a:lnTo>
                  <a:lnTo>
                    <a:pt x="31" y="46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6864351" y="1905001"/>
              <a:ext cx="74613" cy="26988"/>
            </a:xfrm>
            <a:custGeom>
              <a:avLst/>
              <a:gdLst>
                <a:gd name="T0" fmla="*/ 47 w 47"/>
                <a:gd name="T1" fmla="*/ 17 h 17"/>
                <a:gd name="T2" fmla="*/ 0 w 47"/>
                <a:gd name="T3" fmla="*/ 17 h 17"/>
                <a:gd name="T4" fmla="*/ 0 w 47"/>
                <a:gd name="T5" fmla="*/ 0 h 17"/>
                <a:gd name="T6" fmla="*/ 47 w 47"/>
                <a:gd name="T7" fmla="*/ 0 h 17"/>
                <a:gd name="T8" fmla="*/ 47 w 47"/>
                <a:gd name="T9" fmla="*/ 17 h 17"/>
                <a:gd name="T10" fmla="*/ 47 w 4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7">
                  <a:moveTo>
                    <a:pt x="4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7"/>
                  </a:lnTo>
                  <a:lnTo>
                    <a:pt x="4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7227888" y="1733551"/>
              <a:ext cx="73025" cy="73025"/>
            </a:xfrm>
            <a:custGeom>
              <a:avLst/>
              <a:gdLst>
                <a:gd name="T0" fmla="*/ 12 w 46"/>
                <a:gd name="T1" fmla="*/ 46 h 46"/>
                <a:gd name="T2" fmla="*/ 0 w 46"/>
                <a:gd name="T3" fmla="*/ 34 h 46"/>
                <a:gd name="T4" fmla="*/ 32 w 46"/>
                <a:gd name="T5" fmla="*/ 0 h 46"/>
                <a:gd name="T6" fmla="*/ 46 w 46"/>
                <a:gd name="T7" fmla="*/ 12 h 46"/>
                <a:gd name="T8" fmla="*/ 12 w 46"/>
                <a:gd name="T9" fmla="*/ 46 h 46"/>
                <a:gd name="T10" fmla="*/ 12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12" y="46"/>
                  </a:moveTo>
                  <a:lnTo>
                    <a:pt x="0" y="34"/>
                  </a:lnTo>
                  <a:lnTo>
                    <a:pt x="32" y="0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93"/>
            <p:cNvSpPr>
              <a:spLocks/>
            </p:cNvSpPr>
            <p:nvPr/>
          </p:nvSpPr>
          <p:spPr bwMode="auto">
            <a:xfrm>
              <a:off x="6927851" y="2035176"/>
              <a:ext cx="71438" cy="68263"/>
            </a:xfrm>
            <a:custGeom>
              <a:avLst/>
              <a:gdLst>
                <a:gd name="T0" fmla="*/ 11 w 45"/>
                <a:gd name="T1" fmla="*/ 43 h 43"/>
                <a:gd name="T2" fmla="*/ 0 w 45"/>
                <a:gd name="T3" fmla="*/ 32 h 43"/>
                <a:gd name="T4" fmla="*/ 34 w 45"/>
                <a:gd name="T5" fmla="*/ 0 h 43"/>
                <a:gd name="T6" fmla="*/ 45 w 45"/>
                <a:gd name="T7" fmla="*/ 11 h 43"/>
                <a:gd name="T8" fmla="*/ 11 w 45"/>
                <a:gd name="T9" fmla="*/ 43 h 43"/>
                <a:gd name="T10" fmla="*/ 11 w 45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3">
                  <a:moveTo>
                    <a:pt x="11" y="43"/>
                  </a:moveTo>
                  <a:lnTo>
                    <a:pt x="0" y="32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11" y="43"/>
                  </a:ln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94"/>
            <p:cNvSpPr>
              <a:spLocks/>
            </p:cNvSpPr>
            <p:nvPr/>
          </p:nvSpPr>
          <p:spPr bwMode="auto">
            <a:xfrm>
              <a:off x="7227888" y="2035176"/>
              <a:ext cx="73025" cy="68263"/>
            </a:xfrm>
            <a:custGeom>
              <a:avLst/>
              <a:gdLst>
                <a:gd name="T0" fmla="*/ 32 w 46"/>
                <a:gd name="T1" fmla="*/ 43 h 43"/>
                <a:gd name="T2" fmla="*/ 0 w 46"/>
                <a:gd name="T3" fmla="*/ 11 h 43"/>
                <a:gd name="T4" fmla="*/ 12 w 46"/>
                <a:gd name="T5" fmla="*/ 0 h 43"/>
                <a:gd name="T6" fmla="*/ 46 w 46"/>
                <a:gd name="T7" fmla="*/ 32 h 43"/>
                <a:gd name="T8" fmla="*/ 32 w 46"/>
                <a:gd name="T9" fmla="*/ 43 h 43"/>
                <a:gd name="T10" fmla="*/ 32 w 46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3">
                  <a:moveTo>
                    <a:pt x="32" y="43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46" y="32"/>
                  </a:lnTo>
                  <a:lnTo>
                    <a:pt x="32" y="43"/>
                  </a:lnTo>
                  <a:lnTo>
                    <a:pt x="3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95"/>
            <p:cNvSpPr>
              <a:spLocks/>
            </p:cNvSpPr>
            <p:nvPr/>
          </p:nvSpPr>
          <p:spPr bwMode="auto">
            <a:xfrm>
              <a:off x="6927851" y="1733551"/>
              <a:ext cx="71438" cy="73025"/>
            </a:xfrm>
            <a:custGeom>
              <a:avLst/>
              <a:gdLst>
                <a:gd name="T0" fmla="*/ 34 w 45"/>
                <a:gd name="T1" fmla="*/ 46 h 46"/>
                <a:gd name="T2" fmla="*/ 0 w 45"/>
                <a:gd name="T3" fmla="*/ 12 h 46"/>
                <a:gd name="T4" fmla="*/ 11 w 45"/>
                <a:gd name="T5" fmla="*/ 0 h 46"/>
                <a:gd name="T6" fmla="*/ 45 w 45"/>
                <a:gd name="T7" fmla="*/ 34 h 46"/>
                <a:gd name="T8" fmla="*/ 34 w 45"/>
                <a:gd name="T9" fmla="*/ 46 h 46"/>
                <a:gd name="T10" fmla="*/ 34 w 4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6">
                  <a:moveTo>
                    <a:pt x="34" y="46"/>
                  </a:moveTo>
                  <a:lnTo>
                    <a:pt x="0" y="12"/>
                  </a:lnTo>
                  <a:lnTo>
                    <a:pt x="11" y="0"/>
                  </a:lnTo>
                  <a:lnTo>
                    <a:pt x="45" y="34"/>
                  </a:lnTo>
                  <a:lnTo>
                    <a:pt x="34" y="46"/>
                  </a:lnTo>
                  <a:lnTo>
                    <a:pt x="3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96"/>
            <p:cNvSpPr>
              <a:spLocks/>
            </p:cNvSpPr>
            <p:nvPr/>
          </p:nvSpPr>
          <p:spPr bwMode="auto">
            <a:xfrm>
              <a:off x="7251701" y="1706564"/>
              <a:ext cx="76200" cy="73025"/>
            </a:xfrm>
            <a:custGeom>
              <a:avLst/>
              <a:gdLst>
                <a:gd name="T0" fmla="*/ 40 w 48"/>
                <a:gd name="T1" fmla="*/ 40 h 46"/>
                <a:gd name="T2" fmla="*/ 40 w 48"/>
                <a:gd name="T3" fmla="*/ 40 h 46"/>
                <a:gd name="T4" fmla="*/ 32 w 48"/>
                <a:gd name="T5" fmla="*/ 44 h 46"/>
                <a:gd name="T6" fmla="*/ 25 w 48"/>
                <a:gd name="T7" fmla="*/ 46 h 46"/>
                <a:gd name="T8" fmla="*/ 15 w 48"/>
                <a:gd name="T9" fmla="*/ 44 h 46"/>
                <a:gd name="T10" fmla="*/ 8 w 48"/>
                <a:gd name="T11" fmla="*/ 40 h 46"/>
                <a:gd name="T12" fmla="*/ 8 w 48"/>
                <a:gd name="T13" fmla="*/ 40 h 46"/>
                <a:gd name="T14" fmla="*/ 2 w 48"/>
                <a:gd name="T15" fmla="*/ 31 h 46"/>
                <a:gd name="T16" fmla="*/ 0 w 48"/>
                <a:gd name="T17" fmla="*/ 23 h 46"/>
                <a:gd name="T18" fmla="*/ 2 w 48"/>
                <a:gd name="T19" fmla="*/ 14 h 46"/>
                <a:gd name="T20" fmla="*/ 8 w 48"/>
                <a:gd name="T21" fmla="*/ 6 h 46"/>
                <a:gd name="T22" fmla="*/ 8 w 48"/>
                <a:gd name="T23" fmla="*/ 6 h 46"/>
                <a:gd name="T24" fmla="*/ 15 w 48"/>
                <a:gd name="T25" fmla="*/ 2 h 46"/>
                <a:gd name="T26" fmla="*/ 25 w 48"/>
                <a:gd name="T27" fmla="*/ 0 h 46"/>
                <a:gd name="T28" fmla="*/ 32 w 48"/>
                <a:gd name="T29" fmla="*/ 2 h 46"/>
                <a:gd name="T30" fmla="*/ 40 w 48"/>
                <a:gd name="T31" fmla="*/ 6 h 46"/>
                <a:gd name="T32" fmla="*/ 40 w 48"/>
                <a:gd name="T33" fmla="*/ 6 h 46"/>
                <a:gd name="T34" fmla="*/ 46 w 48"/>
                <a:gd name="T35" fmla="*/ 14 h 46"/>
                <a:gd name="T36" fmla="*/ 48 w 48"/>
                <a:gd name="T37" fmla="*/ 23 h 46"/>
                <a:gd name="T38" fmla="*/ 46 w 48"/>
                <a:gd name="T39" fmla="*/ 31 h 46"/>
                <a:gd name="T40" fmla="*/ 40 w 48"/>
                <a:gd name="T41" fmla="*/ 40 h 46"/>
                <a:gd name="T42" fmla="*/ 40 w 48"/>
                <a:gd name="T4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6">
                  <a:moveTo>
                    <a:pt x="40" y="40"/>
                  </a:moveTo>
                  <a:lnTo>
                    <a:pt x="40" y="40"/>
                  </a:lnTo>
                  <a:lnTo>
                    <a:pt x="32" y="44"/>
                  </a:lnTo>
                  <a:lnTo>
                    <a:pt x="25" y="46"/>
                  </a:lnTo>
                  <a:lnTo>
                    <a:pt x="15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8" y="23"/>
                  </a:lnTo>
                  <a:lnTo>
                    <a:pt x="46" y="31"/>
                  </a:lnTo>
                  <a:lnTo>
                    <a:pt x="40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srgbClr val="9F3636"/>
                </a:solidFill>
                <a:cs typeface="Arial" charset="0"/>
              </a:endParaRPr>
            </a:p>
          </p:txBody>
        </p:sp>
        <p:sp>
          <p:nvSpPr>
            <p:cNvPr id="67" name="Freeform 197"/>
            <p:cNvSpPr>
              <a:spLocks/>
            </p:cNvSpPr>
            <p:nvPr/>
          </p:nvSpPr>
          <p:spPr bwMode="auto">
            <a:xfrm>
              <a:off x="6900863" y="2058989"/>
              <a:ext cx="71438" cy="74613"/>
            </a:xfrm>
            <a:custGeom>
              <a:avLst/>
              <a:gdLst>
                <a:gd name="T0" fmla="*/ 6 w 45"/>
                <a:gd name="T1" fmla="*/ 7 h 47"/>
                <a:gd name="T2" fmla="*/ 6 w 45"/>
                <a:gd name="T3" fmla="*/ 7 h 47"/>
                <a:gd name="T4" fmla="*/ 13 w 45"/>
                <a:gd name="T5" fmla="*/ 2 h 47"/>
                <a:gd name="T6" fmla="*/ 23 w 45"/>
                <a:gd name="T7" fmla="*/ 0 h 47"/>
                <a:gd name="T8" fmla="*/ 32 w 45"/>
                <a:gd name="T9" fmla="*/ 2 h 47"/>
                <a:gd name="T10" fmla="*/ 40 w 45"/>
                <a:gd name="T11" fmla="*/ 7 h 47"/>
                <a:gd name="T12" fmla="*/ 40 w 45"/>
                <a:gd name="T13" fmla="*/ 7 h 47"/>
                <a:gd name="T14" fmla="*/ 43 w 45"/>
                <a:gd name="T15" fmla="*/ 15 h 47"/>
                <a:gd name="T16" fmla="*/ 45 w 45"/>
                <a:gd name="T17" fmla="*/ 22 h 47"/>
                <a:gd name="T18" fmla="*/ 43 w 45"/>
                <a:gd name="T19" fmla="*/ 32 h 47"/>
                <a:gd name="T20" fmla="*/ 40 w 45"/>
                <a:gd name="T21" fmla="*/ 39 h 47"/>
                <a:gd name="T22" fmla="*/ 40 w 45"/>
                <a:gd name="T23" fmla="*/ 39 h 47"/>
                <a:gd name="T24" fmla="*/ 32 w 45"/>
                <a:gd name="T25" fmla="*/ 45 h 47"/>
                <a:gd name="T26" fmla="*/ 23 w 45"/>
                <a:gd name="T27" fmla="*/ 47 h 47"/>
                <a:gd name="T28" fmla="*/ 13 w 45"/>
                <a:gd name="T29" fmla="*/ 45 h 47"/>
                <a:gd name="T30" fmla="*/ 6 w 45"/>
                <a:gd name="T31" fmla="*/ 39 h 47"/>
                <a:gd name="T32" fmla="*/ 6 w 45"/>
                <a:gd name="T33" fmla="*/ 39 h 47"/>
                <a:gd name="T34" fmla="*/ 2 w 45"/>
                <a:gd name="T35" fmla="*/ 32 h 47"/>
                <a:gd name="T36" fmla="*/ 0 w 45"/>
                <a:gd name="T37" fmla="*/ 22 h 47"/>
                <a:gd name="T38" fmla="*/ 2 w 45"/>
                <a:gd name="T39" fmla="*/ 15 h 47"/>
                <a:gd name="T40" fmla="*/ 6 w 45"/>
                <a:gd name="T41" fmla="*/ 7 h 47"/>
                <a:gd name="T42" fmla="*/ 6 w 45"/>
                <a:gd name="T4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7">
                  <a:moveTo>
                    <a:pt x="6" y="7"/>
                  </a:moveTo>
                  <a:lnTo>
                    <a:pt x="6" y="7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3" y="15"/>
                  </a:lnTo>
                  <a:lnTo>
                    <a:pt x="45" y="22"/>
                  </a:lnTo>
                  <a:lnTo>
                    <a:pt x="43" y="32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2" y="45"/>
                  </a:lnTo>
                  <a:lnTo>
                    <a:pt x="23" y="47"/>
                  </a:lnTo>
                  <a:lnTo>
                    <a:pt x="13" y="4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srgbClr val="9F3636"/>
                </a:solidFill>
                <a:cs typeface="Arial" charset="0"/>
              </a:endParaRPr>
            </a:p>
          </p:txBody>
        </p:sp>
        <p:sp>
          <p:nvSpPr>
            <p:cNvPr id="68" name="Freeform 198"/>
            <p:cNvSpPr>
              <a:spLocks/>
            </p:cNvSpPr>
            <p:nvPr/>
          </p:nvSpPr>
          <p:spPr bwMode="auto">
            <a:xfrm>
              <a:off x="7251701" y="2058989"/>
              <a:ext cx="76200" cy="74613"/>
            </a:xfrm>
            <a:custGeom>
              <a:avLst/>
              <a:gdLst>
                <a:gd name="T0" fmla="*/ 8 w 48"/>
                <a:gd name="T1" fmla="*/ 39 h 47"/>
                <a:gd name="T2" fmla="*/ 8 w 48"/>
                <a:gd name="T3" fmla="*/ 39 h 47"/>
                <a:gd name="T4" fmla="*/ 2 w 48"/>
                <a:gd name="T5" fmla="*/ 32 h 47"/>
                <a:gd name="T6" fmla="*/ 0 w 48"/>
                <a:gd name="T7" fmla="*/ 22 h 47"/>
                <a:gd name="T8" fmla="*/ 2 w 48"/>
                <a:gd name="T9" fmla="*/ 15 h 47"/>
                <a:gd name="T10" fmla="*/ 8 w 48"/>
                <a:gd name="T11" fmla="*/ 7 h 47"/>
                <a:gd name="T12" fmla="*/ 8 w 48"/>
                <a:gd name="T13" fmla="*/ 7 h 47"/>
                <a:gd name="T14" fmla="*/ 15 w 48"/>
                <a:gd name="T15" fmla="*/ 2 h 47"/>
                <a:gd name="T16" fmla="*/ 25 w 48"/>
                <a:gd name="T17" fmla="*/ 0 h 47"/>
                <a:gd name="T18" fmla="*/ 32 w 48"/>
                <a:gd name="T19" fmla="*/ 2 h 47"/>
                <a:gd name="T20" fmla="*/ 40 w 48"/>
                <a:gd name="T21" fmla="*/ 7 h 47"/>
                <a:gd name="T22" fmla="*/ 40 w 48"/>
                <a:gd name="T23" fmla="*/ 7 h 47"/>
                <a:gd name="T24" fmla="*/ 46 w 48"/>
                <a:gd name="T25" fmla="*/ 15 h 47"/>
                <a:gd name="T26" fmla="*/ 48 w 48"/>
                <a:gd name="T27" fmla="*/ 22 h 47"/>
                <a:gd name="T28" fmla="*/ 46 w 48"/>
                <a:gd name="T29" fmla="*/ 32 h 47"/>
                <a:gd name="T30" fmla="*/ 40 w 48"/>
                <a:gd name="T31" fmla="*/ 39 h 47"/>
                <a:gd name="T32" fmla="*/ 40 w 48"/>
                <a:gd name="T33" fmla="*/ 39 h 47"/>
                <a:gd name="T34" fmla="*/ 32 w 48"/>
                <a:gd name="T35" fmla="*/ 45 h 47"/>
                <a:gd name="T36" fmla="*/ 25 w 48"/>
                <a:gd name="T37" fmla="*/ 47 h 47"/>
                <a:gd name="T38" fmla="*/ 15 w 48"/>
                <a:gd name="T39" fmla="*/ 45 h 47"/>
                <a:gd name="T40" fmla="*/ 8 w 48"/>
                <a:gd name="T41" fmla="*/ 39 h 47"/>
                <a:gd name="T42" fmla="*/ 8 w 48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7">
                  <a:moveTo>
                    <a:pt x="8" y="39"/>
                  </a:moveTo>
                  <a:lnTo>
                    <a:pt x="8" y="39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8" y="7"/>
                  </a:lnTo>
                  <a:lnTo>
                    <a:pt x="8" y="7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6" y="15"/>
                  </a:lnTo>
                  <a:lnTo>
                    <a:pt x="48" y="22"/>
                  </a:lnTo>
                  <a:lnTo>
                    <a:pt x="46" y="32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2" y="45"/>
                  </a:lnTo>
                  <a:lnTo>
                    <a:pt x="25" y="47"/>
                  </a:lnTo>
                  <a:lnTo>
                    <a:pt x="15" y="45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srgbClr val="9F3636"/>
                </a:solidFill>
                <a:cs typeface="Arial" charset="0"/>
              </a:endParaRPr>
            </a:p>
          </p:txBody>
        </p:sp>
        <p:sp>
          <p:nvSpPr>
            <p:cNvPr id="69" name="Freeform 199"/>
            <p:cNvSpPr>
              <a:spLocks/>
            </p:cNvSpPr>
            <p:nvPr/>
          </p:nvSpPr>
          <p:spPr bwMode="auto">
            <a:xfrm>
              <a:off x="6900863" y="1706564"/>
              <a:ext cx="71438" cy="73025"/>
            </a:xfrm>
            <a:custGeom>
              <a:avLst/>
              <a:gdLst>
                <a:gd name="T0" fmla="*/ 40 w 45"/>
                <a:gd name="T1" fmla="*/ 6 h 46"/>
                <a:gd name="T2" fmla="*/ 40 w 45"/>
                <a:gd name="T3" fmla="*/ 6 h 46"/>
                <a:gd name="T4" fmla="*/ 43 w 45"/>
                <a:gd name="T5" fmla="*/ 14 h 46"/>
                <a:gd name="T6" fmla="*/ 45 w 45"/>
                <a:gd name="T7" fmla="*/ 23 h 46"/>
                <a:gd name="T8" fmla="*/ 43 w 45"/>
                <a:gd name="T9" fmla="*/ 31 h 46"/>
                <a:gd name="T10" fmla="*/ 40 w 45"/>
                <a:gd name="T11" fmla="*/ 40 h 46"/>
                <a:gd name="T12" fmla="*/ 40 w 45"/>
                <a:gd name="T13" fmla="*/ 40 h 46"/>
                <a:gd name="T14" fmla="*/ 32 w 45"/>
                <a:gd name="T15" fmla="*/ 44 h 46"/>
                <a:gd name="T16" fmla="*/ 23 w 45"/>
                <a:gd name="T17" fmla="*/ 46 h 46"/>
                <a:gd name="T18" fmla="*/ 13 w 45"/>
                <a:gd name="T19" fmla="*/ 44 h 46"/>
                <a:gd name="T20" fmla="*/ 6 w 45"/>
                <a:gd name="T21" fmla="*/ 40 h 46"/>
                <a:gd name="T22" fmla="*/ 6 w 45"/>
                <a:gd name="T23" fmla="*/ 40 h 46"/>
                <a:gd name="T24" fmla="*/ 2 w 45"/>
                <a:gd name="T25" fmla="*/ 31 h 46"/>
                <a:gd name="T26" fmla="*/ 0 w 45"/>
                <a:gd name="T27" fmla="*/ 23 h 46"/>
                <a:gd name="T28" fmla="*/ 2 w 45"/>
                <a:gd name="T29" fmla="*/ 14 h 46"/>
                <a:gd name="T30" fmla="*/ 6 w 45"/>
                <a:gd name="T31" fmla="*/ 6 h 46"/>
                <a:gd name="T32" fmla="*/ 6 w 45"/>
                <a:gd name="T33" fmla="*/ 6 h 46"/>
                <a:gd name="T34" fmla="*/ 13 w 45"/>
                <a:gd name="T35" fmla="*/ 2 h 46"/>
                <a:gd name="T36" fmla="*/ 23 w 45"/>
                <a:gd name="T37" fmla="*/ 0 h 46"/>
                <a:gd name="T38" fmla="*/ 32 w 45"/>
                <a:gd name="T39" fmla="*/ 2 h 46"/>
                <a:gd name="T40" fmla="*/ 40 w 45"/>
                <a:gd name="T41" fmla="*/ 6 h 46"/>
                <a:gd name="T42" fmla="*/ 40 w 45"/>
                <a:gd name="T4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6">
                  <a:moveTo>
                    <a:pt x="40" y="6"/>
                  </a:moveTo>
                  <a:lnTo>
                    <a:pt x="40" y="6"/>
                  </a:lnTo>
                  <a:lnTo>
                    <a:pt x="43" y="14"/>
                  </a:lnTo>
                  <a:lnTo>
                    <a:pt x="45" y="23"/>
                  </a:lnTo>
                  <a:lnTo>
                    <a:pt x="43" y="31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3" y="46"/>
                  </a:lnTo>
                  <a:lnTo>
                    <a:pt x="13" y="4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srgbClr val="9F3636"/>
                </a:solidFill>
                <a:cs typeface="Arial" charset="0"/>
              </a:endParaRPr>
            </a:p>
          </p:txBody>
        </p:sp>
      </p:grpSp>
      <p:sp>
        <p:nvSpPr>
          <p:cNvPr id="84" name="Овал 83"/>
          <p:cNvSpPr/>
          <p:nvPr/>
        </p:nvSpPr>
        <p:spPr>
          <a:xfrm>
            <a:off x="4223758" y="2129166"/>
            <a:ext cx="344632" cy="3480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03864"/>
                </a:solidFill>
              </a:rPr>
              <a:t>1</a:t>
            </a:r>
          </a:p>
        </p:txBody>
      </p:sp>
      <p:sp>
        <p:nvSpPr>
          <p:cNvPr id="85" name="Овал 84"/>
          <p:cNvSpPr/>
          <p:nvPr/>
        </p:nvSpPr>
        <p:spPr>
          <a:xfrm>
            <a:off x="8705623" y="2125784"/>
            <a:ext cx="344632" cy="3480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03864"/>
                </a:solidFill>
              </a:rPr>
              <a:t>2</a:t>
            </a:r>
          </a:p>
        </p:txBody>
      </p:sp>
      <p:sp>
        <p:nvSpPr>
          <p:cNvPr id="86" name="Овал 85"/>
          <p:cNvSpPr/>
          <p:nvPr/>
        </p:nvSpPr>
        <p:spPr>
          <a:xfrm>
            <a:off x="4203901" y="4530623"/>
            <a:ext cx="344632" cy="3480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03864"/>
                </a:solidFill>
              </a:rPr>
              <a:t>3</a:t>
            </a:r>
          </a:p>
        </p:txBody>
      </p:sp>
      <p:sp>
        <p:nvSpPr>
          <p:cNvPr id="87" name="Овал 86"/>
          <p:cNvSpPr/>
          <p:nvPr/>
        </p:nvSpPr>
        <p:spPr>
          <a:xfrm>
            <a:off x="8690732" y="4176798"/>
            <a:ext cx="344632" cy="3480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03864"/>
                </a:solidFill>
              </a:rPr>
              <a:t>4</a:t>
            </a:r>
          </a:p>
        </p:txBody>
      </p:sp>
      <p:grpSp>
        <p:nvGrpSpPr>
          <p:cNvPr id="88" name="Group 3394"/>
          <p:cNvGrpSpPr/>
          <p:nvPr/>
        </p:nvGrpSpPr>
        <p:grpSpPr>
          <a:xfrm>
            <a:off x="8303997" y="4552655"/>
            <a:ext cx="529328" cy="521762"/>
            <a:chOff x="4305300" y="3317876"/>
            <a:chExt cx="636588" cy="636587"/>
          </a:xfrm>
          <a:solidFill>
            <a:srgbClr val="536695"/>
          </a:solidFill>
        </p:grpSpPr>
        <p:sp>
          <p:nvSpPr>
            <p:cNvPr id="89" name="Freeform 226"/>
            <p:cNvSpPr>
              <a:spLocks noEditPoints="1"/>
            </p:cNvSpPr>
            <p:nvPr/>
          </p:nvSpPr>
          <p:spPr bwMode="auto">
            <a:xfrm>
              <a:off x="4445000" y="3455988"/>
              <a:ext cx="360363" cy="358775"/>
            </a:xfrm>
            <a:custGeom>
              <a:avLst/>
              <a:gdLst>
                <a:gd name="T0" fmla="*/ 158 w 227"/>
                <a:gd name="T1" fmla="*/ 218 h 226"/>
                <a:gd name="T2" fmla="*/ 200 w 227"/>
                <a:gd name="T3" fmla="*/ 170 h 226"/>
                <a:gd name="T4" fmla="*/ 200 w 227"/>
                <a:gd name="T5" fmla="*/ 151 h 226"/>
                <a:gd name="T6" fmla="*/ 39 w 227"/>
                <a:gd name="T7" fmla="*/ 42 h 226"/>
                <a:gd name="T8" fmla="*/ 54 w 227"/>
                <a:gd name="T9" fmla="*/ 42 h 226"/>
                <a:gd name="T10" fmla="*/ 52 w 227"/>
                <a:gd name="T11" fmla="*/ 53 h 226"/>
                <a:gd name="T12" fmla="*/ 41 w 227"/>
                <a:gd name="T13" fmla="*/ 57 h 226"/>
                <a:gd name="T14" fmla="*/ 48 w 227"/>
                <a:gd name="T15" fmla="*/ 65 h 226"/>
                <a:gd name="T16" fmla="*/ 64 w 227"/>
                <a:gd name="T17" fmla="*/ 69 h 226"/>
                <a:gd name="T18" fmla="*/ 60 w 227"/>
                <a:gd name="T19" fmla="*/ 80 h 226"/>
                <a:gd name="T20" fmla="*/ 41 w 227"/>
                <a:gd name="T21" fmla="*/ 103 h 226"/>
                <a:gd name="T22" fmla="*/ 39 w 227"/>
                <a:gd name="T23" fmla="*/ 119 h 226"/>
                <a:gd name="T24" fmla="*/ 64 w 227"/>
                <a:gd name="T25" fmla="*/ 126 h 226"/>
                <a:gd name="T26" fmla="*/ 75 w 227"/>
                <a:gd name="T27" fmla="*/ 149 h 226"/>
                <a:gd name="T28" fmla="*/ 58 w 227"/>
                <a:gd name="T29" fmla="*/ 180 h 226"/>
                <a:gd name="T30" fmla="*/ 50 w 227"/>
                <a:gd name="T31" fmla="*/ 195 h 226"/>
                <a:gd name="T32" fmla="*/ 48 w 227"/>
                <a:gd name="T33" fmla="*/ 151 h 226"/>
                <a:gd name="T34" fmla="*/ 37 w 227"/>
                <a:gd name="T35" fmla="*/ 122 h 226"/>
                <a:gd name="T36" fmla="*/ 14 w 227"/>
                <a:gd name="T37" fmla="*/ 101 h 226"/>
                <a:gd name="T38" fmla="*/ 56 w 227"/>
                <a:gd name="T39" fmla="*/ 30 h 226"/>
                <a:gd name="T40" fmla="*/ 204 w 227"/>
                <a:gd name="T41" fmla="*/ 67 h 226"/>
                <a:gd name="T42" fmla="*/ 196 w 227"/>
                <a:gd name="T43" fmla="*/ 94 h 226"/>
                <a:gd name="T44" fmla="*/ 182 w 227"/>
                <a:gd name="T45" fmla="*/ 119 h 226"/>
                <a:gd name="T46" fmla="*/ 175 w 227"/>
                <a:gd name="T47" fmla="*/ 109 h 226"/>
                <a:gd name="T48" fmla="*/ 156 w 227"/>
                <a:gd name="T49" fmla="*/ 109 h 226"/>
                <a:gd name="T50" fmla="*/ 148 w 227"/>
                <a:gd name="T51" fmla="*/ 109 h 226"/>
                <a:gd name="T52" fmla="*/ 136 w 227"/>
                <a:gd name="T53" fmla="*/ 121 h 226"/>
                <a:gd name="T54" fmla="*/ 115 w 227"/>
                <a:gd name="T55" fmla="*/ 172 h 226"/>
                <a:gd name="T56" fmla="*/ 94 w 227"/>
                <a:gd name="T57" fmla="*/ 128 h 226"/>
                <a:gd name="T58" fmla="*/ 110 w 227"/>
                <a:gd name="T59" fmla="*/ 96 h 226"/>
                <a:gd name="T60" fmla="*/ 121 w 227"/>
                <a:gd name="T61" fmla="*/ 88 h 226"/>
                <a:gd name="T62" fmla="*/ 115 w 227"/>
                <a:gd name="T63" fmla="*/ 88 h 226"/>
                <a:gd name="T64" fmla="*/ 104 w 227"/>
                <a:gd name="T65" fmla="*/ 82 h 226"/>
                <a:gd name="T66" fmla="*/ 96 w 227"/>
                <a:gd name="T67" fmla="*/ 78 h 226"/>
                <a:gd name="T68" fmla="*/ 98 w 227"/>
                <a:gd name="T69" fmla="*/ 63 h 226"/>
                <a:gd name="T70" fmla="*/ 104 w 227"/>
                <a:gd name="T71" fmla="*/ 59 h 226"/>
                <a:gd name="T72" fmla="*/ 133 w 227"/>
                <a:gd name="T73" fmla="*/ 46 h 226"/>
                <a:gd name="T74" fmla="*/ 156 w 227"/>
                <a:gd name="T75" fmla="*/ 40 h 226"/>
                <a:gd name="T76" fmla="*/ 173 w 227"/>
                <a:gd name="T77" fmla="*/ 32 h 226"/>
                <a:gd name="T78" fmla="*/ 209 w 227"/>
                <a:gd name="T79" fmla="*/ 80 h 226"/>
                <a:gd name="T80" fmla="*/ 202 w 227"/>
                <a:gd name="T81" fmla="*/ 138 h 226"/>
                <a:gd name="T82" fmla="*/ 192 w 227"/>
                <a:gd name="T83" fmla="*/ 138 h 226"/>
                <a:gd name="T84" fmla="*/ 194 w 227"/>
                <a:gd name="T85" fmla="*/ 142 h 226"/>
                <a:gd name="T86" fmla="*/ 206 w 227"/>
                <a:gd name="T87" fmla="*/ 132 h 226"/>
                <a:gd name="T88" fmla="*/ 211 w 227"/>
                <a:gd name="T89" fmla="*/ 84 h 226"/>
                <a:gd name="T90" fmla="*/ 182 w 227"/>
                <a:gd name="T91" fmla="*/ 136 h 226"/>
                <a:gd name="T92" fmla="*/ 135 w 227"/>
                <a:gd name="T93" fmla="*/ 159 h 226"/>
                <a:gd name="T94" fmla="*/ 73 w 227"/>
                <a:gd name="T95" fmla="*/ 61 h 226"/>
                <a:gd name="T96" fmla="*/ 67 w 227"/>
                <a:gd name="T97" fmla="*/ 36 h 226"/>
                <a:gd name="T98" fmla="*/ 62 w 227"/>
                <a:gd name="T99" fmla="*/ 27 h 226"/>
                <a:gd name="T100" fmla="*/ 96 w 227"/>
                <a:gd name="T101" fmla="*/ 23 h 226"/>
                <a:gd name="T102" fmla="*/ 92 w 227"/>
                <a:gd name="T103" fmla="*/ 42 h 226"/>
                <a:gd name="T104" fmla="*/ 75 w 227"/>
                <a:gd name="T105" fmla="*/ 55 h 226"/>
                <a:gd name="T106" fmla="*/ 108 w 227"/>
                <a:gd name="T107" fmla="*/ 30 h 226"/>
                <a:gd name="T108" fmla="*/ 96 w 227"/>
                <a:gd name="T109" fmla="*/ 71 h 226"/>
                <a:gd name="T110" fmla="*/ 92 w 227"/>
                <a:gd name="T111" fmla="*/ 50 h 226"/>
                <a:gd name="T112" fmla="*/ 140 w 227"/>
                <a:gd name="T113" fmla="*/ 44 h 226"/>
                <a:gd name="T114" fmla="*/ 161 w 227"/>
                <a:gd name="T115" fmla="*/ 28 h 226"/>
                <a:gd name="T116" fmla="*/ 52 w 227"/>
                <a:gd name="T117" fmla="*/ 113 h 226"/>
                <a:gd name="T118" fmla="*/ 46 w 227"/>
                <a:gd name="T119" fmla="*/ 113 h 226"/>
                <a:gd name="T120" fmla="*/ 46 w 227"/>
                <a:gd name="T121" fmla="*/ 105 h 226"/>
                <a:gd name="T122" fmla="*/ 207 w 227"/>
                <a:gd name="T123" fmla="*/ 1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226">
                  <a:moveTo>
                    <a:pt x="113" y="0"/>
                  </a:moveTo>
                  <a:lnTo>
                    <a:pt x="113" y="0"/>
                  </a:lnTo>
                  <a:lnTo>
                    <a:pt x="102" y="0"/>
                  </a:lnTo>
                  <a:lnTo>
                    <a:pt x="90" y="2"/>
                  </a:lnTo>
                  <a:lnTo>
                    <a:pt x="69" y="9"/>
                  </a:lnTo>
                  <a:lnTo>
                    <a:pt x="50" y="19"/>
                  </a:lnTo>
                  <a:lnTo>
                    <a:pt x="33" y="32"/>
                  </a:lnTo>
                  <a:lnTo>
                    <a:pt x="19" y="50"/>
                  </a:lnTo>
                  <a:lnTo>
                    <a:pt x="8" y="69"/>
                  </a:lnTo>
                  <a:lnTo>
                    <a:pt x="2" y="90"/>
                  </a:lnTo>
                  <a:lnTo>
                    <a:pt x="0" y="10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8" y="157"/>
                  </a:lnTo>
                  <a:lnTo>
                    <a:pt x="19" y="176"/>
                  </a:lnTo>
                  <a:lnTo>
                    <a:pt x="33" y="193"/>
                  </a:lnTo>
                  <a:lnTo>
                    <a:pt x="50" y="207"/>
                  </a:lnTo>
                  <a:lnTo>
                    <a:pt x="69" y="218"/>
                  </a:lnTo>
                  <a:lnTo>
                    <a:pt x="90" y="224"/>
                  </a:lnTo>
                  <a:lnTo>
                    <a:pt x="102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25" y="226"/>
                  </a:lnTo>
                  <a:lnTo>
                    <a:pt x="136" y="224"/>
                  </a:lnTo>
                  <a:lnTo>
                    <a:pt x="158" y="218"/>
                  </a:lnTo>
                  <a:lnTo>
                    <a:pt x="177" y="207"/>
                  </a:lnTo>
                  <a:lnTo>
                    <a:pt x="194" y="193"/>
                  </a:lnTo>
                  <a:lnTo>
                    <a:pt x="207" y="176"/>
                  </a:lnTo>
                  <a:lnTo>
                    <a:pt x="217" y="157"/>
                  </a:lnTo>
                  <a:lnTo>
                    <a:pt x="225" y="136"/>
                  </a:lnTo>
                  <a:lnTo>
                    <a:pt x="227" y="124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7" y="101"/>
                  </a:lnTo>
                  <a:lnTo>
                    <a:pt x="225" y="90"/>
                  </a:lnTo>
                  <a:lnTo>
                    <a:pt x="217" y="69"/>
                  </a:lnTo>
                  <a:lnTo>
                    <a:pt x="207" y="50"/>
                  </a:lnTo>
                  <a:lnTo>
                    <a:pt x="194" y="32"/>
                  </a:lnTo>
                  <a:lnTo>
                    <a:pt x="177" y="19"/>
                  </a:lnTo>
                  <a:lnTo>
                    <a:pt x="158" y="9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211" y="147"/>
                  </a:move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06" y="159"/>
                  </a:lnTo>
                  <a:lnTo>
                    <a:pt x="200" y="170"/>
                  </a:lnTo>
                  <a:lnTo>
                    <a:pt x="200" y="170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196" y="170"/>
                  </a:lnTo>
                  <a:lnTo>
                    <a:pt x="194" y="172"/>
                  </a:lnTo>
                  <a:lnTo>
                    <a:pt x="194" y="172"/>
                  </a:lnTo>
                  <a:lnTo>
                    <a:pt x="192" y="172"/>
                  </a:lnTo>
                  <a:lnTo>
                    <a:pt x="192" y="172"/>
                  </a:lnTo>
                  <a:lnTo>
                    <a:pt x="192" y="167"/>
                  </a:lnTo>
                  <a:lnTo>
                    <a:pt x="192" y="167"/>
                  </a:lnTo>
                  <a:lnTo>
                    <a:pt x="190" y="165"/>
                  </a:lnTo>
                  <a:lnTo>
                    <a:pt x="190" y="165"/>
                  </a:lnTo>
                  <a:lnTo>
                    <a:pt x="192" y="163"/>
                  </a:lnTo>
                  <a:lnTo>
                    <a:pt x="190" y="159"/>
                  </a:lnTo>
                  <a:lnTo>
                    <a:pt x="190" y="159"/>
                  </a:lnTo>
                  <a:lnTo>
                    <a:pt x="194" y="157"/>
                  </a:lnTo>
                  <a:lnTo>
                    <a:pt x="194" y="157"/>
                  </a:lnTo>
                  <a:lnTo>
                    <a:pt x="194" y="157"/>
                  </a:lnTo>
                  <a:lnTo>
                    <a:pt x="196" y="153"/>
                  </a:lnTo>
                  <a:lnTo>
                    <a:pt x="196" y="153"/>
                  </a:lnTo>
                  <a:lnTo>
                    <a:pt x="196" y="153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2" y="151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5"/>
                  </a:lnTo>
                  <a:lnTo>
                    <a:pt x="206" y="145"/>
                  </a:lnTo>
                  <a:lnTo>
                    <a:pt x="209" y="145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7"/>
                  </a:lnTo>
                  <a:lnTo>
                    <a:pt x="211" y="147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8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6" y="57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0" y="51"/>
                  </a:lnTo>
                  <a:lnTo>
                    <a:pt x="52" y="51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3" y="51"/>
                  </a:lnTo>
                  <a:lnTo>
                    <a:pt x="43" y="51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41" y="55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6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2" y="67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2" y="74"/>
                  </a:lnTo>
                  <a:lnTo>
                    <a:pt x="60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3" y="96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41" y="103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29" y="109"/>
                  </a:lnTo>
                  <a:lnTo>
                    <a:pt x="29" y="111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31" y="111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5" y="111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7" y="115"/>
                  </a:lnTo>
                  <a:lnTo>
                    <a:pt x="39" y="117"/>
                  </a:lnTo>
                  <a:lnTo>
                    <a:pt x="39" y="117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39" y="122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3" y="121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19"/>
                  </a:lnTo>
                  <a:lnTo>
                    <a:pt x="48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2" y="121"/>
                  </a:lnTo>
                  <a:lnTo>
                    <a:pt x="52" y="121"/>
                  </a:lnTo>
                  <a:lnTo>
                    <a:pt x="52" y="121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7" y="136"/>
                  </a:lnTo>
                  <a:lnTo>
                    <a:pt x="77" y="138"/>
                  </a:lnTo>
                  <a:lnTo>
                    <a:pt x="77" y="138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77" y="144"/>
                  </a:lnTo>
                  <a:lnTo>
                    <a:pt x="77" y="144"/>
                  </a:lnTo>
                  <a:lnTo>
                    <a:pt x="77" y="144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75" y="147"/>
                  </a:lnTo>
                  <a:lnTo>
                    <a:pt x="75" y="147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3" y="155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9" y="159"/>
                  </a:lnTo>
                  <a:lnTo>
                    <a:pt x="69" y="159"/>
                  </a:lnTo>
                  <a:lnTo>
                    <a:pt x="67" y="163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7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2" y="170"/>
                  </a:lnTo>
                  <a:lnTo>
                    <a:pt x="62" y="170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76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58" y="180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82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4" y="193"/>
                  </a:lnTo>
                  <a:lnTo>
                    <a:pt x="54" y="193"/>
                  </a:lnTo>
                  <a:lnTo>
                    <a:pt x="54" y="193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58" y="197"/>
                  </a:lnTo>
                  <a:lnTo>
                    <a:pt x="56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48" y="188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8" y="178"/>
                  </a:lnTo>
                  <a:lnTo>
                    <a:pt x="50" y="176"/>
                  </a:lnTo>
                  <a:lnTo>
                    <a:pt x="50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8" y="172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48" y="165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50" y="157"/>
                  </a:lnTo>
                  <a:lnTo>
                    <a:pt x="50" y="157"/>
                  </a:lnTo>
                  <a:lnTo>
                    <a:pt x="48" y="151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5"/>
                  </a:lnTo>
                  <a:lnTo>
                    <a:pt x="43" y="144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30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5" y="115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1" y="111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18" y="105"/>
                  </a:lnTo>
                  <a:lnTo>
                    <a:pt x="18" y="105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82"/>
                  </a:lnTo>
                  <a:lnTo>
                    <a:pt x="19" y="69"/>
                  </a:lnTo>
                  <a:lnTo>
                    <a:pt x="25" y="57"/>
                  </a:lnTo>
                  <a:lnTo>
                    <a:pt x="33" y="48"/>
                  </a:lnTo>
                  <a:lnTo>
                    <a:pt x="33" y="48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56" y="27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6" y="34"/>
                  </a:lnTo>
                  <a:close/>
                  <a:moveTo>
                    <a:pt x="206" y="65"/>
                  </a:moveTo>
                  <a:lnTo>
                    <a:pt x="206" y="65"/>
                  </a:lnTo>
                  <a:lnTo>
                    <a:pt x="204" y="67"/>
                  </a:lnTo>
                  <a:lnTo>
                    <a:pt x="204" y="67"/>
                  </a:lnTo>
                  <a:lnTo>
                    <a:pt x="206" y="69"/>
                  </a:lnTo>
                  <a:lnTo>
                    <a:pt x="206" y="67"/>
                  </a:lnTo>
                  <a:lnTo>
                    <a:pt x="206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6" y="82"/>
                  </a:lnTo>
                  <a:lnTo>
                    <a:pt x="206" y="82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200" y="90"/>
                  </a:lnTo>
                  <a:lnTo>
                    <a:pt x="200" y="90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198" y="99"/>
                  </a:lnTo>
                  <a:lnTo>
                    <a:pt x="198" y="103"/>
                  </a:lnTo>
                  <a:lnTo>
                    <a:pt x="198" y="103"/>
                  </a:lnTo>
                  <a:lnTo>
                    <a:pt x="196" y="103"/>
                  </a:lnTo>
                  <a:lnTo>
                    <a:pt x="196" y="103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0" y="109"/>
                  </a:lnTo>
                  <a:lnTo>
                    <a:pt x="188" y="111"/>
                  </a:lnTo>
                  <a:lnTo>
                    <a:pt x="188" y="111"/>
                  </a:lnTo>
                  <a:lnTo>
                    <a:pt x="190" y="111"/>
                  </a:lnTo>
                  <a:lnTo>
                    <a:pt x="190" y="111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8" y="121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2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1" y="121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4" y="128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1" y="126"/>
                  </a:lnTo>
                  <a:lnTo>
                    <a:pt x="181" y="126"/>
                  </a:lnTo>
                  <a:lnTo>
                    <a:pt x="181" y="122"/>
                  </a:lnTo>
                  <a:lnTo>
                    <a:pt x="181" y="122"/>
                  </a:lnTo>
                  <a:lnTo>
                    <a:pt x="181" y="121"/>
                  </a:lnTo>
                  <a:lnTo>
                    <a:pt x="181" y="121"/>
                  </a:lnTo>
                  <a:lnTo>
                    <a:pt x="179" y="119"/>
                  </a:lnTo>
                  <a:lnTo>
                    <a:pt x="179" y="119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77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5" y="111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9" y="111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69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121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1" y="124"/>
                  </a:lnTo>
                  <a:lnTo>
                    <a:pt x="161" y="124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58" y="113"/>
                  </a:lnTo>
                  <a:lnTo>
                    <a:pt x="158" y="113"/>
                  </a:lnTo>
                  <a:lnTo>
                    <a:pt x="158" y="111"/>
                  </a:lnTo>
                  <a:lnTo>
                    <a:pt x="158" y="111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6" y="107"/>
                  </a:lnTo>
                  <a:lnTo>
                    <a:pt x="152" y="105"/>
                  </a:lnTo>
                  <a:lnTo>
                    <a:pt x="152" y="105"/>
                  </a:lnTo>
                  <a:lnTo>
                    <a:pt x="152" y="105"/>
                  </a:lnTo>
                  <a:lnTo>
                    <a:pt x="152" y="105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0" y="99"/>
                  </a:lnTo>
                  <a:lnTo>
                    <a:pt x="140" y="99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2" y="103"/>
                  </a:lnTo>
                  <a:lnTo>
                    <a:pt x="144" y="105"/>
                  </a:lnTo>
                  <a:lnTo>
                    <a:pt x="144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8" y="107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4" y="117"/>
                  </a:lnTo>
                  <a:lnTo>
                    <a:pt x="144" y="117"/>
                  </a:lnTo>
                  <a:lnTo>
                    <a:pt x="136" y="119"/>
                  </a:lnTo>
                  <a:lnTo>
                    <a:pt x="136" y="119"/>
                  </a:lnTo>
                  <a:lnTo>
                    <a:pt x="135" y="117"/>
                  </a:lnTo>
                  <a:lnTo>
                    <a:pt x="135" y="113"/>
                  </a:lnTo>
                  <a:lnTo>
                    <a:pt x="135" y="113"/>
                  </a:lnTo>
                  <a:lnTo>
                    <a:pt x="131" y="107"/>
                  </a:lnTo>
                  <a:lnTo>
                    <a:pt x="131" y="107"/>
                  </a:lnTo>
                  <a:lnTo>
                    <a:pt x="129" y="103"/>
                  </a:lnTo>
                  <a:lnTo>
                    <a:pt x="129" y="103"/>
                  </a:lnTo>
                  <a:lnTo>
                    <a:pt x="129" y="107"/>
                  </a:lnTo>
                  <a:lnTo>
                    <a:pt x="129" y="107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1" y="113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35" y="117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40" y="121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21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36" y="132"/>
                  </a:lnTo>
                  <a:lnTo>
                    <a:pt x="136" y="132"/>
                  </a:lnTo>
                  <a:lnTo>
                    <a:pt x="135" y="134"/>
                  </a:lnTo>
                  <a:lnTo>
                    <a:pt x="135" y="134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29" y="155"/>
                  </a:lnTo>
                  <a:lnTo>
                    <a:pt x="129" y="161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19" y="170"/>
                  </a:lnTo>
                  <a:lnTo>
                    <a:pt x="115" y="172"/>
                  </a:lnTo>
                  <a:lnTo>
                    <a:pt x="115" y="172"/>
                  </a:lnTo>
                  <a:lnTo>
                    <a:pt x="112" y="165"/>
                  </a:lnTo>
                  <a:lnTo>
                    <a:pt x="112" y="165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47"/>
                  </a:lnTo>
                  <a:lnTo>
                    <a:pt x="110" y="147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08" y="138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0" y="126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92" y="128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7" y="109"/>
                  </a:lnTo>
                  <a:lnTo>
                    <a:pt x="87" y="109"/>
                  </a:lnTo>
                  <a:lnTo>
                    <a:pt x="89" y="103"/>
                  </a:lnTo>
                  <a:lnTo>
                    <a:pt x="89" y="103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4" y="94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00" y="92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3" y="98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7" y="96"/>
                  </a:lnTo>
                  <a:lnTo>
                    <a:pt x="117" y="96"/>
                  </a:lnTo>
                  <a:lnTo>
                    <a:pt x="127" y="98"/>
                  </a:lnTo>
                  <a:lnTo>
                    <a:pt x="127" y="98"/>
                  </a:lnTo>
                  <a:lnTo>
                    <a:pt x="127" y="96"/>
                  </a:lnTo>
                  <a:lnTo>
                    <a:pt x="129" y="94"/>
                  </a:lnTo>
                  <a:lnTo>
                    <a:pt x="129" y="94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27" y="92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1" y="92"/>
                  </a:lnTo>
                  <a:lnTo>
                    <a:pt x="121" y="92"/>
                  </a:lnTo>
                  <a:lnTo>
                    <a:pt x="121" y="90"/>
                  </a:lnTo>
                  <a:lnTo>
                    <a:pt x="121" y="90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12" y="82"/>
                  </a:lnTo>
                  <a:lnTo>
                    <a:pt x="112" y="82"/>
                  </a:lnTo>
                  <a:lnTo>
                    <a:pt x="112" y="84"/>
                  </a:lnTo>
                  <a:lnTo>
                    <a:pt x="113" y="84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0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2" y="84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0" y="90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4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6" y="82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9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6" y="63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6" y="55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21" y="42"/>
                  </a:lnTo>
                  <a:lnTo>
                    <a:pt x="121" y="42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129" y="48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33" y="50"/>
                  </a:lnTo>
                  <a:lnTo>
                    <a:pt x="133" y="46"/>
                  </a:lnTo>
                  <a:lnTo>
                    <a:pt x="133" y="46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6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50" y="40"/>
                  </a:lnTo>
                  <a:lnTo>
                    <a:pt x="150" y="40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42"/>
                  </a:lnTo>
                  <a:lnTo>
                    <a:pt x="154" y="42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8" y="42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8" y="38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5" y="36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9" y="34"/>
                  </a:lnTo>
                  <a:lnTo>
                    <a:pt x="171" y="34"/>
                  </a:lnTo>
                  <a:lnTo>
                    <a:pt x="171" y="34"/>
                  </a:lnTo>
                  <a:lnTo>
                    <a:pt x="171" y="30"/>
                  </a:lnTo>
                  <a:lnTo>
                    <a:pt x="171" y="30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79" y="34"/>
                  </a:lnTo>
                  <a:lnTo>
                    <a:pt x="179" y="34"/>
                  </a:lnTo>
                  <a:lnTo>
                    <a:pt x="179" y="38"/>
                  </a:lnTo>
                  <a:lnTo>
                    <a:pt x="179" y="38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96" y="51"/>
                  </a:lnTo>
                  <a:lnTo>
                    <a:pt x="206" y="65"/>
                  </a:lnTo>
                  <a:lnTo>
                    <a:pt x="206" y="65"/>
                  </a:lnTo>
                  <a:close/>
                  <a:moveTo>
                    <a:pt x="213" y="84"/>
                  </a:move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1" y="82"/>
                  </a:lnTo>
                  <a:lnTo>
                    <a:pt x="211" y="82"/>
                  </a:lnTo>
                  <a:lnTo>
                    <a:pt x="209" y="84"/>
                  </a:lnTo>
                  <a:lnTo>
                    <a:pt x="209" y="84"/>
                  </a:lnTo>
                  <a:lnTo>
                    <a:pt x="209" y="84"/>
                  </a:lnTo>
                  <a:lnTo>
                    <a:pt x="209" y="80"/>
                  </a:lnTo>
                  <a:lnTo>
                    <a:pt x="209" y="80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3" y="84"/>
                  </a:lnTo>
                  <a:lnTo>
                    <a:pt x="213" y="84"/>
                  </a:lnTo>
                  <a:close/>
                  <a:moveTo>
                    <a:pt x="200" y="121"/>
                  </a:moveTo>
                  <a:lnTo>
                    <a:pt x="200" y="121"/>
                  </a:lnTo>
                  <a:lnTo>
                    <a:pt x="202" y="119"/>
                  </a:lnTo>
                  <a:lnTo>
                    <a:pt x="202" y="119"/>
                  </a:lnTo>
                  <a:lnTo>
                    <a:pt x="202" y="119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2" y="122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0" y="121"/>
                  </a:lnTo>
                  <a:lnTo>
                    <a:pt x="200" y="121"/>
                  </a:lnTo>
                  <a:close/>
                  <a:moveTo>
                    <a:pt x="202" y="138"/>
                  </a:moveTo>
                  <a:lnTo>
                    <a:pt x="202" y="138"/>
                  </a:lnTo>
                  <a:lnTo>
                    <a:pt x="200" y="138"/>
                  </a:lnTo>
                  <a:lnTo>
                    <a:pt x="200" y="136"/>
                  </a:lnTo>
                  <a:lnTo>
                    <a:pt x="200" y="136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6"/>
                  </a:lnTo>
                  <a:lnTo>
                    <a:pt x="198" y="134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0" y="132"/>
                  </a:lnTo>
                  <a:lnTo>
                    <a:pt x="200" y="132"/>
                  </a:lnTo>
                  <a:lnTo>
                    <a:pt x="202" y="138"/>
                  </a:lnTo>
                  <a:lnTo>
                    <a:pt x="202" y="138"/>
                  </a:lnTo>
                  <a:close/>
                  <a:moveTo>
                    <a:pt x="196" y="132"/>
                  </a:moveTo>
                  <a:lnTo>
                    <a:pt x="196" y="132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6" y="136"/>
                  </a:lnTo>
                  <a:lnTo>
                    <a:pt x="196" y="136"/>
                  </a:lnTo>
                  <a:lnTo>
                    <a:pt x="196" y="136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90" y="134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2" y="128"/>
                  </a:lnTo>
                  <a:lnTo>
                    <a:pt x="194" y="128"/>
                  </a:lnTo>
                  <a:lnTo>
                    <a:pt x="194" y="124"/>
                  </a:lnTo>
                  <a:lnTo>
                    <a:pt x="194" y="124"/>
                  </a:lnTo>
                  <a:lnTo>
                    <a:pt x="196" y="126"/>
                  </a:lnTo>
                  <a:lnTo>
                    <a:pt x="198" y="126"/>
                  </a:lnTo>
                  <a:lnTo>
                    <a:pt x="198" y="126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2"/>
                  </a:lnTo>
                  <a:lnTo>
                    <a:pt x="196" y="132"/>
                  </a:lnTo>
                  <a:close/>
                  <a:moveTo>
                    <a:pt x="194" y="142"/>
                  </a:moveTo>
                  <a:lnTo>
                    <a:pt x="194" y="142"/>
                  </a:lnTo>
                  <a:lnTo>
                    <a:pt x="190" y="142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38"/>
                  </a:lnTo>
                  <a:lnTo>
                    <a:pt x="186" y="138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4" y="142"/>
                  </a:lnTo>
                  <a:close/>
                  <a:moveTo>
                    <a:pt x="198" y="109"/>
                  </a:moveTo>
                  <a:lnTo>
                    <a:pt x="198" y="109"/>
                  </a:lnTo>
                  <a:lnTo>
                    <a:pt x="196" y="105"/>
                  </a:lnTo>
                  <a:lnTo>
                    <a:pt x="196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7"/>
                  </a:lnTo>
                  <a:lnTo>
                    <a:pt x="198" y="109"/>
                  </a:lnTo>
                  <a:lnTo>
                    <a:pt x="198" y="109"/>
                  </a:lnTo>
                  <a:close/>
                  <a:moveTo>
                    <a:pt x="202" y="111"/>
                  </a:moveTo>
                  <a:lnTo>
                    <a:pt x="202" y="111"/>
                  </a:lnTo>
                  <a:lnTo>
                    <a:pt x="200" y="115"/>
                  </a:lnTo>
                  <a:lnTo>
                    <a:pt x="200" y="115"/>
                  </a:lnTo>
                  <a:lnTo>
                    <a:pt x="200" y="115"/>
                  </a:lnTo>
                  <a:lnTo>
                    <a:pt x="198" y="113"/>
                  </a:lnTo>
                  <a:lnTo>
                    <a:pt x="198" y="113"/>
                  </a:lnTo>
                  <a:lnTo>
                    <a:pt x="200" y="111"/>
                  </a:lnTo>
                  <a:lnTo>
                    <a:pt x="202" y="111"/>
                  </a:lnTo>
                  <a:lnTo>
                    <a:pt x="202" y="111"/>
                  </a:lnTo>
                  <a:close/>
                  <a:moveTo>
                    <a:pt x="209" y="132"/>
                  </a:moveTo>
                  <a:lnTo>
                    <a:pt x="209" y="132"/>
                  </a:lnTo>
                  <a:lnTo>
                    <a:pt x="207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7" y="130"/>
                  </a:lnTo>
                  <a:lnTo>
                    <a:pt x="209" y="132"/>
                  </a:lnTo>
                  <a:lnTo>
                    <a:pt x="209" y="132"/>
                  </a:lnTo>
                  <a:close/>
                  <a:moveTo>
                    <a:pt x="207" y="96"/>
                  </a:moveTo>
                  <a:lnTo>
                    <a:pt x="207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6" y="94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84"/>
                  </a:lnTo>
                  <a:lnTo>
                    <a:pt x="211" y="84"/>
                  </a:lnTo>
                  <a:lnTo>
                    <a:pt x="211" y="84"/>
                  </a:lnTo>
                  <a:lnTo>
                    <a:pt x="211" y="84"/>
                  </a:lnTo>
                  <a:lnTo>
                    <a:pt x="213" y="92"/>
                  </a:lnTo>
                  <a:lnTo>
                    <a:pt x="213" y="92"/>
                  </a:lnTo>
                  <a:lnTo>
                    <a:pt x="207" y="96"/>
                  </a:lnTo>
                  <a:lnTo>
                    <a:pt x="207" y="96"/>
                  </a:lnTo>
                  <a:close/>
                  <a:moveTo>
                    <a:pt x="209" y="74"/>
                  </a:moveTo>
                  <a:lnTo>
                    <a:pt x="209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9" y="76"/>
                  </a:lnTo>
                  <a:lnTo>
                    <a:pt x="209" y="74"/>
                  </a:lnTo>
                  <a:lnTo>
                    <a:pt x="209" y="74"/>
                  </a:lnTo>
                  <a:close/>
                  <a:moveTo>
                    <a:pt x="179" y="126"/>
                  </a:moveTo>
                  <a:lnTo>
                    <a:pt x="179" y="126"/>
                  </a:lnTo>
                  <a:lnTo>
                    <a:pt x="179" y="126"/>
                  </a:lnTo>
                  <a:lnTo>
                    <a:pt x="179" y="126"/>
                  </a:lnTo>
                  <a:lnTo>
                    <a:pt x="179" y="126"/>
                  </a:lnTo>
                  <a:lnTo>
                    <a:pt x="181" y="126"/>
                  </a:lnTo>
                  <a:lnTo>
                    <a:pt x="181" y="126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6" y="136"/>
                  </a:lnTo>
                  <a:lnTo>
                    <a:pt x="186" y="138"/>
                  </a:lnTo>
                  <a:lnTo>
                    <a:pt x="186" y="138"/>
                  </a:lnTo>
                  <a:lnTo>
                    <a:pt x="184" y="138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2"/>
                  </a:lnTo>
                  <a:lnTo>
                    <a:pt x="181" y="130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9" y="126"/>
                  </a:lnTo>
                  <a:close/>
                  <a:moveTo>
                    <a:pt x="165" y="121"/>
                  </a:moveTo>
                  <a:lnTo>
                    <a:pt x="165" y="121"/>
                  </a:lnTo>
                  <a:lnTo>
                    <a:pt x="167" y="124"/>
                  </a:lnTo>
                  <a:lnTo>
                    <a:pt x="167" y="124"/>
                  </a:lnTo>
                  <a:lnTo>
                    <a:pt x="167" y="124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65" y="124"/>
                  </a:lnTo>
                  <a:lnTo>
                    <a:pt x="165" y="121"/>
                  </a:lnTo>
                  <a:lnTo>
                    <a:pt x="165" y="121"/>
                  </a:lnTo>
                  <a:close/>
                  <a:moveTo>
                    <a:pt x="140" y="155"/>
                  </a:moveTo>
                  <a:lnTo>
                    <a:pt x="140" y="155"/>
                  </a:lnTo>
                  <a:lnTo>
                    <a:pt x="140" y="155"/>
                  </a:lnTo>
                  <a:lnTo>
                    <a:pt x="140" y="155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38" y="161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6" y="163"/>
                  </a:lnTo>
                  <a:lnTo>
                    <a:pt x="135" y="159"/>
                  </a:lnTo>
                  <a:lnTo>
                    <a:pt x="135" y="157"/>
                  </a:lnTo>
                  <a:lnTo>
                    <a:pt x="135" y="157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35" y="151"/>
                  </a:lnTo>
                  <a:lnTo>
                    <a:pt x="135" y="151"/>
                  </a:lnTo>
                  <a:lnTo>
                    <a:pt x="138" y="149"/>
                  </a:lnTo>
                  <a:lnTo>
                    <a:pt x="138" y="149"/>
                  </a:lnTo>
                  <a:lnTo>
                    <a:pt x="140" y="145"/>
                  </a:lnTo>
                  <a:lnTo>
                    <a:pt x="140" y="145"/>
                  </a:lnTo>
                  <a:lnTo>
                    <a:pt x="140" y="145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40" y="155"/>
                  </a:lnTo>
                  <a:lnTo>
                    <a:pt x="140" y="155"/>
                  </a:lnTo>
                  <a:close/>
                  <a:moveTo>
                    <a:pt x="62" y="191"/>
                  </a:moveTo>
                  <a:lnTo>
                    <a:pt x="62" y="191"/>
                  </a:lnTo>
                  <a:lnTo>
                    <a:pt x="64" y="190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2" y="191"/>
                  </a:lnTo>
                  <a:lnTo>
                    <a:pt x="62" y="191"/>
                  </a:lnTo>
                  <a:close/>
                  <a:moveTo>
                    <a:pt x="75" y="59"/>
                  </a:moveTo>
                  <a:lnTo>
                    <a:pt x="75" y="59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5"/>
                  </a:lnTo>
                  <a:lnTo>
                    <a:pt x="69" y="51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69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4" y="36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8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6" y="25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4" y="23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4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5" y="55"/>
                  </a:lnTo>
                  <a:lnTo>
                    <a:pt x="75" y="59"/>
                  </a:lnTo>
                  <a:lnTo>
                    <a:pt x="75" y="59"/>
                  </a:lnTo>
                  <a:close/>
                  <a:moveTo>
                    <a:pt x="113" y="28"/>
                  </a:moveTo>
                  <a:lnTo>
                    <a:pt x="113" y="28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112" y="36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8" y="25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0" y="25"/>
                  </a:lnTo>
                  <a:lnTo>
                    <a:pt x="110" y="25"/>
                  </a:lnTo>
                  <a:lnTo>
                    <a:pt x="112" y="25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3" y="28"/>
                  </a:lnTo>
                  <a:lnTo>
                    <a:pt x="113" y="28"/>
                  </a:lnTo>
                  <a:close/>
                  <a:moveTo>
                    <a:pt x="113" y="25"/>
                  </a:moveTo>
                  <a:lnTo>
                    <a:pt x="113" y="25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17" y="27"/>
                  </a:lnTo>
                  <a:lnTo>
                    <a:pt x="113" y="27"/>
                  </a:lnTo>
                  <a:lnTo>
                    <a:pt x="113" y="27"/>
                  </a:lnTo>
                  <a:lnTo>
                    <a:pt x="113" y="25"/>
                  </a:lnTo>
                  <a:lnTo>
                    <a:pt x="113" y="25"/>
                  </a:lnTo>
                  <a:close/>
                  <a:moveTo>
                    <a:pt x="96" y="71"/>
                  </a:moveTo>
                  <a:lnTo>
                    <a:pt x="96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6" y="71"/>
                  </a:lnTo>
                  <a:lnTo>
                    <a:pt x="96" y="71"/>
                  </a:lnTo>
                  <a:close/>
                  <a:moveTo>
                    <a:pt x="92" y="55"/>
                  </a:moveTo>
                  <a:lnTo>
                    <a:pt x="92" y="55"/>
                  </a:lnTo>
                  <a:lnTo>
                    <a:pt x="92" y="53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4" y="55"/>
                  </a:lnTo>
                  <a:lnTo>
                    <a:pt x="92" y="55"/>
                  </a:lnTo>
                  <a:lnTo>
                    <a:pt x="92" y="55"/>
                  </a:lnTo>
                  <a:close/>
                  <a:moveTo>
                    <a:pt x="138" y="36"/>
                  </a:moveTo>
                  <a:lnTo>
                    <a:pt x="138" y="36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6" y="34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2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0" y="42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8" y="36"/>
                  </a:lnTo>
                  <a:lnTo>
                    <a:pt x="138" y="36"/>
                  </a:lnTo>
                  <a:close/>
                  <a:moveTo>
                    <a:pt x="138" y="27"/>
                  </a:moveTo>
                  <a:lnTo>
                    <a:pt x="138" y="27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40" y="27"/>
                  </a:lnTo>
                  <a:lnTo>
                    <a:pt x="138" y="27"/>
                  </a:lnTo>
                  <a:lnTo>
                    <a:pt x="138" y="27"/>
                  </a:lnTo>
                  <a:close/>
                  <a:moveTo>
                    <a:pt x="161" y="27"/>
                  </a:moveTo>
                  <a:lnTo>
                    <a:pt x="161" y="27"/>
                  </a:lnTo>
                  <a:lnTo>
                    <a:pt x="165" y="27"/>
                  </a:lnTo>
                  <a:lnTo>
                    <a:pt x="167" y="28"/>
                  </a:lnTo>
                  <a:lnTo>
                    <a:pt x="167" y="28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7"/>
                  </a:lnTo>
                  <a:lnTo>
                    <a:pt x="161" y="27"/>
                  </a:lnTo>
                  <a:close/>
                  <a:moveTo>
                    <a:pt x="48" y="55"/>
                  </a:moveTo>
                  <a:lnTo>
                    <a:pt x="48" y="55"/>
                  </a:lnTo>
                  <a:lnTo>
                    <a:pt x="48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8" y="55"/>
                  </a:lnTo>
                  <a:lnTo>
                    <a:pt x="48" y="55"/>
                  </a:lnTo>
                  <a:close/>
                  <a:moveTo>
                    <a:pt x="54" y="113"/>
                  </a:moveTo>
                  <a:lnTo>
                    <a:pt x="54" y="113"/>
                  </a:lnTo>
                  <a:lnTo>
                    <a:pt x="54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4" y="113"/>
                  </a:lnTo>
                  <a:close/>
                  <a:moveTo>
                    <a:pt x="44" y="111"/>
                  </a:moveTo>
                  <a:lnTo>
                    <a:pt x="44" y="111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39" y="109"/>
                  </a:lnTo>
                  <a:lnTo>
                    <a:pt x="39" y="109"/>
                  </a:lnTo>
                  <a:lnTo>
                    <a:pt x="39" y="109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4" y="111"/>
                  </a:lnTo>
                  <a:lnTo>
                    <a:pt x="44" y="111"/>
                  </a:lnTo>
                  <a:close/>
                  <a:moveTo>
                    <a:pt x="44" y="113"/>
                  </a:moveTo>
                  <a:lnTo>
                    <a:pt x="44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close/>
                  <a:moveTo>
                    <a:pt x="43" y="107"/>
                  </a:moveTo>
                  <a:lnTo>
                    <a:pt x="43" y="107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3" y="107"/>
                  </a:lnTo>
                  <a:lnTo>
                    <a:pt x="43" y="107"/>
                  </a:lnTo>
                  <a:close/>
                  <a:moveTo>
                    <a:pt x="44" y="105"/>
                  </a:moveTo>
                  <a:lnTo>
                    <a:pt x="44" y="105"/>
                  </a:lnTo>
                  <a:lnTo>
                    <a:pt x="46" y="105"/>
                  </a:lnTo>
                  <a:lnTo>
                    <a:pt x="46" y="105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4" y="105"/>
                  </a:lnTo>
                  <a:lnTo>
                    <a:pt x="44" y="105"/>
                  </a:lnTo>
                  <a:close/>
                  <a:moveTo>
                    <a:pt x="46" y="109"/>
                  </a:moveTo>
                  <a:lnTo>
                    <a:pt x="46" y="109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6" y="109"/>
                  </a:lnTo>
                  <a:lnTo>
                    <a:pt x="46" y="109"/>
                  </a:lnTo>
                  <a:close/>
                  <a:moveTo>
                    <a:pt x="213" y="142"/>
                  </a:moveTo>
                  <a:lnTo>
                    <a:pt x="213" y="142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6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7" y="134"/>
                  </a:lnTo>
                  <a:lnTo>
                    <a:pt x="209" y="134"/>
                  </a:lnTo>
                  <a:lnTo>
                    <a:pt x="209" y="134"/>
                  </a:lnTo>
                  <a:lnTo>
                    <a:pt x="211" y="132"/>
                  </a:lnTo>
                  <a:lnTo>
                    <a:pt x="211" y="132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3" y="142"/>
                  </a:lnTo>
                  <a:lnTo>
                    <a:pt x="21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227"/>
            <p:cNvSpPr>
              <a:spLocks/>
            </p:cNvSpPr>
            <p:nvPr/>
          </p:nvSpPr>
          <p:spPr bwMode="auto">
            <a:xfrm>
              <a:off x="4524375" y="3513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228"/>
            <p:cNvSpPr>
              <a:spLocks/>
            </p:cNvSpPr>
            <p:nvPr/>
          </p:nvSpPr>
          <p:spPr bwMode="auto">
            <a:xfrm>
              <a:off x="4752975" y="3595688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229"/>
            <p:cNvSpPr>
              <a:spLocks/>
            </p:cNvSpPr>
            <p:nvPr/>
          </p:nvSpPr>
          <p:spPr bwMode="auto">
            <a:xfrm>
              <a:off x="4722813" y="3516313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230"/>
            <p:cNvSpPr>
              <a:spLocks/>
            </p:cNvSpPr>
            <p:nvPr/>
          </p:nvSpPr>
          <p:spPr bwMode="auto">
            <a:xfrm>
              <a:off x="4725988" y="3516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231"/>
            <p:cNvSpPr>
              <a:spLocks/>
            </p:cNvSpPr>
            <p:nvPr/>
          </p:nvSpPr>
          <p:spPr bwMode="auto">
            <a:xfrm>
              <a:off x="4689475" y="3529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232"/>
            <p:cNvSpPr>
              <a:spLocks/>
            </p:cNvSpPr>
            <p:nvPr/>
          </p:nvSpPr>
          <p:spPr bwMode="auto">
            <a:xfrm>
              <a:off x="4473575" y="3619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233"/>
            <p:cNvSpPr>
              <a:spLocks/>
            </p:cNvSpPr>
            <p:nvPr/>
          </p:nvSpPr>
          <p:spPr bwMode="auto">
            <a:xfrm>
              <a:off x="4616450" y="3589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234"/>
            <p:cNvSpPr>
              <a:spLocks/>
            </p:cNvSpPr>
            <p:nvPr/>
          </p:nvSpPr>
          <p:spPr bwMode="auto">
            <a:xfrm>
              <a:off x="4616450" y="3536951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9 w 9"/>
                <a:gd name="T3" fmla="*/ 0 h 18"/>
                <a:gd name="T4" fmla="*/ 7 w 9"/>
                <a:gd name="T5" fmla="*/ 4 h 18"/>
                <a:gd name="T6" fmla="*/ 5 w 9"/>
                <a:gd name="T7" fmla="*/ 8 h 18"/>
                <a:gd name="T8" fmla="*/ 5 w 9"/>
                <a:gd name="T9" fmla="*/ 8 h 18"/>
                <a:gd name="T10" fmla="*/ 5 w 9"/>
                <a:gd name="T11" fmla="*/ 10 h 18"/>
                <a:gd name="T12" fmla="*/ 5 w 9"/>
                <a:gd name="T13" fmla="*/ 10 h 18"/>
                <a:gd name="T14" fmla="*/ 4 w 9"/>
                <a:gd name="T15" fmla="*/ 16 h 18"/>
                <a:gd name="T16" fmla="*/ 4 w 9"/>
                <a:gd name="T17" fmla="*/ 16 h 18"/>
                <a:gd name="T18" fmla="*/ 2 w 9"/>
                <a:gd name="T19" fmla="*/ 16 h 18"/>
                <a:gd name="T20" fmla="*/ 2 w 9"/>
                <a:gd name="T21" fmla="*/ 14 h 18"/>
                <a:gd name="T22" fmla="*/ 0 w 9"/>
                <a:gd name="T23" fmla="*/ 12 h 18"/>
                <a:gd name="T24" fmla="*/ 0 w 9"/>
                <a:gd name="T25" fmla="*/ 12 h 18"/>
                <a:gd name="T26" fmla="*/ 2 w 9"/>
                <a:gd name="T27" fmla="*/ 16 h 18"/>
                <a:gd name="T28" fmla="*/ 2 w 9"/>
                <a:gd name="T29" fmla="*/ 16 h 18"/>
                <a:gd name="T30" fmla="*/ 2 w 9"/>
                <a:gd name="T31" fmla="*/ 16 h 18"/>
                <a:gd name="T32" fmla="*/ 2 w 9"/>
                <a:gd name="T33" fmla="*/ 18 h 18"/>
                <a:gd name="T34" fmla="*/ 2 w 9"/>
                <a:gd name="T35" fmla="*/ 18 h 18"/>
                <a:gd name="T36" fmla="*/ 2 w 9"/>
                <a:gd name="T37" fmla="*/ 16 h 18"/>
                <a:gd name="T38" fmla="*/ 2 w 9"/>
                <a:gd name="T39" fmla="*/ 18 h 18"/>
                <a:gd name="T40" fmla="*/ 2 w 9"/>
                <a:gd name="T41" fmla="*/ 18 h 18"/>
                <a:gd name="T42" fmla="*/ 5 w 9"/>
                <a:gd name="T43" fmla="*/ 16 h 18"/>
                <a:gd name="T44" fmla="*/ 5 w 9"/>
                <a:gd name="T45" fmla="*/ 16 h 18"/>
                <a:gd name="T46" fmla="*/ 7 w 9"/>
                <a:gd name="T47" fmla="*/ 16 h 18"/>
                <a:gd name="T48" fmla="*/ 7 w 9"/>
                <a:gd name="T49" fmla="*/ 16 h 18"/>
                <a:gd name="T50" fmla="*/ 7 w 9"/>
                <a:gd name="T51" fmla="*/ 14 h 18"/>
                <a:gd name="T52" fmla="*/ 9 w 9"/>
                <a:gd name="T53" fmla="*/ 10 h 18"/>
                <a:gd name="T54" fmla="*/ 9 w 9"/>
                <a:gd name="T55" fmla="*/ 10 h 18"/>
                <a:gd name="T56" fmla="*/ 9 w 9"/>
                <a:gd name="T57" fmla="*/ 12 h 18"/>
                <a:gd name="T58" fmla="*/ 9 w 9"/>
                <a:gd name="T59" fmla="*/ 12 h 18"/>
                <a:gd name="T60" fmla="*/ 9 w 9"/>
                <a:gd name="T61" fmla="*/ 12 h 18"/>
                <a:gd name="T62" fmla="*/ 9 w 9"/>
                <a:gd name="T63" fmla="*/ 8 h 18"/>
                <a:gd name="T64" fmla="*/ 9 w 9"/>
                <a:gd name="T65" fmla="*/ 8 h 18"/>
                <a:gd name="T66" fmla="*/ 7 w 9"/>
                <a:gd name="T67" fmla="*/ 6 h 18"/>
                <a:gd name="T68" fmla="*/ 7 w 9"/>
                <a:gd name="T69" fmla="*/ 6 h 18"/>
                <a:gd name="T70" fmla="*/ 9 w 9"/>
                <a:gd name="T71" fmla="*/ 4 h 18"/>
                <a:gd name="T72" fmla="*/ 9 w 9"/>
                <a:gd name="T73" fmla="*/ 0 h 18"/>
                <a:gd name="T74" fmla="*/ 9 w 9"/>
                <a:gd name="T75" fmla="*/ 0 h 18"/>
                <a:gd name="T76" fmla="*/ 9 w 9"/>
                <a:gd name="T77" fmla="*/ 0 h 18"/>
                <a:gd name="T78" fmla="*/ 9 w 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235"/>
            <p:cNvSpPr>
              <a:spLocks/>
            </p:cNvSpPr>
            <p:nvPr/>
          </p:nvSpPr>
          <p:spPr bwMode="auto">
            <a:xfrm>
              <a:off x="4543425" y="3565526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236"/>
            <p:cNvSpPr>
              <a:spLocks/>
            </p:cNvSpPr>
            <p:nvPr/>
          </p:nvSpPr>
          <p:spPr bwMode="auto">
            <a:xfrm>
              <a:off x="4740275" y="3632201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0 h 4"/>
                <a:gd name="T16" fmla="*/ 2 w 2"/>
                <a:gd name="T17" fmla="*/ 0 h 4"/>
                <a:gd name="T18" fmla="*/ 2 w 2"/>
                <a:gd name="T19" fmla="*/ 0 h 4"/>
                <a:gd name="T20" fmla="*/ 0 w 2"/>
                <a:gd name="T21" fmla="*/ 0 h 4"/>
                <a:gd name="T22" fmla="*/ 0 w 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0" name="Freeform 237"/>
            <p:cNvSpPr>
              <a:spLocks/>
            </p:cNvSpPr>
            <p:nvPr/>
          </p:nvSpPr>
          <p:spPr bwMode="auto">
            <a:xfrm>
              <a:off x="4643438" y="3535363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1 h 3"/>
                <a:gd name="T6" fmla="*/ 2 w 6"/>
                <a:gd name="T7" fmla="*/ 3 h 3"/>
                <a:gd name="T8" fmla="*/ 2 w 6"/>
                <a:gd name="T9" fmla="*/ 3 h 3"/>
                <a:gd name="T10" fmla="*/ 2 w 6"/>
                <a:gd name="T11" fmla="*/ 3 h 3"/>
                <a:gd name="T12" fmla="*/ 2 w 6"/>
                <a:gd name="T13" fmla="*/ 3 h 3"/>
                <a:gd name="T14" fmla="*/ 4 w 6"/>
                <a:gd name="T15" fmla="*/ 1 h 3"/>
                <a:gd name="T16" fmla="*/ 4 w 6"/>
                <a:gd name="T17" fmla="*/ 1 h 3"/>
                <a:gd name="T18" fmla="*/ 4 w 6"/>
                <a:gd name="T19" fmla="*/ 1 h 3"/>
                <a:gd name="T20" fmla="*/ 6 w 6"/>
                <a:gd name="T21" fmla="*/ 0 h 3"/>
                <a:gd name="T22" fmla="*/ 6 w 6"/>
                <a:gd name="T23" fmla="*/ 0 h 3"/>
                <a:gd name="T24" fmla="*/ 0 w 6"/>
                <a:gd name="T25" fmla="*/ 0 h 3"/>
                <a:gd name="T26" fmla="*/ 0 w 6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1" name="Freeform 238"/>
            <p:cNvSpPr>
              <a:spLocks/>
            </p:cNvSpPr>
            <p:nvPr/>
          </p:nvSpPr>
          <p:spPr bwMode="auto">
            <a:xfrm>
              <a:off x="4637088" y="352583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Freeform 239"/>
            <p:cNvSpPr>
              <a:spLocks/>
            </p:cNvSpPr>
            <p:nvPr/>
          </p:nvSpPr>
          <p:spPr bwMode="auto">
            <a:xfrm>
              <a:off x="4649788" y="3619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Freeform 240"/>
            <p:cNvSpPr>
              <a:spLocks/>
            </p:cNvSpPr>
            <p:nvPr/>
          </p:nvSpPr>
          <p:spPr bwMode="auto">
            <a:xfrm>
              <a:off x="4649788" y="35401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Freeform 241"/>
            <p:cNvSpPr>
              <a:spLocks/>
            </p:cNvSpPr>
            <p:nvPr/>
          </p:nvSpPr>
          <p:spPr bwMode="auto">
            <a:xfrm>
              <a:off x="4686300" y="3525838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Freeform 242"/>
            <p:cNvSpPr>
              <a:spLocks/>
            </p:cNvSpPr>
            <p:nvPr/>
          </p:nvSpPr>
          <p:spPr bwMode="auto">
            <a:xfrm>
              <a:off x="4633913" y="3549651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6" name="Freeform 243"/>
            <p:cNvSpPr>
              <a:spLocks/>
            </p:cNvSpPr>
            <p:nvPr/>
          </p:nvSpPr>
          <p:spPr bwMode="auto">
            <a:xfrm>
              <a:off x="4729163" y="3516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7" name="Freeform 244"/>
            <p:cNvSpPr>
              <a:spLocks/>
            </p:cNvSpPr>
            <p:nvPr/>
          </p:nvSpPr>
          <p:spPr bwMode="auto">
            <a:xfrm>
              <a:off x="4583113" y="3492501"/>
              <a:ext cx="7938" cy="3175"/>
            </a:xfrm>
            <a:custGeom>
              <a:avLst/>
              <a:gdLst>
                <a:gd name="T0" fmla="*/ 3 w 5"/>
                <a:gd name="T1" fmla="*/ 2 h 2"/>
                <a:gd name="T2" fmla="*/ 3 w 5"/>
                <a:gd name="T3" fmla="*/ 2 h 2"/>
                <a:gd name="T4" fmla="*/ 5 w 5"/>
                <a:gd name="T5" fmla="*/ 0 h 2"/>
                <a:gd name="T6" fmla="*/ 5 w 5"/>
                <a:gd name="T7" fmla="*/ 0 h 2"/>
                <a:gd name="T8" fmla="*/ 2 w 5"/>
                <a:gd name="T9" fmla="*/ 0 h 2"/>
                <a:gd name="T10" fmla="*/ 0 w 5"/>
                <a:gd name="T11" fmla="*/ 0 h 2"/>
                <a:gd name="T12" fmla="*/ 0 w 5"/>
                <a:gd name="T13" fmla="*/ 0 h 2"/>
                <a:gd name="T14" fmla="*/ 3 w 5"/>
                <a:gd name="T15" fmla="*/ 2 h 2"/>
                <a:gd name="T16" fmla="*/ 3 w 5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8" name="Freeform 245"/>
            <p:cNvSpPr>
              <a:spLocks/>
            </p:cNvSpPr>
            <p:nvPr/>
          </p:nvSpPr>
          <p:spPr bwMode="auto">
            <a:xfrm>
              <a:off x="4586288" y="3519488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1 w 1"/>
                <a:gd name="T7" fmla="*/ 0 h 2"/>
                <a:gd name="T8" fmla="*/ 0 w 1"/>
                <a:gd name="T9" fmla="*/ 0 h 2"/>
                <a:gd name="T10" fmla="*/ 0 w 1"/>
                <a:gd name="T11" fmla="*/ 2 h 2"/>
                <a:gd name="T12" fmla="*/ 0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9" name="Freeform 246"/>
            <p:cNvSpPr>
              <a:spLocks/>
            </p:cNvSpPr>
            <p:nvPr/>
          </p:nvSpPr>
          <p:spPr bwMode="auto">
            <a:xfrm>
              <a:off x="4470400" y="3613151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0" name="Freeform 247"/>
            <p:cNvSpPr>
              <a:spLocks/>
            </p:cNvSpPr>
            <p:nvPr/>
          </p:nvSpPr>
          <p:spPr bwMode="auto">
            <a:xfrm>
              <a:off x="4470400" y="3613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1" name="Freeform 248"/>
            <p:cNvSpPr>
              <a:spLocks/>
            </p:cNvSpPr>
            <p:nvPr/>
          </p:nvSpPr>
          <p:spPr bwMode="auto">
            <a:xfrm>
              <a:off x="4305300" y="3571876"/>
              <a:ext cx="79375" cy="127000"/>
            </a:xfrm>
            <a:custGeom>
              <a:avLst/>
              <a:gdLst>
                <a:gd name="T0" fmla="*/ 0 w 50"/>
                <a:gd name="T1" fmla="*/ 40 h 80"/>
                <a:gd name="T2" fmla="*/ 50 w 50"/>
                <a:gd name="T3" fmla="*/ 80 h 80"/>
                <a:gd name="T4" fmla="*/ 50 w 50"/>
                <a:gd name="T5" fmla="*/ 0 h 80"/>
                <a:gd name="T6" fmla="*/ 0 w 50"/>
                <a:gd name="T7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80">
                  <a:moveTo>
                    <a:pt x="0" y="40"/>
                  </a:moveTo>
                  <a:lnTo>
                    <a:pt x="50" y="80"/>
                  </a:lnTo>
                  <a:lnTo>
                    <a:pt x="5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2" name="Freeform 249"/>
            <p:cNvSpPr>
              <a:spLocks/>
            </p:cNvSpPr>
            <p:nvPr/>
          </p:nvSpPr>
          <p:spPr bwMode="auto">
            <a:xfrm>
              <a:off x="4378325" y="3608388"/>
              <a:ext cx="49213" cy="53975"/>
            </a:xfrm>
            <a:custGeom>
              <a:avLst/>
              <a:gdLst>
                <a:gd name="T0" fmla="*/ 31 w 31"/>
                <a:gd name="T1" fmla="*/ 34 h 34"/>
                <a:gd name="T2" fmla="*/ 0 w 31"/>
                <a:gd name="T3" fmla="*/ 34 h 34"/>
                <a:gd name="T4" fmla="*/ 0 w 31"/>
                <a:gd name="T5" fmla="*/ 0 h 34"/>
                <a:gd name="T6" fmla="*/ 31 w 31"/>
                <a:gd name="T7" fmla="*/ 0 h 34"/>
                <a:gd name="T8" fmla="*/ 31 w 31"/>
                <a:gd name="T9" fmla="*/ 34 h 34"/>
                <a:gd name="T10" fmla="*/ 31 w 3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34"/>
                  </a:lnTo>
                  <a:lnTo>
                    <a:pt x="3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3" name="Freeform 250"/>
            <p:cNvSpPr>
              <a:spLocks/>
            </p:cNvSpPr>
            <p:nvPr/>
          </p:nvSpPr>
          <p:spPr bwMode="auto">
            <a:xfrm>
              <a:off x="4862513" y="3571876"/>
              <a:ext cx="79375" cy="127000"/>
            </a:xfrm>
            <a:custGeom>
              <a:avLst/>
              <a:gdLst>
                <a:gd name="T0" fmla="*/ 50 w 50"/>
                <a:gd name="T1" fmla="*/ 40 h 80"/>
                <a:gd name="T2" fmla="*/ 0 w 50"/>
                <a:gd name="T3" fmla="*/ 80 h 80"/>
                <a:gd name="T4" fmla="*/ 0 w 50"/>
                <a:gd name="T5" fmla="*/ 0 h 80"/>
                <a:gd name="T6" fmla="*/ 50 w 50"/>
                <a:gd name="T7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80">
                  <a:moveTo>
                    <a:pt x="50" y="4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5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4" name="Freeform 251"/>
            <p:cNvSpPr>
              <a:spLocks/>
            </p:cNvSpPr>
            <p:nvPr/>
          </p:nvSpPr>
          <p:spPr bwMode="auto">
            <a:xfrm>
              <a:off x="4822825" y="3608388"/>
              <a:ext cx="49213" cy="53975"/>
            </a:xfrm>
            <a:custGeom>
              <a:avLst/>
              <a:gdLst>
                <a:gd name="T0" fmla="*/ 31 w 31"/>
                <a:gd name="T1" fmla="*/ 34 h 34"/>
                <a:gd name="T2" fmla="*/ 0 w 31"/>
                <a:gd name="T3" fmla="*/ 34 h 34"/>
                <a:gd name="T4" fmla="*/ 0 w 31"/>
                <a:gd name="T5" fmla="*/ 0 h 34"/>
                <a:gd name="T6" fmla="*/ 31 w 31"/>
                <a:gd name="T7" fmla="*/ 0 h 34"/>
                <a:gd name="T8" fmla="*/ 31 w 31"/>
                <a:gd name="T9" fmla="*/ 34 h 34"/>
                <a:gd name="T10" fmla="*/ 31 w 3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34"/>
                  </a:lnTo>
                  <a:lnTo>
                    <a:pt x="3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5" name="Freeform 252"/>
            <p:cNvSpPr>
              <a:spLocks/>
            </p:cNvSpPr>
            <p:nvPr/>
          </p:nvSpPr>
          <p:spPr bwMode="auto">
            <a:xfrm>
              <a:off x="4560888" y="3317876"/>
              <a:ext cx="128588" cy="79375"/>
            </a:xfrm>
            <a:custGeom>
              <a:avLst/>
              <a:gdLst>
                <a:gd name="T0" fmla="*/ 40 w 81"/>
                <a:gd name="T1" fmla="*/ 0 h 50"/>
                <a:gd name="T2" fmla="*/ 0 w 81"/>
                <a:gd name="T3" fmla="*/ 50 h 50"/>
                <a:gd name="T4" fmla="*/ 81 w 81"/>
                <a:gd name="T5" fmla="*/ 50 h 50"/>
                <a:gd name="T6" fmla="*/ 40 w 8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0">
                  <a:moveTo>
                    <a:pt x="40" y="0"/>
                  </a:moveTo>
                  <a:lnTo>
                    <a:pt x="0" y="50"/>
                  </a:lnTo>
                  <a:lnTo>
                    <a:pt x="81" y="5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6" name="Freeform 253"/>
            <p:cNvSpPr>
              <a:spLocks/>
            </p:cNvSpPr>
            <p:nvPr/>
          </p:nvSpPr>
          <p:spPr bwMode="auto">
            <a:xfrm>
              <a:off x="4597400" y="3389313"/>
              <a:ext cx="52388" cy="47625"/>
            </a:xfrm>
            <a:custGeom>
              <a:avLst/>
              <a:gdLst>
                <a:gd name="T0" fmla="*/ 33 w 33"/>
                <a:gd name="T1" fmla="*/ 30 h 30"/>
                <a:gd name="T2" fmla="*/ 0 w 33"/>
                <a:gd name="T3" fmla="*/ 30 h 30"/>
                <a:gd name="T4" fmla="*/ 0 w 33"/>
                <a:gd name="T5" fmla="*/ 0 h 30"/>
                <a:gd name="T6" fmla="*/ 33 w 33"/>
                <a:gd name="T7" fmla="*/ 0 h 30"/>
                <a:gd name="T8" fmla="*/ 33 w 33"/>
                <a:gd name="T9" fmla="*/ 30 h 30"/>
                <a:gd name="T10" fmla="*/ 33 w 33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0">
                  <a:moveTo>
                    <a:pt x="33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0"/>
                  </a:lnTo>
                  <a:lnTo>
                    <a:pt x="3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7" name="Freeform 254"/>
            <p:cNvSpPr>
              <a:spLocks/>
            </p:cNvSpPr>
            <p:nvPr/>
          </p:nvSpPr>
          <p:spPr bwMode="auto">
            <a:xfrm>
              <a:off x="4560888" y="3875088"/>
              <a:ext cx="128588" cy="79375"/>
            </a:xfrm>
            <a:custGeom>
              <a:avLst/>
              <a:gdLst>
                <a:gd name="T0" fmla="*/ 40 w 81"/>
                <a:gd name="T1" fmla="*/ 50 h 50"/>
                <a:gd name="T2" fmla="*/ 0 w 81"/>
                <a:gd name="T3" fmla="*/ 0 h 50"/>
                <a:gd name="T4" fmla="*/ 81 w 81"/>
                <a:gd name="T5" fmla="*/ 0 h 50"/>
                <a:gd name="T6" fmla="*/ 40 w 81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0">
                  <a:moveTo>
                    <a:pt x="40" y="50"/>
                  </a:moveTo>
                  <a:lnTo>
                    <a:pt x="0" y="0"/>
                  </a:lnTo>
                  <a:lnTo>
                    <a:pt x="81" y="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8" name="Freeform 255"/>
            <p:cNvSpPr>
              <a:spLocks/>
            </p:cNvSpPr>
            <p:nvPr/>
          </p:nvSpPr>
          <p:spPr bwMode="auto">
            <a:xfrm>
              <a:off x="4597400" y="3833813"/>
              <a:ext cx="52388" cy="47625"/>
            </a:xfrm>
            <a:custGeom>
              <a:avLst/>
              <a:gdLst>
                <a:gd name="T0" fmla="*/ 33 w 33"/>
                <a:gd name="T1" fmla="*/ 30 h 30"/>
                <a:gd name="T2" fmla="*/ 0 w 33"/>
                <a:gd name="T3" fmla="*/ 30 h 30"/>
                <a:gd name="T4" fmla="*/ 0 w 33"/>
                <a:gd name="T5" fmla="*/ 0 h 30"/>
                <a:gd name="T6" fmla="*/ 33 w 33"/>
                <a:gd name="T7" fmla="*/ 0 h 30"/>
                <a:gd name="T8" fmla="*/ 33 w 33"/>
                <a:gd name="T9" fmla="*/ 30 h 30"/>
                <a:gd name="T10" fmla="*/ 33 w 33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0">
                  <a:moveTo>
                    <a:pt x="33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0"/>
                  </a:lnTo>
                  <a:lnTo>
                    <a:pt x="3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9" name="Freeform 256"/>
            <p:cNvSpPr>
              <a:spLocks/>
            </p:cNvSpPr>
            <p:nvPr/>
          </p:nvSpPr>
          <p:spPr bwMode="auto">
            <a:xfrm>
              <a:off x="4400550" y="3409951"/>
              <a:ext cx="100013" cy="103188"/>
            </a:xfrm>
            <a:custGeom>
              <a:avLst/>
              <a:gdLst>
                <a:gd name="T0" fmla="*/ 0 w 63"/>
                <a:gd name="T1" fmla="*/ 0 h 65"/>
                <a:gd name="T2" fmla="*/ 5 w 63"/>
                <a:gd name="T3" fmla="*/ 65 h 65"/>
                <a:gd name="T4" fmla="*/ 63 w 63"/>
                <a:gd name="T5" fmla="*/ 8 h 65"/>
                <a:gd name="T6" fmla="*/ 0 w 63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5" y="65"/>
                  </a:lnTo>
                  <a:lnTo>
                    <a:pt x="6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0" name="Freeform 257"/>
            <p:cNvSpPr>
              <a:spLocks/>
            </p:cNvSpPr>
            <p:nvPr/>
          </p:nvSpPr>
          <p:spPr bwMode="auto">
            <a:xfrm>
              <a:off x="4430713" y="3443288"/>
              <a:ext cx="73025" cy="69850"/>
            </a:xfrm>
            <a:custGeom>
              <a:avLst/>
              <a:gdLst>
                <a:gd name="T0" fmla="*/ 23 w 46"/>
                <a:gd name="T1" fmla="*/ 44 h 44"/>
                <a:gd name="T2" fmla="*/ 0 w 46"/>
                <a:gd name="T3" fmla="*/ 23 h 44"/>
                <a:gd name="T4" fmla="*/ 25 w 46"/>
                <a:gd name="T5" fmla="*/ 0 h 44"/>
                <a:gd name="T6" fmla="*/ 46 w 46"/>
                <a:gd name="T7" fmla="*/ 21 h 44"/>
                <a:gd name="T8" fmla="*/ 23 w 46"/>
                <a:gd name="T9" fmla="*/ 44 h 44"/>
                <a:gd name="T10" fmla="*/ 23 w 46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4">
                  <a:moveTo>
                    <a:pt x="23" y="44"/>
                  </a:moveTo>
                  <a:lnTo>
                    <a:pt x="0" y="23"/>
                  </a:lnTo>
                  <a:lnTo>
                    <a:pt x="25" y="0"/>
                  </a:lnTo>
                  <a:lnTo>
                    <a:pt x="46" y="21"/>
                  </a:lnTo>
                  <a:lnTo>
                    <a:pt x="23" y="44"/>
                  </a:lnTo>
                  <a:lnTo>
                    <a:pt x="2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1" name="Freeform 258"/>
            <p:cNvSpPr>
              <a:spLocks/>
            </p:cNvSpPr>
            <p:nvPr/>
          </p:nvSpPr>
          <p:spPr bwMode="auto">
            <a:xfrm>
              <a:off x="4746625" y="3759201"/>
              <a:ext cx="103188" cy="101600"/>
            </a:xfrm>
            <a:custGeom>
              <a:avLst/>
              <a:gdLst>
                <a:gd name="T0" fmla="*/ 65 w 65"/>
                <a:gd name="T1" fmla="*/ 64 h 64"/>
                <a:gd name="T2" fmla="*/ 0 w 65"/>
                <a:gd name="T3" fmla="*/ 58 h 64"/>
                <a:gd name="T4" fmla="*/ 58 w 65"/>
                <a:gd name="T5" fmla="*/ 0 h 64"/>
                <a:gd name="T6" fmla="*/ 65 w 65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65" y="64"/>
                  </a:moveTo>
                  <a:lnTo>
                    <a:pt x="0" y="58"/>
                  </a:lnTo>
                  <a:lnTo>
                    <a:pt x="58" y="0"/>
                  </a:lnTo>
                  <a:lnTo>
                    <a:pt x="65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2" name="Freeform 259"/>
            <p:cNvSpPr>
              <a:spLocks/>
            </p:cNvSpPr>
            <p:nvPr/>
          </p:nvSpPr>
          <p:spPr bwMode="auto">
            <a:xfrm>
              <a:off x="4743450" y="3757613"/>
              <a:ext cx="73025" cy="73025"/>
            </a:xfrm>
            <a:custGeom>
              <a:avLst/>
              <a:gdLst>
                <a:gd name="T0" fmla="*/ 23 w 46"/>
                <a:gd name="T1" fmla="*/ 46 h 46"/>
                <a:gd name="T2" fmla="*/ 0 w 46"/>
                <a:gd name="T3" fmla="*/ 23 h 46"/>
                <a:gd name="T4" fmla="*/ 25 w 46"/>
                <a:gd name="T5" fmla="*/ 0 h 46"/>
                <a:gd name="T6" fmla="*/ 46 w 46"/>
                <a:gd name="T7" fmla="*/ 21 h 46"/>
                <a:gd name="T8" fmla="*/ 23 w 46"/>
                <a:gd name="T9" fmla="*/ 46 h 46"/>
                <a:gd name="T10" fmla="*/ 23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0" y="23"/>
                  </a:lnTo>
                  <a:lnTo>
                    <a:pt x="25" y="0"/>
                  </a:lnTo>
                  <a:lnTo>
                    <a:pt x="46" y="21"/>
                  </a:lnTo>
                  <a:lnTo>
                    <a:pt x="23" y="46"/>
                  </a:lnTo>
                  <a:lnTo>
                    <a:pt x="2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3" name="Freeform 260"/>
            <p:cNvSpPr>
              <a:spLocks/>
            </p:cNvSpPr>
            <p:nvPr/>
          </p:nvSpPr>
          <p:spPr bwMode="auto">
            <a:xfrm>
              <a:off x="4746625" y="3409951"/>
              <a:ext cx="103188" cy="103188"/>
            </a:xfrm>
            <a:custGeom>
              <a:avLst/>
              <a:gdLst>
                <a:gd name="T0" fmla="*/ 65 w 65"/>
                <a:gd name="T1" fmla="*/ 0 h 65"/>
                <a:gd name="T2" fmla="*/ 0 w 65"/>
                <a:gd name="T3" fmla="*/ 8 h 65"/>
                <a:gd name="T4" fmla="*/ 58 w 65"/>
                <a:gd name="T5" fmla="*/ 65 h 65"/>
                <a:gd name="T6" fmla="*/ 65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65" y="0"/>
                  </a:moveTo>
                  <a:lnTo>
                    <a:pt x="0" y="8"/>
                  </a:lnTo>
                  <a:lnTo>
                    <a:pt x="58" y="65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4" name="Freeform 261"/>
            <p:cNvSpPr>
              <a:spLocks/>
            </p:cNvSpPr>
            <p:nvPr/>
          </p:nvSpPr>
          <p:spPr bwMode="auto">
            <a:xfrm>
              <a:off x="4743450" y="3443288"/>
              <a:ext cx="73025" cy="69850"/>
            </a:xfrm>
            <a:custGeom>
              <a:avLst/>
              <a:gdLst>
                <a:gd name="T0" fmla="*/ 25 w 46"/>
                <a:gd name="T1" fmla="*/ 44 h 44"/>
                <a:gd name="T2" fmla="*/ 0 w 46"/>
                <a:gd name="T3" fmla="*/ 21 h 44"/>
                <a:gd name="T4" fmla="*/ 23 w 46"/>
                <a:gd name="T5" fmla="*/ 0 h 44"/>
                <a:gd name="T6" fmla="*/ 46 w 46"/>
                <a:gd name="T7" fmla="*/ 23 h 44"/>
                <a:gd name="T8" fmla="*/ 25 w 46"/>
                <a:gd name="T9" fmla="*/ 44 h 44"/>
                <a:gd name="T10" fmla="*/ 25 w 46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4">
                  <a:moveTo>
                    <a:pt x="25" y="44"/>
                  </a:moveTo>
                  <a:lnTo>
                    <a:pt x="0" y="21"/>
                  </a:lnTo>
                  <a:lnTo>
                    <a:pt x="23" y="0"/>
                  </a:lnTo>
                  <a:lnTo>
                    <a:pt x="46" y="23"/>
                  </a:lnTo>
                  <a:lnTo>
                    <a:pt x="25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5" name="Freeform 262"/>
            <p:cNvSpPr>
              <a:spLocks/>
            </p:cNvSpPr>
            <p:nvPr/>
          </p:nvSpPr>
          <p:spPr bwMode="auto">
            <a:xfrm>
              <a:off x="4400550" y="3759201"/>
              <a:ext cx="100013" cy="101600"/>
            </a:xfrm>
            <a:custGeom>
              <a:avLst/>
              <a:gdLst>
                <a:gd name="T0" fmla="*/ 0 w 63"/>
                <a:gd name="T1" fmla="*/ 64 h 64"/>
                <a:gd name="T2" fmla="*/ 5 w 63"/>
                <a:gd name="T3" fmla="*/ 0 h 64"/>
                <a:gd name="T4" fmla="*/ 63 w 63"/>
                <a:gd name="T5" fmla="*/ 58 h 64"/>
                <a:gd name="T6" fmla="*/ 0 w 6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5" y="0"/>
                  </a:lnTo>
                  <a:lnTo>
                    <a:pt x="63" y="58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6" name="Freeform 263"/>
            <p:cNvSpPr>
              <a:spLocks/>
            </p:cNvSpPr>
            <p:nvPr/>
          </p:nvSpPr>
          <p:spPr bwMode="auto">
            <a:xfrm>
              <a:off x="4430713" y="3757613"/>
              <a:ext cx="73025" cy="73025"/>
            </a:xfrm>
            <a:custGeom>
              <a:avLst/>
              <a:gdLst>
                <a:gd name="T0" fmla="*/ 25 w 46"/>
                <a:gd name="T1" fmla="*/ 46 h 46"/>
                <a:gd name="T2" fmla="*/ 0 w 46"/>
                <a:gd name="T3" fmla="*/ 21 h 46"/>
                <a:gd name="T4" fmla="*/ 23 w 46"/>
                <a:gd name="T5" fmla="*/ 0 h 46"/>
                <a:gd name="T6" fmla="*/ 46 w 46"/>
                <a:gd name="T7" fmla="*/ 23 h 46"/>
                <a:gd name="T8" fmla="*/ 25 w 46"/>
                <a:gd name="T9" fmla="*/ 46 h 46"/>
                <a:gd name="T10" fmla="*/ 25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5" y="46"/>
                  </a:moveTo>
                  <a:lnTo>
                    <a:pt x="0" y="21"/>
                  </a:lnTo>
                  <a:lnTo>
                    <a:pt x="23" y="0"/>
                  </a:lnTo>
                  <a:lnTo>
                    <a:pt x="46" y="23"/>
                  </a:lnTo>
                  <a:lnTo>
                    <a:pt x="25" y="46"/>
                  </a:lnTo>
                  <a:lnTo>
                    <a:pt x="2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139" name="Group 52"/>
          <p:cNvGrpSpPr/>
          <p:nvPr/>
        </p:nvGrpSpPr>
        <p:grpSpPr>
          <a:xfrm>
            <a:off x="341144" y="2424877"/>
            <a:ext cx="620114" cy="389751"/>
            <a:chOff x="1654410" y="1353376"/>
            <a:chExt cx="790575" cy="496888"/>
          </a:xfrm>
          <a:solidFill>
            <a:srgbClr val="677D9D"/>
          </a:solidFill>
          <a:effectLst/>
        </p:grpSpPr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1835385" y="1353376"/>
              <a:ext cx="530225" cy="304800"/>
            </a:xfrm>
            <a:custGeom>
              <a:avLst/>
              <a:gdLst>
                <a:gd name="T0" fmla="*/ 141 w 141"/>
                <a:gd name="T1" fmla="*/ 79 h 81"/>
                <a:gd name="T2" fmla="*/ 131 w 141"/>
                <a:gd name="T3" fmla="*/ 81 h 81"/>
                <a:gd name="T4" fmla="*/ 47 w 141"/>
                <a:gd name="T5" fmla="*/ 25 h 81"/>
                <a:gd name="T6" fmla="*/ 12 w 141"/>
                <a:gd name="T7" fmla="*/ 42 h 81"/>
                <a:gd name="T8" fmla="*/ 1 w 141"/>
                <a:gd name="T9" fmla="*/ 28 h 81"/>
                <a:gd name="T10" fmla="*/ 19 w 141"/>
                <a:gd name="T11" fmla="*/ 13 h 81"/>
                <a:gd name="T12" fmla="*/ 44 w 141"/>
                <a:gd name="T13" fmla="*/ 0 h 81"/>
                <a:gd name="T14" fmla="*/ 105 w 141"/>
                <a:gd name="T15" fmla="*/ 25 h 81"/>
                <a:gd name="T16" fmla="*/ 124 w 141"/>
                <a:gd name="T17" fmla="*/ 24 h 81"/>
                <a:gd name="T18" fmla="*/ 137 w 141"/>
                <a:gd name="T19" fmla="*/ 47 h 81"/>
                <a:gd name="T20" fmla="*/ 141 w 141"/>
                <a:gd name="T21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81">
                  <a:moveTo>
                    <a:pt x="141" y="79"/>
                  </a:moveTo>
                  <a:cubicBezTo>
                    <a:pt x="137" y="79"/>
                    <a:pt x="134" y="80"/>
                    <a:pt x="131" y="81"/>
                  </a:cubicBezTo>
                  <a:cubicBezTo>
                    <a:pt x="102" y="64"/>
                    <a:pt x="79" y="40"/>
                    <a:pt x="47" y="25"/>
                  </a:cubicBezTo>
                  <a:cubicBezTo>
                    <a:pt x="32" y="28"/>
                    <a:pt x="26" y="43"/>
                    <a:pt x="12" y="42"/>
                  </a:cubicBezTo>
                  <a:cubicBezTo>
                    <a:pt x="6" y="42"/>
                    <a:pt x="0" y="37"/>
                    <a:pt x="1" y="28"/>
                  </a:cubicBezTo>
                  <a:cubicBezTo>
                    <a:pt x="2" y="21"/>
                    <a:pt x="14" y="16"/>
                    <a:pt x="19" y="13"/>
                  </a:cubicBezTo>
                  <a:cubicBezTo>
                    <a:pt x="25" y="9"/>
                    <a:pt x="38" y="0"/>
                    <a:pt x="44" y="0"/>
                  </a:cubicBezTo>
                  <a:cubicBezTo>
                    <a:pt x="64" y="1"/>
                    <a:pt x="88" y="23"/>
                    <a:pt x="105" y="25"/>
                  </a:cubicBezTo>
                  <a:cubicBezTo>
                    <a:pt x="111" y="26"/>
                    <a:pt x="119" y="22"/>
                    <a:pt x="124" y="24"/>
                  </a:cubicBezTo>
                  <a:cubicBezTo>
                    <a:pt x="131" y="25"/>
                    <a:pt x="135" y="39"/>
                    <a:pt x="137" y="47"/>
                  </a:cubicBezTo>
                  <a:cubicBezTo>
                    <a:pt x="140" y="57"/>
                    <a:pt x="141" y="67"/>
                    <a:pt x="14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1" name="Freeform 13"/>
            <p:cNvSpPr>
              <a:spLocks/>
            </p:cNvSpPr>
            <p:nvPr/>
          </p:nvSpPr>
          <p:spPr bwMode="auto">
            <a:xfrm>
              <a:off x="1654410" y="1377189"/>
              <a:ext cx="136525" cy="280988"/>
            </a:xfrm>
            <a:custGeom>
              <a:avLst/>
              <a:gdLst>
                <a:gd name="T0" fmla="*/ 36 w 36"/>
                <a:gd name="T1" fmla="*/ 6 h 75"/>
                <a:gd name="T2" fmla="*/ 19 w 36"/>
                <a:gd name="T3" fmla="*/ 75 h 75"/>
                <a:gd name="T4" fmla="*/ 0 w 36"/>
                <a:gd name="T5" fmla="*/ 70 h 75"/>
                <a:gd name="T6" fmla="*/ 22 w 36"/>
                <a:gd name="T7" fmla="*/ 1 h 75"/>
                <a:gd name="T8" fmla="*/ 36 w 36"/>
                <a:gd name="T9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5">
                  <a:moveTo>
                    <a:pt x="36" y="6"/>
                  </a:moveTo>
                  <a:cubicBezTo>
                    <a:pt x="28" y="27"/>
                    <a:pt x="18" y="46"/>
                    <a:pt x="19" y="75"/>
                  </a:cubicBezTo>
                  <a:cubicBezTo>
                    <a:pt x="12" y="74"/>
                    <a:pt x="3" y="74"/>
                    <a:pt x="0" y="70"/>
                  </a:cubicBezTo>
                  <a:cubicBezTo>
                    <a:pt x="4" y="47"/>
                    <a:pt x="12" y="21"/>
                    <a:pt x="22" y="1"/>
                  </a:cubicBezTo>
                  <a:cubicBezTo>
                    <a:pt x="29" y="0"/>
                    <a:pt x="31" y="5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2" name="Freeform 14"/>
            <p:cNvSpPr>
              <a:spLocks/>
            </p:cNvSpPr>
            <p:nvPr/>
          </p:nvSpPr>
          <p:spPr bwMode="auto">
            <a:xfrm>
              <a:off x="2321160" y="1391476"/>
              <a:ext cx="123825" cy="271463"/>
            </a:xfrm>
            <a:custGeom>
              <a:avLst/>
              <a:gdLst>
                <a:gd name="T0" fmla="*/ 25 w 33"/>
                <a:gd name="T1" fmla="*/ 5 h 72"/>
                <a:gd name="T2" fmla="*/ 31 w 33"/>
                <a:gd name="T3" fmla="*/ 70 h 72"/>
                <a:gd name="T4" fmla="*/ 18 w 33"/>
                <a:gd name="T5" fmla="*/ 72 h 72"/>
                <a:gd name="T6" fmla="*/ 0 w 33"/>
                <a:gd name="T7" fmla="*/ 7 h 72"/>
                <a:gd name="T8" fmla="*/ 25 w 33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25" y="5"/>
                  </a:moveTo>
                  <a:cubicBezTo>
                    <a:pt x="28" y="25"/>
                    <a:pt x="33" y="51"/>
                    <a:pt x="31" y="70"/>
                  </a:cubicBezTo>
                  <a:cubicBezTo>
                    <a:pt x="28" y="72"/>
                    <a:pt x="21" y="70"/>
                    <a:pt x="18" y="72"/>
                  </a:cubicBezTo>
                  <a:cubicBezTo>
                    <a:pt x="19" y="44"/>
                    <a:pt x="11" y="24"/>
                    <a:pt x="0" y="7"/>
                  </a:cubicBezTo>
                  <a:cubicBezTo>
                    <a:pt x="9" y="7"/>
                    <a:pt x="18" y="0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3" name="Freeform 15"/>
            <p:cNvSpPr>
              <a:spLocks/>
            </p:cNvSpPr>
            <p:nvPr/>
          </p:nvSpPr>
          <p:spPr bwMode="auto">
            <a:xfrm>
              <a:off x="1744897" y="1413701"/>
              <a:ext cx="571500" cy="436563"/>
            </a:xfrm>
            <a:custGeom>
              <a:avLst/>
              <a:gdLst>
                <a:gd name="T0" fmla="*/ 24 w 152"/>
                <a:gd name="T1" fmla="*/ 0 h 116"/>
                <a:gd name="T2" fmla="*/ 41 w 152"/>
                <a:gd name="T3" fmla="*/ 32 h 116"/>
                <a:gd name="T4" fmla="*/ 70 w 152"/>
                <a:gd name="T5" fmla="*/ 16 h 116"/>
                <a:gd name="T6" fmla="*/ 112 w 152"/>
                <a:gd name="T7" fmla="*/ 42 h 116"/>
                <a:gd name="T8" fmla="*/ 151 w 152"/>
                <a:gd name="T9" fmla="*/ 71 h 116"/>
                <a:gd name="T10" fmla="*/ 111 w 152"/>
                <a:gd name="T11" fmla="*/ 64 h 116"/>
                <a:gd name="T12" fmla="*/ 136 w 152"/>
                <a:gd name="T13" fmla="*/ 85 h 116"/>
                <a:gd name="T14" fmla="*/ 95 w 152"/>
                <a:gd name="T15" fmla="*/ 73 h 116"/>
                <a:gd name="T16" fmla="*/ 120 w 152"/>
                <a:gd name="T17" fmla="*/ 95 h 116"/>
                <a:gd name="T18" fmla="*/ 87 w 152"/>
                <a:gd name="T19" fmla="*/ 89 h 116"/>
                <a:gd name="T20" fmla="*/ 102 w 152"/>
                <a:gd name="T21" fmla="*/ 103 h 116"/>
                <a:gd name="T22" fmla="*/ 95 w 152"/>
                <a:gd name="T23" fmla="*/ 112 h 116"/>
                <a:gd name="T24" fmla="*/ 79 w 152"/>
                <a:gd name="T25" fmla="*/ 101 h 116"/>
                <a:gd name="T26" fmla="*/ 65 w 152"/>
                <a:gd name="T27" fmla="*/ 72 h 116"/>
                <a:gd name="T28" fmla="*/ 55 w 152"/>
                <a:gd name="T29" fmla="*/ 61 h 116"/>
                <a:gd name="T30" fmla="*/ 44 w 152"/>
                <a:gd name="T31" fmla="*/ 63 h 116"/>
                <a:gd name="T32" fmla="*/ 36 w 152"/>
                <a:gd name="T33" fmla="*/ 59 h 116"/>
                <a:gd name="T34" fmla="*/ 25 w 152"/>
                <a:gd name="T35" fmla="*/ 61 h 116"/>
                <a:gd name="T36" fmla="*/ 16 w 152"/>
                <a:gd name="T37" fmla="*/ 57 h 116"/>
                <a:gd name="T38" fmla="*/ 0 w 152"/>
                <a:gd name="T39" fmla="*/ 65 h 116"/>
                <a:gd name="T40" fmla="*/ 16 w 152"/>
                <a:gd name="T41" fmla="*/ 0 h 116"/>
                <a:gd name="T42" fmla="*/ 24 w 152"/>
                <a:gd name="T4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116">
                  <a:moveTo>
                    <a:pt x="24" y="0"/>
                  </a:moveTo>
                  <a:cubicBezTo>
                    <a:pt x="13" y="13"/>
                    <a:pt x="22" y="35"/>
                    <a:pt x="41" y="32"/>
                  </a:cubicBezTo>
                  <a:cubicBezTo>
                    <a:pt x="54" y="30"/>
                    <a:pt x="62" y="17"/>
                    <a:pt x="70" y="16"/>
                  </a:cubicBezTo>
                  <a:cubicBezTo>
                    <a:pt x="81" y="16"/>
                    <a:pt x="105" y="37"/>
                    <a:pt x="112" y="42"/>
                  </a:cubicBezTo>
                  <a:cubicBezTo>
                    <a:pt x="126" y="52"/>
                    <a:pt x="139" y="61"/>
                    <a:pt x="151" y="71"/>
                  </a:cubicBezTo>
                  <a:cubicBezTo>
                    <a:pt x="152" y="103"/>
                    <a:pt x="124" y="65"/>
                    <a:pt x="111" y="64"/>
                  </a:cubicBezTo>
                  <a:cubicBezTo>
                    <a:pt x="115" y="72"/>
                    <a:pt x="130" y="77"/>
                    <a:pt x="136" y="85"/>
                  </a:cubicBezTo>
                  <a:cubicBezTo>
                    <a:pt x="131" y="111"/>
                    <a:pt x="106" y="72"/>
                    <a:pt x="95" y="73"/>
                  </a:cubicBezTo>
                  <a:cubicBezTo>
                    <a:pt x="100" y="83"/>
                    <a:pt x="113" y="86"/>
                    <a:pt x="120" y="95"/>
                  </a:cubicBezTo>
                  <a:cubicBezTo>
                    <a:pt x="114" y="116"/>
                    <a:pt x="99" y="91"/>
                    <a:pt x="87" y="89"/>
                  </a:cubicBezTo>
                  <a:cubicBezTo>
                    <a:pt x="89" y="96"/>
                    <a:pt x="98" y="97"/>
                    <a:pt x="102" y="103"/>
                  </a:cubicBezTo>
                  <a:cubicBezTo>
                    <a:pt x="102" y="109"/>
                    <a:pt x="98" y="110"/>
                    <a:pt x="95" y="112"/>
                  </a:cubicBezTo>
                  <a:cubicBezTo>
                    <a:pt x="88" y="109"/>
                    <a:pt x="83" y="106"/>
                    <a:pt x="79" y="101"/>
                  </a:cubicBezTo>
                  <a:cubicBezTo>
                    <a:pt x="83" y="87"/>
                    <a:pt x="82" y="73"/>
                    <a:pt x="65" y="72"/>
                  </a:cubicBezTo>
                  <a:cubicBezTo>
                    <a:pt x="64" y="66"/>
                    <a:pt x="62" y="62"/>
                    <a:pt x="55" y="61"/>
                  </a:cubicBezTo>
                  <a:cubicBezTo>
                    <a:pt x="51" y="60"/>
                    <a:pt x="48" y="63"/>
                    <a:pt x="44" y="63"/>
                  </a:cubicBezTo>
                  <a:cubicBezTo>
                    <a:pt x="41" y="62"/>
                    <a:pt x="38" y="59"/>
                    <a:pt x="36" y="59"/>
                  </a:cubicBezTo>
                  <a:cubicBezTo>
                    <a:pt x="33" y="59"/>
                    <a:pt x="29" y="61"/>
                    <a:pt x="25" y="61"/>
                  </a:cubicBezTo>
                  <a:cubicBezTo>
                    <a:pt x="22" y="60"/>
                    <a:pt x="19" y="57"/>
                    <a:pt x="16" y="57"/>
                  </a:cubicBezTo>
                  <a:cubicBezTo>
                    <a:pt x="9" y="57"/>
                    <a:pt x="6" y="64"/>
                    <a:pt x="0" y="65"/>
                  </a:cubicBezTo>
                  <a:cubicBezTo>
                    <a:pt x="0" y="38"/>
                    <a:pt x="9" y="19"/>
                    <a:pt x="16" y="0"/>
                  </a:cubicBezTo>
                  <a:cubicBezTo>
                    <a:pt x="19" y="0"/>
                    <a:pt x="22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4" name="Freeform 16"/>
            <p:cNvSpPr>
              <a:spLocks/>
            </p:cNvSpPr>
            <p:nvPr/>
          </p:nvSpPr>
          <p:spPr bwMode="auto">
            <a:xfrm>
              <a:off x="1736960" y="1586739"/>
              <a:ext cx="301625" cy="252413"/>
            </a:xfrm>
            <a:custGeom>
              <a:avLst/>
              <a:gdLst>
                <a:gd name="T0" fmla="*/ 26 w 80"/>
                <a:gd name="T1" fmla="*/ 24 h 67"/>
                <a:gd name="T2" fmla="*/ 44 w 80"/>
                <a:gd name="T3" fmla="*/ 26 h 67"/>
                <a:gd name="T4" fmla="*/ 61 w 80"/>
                <a:gd name="T5" fmla="*/ 34 h 67"/>
                <a:gd name="T6" fmla="*/ 73 w 80"/>
                <a:gd name="T7" fmla="*/ 61 h 67"/>
                <a:gd name="T8" fmla="*/ 56 w 80"/>
                <a:gd name="T9" fmla="*/ 56 h 67"/>
                <a:gd name="T10" fmla="*/ 40 w 80"/>
                <a:gd name="T11" fmla="*/ 48 h 67"/>
                <a:gd name="T12" fmla="*/ 25 w 80"/>
                <a:gd name="T13" fmla="*/ 46 h 67"/>
                <a:gd name="T14" fmla="*/ 26 w 80"/>
                <a:gd name="T15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67">
                  <a:moveTo>
                    <a:pt x="26" y="24"/>
                  </a:moveTo>
                  <a:cubicBezTo>
                    <a:pt x="30" y="17"/>
                    <a:pt x="43" y="17"/>
                    <a:pt x="44" y="26"/>
                  </a:cubicBezTo>
                  <a:cubicBezTo>
                    <a:pt x="48" y="16"/>
                    <a:pt x="68" y="22"/>
                    <a:pt x="61" y="34"/>
                  </a:cubicBezTo>
                  <a:cubicBezTo>
                    <a:pt x="78" y="25"/>
                    <a:pt x="80" y="49"/>
                    <a:pt x="73" y="61"/>
                  </a:cubicBezTo>
                  <a:cubicBezTo>
                    <a:pt x="68" y="67"/>
                    <a:pt x="56" y="65"/>
                    <a:pt x="56" y="56"/>
                  </a:cubicBezTo>
                  <a:cubicBezTo>
                    <a:pt x="50" y="61"/>
                    <a:pt x="38" y="59"/>
                    <a:pt x="40" y="48"/>
                  </a:cubicBezTo>
                  <a:cubicBezTo>
                    <a:pt x="37" y="53"/>
                    <a:pt x="25" y="53"/>
                    <a:pt x="25" y="46"/>
                  </a:cubicBezTo>
                  <a:cubicBezTo>
                    <a:pt x="0" y="50"/>
                    <a:pt x="10" y="0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5" name="Freeform 17"/>
            <p:cNvSpPr>
              <a:spLocks noEditPoints="1"/>
            </p:cNvSpPr>
            <p:nvPr/>
          </p:nvSpPr>
          <p:spPr bwMode="auto">
            <a:xfrm>
              <a:off x="1654410" y="1353376"/>
              <a:ext cx="790575" cy="496888"/>
            </a:xfrm>
            <a:custGeom>
              <a:avLst/>
              <a:gdLst>
                <a:gd name="T0" fmla="*/ 185 w 210"/>
                <a:gd name="T1" fmla="*/ 47 h 132"/>
                <a:gd name="T2" fmla="*/ 172 w 210"/>
                <a:gd name="T3" fmla="*/ 24 h 132"/>
                <a:gd name="T4" fmla="*/ 153 w 210"/>
                <a:gd name="T5" fmla="*/ 25 h 132"/>
                <a:gd name="T6" fmla="*/ 92 w 210"/>
                <a:gd name="T7" fmla="*/ 0 h 132"/>
                <a:gd name="T8" fmla="*/ 67 w 210"/>
                <a:gd name="T9" fmla="*/ 13 h 132"/>
                <a:gd name="T10" fmla="*/ 49 w 210"/>
                <a:gd name="T11" fmla="*/ 28 h 132"/>
                <a:gd name="T12" fmla="*/ 60 w 210"/>
                <a:gd name="T13" fmla="*/ 42 h 132"/>
                <a:gd name="T14" fmla="*/ 95 w 210"/>
                <a:gd name="T15" fmla="*/ 25 h 132"/>
                <a:gd name="T16" fmla="*/ 179 w 210"/>
                <a:gd name="T17" fmla="*/ 81 h 132"/>
                <a:gd name="T18" fmla="*/ 189 w 210"/>
                <a:gd name="T19" fmla="*/ 79 h 132"/>
                <a:gd name="T20" fmla="*/ 185 w 210"/>
                <a:gd name="T21" fmla="*/ 47 h 132"/>
                <a:gd name="T22" fmla="*/ 22 w 210"/>
                <a:gd name="T23" fmla="*/ 7 h 132"/>
                <a:gd name="T24" fmla="*/ 0 w 210"/>
                <a:gd name="T25" fmla="*/ 76 h 132"/>
                <a:gd name="T26" fmla="*/ 19 w 210"/>
                <a:gd name="T27" fmla="*/ 81 h 132"/>
                <a:gd name="T28" fmla="*/ 36 w 210"/>
                <a:gd name="T29" fmla="*/ 12 h 132"/>
                <a:gd name="T30" fmla="*/ 22 w 210"/>
                <a:gd name="T31" fmla="*/ 7 h 132"/>
                <a:gd name="T32" fmla="*/ 177 w 210"/>
                <a:gd name="T33" fmla="*/ 17 h 132"/>
                <a:gd name="T34" fmla="*/ 195 w 210"/>
                <a:gd name="T35" fmla="*/ 82 h 132"/>
                <a:gd name="T36" fmla="*/ 208 w 210"/>
                <a:gd name="T37" fmla="*/ 80 h 132"/>
                <a:gd name="T38" fmla="*/ 202 w 210"/>
                <a:gd name="T39" fmla="*/ 15 h 132"/>
                <a:gd name="T40" fmla="*/ 177 w 210"/>
                <a:gd name="T41" fmla="*/ 17 h 132"/>
                <a:gd name="T42" fmla="*/ 40 w 210"/>
                <a:gd name="T43" fmla="*/ 16 h 132"/>
                <a:gd name="T44" fmla="*/ 24 w 210"/>
                <a:gd name="T45" fmla="*/ 81 h 132"/>
                <a:gd name="T46" fmla="*/ 40 w 210"/>
                <a:gd name="T47" fmla="*/ 73 h 132"/>
                <a:gd name="T48" fmla="*/ 49 w 210"/>
                <a:gd name="T49" fmla="*/ 77 h 132"/>
                <a:gd name="T50" fmla="*/ 60 w 210"/>
                <a:gd name="T51" fmla="*/ 75 h 132"/>
                <a:gd name="T52" fmla="*/ 68 w 210"/>
                <a:gd name="T53" fmla="*/ 79 h 132"/>
                <a:gd name="T54" fmla="*/ 79 w 210"/>
                <a:gd name="T55" fmla="*/ 77 h 132"/>
                <a:gd name="T56" fmla="*/ 89 w 210"/>
                <a:gd name="T57" fmla="*/ 88 h 132"/>
                <a:gd name="T58" fmla="*/ 103 w 210"/>
                <a:gd name="T59" fmla="*/ 117 h 132"/>
                <a:gd name="T60" fmla="*/ 119 w 210"/>
                <a:gd name="T61" fmla="*/ 128 h 132"/>
                <a:gd name="T62" fmla="*/ 126 w 210"/>
                <a:gd name="T63" fmla="*/ 119 h 132"/>
                <a:gd name="T64" fmla="*/ 111 w 210"/>
                <a:gd name="T65" fmla="*/ 105 h 132"/>
                <a:gd name="T66" fmla="*/ 144 w 210"/>
                <a:gd name="T67" fmla="*/ 111 h 132"/>
                <a:gd name="T68" fmla="*/ 119 w 210"/>
                <a:gd name="T69" fmla="*/ 89 h 132"/>
                <a:gd name="T70" fmla="*/ 160 w 210"/>
                <a:gd name="T71" fmla="*/ 101 h 132"/>
                <a:gd name="T72" fmla="*/ 135 w 210"/>
                <a:gd name="T73" fmla="*/ 80 h 132"/>
                <a:gd name="T74" fmla="*/ 175 w 210"/>
                <a:gd name="T75" fmla="*/ 87 h 132"/>
                <a:gd name="T76" fmla="*/ 136 w 210"/>
                <a:gd name="T77" fmla="*/ 58 h 132"/>
                <a:gd name="T78" fmla="*/ 94 w 210"/>
                <a:gd name="T79" fmla="*/ 32 h 132"/>
                <a:gd name="T80" fmla="*/ 65 w 210"/>
                <a:gd name="T81" fmla="*/ 48 h 132"/>
                <a:gd name="T82" fmla="*/ 48 w 210"/>
                <a:gd name="T83" fmla="*/ 16 h 132"/>
                <a:gd name="T84" fmla="*/ 40 w 210"/>
                <a:gd name="T85" fmla="*/ 16 h 132"/>
                <a:gd name="T86" fmla="*/ 47 w 210"/>
                <a:gd name="T87" fmla="*/ 108 h 132"/>
                <a:gd name="T88" fmla="*/ 62 w 210"/>
                <a:gd name="T89" fmla="*/ 110 h 132"/>
                <a:gd name="T90" fmla="*/ 78 w 210"/>
                <a:gd name="T91" fmla="*/ 118 h 132"/>
                <a:gd name="T92" fmla="*/ 95 w 210"/>
                <a:gd name="T93" fmla="*/ 123 h 132"/>
                <a:gd name="T94" fmla="*/ 83 w 210"/>
                <a:gd name="T95" fmla="*/ 96 h 132"/>
                <a:gd name="T96" fmla="*/ 66 w 210"/>
                <a:gd name="T97" fmla="*/ 88 h 132"/>
                <a:gd name="T98" fmla="*/ 48 w 210"/>
                <a:gd name="T99" fmla="*/ 86 h 132"/>
                <a:gd name="T100" fmla="*/ 47 w 210"/>
                <a:gd name="T101" fmla="*/ 10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0" h="132">
                  <a:moveTo>
                    <a:pt x="185" y="47"/>
                  </a:moveTo>
                  <a:cubicBezTo>
                    <a:pt x="183" y="39"/>
                    <a:pt x="179" y="25"/>
                    <a:pt x="172" y="24"/>
                  </a:cubicBezTo>
                  <a:cubicBezTo>
                    <a:pt x="167" y="22"/>
                    <a:pt x="159" y="26"/>
                    <a:pt x="153" y="25"/>
                  </a:cubicBezTo>
                  <a:cubicBezTo>
                    <a:pt x="136" y="23"/>
                    <a:pt x="112" y="1"/>
                    <a:pt x="92" y="0"/>
                  </a:cubicBezTo>
                  <a:cubicBezTo>
                    <a:pt x="86" y="0"/>
                    <a:pt x="73" y="9"/>
                    <a:pt x="67" y="13"/>
                  </a:cubicBezTo>
                  <a:cubicBezTo>
                    <a:pt x="62" y="16"/>
                    <a:pt x="50" y="21"/>
                    <a:pt x="49" y="28"/>
                  </a:cubicBezTo>
                  <a:cubicBezTo>
                    <a:pt x="48" y="37"/>
                    <a:pt x="54" y="42"/>
                    <a:pt x="60" y="42"/>
                  </a:cubicBezTo>
                  <a:cubicBezTo>
                    <a:pt x="74" y="43"/>
                    <a:pt x="80" y="28"/>
                    <a:pt x="95" y="25"/>
                  </a:cubicBezTo>
                  <a:cubicBezTo>
                    <a:pt x="127" y="40"/>
                    <a:pt x="150" y="64"/>
                    <a:pt x="179" y="81"/>
                  </a:cubicBezTo>
                  <a:cubicBezTo>
                    <a:pt x="182" y="80"/>
                    <a:pt x="185" y="79"/>
                    <a:pt x="189" y="79"/>
                  </a:cubicBezTo>
                  <a:cubicBezTo>
                    <a:pt x="189" y="67"/>
                    <a:pt x="188" y="57"/>
                    <a:pt x="185" y="47"/>
                  </a:cubicBezTo>
                  <a:close/>
                  <a:moveTo>
                    <a:pt x="22" y="7"/>
                  </a:moveTo>
                  <a:cubicBezTo>
                    <a:pt x="12" y="27"/>
                    <a:pt x="4" y="53"/>
                    <a:pt x="0" y="76"/>
                  </a:cubicBezTo>
                  <a:cubicBezTo>
                    <a:pt x="3" y="80"/>
                    <a:pt x="12" y="80"/>
                    <a:pt x="19" y="81"/>
                  </a:cubicBezTo>
                  <a:cubicBezTo>
                    <a:pt x="18" y="52"/>
                    <a:pt x="28" y="33"/>
                    <a:pt x="36" y="12"/>
                  </a:cubicBezTo>
                  <a:cubicBezTo>
                    <a:pt x="31" y="11"/>
                    <a:pt x="29" y="6"/>
                    <a:pt x="22" y="7"/>
                  </a:cubicBezTo>
                  <a:close/>
                  <a:moveTo>
                    <a:pt x="177" y="17"/>
                  </a:moveTo>
                  <a:cubicBezTo>
                    <a:pt x="188" y="34"/>
                    <a:pt x="196" y="54"/>
                    <a:pt x="195" y="82"/>
                  </a:cubicBezTo>
                  <a:cubicBezTo>
                    <a:pt x="198" y="80"/>
                    <a:pt x="205" y="82"/>
                    <a:pt x="208" y="80"/>
                  </a:cubicBezTo>
                  <a:cubicBezTo>
                    <a:pt x="210" y="61"/>
                    <a:pt x="205" y="35"/>
                    <a:pt x="202" y="15"/>
                  </a:cubicBezTo>
                  <a:cubicBezTo>
                    <a:pt x="195" y="10"/>
                    <a:pt x="186" y="17"/>
                    <a:pt x="177" y="17"/>
                  </a:cubicBezTo>
                  <a:close/>
                  <a:moveTo>
                    <a:pt x="40" y="16"/>
                  </a:moveTo>
                  <a:cubicBezTo>
                    <a:pt x="33" y="35"/>
                    <a:pt x="24" y="54"/>
                    <a:pt x="24" y="81"/>
                  </a:cubicBezTo>
                  <a:cubicBezTo>
                    <a:pt x="30" y="80"/>
                    <a:pt x="33" y="73"/>
                    <a:pt x="40" y="73"/>
                  </a:cubicBezTo>
                  <a:cubicBezTo>
                    <a:pt x="43" y="73"/>
                    <a:pt x="46" y="76"/>
                    <a:pt x="49" y="77"/>
                  </a:cubicBezTo>
                  <a:cubicBezTo>
                    <a:pt x="53" y="77"/>
                    <a:pt x="57" y="75"/>
                    <a:pt x="60" y="75"/>
                  </a:cubicBezTo>
                  <a:cubicBezTo>
                    <a:pt x="62" y="75"/>
                    <a:pt x="65" y="78"/>
                    <a:pt x="68" y="79"/>
                  </a:cubicBezTo>
                  <a:cubicBezTo>
                    <a:pt x="72" y="79"/>
                    <a:pt x="75" y="76"/>
                    <a:pt x="79" y="77"/>
                  </a:cubicBezTo>
                  <a:cubicBezTo>
                    <a:pt x="86" y="78"/>
                    <a:pt x="88" y="82"/>
                    <a:pt x="89" y="88"/>
                  </a:cubicBezTo>
                  <a:cubicBezTo>
                    <a:pt x="106" y="89"/>
                    <a:pt x="107" y="103"/>
                    <a:pt x="103" y="117"/>
                  </a:cubicBezTo>
                  <a:cubicBezTo>
                    <a:pt x="107" y="122"/>
                    <a:pt x="112" y="125"/>
                    <a:pt x="119" y="128"/>
                  </a:cubicBezTo>
                  <a:cubicBezTo>
                    <a:pt x="122" y="126"/>
                    <a:pt x="126" y="125"/>
                    <a:pt x="126" y="119"/>
                  </a:cubicBezTo>
                  <a:cubicBezTo>
                    <a:pt x="122" y="113"/>
                    <a:pt x="113" y="112"/>
                    <a:pt x="111" y="105"/>
                  </a:cubicBezTo>
                  <a:cubicBezTo>
                    <a:pt x="123" y="107"/>
                    <a:pt x="138" y="132"/>
                    <a:pt x="144" y="111"/>
                  </a:cubicBezTo>
                  <a:cubicBezTo>
                    <a:pt x="137" y="102"/>
                    <a:pt x="124" y="99"/>
                    <a:pt x="119" y="89"/>
                  </a:cubicBezTo>
                  <a:cubicBezTo>
                    <a:pt x="130" y="88"/>
                    <a:pt x="155" y="127"/>
                    <a:pt x="160" y="101"/>
                  </a:cubicBezTo>
                  <a:cubicBezTo>
                    <a:pt x="154" y="93"/>
                    <a:pt x="139" y="88"/>
                    <a:pt x="135" y="80"/>
                  </a:cubicBezTo>
                  <a:cubicBezTo>
                    <a:pt x="148" y="81"/>
                    <a:pt x="176" y="119"/>
                    <a:pt x="175" y="87"/>
                  </a:cubicBezTo>
                  <a:cubicBezTo>
                    <a:pt x="163" y="77"/>
                    <a:pt x="150" y="68"/>
                    <a:pt x="136" y="58"/>
                  </a:cubicBezTo>
                  <a:cubicBezTo>
                    <a:pt x="129" y="53"/>
                    <a:pt x="105" y="32"/>
                    <a:pt x="94" y="32"/>
                  </a:cubicBezTo>
                  <a:cubicBezTo>
                    <a:pt x="86" y="33"/>
                    <a:pt x="78" y="46"/>
                    <a:pt x="65" y="48"/>
                  </a:cubicBezTo>
                  <a:cubicBezTo>
                    <a:pt x="46" y="51"/>
                    <a:pt x="37" y="29"/>
                    <a:pt x="48" y="16"/>
                  </a:cubicBezTo>
                  <a:cubicBezTo>
                    <a:pt x="46" y="16"/>
                    <a:pt x="43" y="16"/>
                    <a:pt x="40" y="16"/>
                  </a:cubicBezTo>
                  <a:close/>
                  <a:moveTo>
                    <a:pt x="47" y="108"/>
                  </a:moveTo>
                  <a:cubicBezTo>
                    <a:pt x="47" y="115"/>
                    <a:pt x="59" y="115"/>
                    <a:pt x="62" y="110"/>
                  </a:cubicBezTo>
                  <a:cubicBezTo>
                    <a:pt x="60" y="121"/>
                    <a:pt x="72" y="123"/>
                    <a:pt x="78" y="118"/>
                  </a:cubicBezTo>
                  <a:cubicBezTo>
                    <a:pt x="78" y="127"/>
                    <a:pt x="90" y="129"/>
                    <a:pt x="95" y="123"/>
                  </a:cubicBezTo>
                  <a:cubicBezTo>
                    <a:pt x="102" y="111"/>
                    <a:pt x="100" y="87"/>
                    <a:pt x="83" y="96"/>
                  </a:cubicBezTo>
                  <a:cubicBezTo>
                    <a:pt x="90" y="84"/>
                    <a:pt x="70" y="78"/>
                    <a:pt x="66" y="88"/>
                  </a:cubicBezTo>
                  <a:cubicBezTo>
                    <a:pt x="65" y="79"/>
                    <a:pt x="52" y="79"/>
                    <a:pt x="48" y="86"/>
                  </a:cubicBezTo>
                  <a:cubicBezTo>
                    <a:pt x="32" y="62"/>
                    <a:pt x="22" y="112"/>
                    <a:pt x="4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46" name="Стрелка вниз 145"/>
          <p:cNvSpPr/>
          <p:nvPr/>
        </p:nvSpPr>
        <p:spPr>
          <a:xfrm rot="10800000">
            <a:off x="4686770" y="5248927"/>
            <a:ext cx="1803029" cy="208655"/>
          </a:xfrm>
          <a:prstGeom prst="downArrow">
            <a:avLst>
              <a:gd name="adj1" fmla="val 30421"/>
              <a:gd name="adj2" fmla="val 100000"/>
            </a:avLst>
          </a:prstGeom>
          <a:solidFill>
            <a:srgbClr val="B2B5BA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7" name="Стрелка вниз 146"/>
          <p:cNvSpPr/>
          <p:nvPr/>
        </p:nvSpPr>
        <p:spPr>
          <a:xfrm rot="10800000">
            <a:off x="7038527" y="5248927"/>
            <a:ext cx="1803029" cy="208655"/>
          </a:xfrm>
          <a:prstGeom prst="downArrow">
            <a:avLst>
              <a:gd name="adj1" fmla="val 30421"/>
              <a:gd name="adj2" fmla="val 100000"/>
            </a:avLst>
          </a:prstGeom>
          <a:solidFill>
            <a:srgbClr val="B2B5BA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183704"/>
            <a:ext cx="8053018" cy="553998"/>
          </a:xfrm>
        </p:spPr>
        <p:txBody>
          <a:bodyPr/>
          <a:lstStyle/>
          <a:p>
            <a:r>
              <a:rPr lang="ru-RU" sz="2000" dirty="0"/>
              <a:t>Содействие развитию финансовых технологий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solidFill>
                  <a:srgbClr val="8296C8"/>
                </a:solidFill>
              </a:rPr>
              <a:t>Ключевые </a:t>
            </a:r>
            <a:r>
              <a:rPr lang="ru-RU" sz="1600" dirty="0" err="1">
                <a:solidFill>
                  <a:srgbClr val="8296C8"/>
                </a:solidFill>
              </a:rPr>
              <a:t>SupTech</a:t>
            </a:r>
            <a:r>
              <a:rPr lang="ru-RU" sz="1600" dirty="0">
                <a:solidFill>
                  <a:srgbClr val="8296C8"/>
                </a:solidFill>
              </a:rPr>
              <a:t> </a:t>
            </a:r>
            <a:r>
              <a:rPr lang="ru-RU" sz="1600" dirty="0" smtClean="0">
                <a:solidFill>
                  <a:srgbClr val="8296C8"/>
                </a:solidFill>
              </a:rPr>
              <a:t>проекты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120" y="1037437"/>
            <a:ext cx="3241418" cy="636369"/>
          </a:xfrm>
          <a:prstGeom prst="rect">
            <a:avLst/>
          </a:prstGeom>
          <a:noFill/>
          <a:ln w="28575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algn="r"/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  Система «</a:t>
            </a:r>
            <a:r>
              <a:rPr lang="ru-RU" b="1" dirty="0" err="1">
                <a:solidFill>
                  <a:srgbClr val="E8E8E8">
                    <a:lumMod val="50000"/>
                  </a:srgbClr>
                </a:solidFill>
              </a:rPr>
              <a:t>Антифрод</a:t>
            </a:r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» Банка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2460" y="1033326"/>
            <a:ext cx="3989627" cy="516655"/>
          </a:xfrm>
          <a:prstGeom prst="rect">
            <a:avLst/>
          </a:prstGeom>
          <a:noFill/>
          <a:ln w="28575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1950"/>
            <a:r>
              <a:rPr lang="ru-RU" b="1" dirty="0">
                <a:solidFill>
                  <a:srgbClr val="E8E8E8">
                    <a:lumMod val="50000"/>
                  </a:srgbClr>
                </a:solidFill>
              </a:rPr>
              <a:t>  Осуществление надзора</a:t>
            </a:r>
          </a:p>
        </p:txBody>
      </p:sp>
      <p:grpSp>
        <p:nvGrpSpPr>
          <p:cNvPr id="24" name="Group 232"/>
          <p:cNvGrpSpPr/>
          <p:nvPr/>
        </p:nvGrpSpPr>
        <p:grpSpPr>
          <a:xfrm rot="21355734">
            <a:off x="4778943" y="1108400"/>
            <a:ext cx="486832" cy="488757"/>
            <a:chOff x="3363913" y="5307013"/>
            <a:chExt cx="695325" cy="696913"/>
          </a:xfrm>
          <a:solidFill>
            <a:srgbClr val="536695"/>
          </a:solidFill>
        </p:grpSpPr>
        <p:sp>
          <p:nvSpPr>
            <p:cNvPr id="25" name="Oval 52"/>
            <p:cNvSpPr>
              <a:spLocks noChangeArrowheads="1"/>
            </p:cNvSpPr>
            <p:nvPr/>
          </p:nvSpPr>
          <p:spPr bwMode="auto">
            <a:xfrm>
              <a:off x="3568701" y="5416551"/>
              <a:ext cx="117475" cy="115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sp>
          <p:nvSpPr>
            <p:cNvPr id="26" name="Freeform 53"/>
            <p:cNvSpPr>
              <a:spLocks noEditPoints="1"/>
            </p:cNvSpPr>
            <p:nvPr/>
          </p:nvSpPr>
          <p:spPr bwMode="auto">
            <a:xfrm>
              <a:off x="3363913" y="5307013"/>
              <a:ext cx="695325" cy="696913"/>
            </a:xfrm>
            <a:custGeom>
              <a:avLst/>
              <a:gdLst>
                <a:gd name="T0" fmla="*/ 207 w 235"/>
                <a:gd name="T1" fmla="*/ 235 h 235"/>
                <a:gd name="T2" fmla="*/ 187 w 235"/>
                <a:gd name="T3" fmla="*/ 227 h 235"/>
                <a:gd name="T4" fmla="*/ 133 w 235"/>
                <a:gd name="T5" fmla="*/ 173 h 235"/>
                <a:gd name="T6" fmla="*/ 128 w 235"/>
                <a:gd name="T7" fmla="*/ 175 h 235"/>
                <a:gd name="T8" fmla="*/ 91 w 235"/>
                <a:gd name="T9" fmla="*/ 183 h 235"/>
                <a:gd name="T10" fmla="*/ 0 w 235"/>
                <a:gd name="T11" fmla="*/ 91 h 235"/>
                <a:gd name="T12" fmla="*/ 91 w 235"/>
                <a:gd name="T13" fmla="*/ 0 h 235"/>
                <a:gd name="T14" fmla="*/ 182 w 235"/>
                <a:gd name="T15" fmla="*/ 91 h 235"/>
                <a:gd name="T16" fmla="*/ 174 w 235"/>
                <a:gd name="T17" fmla="*/ 129 h 235"/>
                <a:gd name="T18" fmla="*/ 173 w 235"/>
                <a:gd name="T19" fmla="*/ 133 h 235"/>
                <a:gd name="T20" fmla="*/ 227 w 235"/>
                <a:gd name="T21" fmla="*/ 187 h 235"/>
                <a:gd name="T22" fmla="*/ 235 w 235"/>
                <a:gd name="T23" fmla="*/ 207 h 235"/>
                <a:gd name="T24" fmla="*/ 227 w 235"/>
                <a:gd name="T25" fmla="*/ 227 h 235"/>
                <a:gd name="T26" fmla="*/ 207 w 235"/>
                <a:gd name="T27" fmla="*/ 235 h 235"/>
                <a:gd name="T28" fmla="*/ 91 w 235"/>
                <a:gd name="T29" fmla="*/ 21 h 235"/>
                <a:gd name="T30" fmla="*/ 21 w 235"/>
                <a:gd name="T31" fmla="*/ 91 h 235"/>
                <a:gd name="T32" fmla="*/ 91 w 235"/>
                <a:gd name="T33" fmla="*/ 162 h 235"/>
                <a:gd name="T34" fmla="*/ 162 w 235"/>
                <a:gd name="T35" fmla="*/ 91 h 235"/>
                <a:gd name="T36" fmla="*/ 91 w 235"/>
                <a:gd name="T37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5" h="235">
                  <a:moveTo>
                    <a:pt x="207" y="235"/>
                  </a:moveTo>
                  <a:cubicBezTo>
                    <a:pt x="199" y="235"/>
                    <a:pt x="192" y="232"/>
                    <a:pt x="187" y="227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28" y="175"/>
                    <a:pt x="128" y="175"/>
                    <a:pt x="128" y="175"/>
                  </a:cubicBezTo>
                  <a:cubicBezTo>
                    <a:pt x="116" y="180"/>
                    <a:pt x="104" y="183"/>
                    <a:pt x="91" y="183"/>
                  </a:cubicBezTo>
                  <a:cubicBezTo>
                    <a:pt x="41" y="183"/>
                    <a:pt x="0" y="142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41" y="0"/>
                    <a:pt x="182" y="41"/>
                    <a:pt x="182" y="91"/>
                  </a:cubicBezTo>
                  <a:cubicBezTo>
                    <a:pt x="182" y="104"/>
                    <a:pt x="180" y="117"/>
                    <a:pt x="174" y="129"/>
                  </a:cubicBezTo>
                  <a:cubicBezTo>
                    <a:pt x="173" y="133"/>
                    <a:pt x="173" y="133"/>
                    <a:pt x="173" y="133"/>
                  </a:cubicBezTo>
                  <a:cubicBezTo>
                    <a:pt x="227" y="187"/>
                    <a:pt x="227" y="187"/>
                    <a:pt x="227" y="187"/>
                  </a:cubicBezTo>
                  <a:cubicBezTo>
                    <a:pt x="232" y="193"/>
                    <a:pt x="235" y="200"/>
                    <a:pt x="235" y="207"/>
                  </a:cubicBezTo>
                  <a:cubicBezTo>
                    <a:pt x="235" y="215"/>
                    <a:pt x="232" y="222"/>
                    <a:pt x="227" y="227"/>
                  </a:cubicBezTo>
                  <a:cubicBezTo>
                    <a:pt x="222" y="232"/>
                    <a:pt x="214" y="235"/>
                    <a:pt x="207" y="235"/>
                  </a:cubicBezTo>
                  <a:close/>
                  <a:moveTo>
                    <a:pt x="91" y="21"/>
                  </a:moveTo>
                  <a:cubicBezTo>
                    <a:pt x="52" y="21"/>
                    <a:pt x="21" y="52"/>
                    <a:pt x="21" y="91"/>
                  </a:cubicBezTo>
                  <a:cubicBezTo>
                    <a:pt x="21" y="130"/>
                    <a:pt x="52" y="162"/>
                    <a:pt x="91" y="162"/>
                  </a:cubicBezTo>
                  <a:cubicBezTo>
                    <a:pt x="130" y="162"/>
                    <a:pt x="162" y="130"/>
                    <a:pt x="162" y="91"/>
                  </a:cubicBezTo>
                  <a:cubicBezTo>
                    <a:pt x="162" y="52"/>
                    <a:pt x="130" y="21"/>
                    <a:pt x="9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3497263" y="5568951"/>
              <a:ext cx="273050" cy="182563"/>
            </a:xfrm>
            <a:custGeom>
              <a:avLst/>
              <a:gdLst>
                <a:gd name="T0" fmla="*/ 46 w 92"/>
                <a:gd name="T1" fmla="*/ 62 h 62"/>
                <a:gd name="T2" fmla="*/ 89 w 92"/>
                <a:gd name="T3" fmla="*/ 43 h 62"/>
                <a:gd name="T4" fmla="*/ 92 w 92"/>
                <a:gd name="T5" fmla="*/ 20 h 62"/>
                <a:gd name="T6" fmla="*/ 73 w 92"/>
                <a:gd name="T7" fmla="*/ 0 h 62"/>
                <a:gd name="T8" fmla="*/ 65 w 92"/>
                <a:gd name="T9" fmla="*/ 0 h 62"/>
                <a:gd name="T10" fmla="*/ 52 w 92"/>
                <a:gd name="T11" fmla="*/ 38 h 62"/>
                <a:gd name="T12" fmla="*/ 47 w 92"/>
                <a:gd name="T13" fmla="*/ 0 h 62"/>
                <a:gd name="T14" fmla="*/ 42 w 92"/>
                <a:gd name="T15" fmla="*/ 0 h 62"/>
                <a:gd name="T16" fmla="*/ 40 w 92"/>
                <a:gd name="T17" fmla="*/ 38 h 62"/>
                <a:gd name="T18" fmla="*/ 26 w 92"/>
                <a:gd name="T19" fmla="*/ 0 h 62"/>
                <a:gd name="T20" fmla="*/ 19 w 92"/>
                <a:gd name="T21" fmla="*/ 0 h 62"/>
                <a:gd name="T22" fmla="*/ 0 w 92"/>
                <a:gd name="T23" fmla="*/ 20 h 62"/>
                <a:gd name="T24" fmla="*/ 3 w 92"/>
                <a:gd name="T25" fmla="*/ 43 h 62"/>
                <a:gd name="T26" fmla="*/ 46 w 92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62">
                  <a:moveTo>
                    <a:pt x="46" y="62"/>
                  </a:moveTo>
                  <a:cubicBezTo>
                    <a:pt x="63" y="62"/>
                    <a:pt x="78" y="54"/>
                    <a:pt x="89" y="4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9"/>
                    <a:pt x="84" y="0"/>
                    <a:pt x="7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4" y="54"/>
                    <a:pt x="29" y="62"/>
                    <a:pt x="4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</p:grpSp>
      <p:sp>
        <p:nvSpPr>
          <p:cNvPr id="28" name="Freeform 35"/>
          <p:cNvSpPr>
            <a:spLocks/>
          </p:cNvSpPr>
          <p:nvPr/>
        </p:nvSpPr>
        <p:spPr bwMode="auto">
          <a:xfrm>
            <a:off x="672525" y="1155701"/>
            <a:ext cx="456044" cy="363514"/>
          </a:xfrm>
          <a:custGeom>
            <a:avLst/>
            <a:gdLst>
              <a:gd name="T0" fmla="*/ 171 w 1476"/>
              <a:gd name="T1" fmla="*/ 878 h 996"/>
              <a:gd name="T2" fmla="*/ 118 w 1476"/>
              <a:gd name="T3" fmla="*/ 829 h 996"/>
              <a:gd name="T4" fmla="*/ 118 w 1476"/>
              <a:gd name="T5" fmla="*/ 455 h 996"/>
              <a:gd name="T6" fmla="*/ 791 w 1476"/>
              <a:gd name="T7" fmla="*/ 455 h 996"/>
              <a:gd name="T8" fmla="*/ 933 w 1476"/>
              <a:gd name="T9" fmla="*/ 247 h 996"/>
              <a:gd name="T10" fmla="*/ 118 w 1476"/>
              <a:gd name="T11" fmla="*/ 247 h 996"/>
              <a:gd name="T12" fmla="*/ 118 w 1476"/>
              <a:gd name="T13" fmla="*/ 170 h 996"/>
              <a:gd name="T14" fmla="*/ 171 w 1476"/>
              <a:gd name="T15" fmla="*/ 117 h 996"/>
              <a:gd name="T16" fmla="*/ 1305 w 1476"/>
              <a:gd name="T17" fmla="*/ 117 h 996"/>
              <a:gd name="T18" fmla="*/ 1358 w 1476"/>
              <a:gd name="T19" fmla="*/ 170 h 996"/>
              <a:gd name="T20" fmla="*/ 1358 w 1476"/>
              <a:gd name="T21" fmla="*/ 224 h 996"/>
              <a:gd name="T22" fmla="*/ 1476 w 1476"/>
              <a:gd name="T23" fmla="*/ 333 h 996"/>
              <a:gd name="T24" fmla="*/ 1476 w 1476"/>
              <a:gd name="T25" fmla="*/ 170 h 996"/>
              <a:gd name="T26" fmla="*/ 1305 w 1476"/>
              <a:gd name="T27" fmla="*/ 0 h 996"/>
              <a:gd name="T28" fmla="*/ 171 w 1476"/>
              <a:gd name="T29" fmla="*/ 0 h 996"/>
              <a:gd name="T30" fmla="*/ 0 w 1476"/>
              <a:gd name="T31" fmla="*/ 170 h 996"/>
              <a:gd name="T32" fmla="*/ 0 w 1476"/>
              <a:gd name="T33" fmla="*/ 170 h 996"/>
              <a:gd name="T34" fmla="*/ 0 w 1476"/>
              <a:gd name="T35" fmla="*/ 827 h 996"/>
              <a:gd name="T36" fmla="*/ 1 w 1476"/>
              <a:gd name="T37" fmla="*/ 828 h 996"/>
              <a:gd name="T38" fmla="*/ 171 w 1476"/>
              <a:gd name="T39" fmla="*/ 996 h 996"/>
              <a:gd name="T40" fmla="*/ 675 w 1476"/>
              <a:gd name="T41" fmla="*/ 996 h 996"/>
              <a:gd name="T42" fmla="*/ 675 w 1476"/>
              <a:gd name="T43" fmla="*/ 878 h 996"/>
              <a:gd name="T44" fmla="*/ 171 w 1476"/>
              <a:gd name="T45" fmla="*/ 878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76" h="996">
                <a:moveTo>
                  <a:pt x="171" y="878"/>
                </a:moveTo>
                <a:cubicBezTo>
                  <a:pt x="143" y="878"/>
                  <a:pt x="120" y="856"/>
                  <a:pt x="118" y="829"/>
                </a:cubicBezTo>
                <a:cubicBezTo>
                  <a:pt x="118" y="455"/>
                  <a:pt x="118" y="455"/>
                  <a:pt x="118" y="455"/>
                </a:cubicBezTo>
                <a:cubicBezTo>
                  <a:pt x="791" y="455"/>
                  <a:pt x="791" y="455"/>
                  <a:pt x="791" y="455"/>
                </a:cubicBezTo>
                <a:cubicBezTo>
                  <a:pt x="814" y="371"/>
                  <a:pt x="865" y="298"/>
                  <a:pt x="933" y="247"/>
                </a:cubicBezTo>
                <a:cubicBezTo>
                  <a:pt x="118" y="247"/>
                  <a:pt x="118" y="247"/>
                  <a:pt x="118" y="247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41"/>
                  <a:pt x="142" y="117"/>
                  <a:pt x="171" y="117"/>
                </a:cubicBezTo>
                <a:cubicBezTo>
                  <a:pt x="1305" y="117"/>
                  <a:pt x="1305" y="117"/>
                  <a:pt x="1305" y="117"/>
                </a:cubicBezTo>
                <a:cubicBezTo>
                  <a:pt x="1335" y="117"/>
                  <a:pt x="1358" y="141"/>
                  <a:pt x="1358" y="170"/>
                </a:cubicBezTo>
                <a:cubicBezTo>
                  <a:pt x="1358" y="224"/>
                  <a:pt x="1358" y="224"/>
                  <a:pt x="1358" y="224"/>
                </a:cubicBezTo>
                <a:cubicBezTo>
                  <a:pt x="1405" y="252"/>
                  <a:pt x="1445" y="289"/>
                  <a:pt x="1476" y="333"/>
                </a:cubicBezTo>
                <a:cubicBezTo>
                  <a:pt x="1476" y="170"/>
                  <a:pt x="1476" y="170"/>
                  <a:pt x="1476" y="170"/>
                </a:cubicBezTo>
                <a:cubicBezTo>
                  <a:pt x="1476" y="76"/>
                  <a:pt x="1400" y="0"/>
                  <a:pt x="1305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77" y="0"/>
                  <a:pt x="1" y="76"/>
                  <a:pt x="0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0"/>
                  <a:pt x="0" y="826"/>
                  <a:pt x="0" y="827"/>
                </a:cubicBezTo>
                <a:cubicBezTo>
                  <a:pt x="1" y="828"/>
                  <a:pt x="1" y="828"/>
                  <a:pt x="1" y="828"/>
                </a:cubicBezTo>
                <a:cubicBezTo>
                  <a:pt x="2" y="921"/>
                  <a:pt x="78" y="996"/>
                  <a:pt x="171" y="996"/>
                </a:cubicBezTo>
                <a:cubicBezTo>
                  <a:pt x="675" y="996"/>
                  <a:pt x="675" y="996"/>
                  <a:pt x="675" y="996"/>
                </a:cubicBezTo>
                <a:cubicBezTo>
                  <a:pt x="675" y="878"/>
                  <a:pt x="675" y="878"/>
                  <a:pt x="675" y="878"/>
                </a:cubicBezTo>
                <a:lnTo>
                  <a:pt x="171" y="878"/>
                </a:ln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Freeform 36"/>
          <p:cNvSpPr>
            <a:spLocks noEditPoints="1"/>
          </p:cNvSpPr>
          <p:nvPr/>
        </p:nvSpPr>
        <p:spPr bwMode="auto">
          <a:xfrm>
            <a:off x="893620" y="1230386"/>
            <a:ext cx="270173" cy="329408"/>
          </a:xfrm>
          <a:custGeom>
            <a:avLst/>
            <a:gdLst>
              <a:gd name="T0" fmla="*/ 771 w 831"/>
              <a:gd name="T1" fmla="*/ 435 h 999"/>
              <a:gd name="T2" fmla="*/ 728 w 831"/>
              <a:gd name="T3" fmla="*/ 435 h 999"/>
              <a:gd name="T4" fmla="*/ 728 w 831"/>
              <a:gd name="T5" fmla="*/ 313 h 999"/>
              <a:gd name="T6" fmla="*/ 415 w 831"/>
              <a:gd name="T7" fmla="*/ 0 h 999"/>
              <a:gd name="T8" fmla="*/ 103 w 831"/>
              <a:gd name="T9" fmla="*/ 313 h 999"/>
              <a:gd name="T10" fmla="*/ 103 w 831"/>
              <a:gd name="T11" fmla="*/ 435 h 999"/>
              <a:gd name="T12" fmla="*/ 60 w 831"/>
              <a:gd name="T13" fmla="*/ 435 h 999"/>
              <a:gd name="T14" fmla="*/ 0 w 831"/>
              <a:gd name="T15" fmla="*/ 495 h 999"/>
              <a:gd name="T16" fmla="*/ 0 w 831"/>
              <a:gd name="T17" fmla="*/ 939 h 999"/>
              <a:gd name="T18" fmla="*/ 60 w 831"/>
              <a:gd name="T19" fmla="*/ 999 h 999"/>
              <a:gd name="T20" fmla="*/ 771 w 831"/>
              <a:gd name="T21" fmla="*/ 999 h 999"/>
              <a:gd name="T22" fmla="*/ 831 w 831"/>
              <a:gd name="T23" fmla="*/ 939 h 999"/>
              <a:gd name="T24" fmla="*/ 831 w 831"/>
              <a:gd name="T25" fmla="*/ 495 h 999"/>
              <a:gd name="T26" fmla="*/ 813 w 831"/>
              <a:gd name="T27" fmla="*/ 452 h 999"/>
              <a:gd name="T28" fmla="*/ 771 w 831"/>
              <a:gd name="T29" fmla="*/ 435 h 999"/>
              <a:gd name="T30" fmla="*/ 362 w 831"/>
              <a:gd name="T31" fmla="*/ 752 h 999"/>
              <a:gd name="T32" fmla="*/ 319 w 831"/>
              <a:gd name="T33" fmla="*/ 671 h 999"/>
              <a:gd name="T34" fmla="*/ 417 w 831"/>
              <a:gd name="T35" fmla="*/ 573 h 999"/>
              <a:gd name="T36" fmla="*/ 516 w 831"/>
              <a:gd name="T37" fmla="*/ 671 h 999"/>
              <a:gd name="T38" fmla="*/ 473 w 831"/>
              <a:gd name="T39" fmla="*/ 752 h 999"/>
              <a:gd name="T40" fmla="*/ 473 w 831"/>
              <a:gd name="T41" fmla="*/ 855 h 999"/>
              <a:gd name="T42" fmla="*/ 362 w 831"/>
              <a:gd name="T43" fmla="*/ 855 h 999"/>
              <a:gd name="T44" fmla="*/ 362 w 831"/>
              <a:gd name="T45" fmla="*/ 752 h 999"/>
              <a:gd name="T46" fmla="*/ 245 w 831"/>
              <a:gd name="T47" fmla="*/ 313 h 999"/>
              <a:gd name="T48" fmla="*/ 415 w 831"/>
              <a:gd name="T49" fmla="*/ 142 h 999"/>
              <a:gd name="T50" fmla="*/ 586 w 831"/>
              <a:gd name="T51" fmla="*/ 313 h 999"/>
              <a:gd name="T52" fmla="*/ 586 w 831"/>
              <a:gd name="T53" fmla="*/ 435 h 999"/>
              <a:gd name="T54" fmla="*/ 245 w 831"/>
              <a:gd name="T55" fmla="*/ 435 h 999"/>
              <a:gd name="T56" fmla="*/ 245 w 831"/>
              <a:gd name="T57" fmla="*/ 313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31" h="999">
                <a:moveTo>
                  <a:pt x="771" y="435"/>
                </a:moveTo>
                <a:cubicBezTo>
                  <a:pt x="728" y="435"/>
                  <a:pt x="728" y="435"/>
                  <a:pt x="728" y="435"/>
                </a:cubicBezTo>
                <a:cubicBezTo>
                  <a:pt x="728" y="313"/>
                  <a:pt x="728" y="313"/>
                  <a:pt x="728" y="313"/>
                </a:cubicBezTo>
                <a:cubicBezTo>
                  <a:pt x="728" y="140"/>
                  <a:pt x="588" y="0"/>
                  <a:pt x="415" y="0"/>
                </a:cubicBezTo>
                <a:cubicBezTo>
                  <a:pt x="243" y="0"/>
                  <a:pt x="103" y="140"/>
                  <a:pt x="103" y="313"/>
                </a:cubicBezTo>
                <a:cubicBezTo>
                  <a:pt x="103" y="435"/>
                  <a:pt x="103" y="435"/>
                  <a:pt x="103" y="435"/>
                </a:cubicBezTo>
                <a:cubicBezTo>
                  <a:pt x="60" y="435"/>
                  <a:pt x="60" y="435"/>
                  <a:pt x="60" y="435"/>
                </a:cubicBezTo>
                <a:cubicBezTo>
                  <a:pt x="27" y="435"/>
                  <a:pt x="0" y="461"/>
                  <a:pt x="0" y="495"/>
                </a:cubicBezTo>
                <a:cubicBezTo>
                  <a:pt x="0" y="939"/>
                  <a:pt x="0" y="939"/>
                  <a:pt x="0" y="939"/>
                </a:cubicBezTo>
                <a:cubicBezTo>
                  <a:pt x="0" y="973"/>
                  <a:pt x="27" y="999"/>
                  <a:pt x="60" y="999"/>
                </a:cubicBezTo>
                <a:cubicBezTo>
                  <a:pt x="771" y="999"/>
                  <a:pt x="771" y="999"/>
                  <a:pt x="771" y="999"/>
                </a:cubicBezTo>
                <a:cubicBezTo>
                  <a:pt x="804" y="999"/>
                  <a:pt x="831" y="973"/>
                  <a:pt x="831" y="939"/>
                </a:cubicBezTo>
                <a:cubicBezTo>
                  <a:pt x="831" y="495"/>
                  <a:pt x="831" y="495"/>
                  <a:pt x="831" y="495"/>
                </a:cubicBezTo>
                <a:cubicBezTo>
                  <a:pt x="831" y="479"/>
                  <a:pt x="824" y="463"/>
                  <a:pt x="813" y="452"/>
                </a:cubicBezTo>
                <a:cubicBezTo>
                  <a:pt x="802" y="441"/>
                  <a:pt x="787" y="435"/>
                  <a:pt x="771" y="435"/>
                </a:cubicBezTo>
                <a:close/>
                <a:moveTo>
                  <a:pt x="362" y="752"/>
                </a:moveTo>
                <a:cubicBezTo>
                  <a:pt x="336" y="734"/>
                  <a:pt x="319" y="704"/>
                  <a:pt x="319" y="671"/>
                </a:cubicBezTo>
                <a:cubicBezTo>
                  <a:pt x="319" y="617"/>
                  <a:pt x="363" y="573"/>
                  <a:pt x="417" y="573"/>
                </a:cubicBezTo>
                <a:cubicBezTo>
                  <a:pt x="472" y="573"/>
                  <a:pt x="516" y="617"/>
                  <a:pt x="516" y="671"/>
                </a:cubicBezTo>
                <a:cubicBezTo>
                  <a:pt x="516" y="704"/>
                  <a:pt x="499" y="734"/>
                  <a:pt x="473" y="752"/>
                </a:cubicBezTo>
                <a:cubicBezTo>
                  <a:pt x="473" y="855"/>
                  <a:pt x="473" y="855"/>
                  <a:pt x="473" y="855"/>
                </a:cubicBezTo>
                <a:cubicBezTo>
                  <a:pt x="362" y="855"/>
                  <a:pt x="362" y="855"/>
                  <a:pt x="362" y="855"/>
                </a:cubicBezTo>
                <a:lnTo>
                  <a:pt x="362" y="752"/>
                </a:lnTo>
                <a:close/>
                <a:moveTo>
                  <a:pt x="245" y="313"/>
                </a:moveTo>
                <a:cubicBezTo>
                  <a:pt x="245" y="219"/>
                  <a:pt x="321" y="142"/>
                  <a:pt x="415" y="142"/>
                </a:cubicBezTo>
                <a:cubicBezTo>
                  <a:pt x="510" y="142"/>
                  <a:pt x="586" y="219"/>
                  <a:pt x="586" y="313"/>
                </a:cubicBezTo>
                <a:cubicBezTo>
                  <a:pt x="586" y="435"/>
                  <a:pt x="586" y="435"/>
                  <a:pt x="586" y="435"/>
                </a:cubicBezTo>
                <a:cubicBezTo>
                  <a:pt x="245" y="435"/>
                  <a:pt x="245" y="435"/>
                  <a:pt x="245" y="435"/>
                </a:cubicBezTo>
                <a:lnTo>
                  <a:pt x="245" y="313"/>
                </a:ln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7395" y="2014341"/>
            <a:ext cx="3542608" cy="609105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E8E8E8">
                    <a:lumMod val="50000"/>
                  </a:srgbClr>
                </a:solidFill>
              </a:rPr>
              <a:t>Мониторинг транзакций в платежной системе Банка России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7395" y="2615532"/>
            <a:ext cx="3542608" cy="1058398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E8E8E8">
                    <a:lumMod val="50000"/>
                  </a:srgbClr>
                </a:solidFill>
              </a:rPr>
              <a:t>Выявление признаков совершения перевода денежных средств без согласия участника платежной системы Банка России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7395" y="3676993"/>
            <a:ext cx="3542608" cy="573111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E8E8E8">
                    <a:lumMod val="50000"/>
                  </a:srgbClr>
                </a:solidFill>
              </a:rPr>
              <a:t>Получение подтверждения участника платежной системы Банка России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7395" y="4245713"/>
            <a:ext cx="3542608" cy="684333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E8E8E8">
                    <a:lumMod val="50000"/>
                  </a:srgbClr>
                </a:solidFill>
              </a:rPr>
              <a:t>Выявление признаков «выведения» денежных средств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26917" y="5350761"/>
            <a:ext cx="1095823" cy="583633"/>
          </a:xfrm>
          <a:prstGeom prst="rect">
            <a:avLst/>
          </a:prstGeom>
          <a:noFill/>
          <a:ln w="381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E8E8E8">
                    <a:lumMod val="50000"/>
                  </a:srgbClr>
                </a:solidFill>
              </a:rPr>
              <a:t>BigData</a:t>
            </a:r>
            <a:endParaRPr lang="ru-RU" sz="1600" b="1" dirty="0">
              <a:solidFill>
                <a:srgbClr val="E8E8E8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4643" y="5353308"/>
            <a:ext cx="1095823" cy="583633"/>
          </a:xfrm>
          <a:prstGeom prst="rect">
            <a:avLst/>
          </a:prstGeom>
          <a:noFill/>
          <a:ln w="381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E8E8E8">
                    <a:lumMod val="50000"/>
                  </a:srgbClr>
                </a:solidFill>
              </a:rPr>
              <a:t>Open API</a:t>
            </a:r>
            <a:endParaRPr lang="ru-RU" sz="1600" b="1" dirty="0">
              <a:solidFill>
                <a:srgbClr val="E8E8E8">
                  <a:lumMod val="50000"/>
                </a:srgb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954" y="5345779"/>
            <a:ext cx="1178246" cy="583633"/>
          </a:xfrm>
          <a:prstGeom prst="rect">
            <a:avLst/>
          </a:prstGeom>
          <a:noFill/>
          <a:ln w="381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8E8E8">
                    <a:lumMod val="50000"/>
                  </a:srgbClr>
                </a:solidFill>
              </a:rPr>
              <a:t>Artificial intelligence</a:t>
            </a:r>
            <a:endParaRPr lang="ru-RU" sz="1400" b="1" dirty="0">
              <a:solidFill>
                <a:srgbClr val="E8E8E8">
                  <a:lumMod val="50000"/>
                </a:srgbClr>
              </a:solidFill>
            </a:endParaRPr>
          </a:p>
        </p:txBody>
      </p:sp>
      <p:sp>
        <p:nvSpPr>
          <p:cNvPr id="37" name="Стрелка вверх 36"/>
          <p:cNvSpPr/>
          <p:nvPr/>
        </p:nvSpPr>
        <p:spPr>
          <a:xfrm>
            <a:off x="257395" y="5007314"/>
            <a:ext cx="3791159" cy="255208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B2B5B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Freeform 16"/>
          <p:cNvSpPr>
            <a:spLocks noEditPoints="1"/>
          </p:cNvSpPr>
          <p:nvPr/>
        </p:nvSpPr>
        <p:spPr bwMode="auto">
          <a:xfrm>
            <a:off x="34623" y="2150175"/>
            <a:ext cx="302759" cy="281483"/>
          </a:xfrm>
          <a:custGeom>
            <a:avLst/>
            <a:gdLst>
              <a:gd name="T0" fmla="*/ 884 w 1768"/>
              <a:gd name="T1" fmla="*/ 0 h 1768"/>
              <a:gd name="T2" fmla="*/ 0 w 1768"/>
              <a:gd name="T3" fmla="*/ 884 h 1768"/>
              <a:gd name="T4" fmla="*/ 884 w 1768"/>
              <a:gd name="T5" fmla="*/ 1768 h 1768"/>
              <a:gd name="T6" fmla="*/ 1768 w 1768"/>
              <a:gd name="T7" fmla="*/ 884 h 1768"/>
              <a:gd name="T8" fmla="*/ 884 w 1768"/>
              <a:gd name="T9" fmla="*/ 0 h 1768"/>
              <a:gd name="T10" fmla="*/ 1328 w 1768"/>
              <a:gd name="T11" fmla="*/ 521 h 1768"/>
              <a:gd name="T12" fmla="*/ 868 w 1768"/>
              <a:gd name="T13" fmla="*/ 1353 h 1768"/>
              <a:gd name="T14" fmla="*/ 775 w 1768"/>
              <a:gd name="T15" fmla="*/ 1408 h 1768"/>
              <a:gd name="T16" fmla="*/ 774 w 1768"/>
              <a:gd name="T17" fmla="*/ 1408 h 1768"/>
              <a:gd name="T18" fmla="*/ 680 w 1768"/>
              <a:gd name="T19" fmla="*/ 1355 h 1768"/>
              <a:gd name="T20" fmla="*/ 440 w 1768"/>
              <a:gd name="T21" fmla="*/ 943 h 1768"/>
              <a:gd name="T22" fmla="*/ 479 w 1768"/>
              <a:gd name="T23" fmla="*/ 795 h 1768"/>
              <a:gd name="T24" fmla="*/ 627 w 1768"/>
              <a:gd name="T25" fmla="*/ 834 h 1768"/>
              <a:gd name="T26" fmla="*/ 771 w 1768"/>
              <a:gd name="T27" fmla="*/ 1082 h 1768"/>
              <a:gd name="T28" fmla="*/ 1139 w 1768"/>
              <a:gd name="T29" fmla="*/ 416 h 1768"/>
              <a:gd name="T30" fmla="*/ 1286 w 1768"/>
              <a:gd name="T31" fmla="*/ 374 h 1768"/>
              <a:gd name="T32" fmla="*/ 1328 w 1768"/>
              <a:gd name="T33" fmla="*/ 521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8" h="1768">
                <a:moveTo>
                  <a:pt x="884" y="0"/>
                </a:moveTo>
                <a:cubicBezTo>
                  <a:pt x="395" y="0"/>
                  <a:pt x="0" y="396"/>
                  <a:pt x="0" y="884"/>
                </a:cubicBezTo>
                <a:cubicBezTo>
                  <a:pt x="0" y="1373"/>
                  <a:pt x="395" y="1768"/>
                  <a:pt x="884" y="1768"/>
                </a:cubicBezTo>
                <a:cubicBezTo>
                  <a:pt x="1372" y="1768"/>
                  <a:pt x="1768" y="1373"/>
                  <a:pt x="1768" y="884"/>
                </a:cubicBezTo>
                <a:cubicBezTo>
                  <a:pt x="1768" y="396"/>
                  <a:pt x="1372" y="0"/>
                  <a:pt x="884" y="0"/>
                </a:cubicBezTo>
                <a:close/>
                <a:moveTo>
                  <a:pt x="1328" y="521"/>
                </a:moveTo>
                <a:cubicBezTo>
                  <a:pt x="868" y="1353"/>
                  <a:pt x="868" y="1353"/>
                  <a:pt x="868" y="1353"/>
                </a:cubicBezTo>
                <a:cubicBezTo>
                  <a:pt x="849" y="1387"/>
                  <a:pt x="814" y="1408"/>
                  <a:pt x="775" y="1408"/>
                </a:cubicBezTo>
                <a:cubicBezTo>
                  <a:pt x="775" y="1408"/>
                  <a:pt x="774" y="1408"/>
                  <a:pt x="774" y="1408"/>
                </a:cubicBezTo>
                <a:cubicBezTo>
                  <a:pt x="735" y="1408"/>
                  <a:pt x="700" y="1388"/>
                  <a:pt x="680" y="1355"/>
                </a:cubicBezTo>
                <a:cubicBezTo>
                  <a:pt x="440" y="943"/>
                  <a:pt x="440" y="943"/>
                  <a:pt x="440" y="943"/>
                </a:cubicBezTo>
                <a:cubicBezTo>
                  <a:pt x="410" y="891"/>
                  <a:pt x="428" y="825"/>
                  <a:pt x="479" y="795"/>
                </a:cubicBezTo>
                <a:cubicBezTo>
                  <a:pt x="531" y="765"/>
                  <a:pt x="597" y="782"/>
                  <a:pt x="627" y="834"/>
                </a:cubicBezTo>
                <a:cubicBezTo>
                  <a:pt x="771" y="1082"/>
                  <a:pt x="771" y="1082"/>
                  <a:pt x="771" y="1082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68" y="364"/>
                  <a:pt x="1234" y="345"/>
                  <a:pt x="1286" y="374"/>
                </a:cubicBezTo>
                <a:cubicBezTo>
                  <a:pt x="1338" y="403"/>
                  <a:pt x="1357" y="468"/>
                  <a:pt x="1328" y="521"/>
                </a:cubicBez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Freeform 16"/>
          <p:cNvSpPr>
            <a:spLocks noEditPoints="1"/>
          </p:cNvSpPr>
          <p:nvPr/>
        </p:nvSpPr>
        <p:spPr bwMode="auto">
          <a:xfrm>
            <a:off x="37760" y="2792056"/>
            <a:ext cx="302759" cy="281483"/>
          </a:xfrm>
          <a:custGeom>
            <a:avLst/>
            <a:gdLst>
              <a:gd name="T0" fmla="*/ 884 w 1768"/>
              <a:gd name="T1" fmla="*/ 0 h 1768"/>
              <a:gd name="T2" fmla="*/ 0 w 1768"/>
              <a:gd name="T3" fmla="*/ 884 h 1768"/>
              <a:gd name="T4" fmla="*/ 884 w 1768"/>
              <a:gd name="T5" fmla="*/ 1768 h 1768"/>
              <a:gd name="T6" fmla="*/ 1768 w 1768"/>
              <a:gd name="T7" fmla="*/ 884 h 1768"/>
              <a:gd name="T8" fmla="*/ 884 w 1768"/>
              <a:gd name="T9" fmla="*/ 0 h 1768"/>
              <a:gd name="T10" fmla="*/ 1328 w 1768"/>
              <a:gd name="T11" fmla="*/ 521 h 1768"/>
              <a:gd name="T12" fmla="*/ 868 w 1768"/>
              <a:gd name="T13" fmla="*/ 1353 h 1768"/>
              <a:gd name="T14" fmla="*/ 775 w 1768"/>
              <a:gd name="T15" fmla="*/ 1408 h 1768"/>
              <a:gd name="T16" fmla="*/ 774 w 1768"/>
              <a:gd name="T17" fmla="*/ 1408 h 1768"/>
              <a:gd name="T18" fmla="*/ 680 w 1768"/>
              <a:gd name="T19" fmla="*/ 1355 h 1768"/>
              <a:gd name="T20" fmla="*/ 440 w 1768"/>
              <a:gd name="T21" fmla="*/ 943 h 1768"/>
              <a:gd name="T22" fmla="*/ 479 w 1768"/>
              <a:gd name="T23" fmla="*/ 795 h 1768"/>
              <a:gd name="T24" fmla="*/ 627 w 1768"/>
              <a:gd name="T25" fmla="*/ 834 h 1768"/>
              <a:gd name="T26" fmla="*/ 771 w 1768"/>
              <a:gd name="T27" fmla="*/ 1082 h 1768"/>
              <a:gd name="T28" fmla="*/ 1139 w 1768"/>
              <a:gd name="T29" fmla="*/ 416 h 1768"/>
              <a:gd name="T30" fmla="*/ 1286 w 1768"/>
              <a:gd name="T31" fmla="*/ 374 h 1768"/>
              <a:gd name="T32" fmla="*/ 1328 w 1768"/>
              <a:gd name="T33" fmla="*/ 521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8" h="1768">
                <a:moveTo>
                  <a:pt x="884" y="0"/>
                </a:moveTo>
                <a:cubicBezTo>
                  <a:pt x="395" y="0"/>
                  <a:pt x="0" y="396"/>
                  <a:pt x="0" y="884"/>
                </a:cubicBezTo>
                <a:cubicBezTo>
                  <a:pt x="0" y="1373"/>
                  <a:pt x="395" y="1768"/>
                  <a:pt x="884" y="1768"/>
                </a:cubicBezTo>
                <a:cubicBezTo>
                  <a:pt x="1372" y="1768"/>
                  <a:pt x="1768" y="1373"/>
                  <a:pt x="1768" y="884"/>
                </a:cubicBezTo>
                <a:cubicBezTo>
                  <a:pt x="1768" y="396"/>
                  <a:pt x="1372" y="0"/>
                  <a:pt x="884" y="0"/>
                </a:cubicBezTo>
                <a:close/>
                <a:moveTo>
                  <a:pt x="1328" y="521"/>
                </a:moveTo>
                <a:cubicBezTo>
                  <a:pt x="868" y="1353"/>
                  <a:pt x="868" y="1353"/>
                  <a:pt x="868" y="1353"/>
                </a:cubicBezTo>
                <a:cubicBezTo>
                  <a:pt x="849" y="1387"/>
                  <a:pt x="814" y="1408"/>
                  <a:pt x="775" y="1408"/>
                </a:cubicBezTo>
                <a:cubicBezTo>
                  <a:pt x="775" y="1408"/>
                  <a:pt x="774" y="1408"/>
                  <a:pt x="774" y="1408"/>
                </a:cubicBezTo>
                <a:cubicBezTo>
                  <a:pt x="735" y="1408"/>
                  <a:pt x="700" y="1388"/>
                  <a:pt x="680" y="1355"/>
                </a:cubicBezTo>
                <a:cubicBezTo>
                  <a:pt x="440" y="943"/>
                  <a:pt x="440" y="943"/>
                  <a:pt x="440" y="943"/>
                </a:cubicBezTo>
                <a:cubicBezTo>
                  <a:pt x="410" y="891"/>
                  <a:pt x="428" y="825"/>
                  <a:pt x="479" y="795"/>
                </a:cubicBezTo>
                <a:cubicBezTo>
                  <a:pt x="531" y="765"/>
                  <a:pt x="597" y="782"/>
                  <a:pt x="627" y="834"/>
                </a:cubicBezTo>
                <a:cubicBezTo>
                  <a:pt x="771" y="1082"/>
                  <a:pt x="771" y="1082"/>
                  <a:pt x="771" y="1082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68" y="364"/>
                  <a:pt x="1234" y="345"/>
                  <a:pt x="1286" y="374"/>
                </a:cubicBezTo>
                <a:cubicBezTo>
                  <a:pt x="1338" y="403"/>
                  <a:pt x="1357" y="468"/>
                  <a:pt x="1328" y="521"/>
                </a:cubicBez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37760" y="3794335"/>
            <a:ext cx="302759" cy="281483"/>
          </a:xfrm>
          <a:custGeom>
            <a:avLst/>
            <a:gdLst>
              <a:gd name="T0" fmla="*/ 884 w 1768"/>
              <a:gd name="T1" fmla="*/ 0 h 1768"/>
              <a:gd name="T2" fmla="*/ 0 w 1768"/>
              <a:gd name="T3" fmla="*/ 884 h 1768"/>
              <a:gd name="T4" fmla="*/ 884 w 1768"/>
              <a:gd name="T5" fmla="*/ 1768 h 1768"/>
              <a:gd name="T6" fmla="*/ 1768 w 1768"/>
              <a:gd name="T7" fmla="*/ 884 h 1768"/>
              <a:gd name="T8" fmla="*/ 884 w 1768"/>
              <a:gd name="T9" fmla="*/ 0 h 1768"/>
              <a:gd name="T10" fmla="*/ 1328 w 1768"/>
              <a:gd name="T11" fmla="*/ 521 h 1768"/>
              <a:gd name="T12" fmla="*/ 868 w 1768"/>
              <a:gd name="T13" fmla="*/ 1353 h 1768"/>
              <a:gd name="T14" fmla="*/ 775 w 1768"/>
              <a:gd name="T15" fmla="*/ 1408 h 1768"/>
              <a:gd name="T16" fmla="*/ 774 w 1768"/>
              <a:gd name="T17" fmla="*/ 1408 h 1768"/>
              <a:gd name="T18" fmla="*/ 680 w 1768"/>
              <a:gd name="T19" fmla="*/ 1355 h 1768"/>
              <a:gd name="T20" fmla="*/ 440 w 1768"/>
              <a:gd name="T21" fmla="*/ 943 h 1768"/>
              <a:gd name="T22" fmla="*/ 479 w 1768"/>
              <a:gd name="T23" fmla="*/ 795 h 1768"/>
              <a:gd name="T24" fmla="*/ 627 w 1768"/>
              <a:gd name="T25" fmla="*/ 834 h 1768"/>
              <a:gd name="T26" fmla="*/ 771 w 1768"/>
              <a:gd name="T27" fmla="*/ 1082 h 1768"/>
              <a:gd name="T28" fmla="*/ 1139 w 1768"/>
              <a:gd name="T29" fmla="*/ 416 h 1768"/>
              <a:gd name="T30" fmla="*/ 1286 w 1768"/>
              <a:gd name="T31" fmla="*/ 374 h 1768"/>
              <a:gd name="T32" fmla="*/ 1328 w 1768"/>
              <a:gd name="T33" fmla="*/ 521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8" h="1768">
                <a:moveTo>
                  <a:pt x="884" y="0"/>
                </a:moveTo>
                <a:cubicBezTo>
                  <a:pt x="395" y="0"/>
                  <a:pt x="0" y="396"/>
                  <a:pt x="0" y="884"/>
                </a:cubicBezTo>
                <a:cubicBezTo>
                  <a:pt x="0" y="1373"/>
                  <a:pt x="395" y="1768"/>
                  <a:pt x="884" y="1768"/>
                </a:cubicBezTo>
                <a:cubicBezTo>
                  <a:pt x="1372" y="1768"/>
                  <a:pt x="1768" y="1373"/>
                  <a:pt x="1768" y="884"/>
                </a:cubicBezTo>
                <a:cubicBezTo>
                  <a:pt x="1768" y="396"/>
                  <a:pt x="1372" y="0"/>
                  <a:pt x="884" y="0"/>
                </a:cubicBezTo>
                <a:close/>
                <a:moveTo>
                  <a:pt x="1328" y="521"/>
                </a:moveTo>
                <a:cubicBezTo>
                  <a:pt x="868" y="1353"/>
                  <a:pt x="868" y="1353"/>
                  <a:pt x="868" y="1353"/>
                </a:cubicBezTo>
                <a:cubicBezTo>
                  <a:pt x="849" y="1387"/>
                  <a:pt x="814" y="1408"/>
                  <a:pt x="775" y="1408"/>
                </a:cubicBezTo>
                <a:cubicBezTo>
                  <a:pt x="775" y="1408"/>
                  <a:pt x="774" y="1408"/>
                  <a:pt x="774" y="1408"/>
                </a:cubicBezTo>
                <a:cubicBezTo>
                  <a:pt x="735" y="1408"/>
                  <a:pt x="700" y="1388"/>
                  <a:pt x="680" y="1355"/>
                </a:cubicBezTo>
                <a:cubicBezTo>
                  <a:pt x="440" y="943"/>
                  <a:pt x="440" y="943"/>
                  <a:pt x="440" y="943"/>
                </a:cubicBezTo>
                <a:cubicBezTo>
                  <a:pt x="410" y="891"/>
                  <a:pt x="428" y="825"/>
                  <a:pt x="479" y="795"/>
                </a:cubicBezTo>
                <a:cubicBezTo>
                  <a:pt x="531" y="765"/>
                  <a:pt x="597" y="782"/>
                  <a:pt x="627" y="834"/>
                </a:cubicBezTo>
                <a:cubicBezTo>
                  <a:pt x="771" y="1082"/>
                  <a:pt x="771" y="1082"/>
                  <a:pt x="771" y="1082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68" y="364"/>
                  <a:pt x="1234" y="345"/>
                  <a:pt x="1286" y="374"/>
                </a:cubicBezTo>
                <a:cubicBezTo>
                  <a:pt x="1338" y="403"/>
                  <a:pt x="1357" y="468"/>
                  <a:pt x="1328" y="521"/>
                </a:cubicBez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Freeform 16"/>
          <p:cNvSpPr>
            <a:spLocks noEditPoints="1"/>
          </p:cNvSpPr>
          <p:nvPr/>
        </p:nvSpPr>
        <p:spPr bwMode="auto">
          <a:xfrm>
            <a:off x="34623" y="4448205"/>
            <a:ext cx="302759" cy="281483"/>
          </a:xfrm>
          <a:custGeom>
            <a:avLst/>
            <a:gdLst>
              <a:gd name="T0" fmla="*/ 884 w 1768"/>
              <a:gd name="T1" fmla="*/ 0 h 1768"/>
              <a:gd name="T2" fmla="*/ 0 w 1768"/>
              <a:gd name="T3" fmla="*/ 884 h 1768"/>
              <a:gd name="T4" fmla="*/ 884 w 1768"/>
              <a:gd name="T5" fmla="*/ 1768 h 1768"/>
              <a:gd name="T6" fmla="*/ 1768 w 1768"/>
              <a:gd name="T7" fmla="*/ 884 h 1768"/>
              <a:gd name="T8" fmla="*/ 884 w 1768"/>
              <a:gd name="T9" fmla="*/ 0 h 1768"/>
              <a:gd name="T10" fmla="*/ 1328 w 1768"/>
              <a:gd name="T11" fmla="*/ 521 h 1768"/>
              <a:gd name="T12" fmla="*/ 868 w 1768"/>
              <a:gd name="T13" fmla="*/ 1353 h 1768"/>
              <a:gd name="T14" fmla="*/ 775 w 1768"/>
              <a:gd name="T15" fmla="*/ 1408 h 1768"/>
              <a:gd name="T16" fmla="*/ 774 w 1768"/>
              <a:gd name="T17" fmla="*/ 1408 h 1768"/>
              <a:gd name="T18" fmla="*/ 680 w 1768"/>
              <a:gd name="T19" fmla="*/ 1355 h 1768"/>
              <a:gd name="T20" fmla="*/ 440 w 1768"/>
              <a:gd name="T21" fmla="*/ 943 h 1768"/>
              <a:gd name="T22" fmla="*/ 479 w 1768"/>
              <a:gd name="T23" fmla="*/ 795 h 1768"/>
              <a:gd name="T24" fmla="*/ 627 w 1768"/>
              <a:gd name="T25" fmla="*/ 834 h 1768"/>
              <a:gd name="T26" fmla="*/ 771 w 1768"/>
              <a:gd name="T27" fmla="*/ 1082 h 1768"/>
              <a:gd name="T28" fmla="*/ 1139 w 1768"/>
              <a:gd name="T29" fmla="*/ 416 h 1768"/>
              <a:gd name="T30" fmla="*/ 1286 w 1768"/>
              <a:gd name="T31" fmla="*/ 374 h 1768"/>
              <a:gd name="T32" fmla="*/ 1328 w 1768"/>
              <a:gd name="T33" fmla="*/ 521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8" h="1768">
                <a:moveTo>
                  <a:pt x="884" y="0"/>
                </a:moveTo>
                <a:cubicBezTo>
                  <a:pt x="395" y="0"/>
                  <a:pt x="0" y="396"/>
                  <a:pt x="0" y="884"/>
                </a:cubicBezTo>
                <a:cubicBezTo>
                  <a:pt x="0" y="1373"/>
                  <a:pt x="395" y="1768"/>
                  <a:pt x="884" y="1768"/>
                </a:cubicBezTo>
                <a:cubicBezTo>
                  <a:pt x="1372" y="1768"/>
                  <a:pt x="1768" y="1373"/>
                  <a:pt x="1768" y="884"/>
                </a:cubicBezTo>
                <a:cubicBezTo>
                  <a:pt x="1768" y="396"/>
                  <a:pt x="1372" y="0"/>
                  <a:pt x="884" y="0"/>
                </a:cubicBezTo>
                <a:close/>
                <a:moveTo>
                  <a:pt x="1328" y="521"/>
                </a:moveTo>
                <a:cubicBezTo>
                  <a:pt x="868" y="1353"/>
                  <a:pt x="868" y="1353"/>
                  <a:pt x="868" y="1353"/>
                </a:cubicBezTo>
                <a:cubicBezTo>
                  <a:pt x="849" y="1387"/>
                  <a:pt x="814" y="1408"/>
                  <a:pt x="775" y="1408"/>
                </a:cubicBezTo>
                <a:cubicBezTo>
                  <a:pt x="775" y="1408"/>
                  <a:pt x="774" y="1408"/>
                  <a:pt x="774" y="1408"/>
                </a:cubicBezTo>
                <a:cubicBezTo>
                  <a:pt x="735" y="1408"/>
                  <a:pt x="700" y="1388"/>
                  <a:pt x="680" y="1355"/>
                </a:cubicBezTo>
                <a:cubicBezTo>
                  <a:pt x="440" y="943"/>
                  <a:pt x="440" y="943"/>
                  <a:pt x="440" y="943"/>
                </a:cubicBezTo>
                <a:cubicBezTo>
                  <a:pt x="410" y="891"/>
                  <a:pt x="428" y="825"/>
                  <a:pt x="479" y="795"/>
                </a:cubicBezTo>
                <a:cubicBezTo>
                  <a:pt x="531" y="765"/>
                  <a:pt x="597" y="782"/>
                  <a:pt x="627" y="834"/>
                </a:cubicBezTo>
                <a:cubicBezTo>
                  <a:pt x="771" y="1082"/>
                  <a:pt x="771" y="1082"/>
                  <a:pt x="771" y="1082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68" y="364"/>
                  <a:pt x="1234" y="345"/>
                  <a:pt x="1286" y="374"/>
                </a:cubicBezTo>
                <a:cubicBezTo>
                  <a:pt x="1338" y="403"/>
                  <a:pt x="1357" y="468"/>
                  <a:pt x="1328" y="521"/>
                </a:cubicBez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30280" y="3981722"/>
            <a:ext cx="4060288" cy="356329"/>
          </a:xfrm>
          <a:prstGeom prst="rect">
            <a:avLst/>
          </a:prstGeom>
          <a:noFill/>
          <a:ln w="28575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rgbClr val="E8E8E8">
                    <a:lumMod val="50000"/>
                  </a:srgbClr>
                </a:solidFill>
              </a:rPr>
              <a:t>Проактивное</a:t>
            </a:r>
            <a:r>
              <a:rPr lang="ru-RU" sz="1400" b="1" dirty="0">
                <a:solidFill>
                  <a:srgbClr val="E8E8E8">
                    <a:lumMod val="50000"/>
                  </a:srgbClr>
                </a:solidFill>
              </a:rPr>
              <a:t> выявление: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42333" y="4339745"/>
            <a:ext cx="2037623" cy="796500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2300"/>
            <a:r>
              <a:rPr lang="ru-RU" sz="1300" b="1" dirty="0">
                <a:solidFill>
                  <a:srgbClr val="E8E8E8">
                    <a:lumMod val="50000"/>
                  </a:srgbClr>
                </a:solidFill>
              </a:rPr>
              <a:t>Показатели операционной стабильности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879850" y="4338359"/>
            <a:ext cx="1991667" cy="797886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2300"/>
            <a:r>
              <a:rPr lang="ru-RU" sz="1300" b="1" dirty="0">
                <a:solidFill>
                  <a:srgbClr val="E8E8E8">
                    <a:lumMod val="50000"/>
                  </a:srgbClr>
                </a:solidFill>
              </a:rPr>
              <a:t>Показатели финансовой стабильности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983352" y="1890516"/>
            <a:ext cx="3427224" cy="437989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E8E8E8">
                    <a:lumMod val="50000"/>
                  </a:srgbClr>
                </a:solidFill>
              </a:rPr>
              <a:t>Нормативное закрепление показателей </a:t>
            </a:r>
            <a:br>
              <a:rPr lang="ru-RU" sz="1200" b="1" dirty="0">
                <a:solidFill>
                  <a:srgbClr val="E8E8E8">
                    <a:lumMod val="50000"/>
                  </a:srgbClr>
                </a:solidFill>
              </a:rPr>
            </a:br>
            <a:r>
              <a:rPr lang="ru-RU" sz="1200" b="1" dirty="0">
                <a:solidFill>
                  <a:srgbClr val="E8E8E8">
                    <a:lumMod val="50000"/>
                  </a:srgbClr>
                </a:solidFill>
              </a:rPr>
              <a:t>и обязанности их </a:t>
            </a:r>
            <a:r>
              <a:rPr lang="ru-RU" sz="1200" b="1" dirty="0" smtClean="0">
                <a:solidFill>
                  <a:srgbClr val="E8E8E8">
                    <a:lumMod val="50000"/>
                  </a:srgbClr>
                </a:solidFill>
              </a:rPr>
              <a:t>предоставления</a:t>
            </a:r>
            <a:endParaRPr lang="ru-RU" sz="1200" b="1" dirty="0">
              <a:solidFill>
                <a:srgbClr val="E8E8E8">
                  <a:lumMod val="50000"/>
                </a:srgb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83352" y="2324637"/>
            <a:ext cx="3427224" cy="282799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E8E8E8">
                    <a:lumMod val="50000"/>
                  </a:srgbClr>
                </a:solidFill>
              </a:rPr>
              <a:t>Сбор данных через </a:t>
            </a:r>
            <a:r>
              <a:rPr lang="en-US" sz="1200" b="1" dirty="0">
                <a:solidFill>
                  <a:srgbClr val="E8E8E8">
                    <a:lumMod val="50000"/>
                  </a:srgbClr>
                </a:solidFill>
              </a:rPr>
              <a:t>Open API</a:t>
            </a:r>
            <a:r>
              <a:rPr lang="ru-RU" sz="1200" b="1" dirty="0">
                <a:solidFill>
                  <a:srgbClr val="E8E8E8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982651" y="2612574"/>
            <a:ext cx="3427926" cy="390928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E8E8E8">
                    <a:lumMod val="50000"/>
                  </a:srgbClr>
                </a:solidFill>
              </a:rPr>
              <a:t>Аккумулирование данных в Едином хранилище данных Банка России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82650" y="3002938"/>
            <a:ext cx="3427926" cy="635077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E8E8E8">
                    <a:lumMod val="50000"/>
                  </a:srgbClr>
                </a:solidFill>
              </a:rPr>
              <a:t>Применение искусственного интеллекта для анализа данных и выявления закономерностей </a:t>
            </a:r>
          </a:p>
        </p:txBody>
      </p:sp>
      <p:sp>
        <p:nvSpPr>
          <p:cNvPr id="50" name="Стрелка вверх 49"/>
          <p:cNvSpPr/>
          <p:nvPr/>
        </p:nvSpPr>
        <p:spPr>
          <a:xfrm flipV="1">
            <a:off x="5641521" y="3709837"/>
            <a:ext cx="2210809" cy="220558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B2B5B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1" name="Freeform 16"/>
          <p:cNvSpPr>
            <a:spLocks noEditPoints="1"/>
          </p:cNvSpPr>
          <p:nvPr/>
        </p:nvSpPr>
        <p:spPr bwMode="auto">
          <a:xfrm>
            <a:off x="8569234" y="1959819"/>
            <a:ext cx="302759" cy="281483"/>
          </a:xfrm>
          <a:custGeom>
            <a:avLst/>
            <a:gdLst>
              <a:gd name="T0" fmla="*/ 884 w 1768"/>
              <a:gd name="T1" fmla="*/ 0 h 1768"/>
              <a:gd name="T2" fmla="*/ 0 w 1768"/>
              <a:gd name="T3" fmla="*/ 884 h 1768"/>
              <a:gd name="T4" fmla="*/ 884 w 1768"/>
              <a:gd name="T5" fmla="*/ 1768 h 1768"/>
              <a:gd name="T6" fmla="*/ 1768 w 1768"/>
              <a:gd name="T7" fmla="*/ 884 h 1768"/>
              <a:gd name="T8" fmla="*/ 884 w 1768"/>
              <a:gd name="T9" fmla="*/ 0 h 1768"/>
              <a:gd name="T10" fmla="*/ 1328 w 1768"/>
              <a:gd name="T11" fmla="*/ 521 h 1768"/>
              <a:gd name="T12" fmla="*/ 868 w 1768"/>
              <a:gd name="T13" fmla="*/ 1353 h 1768"/>
              <a:gd name="T14" fmla="*/ 775 w 1768"/>
              <a:gd name="T15" fmla="*/ 1408 h 1768"/>
              <a:gd name="T16" fmla="*/ 774 w 1768"/>
              <a:gd name="T17" fmla="*/ 1408 h 1768"/>
              <a:gd name="T18" fmla="*/ 680 w 1768"/>
              <a:gd name="T19" fmla="*/ 1355 h 1768"/>
              <a:gd name="T20" fmla="*/ 440 w 1768"/>
              <a:gd name="T21" fmla="*/ 943 h 1768"/>
              <a:gd name="T22" fmla="*/ 479 w 1768"/>
              <a:gd name="T23" fmla="*/ 795 h 1768"/>
              <a:gd name="T24" fmla="*/ 627 w 1768"/>
              <a:gd name="T25" fmla="*/ 834 h 1768"/>
              <a:gd name="T26" fmla="*/ 771 w 1768"/>
              <a:gd name="T27" fmla="*/ 1082 h 1768"/>
              <a:gd name="T28" fmla="*/ 1139 w 1768"/>
              <a:gd name="T29" fmla="*/ 416 h 1768"/>
              <a:gd name="T30" fmla="*/ 1286 w 1768"/>
              <a:gd name="T31" fmla="*/ 374 h 1768"/>
              <a:gd name="T32" fmla="*/ 1328 w 1768"/>
              <a:gd name="T33" fmla="*/ 521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8" h="1768">
                <a:moveTo>
                  <a:pt x="884" y="0"/>
                </a:moveTo>
                <a:cubicBezTo>
                  <a:pt x="395" y="0"/>
                  <a:pt x="0" y="396"/>
                  <a:pt x="0" y="884"/>
                </a:cubicBezTo>
                <a:cubicBezTo>
                  <a:pt x="0" y="1373"/>
                  <a:pt x="395" y="1768"/>
                  <a:pt x="884" y="1768"/>
                </a:cubicBezTo>
                <a:cubicBezTo>
                  <a:pt x="1372" y="1768"/>
                  <a:pt x="1768" y="1373"/>
                  <a:pt x="1768" y="884"/>
                </a:cubicBezTo>
                <a:cubicBezTo>
                  <a:pt x="1768" y="396"/>
                  <a:pt x="1372" y="0"/>
                  <a:pt x="884" y="0"/>
                </a:cubicBezTo>
                <a:close/>
                <a:moveTo>
                  <a:pt x="1328" y="521"/>
                </a:moveTo>
                <a:cubicBezTo>
                  <a:pt x="868" y="1353"/>
                  <a:pt x="868" y="1353"/>
                  <a:pt x="868" y="1353"/>
                </a:cubicBezTo>
                <a:cubicBezTo>
                  <a:pt x="849" y="1387"/>
                  <a:pt x="814" y="1408"/>
                  <a:pt x="775" y="1408"/>
                </a:cubicBezTo>
                <a:cubicBezTo>
                  <a:pt x="775" y="1408"/>
                  <a:pt x="774" y="1408"/>
                  <a:pt x="774" y="1408"/>
                </a:cubicBezTo>
                <a:cubicBezTo>
                  <a:pt x="735" y="1408"/>
                  <a:pt x="700" y="1388"/>
                  <a:pt x="680" y="1355"/>
                </a:cubicBezTo>
                <a:cubicBezTo>
                  <a:pt x="440" y="943"/>
                  <a:pt x="440" y="943"/>
                  <a:pt x="440" y="943"/>
                </a:cubicBezTo>
                <a:cubicBezTo>
                  <a:pt x="410" y="891"/>
                  <a:pt x="428" y="825"/>
                  <a:pt x="479" y="795"/>
                </a:cubicBezTo>
                <a:cubicBezTo>
                  <a:pt x="531" y="765"/>
                  <a:pt x="597" y="782"/>
                  <a:pt x="627" y="834"/>
                </a:cubicBezTo>
                <a:cubicBezTo>
                  <a:pt x="771" y="1082"/>
                  <a:pt x="771" y="1082"/>
                  <a:pt x="771" y="1082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68" y="364"/>
                  <a:pt x="1234" y="345"/>
                  <a:pt x="1286" y="374"/>
                </a:cubicBezTo>
                <a:cubicBezTo>
                  <a:pt x="1338" y="403"/>
                  <a:pt x="1357" y="468"/>
                  <a:pt x="1328" y="521"/>
                </a:cubicBez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2" name="Freeform 16"/>
          <p:cNvSpPr>
            <a:spLocks noEditPoints="1"/>
          </p:cNvSpPr>
          <p:nvPr/>
        </p:nvSpPr>
        <p:spPr bwMode="auto">
          <a:xfrm>
            <a:off x="8569233" y="2328505"/>
            <a:ext cx="302759" cy="281483"/>
          </a:xfrm>
          <a:custGeom>
            <a:avLst/>
            <a:gdLst>
              <a:gd name="T0" fmla="*/ 884 w 1768"/>
              <a:gd name="T1" fmla="*/ 0 h 1768"/>
              <a:gd name="T2" fmla="*/ 0 w 1768"/>
              <a:gd name="T3" fmla="*/ 884 h 1768"/>
              <a:gd name="T4" fmla="*/ 884 w 1768"/>
              <a:gd name="T5" fmla="*/ 1768 h 1768"/>
              <a:gd name="T6" fmla="*/ 1768 w 1768"/>
              <a:gd name="T7" fmla="*/ 884 h 1768"/>
              <a:gd name="T8" fmla="*/ 884 w 1768"/>
              <a:gd name="T9" fmla="*/ 0 h 1768"/>
              <a:gd name="T10" fmla="*/ 1328 w 1768"/>
              <a:gd name="T11" fmla="*/ 521 h 1768"/>
              <a:gd name="T12" fmla="*/ 868 w 1768"/>
              <a:gd name="T13" fmla="*/ 1353 h 1768"/>
              <a:gd name="T14" fmla="*/ 775 w 1768"/>
              <a:gd name="T15" fmla="*/ 1408 h 1768"/>
              <a:gd name="T16" fmla="*/ 774 w 1768"/>
              <a:gd name="T17" fmla="*/ 1408 h 1768"/>
              <a:gd name="T18" fmla="*/ 680 w 1768"/>
              <a:gd name="T19" fmla="*/ 1355 h 1768"/>
              <a:gd name="T20" fmla="*/ 440 w 1768"/>
              <a:gd name="T21" fmla="*/ 943 h 1768"/>
              <a:gd name="T22" fmla="*/ 479 w 1768"/>
              <a:gd name="T23" fmla="*/ 795 h 1768"/>
              <a:gd name="T24" fmla="*/ 627 w 1768"/>
              <a:gd name="T25" fmla="*/ 834 h 1768"/>
              <a:gd name="T26" fmla="*/ 771 w 1768"/>
              <a:gd name="T27" fmla="*/ 1082 h 1768"/>
              <a:gd name="T28" fmla="*/ 1139 w 1768"/>
              <a:gd name="T29" fmla="*/ 416 h 1768"/>
              <a:gd name="T30" fmla="*/ 1286 w 1768"/>
              <a:gd name="T31" fmla="*/ 374 h 1768"/>
              <a:gd name="T32" fmla="*/ 1328 w 1768"/>
              <a:gd name="T33" fmla="*/ 521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8" h="1768">
                <a:moveTo>
                  <a:pt x="884" y="0"/>
                </a:moveTo>
                <a:cubicBezTo>
                  <a:pt x="395" y="0"/>
                  <a:pt x="0" y="396"/>
                  <a:pt x="0" y="884"/>
                </a:cubicBezTo>
                <a:cubicBezTo>
                  <a:pt x="0" y="1373"/>
                  <a:pt x="395" y="1768"/>
                  <a:pt x="884" y="1768"/>
                </a:cubicBezTo>
                <a:cubicBezTo>
                  <a:pt x="1372" y="1768"/>
                  <a:pt x="1768" y="1373"/>
                  <a:pt x="1768" y="884"/>
                </a:cubicBezTo>
                <a:cubicBezTo>
                  <a:pt x="1768" y="396"/>
                  <a:pt x="1372" y="0"/>
                  <a:pt x="884" y="0"/>
                </a:cubicBezTo>
                <a:close/>
                <a:moveTo>
                  <a:pt x="1328" y="521"/>
                </a:moveTo>
                <a:cubicBezTo>
                  <a:pt x="868" y="1353"/>
                  <a:pt x="868" y="1353"/>
                  <a:pt x="868" y="1353"/>
                </a:cubicBezTo>
                <a:cubicBezTo>
                  <a:pt x="849" y="1387"/>
                  <a:pt x="814" y="1408"/>
                  <a:pt x="775" y="1408"/>
                </a:cubicBezTo>
                <a:cubicBezTo>
                  <a:pt x="775" y="1408"/>
                  <a:pt x="774" y="1408"/>
                  <a:pt x="774" y="1408"/>
                </a:cubicBezTo>
                <a:cubicBezTo>
                  <a:pt x="735" y="1408"/>
                  <a:pt x="700" y="1388"/>
                  <a:pt x="680" y="1355"/>
                </a:cubicBezTo>
                <a:cubicBezTo>
                  <a:pt x="440" y="943"/>
                  <a:pt x="440" y="943"/>
                  <a:pt x="440" y="943"/>
                </a:cubicBezTo>
                <a:cubicBezTo>
                  <a:pt x="410" y="891"/>
                  <a:pt x="428" y="825"/>
                  <a:pt x="479" y="795"/>
                </a:cubicBezTo>
                <a:cubicBezTo>
                  <a:pt x="531" y="765"/>
                  <a:pt x="597" y="782"/>
                  <a:pt x="627" y="834"/>
                </a:cubicBezTo>
                <a:cubicBezTo>
                  <a:pt x="771" y="1082"/>
                  <a:pt x="771" y="1082"/>
                  <a:pt x="771" y="1082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68" y="364"/>
                  <a:pt x="1234" y="345"/>
                  <a:pt x="1286" y="374"/>
                </a:cubicBezTo>
                <a:cubicBezTo>
                  <a:pt x="1338" y="403"/>
                  <a:pt x="1357" y="468"/>
                  <a:pt x="1328" y="521"/>
                </a:cubicBez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" name="Freeform 16"/>
          <p:cNvSpPr>
            <a:spLocks noEditPoints="1"/>
          </p:cNvSpPr>
          <p:nvPr/>
        </p:nvSpPr>
        <p:spPr bwMode="auto">
          <a:xfrm>
            <a:off x="8569232" y="2673054"/>
            <a:ext cx="302759" cy="281483"/>
          </a:xfrm>
          <a:custGeom>
            <a:avLst/>
            <a:gdLst>
              <a:gd name="T0" fmla="*/ 884 w 1768"/>
              <a:gd name="T1" fmla="*/ 0 h 1768"/>
              <a:gd name="T2" fmla="*/ 0 w 1768"/>
              <a:gd name="T3" fmla="*/ 884 h 1768"/>
              <a:gd name="T4" fmla="*/ 884 w 1768"/>
              <a:gd name="T5" fmla="*/ 1768 h 1768"/>
              <a:gd name="T6" fmla="*/ 1768 w 1768"/>
              <a:gd name="T7" fmla="*/ 884 h 1768"/>
              <a:gd name="T8" fmla="*/ 884 w 1768"/>
              <a:gd name="T9" fmla="*/ 0 h 1768"/>
              <a:gd name="T10" fmla="*/ 1328 w 1768"/>
              <a:gd name="T11" fmla="*/ 521 h 1768"/>
              <a:gd name="T12" fmla="*/ 868 w 1768"/>
              <a:gd name="T13" fmla="*/ 1353 h 1768"/>
              <a:gd name="T14" fmla="*/ 775 w 1768"/>
              <a:gd name="T15" fmla="*/ 1408 h 1768"/>
              <a:gd name="T16" fmla="*/ 774 w 1768"/>
              <a:gd name="T17" fmla="*/ 1408 h 1768"/>
              <a:gd name="T18" fmla="*/ 680 w 1768"/>
              <a:gd name="T19" fmla="*/ 1355 h 1768"/>
              <a:gd name="T20" fmla="*/ 440 w 1768"/>
              <a:gd name="T21" fmla="*/ 943 h 1768"/>
              <a:gd name="T22" fmla="*/ 479 w 1768"/>
              <a:gd name="T23" fmla="*/ 795 h 1768"/>
              <a:gd name="T24" fmla="*/ 627 w 1768"/>
              <a:gd name="T25" fmla="*/ 834 h 1768"/>
              <a:gd name="T26" fmla="*/ 771 w 1768"/>
              <a:gd name="T27" fmla="*/ 1082 h 1768"/>
              <a:gd name="T28" fmla="*/ 1139 w 1768"/>
              <a:gd name="T29" fmla="*/ 416 h 1768"/>
              <a:gd name="T30" fmla="*/ 1286 w 1768"/>
              <a:gd name="T31" fmla="*/ 374 h 1768"/>
              <a:gd name="T32" fmla="*/ 1328 w 1768"/>
              <a:gd name="T33" fmla="*/ 521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8" h="1768">
                <a:moveTo>
                  <a:pt x="884" y="0"/>
                </a:moveTo>
                <a:cubicBezTo>
                  <a:pt x="395" y="0"/>
                  <a:pt x="0" y="396"/>
                  <a:pt x="0" y="884"/>
                </a:cubicBezTo>
                <a:cubicBezTo>
                  <a:pt x="0" y="1373"/>
                  <a:pt x="395" y="1768"/>
                  <a:pt x="884" y="1768"/>
                </a:cubicBezTo>
                <a:cubicBezTo>
                  <a:pt x="1372" y="1768"/>
                  <a:pt x="1768" y="1373"/>
                  <a:pt x="1768" y="884"/>
                </a:cubicBezTo>
                <a:cubicBezTo>
                  <a:pt x="1768" y="396"/>
                  <a:pt x="1372" y="0"/>
                  <a:pt x="884" y="0"/>
                </a:cubicBezTo>
                <a:close/>
                <a:moveTo>
                  <a:pt x="1328" y="521"/>
                </a:moveTo>
                <a:cubicBezTo>
                  <a:pt x="868" y="1353"/>
                  <a:pt x="868" y="1353"/>
                  <a:pt x="868" y="1353"/>
                </a:cubicBezTo>
                <a:cubicBezTo>
                  <a:pt x="849" y="1387"/>
                  <a:pt x="814" y="1408"/>
                  <a:pt x="775" y="1408"/>
                </a:cubicBezTo>
                <a:cubicBezTo>
                  <a:pt x="775" y="1408"/>
                  <a:pt x="774" y="1408"/>
                  <a:pt x="774" y="1408"/>
                </a:cubicBezTo>
                <a:cubicBezTo>
                  <a:pt x="735" y="1408"/>
                  <a:pt x="700" y="1388"/>
                  <a:pt x="680" y="1355"/>
                </a:cubicBezTo>
                <a:cubicBezTo>
                  <a:pt x="440" y="943"/>
                  <a:pt x="440" y="943"/>
                  <a:pt x="440" y="943"/>
                </a:cubicBezTo>
                <a:cubicBezTo>
                  <a:pt x="410" y="891"/>
                  <a:pt x="428" y="825"/>
                  <a:pt x="479" y="795"/>
                </a:cubicBezTo>
                <a:cubicBezTo>
                  <a:pt x="531" y="765"/>
                  <a:pt x="597" y="782"/>
                  <a:pt x="627" y="834"/>
                </a:cubicBezTo>
                <a:cubicBezTo>
                  <a:pt x="771" y="1082"/>
                  <a:pt x="771" y="1082"/>
                  <a:pt x="771" y="1082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68" y="364"/>
                  <a:pt x="1234" y="345"/>
                  <a:pt x="1286" y="374"/>
                </a:cubicBezTo>
                <a:cubicBezTo>
                  <a:pt x="1338" y="403"/>
                  <a:pt x="1357" y="468"/>
                  <a:pt x="1328" y="521"/>
                </a:cubicBez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4" name="Freeform 16"/>
          <p:cNvSpPr>
            <a:spLocks noEditPoints="1"/>
          </p:cNvSpPr>
          <p:nvPr/>
        </p:nvSpPr>
        <p:spPr bwMode="auto">
          <a:xfrm>
            <a:off x="8569232" y="3167492"/>
            <a:ext cx="302759" cy="281483"/>
          </a:xfrm>
          <a:custGeom>
            <a:avLst/>
            <a:gdLst>
              <a:gd name="T0" fmla="*/ 884 w 1768"/>
              <a:gd name="T1" fmla="*/ 0 h 1768"/>
              <a:gd name="T2" fmla="*/ 0 w 1768"/>
              <a:gd name="T3" fmla="*/ 884 h 1768"/>
              <a:gd name="T4" fmla="*/ 884 w 1768"/>
              <a:gd name="T5" fmla="*/ 1768 h 1768"/>
              <a:gd name="T6" fmla="*/ 1768 w 1768"/>
              <a:gd name="T7" fmla="*/ 884 h 1768"/>
              <a:gd name="T8" fmla="*/ 884 w 1768"/>
              <a:gd name="T9" fmla="*/ 0 h 1768"/>
              <a:gd name="T10" fmla="*/ 1328 w 1768"/>
              <a:gd name="T11" fmla="*/ 521 h 1768"/>
              <a:gd name="T12" fmla="*/ 868 w 1768"/>
              <a:gd name="T13" fmla="*/ 1353 h 1768"/>
              <a:gd name="T14" fmla="*/ 775 w 1768"/>
              <a:gd name="T15" fmla="*/ 1408 h 1768"/>
              <a:gd name="T16" fmla="*/ 774 w 1768"/>
              <a:gd name="T17" fmla="*/ 1408 h 1768"/>
              <a:gd name="T18" fmla="*/ 680 w 1768"/>
              <a:gd name="T19" fmla="*/ 1355 h 1768"/>
              <a:gd name="T20" fmla="*/ 440 w 1768"/>
              <a:gd name="T21" fmla="*/ 943 h 1768"/>
              <a:gd name="T22" fmla="*/ 479 w 1768"/>
              <a:gd name="T23" fmla="*/ 795 h 1768"/>
              <a:gd name="T24" fmla="*/ 627 w 1768"/>
              <a:gd name="T25" fmla="*/ 834 h 1768"/>
              <a:gd name="T26" fmla="*/ 771 w 1768"/>
              <a:gd name="T27" fmla="*/ 1082 h 1768"/>
              <a:gd name="T28" fmla="*/ 1139 w 1768"/>
              <a:gd name="T29" fmla="*/ 416 h 1768"/>
              <a:gd name="T30" fmla="*/ 1286 w 1768"/>
              <a:gd name="T31" fmla="*/ 374 h 1768"/>
              <a:gd name="T32" fmla="*/ 1328 w 1768"/>
              <a:gd name="T33" fmla="*/ 521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8" h="1768">
                <a:moveTo>
                  <a:pt x="884" y="0"/>
                </a:moveTo>
                <a:cubicBezTo>
                  <a:pt x="395" y="0"/>
                  <a:pt x="0" y="396"/>
                  <a:pt x="0" y="884"/>
                </a:cubicBezTo>
                <a:cubicBezTo>
                  <a:pt x="0" y="1373"/>
                  <a:pt x="395" y="1768"/>
                  <a:pt x="884" y="1768"/>
                </a:cubicBezTo>
                <a:cubicBezTo>
                  <a:pt x="1372" y="1768"/>
                  <a:pt x="1768" y="1373"/>
                  <a:pt x="1768" y="884"/>
                </a:cubicBezTo>
                <a:cubicBezTo>
                  <a:pt x="1768" y="396"/>
                  <a:pt x="1372" y="0"/>
                  <a:pt x="884" y="0"/>
                </a:cubicBezTo>
                <a:close/>
                <a:moveTo>
                  <a:pt x="1328" y="521"/>
                </a:moveTo>
                <a:cubicBezTo>
                  <a:pt x="868" y="1353"/>
                  <a:pt x="868" y="1353"/>
                  <a:pt x="868" y="1353"/>
                </a:cubicBezTo>
                <a:cubicBezTo>
                  <a:pt x="849" y="1387"/>
                  <a:pt x="814" y="1408"/>
                  <a:pt x="775" y="1408"/>
                </a:cubicBezTo>
                <a:cubicBezTo>
                  <a:pt x="775" y="1408"/>
                  <a:pt x="774" y="1408"/>
                  <a:pt x="774" y="1408"/>
                </a:cubicBezTo>
                <a:cubicBezTo>
                  <a:pt x="735" y="1408"/>
                  <a:pt x="700" y="1388"/>
                  <a:pt x="680" y="1355"/>
                </a:cubicBezTo>
                <a:cubicBezTo>
                  <a:pt x="440" y="943"/>
                  <a:pt x="440" y="943"/>
                  <a:pt x="440" y="943"/>
                </a:cubicBezTo>
                <a:cubicBezTo>
                  <a:pt x="410" y="891"/>
                  <a:pt x="428" y="825"/>
                  <a:pt x="479" y="795"/>
                </a:cubicBezTo>
                <a:cubicBezTo>
                  <a:pt x="531" y="765"/>
                  <a:pt x="597" y="782"/>
                  <a:pt x="627" y="834"/>
                </a:cubicBezTo>
                <a:cubicBezTo>
                  <a:pt x="771" y="1082"/>
                  <a:pt x="771" y="1082"/>
                  <a:pt x="771" y="1082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68" y="364"/>
                  <a:pt x="1234" y="345"/>
                  <a:pt x="1286" y="374"/>
                </a:cubicBezTo>
                <a:cubicBezTo>
                  <a:pt x="1338" y="403"/>
                  <a:pt x="1357" y="468"/>
                  <a:pt x="1328" y="521"/>
                </a:cubicBezTo>
                <a:close/>
              </a:path>
            </a:pathLst>
          </a:custGeom>
          <a:solidFill>
            <a:srgbClr val="53669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55" name="Group 3377"/>
          <p:cNvGrpSpPr/>
          <p:nvPr/>
        </p:nvGrpSpPr>
        <p:grpSpPr>
          <a:xfrm>
            <a:off x="4949881" y="4544979"/>
            <a:ext cx="507640" cy="433257"/>
            <a:chOff x="503238" y="1814513"/>
            <a:chExt cx="520700" cy="461963"/>
          </a:xfrm>
          <a:solidFill>
            <a:srgbClr val="536695"/>
          </a:solidFill>
        </p:grpSpPr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533400" y="1973263"/>
              <a:ext cx="222250" cy="276225"/>
            </a:xfrm>
            <a:custGeom>
              <a:avLst/>
              <a:gdLst>
                <a:gd name="T0" fmla="*/ 134 w 140"/>
                <a:gd name="T1" fmla="*/ 107 h 174"/>
                <a:gd name="T2" fmla="*/ 119 w 140"/>
                <a:gd name="T3" fmla="*/ 107 h 174"/>
                <a:gd name="T4" fmla="*/ 119 w 140"/>
                <a:gd name="T5" fmla="*/ 107 h 174"/>
                <a:gd name="T6" fmla="*/ 113 w 140"/>
                <a:gd name="T7" fmla="*/ 90 h 174"/>
                <a:gd name="T8" fmla="*/ 127 w 140"/>
                <a:gd name="T9" fmla="*/ 82 h 174"/>
                <a:gd name="T10" fmla="*/ 127 w 140"/>
                <a:gd name="T11" fmla="*/ 82 h 174"/>
                <a:gd name="T12" fmla="*/ 130 w 140"/>
                <a:gd name="T13" fmla="*/ 78 h 174"/>
                <a:gd name="T14" fmla="*/ 130 w 140"/>
                <a:gd name="T15" fmla="*/ 73 h 174"/>
                <a:gd name="T16" fmla="*/ 117 w 140"/>
                <a:gd name="T17" fmla="*/ 50 h 174"/>
                <a:gd name="T18" fmla="*/ 117 w 140"/>
                <a:gd name="T19" fmla="*/ 50 h 174"/>
                <a:gd name="T20" fmla="*/ 113 w 140"/>
                <a:gd name="T21" fmla="*/ 48 h 174"/>
                <a:gd name="T22" fmla="*/ 107 w 140"/>
                <a:gd name="T23" fmla="*/ 48 h 174"/>
                <a:gd name="T24" fmla="*/ 94 w 140"/>
                <a:gd name="T25" fmla="*/ 55 h 174"/>
                <a:gd name="T26" fmla="*/ 94 w 140"/>
                <a:gd name="T27" fmla="*/ 55 h 174"/>
                <a:gd name="T28" fmla="*/ 81 w 140"/>
                <a:gd name="T29" fmla="*/ 44 h 174"/>
                <a:gd name="T30" fmla="*/ 88 w 140"/>
                <a:gd name="T31" fmla="*/ 30 h 174"/>
                <a:gd name="T32" fmla="*/ 88 w 140"/>
                <a:gd name="T33" fmla="*/ 30 h 174"/>
                <a:gd name="T34" fmla="*/ 90 w 140"/>
                <a:gd name="T35" fmla="*/ 27 h 174"/>
                <a:gd name="T36" fmla="*/ 86 w 140"/>
                <a:gd name="T37" fmla="*/ 23 h 174"/>
                <a:gd name="T38" fmla="*/ 63 w 140"/>
                <a:gd name="T39" fmla="*/ 9 h 174"/>
                <a:gd name="T40" fmla="*/ 63 w 140"/>
                <a:gd name="T41" fmla="*/ 9 h 174"/>
                <a:gd name="T42" fmla="*/ 59 w 140"/>
                <a:gd name="T43" fmla="*/ 7 h 174"/>
                <a:gd name="T44" fmla="*/ 56 w 140"/>
                <a:gd name="T45" fmla="*/ 11 h 174"/>
                <a:gd name="T46" fmla="*/ 46 w 140"/>
                <a:gd name="T47" fmla="*/ 25 h 174"/>
                <a:gd name="T48" fmla="*/ 46 w 140"/>
                <a:gd name="T49" fmla="*/ 25 h 174"/>
                <a:gd name="T50" fmla="*/ 31 w 140"/>
                <a:gd name="T51" fmla="*/ 21 h 174"/>
                <a:gd name="T52" fmla="*/ 31 w 140"/>
                <a:gd name="T53" fmla="*/ 5 h 174"/>
                <a:gd name="T54" fmla="*/ 31 w 140"/>
                <a:gd name="T55" fmla="*/ 5 h 174"/>
                <a:gd name="T56" fmla="*/ 29 w 140"/>
                <a:gd name="T57" fmla="*/ 2 h 174"/>
                <a:gd name="T58" fmla="*/ 23 w 140"/>
                <a:gd name="T59" fmla="*/ 0 h 174"/>
                <a:gd name="T60" fmla="*/ 0 w 140"/>
                <a:gd name="T61" fmla="*/ 0 h 174"/>
                <a:gd name="T62" fmla="*/ 0 w 140"/>
                <a:gd name="T63" fmla="*/ 48 h 174"/>
                <a:gd name="T64" fmla="*/ 0 w 140"/>
                <a:gd name="T65" fmla="*/ 48 h 174"/>
                <a:gd name="T66" fmla="*/ 12 w 140"/>
                <a:gd name="T67" fmla="*/ 46 h 174"/>
                <a:gd name="T68" fmla="*/ 12 w 140"/>
                <a:gd name="T69" fmla="*/ 46 h 174"/>
                <a:gd name="T70" fmla="*/ 29 w 140"/>
                <a:gd name="T71" fmla="*/ 48 h 174"/>
                <a:gd name="T72" fmla="*/ 44 w 140"/>
                <a:gd name="T73" fmla="*/ 53 h 174"/>
                <a:gd name="T74" fmla="*/ 58 w 140"/>
                <a:gd name="T75" fmla="*/ 59 h 174"/>
                <a:gd name="T76" fmla="*/ 69 w 140"/>
                <a:gd name="T77" fmla="*/ 71 h 174"/>
                <a:gd name="T78" fmla="*/ 81 w 140"/>
                <a:gd name="T79" fmla="*/ 82 h 174"/>
                <a:gd name="T80" fmla="*/ 88 w 140"/>
                <a:gd name="T81" fmla="*/ 96 h 174"/>
                <a:gd name="T82" fmla="*/ 92 w 140"/>
                <a:gd name="T83" fmla="*/ 111 h 174"/>
                <a:gd name="T84" fmla="*/ 94 w 140"/>
                <a:gd name="T85" fmla="*/ 128 h 174"/>
                <a:gd name="T86" fmla="*/ 94 w 140"/>
                <a:gd name="T87" fmla="*/ 128 h 174"/>
                <a:gd name="T88" fmla="*/ 92 w 140"/>
                <a:gd name="T89" fmla="*/ 140 h 174"/>
                <a:gd name="T90" fmla="*/ 90 w 140"/>
                <a:gd name="T91" fmla="*/ 153 h 174"/>
                <a:gd name="T92" fmla="*/ 84 w 140"/>
                <a:gd name="T93" fmla="*/ 165 h 174"/>
                <a:gd name="T94" fmla="*/ 79 w 140"/>
                <a:gd name="T95" fmla="*/ 174 h 174"/>
                <a:gd name="T96" fmla="*/ 132 w 140"/>
                <a:gd name="T97" fmla="*/ 174 h 174"/>
                <a:gd name="T98" fmla="*/ 132 w 140"/>
                <a:gd name="T99" fmla="*/ 174 h 174"/>
                <a:gd name="T100" fmla="*/ 129 w 140"/>
                <a:gd name="T101" fmla="*/ 170 h 174"/>
                <a:gd name="T102" fmla="*/ 115 w 140"/>
                <a:gd name="T103" fmla="*/ 163 h 174"/>
                <a:gd name="T104" fmla="*/ 115 w 140"/>
                <a:gd name="T105" fmla="*/ 163 h 174"/>
                <a:gd name="T106" fmla="*/ 119 w 140"/>
                <a:gd name="T107" fmla="*/ 145 h 174"/>
                <a:gd name="T108" fmla="*/ 134 w 140"/>
                <a:gd name="T109" fmla="*/ 145 h 174"/>
                <a:gd name="T110" fmla="*/ 134 w 140"/>
                <a:gd name="T111" fmla="*/ 145 h 174"/>
                <a:gd name="T112" fmla="*/ 138 w 140"/>
                <a:gd name="T113" fmla="*/ 144 h 174"/>
                <a:gd name="T114" fmla="*/ 140 w 140"/>
                <a:gd name="T115" fmla="*/ 140 h 174"/>
                <a:gd name="T116" fmla="*/ 140 w 140"/>
                <a:gd name="T117" fmla="*/ 113 h 174"/>
                <a:gd name="T118" fmla="*/ 140 w 140"/>
                <a:gd name="T119" fmla="*/ 113 h 174"/>
                <a:gd name="T120" fmla="*/ 138 w 140"/>
                <a:gd name="T121" fmla="*/ 109 h 174"/>
                <a:gd name="T122" fmla="*/ 134 w 140"/>
                <a:gd name="T123" fmla="*/ 107 h 174"/>
                <a:gd name="T124" fmla="*/ 134 w 140"/>
                <a:gd name="T125" fmla="*/ 10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174">
                  <a:moveTo>
                    <a:pt x="134" y="107"/>
                  </a:moveTo>
                  <a:lnTo>
                    <a:pt x="119" y="107"/>
                  </a:lnTo>
                  <a:lnTo>
                    <a:pt x="119" y="107"/>
                  </a:lnTo>
                  <a:lnTo>
                    <a:pt x="113" y="90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3" y="48"/>
                  </a:lnTo>
                  <a:lnTo>
                    <a:pt x="107" y="48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81" y="44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86" y="23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31" y="21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29" y="48"/>
                  </a:lnTo>
                  <a:lnTo>
                    <a:pt x="44" y="53"/>
                  </a:lnTo>
                  <a:lnTo>
                    <a:pt x="58" y="59"/>
                  </a:lnTo>
                  <a:lnTo>
                    <a:pt x="69" y="71"/>
                  </a:lnTo>
                  <a:lnTo>
                    <a:pt x="81" y="82"/>
                  </a:lnTo>
                  <a:lnTo>
                    <a:pt x="88" y="96"/>
                  </a:lnTo>
                  <a:lnTo>
                    <a:pt x="92" y="111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92" y="140"/>
                  </a:lnTo>
                  <a:lnTo>
                    <a:pt x="90" y="153"/>
                  </a:lnTo>
                  <a:lnTo>
                    <a:pt x="84" y="165"/>
                  </a:lnTo>
                  <a:lnTo>
                    <a:pt x="79" y="174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29" y="170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9" y="145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38" y="144"/>
                  </a:lnTo>
                  <a:lnTo>
                    <a:pt x="140" y="140"/>
                  </a:lnTo>
                  <a:lnTo>
                    <a:pt x="140" y="113"/>
                  </a:lnTo>
                  <a:lnTo>
                    <a:pt x="140" y="113"/>
                  </a:lnTo>
                  <a:lnTo>
                    <a:pt x="138" y="109"/>
                  </a:lnTo>
                  <a:lnTo>
                    <a:pt x="134" y="107"/>
                  </a:lnTo>
                  <a:lnTo>
                    <a:pt x="134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6"/>
            <p:cNvSpPr>
              <a:spLocks noEditPoints="1"/>
            </p:cNvSpPr>
            <p:nvPr/>
          </p:nvSpPr>
          <p:spPr bwMode="auto">
            <a:xfrm>
              <a:off x="503238" y="1814513"/>
              <a:ext cx="520700" cy="461963"/>
            </a:xfrm>
            <a:custGeom>
              <a:avLst/>
              <a:gdLst>
                <a:gd name="T0" fmla="*/ 11 w 328"/>
                <a:gd name="T1" fmla="*/ 0 h 291"/>
                <a:gd name="T2" fmla="*/ 8 w 328"/>
                <a:gd name="T3" fmla="*/ 2 h 291"/>
                <a:gd name="T4" fmla="*/ 2 w 328"/>
                <a:gd name="T5" fmla="*/ 8 h 291"/>
                <a:gd name="T6" fmla="*/ 0 w 328"/>
                <a:gd name="T7" fmla="*/ 282 h 291"/>
                <a:gd name="T8" fmla="*/ 2 w 328"/>
                <a:gd name="T9" fmla="*/ 286 h 291"/>
                <a:gd name="T10" fmla="*/ 8 w 328"/>
                <a:gd name="T11" fmla="*/ 291 h 291"/>
                <a:gd name="T12" fmla="*/ 318 w 328"/>
                <a:gd name="T13" fmla="*/ 291 h 291"/>
                <a:gd name="T14" fmla="*/ 322 w 328"/>
                <a:gd name="T15" fmla="*/ 291 h 291"/>
                <a:gd name="T16" fmla="*/ 328 w 328"/>
                <a:gd name="T17" fmla="*/ 286 h 291"/>
                <a:gd name="T18" fmla="*/ 328 w 328"/>
                <a:gd name="T19" fmla="*/ 11 h 291"/>
                <a:gd name="T20" fmla="*/ 328 w 328"/>
                <a:gd name="T21" fmla="*/ 8 h 291"/>
                <a:gd name="T22" fmla="*/ 322 w 328"/>
                <a:gd name="T23" fmla="*/ 2 h 291"/>
                <a:gd name="T24" fmla="*/ 318 w 328"/>
                <a:gd name="T25" fmla="*/ 0 h 291"/>
                <a:gd name="T26" fmla="*/ 253 w 328"/>
                <a:gd name="T27" fmla="*/ 23 h 291"/>
                <a:gd name="T28" fmla="*/ 263 w 328"/>
                <a:gd name="T29" fmla="*/ 27 h 291"/>
                <a:gd name="T30" fmla="*/ 266 w 328"/>
                <a:gd name="T31" fmla="*/ 36 h 291"/>
                <a:gd name="T32" fmla="*/ 266 w 328"/>
                <a:gd name="T33" fmla="*/ 42 h 291"/>
                <a:gd name="T34" fmla="*/ 259 w 328"/>
                <a:gd name="T35" fmla="*/ 50 h 291"/>
                <a:gd name="T36" fmla="*/ 253 w 328"/>
                <a:gd name="T37" fmla="*/ 52 h 291"/>
                <a:gd name="T38" fmla="*/ 243 w 328"/>
                <a:gd name="T39" fmla="*/ 48 h 291"/>
                <a:gd name="T40" fmla="*/ 240 w 328"/>
                <a:gd name="T41" fmla="*/ 36 h 291"/>
                <a:gd name="T42" fmla="*/ 240 w 328"/>
                <a:gd name="T43" fmla="*/ 33 h 291"/>
                <a:gd name="T44" fmla="*/ 247 w 328"/>
                <a:gd name="T45" fmla="*/ 25 h 291"/>
                <a:gd name="T46" fmla="*/ 253 w 328"/>
                <a:gd name="T47" fmla="*/ 23 h 291"/>
                <a:gd name="T48" fmla="*/ 213 w 328"/>
                <a:gd name="T49" fmla="*/ 23 h 291"/>
                <a:gd name="T50" fmla="*/ 222 w 328"/>
                <a:gd name="T51" fmla="*/ 27 h 291"/>
                <a:gd name="T52" fmla="*/ 226 w 328"/>
                <a:gd name="T53" fmla="*/ 36 h 291"/>
                <a:gd name="T54" fmla="*/ 224 w 328"/>
                <a:gd name="T55" fmla="*/ 42 h 291"/>
                <a:gd name="T56" fmla="*/ 218 w 328"/>
                <a:gd name="T57" fmla="*/ 50 h 291"/>
                <a:gd name="T58" fmla="*/ 213 w 328"/>
                <a:gd name="T59" fmla="*/ 52 h 291"/>
                <a:gd name="T60" fmla="*/ 203 w 328"/>
                <a:gd name="T61" fmla="*/ 48 h 291"/>
                <a:gd name="T62" fmla="*/ 199 w 328"/>
                <a:gd name="T63" fmla="*/ 36 h 291"/>
                <a:gd name="T64" fmla="*/ 199 w 328"/>
                <a:gd name="T65" fmla="*/ 33 h 291"/>
                <a:gd name="T66" fmla="*/ 207 w 328"/>
                <a:gd name="T67" fmla="*/ 25 h 291"/>
                <a:gd name="T68" fmla="*/ 213 w 328"/>
                <a:gd name="T69" fmla="*/ 23 h 291"/>
                <a:gd name="T70" fmla="*/ 21 w 328"/>
                <a:gd name="T71" fmla="*/ 272 h 291"/>
                <a:gd name="T72" fmla="*/ 307 w 328"/>
                <a:gd name="T73" fmla="*/ 73 h 291"/>
                <a:gd name="T74" fmla="*/ 293 w 328"/>
                <a:gd name="T75" fmla="*/ 52 h 291"/>
                <a:gd name="T76" fmla="*/ 288 w 328"/>
                <a:gd name="T77" fmla="*/ 50 h 291"/>
                <a:gd name="T78" fmla="*/ 282 w 328"/>
                <a:gd name="T79" fmla="*/ 42 h 291"/>
                <a:gd name="T80" fmla="*/ 280 w 328"/>
                <a:gd name="T81" fmla="*/ 36 h 291"/>
                <a:gd name="T82" fmla="*/ 284 w 328"/>
                <a:gd name="T83" fmla="*/ 27 h 291"/>
                <a:gd name="T84" fmla="*/ 293 w 328"/>
                <a:gd name="T85" fmla="*/ 23 h 291"/>
                <a:gd name="T86" fmla="*/ 299 w 328"/>
                <a:gd name="T87" fmla="*/ 25 h 291"/>
                <a:gd name="T88" fmla="*/ 307 w 328"/>
                <a:gd name="T89" fmla="*/ 33 h 291"/>
                <a:gd name="T90" fmla="*/ 307 w 328"/>
                <a:gd name="T91" fmla="*/ 36 h 291"/>
                <a:gd name="T92" fmla="*/ 303 w 328"/>
                <a:gd name="T93" fmla="*/ 48 h 291"/>
                <a:gd name="T94" fmla="*/ 293 w 328"/>
                <a:gd name="T95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8" h="291">
                  <a:moveTo>
                    <a:pt x="318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86"/>
                  </a:lnTo>
                  <a:lnTo>
                    <a:pt x="4" y="290"/>
                  </a:lnTo>
                  <a:lnTo>
                    <a:pt x="8" y="291"/>
                  </a:lnTo>
                  <a:lnTo>
                    <a:pt x="11" y="291"/>
                  </a:lnTo>
                  <a:lnTo>
                    <a:pt x="318" y="291"/>
                  </a:lnTo>
                  <a:lnTo>
                    <a:pt x="318" y="291"/>
                  </a:lnTo>
                  <a:lnTo>
                    <a:pt x="322" y="291"/>
                  </a:lnTo>
                  <a:lnTo>
                    <a:pt x="326" y="290"/>
                  </a:lnTo>
                  <a:lnTo>
                    <a:pt x="328" y="286"/>
                  </a:lnTo>
                  <a:lnTo>
                    <a:pt x="328" y="282"/>
                  </a:lnTo>
                  <a:lnTo>
                    <a:pt x="328" y="11"/>
                  </a:lnTo>
                  <a:lnTo>
                    <a:pt x="328" y="11"/>
                  </a:lnTo>
                  <a:lnTo>
                    <a:pt x="328" y="8"/>
                  </a:lnTo>
                  <a:lnTo>
                    <a:pt x="326" y="4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8" y="0"/>
                  </a:lnTo>
                  <a:close/>
                  <a:moveTo>
                    <a:pt x="253" y="23"/>
                  </a:moveTo>
                  <a:lnTo>
                    <a:pt x="253" y="23"/>
                  </a:lnTo>
                  <a:lnTo>
                    <a:pt x="259" y="25"/>
                  </a:lnTo>
                  <a:lnTo>
                    <a:pt x="263" y="27"/>
                  </a:lnTo>
                  <a:lnTo>
                    <a:pt x="266" y="33"/>
                  </a:lnTo>
                  <a:lnTo>
                    <a:pt x="266" y="36"/>
                  </a:lnTo>
                  <a:lnTo>
                    <a:pt x="266" y="36"/>
                  </a:lnTo>
                  <a:lnTo>
                    <a:pt x="266" y="42"/>
                  </a:lnTo>
                  <a:lnTo>
                    <a:pt x="263" y="48"/>
                  </a:lnTo>
                  <a:lnTo>
                    <a:pt x="259" y="50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47" y="50"/>
                  </a:lnTo>
                  <a:lnTo>
                    <a:pt x="243" y="48"/>
                  </a:lnTo>
                  <a:lnTo>
                    <a:pt x="240" y="42"/>
                  </a:lnTo>
                  <a:lnTo>
                    <a:pt x="240" y="36"/>
                  </a:lnTo>
                  <a:lnTo>
                    <a:pt x="240" y="36"/>
                  </a:lnTo>
                  <a:lnTo>
                    <a:pt x="240" y="33"/>
                  </a:lnTo>
                  <a:lnTo>
                    <a:pt x="243" y="27"/>
                  </a:lnTo>
                  <a:lnTo>
                    <a:pt x="247" y="25"/>
                  </a:lnTo>
                  <a:lnTo>
                    <a:pt x="253" y="23"/>
                  </a:lnTo>
                  <a:lnTo>
                    <a:pt x="253" y="23"/>
                  </a:lnTo>
                  <a:close/>
                  <a:moveTo>
                    <a:pt x="213" y="23"/>
                  </a:moveTo>
                  <a:lnTo>
                    <a:pt x="213" y="23"/>
                  </a:lnTo>
                  <a:lnTo>
                    <a:pt x="218" y="25"/>
                  </a:lnTo>
                  <a:lnTo>
                    <a:pt x="222" y="27"/>
                  </a:lnTo>
                  <a:lnTo>
                    <a:pt x="224" y="33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4" y="42"/>
                  </a:lnTo>
                  <a:lnTo>
                    <a:pt x="222" y="48"/>
                  </a:lnTo>
                  <a:lnTo>
                    <a:pt x="218" y="50"/>
                  </a:lnTo>
                  <a:lnTo>
                    <a:pt x="213" y="52"/>
                  </a:lnTo>
                  <a:lnTo>
                    <a:pt x="213" y="52"/>
                  </a:lnTo>
                  <a:lnTo>
                    <a:pt x="207" y="50"/>
                  </a:lnTo>
                  <a:lnTo>
                    <a:pt x="203" y="48"/>
                  </a:lnTo>
                  <a:lnTo>
                    <a:pt x="199" y="42"/>
                  </a:lnTo>
                  <a:lnTo>
                    <a:pt x="199" y="36"/>
                  </a:lnTo>
                  <a:lnTo>
                    <a:pt x="199" y="36"/>
                  </a:lnTo>
                  <a:lnTo>
                    <a:pt x="199" y="33"/>
                  </a:lnTo>
                  <a:lnTo>
                    <a:pt x="203" y="27"/>
                  </a:lnTo>
                  <a:lnTo>
                    <a:pt x="207" y="25"/>
                  </a:lnTo>
                  <a:lnTo>
                    <a:pt x="213" y="23"/>
                  </a:lnTo>
                  <a:lnTo>
                    <a:pt x="213" y="23"/>
                  </a:lnTo>
                  <a:close/>
                  <a:moveTo>
                    <a:pt x="307" y="272"/>
                  </a:moveTo>
                  <a:lnTo>
                    <a:pt x="21" y="272"/>
                  </a:lnTo>
                  <a:lnTo>
                    <a:pt x="21" y="73"/>
                  </a:lnTo>
                  <a:lnTo>
                    <a:pt x="307" y="73"/>
                  </a:lnTo>
                  <a:lnTo>
                    <a:pt x="307" y="272"/>
                  </a:lnTo>
                  <a:close/>
                  <a:moveTo>
                    <a:pt x="293" y="52"/>
                  </a:moveTo>
                  <a:lnTo>
                    <a:pt x="293" y="52"/>
                  </a:lnTo>
                  <a:lnTo>
                    <a:pt x="288" y="50"/>
                  </a:lnTo>
                  <a:lnTo>
                    <a:pt x="284" y="48"/>
                  </a:lnTo>
                  <a:lnTo>
                    <a:pt x="282" y="42"/>
                  </a:lnTo>
                  <a:lnTo>
                    <a:pt x="280" y="36"/>
                  </a:lnTo>
                  <a:lnTo>
                    <a:pt x="280" y="36"/>
                  </a:lnTo>
                  <a:lnTo>
                    <a:pt x="282" y="33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7" y="33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7" y="42"/>
                  </a:lnTo>
                  <a:lnTo>
                    <a:pt x="303" y="48"/>
                  </a:lnTo>
                  <a:lnTo>
                    <a:pt x="299" y="50"/>
                  </a:lnTo>
                  <a:lnTo>
                    <a:pt x="293" y="52"/>
                  </a:lnTo>
                  <a:lnTo>
                    <a:pt x="29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835025" y="1954213"/>
              <a:ext cx="49213" cy="42863"/>
            </a:xfrm>
            <a:custGeom>
              <a:avLst/>
              <a:gdLst>
                <a:gd name="T0" fmla="*/ 31 w 31"/>
                <a:gd name="T1" fmla="*/ 21 h 27"/>
                <a:gd name="T2" fmla="*/ 31 w 31"/>
                <a:gd name="T3" fmla="*/ 21 h 27"/>
                <a:gd name="T4" fmla="*/ 29 w 31"/>
                <a:gd name="T5" fmla="*/ 25 h 27"/>
                <a:gd name="T6" fmla="*/ 25 w 31"/>
                <a:gd name="T7" fmla="*/ 27 h 27"/>
                <a:gd name="T8" fmla="*/ 4 w 31"/>
                <a:gd name="T9" fmla="*/ 27 h 27"/>
                <a:gd name="T10" fmla="*/ 4 w 31"/>
                <a:gd name="T11" fmla="*/ 27 h 27"/>
                <a:gd name="T12" fmla="*/ 2 w 31"/>
                <a:gd name="T13" fmla="*/ 25 h 27"/>
                <a:gd name="T14" fmla="*/ 0 w 31"/>
                <a:gd name="T15" fmla="*/ 21 h 27"/>
                <a:gd name="T16" fmla="*/ 0 w 31"/>
                <a:gd name="T17" fmla="*/ 6 h 27"/>
                <a:gd name="T18" fmla="*/ 0 w 31"/>
                <a:gd name="T19" fmla="*/ 6 h 27"/>
                <a:gd name="T20" fmla="*/ 2 w 31"/>
                <a:gd name="T21" fmla="*/ 2 h 27"/>
                <a:gd name="T22" fmla="*/ 4 w 31"/>
                <a:gd name="T23" fmla="*/ 0 h 27"/>
                <a:gd name="T24" fmla="*/ 25 w 31"/>
                <a:gd name="T25" fmla="*/ 0 h 27"/>
                <a:gd name="T26" fmla="*/ 25 w 31"/>
                <a:gd name="T27" fmla="*/ 0 h 27"/>
                <a:gd name="T28" fmla="*/ 29 w 31"/>
                <a:gd name="T29" fmla="*/ 2 h 27"/>
                <a:gd name="T30" fmla="*/ 31 w 31"/>
                <a:gd name="T31" fmla="*/ 6 h 27"/>
                <a:gd name="T32" fmla="*/ 31 w 31"/>
                <a:gd name="T3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7">
                  <a:moveTo>
                    <a:pt x="31" y="21"/>
                  </a:moveTo>
                  <a:lnTo>
                    <a:pt x="31" y="21"/>
                  </a:lnTo>
                  <a:lnTo>
                    <a:pt x="29" y="25"/>
                  </a:lnTo>
                  <a:lnTo>
                    <a:pt x="2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6"/>
                  </a:lnTo>
                  <a:lnTo>
                    <a:pt x="3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758825" y="1990726"/>
              <a:ext cx="53975" cy="58738"/>
            </a:xfrm>
            <a:custGeom>
              <a:avLst/>
              <a:gdLst>
                <a:gd name="T0" fmla="*/ 33 w 34"/>
                <a:gd name="T1" fmla="*/ 10 h 37"/>
                <a:gd name="T2" fmla="*/ 33 w 34"/>
                <a:gd name="T3" fmla="*/ 10 h 37"/>
                <a:gd name="T4" fmla="*/ 34 w 34"/>
                <a:gd name="T5" fmla="*/ 12 h 37"/>
                <a:gd name="T6" fmla="*/ 34 w 34"/>
                <a:gd name="T7" fmla="*/ 16 h 37"/>
                <a:gd name="T8" fmla="*/ 23 w 34"/>
                <a:gd name="T9" fmla="*/ 35 h 37"/>
                <a:gd name="T10" fmla="*/ 23 w 34"/>
                <a:gd name="T11" fmla="*/ 35 h 37"/>
                <a:gd name="T12" fmla="*/ 21 w 34"/>
                <a:gd name="T13" fmla="*/ 37 h 37"/>
                <a:gd name="T14" fmla="*/ 17 w 34"/>
                <a:gd name="T15" fmla="*/ 37 h 37"/>
                <a:gd name="T16" fmla="*/ 4 w 34"/>
                <a:gd name="T17" fmla="*/ 29 h 37"/>
                <a:gd name="T18" fmla="*/ 4 w 34"/>
                <a:gd name="T19" fmla="*/ 29 h 37"/>
                <a:gd name="T20" fmla="*/ 0 w 34"/>
                <a:gd name="T21" fmla="*/ 25 h 37"/>
                <a:gd name="T22" fmla="*/ 2 w 34"/>
                <a:gd name="T23" fmla="*/ 21 h 37"/>
                <a:gd name="T24" fmla="*/ 11 w 34"/>
                <a:gd name="T25" fmla="*/ 4 h 37"/>
                <a:gd name="T26" fmla="*/ 11 w 34"/>
                <a:gd name="T27" fmla="*/ 4 h 37"/>
                <a:gd name="T28" fmla="*/ 15 w 34"/>
                <a:gd name="T29" fmla="*/ 0 h 37"/>
                <a:gd name="T30" fmla="*/ 19 w 34"/>
                <a:gd name="T31" fmla="*/ 2 h 37"/>
                <a:gd name="T32" fmla="*/ 33 w 34"/>
                <a:gd name="T3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7">
                  <a:moveTo>
                    <a:pt x="33" y="10"/>
                  </a:moveTo>
                  <a:lnTo>
                    <a:pt x="33" y="10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17" y="37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3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762000" y="2076451"/>
              <a:ext cx="53975" cy="57150"/>
            </a:xfrm>
            <a:custGeom>
              <a:avLst/>
              <a:gdLst>
                <a:gd name="T0" fmla="*/ 17 w 34"/>
                <a:gd name="T1" fmla="*/ 0 h 36"/>
                <a:gd name="T2" fmla="*/ 17 w 34"/>
                <a:gd name="T3" fmla="*/ 0 h 36"/>
                <a:gd name="T4" fmla="*/ 21 w 34"/>
                <a:gd name="T5" fmla="*/ 0 h 36"/>
                <a:gd name="T6" fmla="*/ 23 w 34"/>
                <a:gd name="T7" fmla="*/ 2 h 36"/>
                <a:gd name="T8" fmla="*/ 34 w 34"/>
                <a:gd name="T9" fmla="*/ 21 h 36"/>
                <a:gd name="T10" fmla="*/ 34 w 34"/>
                <a:gd name="T11" fmla="*/ 21 h 36"/>
                <a:gd name="T12" fmla="*/ 34 w 34"/>
                <a:gd name="T13" fmla="*/ 25 h 36"/>
                <a:gd name="T14" fmla="*/ 32 w 34"/>
                <a:gd name="T15" fmla="*/ 27 h 36"/>
                <a:gd name="T16" fmla="*/ 19 w 34"/>
                <a:gd name="T17" fmla="*/ 36 h 36"/>
                <a:gd name="T18" fmla="*/ 19 w 34"/>
                <a:gd name="T19" fmla="*/ 36 h 36"/>
                <a:gd name="T20" fmla="*/ 15 w 34"/>
                <a:gd name="T21" fmla="*/ 36 h 36"/>
                <a:gd name="T22" fmla="*/ 11 w 34"/>
                <a:gd name="T23" fmla="*/ 34 h 36"/>
                <a:gd name="T24" fmla="*/ 2 w 34"/>
                <a:gd name="T25" fmla="*/ 15 h 36"/>
                <a:gd name="T26" fmla="*/ 2 w 34"/>
                <a:gd name="T27" fmla="*/ 15 h 36"/>
                <a:gd name="T28" fmla="*/ 0 w 34"/>
                <a:gd name="T29" fmla="*/ 11 h 36"/>
                <a:gd name="T30" fmla="*/ 4 w 34"/>
                <a:gd name="T31" fmla="*/ 9 h 36"/>
                <a:gd name="T32" fmla="*/ 17 w 34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6">
                  <a:moveTo>
                    <a:pt x="17" y="0"/>
                  </a:move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841375" y="2125663"/>
              <a:ext cx="47625" cy="39688"/>
            </a:xfrm>
            <a:custGeom>
              <a:avLst/>
              <a:gdLst>
                <a:gd name="T0" fmla="*/ 0 w 30"/>
                <a:gd name="T1" fmla="*/ 3 h 25"/>
                <a:gd name="T2" fmla="*/ 0 w 30"/>
                <a:gd name="T3" fmla="*/ 3 h 25"/>
                <a:gd name="T4" fmla="*/ 2 w 30"/>
                <a:gd name="T5" fmla="*/ 2 h 25"/>
                <a:gd name="T6" fmla="*/ 4 w 30"/>
                <a:gd name="T7" fmla="*/ 0 h 25"/>
                <a:gd name="T8" fmla="*/ 25 w 30"/>
                <a:gd name="T9" fmla="*/ 0 h 25"/>
                <a:gd name="T10" fmla="*/ 25 w 30"/>
                <a:gd name="T11" fmla="*/ 0 h 25"/>
                <a:gd name="T12" fmla="*/ 28 w 30"/>
                <a:gd name="T13" fmla="*/ 2 h 25"/>
                <a:gd name="T14" fmla="*/ 30 w 30"/>
                <a:gd name="T15" fmla="*/ 3 h 25"/>
                <a:gd name="T16" fmla="*/ 30 w 30"/>
                <a:gd name="T17" fmla="*/ 21 h 25"/>
                <a:gd name="T18" fmla="*/ 30 w 30"/>
                <a:gd name="T19" fmla="*/ 21 h 25"/>
                <a:gd name="T20" fmla="*/ 28 w 30"/>
                <a:gd name="T21" fmla="*/ 25 h 25"/>
                <a:gd name="T22" fmla="*/ 25 w 30"/>
                <a:gd name="T23" fmla="*/ 25 h 25"/>
                <a:gd name="T24" fmla="*/ 4 w 30"/>
                <a:gd name="T25" fmla="*/ 25 h 25"/>
                <a:gd name="T26" fmla="*/ 4 w 30"/>
                <a:gd name="T27" fmla="*/ 25 h 25"/>
                <a:gd name="T28" fmla="*/ 2 w 30"/>
                <a:gd name="T29" fmla="*/ 25 h 25"/>
                <a:gd name="T30" fmla="*/ 0 w 30"/>
                <a:gd name="T31" fmla="*/ 21 h 25"/>
                <a:gd name="T32" fmla="*/ 0 w 30"/>
                <a:gd name="T3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5">
                  <a:moveTo>
                    <a:pt x="0" y="3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911225" y="2070101"/>
              <a:ext cx="50800" cy="58738"/>
            </a:xfrm>
            <a:custGeom>
              <a:avLst/>
              <a:gdLst>
                <a:gd name="T0" fmla="*/ 2 w 32"/>
                <a:gd name="T1" fmla="*/ 29 h 37"/>
                <a:gd name="T2" fmla="*/ 2 w 32"/>
                <a:gd name="T3" fmla="*/ 29 h 37"/>
                <a:gd name="T4" fmla="*/ 0 w 32"/>
                <a:gd name="T5" fmla="*/ 25 h 37"/>
                <a:gd name="T6" fmla="*/ 0 w 32"/>
                <a:gd name="T7" fmla="*/ 21 h 37"/>
                <a:gd name="T8" fmla="*/ 9 w 32"/>
                <a:gd name="T9" fmla="*/ 4 h 37"/>
                <a:gd name="T10" fmla="*/ 9 w 32"/>
                <a:gd name="T11" fmla="*/ 4 h 37"/>
                <a:gd name="T12" fmla="*/ 13 w 32"/>
                <a:gd name="T13" fmla="*/ 0 h 37"/>
                <a:gd name="T14" fmla="*/ 17 w 32"/>
                <a:gd name="T15" fmla="*/ 2 h 37"/>
                <a:gd name="T16" fmla="*/ 31 w 32"/>
                <a:gd name="T17" fmla="*/ 10 h 37"/>
                <a:gd name="T18" fmla="*/ 31 w 32"/>
                <a:gd name="T19" fmla="*/ 10 h 37"/>
                <a:gd name="T20" fmla="*/ 32 w 32"/>
                <a:gd name="T21" fmla="*/ 12 h 37"/>
                <a:gd name="T22" fmla="*/ 32 w 32"/>
                <a:gd name="T23" fmla="*/ 15 h 37"/>
                <a:gd name="T24" fmla="*/ 23 w 32"/>
                <a:gd name="T25" fmla="*/ 35 h 37"/>
                <a:gd name="T26" fmla="*/ 23 w 32"/>
                <a:gd name="T27" fmla="*/ 35 h 37"/>
                <a:gd name="T28" fmla="*/ 19 w 32"/>
                <a:gd name="T29" fmla="*/ 37 h 37"/>
                <a:gd name="T30" fmla="*/ 15 w 32"/>
                <a:gd name="T31" fmla="*/ 37 h 37"/>
                <a:gd name="T32" fmla="*/ 2 w 32"/>
                <a:gd name="T33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7">
                  <a:moveTo>
                    <a:pt x="2" y="29"/>
                  </a:move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9" y="4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908050" y="1987551"/>
              <a:ext cx="52388" cy="55563"/>
            </a:xfrm>
            <a:custGeom>
              <a:avLst/>
              <a:gdLst>
                <a:gd name="T0" fmla="*/ 17 w 33"/>
                <a:gd name="T1" fmla="*/ 35 h 35"/>
                <a:gd name="T2" fmla="*/ 17 w 33"/>
                <a:gd name="T3" fmla="*/ 35 h 35"/>
                <a:gd name="T4" fmla="*/ 13 w 33"/>
                <a:gd name="T5" fmla="*/ 35 h 35"/>
                <a:gd name="T6" fmla="*/ 9 w 33"/>
                <a:gd name="T7" fmla="*/ 33 h 35"/>
                <a:gd name="T8" fmla="*/ 0 w 33"/>
                <a:gd name="T9" fmla="*/ 16 h 35"/>
                <a:gd name="T10" fmla="*/ 0 w 33"/>
                <a:gd name="T11" fmla="*/ 16 h 35"/>
                <a:gd name="T12" fmla="*/ 0 w 33"/>
                <a:gd name="T13" fmla="*/ 12 h 35"/>
                <a:gd name="T14" fmla="*/ 2 w 33"/>
                <a:gd name="T15" fmla="*/ 8 h 35"/>
                <a:gd name="T16" fmla="*/ 15 w 33"/>
                <a:gd name="T17" fmla="*/ 0 h 35"/>
                <a:gd name="T18" fmla="*/ 15 w 33"/>
                <a:gd name="T19" fmla="*/ 0 h 35"/>
                <a:gd name="T20" fmla="*/ 19 w 33"/>
                <a:gd name="T21" fmla="*/ 0 h 35"/>
                <a:gd name="T22" fmla="*/ 23 w 33"/>
                <a:gd name="T23" fmla="*/ 2 h 35"/>
                <a:gd name="T24" fmla="*/ 33 w 33"/>
                <a:gd name="T25" fmla="*/ 19 h 35"/>
                <a:gd name="T26" fmla="*/ 33 w 33"/>
                <a:gd name="T27" fmla="*/ 19 h 35"/>
                <a:gd name="T28" fmla="*/ 33 w 33"/>
                <a:gd name="T29" fmla="*/ 23 h 35"/>
                <a:gd name="T30" fmla="*/ 31 w 33"/>
                <a:gd name="T31" fmla="*/ 27 h 35"/>
                <a:gd name="T32" fmla="*/ 17 w 33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17" y="35"/>
                  </a:lnTo>
                  <a:lnTo>
                    <a:pt x="13" y="35"/>
                  </a:lnTo>
                  <a:lnTo>
                    <a:pt x="9" y="3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1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785813" y="1984376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48 w 96"/>
                <a:gd name="T3" fmla="*/ 0 h 96"/>
                <a:gd name="T4" fmla="*/ 39 w 96"/>
                <a:gd name="T5" fmla="*/ 0 h 96"/>
                <a:gd name="T6" fmla="*/ 29 w 96"/>
                <a:gd name="T7" fmla="*/ 4 h 96"/>
                <a:gd name="T8" fmla="*/ 21 w 96"/>
                <a:gd name="T9" fmla="*/ 8 h 96"/>
                <a:gd name="T10" fmla="*/ 14 w 96"/>
                <a:gd name="T11" fmla="*/ 14 h 96"/>
                <a:gd name="T12" fmla="*/ 8 w 96"/>
                <a:gd name="T13" fmla="*/ 21 h 96"/>
                <a:gd name="T14" fmla="*/ 4 w 96"/>
                <a:gd name="T15" fmla="*/ 29 h 96"/>
                <a:gd name="T16" fmla="*/ 0 w 96"/>
                <a:gd name="T17" fmla="*/ 39 h 96"/>
                <a:gd name="T18" fmla="*/ 0 w 96"/>
                <a:gd name="T19" fmla="*/ 48 h 96"/>
                <a:gd name="T20" fmla="*/ 0 w 96"/>
                <a:gd name="T21" fmla="*/ 48 h 96"/>
                <a:gd name="T22" fmla="*/ 0 w 96"/>
                <a:gd name="T23" fmla="*/ 58 h 96"/>
                <a:gd name="T24" fmla="*/ 4 w 96"/>
                <a:gd name="T25" fmla="*/ 66 h 96"/>
                <a:gd name="T26" fmla="*/ 8 w 96"/>
                <a:gd name="T27" fmla="*/ 75 h 96"/>
                <a:gd name="T28" fmla="*/ 14 w 96"/>
                <a:gd name="T29" fmla="*/ 81 h 96"/>
                <a:gd name="T30" fmla="*/ 21 w 96"/>
                <a:gd name="T31" fmla="*/ 87 h 96"/>
                <a:gd name="T32" fmla="*/ 29 w 96"/>
                <a:gd name="T33" fmla="*/ 92 h 96"/>
                <a:gd name="T34" fmla="*/ 39 w 96"/>
                <a:gd name="T35" fmla="*/ 94 h 96"/>
                <a:gd name="T36" fmla="*/ 48 w 96"/>
                <a:gd name="T37" fmla="*/ 96 h 96"/>
                <a:gd name="T38" fmla="*/ 48 w 96"/>
                <a:gd name="T39" fmla="*/ 96 h 96"/>
                <a:gd name="T40" fmla="*/ 58 w 96"/>
                <a:gd name="T41" fmla="*/ 94 h 96"/>
                <a:gd name="T42" fmla="*/ 67 w 96"/>
                <a:gd name="T43" fmla="*/ 92 h 96"/>
                <a:gd name="T44" fmla="*/ 75 w 96"/>
                <a:gd name="T45" fmla="*/ 87 h 96"/>
                <a:gd name="T46" fmla="*/ 81 w 96"/>
                <a:gd name="T47" fmla="*/ 81 h 96"/>
                <a:gd name="T48" fmla="*/ 88 w 96"/>
                <a:gd name="T49" fmla="*/ 75 h 96"/>
                <a:gd name="T50" fmla="*/ 92 w 96"/>
                <a:gd name="T51" fmla="*/ 66 h 96"/>
                <a:gd name="T52" fmla="*/ 94 w 96"/>
                <a:gd name="T53" fmla="*/ 5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39 h 96"/>
                <a:gd name="T60" fmla="*/ 92 w 96"/>
                <a:gd name="T61" fmla="*/ 29 h 96"/>
                <a:gd name="T62" fmla="*/ 88 w 96"/>
                <a:gd name="T63" fmla="*/ 21 h 96"/>
                <a:gd name="T64" fmla="*/ 81 w 96"/>
                <a:gd name="T65" fmla="*/ 14 h 96"/>
                <a:gd name="T66" fmla="*/ 75 w 96"/>
                <a:gd name="T67" fmla="*/ 8 h 96"/>
                <a:gd name="T68" fmla="*/ 67 w 96"/>
                <a:gd name="T69" fmla="*/ 4 h 96"/>
                <a:gd name="T70" fmla="*/ 58 w 96"/>
                <a:gd name="T71" fmla="*/ 0 h 96"/>
                <a:gd name="T72" fmla="*/ 48 w 96"/>
                <a:gd name="T73" fmla="*/ 0 h 96"/>
                <a:gd name="T74" fmla="*/ 48 w 96"/>
                <a:gd name="T75" fmla="*/ 0 h 96"/>
                <a:gd name="T76" fmla="*/ 48 w 96"/>
                <a:gd name="T77" fmla="*/ 71 h 96"/>
                <a:gd name="T78" fmla="*/ 48 w 96"/>
                <a:gd name="T79" fmla="*/ 71 h 96"/>
                <a:gd name="T80" fmla="*/ 39 w 96"/>
                <a:gd name="T81" fmla="*/ 69 h 96"/>
                <a:gd name="T82" fmla="*/ 31 w 96"/>
                <a:gd name="T83" fmla="*/ 64 h 96"/>
                <a:gd name="T84" fmla="*/ 27 w 96"/>
                <a:gd name="T85" fmla="*/ 56 h 96"/>
                <a:gd name="T86" fmla="*/ 25 w 96"/>
                <a:gd name="T87" fmla="*/ 48 h 96"/>
                <a:gd name="T88" fmla="*/ 25 w 96"/>
                <a:gd name="T89" fmla="*/ 48 h 96"/>
                <a:gd name="T90" fmla="*/ 27 w 96"/>
                <a:gd name="T91" fmla="*/ 39 h 96"/>
                <a:gd name="T92" fmla="*/ 31 w 96"/>
                <a:gd name="T93" fmla="*/ 31 h 96"/>
                <a:gd name="T94" fmla="*/ 39 w 96"/>
                <a:gd name="T95" fmla="*/ 27 h 96"/>
                <a:gd name="T96" fmla="*/ 48 w 96"/>
                <a:gd name="T97" fmla="*/ 25 h 96"/>
                <a:gd name="T98" fmla="*/ 48 w 96"/>
                <a:gd name="T99" fmla="*/ 25 h 96"/>
                <a:gd name="T100" fmla="*/ 56 w 96"/>
                <a:gd name="T101" fmla="*/ 27 h 96"/>
                <a:gd name="T102" fmla="*/ 63 w 96"/>
                <a:gd name="T103" fmla="*/ 31 h 96"/>
                <a:gd name="T104" fmla="*/ 69 w 96"/>
                <a:gd name="T105" fmla="*/ 39 h 96"/>
                <a:gd name="T106" fmla="*/ 71 w 96"/>
                <a:gd name="T107" fmla="*/ 48 h 96"/>
                <a:gd name="T108" fmla="*/ 71 w 96"/>
                <a:gd name="T109" fmla="*/ 48 h 96"/>
                <a:gd name="T110" fmla="*/ 69 w 96"/>
                <a:gd name="T111" fmla="*/ 56 h 96"/>
                <a:gd name="T112" fmla="*/ 63 w 96"/>
                <a:gd name="T113" fmla="*/ 64 h 96"/>
                <a:gd name="T114" fmla="*/ 56 w 96"/>
                <a:gd name="T115" fmla="*/ 69 h 96"/>
                <a:gd name="T116" fmla="*/ 48 w 96"/>
                <a:gd name="T117" fmla="*/ 71 h 96"/>
                <a:gd name="T118" fmla="*/ 48 w 96"/>
                <a:gd name="T119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48" y="0"/>
                  </a:lnTo>
                  <a:lnTo>
                    <a:pt x="39" y="0"/>
                  </a:lnTo>
                  <a:lnTo>
                    <a:pt x="29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4" y="66"/>
                  </a:lnTo>
                  <a:lnTo>
                    <a:pt x="8" y="75"/>
                  </a:lnTo>
                  <a:lnTo>
                    <a:pt x="14" y="81"/>
                  </a:lnTo>
                  <a:lnTo>
                    <a:pt x="21" y="87"/>
                  </a:lnTo>
                  <a:lnTo>
                    <a:pt x="29" y="92"/>
                  </a:lnTo>
                  <a:lnTo>
                    <a:pt x="39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8" y="94"/>
                  </a:lnTo>
                  <a:lnTo>
                    <a:pt x="67" y="92"/>
                  </a:lnTo>
                  <a:lnTo>
                    <a:pt x="75" y="87"/>
                  </a:lnTo>
                  <a:lnTo>
                    <a:pt x="81" y="81"/>
                  </a:lnTo>
                  <a:lnTo>
                    <a:pt x="88" y="75"/>
                  </a:lnTo>
                  <a:lnTo>
                    <a:pt x="92" y="66"/>
                  </a:lnTo>
                  <a:lnTo>
                    <a:pt x="94" y="5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39"/>
                  </a:lnTo>
                  <a:lnTo>
                    <a:pt x="92" y="29"/>
                  </a:lnTo>
                  <a:lnTo>
                    <a:pt x="88" y="21"/>
                  </a:lnTo>
                  <a:lnTo>
                    <a:pt x="81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71"/>
                  </a:moveTo>
                  <a:lnTo>
                    <a:pt x="48" y="71"/>
                  </a:lnTo>
                  <a:lnTo>
                    <a:pt x="39" y="69"/>
                  </a:lnTo>
                  <a:lnTo>
                    <a:pt x="31" y="64"/>
                  </a:lnTo>
                  <a:lnTo>
                    <a:pt x="27" y="56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7" y="39"/>
                  </a:lnTo>
                  <a:lnTo>
                    <a:pt x="31" y="31"/>
                  </a:lnTo>
                  <a:lnTo>
                    <a:pt x="39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6" y="27"/>
                  </a:lnTo>
                  <a:lnTo>
                    <a:pt x="63" y="31"/>
                  </a:lnTo>
                  <a:lnTo>
                    <a:pt x="69" y="39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9" y="56"/>
                  </a:lnTo>
                  <a:lnTo>
                    <a:pt x="63" y="64"/>
                  </a:lnTo>
                  <a:lnTo>
                    <a:pt x="56" y="69"/>
                  </a:lnTo>
                  <a:lnTo>
                    <a:pt x="48" y="71"/>
                  </a:lnTo>
                  <a:lnTo>
                    <a:pt x="4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65" name="Group 2406"/>
          <p:cNvGrpSpPr/>
          <p:nvPr/>
        </p:nvGrpSpPr>
        <p:grpSpPr>
          <a:xfrm>
            <a:off x="6973826" y="4530047"/>
            <a:ext cx="494328" cy="448189"/>
            <a:chOff x="8142802" y="5218113"/>
            <a:chExt cx="514350" cy="457200"/>
          </a:xfrm>
          <a:solidFill>
            <a:srgbClr val="536695"/>
          </a:solidFill>
        </p:grpSpPr>
        <p:sp>
          <p:nvSpPr>
            <p:cNvPr id="67" name="Freeform 241"/>
            <p:cNvSpPr>
              <a:spLocks/>
            </p:cNvSpPr>
            <p:nvPr/>
          </p:nvSpPr>
          <p:spPr bwMode="auto">
            <a:xfrm>
              <a:off x="8412163" y="5453063"/>
              <a:ext cx="155575" cy="152400"/>
            </a:xfrm>
            <a:custGeom>
              <a:avLst/>
              <a:gdLst>
                <a:gd name="T0" fmla="*/ 98 w 98"/>
                <a:gd name="T1" fmla="*/ 72 h 96"/>
                <a:gd name="T2" fmla="*/ 74 w 98"/>
                <a:gd name="T3" fmla="*/ 96 h 96"/>
                <a:gd name="T4" fmla="*/ 43 w 98"/>
                <a:gd name="T5" fmla="*/ 66 h 96"/>
                <a:gd name="T6" fmla="*/ 26 w 98"/>
                <a:gd name="T7" fmla="*/ 96 h 96"/>
                <a:gd name="T8" fmla="*/ 0 w 98"/>
                <a:gd name="T9" fmla="*/ 0 h 96"/>
                <a:gd name="T10" fmla="*/ 98 w 98"/>
                <a:gd name="T11" fmla="*/ 25 h 96"/>
                <a:gd name="T12" fmla="*/ 66 w 98"/>
                <a:gd name="T13" fmla="*/ 42 h 96"/>
                <a:gd name="T14" fmla="*/ 98 w 98"/>
                <a:gd name="T15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96">
                  <a:moveTo>
                    <a:pt x="98" y="72"/>
                  </a:moveTo>
                  <a:lnTo>
                    <a:pt x="74" y="96"/>
                  </a:lnTo>
                  <a:lnTo>
                    <a:pt x="43" y="66"/>
                  </a:lnTo>
                  <a:lnTo>
                    <a:pt x="26" y="96"/>
                  </a:lnTo>
                  <a:lnTo>
                    <a:pt x="0" y="0"/>
                  </a:lnTo>
                  <a:lnTo>
                    <a:pt x="98" y="25"/>
                  </a:lnTo>
                  <a:lnTo>
                    <a:pt x="66" y="42"/>
                  </a:lnTo>
                  <a:lnTo>
                    <a:pt x="9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242"/>
            <p:cNvSpPr>
              <a:spLocks noEditPoints="1"/>
            </p:cNvSpPr>
            <p:nvPr/>
          </p:nvSpPr>
          <p:spPr bwMode="auto">
            <a:xfrm>
              <a:off x="8142802" y="5218113"/>
              <a:ext cx="514350" cy="457200"/>
            </a:xfrm>
            <a:custGeom>
              <a:avLst/>
              <a:gdLst>
                <a:gd name="T0" fmla="*/ 9 w 324"/>
                <a:gd name="T1" fmla="*/ 0 h 288"/>
                <a:gd name="T2" fmla="*/ 6 w 324"/>
                <a:gd name="T3" fmla="*/ 2 h 288"/>
                <a:gd name="T4" fmla="*/ 0 w 324"/>
                <a:gd name="T5" fmla="*/ 8 h 288"/>
                <a:gd name="T6" fmla="*/ 0 w 324"/>
                <a:gd name="T7" fmla="*/ 279 h 288"/>
                <a:gd name="T8" fmla="*/ 0 w 324"/>
                <a:gd name="T9" fmla="*/ 282 h 288"/>
                <a:gd name="T10" fmla="*/ 6 w 324"/>
                <a:gd name="T11" fmla="*/ 288 h 288"/>
                <a:gd name="T12" fmla="*/ 312 w 324"/>
                <a:gd name="T13" fmla="*/ 288 h 288"/>
                <a:gd name="T14" fmla="*/ 316 w 324"/>
                <a:gd name="T15" fmla="*/ 288 h 288"/>
                <a:gd name="T16" fmla="*/ 322 w 324"/>
                <a:gd name="T17" fmla="*/ 282 h 288"/>
                <a:gd name="T18" fmla="*/ 324 w 324"/>
                <a:gd name="T19" fmla="*/ 12 h 288"/>
                <a:gd name="T20" fmla="*/ 322 w 324"/>
                <a:gd name="T21" fmla="*/ 8 h 288"/>
                <a:gd name="T22" fmla="*/ 316 w 324"/>
                <a:gd name="T23" fmla="*/ 2 h 288"/>
                <a:gd name="T24" fmla="*/ 312 w 324"/>
                <a:gd name="T25" fmla="*/ 0 h 288"/>
                <a:gd name="T26" fmla="*/ 248 w 324"/>
                <a:gd name="T27" fmla="*/ 23 h 288"/>
                <a:gd name="T28" fmla="*/ 257 w 324"/>
                <a:gd name="T29" fmla="*/ 27 h 288"/>
                <a:gd name="T30" fmla="*/ 261 w 324"/>
                <a:gd name="T31" fmla="*/ 36 h 288"/>
                <a:gd name="T32" fmla="*/ 261 w 324"/>
                <a:gd name="T33" fmla="*/ 42 h 288"/>
                <a:gd name="T34" fmla="*/ 254 w 324"/>
                <a:gd name="T35" fmla="*/ 50 h 288"/>
                <a:gd name="T36" fmla="*/ 248 w 324"/>
                <a:gd name="T37" fmla="*/ 50 h 288"/>
                <a:gd name="T38" fmla="*/ 238 w 324"/>
                <a:gd name="T39" fmla="*/ 46 h 288"/>
                <a:gd name="T40" fmla="*/ 235 w 324"/>
                <a:gd name="T41" fmla="*/ 36 h 288"/>
                <a:gd name="T42" fmla="*/ 237 w 324"/>
                <a:gd name="T43" fmla="*/ 31 h 288"/>
                <a:gd name="T44" fmla="*/ 242 w 324"/>
                <a:gd name="T45" fmla="*/ 25 h 288"/>
                <a:gd name="T46" fmla="*/ 248 w 324"/>
                <a:gd name="T47" fmla="*/ 23 h 288"/>
                <a:gd name="T48" fmla="*/ 208 w 324"/>
                <a:gd name="T49" fmla="*/ 23 h 288"/>
                <a:gd name="T50" fmla="*/ 218 w 324"/>
                <a:gd name="T51" fmla="*/ 27 h 288"/>
                <a:gd name="T52" fmla="*/ 221 w 324"/>
                <a:gd name="T53" fmla="*/ 36 h 288"/>
                <a:gd name="T54" fmla="*/ 221 w 324"/>
                <a:gd name="T55" fmla="*/ 42 h 288"/>
                <a:gd name="T56" fmla="*/ 214 w 324"/>
                <a:gd name="T57" fmla="*/ 50 h 288"/>
                <a:gd name="T58" fmla="*/ 208 w 324"/>
                <a:gd name="T59" fmla="*/ 50 h 288"/>
                <a:gd name="T60" fmla="*/ 199 w 324"/>
                <a:gd name="T61" fmla="*/ 46 h 288"/>
                <a:gd name="T62" fmla="*/ 195 w 324"/>
                <a:gd name="T63" fmla="*/ 36 h 288"/>
                <a:gd name="T64" fmla="*/ 195 w 324"/>
                <a:gd name="T65" fmla="*/ 31 h 288"/>
                <a:gd name="T66" fmla="*/ 202 w 324"/>
                <a:gd name="T67" fmla="*/ 25 h 288"/>
                <a:gd name="T68" fmla="*/ 208 w 324"/>
                <a:gd name="T69" fmla="*/ 23 h 288"/>
                <a:gd name="T70" fmla="*/ 19 w 324"/>
                <a:gd name="T71" fmla="*/ 267 h 288"/>
                <a:gd name="T72" fmla="*/ 303 w 324"/>
                <a:gd name="T73" fmla="*/ 72 h 288"/>
                <a:gd name="T74" fmla="*/ 288 w 324"/>
                <a:gd name="T75" fmla="*/ 50 h 288"/>
                <a:gd name="T76" fmla="*/ 284 w 324"/>
                <a:gd name="T77" fmla="*/ 50 h 288"/>
                <a:gd name="T78" fmla="*/ 276 w 324"/>
                <a:gd name="T79" fmla="*/ 42 h 288"/>
                <a:gd name="T80" fmla="*/ 274 w 324"/>
                <a:gd name="T81" fmla="*/ 36 h 288"/>
                <a:gd name="T82" fmla="*/ 278 w 324"/>
                <a:gd name="T83" fmla="*/ 27 h 288"/>
                <a:gd name="T84" fmla="*/ 288 w 324"/>
                <a:gd name="T85" fmla="*/ 23 h 288"/>
                <a:gd name="T86" fmla="*/ 293 w 324"/>
                <a:gd name="T87" fmla="*/ 25 h 288"/>
                <a:gd name="T88" fmla="*/ 301 w 324"/>
                <a:gd name="T89" fmla="*/ 31 h 288"/>
                <a:gd name="T90" fmla="*/ 303 w 324"/>
                <a:gd name="T91" fmla="*/ 36 h 288"/>
                <a:gd name="T92" fmla="*/ 299 w 324"/>
                <a:gd name="T93" fmla="*/ 46 h 288"/>
                <a:gd name="T94" fmla="*/ 288 w 324"/>
                <a:gd name="T95" fmla="*/ 5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288">
                  <a:moveTo>
                    <a:pt x="312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82"/>
                  </a:lnTo>
                  <a:lnTo>
                    <a:pt x="2" y="286"/>
                  </a:lnTo>
                  <a:lnTo>
                    <a:pt x="6" y="288"/>
                  </a:lnTo>
                  <a:lnTo>
                    <a:pt x="9" y="288"/>
                  </a:lnTo>
                  <a:lnTo>
                    <a:pt x="312" y="288"/>
                  </a:lnTo>
                  <a:lnTo>
                    <a:pt x="312" y="288"/>
                  </a:lnTo>
                  <a:lnTo>
                    <a:pt x="316" y="288"/>
                  </a:lnTo>
                  <a:lnTo>
                    <a:pt x="320" y="286"/>
                  </a:lnTo>
                  <a:lnTo>
                    <a:pt x="322" y="282"/>
                  </a:lnTo>
                  <a:lnTo>
                    <a:pt x="324" y="279"/>
                  </a:lnTo>
                  <a:lnTo>
                    <a:pt x="324" y="12"/>
                  </a:lnTo>
                  <a:lnTo>
                    <a:pt x="324" y="12"/>
                  </a:lnTo>
                  <a:lnTo>
                    <a:pt x="322" y="8"/>
                  </a:lnTo>
                  <a:lnTo>
                    <a:pt x="320" y="4"/>
                  </a:lnTo>
                  <a:lnTo>
                    <a:pt x="316" y="2"/>
                  </a:ln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248" y="23"/>
                  </a:moveTo>
                  <a:lnTo>
                    <a:pt x="248" y="23"/>
                  </a:lnTo>
                  <a:lnTo>
                    <a:pt x="254" y="25"/>
                  </a:lnTo>
                  <a:lnTo>
                    <a:pt x="257" y="27"/>
                  </a:lnTo>
                  <a:lnTo>
                    <a:pt x="261" y="31"/>
                  </a:lnTo>
                  <a:lnTo>
                    <a:pt x="261" y="36"/>
                  </a:lnTo>
                  <a:lnTo>
                    <a:pt x="261" y="36"/>
                  </a:lnTo>
                  <a:lnTo>
                    <a:pt x="261" y="42"/>
                  </a:lnTo>
                  <a:lnTo>
                    <a:pt x="257" y="46"/>
                  </a:lnTo>
                  <a:lnTo>
                    <a:pt x="254" y="50"/>
                  </a:lnTo>
                  <a:lnTo>
                    <a:pt x="248" y="50"/>
                  </a:lnTo>
                  <a:lnTo>
                    <a:pt x="248" y="50"/>
                  </a:lnTo>
                  <a:lnTo>
                    <a:pt x="242" y="50"/>
                  </a:lnTo>
                  <a:lnTo>
                    <a:pt x="238" y="46"/>
                  </a:lnTo>
                  <a:lnTo>
                    <a:pt x="237" y="42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37" y="31"/>
                  </a:lnTo>
                  <a:lnTo>
                    <a:pt x="238" y="27"/>
                  </a:lnTo>
                  <a:lnTo>
                    <a:pt x="242" y="25"/>
                  </a:lnTo>
                  <a:lnTo>
                    <a:pt x="248" y="23"/>
                  </a:lnTo>
                  <a:lnTo>
                    <a:pt x="248" y="23"/>
                  </a:lnTo>
                  <a:close/>
                  <a:moveTo>
                    <a:pt x="208" y="23"/>
                  </a:moveTo>
                  <a:lnTo>
                    <a:pt x="208" y="23"/>
                  </a:lnTo>
                  <a:lnTo>
                    <a:pt x="214" y="25"/>
                  </a:lnTo>
                  <a:lnTo>
                    <a:pt x="218" y="27"/>
                  </a:lnTo>
                  <a:lnTo>
                    <a:pt x="221" y="31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42"/>
                  </a:lnTo>
                  <a:lnTo>
                    <a:pt x="218" y="46"/>
                  </a:lnTo>
                  <a:lnTo>
                    <a:pt x="214" y="50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2" y="50"/>
                  </a:lnTo>
                  <a:lnTo>
                    <a:pt x="199" y="46"/>
                  </a:lnTo>
                  <a:lnTo>
                    <a:pt x="195" y="42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1"/>
                  </a:lnTo>
                  <a:lnTo>
                    <a:pt x="199" y="27"/>
                  </a:lnTo>
                  <a:lnTo>
                    <a:pt x="202" y="25"/>
                  </a:lnTo>
                  <a:lnTo>
                    <a:pt x="208" y="23"/>
                  </a:lnTo>
                  <a:lnTo>
                    <a:pt x="208" y="23"/>
                  </a:lnTo>
                  <a:close/>
                  <a:moveTo>
                    <a:pt x="303" y="267"/>
                  </a:moveTo>
                  <a:lnTo>
                    <a:pt x="19" y="267"/>
                  </a:lnTo>
                  <a:lnTo>
                    <a:pt x="19" y="72"/>
                  </a:lnTo>
                  <a:lnTo>
                    <a:pt x="303" y="72"/>
                  </a:lnTo>
                  <a:lnTo>
                    <a:pt x="303" y="267"/>
                  </a:lnTo>
                  <a:close/>
                  <a:moveTo>
                    <a:pt x="288" y="50"/>
                  </a:moveTo>
                  <a:lnTo>
                    <a:pt x="288" y="50"/>
                  </a:lnTo>
                  <a:lnTo>
                    <a:pt x="284" y="50"/>
                  </a:lnTo>
                  <a:lnTo>
                    <a:pt x="278" y="46"/>
                  </a:lnTo>
                  <a:lnTo>
                    <a:pt x="276" y="42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6" y="31"/>
                  </a:lnTo>
                  <a:lnTo>
                    <a:pt x="278" y="27"/>
                  </a:lnTo>
                  <a:lnTo>
                    <a:pt x="284" y="25"/>
                  </a:lnTo>
                  <a:lnTo>
                    <a:pt x="288" y="23"/>
                  </a:lnTo>
                  <a:lnTo>
                    <a:pt x="288" y="23"/>
                  </a:lnTo>
                  <a:lnTo>
                    <a:pt x="293" y="25"/>
                  </a:lnTo>
                  <a:lnTo>
                    <a:pt x="299" y="27"/>
                  </a:lnTo>
                  <a:lnTo>
                    <a:pt x="301" y="31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1" y="42"/>
                  </a:lnTo>
                  <a:lnTo>
                    <a:pt x="299" y="46"/>
                  </a:lnTo>
                  <a:lnTo>
                    <a:pt x="293" y="50"/>
                  </a:lnTo>
                  <a:lnTo>
                    <a:pt x="288" y="50"/>
                  </a:lnTo>
                  <a:lnTo>
                    <a:pt x="28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69" name="Стрелка вверх 68"/>
          <p:cNvSpPr/>
          <p:nvPr/>
        </p:nvSpPr>
        <p:spPr>
          <a:xfrm flipV="1">
            <a:off x="5640532" y="1609715"/>
            <a:ext cx="2210809" cy="212056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B2B5B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Стрелка вверх 69"/>
          <p:cNvSpPr/>
          <p:nvPr/>
        </p:nvSpPr>
        <p:spPr>
          <a:xfrm flipV="1">
            <a:off x="1085650" y="1742996"/>
            <a:ext cx="2210809" cy="202599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B2B5B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3707656" y="994839"/>
            <a:ext cx="344632" cy="3480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03864"/>
                </a:solidFill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4442282" y="903317"/>
            <a:ext cx="344632" cy="3480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03864"/>
                </a:solidFill>
              </a:rPr>
              <a:t>2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889375" y="554273"/>
            <a:ext cx="2199428" cy="597636"/>
          </a:xfrm>
          <a:prstGeom prst="rect">
            <a:avLst/>
          </a:prstGeom>
          <a:solidFill>
            <a:schemeClr val="bg1"/>
          </a:solidFill>
          <a:ln w="12700">
            <a:solidFill>
              <a:srgbClr val="B2B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b="1" dirty="0">
                <a:solidFill>
                  <a:srgbClr val="E8E8E8">
                    <a:lumMod val="50000"/>
                  </a:srgbClr>
                </a:solidFill>
              </a:rPr>
              <a:t>Цель:</a:t>
            </a:r>
            <a:endParaRPr lang="en-US" sz="1300" b="1" dirty="0">
              <a:solidFill>
                <a:srgbClr val="E8E8E8">
                  <a:lumMod val="50000"/>
                </a:srgbClr>
              </a:solidFill>
            </a:endParaRPr>
          </a:p>
          <a:p>
            <a:r>
              <a:rPr lang="ru-RU" sz="1100" dirty="0">
                <a:solidFill>
                  <a:srgbClr val="E8E8E8">
                    <a:lumMod val="50000"/>
                  </a:srgbClr>
                </a:solidFill>
              </a:rPr>
              <a:t>Операционная и финансовая стабильность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842332" y="5137294"/>
            <a:ext cx="4029185" cy="1370313"/>
          </a:xfrm>
          <a:prstGeom prst="rect">
            <a:avLst/>
          </a:prstGeom>
          <a:noFill/>
          <a:ln w="12700">
            <a:solidFill>
              <a:srgbClr val="B3B6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E8E8E8">
                    <a:lumMod val="50000"/>
                  </a:srgbClr>
                </a:solidFill>
              </a:rPr>
              <a:t>Область надзора:</a:t>
            </a:r>
          </a:p>
          <a:p>
            <a:endParaRPr lang="ru-RU" sz="800" b="1" dirty="0">
              <a:solidFill>
                <a:srgbClr val="E8E8E8">
                  <a:lumMod val="50000"/>
                </a:srgbClr>
              </a:solidFill>
            </a:endParaRPr>
          </a:p>
          <a:p>
            <a:pPr marL="177800" indent="-177800">
              <a:buFontTx/>
              <a:buChar char="-"/>
            </a:pPr>
            <a:r>
              <a:rPr lang="ru-RU" sz="1400" b="1" dirty="0">
                <a:solidFill>
                  <a:srgbClr val="E8E8E8">
                    <a:lumMod val="50000"/>
                  </a:srgbClr>
                </a:solidFill>
              </a:rPr>
              <a:t>Кредитные организации</a:t>
            </a:r>
          </a:p>
          <a:p>
            <a:pPr marL="177800" indent="-177800">
              <a:buFontTx/>
              <a:buChar char="-"/>
            </a:pPr>
            <a:endParaRPr lang="ru-RU" sz="600" b="1" dirty="0">
              <a:solidFill>
                <a:srgbClr val="E8E8E8">
                  <a:lumMod val="50000"/>
                </a:srgbClr>
              </a:solidFill>
            </a:endParaRPr>
          </a:p>
          <a:p>
            <a:pPr marL="177800" indent="-177800">
              <a:buFontTx/>
              <a:buChar char="-"/>
            </a:pPr>
            <a:r>
              <a:rPr lang="ru-RU" sz="1400" b="1" dirty="0" err="1">
                <a:solidFill>
                  <a:srgbClr val="E8E8E8">
                    <a:lumMod val="50000"/>
                  </a:srgbClr>
                </a:solidFill>
              </a:rPr>
              <a:t>Некредитные</a:t>
            </a:r>
            <a:r>
              <a:rPr lang="ru-RU" sz="1400" b="1" dirty="0">
                <a:solidFill>
                  <a:srgbClr val="E8E8E8">
                    <a:lumMod val="50000"/>
                  </a:srgbClr>
                </a:solidFill>
              </a:rPr>
              <a:t> финансовые организации</a:t>
            </a:r>
          </a:p>
          <a:p>
            <a:pPr marL="177800" indent="-177800">
              <a:buFontTx/>
              <a:buChar char="-"/>
            </a:pPr>
            <a:endParaRPr lang="ru-RU" sz="600" b="1" dirty="0">
              <a:solidFill>
                <a:srgbClr val="E8E8E8">
                  <a:lumMod val="50000"/>
                </a:srgbClr>
              </a:solidFill>
            </a:endParaRPr>
          </a:p>
          <a:p>
            <a:pPr marL="177800" indent="-177800">
              <a:buFontTx/>
              <a:buChar char="-"/>
            </a:pPr>
            <a:r>
              <a:rPr lang="ru-RU" sz="1400" b="1" dirty="0" err="1">
                <a:solidFill>
                  <a:srgbClr val="E8E8E8">
                    <a:lumMod val="50000"/>
                  </a:srgbClr>
                </a:solidFill>
              </a:rPr>
              <a:t>ФинТех</a:t>
            </a:r>
            <a:r>
              <a:rPr lang="ru-RU" sz="1400" b="1" dirty="0">
                <a:solidFill>
                  <a:srgbClr val="E8E8E8">
                    <a:lumMod val="50000"/>
                  </a:srgbClr>
                </a:solidFill>
              </a:rPr>
              <a:t>-проекты</a:t>
            </a:r>
          </a:p>
        </p:txBody>
      </p:sp>
      <p:cxnSp>
        <p:nvCxnSpPr>
          <p:cNvPr id="20" name="Соединительная линия уступом 19"/>
          <p:cNvCxnSpPr>
            <a:stCxn id="35" idx="2"/>
            <a:endCxn id="47" idx="1"/>
          </p:cNvCxnSpPr>
          <p:nvPr/>
        </p:nvCxnSpPr>
        <p:spPr>
          <a:xfrm rot="5400000" flipH="1" flipV="1">
            <a:off x="2492501" y="3446090"/>
            <a:ext cx="3470904" cy="1510797"/>
          </a:xfrm>
          <a:prstGeom prst="bentConnector4">
            <a:avLst>
              <a:gd name="adj1" fmla="val -6586"/>
              <a:gd name="adj2" fmla="val 48589"/>
            </a:avLst>
          </a:prstGeom>
          <a:ln w="9525">
            <a:solidFill>
              <a:srgbClr val="5366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34" idx="2"/>
            <a:endCxn id="48" idx="1"/>
          </p:cNvCxnSpPr>
          <p:nvPr/>
        </p:nvCxnSpPr>
        <p:spPr>
          <a:xfrm rot="5400000" flipH="1" flipV="1">
            <a:off x="2015562" y="2967305"/>
            <a:ext cx="3126356" cy="2807822"/>
          </a:xfrm>
          <a:prstGeom prst="bentConnector4">
            <a:avLst>
              <a:gd name="adj1" fmla="val -13928"/>
              <a:gd name="adj2" fmla="val 79997"/>
            </a:avLst>
          </a:prstGeom>
          <a:ln w="9525">
            <a:solidFill>
              <a:srgbClr val="5366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>
            <a:stCxn id="36" idx="2"/>
            <a:endCxn id="49" idx="1"/>
          </p:cNvCxnSpPr>
          <p:nvPr/>
        </p:nvCxnSpPr>
        <p:spPr>
          <a:xfrm rot="5400000" flipH="1" flipV="1">
            <a:off x="1607395" y="2554158"/>
            <a:ext cx="2608935" cy="4141573"/>
          </a:xfrm>
          <a:prstGeom prst="bentConnector4">
            <a:avLst>
              <a:gd name="adj1" fmla="val -25034"/>
              <a:gd name="adj2" fmla="val 91544"/>
            </a:avLst>
          </a:prstGeom>
          <a:ln>
            <a:solidFill>
              <a:srgbClr val="5366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13" y="4673916"/>
            <a:ext cx="176002" cy="2269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73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306812"/>
            <a:ext cx="8053018" cy="307777"/>
          </a:xfrm>
        </p:spPr>
        <p:txBody>
          <a:bodyPr/>
          <a:lstStyle/>
          <a:p>
            <a:r>
              <a:rPr lang="ru-RU" sz="2000" dirty="0" err="1"/>
              <a:t>ФинЦЕРТ</a:t>
            </a:r>
            <a:r>
              <a:rPr lang="ru-RU" sz="2000" dirty="0"/>
              <a:t> Банка России (</a:t>
            </a:r>
            <a:r>
              <a:rPr lang="ru-RU" sz="2000" dirty="0" smtClean="0"/>
              <a:t>1/</a:t>
            </a:r>
            <a:r>
              <a:rPr lang="en-US" sz="2000" dirty="0" smtClean="0"/>
              <a:t>4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0626636"/>
              </p:ext>
            </p:extLst>
          </p:nvPr>
        </p:nvGraphicFramePr>
        <p:xfrm>
          <a:off x="185569" y="993017"/>
          <a:ext cx="5994251" cy="322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1360337" y="2677645"/>
            <a:ext cx="1072515" cy="6153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595959"/>
                </a:solidFill>
                <a:effectLst/>
                <a:latin typeface="TornadoC"/>
                <a:ea typeface="Times New Roman"/>
              </a:rPr>
              <a:t>718</a:t>
            </a:r>
            <a:endParaRPr lang="ru-RU" sz="12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60" y="3627120"/>
            <a:ext cx="3749040" cy="2782420"/>
          </a:xfrm>
          <a:prstGeom prst="rect">
            <a:avLst/>
          </a:prstGeom>
        </p:spPr>
      </p:pic>
      <p:pic>
        <p:nvPicPr>
          <p:cNvPr id="11" name="Picture 2" descr="D:\Clients_LOGOS\FinCert\Презентация в PowerPoint\Img\FC_Logo.jpg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895" y="1044632"/>
            <a:ext cx="2547851" cy="532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4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306812"/>
            <a:ext cx="8053018" cy="307777"/>
          </a:xfrm>
        </p:spPr>
        <p:txBody>
          <a:bodyPr/>
          <a:lstStyle/>
          <a:p>
            <a:r>
              <a:rPr lang="ru-RU" sz="2000" dirty="0" err="1"/>
              <a:t>ФинЦЕРТ</a:t>
            </a:r>
            <a:r>
              <a:rPr lang="ru-RU" sz="2000" dirty="0"/>
              <a:t> Банка России </a:t>
            </a:r>
            <a:r>
              <a:rPr lang="ru-RU" sz="2000" dirty="0" smtClean="0"/>
              <a:t>(</a:t>
            </a:r>
            <a:r>
              <a:rPr lang="en-US" sz="2000" dirty="0" smtClean="0"/>
              <a:t>2/4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98545760"/>
              </p:ext>
            </p:extLst>
          </p:nvPr>
        </p:nvGraphicFramePr>
        <p:xfrm>
          <a:off x="236497" y="1295398"/>
          <a:ext cx="7261583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02810336"/>
              </p:ext>
            </p:extLst>
          </p:nvPr>
        </p:nvGraphicFramePr>
        <p:xfrm>
          <a:off x="525780" y="4079175"/>
          <a:ext cx="7886700" cy="256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D:\Clients_LOGOS\FinCert\Презентация в PowerPoint\Img\FC_Logo.jpg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895" y="1037012"/>
            <a:ext cx="2547851" cy="532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615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BRF Gray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8_Firm Format - Russian">
  <a:themeElements>
    <a:clrScheme name="Custom 4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E7ED"/>
      </a:accent1>
      <a:accent2>
        <a:srgbClr val="9CAABF"/>
      </a:accent2>
      <a:accent3>
        <a:srgbClr val="3980C1"/>
      </a:accent3>
      <a:accent4>
        <a:srgbClr val="3A5086"/>
      </a:accent4>
      <a:accent5>
        <a:srgbClr val="E8E8E8"/>
      </a:accent5>
      <a:accent6>
        <a:srgbClr val="909090"/>
      </a:accent6>
      <a:hlink>
        <a:srgbClr val="3980C1"/>
      </a:hlink>
      <a:folHlink>
        <a:srgbClr val="3A5086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SW-RU0281-20160518-DA2wm-r.potx" id="{7C8D907E-F6B6-40FF-969C-6FE420ABDCB6}" vid="{0121B243-A77E-400F-9A21-6FB24ABDC729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952</Words>
  <Application>Microsoft Office PowerPoint</Application>
  <PresentationFormat>Экран (4:3)</PresentationFormat>
  <Paragraphs>209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1_CBRF Gray ENG</vt:lpstr>
      <vt:lpstr>28_Firm Format - Russian</vt:lpstr>
      <vt:lpstr>think-cell Slide</vt:lpstr>
      <vt:lpstr>  11.10.2018</vt:lpstr>
      <vt:lpstr>Регулирование вопросов защиты информации на финансовом рынке (1/2)</vt:lpstr>
      <vt:lpstr>Регулирование вопросов защиты информации на финансовом рынке (2/2)</vt:lpstr>
      <vt:lpstr>Основные цели</vt:lpstr>
      <vt:lpstr>Основные элементы информационной безопасности</vt:lpstr>
      <vt:lpstr>Содействие развитию финансовых технологий Ключевые RegTech проекты</vt:lpstr>
      <vt:lpstr>Содействие развитию финансовых технологий Ключевые SupTech проекты</vt:lpstr>
      <vt:lpstr>ФинЦЕРТ Банка России (1/4)</vt:lpstr>
      <vt:lpstr>ФинЦЕРТ Банка России (2/4)</vt:lpstr>
      <vt:lpstr>ФинЦЕРТ Банка России (3/4)</vt:lpstr>
      <vt:lpstr>ФинЦЕРТ Банка России (4/4)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период 2018–2020 гг.</dc:title>
  <dc:creator>Ерохин Георгий Игоревич</dc:creator>
  <cp:lastModifiedBy>user</cp:lastModifiedBy>
  <cp:revision>170</cp:revision>
  <cp:lastPrinted>2018-10-10T08:38:34Z</cp:lastPrinted>
  <dcterms:created xsi:type="dcterms:W3CDTF">2018-08-24T14:35:02Z</dcterms:created>
  <dcterms:modified xsi:type="dcterms:W3CDTF">2018-10-10T09:39:31Z</dcterms:modified>
</cp:coreProperties>
</file>