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11"/>
  </p:notesMasterIdLst>
  <p:handoutMasterIdLst>
    <p:handoutMasterId r:id="rId12"/>
  </p:handoutMasterIdLst>
  <p:sldIdLst>
    <p:sldId id="256" r:id="rId4"/>
    <p:sldId id="274" r:id="rId5"/>
    <p:sldId id="275" r:id="rId6"/>
    <p:sldId id="272" r:id="rId7"/>
    <p:sldId id="276" r:id="rId8"/>
    <p:sldId id="273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ура Мария Романовна" initials="ПМР" lastIdx="17" clrIdx="0">
    <p:extLst>
      <p:ext uri="{19B8F6BF-5375-455C-9EA6-DF929625EA0E}">
        <p15:presenceInfo xmlns:p15="http://schemas.microsoft.com/office/powerpoint/2012/main" userId="S-1-5-21-1936518665-1494087810-3768526578-1949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4" autoAdjust="0"/>
    <p:restoredTop sz="93103" autoAdjust="0"/>
  </p:normalViewPr>
  <p:slideViewPr>
    <p:cSldViewPr snapToGrid="0">
      <p:cViewPr varScale="1">
        <p:scale>
          <a:sx n="69" d="100"/>
          <a:sy n="69" d="100"/>
        </p:scale>
        <p:origin x="512" y="32"/>
      </p:cViewPr>
      <p:guideLst>
        <p:guide orient="horz" pos="125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E96CB-2739-494A-B107-2E79FBE849B7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75B78-14D7-4213-8731-F34F7722A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64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00862-662E-473B-B39A-0DBED1BA7593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1F617-6E88-4B7C-A7D0-9EFB967A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71420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F617-6E88-4B7C-A7D0-9EFB967AD5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57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F617-6E88-4B7C-A7D0-9EFB967AD5D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755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F617-6E88-4B7C-A7D0-9EFB967AD5D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759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F617-6E88-4B7C-A7D0-9EFB967AD5D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66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F617-6E88-4B7C-A7D0-9EFB967AD5D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259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F617-6E88-4B7C-A7D0-9EFB967AD5D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764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F617-6E88-4B7C-A7D0-9EFB967AD5D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6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D7BC-045D-49A6-B2BD-DBD7BACC5837}" type="datetime1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2D0E-13E2-45F0-95D1-51313C986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7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C6A9-3D67-463B-95A7-0DE65BF6B0B1}" type="datetime1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2D0E-13E2-45F0-95D1-51313C986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B627-9B6D-45A1-8779-BF274737C72F}" type="datetime1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2D0E-13E2-45F0-95D1-51313C986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34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761F-843D-4845-8037-4FFEC6ED3D3D}" type="datetime1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2D0E-13E2-45F0-95D1-51313C986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00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668D-31A6-4E8B-9311-2357BC5A85AA}" type="datetime1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2D0E-13E2-45F0-95D1-51313C986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03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3E20-99E0-4B24-983D-C7AD176B59C8}" type="datetime1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2D0E-13E2-45F0-95D1-51313C986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A948-492D-496C-899F-82B7D63D04A7}" type="datetime1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2D0E-13E2-45F0-95D1-51313C986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53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A63E-1304-4942-AC74-080DCAF07734}" type="datetime1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2D0E-13E2-45F0-95D1-51313C986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48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ABD8-46E6-474B-9B3B-0BB6A173E9DB}" type="datetime1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2D0E-13E2-45F0-95D1-51313C986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8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7077-A836-437B-8BAD-95E5CAABD8A2}" type="datetime1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2D0E-13E2-45F0-95D1-51313C986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7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B49-9F8F-44D8-B0F0-70BB1D957D73}" type="datetime1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2D0E-13E2-45F0-95D1-51313C986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91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5CF57-82B0-4F71-A0ED-166039A16038}" type="datetime1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D2D0E-13E2-45F0-95D1-51313C986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9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hyperlink" Target="https://www.letslearnfinance.com/mystery-shoppers-advantages-and-disadvantage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urveymethods.com/benefits-and-weaknesses-of-mystery-shoppers-part-2/" TargetMode="External"/><Relationship Id="rId5" Type="http://schemas.openxmlformats.org/officeDocument/2006/relationships/hyperlink" Target="https://bankingjournal.aba.com/2020/02/whos-afraid-of-the-big-bad-mystery-shopper/#_ga=2.2804848.1589848519.1582026123-191204544.1582026123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98450" y="-217054"/>
            <a:ext cx="12788900" cy="7443591"/>
          </a:xfrm>
          <a:prstGeom prst="rect">
            <a:avLst/>
          </a:prstGeom>
          <a:solidFill>
            <a:schemeClr val="tx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36" b="-8251"/>
          <a:stretch/>
        </p:blipFill>
        <p:spPr bwMode="auto">
          <a:xfrm>
            <a:off x="5013395" y="6042462"/>
            <a:ext cx="2165210" cy="81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5">
            <a:extLst>
              <a:ext uri="{FF2B5EF4-FFF2-40B4-BE49-F238E27FC236}">
                <a16:creationId xmlns:a16="http://schemas.microsoft.com/office/drawing/2014/main" id="{F939C08A-1407-411B-9061-E1D21D92B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0442" y="3122683"/>
            <a:ext cx="7671558" cy="764119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Поведенческий надзор в России и в мире</a:t>
            </a:r>
            <a:endParaRPr lang="ru-RU" altLang="ru-RU" sz="11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07942" y="-106054"/>
            <a:ext cx="4382391" cy="7221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97962" y="4051335"/>
            <a:ext cx="9535886" cy="1187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472FAC52-68CF-43AD-9490-9F6129EA82EC}"/>
              </a:ext>
            </a:extLst>
          </p:cNvPr>
          <p:cNvSpPr txBox="1">
            <a:spLocks/>
          </p:cNvSpPr>
          <p:nvPr/>
        </p:nvSpPr>
        <p:spPr>
          <a:xfrm>
            <a:off x="4520442" y="213141"/>
            <a:ext cx="3549499" cy="3264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r>
            <a:r>
              <a:rPr lang="ru-RU" sz="18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</a:t>
            </a:r>
            <a:r>
              <a:rPr lang="en-US" sz="18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r>
              <a:rPr lang="ru-RU" sz="18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10</a:t>
            </a:r>
            <a:r>
              <a:rPr lang="en-US" sz="18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.202</a:t>
            </a:r>
            <a:r>
              <a:rPr lang="ru-RU" sz="18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  <a:endParaRPr lang="en-US" sz="18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0" r="28683"/>
          <a:stretch/>
        </p:blipFill>
        <p:spPr>
          <a:xfrm>
            <a:off x="253365" y="615078"/>
            <a:ext cx="3659775" cy="5425867"/>
          </a:xfrm>
          <a:prstGeom prst="rect">
            <a:avLst/>
          </a:prstGeom>
        </p:spPr>
      </p:pic>
      <p:sp>
        <p:nvSpPr>
          <p:cNvPr id="11" name="Title 5">
            <a:extLst>
              <a:ext uri="{FF2B5EF4-FFF2-40B4-BE49-F238E27FC236}">
                <a16:creationId xmlns:a16="http://schemas.microsoft.com/office/drawing/2014/main" id="{F939C08A-1407-411B-9061-E1D21D92B7B7}"/>
              </a:ext>
            </a:extLst>
          </p:cNvPr>
          <p:cNvSpPr txBox="1">
            <a:spLocks/>
          </p:cNvSpPr>
          <p:nvPr/>
        </p:nvSpPr>
        <p:spPr>
          <a:xfrm>
            <a:off x="4234162" y="4410491"/>
            <a:ext cx="7957838" cy="7641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П.К. Лебедева, </a:t>
            </a:r>
            <a:r>
              <a:rPr lang="ru-RU" sz="2800" b="1" dirty="0" err="1" smtClean="0">
                <a:solidFill>
                  <a:schemeClr val="bg1"/>
                </a:solidFill>
              </a:rPr>
              <a:t>к.ю.н</a:t>
            </a:r>
            <a:r>
              <a:rPr lang="ru-RU" sz="2800" b="1" dirty="0" smtClean="0">
                <a:solidFill>
                  <a:schemeClr val="bg1"/>
                </a:solidFill>
              </a:rPr>
              <a:t>., Директор по правовым вопросам ПАО РОСБАНК</a:t>
            </a:r>
            <a:endParaRPr lang="ru-RU" altLang="ru-RU" sz="105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0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5">
            <a:extLst>
              <a:ext uri="{FF2B5EF4-FFF2-40B4-BE49-F238E27FC236}">
                <a16:creationId xmlns:a16="http://schemas.microsoft.com/office/drawing/2014/main" id="{F939C08A-1407-411B-9061-E1D21D92B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961" y="353024"/>
            <a:ext cx="12940012" cy="316647"/>
          </a:xfrm>
        </p:spPr>
        <p:txBody>
          <a:bodyPr>
            <a:noAutofit/>
          </a:bodyPr>
          <a:lstStyle/>
          <a:p>
            <a:pPr algn="l"/>
            <a:r>
              <a:rPr lang="ru-RU" altLang="ru-RU" sz="2400" b="1" dirty="0" smtClean="0">
                <a:latin typeface="+mn-lt"/>
                <a:ea typeface="Source Sans Pro" panose="020B0503030403020204" pitchFamily="34" charset="0"/>
              </a:rPr>
              <a:t>Банковский надзор до и после 2019 г.: </a:t>
            </a:r>
            <a:r>
              <a:rPr lang="ru-RU" altLang="ru-RU" sz="2400" b="1" dirty="0">
                <a:latin typeface="+mn-lt"/>
                <a:ea typeface="Source Sans Pro" panose="020B0503030403020204" pitchFamily="34" charset="0"/>
              </a:rPr>
              <a:t>п</a:t>
            </a:r>
            <a:r>
              <a:rPr lang="ru-RU" altLang="ru-RU" sz="2400" b="1" dirty="0" smtClean="0">
                <a:latin typeface="+mn-lt"/>
                <a:ea typeface="Source Sans Pro" panose="020B0503030403020204" pitchFamily="34" charset="0"/>
              </a:rPr>
              <a:t>роверки и контрольные мероприятия</a:t>
            </a:r>
            <a:endParaRPr lang="ru-RU" altLang="ru-RU" sz="2400" b="1" dirty="0">
              <a:solidFill>
                <a:srgbClr val="FF0000"/>
              </a:solidFill>
              <a:latin typeface="+mn-lt"/>
              <a:ea typeface="Source Sans Pro" panose="020B0503030403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9162" y="660435"/>
            <a:ext cx="6288838" cy="1187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kb.rosbank.rus.socgen/download/attachments/203456578/LegalWiki-29.jpg?version=1&amp;modificationDate=1622710992812&amp;api=v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8" t="13669" r="24216" b="33849"/>
          <a:stretch/>
        </p:blipFill>
        <p:spPr bwMode="auto">
          <a:xfrm>
            <a:off x="3437" y="5583383"/>
            <a:ext cx="1274618" cy="125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Скругленный прямоугольник 22"/>
          <p:cNvSpPr/>
          <p:nvPr/>
        </p:nvSpPr>
        <p:spPr>
          <a:xfrm>
            <a:off x="569162" y="856141"/>
            <a:ext cx="4755441" cy="456908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Проверки (до 2019 г.)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Проверка документов, отчетности КО; осмотр </a:t>
            </a:r>
            <a:r>
              <a:rPr lang="ru-RU" dirty="0"/>
              <a:t>предмета </a:t>
            </a:r>
            <a:r>
              <a:rPr lang="ru-RU" dirty="0" smtClean="0"/>
              <a:t>залога; ознакомление </a:t>
            </a:r>
            <a:r>
              <a:rPr lang="ru-RU" dirty="0"/>
              <a:t>с деятельностью заемщика - ЮЛ либо ИП и (или) залогодателя - ЮЛ либо </a:t>
            </a:r>
            <a:r>
              <a:rPr lang="ru-RU" dirty="0" smtClean="0"/>
              <a:t>ИП; проверка планов восстановления финансовой устойчивости и т.д.</a:t>
            </a: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Нельзя проводить </a:t>
            </a:r>
            <a:r>
              <a:rPr lang="ru-RU" dirty="0"/>
              <a:t>более одной проверки по одним и тем же вопросам за один и тот же отчетный период деятельности </a:t>
            </a:r>
            <a:r>
              <a:rPr lang="ru-RU" dirty="0" smtClean="0"/>
              <a:t>КО. </a:t>
            </a: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Проверка охватывает только пять лет </a:t>
            </a:r>
            <a:r>
              <a:rPr lang="ru-RU" dirty="0"/>
              <a:t>деятельности </a:t>
            </a:r>
            <a:r>
              <a:rPr lang="ru-RU" dirty="0" smtClean="0"/>
              <a:t>КО.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93328" y="5681012"/>
            <a:ext cx="9977315" cy="76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10.07.2002 N 86-ФЗ "О Центральном банке РФ (Банке России)"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Банка России от 15.01.2020 N </a:t>
            </a: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202-И</a:t>
            </a:r>
          </a:p>
          <a:p>
            <a:pPr algn="just"/>
            <a:r>
              <a:rPr lang="ru-RU" sz="1400" dirty="0"/>
              <a:t>Инструкция Банка России от 18.12.2018 N 195-И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62967" y="843469"/>
            <a:ext cx="4755441" cy="45542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 smtClean="0"/>
              <a:t>Контрольные мероприятия (с 2019 г.):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Уполномоченные </a:t>
            </a:r>
            <a:r>
              <a:rPr lang="ru-RU" dirty="0"/>
              <a:t>представители Банка России осуществляют действия по совершению сделки либо созданию условий для совершения сделки.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Без предварительного уведомления.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Два свидетеля / без свидетелей, если ведется видеозапись, фото- и киносъемка.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Копия </a:t>
            </a:r>
            <a:r>
              <a:rPr lang="ru-RU" dirty="0"/>
              <a:t>акта о проведении контрольного мероприятия направляется в кредитную организацию.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Поднадзорная организация вправе направить возражения на акт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Плюс 1"/>
          <p:cNvSpPr/>
          <p:nvPr/>
        </p:nvSpPr>
        <p:spPr>
          <a:xfrm>
            <a:off x="5386403" y="2377055"/>
            <a:ext cx="1514764" cy="1487054"/>
          </a:xfrm>
          <a:prstGeom prst="mathPlus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569406" y="6449812"/>
            <a:ext cx="59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54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5">
            <a:extLst>
              <a:ext uri="{FF2B5EF4-FFF2-40B4-BE49-F238E27FC236}">
                <a16:creationId xmlns:a16="http://schemas.microsoft.com/office/drawing/2014/main" id="{F939C08A-1407-411B-9061-E1D21D92B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961" y="353024"/>
            <a:ext cx="12940012" cy="316647"/>
          </a:xfrm>
        </p:spPr>
        <p:txBody>
          <a:bodyPr>
            <a:noAutofit/>
          </a:bodyPr>
          <a:lstStyle/>
          <a:p>
            <a:pPr algn="l"/>
            <a:r>
              <a:rPr lang="ru-RU" altLang="ru-RU" sz="2400" b="1" dirty="0" smtClean="0">
                <a:latin typeface="+mn-lt"/>
                <a:ea typeface="Source Sans Pro" panose="020B0503030403020204" pitchFamily="34" charset="0"/>
              </a:rPr>
              <a:t>Банковский надзор до и после 2019 г.: </a:t>
            </a:r>
            <a:r>
              <a:rPr lang="ru-RU" altLang="ru-RU" sz="2400" b="1" dirty="0">
                <a:latin typeface="+mn-lt"/>
                <a:ea typeface="Source Sans Pro" panose="020B0503030403020204" pitchFamily="34" charset="0"/>
              </a:rPr>
              <a:t>п</a:t>
            </a:r>
            <a:r>
              <a:rPr lang="ru-RU" altLang="ru-RU" sz="2400" b="1" dirty="0" smtClean="0">
                <a:latin typeface="+mn-lt"/>
                <a:ea typeface="Source Sans Pro" panose="020B0503030403020204" pitchFamily="34" charset="0"/>
              </a:rPr>
              <a:t>роверки и контрольные мероприятия</a:t>
            </a:r>
            <a:endParaRPr lang="ru-RU" altLang="ru-RU" sz="2400" b="1" dirty="0">
              <a:solidFill>
                <a:srgbClr val="FF0000"/>
              </a:solidFill>
              <a:latin typeface="+mn-lt"/>
              <a:ea typeface="Source Sans Pro" panose="020B0503030403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9162" y="660435"/>
            <a:ext cx="6288838" cy="1187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kb.rosbank.rus.socgen/download/attachments/203456578/LegalWiki-29.jpg?version=1&amp;modificationDate=1622710992812&amp;api=v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8" t="13669" r="24216" b="33849"/>
          <a:stretch/>
        </p:blipFill>
        <p:spPr bwMode="auto">
          <a:xfrm>
            <a:off x="3437" y="5583383"/>
            <a:ext cx="1274618" cy="125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Скругленный прямоугольник 22"/>
          <p:cNvSpPr/>
          <p:nvPr/>
        </p:nvSpPr>
        <p:spPr>
          <a:xfrm>
            <a:off x="4218658" y="945558"/>
            <a:ext cx="3781207" cy="456908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Основания проведения «контрольного мероприятия»: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/>
              <a:t>Обоснованное предположение </a:t>
            </a:r>
            <a:r>
              <a:rPr lang="ru-RU" sz="1700" dirty="0"/>
              <a:t>о том, что деятельность </a:t>
            </a:r>
            <a:r>
              <a:rPr lang="ru-RU" sz="1700" dirty="0" smtClean="0"/>
              <a:t>КО может </a:t>
            </a:r>
            <a:r>
              <a:rPr lang="ru-RU" sz="1700" dirty="0"/>
              <a:t>нанести ущерб ее кредиторам и вкладчикам или создать угрозу их законным </a:t>
            </a:r>
            <a:r>
              <a:rPr lang="ru-RU" sz="1700" dirty="0" smtClean="0"/>
              <a:t>интересам</a:t>
            </a:r>
            <a:r>
              <a:rPr lang="ru-RU" sz="1700" dirty="0"/>
              <a:t>;</a:t>
            </a:r>
            <a:endParaRPr lang="ru-RU" sz="17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/>
              <a:t>В</a:t>
            </a:r>
            <a:r>
              <a:rPr lang="ru-RU" sz="1700" dirty="0" smtClean="0"/>
              <a:t>ыявление </a:t>
            </a:r>
            <a:r>
              <a:rPr lang="ru-RU" sz="1700" dirty="0"/>
              <a:t>признаков нарушения </a:t>
            </a:r>
            <a:r>
              <a:rPr lang="ru-RU" sz="1700" dirty="0" smtClean="0"/>
              <a:t>КО требований </a:t>
            </a:r>
            <a:r>
              <a:rPr lang="ru-RU" sz="1700" dirty="0"/>
              <a:t>законодательства </a:t>
            </a:r>
            <a:r>
              <a:rPr lang="ru-RU" sz="1700" dirty="0" smtClean="0"/>
              <a:t>РФ </a:t>
            </a:r>
            <a:r>
              <a:rPr lang="ru-RU" sz="1700" dirty="0"/>
              <a:t>и нормативных актов Банка России и (или) признаков нарушения </a:t>
            </a:r>
            <a:r>
              <a:rPr lang="ru-RU" sz="1700" dirty="0" smtClean="0"/>
              <a:t>КО </a:t>
            </a:r>
            <a:r>
              <a:rPr lang="ru-RU" sz="1700" dirty="0"/>
              <a:t>прав </a:t>
            </a:r>
            <a:r>
              <a:rPr lang="ru-RU" sz="1700" dirty="0" smtClean="0"/>
              <a:t>клиентов.</a:t>
            </a:r>
          </a:p>
          <a:p>
            <a:pPr algn="just"/>
            <a:r>
              <a:rPr lang="ru-RU" sz="1700" dirty="0" smtClean="0"/>
              <a:t>(ст. 73.1-1 Закона № 86-ФЗ).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93328" y="5681012"/>
            <a:ext cx="9977315" cy="76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10.07.2002 N 86-ФЗ "О Центральном банке РФ (Банке России</a:t>
            </a: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Банка России от 15.01.2020 N </a:t>
            </a: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202-И</a:t>
            </a:r>
          </a:p>
          <a:p>
            <a:pPr algn="just"/>
            <a:r>
              <a:rPr lang="ru-RU" sz="1400" dirty="0"/>
              <a:t>Инструкция Банка России от 18.12.2018 N 195-И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61498" y="977082"/>
            <a:ext cx="3781207" cy="456908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Вопросы и проблемы: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/>
              <a:t>Какие обстоятельства/документы являются основанием для проведения контрольного мероприятия?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/>
              <a:t>Проводится ли контрольное мероприятие в том подразделении банка, в отношении которого возникли предположения/признаки, указанные в ст. 73.1-1 Закона № 86-ФЗ?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/>
              <a:t>Контрольное мероприятие = нарушение?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/>
              <a:t>Регион, подразделение - 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/>
              <a:t>Системность - 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5818" y="914035"/>
            <a:ext cx="3781207" cy="456908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smtClean="0"/>
              <a:t>Проверки проводятся регулярно, оснований не требуется.</a:t>
            </a:r>
          </a:p>
          <a:p>
            <a:pPr algn="just"/>
            <a:r>
              <a:rPr lang="ru-RU" sz="1700" dirty="0" smtClean="0"/>
              <a:t>Исключения – в случае выявления нарушения.</a:t>
            </a:r>
            <a:endParaRPr lang="ru-RU" sz="1700" dirty="0"/>
          </a:p>
        </p:txBody>
      </p:sp>
      <p:sp>
        <p:nvSpPr>
          <p:cNvPr id="13" name="TextBox 12"/>
          <p:cNvSpPr txBox="1"/>
          <p:nvPr/>
        </p:nvSpPr>
        <p:spPr>
          <a:xfrm>
            <a:off x="11569406" y="6449812"/>
            <a:ext cx="59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23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5">
            <a:extLst>
              <a:ext uri="{FF2B5EF4-FFF2-40B4-BE49-F238E27FC236}">
                <a16:creationId xmlns:a16="http://schemas.microsoft.com/office/drawing/2014/main" id="{F939C08A-1407-411B-9061-E1D21D92B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962" y="279400"/>
            <a:ext cx="8863474" cy="407002"/>
          </a:xfrm>
        </p:spPr>
        <p:txBody>
          <a:bodyPr>
            <a:noAutofit/>
          </a:bodyPr>
          <a:lstStyle/>
          <a:p>
            <a:pPr algn="just"/>
            <a:r>
              <a:rPr lang="ru-RU" altLang="ru-RU" sz="1600" b="1" dirty="0" smtClean="0">
                <a:latin typeface="+mn-lt"/>
                <a:ea typeface="Source Sans Pro" panose="020B0503030403020204" pitchFamily="34" charset="0"/>
              </a:rPr>
              <a:t>Международная практика контрольных мероприятий</a:t>
            </a:r>
            <a:endParaRPr lang="ru-RU" altLang="ru-RU" sz="1600" b="1" dirty="0">
              <a:latin typeface="+mn-lt"/>
              <a:ea typeface="Source Sans Pro" panose="020B0503030403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9162" y="660435"/>
            <a:ext cx="6288838" cy="1187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/>
          </a:p>
        </p:txBody>
      </p:sp>
      <p:pic>
        <p:nvPicPr>
          <p:cNvPr id="5122" name="Picture 2" descr="Флаг Франции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1" y="980809"/>
            <a:ext cx="927798" cy="61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41659" y="897031"/>
            <a:ext cx="109503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2010 года Управление по финансовым рынкам </a:t>
            </a:r>
            <a:r>
              <a:rPr lang="ru-R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Франции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 smtClean="0"/>
              <a:t>Autorité</a:t>
            </a:r>
            <a:r>
              <a:rPr lang="ru-RU" sz="1600" dirty="0" smtClean="0"/>
              <a:t> </a:t>
            </a:r>
            <a:r>
              <a:rPr lang="ru-RU" sz="1600" dirty="0" err="1"/>
              <a:t>des</a:t>
            </a:r>
            <a:r>
              <a:rPr lang="ru-RU" sz="1600" dirty="0"/>
              <a:t> </a:t>
            </a:r>
            <a:r>
              <a:rPr lang="ru-RU" sz="1600" dirty="0" err="1"/>
              <a:t>marchés</a:t>
            </a:r>
            <a:r>
              <a:rPr lang="ru-RU" sz="1600" dirty="0"/>
              <a:t> </a:t>
            </a:r>
            <a:r>
              <a:rPr lang="ru-RU" sz="1600" dirty="0" err="1"/>
              <a:t>financiers</a:t>
            </a:r>
            <a:r>
              <a:rPr lang="ru-RU" sz="1600" dirty="0"/>
              <a:t>, </a:t>
            </a:r>
            <a:r>
              <a:rPr lang="en-US" sz="1600" dirty="0"/>
              <a:t>AMF</a:t>
            </a:r>
            <a:r>
              <a:rPr lang="ru-RU" sz="1600" dirty="0" smtClean="0"/>
              <a:t>)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нанесло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880 тайных визитов в 11 крупнейших французских банков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Проверяется, как определяется риск-профиль клиента, какая информация предоставляется, соответствие бизнес-предложения риск-профилю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клиента. С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2017 г. проверяется качество предоставления услуг через цифровые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каналы.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8" name="Picture 8" descr="Флаг Ирландии - Друк Україн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32"/>
          <a:stretch/>
        </p:blipFill>
        <p:spPr bwMode="auto">
          <a:xfrm>
            <a:off x="223246" y="2225352"/>
            <a:ext cx="936301" cy="60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241659" y="2154427"/>
            <a:ext cx="108010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Контрольные мероприятия проводятся ЦБ </a:t>
            </a:r>
            <a:r>
              <a:rPr lang="ru-RU" sz="1600" b="1" dirty="0" smtClean="0"/>
              <a:t>Ирландии</a:t>
            </a:r>
            <a:r>
              <a:rPr lang="ru-RU" sz="1600" dirty="0" smtClean="0"/>
              <a:t> (</a:t>
            </a:r>
            <a:r>
              <a:rPr lang="en-US" sz="1600" dirty="0" smtClean="0"/>
              <a:t>Central Bank of Ireland) </a:t>
            </a:r>
            <a:r>
              <a:rPr lang="ru-RU" sz="1600" dirty="0" smtClean="0"/>
              <a:t>с </a:t>
            </a:r>
            <a:r>
              <a:rPr lang="ru-RU" sz="1600" dirty="0"/>
              <a:t>2007 </a:t>
            </a:r>
            <a:r>
              <a:rPr lang="ru-RU" sz="1600" dirty="0" smtClean="0"/>
              <a:t>г. и охватывают 7 крупнейших банков. Проверяют</a:t>
            </a:r>
            <a:r>
              <a:rPr lang="ru-RU" sz="1600" dirty="0"/>
              <a:t>, среди </a:t>
            </a:r>
            <a:r>
              <a:rPr lang="ru-RU" sz="1600" dirty="0" smtClean="0"/>
              <a:t>прочего: ипотечные продукты; </a:t>
            </a:r>
            <a:r>
              <a:rPr lang="ru-RU" sz="1600" dirty="0"/>
              <a:t>и</a:t>
            </a:r>
            <a:r>
              <a:rPr lang="ru-RU" sz="1600" dirty="0" smtClean="0"/>
              <a:t>нвестиционные </a:t>
            </a:r>
            <a:r>
              <a:rPr lang="ru-RU" sz="1600" dirty="0"/>
              <a:t>продукты, проданные покупателям старшего </a:t>
            </a:r>
            <a:r>
              <a:rPr lang="ru-RU" sz="1600" dirty="0" smtClean="0"/>
              <a:t>возраста; перевод </a:t>
            </a:r>
            <a:r>
              <a:rPr lang="ru-RU" sz="1600" dirty="0"/>
              <a:t>денежных </a:t>
            </a:r>
            <a:r>
              <a:rPr lang="ru-RU" sz="1600" dirty="0" smtClean="0"/>
              <a:t>средств.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41659" y="3165602"/>
            <a:ext cx="108010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Контрольные мероприятия проводятся</a:t>
            </a:r>
            <a:r>
              <a:rPr lang="en-US" sz="1600" dirty="0" smtClean="0"/>
              <a:t> c 2006 </a:t>
            </a:r>
            <a:r>
              <a:rPr lang="ru-RU" sz="1600" dirty="0" smtClean="0"/>
              <a:t>г. Монетарным управлением </a:t>
            </a:r>
            <a:r>
              <a:rPr lang="ru-RU" sz="1600" b="1" dirty="0" smtClean="0"/>
              <a:t>Сингапура</a:t>
            </a:r>
            <a:r>
              <a:rPr lang="ru-RU" sz="1600" dirty="0" smtClean="0"/>
              <a:t> </a:t>
            </a:r>
            <a:r>
              <a:rPr lang="en-US" sz="1600" dirty="0" smtClean="0"/>
              <a:t>(Monetary </a:t>
            </a:r>
            <a:r>
              <a:rPr lang="en-US" sz="1600" dirty="0"/>
              <a:t>Authority of </a:t>
            </a:r>
            <a:r>
              <a:rPr lang="en-US" sz="1600" dirty="0" smtClean="0"/>
              <a:t>Singapore</a:t>
            </a:r>
            <a:r>
              <a:rPr lang="ru-RU" sz="1600" dirty="0" smtClean="0"/>
              <a:t>, </a:t>
            </a:r>
            <a:r>
              <a:rPr lang="en-US" sz="1600" dirty="0" smtClean="0"/>
              <a:t>MAS) </a:t>
            </a:r>
            <a:r>
              <a:rPr lang="ru-RU" sz="1600" dirty="0" smtClean="0"/>
              <a:t>и </a:t>
            </a:r>
            <a:r>
              <a:rPr lang="ru-RU" sz="1600" dirty="0"/>
              <a:t>профессиональными ассоциациями, такими как Ассоциация страхования жизни </a:t>
            </a:r>
            <a:r>
              <a:rPr lang="ru-RU" sz="1600" dirty="0" smtClean="0"/>
              <a:t>(</a:t>
            </a:r>
            <a:r>
              <a:rPr lang="en-US" sz="1600" dirty="0"/>
              <a:t>Life Insurance </a:t>
            </a:r>
            <a:r>
              <a:rPr lang="en-US" sz="1600" dirty="0" smtClean="0"/>
              <a:t>Association</a:t>
            </a:r>
            <a:r>
              <a:rPr lang="ru-RU" sz="1600" dirty="0" smtClean="0"/>
              <a:t>, LIA</a:t>
            </a:r>
            <a:r>
              <a:rPr lang="ru-RU" sz="1600" dirty="0"/>
              <a:t>) и Ассоциация банков Сингапура </a:t>
            </a:r>
            <a:r>
              <a:rPr lang="ru-RU" sz="1600" dirty="0" smtClean="0"/>
              <a:t>(</a:t>
            </a:r>
            <a:r>
              <a:rPr lang="en-US" sz="1600" dirty="0"/>
              <a:t>Association of Banks in </a:t>
            </a:r>
            <a:r>
              <a:rPr lang="en-US" sz="1600" dirty="0" smtClean="0"/>
              <a:t>Singapore</a:t>
            </a:r>
            <a:r>
              <a:rPr lang="ru-RU" sz="1600" dirty="0" smtClean="0"/>
              <a:t>, ABS)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Проверки охватывают около 30 участников финансового рынка (банки, страховые компании, профучастники рынка ценных бумаг).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30" name="Picture 10" descr="Флаг Сингапура: фото, цвета, значение, истори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81" y="3291627"/>
            <a:ext cx="954266" cy="63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Флаг Гонконга — Википедия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31" y="4569491"/>
            <a:ext cx="936301" cy="62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41659" y="4457900"/>
            <a:ext cx="10801046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Валютно-финансовое управление </a:t>
            </a:r>
            <a:r>
              <a:rPr lang="ru-R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Гонконга</a:t>
            </a:r>
            <a:r>
              <a:rPr lang="en-US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/>
              <a:t>Hong Kong Monetary </a:t>
            </a:r>
            <a:r>
              <a:rPr lang="en-US" sz="1600" dirty="0" smtClean="0"/>
              <a:t>Authority, HKMA</a:t>
            </a:r>
            <a:r>
              <a:rPr lang="en-US" sz="1600" dirty="0"/>
              <a:t>)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контролирует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соблюдение банками нормативных требований посредством проверок на местах и внешнего надзора, таких как выездные обзоры, опросы и отчеты.</a:t>
            </a:r>
          </a:p>
        </p:txBody>
      </p:sp>
      <p:pic>
        <p:nvPicPr>
          <p:cNvPr id="5142" name="Picture 22" descr="Мегафлаг | Флаг ЕС Евросоюза купить в интернет магазин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66" y="5521610"/>
            <a:ext cx="957066" cy="638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010750" y="5521610"/>
            <a:ext cx="10925363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В 2020 г. </a:t>
            </a:r>
            <a:r>
              <a:rPr lang="ru-R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Европейская служба банковского надзора</a:t>
            </a:r>
            <a:r>
              <a:rPr lang="en-US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/>
              <a:t>European Banking </a:t>
            </a:r>
            <a:r>
              <a:rPr lang="en-US" sz="1600" dirty="0" smtClean="0"/>
              <a:t>Authority, EBA)</a:t>
            </a:r>
            <a:r>
              <a:rPr lang="ru-R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получила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мандат на координацию проведения контрольных мероприятий в национальных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юрисдикциях.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569406" y="6449812"/>
            <a:ext cx="59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50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5">
            <a:extLst>
              <a:ext uri="{FF2B5EF4-FFF2-40B4-BE49-F238E27FC236}">
                <a16:creationId xmlns:a16="http://schemas.microsoft.com/office/drawing/2014/main" id="{F939C08A-1407-411B-9061-E1D21D92B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961" y="279400"/>
            <a:ext cx="11415503" cy="446642"/>
          </a:xfrm>
        </p:spPr>
        <p:txBody>
          <a:bodyPr>
            <a:noAutofit/>
          </a:bodyPr>
          <a:lstStyle/>
          <a:p>
            <a:pPr algn="just"/>
            <a:r>
              <a:rPr lang="ru-RU" altLang="ru-RU" sz="2400" b="1" dirty="0" smtClean="0">
                <a:latin typeface="+mn-lt"/>
                <a:ea typeface="Source Sans Pro" panose="020B0503030403020204" pitchFamily="34" charset="0"/>
              </a:rPr>
              <a:t>Международная практика контрольных мероприятий: цели и результаты</a:t>
            </a:r>
            <a:endParaRPr lang="ru-RU" altLang="ru-RU" sz="2400" b="1" dirty="0">
              <a:latin typeface="+mn-lt"/>
              <a:ea typeface="Source Sans Pro" panose="020B0503030403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9162" y="660435"/>
            <a:ext cx="6288838" cy="1187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700"/>
          </a:p>
        </p:txBody>
      </p:sp>
      <p:sp>
        <p:nvSpPr>
          <p:cNvPr id="10" name="Прямоугольник 9"/>
          <p:cNvSpPr/>
          <p:nvPr/>
        </p:nvSpPr>
        <p:spPr>
          <a:xfrm>
            <a:off x="1182848" y="885297"/>
            <a:ext cx="10859857" cy="1199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Цели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7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ащита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потребителей и </a:t>
            </a: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выявление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возможных </a:t>
            </a: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злоупотреблений.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Выявление </a:t>
            </a:r>
            <a:r>
              <a:rPr lang="ru-RU" sz="17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общерыночных</a:t>
            </a: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практик, зон для улучшений на финансовых рынках.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Повышение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качества рекомендаций, предоставляемых клиентам</a:t>
            </a: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7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34" name="Picture 14" descr="https://kb.rosbank.rus.socgen/download/thumbnails/203456578/%D0%9F%D0%BE%D0%B4%D0%B4%D0%B5%D1%80%D0%B6%D0%BA%D0%B0%20%D0%BA%D0%BE%D1%80%D0%BF%D0%BE%D1%80%D0%B0%D1%82%D0%B8%D0%B2%D0%BD%D0%BE%D0%B3%D0%BE%20%D0%B1%D0%B8%D0%B7%D0%BD%D0%B5%D1%81%D0%B0.jpg?version=1&amp;modificationDate=1613494961561&amp;api=v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4" t="13138" r="26291" b="39218"/>
          <a:stretch/>
        </p:blipFill>
        <p:spPr bwMode="auto">
          <a:xfrm>
            <a:off x="56692" y="885297"/>
            <a:ext cx="1126156" cy="119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2848" y="2579906"/>
            <a:ext cx="477349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/>
              <a:t>В </a:t>
            </a:r>
            <a:r>
              <a:rPr lang="ru-RU" sz="1700" dirty="0"/>
              <a:t>июне 2016 </a:t>
            </a:r>
            <a:r>
              <a:rPr lang="ru-RU" sz="1700" dirty="0" smtClean="0"/>
              <a:t>г. </a:t>
            </a:r>
            <a:r>
              <a:rPr lang="ru-RU" sz="1700" dirty="0"/>
              <a:t>Бюро финансовой защиты потребителей </a:t>
            </a:r>
            <a:r>
              <a:rPr lang="ru-RU" sz="1700" dirty="0" smtClean="0"/>
              <a:t>(</a:t>
            </a:r>
            <a:r>
              <a:rPr lang="en-US" sz="1700" dirty="0"/>
              <a:t>Consumer Financial Protection </a:t>
            </a:r>
            <a:r>
              <a:rPr lang="en-US" sz="1700" dirty="0" smtClean="0"/>
              <a:t>Bureau</a:t>
            </a:r>
            <a:r>
              <a:rPr lang="ru-RU" sz="1700" dirty="0" smtClean="0"/>
              <a:t>, CFPB</a:t>
            </a:r>
            <a:r>
              <a:rPr lang="ru-RU" sz="1700" dirty="0"/>
              <a:t>) и Министерство юстиции </a:t>
            </a:r>
            <a:r>
              <a:rPr lang="ru-RU" sz="1700" dirty="0" smtClean="0"/>
              <a:t>США (</a:t>
            </a:r>
            <a:r>
              <a:rPr lang="en-US" sz="1700" dirty="0"/>
              <a:t>US Department of Justice</a:t>
            </a:r>
            <a:r>
              <a:rPr lang="ru-RU" sz="1700" dirty="0" smtClean="0"/>
              <a:t>) </a:t>
            </a:r>
            <a:r>
              <a:rPr lang="ru-RU" sz="1700" dirty="0"/>
              <a:t>подали совместную жалобу на </a:t>
            </a:r>
            <a:r>
              <a:rPr lang="ru-RU" sz="1700" dirty="0" smtClean="0"/>
              <a:t>банк </a:t>
            </a:r>
            <a:r>
              <a:rPr lang="ru-RU" sz="1700" dirty="0" err="1"/>
              <a:t>BancorpSouth</a:t>
            </a:r>
            <a:r>
              <a:rPr lang="ru-RU" sz="1700" dirty="0"/>
              <a:t> </a:t>
            </a:r>
            <a:r>
              <a:rPr lang="ru-RU" sz="1700" dirty="0" err="1" smtClean="0"/>
              <a:t>Bank</a:t>
            </a:r>
            <a:r>
              <a:rPr lang="ru-RU" sz="1700" dirty="0" smtClean="0"/>
              <a:t> за дискриминацию </a:t>
            </a:r>
            <a:r>
              <a:rPr lang="ru-RU" sz="1700" dirty="0"/>
              <a:t>в отношении афроамериканских </a:t>
            </a:r>
            <a:r>
              <a:rPr lang="ru-RU" sz="1700" dirty="0" smtClean="0"/>
              <a:t>заемщиков.</a:t>
            </a:r>
          </a:p>
          <a:p>
            <a:pPr algn="just"/>
            <a:r>
              <a:rPr lang="ru-RU" sz="1700" dirty="0" smtClean="0"/>
              <a:t>В жалобе утверждалось, </a:t>
            </a:r>
            <a:r>
              <a:rPr lang="ru-RU" sz="1700" dirty="0"/>
              <a:t>что </a:t>
            </a:r>
            <a:r>
              <a:rPr lang="ru-RU" sz="1700" dirty="0" smtClean="0"/>
              <a:t>банк: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/>
              <a:t>не открывал филиалы </a:t>
            </a:r>
            <a:r>
              <a:rPr lang="ru-RU" sz="1700" dirty="0"/>
              <a:t>в районах проживания большинства меньшинств; </a:t>
            </a:r>
            <a:endParaRPr lang="ru-RU" sz="17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/>
              <a:t>по-разному </a:t>
            </a:r>
            <a:r>
              <a:rPr lang="ru-RU" sz="1700" dirty="0"/>
              <a:t>относился к афроамериканским </a:t>
            </a:r>
            <a:r>
              <a:rPr lang="ru-RU" sz="1700" dirty="0" smtClean="0"/>
              <a:t>и </a:t>
            </a:r>
            <a:r>
              <a:rPr lang="ru-RU" sz="1700" dirty="0"/>
              <a:t>белым заявителям, взимая с первых более высокие процентные ставки по ипотечным кредитам</a:t>
            </a:r>
            <a:r>
              <a:rPr lang="ru-RU" sz="1700" dirty="0" smtClean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72453" y="2579906"/>
            <a:ext cx="543601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700" strike="sngStrike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182848" y="2121041"/>
            <a:ext cx="138900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/>
              <a:t>Результаты</a:t>
            </a:r>
            <a:endParaRPr lang="ru-RU" sz="1700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154571" y="2579906"/>
            <a:ext cx="1031359" cy="63795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00"/>
          </a:p>
        </p:txBody>
      </p:sp>
      <p:sp>
        <p:nvSpPr>
          <p:cNvPr id="13" name="TextBox 12"/>
          <p:cNvSpPr txBox="1"/>
          <p:nvPr/>
        </p:nvSpPr>
        <p:spPr>
          <a:xfrm>
            <a:off x="11569406" y="6449812"/>
            <a:ext cx="59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68385" y="2579906"/>
            <a:ext cx="5766006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/>
              <a:t>Национальная коалиция по реинвестированию </a:t>
            </a:r>
            <a:r>
              <a:rPr lang="ru-RU" sz="1700" dirty="0" smtClean="0"/>
              <a:t>(</a:t>
            </a:r>
            <a:r>
              <a:rPr lang="en-US" sz="1700" dirty="0"/>
              <a:t>National Community Reinvestment </a:t>
            </a:r>
            <a:r>
              <a:rPr lang="en-US" sz="1700" dirty="0" smtClean="0"/>
              <a:t>Coalition, </a:t>
            </a:r>
            <a:r>
              <a:rPr lang="ru-RU" sz="1700" dirty="0" smtClean="0"/>
              <a:t>NCRC. Не государственный орган) провела оценку 120 контрольных закупок в </a:t>
            </a:r>
            <a:r>
              <a:rPr lang="ru-RU" sz="1700" dirty="0"/>
              <a:t>90 банковских отделениях, принадлежащих 54 различным финансовым учреждениям в Атланте, </a:t>
            </a:r>
            <a:r>
              <a:rPr lang="ru-RU" sz="1700" dirty="0" smtClean="0"/>
              <a:t>Джорджи</a:t>
            </a:r>
            <a:r>
              <a:rPr lang="ru-RU" sz="1700" dirty="0"/>
              <a:t>и</a:t>
            </a:r>
            <a:r>
              <a:rPr lang="ru-RU" sz="1700" dirty="0" smtClean="0"/>
              <a:t>, </a:t>
            </a:r>
            <a:r>
              <a:rPr lang="ru-RU" sz="1700" dirty="0"/>
              <a:t>и </a:t>
            </a:r>
            <a:r>
              <a:rPr lang="ru-RU" sz="1700" dirty="0" smtClean="0"/>
              <a:t>Вашингтоне: женщины </a:t>
            </a:r>
            <a:r>
              <a:rPr lang="ru-RU" sz="1700" dirty="0" smtClean="0"/>
              <a:t>сообщили </a:t>
            </a:r>
            <a:r>
              <a:rPr lang="ru-RU" sz="1700" dirty="0"/>
              <a:t>о наихудшем опыте.</a:t>
            </a:r>
          </a:p>
        </p:txBody>
      </p:sp>
    </p:spTree>
    <p:extLst>
      <p:ext uri="{BB962C8B-B14F-4D97-AF65-F5344CB8AC3E}">
        <p14:creationId xmlns:p14="http://schemas.microsoft.com/office/powerpoint/2010/main" val="41249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5">
            <a:extLst>
              <a:ext uri="{FF2B5EF4-FFF2-40B4-BE49-F238E27FC236}">
                <a16:creationId xmlns:a16="http://schemas.microsoft.com/office/drawing/2014/main" id="{F939C08A-1407-411B-9061-E1D21D92B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962" y="279400"/>
            <a:ext cx="8863474" cy="407002"/>
          </a:xfrm>
        </p:spPr>
        <p:txBody>
          <a:bodyPr>
            <a:noAutofit/>
          </a:bodyPr>
          <a:lstStyle/>
          <a:p>
            <a:pPr algn="just"/>
            <a:r>
              <a:rPr lang="ru-RU" altLang="ru-RU" sz="2400" b="1" dirty="0" smtClean="0">
                <a:latin typeface="+mn-lt"/>
                <a:ea typeface="Source Sans Pro" panose="020B0503030403020204" pitchFamily="34" charset="0"/>
              </a:rPr>
              <a:t>Критика контрольных мероприятий</a:t>
            </a:r>
            <a:endParaRPr lang="ru-RU" altLang="ru-RU" sz="2400" b="1" dirty="0">
              <a:latin typeface="+mn-lt"/>
              <a:ea typeface="Source Sans Pro" panose="020B0503030403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9162" y="660435"/>
            <a:ext cx="6288838" cy="1187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53339" y="779189"/>
            <a:ext cx="8789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/>
          </a:p>
        </p:txBody>
      </p:sp>
      <p:pic>
        <p:nvPicPr>
          <p:cNvPr id="6146" name="Picture 2" descr="Критика сотрудников в частном порядке может испортить отношения в вашей  команде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40"/>
          <a:stretch/>
        </p:blipFill>
        <p:spPr bwMode="auto">
          <a:xfrm>
            <a:off x="569163" y="933194"/>
            <a:ext cx="2539798" cy="204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kb.rosbank.rus.socgen/download/attachments/203456578/LegalWiki-29.jpg?version=1&amp;modificationDate=1622710992812&amp;api=v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8" t="13669" r="24216" b="33849"/>
          <a:stretch/>
        </p:blipFill>
        <p:spPr bwMode="auto">
          <a:xfrm>
            <a:off x="0" y="5583599"/>
            <a:ext cx="1274618" cy="125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6691" y="933194"/>
            <a:ext cx="83311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Тайные покупатели не являются типичными </a:t>
            </a:r>
            <a:r>
              <a:rPr lang="ru-RU" dirty="0" smtClean="0"/>
              <a:t>покупателями.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Тайные покупатели не </a:t>
            </a:r>
            <a:r>
              <a:rPr lang="ru-RU" dirty="0"/>
              <a:t>являются представителями всей клиентской базы.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Тайные покупатели не отражают различия в обслуживании в зависимости от времени суток, дня недели или </a:t>
            </a:r>
            <a:r>
              <a:rPr lang="ru-RU" dirty="0" smtClean="0"/>
              <a:t>месяца.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Тайные покупатели </a:t>
            </a:r>
            <a:r>
              <a:rPr lang="ru-RU" dirty="0"/>
              <a:t>не отражают уровни обслуживания, предоставляемые разными сотрудниками.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Демотивация</a:t>
            </a:r>
            <a:r>
              <a:rPr lang="ru-RU" dirty="0" smtClean="0"/>
              <a:t> сотрудников, которые боятся санкций за выявленные нарушения.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74618" y="5583599"/>
            <a:ext cx="8940800" cy="123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4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https://bankingjournal.aba.com/2020/02/whos-afraid-of-the-big-bad-mystery-shopper/#_</a:t>
            </a:r>
            <a:r>
              <a:rPr lang="en-US" sz="1400" u="sng" dirty="0" smtClean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ga=2.2804848.1589848519.1582026123-191204544.1582026123</a:t>
            </a:r>
            <a:endParaRPr lang="ru-RU" sz="1400" u="sng" dirty="0" smtClean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u="sng" dirty="0">
                <a:hlinkClick r:id="rId6"/>
              </a:rPr>
              <a:t>https://surveymethods.com/benefits-and-weaknesses-of-mystery-shoppers-part-2/</a:t>
            </a:r>
            <a:endParaRPr lang="ru-RU" sz="1400" dirty="0"/>
          </a:p>
          <a:p>
            <a:pPr>
              <a:lnSpc>
                <a:spcPct val="107000"/>
              </a:lnSpc>
            </a:pPr>
            <a:r>
              <a:rPr lang="en-US" sz="1400" u="sng" dirty="0">
                <a:hlinkClick r:id="rId7"/>
              </a:rPr>
              <a:t>https://www.letslearnfinance.com/mystery-shoppers-advantages-and-disadvantages.html</a:t>
            </a:r>
            <a:endParaRPr lang="ru-RU" sz="140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69406" y="6449812"/>
            <a:ext cx="59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77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98450" y="-217054"/>
            <a:ext cx="12788900" cy="7443591"/>
          </a:xfrm>
          <a:prstGeom prst="rect">
            <a:avLst/>
          </a:prstGeom>
          <a:solidFill>
            <a:schemeClr val="tx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36" b="-8251"/>
          <a:stretch/>
        </p:blipFill>
        <p:spPr bwMode="auto">
          <a:xfrm>
            <a:off x="5013395" y="6042462"/>
            <a:ext cx="2165210" cy="81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5">
            <a:extLst>
              <a:ext uri="{FF2B5EF4-FFF2-40B4-BE49-F238E27FC236}">
                <a16:creationId xmlns:a16="http://schemas.microsoft.com/office/drawing/2014/main" id="{F939C08A-1407-411B-9061-E1D21D92B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0442" y="3122683"/>
            <a:ext cx="7671558" cy="764119"/>
          </a:xfrm>
        </p:spPr>
        <p:txBody>
          <a:bodyPr>
            <a:noAutofit/>
          </a:bodyPr>
          <a:lstStyle/>
          <a:p>
            <a:pPr algn="l"/>
            <a:r>
              <a:rPr lang="ru-RU" altLang="ru-RU" sz="2400" b="1" dirty="0" smtClean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СПАСИБО ЗА ВНИМАНИЕ</a:t>
            </a:r>
            <a:endParaRPr lang="ru-RU" altLang="ru-RU" sz="24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07942" y="-106054"/>
            <a:ext cx="4382391" cy="7221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97962" y="4051335"/>
            <a:ext cx="9535886" cy="1187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4" t="5898" r="16265" b="2680"/>
          <a:stretch/>
        </p:blipFill>
        <p:spPr>
          <a:xfrm>
            <a:off x="263491" y="1701800"/>
            <a:ext cx="3649549" cy="304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9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iZDViNWMxNy1mZjBlLTRhNDUtOGFkZS1iMWRiOWUxZmI4MDQiIG9yaWdpbj0idXNlclNlbGVjdGVkIj48ZWxlbWVudCB1aWQ9ImlkX2NsYXNzaWZpY2F0aW9uX2ludGVybmFsb25seSIgdmFsdWU9IiIgeG1sbnM9Imh0dHA6Ly93d3cuYm9sZG9uamFtZXMuY29tLzIwMDgvMDEvc2llL2ludGVybmFsL2xhYmVsIiAvPjxlbGVtZW50IHVpZD0iNjM3OGIyOTEtZTllMi00ZjVkLWI1MWItODhlZWEzZTRhODc0IiB2YWx1ZT0iIiB4bWxucz0iaHR0cDovL3d3dy5ib2xkb25qYW1lcy5jb20vMjAwOC8wMS9zaWUvaW50ZXJuYWwvbGFiZWwiIC8+PC9zaXNsPjxVc2VyTmFtZT5ST1NCQU5LXHJiMDYxNzgwPC9Vc2VyTmFtZT48RGF0ZVRpbWU+MjIuMTIuMjAyMCAxNDo0OToyMDwvRGF0ZVRpbWU+PExhYmVsU3RyaW5nPkMxIHwgJiN4NDEyOyYjeDQzRDsmI3g0NDM7JiN4NDQyOyYjeDQ0MDsmI3g0MzU7JiN4NDNEOyYjeDQzRDsmI3g0NEY7JiN4NDRGOyAmI3g0Mzg7JiN4NDNEOyYjeDQ0NDsmI3g0M0U7JiN4NDQwOyYjeDQzQzsmI3g0MzA7JiN4NDQ2OyYjeDQzODsmI3g0NEY7PC9MYWJlbFN0cmluZz48L2l0ZW0+PC9sYWJlbEhpc3Rvcnk+</Value>
</WrappedLabelHistory>
</file>

<file path=customXml/item2.xml><?xml version="1.0" encoding="utf-8"?>
<sisl xmlns:xsi="http://www.w3.org/2001/XMLSchema-instance" xmlns:xsd="http://www.w3.org/2001/XMLSchema" xmlns="http://www.boldonjames.com/2008/01/sie/internal/label" sislVersion="0" policy="bd5b5c17-ff0e-4a45-8ade-b1db9e1fb804" origin="userSelected">
  <element uid="id_classification_internalonly" value=""/>
  <element uid="6378b291-e9e2-4f5d-b51b-88eea3e4a874" value=""/>
</sisl>
</file>

<file path=customXml/itemProps1.xml><?xml version="1.0" encoding="utf-8"?>
<ds:datastoreItem xmlns:ds="http://schemas.openxmlformats.org/officeDocument/2006/customXml" ds:itemID="{0BA1B7C1-08BF-40E0-977C-05B23B3292A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3B39C98D-DE94-4350-A900-A3546EF64DB4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8839</TotalTime>
  <Words>827</Words>
  <Application>Microsoft Office PowerPoint</Application>
  <PresentationFormat>Широкоэкранный</PresentationFormat>
  <Paragraphs>76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Source Sans Pro</vt:lpstr>
      <vt:lpstr>Symbol</vt:lpstr>
      <vt:lpstr>Times New Roman</vt:lpstr>
      <vt:lpstr>Тема Office</vt:lpstr>
      <vt:lpstr>Поведенческий надзор в России и в мире</vt:lpstr>
      <vt:lpstr>Банковский надзор до и после 2019 г.: проверки и контрольные мероприятия</vt:lpstr>
      <vt:lpstr>Банковский надзор до и после 2019 г.: проверки и контрольные мероприятия</vt:lpstr>
      <vt:lpstr>Международная практика контрольных мероприятий</vt:lpstr>
      <vt:lpstr>Международная практика контрольных мероприятий: цели и результаты</vt:lpstr>
      <vt:lpstr>Критика контрольных мероприятий</vt:lpstr>
      <vt:lpstr>СПАСИБО ЗА ВНИМАНИЕ</vt:lpstr>
    </vt:vector>
  </TitlesOfParts>
  <Company>ROSBANK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ПАО РОСБАНК по анализу законопроектов и правоприменительной практики</dc:title>
  <dc:creator>Ярита Александр Александрович</dc:creator>
  <dc:description>C1 - Internal  |kjdlkajldhas*C1*lkdlkhas|</dc:description>
  <cp:lastModifiedBy>Пура Мария Романовна</cp:lastModifiedBy>
  <cp:revision>434</cp:revision>
  <dcterms:created xsi:type="dcterms:W3CDTF">2020-12-22T14:36:11Z</dcterms:created>
  <dcterms:modified xsi:type="dcterms:W3CDTF">2021-10-19T17:54:22Z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4bbf3087-47e2-4433-b3b6-de73d942cd10</vt:lpwstr>
  </property>
  <property fmtid="{D5CDD505-2E9C-101B-9397-08002B2CF9AE}" pid="3" name="bjSaver">
    <vt:lpwstr>iZyv/VTV+NSRt5rWNlxYlyJbHqzaLhah</vt:lpwstr>
  </property>
  <property fmtid="{D5CDD505-2E9C-101B-9397-08002B2CF9AE}" pid="4" name="bjLabelHistoryID">
    <vt:lpwstr>{0BA1B7C1-08BF-40E0-977C-05B23B3292A7}</vt:lpwstr>
  </property>
  <property fmtid="{D5CDD505-2E9C-101B-9397-08002B2CF9AE}" pid="5" name="bjDocumentSecurityLabel">
    <vt:lpwstr>C1 | Внутренняя информация</vt:lpwstr>
  </property>
  <property fmtid="{D5CDD505-2E9C-101B-9397-08002B2CF9AE}" pid="6" name="bjDocumentLabelXML">
    <vt:lpwstr>&lt;?xml version="1.0" encoding="us-ascii"?&gt;&lt;sisl xmlns:xsi="http://www.w3.org/2001/XMLSchema-instance" xmlns:xsd="http://www.w3.org/2001/XMLSchema" sislVersion="0" policy="bd5b5c17-ff0e-4a45-8ade-b1db9e1fb804" origin="userSelected" xmlns="http://www.boldonj</vt:lpwstr>
  </property>
  <property fmtid="{D5CDD505-2E9C-101B-9397-08002B2CF9AE}" pid="7" name="bjDocumentLabelXML-0">
    <vt:lpwstr>ames.com/2008/01/sie/internal/label"&gt;&lt;element uid="id_classification_internalonly" value="" /&gt;&lt;element uid="6378b291-e9e2-4f5d-b51b-88eea3e4a874" value="" /&gt;&lt;/sisl&gt;</vt:lpwstr>
  </property>
</Properties>
</file>