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9" r:id="rId3"/>
    <p:sldId id="288" r:id="rId4"/>
    <p:sldId id="283" r:id="rId5"/>
    <p:sldId id="275" r:id="rId6"/>
    <p:sldId id="258" r:id="rId7"/>
    <p:sldId id="278" r:id="rId8"/>
    <p:sldId id="270" r:id="rId9"/>
    <p:sldId id="276" r:id="rId10"/>
    <p:sldId id="281" r:id="rId11"/>
    <p:sldId id="291" r:id="rId12"/>
    <p:sldId id="285" r:id="rId13"/>
    <p:sldId id="269" r:id="rId14"/>
    <p:sldId id="274" r:id="rId15"/>
    <p:sldId id="287" r:id="rId16"/>
    <p:sldId id="273" r:id="rId17"/>
    <p:sldId id="290" r:id="rId18"/>
    <p:sldId id="28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7B"/>
    <a:srgbClr val="002060"/>
    <a:srgbClr val="89211B"/>
    <a:srgbClr val="9BBB59"/>
    <a:srgbClr val="E15616"/>
    <a:srgbClr val="FFFF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>
      <p:cViewPr>
        <p:scale>
          <a:sx n="80" d="100"/>
          <a:sy n="80" d="100"/>
        </p:scale>
        <p:origin x="-12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20-02%20&#1044;&#1086;&#1082;&#1083;&#1072;&#1076;%20&#1040;&#1050;&#1054;&#1058;&#1054;\&#1089;&#1090;&#1072;&#1090;&#1080;&#1089;&#1090;&#1080;&#1082;&#1072;%20&#1076;&#1083;&#1103;%20&#1076;&#1086;&#1082;&#1083;&#1072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69160104986873E-2"/>
          <c:y val="0.2172014671042557"/>
          <c:w val="0.95470877077865268"/>
          <c:h val="0.625762678020760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КП!$D$5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17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КП!$B$11:$B$13</c:f>
              <c:strCache>
                <c:ptCount val="3"/>
                <c:pt idx="0">
                  <c:v>Совокупный КП</c:v>
                </c:pt>
                <c:pt idx="1">
                  <c:v>КП ФЛ</c:v>
                </c:pt>
                <c:pt idx="2">
                  <c:v>КП ЮЛ</c:v>
                </c:pt>
              </c:strCache>
            </c:strRef>
          </c:cat>
          <c:val>
            <c:numRef>
              <c:f>КП!$D$11:$D$13</c:f>
              <c:numCache>
                <c:formatCode>0.0%</c:formatCode>
                <c:ptCount val="3"/>
                <c:pt idx="0">
                  <c:v>0.1394260018738871</c:v>
                </c:pt>
                <c:pt idx="1">
                  <c:v>0.22406534218778851</c:v>
                </c:pt>
                <c:pt idx="2">
                  <c:v>0.10529923626381588</c:v>
                </c:pt>
              </c:numCache>
            </c:numRef>
          </c:val>
        </c:ser>
        <c:ser>
          <c:idx val="2"/>
          <c:order val="1"/>
          <c:tx>
            <c:strRef>
              <c:f>КП!$E$5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9211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КП!$B$11:$B$13</c:f>
              <c:strCache>
                <c:ptCount val="3"/>
                <c:pt idx="0">
                  <c:v>Совокупный КП</c:v>
                </c:pt>
                <c:pt idx="1">
                  <c:v>КП ФЛ</c:v>
                </c:pt>
                <c:pt idx="2">
                  <c:v>КП ЮЛ</c:v>
                </c:pt>
              </c:strCache>
            </c:strRef>
          </c:cat>
          <c:val>
            <c:numRef>
              <c:f>КП!$E$11:$E$13</c:f>
              <c:numCache>
                <c:formatCode>0.0%</c:formatCode>
                <c:ptCount val="3"/>
                <c:pt idx="0">
                  <c:v>6.5339423937310848E-2</c:v>
                </c:pt>
                <c:pt idx="1">
                  <c:v>0.18450173902822686</c:v>
                </c:pt>
                <c:pt idx="2">
                  <c:v>1.2130249137238591E-2</c:v>
                </c:pt>
              </c:numCache>
            </c:numRef>
          </c:val>
        </c:ser>
        <c:ser>
          <c:idx val="3"/>
          <c:order val="2"/>
          <c:tx>
            <c:strRef>
              <c:f>КП!$F$5</c:f>
              <c:strCache>
                <c:ptCount val="1"/>
                <c:pt idx="0">
                  <c:v>Прогноз АКРА 2020</c:v>
                </c:pt>
              </c:strCache>
            </c:strRef>
          </c:tx>
          <c:spPr>
            <a:solidFill>
              <a:srgbClr val="E15616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>
              <c:idx val="1"/>
              <c:layout>
                <c:manualLayout>
                  <c:x val="4.72417747234434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КП!$B$11:$B$13</c:f>
              <c:strCache>
                <c:ptCount val="3"/>
                <c:pt idx="0">
                  <c:v>Совокупный КП</c:v>
                </c:pt>
                <c:pt idx="1">
                  <c:v>КП ФЛ</c:v>
                </c:pt>
                <c:pt idx="2">
                  <c:v>КП ЮЛ</c:v>
                </c:pt>
              </c:strCache>
            </c:strRef>
          </c:cat>
          <c:val>
            <c:numRef>
              <c:f>КП!$F$11:$F$13</c:f>
              <c:numCache>
                <c:formatCode>0.0%</c:formatCode>
                <c:ptCount val="3"/>
                <c:pt idx="0">
                  <c:v>7.4999999999999997E-2</c:v>
                </c:pt>
                <c:pt idx="1">
                  <c:v>0.17699999999999999</c:v>
                </c:pt>
                <c:pt idx="2">
                  <c:v>5.7000000000000002E-2</c:v>
                </c:pt>
              </c:numCache>
            </c:numRef>
          </c:val>
        </c:ser>
        <c:ser>
          <c:idx val="4"/>
          <c:order val="3"/>
          <c:tx>
            <c:strRef>
              <c:f>КП!$G$5</c:f>
              <c:strCache>
                <c:ptCount val="1"/>
                <c:pt idx="0">
                  <c:v>Консенсус-прогноз экспертов 2020</c:v>
                </c:pt>
              </c:strCache>
            </c:strRef>
          </c:tx>
          <c:spPr>
            <a:solidFill>
              <a:srgbClr val="9BBB59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КП!$B$11:$B$13</c:f>
              <c:strCache>
                <c:ptCount val="3"/>
                <c:pt idx="0">
                  <c:v>Совокупный КП</c:v>
                </c:pt>
                <c:pt idx="1">
                  <c:v>КП ФЛ</c:v>
                </c:pt>
                <c:pt idx="2">
                  <c:v>КП ЮЛ</c:v>
                </c:pt>
              </c:strCache>
            </c:strRef>
          </c:cat>
          <c:val>
            <c:numRef>
              <c:f>КП!$G$11:$G$13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0.11799999999999999</c:v>
                </c:pt>
                <c:pt idx="2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35232"/>
        <c:axId val="75141120"/>
      </c:barChart>
      <c:catAx>
        <c:axId val="751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141120"/>
        <c:crosses val="autoZero"/>
        <c:auto val="1"/>
        <c:lblAlgn val="ctr"/>
        <c:lblOffset val="100"/>
        <c:noMultiLvlLbl val="0"/>
      </c:catAx>
      <c:valAx>
        <c:axId val="751411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5135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651996008380027E-2"/>
          <c:y val="3.0234735823003792E-2"/>
          <c:w val="0.91381128783309795"/>
          <c:h val="0.10537980764899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Количество клиентов-ФЛ </a:t>
            </a:r>
            <a:r>
              <a:rPr lang="ru-RU" dirty="0" smtClean="0"/>
              <a:t>– участников  </a:t>
            </a:r>
            <a:r>
              <a:rPr lang="ru-RU" dirty="0"/>
              <a:t>торгов Московской Биржи, млн чел.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636937520725521E-2"/>
          <c:y val="0.20226819467623003"/>
          <c:w val="0.922726124958549"/>
          <c:h val="0.68512838949449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Количество клиентов-ФЛ - участников торгов Московской Биржи, млн чел.</c:v>
                </c:pt>
              </c:strCache>
            </c:strRef>
          </c:tx>
          <c:spPr>
            <a:solidFill>
              <a:srgbClr val="E15616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Лист1!$C$29:$G$29</c:f>
              <c:numCache>
                <c:formatCode>dd/mm/yy;@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Лист1!$C$33:$G$33</c:f>
              <c:numCache>
                <c:formatCode>0.0</c:formatCode>
                <c:ptCount val="5"/>
                <c:pt idx="0">
                  <c:v>1.006751</c:v>
                </c:pt>
                <c:pt idx="1">
                  <c:v>1.1029659999999999</c:v>
                </c:pt>
                <c:pt idx="2">
                  <c:v>1.3102959999999997</c:v>
                </c:pt>
                <c:pt idx="3">
                  <c:v>1.9551179999999999</c:v>
                </c:pt>
                <c:pt idx="4">
                  <c:v>3.8599109999999999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92256"/>
        <c:axId val="87798144"/>
      </c:barChart>
      <c:dateAx>
        <c:axId val="87792256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7798144"/>
        <c:crosses val="autoZero"/>
        <c:auto val="1"/>
        <c:lblOffset val="100"/>
        <c:baseTimeUnit val="years"/>
      </c:dateAx>
      <c:valAx>
        <c:axId val="877981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77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NIM!$B$12</c:f>
              <c:strCache>
                <c:ptCount val="1"/>
                <c:pt idx="0">
                  <c:v>Прибыль, млрд. руб.</c:v>
                </c:pt>
              </c:strCache>
            </c:strRef>
          </c:tx>
          <c:spPr>
            <a:solidFill>
              <a:srgbClr val="00717B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17B"/>
              </a:solidFill>
              <a:ln w="19050">
                <a:noFill/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rgbClr val="00717B">
                  <a:alpha val="50000"/>
                </a:srgbClr>
              </a:solidFill>
              <a:ln w="19050">
                <a:solidFill>
                  <a:srgbClr val="00717B"/>
                </a:solidFill>
                <a:prstDash val="dash"/>
              </a:ln>
            </c:spPr>
          </c:dPt>
          <c:dPt>
            <c:idx val="5"/>
            <c:invertIfNegative val="0"/>
            <c:bubble3D val="0"/>
            <c:spPr>
              <a:solidFill>
                <a:srgbClr val="00717B">
                  <a:alpha val="50000"/>
                </a:srgbClr>
              </a:solidFill>
              <a:ln w="19050">
                <a:solidFill>
                  <a:srgbClr val="00717B"/>
                </a:solidFill>
                <a:prstDash val="dash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NIM!$C$11:$H$11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NIM!$C$12:$H$12</c:f>
              <c:numCache>
                <c:formatCode>_-* #,##0\ _₽_-;\-* #,##0\ _₽_-;_-* "-"??\ _₽_-;_-@_-</c:formatCode>
                <c:ptCount val="6"/>
                <c:pt idx="0">
                  <c:v>929.66235600000005</c:v>
                </c:pt>
                <c:pt idx="1">
                  <c:v>790</c:v>
                </c:pt>
                <c:pt idx="2">
                  <c:v>1345</c:v>
                </c:pt>
                <c:pt idx="3">
                  <c:v>2036.8437409999999</c:v>
                </c:pt>
                <c:pt idx="4">
                  <c:v>1452</c:v>
                </c:pt>
                <c:pt idx="5">
                  <c:v>1565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46176"/>
        <c:axId val="74556160"/>
      </c:barChart>
      <c:catAx>
        <c:axId val="745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556160"/>
        <c:crosses val="autoZero"/>
        <c:auto val="1"/>
        <c:lblAlgn val="ctr"/>
        <c:lblOffset val="100"/>
        <c:noMultiLvlLbl val="0"/>
      </c:catAx>
      <c:valAx>
        <c:axId val="74556160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7454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NIM!$B$5</c:f>
              <c:strCache>
                <c:ptCount val="1"/>
                <c:pt idx="0">
                  <c:v>NIM</c:v>
                </c:pt>
              </c:strCache>
            </c:strRef>
          </c:tx>
          <c:spPr>
            <a:solidFill>
              <a:srgbClr val="89211B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89211B">
                  <a:alpha val="50000"/>
                </a:srgbClr>
              </a:solidFill>
              <a:ln w="19050">
                <a:solidFill>
                  <a:srgbClr val="89211B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rgbClr val="89211B">
                  <a:alpha val="50000"/>
                </a:srgbClr>
              </a:solidFill>
              <a:ln w="19050">
                <a:solidFill>
                  <a:srgbClr val="89211B"/>
                </a:solidFill>
                <a:prstDash val="dash"/>
              </a:ln>
            </c:spPr>
          </c:dPt>
          <c:dPt>
            <c:idx val="5"/>
            <c:invertIfNegative val="0"/>
            <c:bubble3D val="0"/>
            <c:spPr>
              <a:solidFill>
                <a:srgbClr val="89211B">
                  <a:alpha val="50000"/>
                </a:srgbClr>
              </a:solidFill>
              <a:ln w="19050">
                <a:solidFill>
                  <a:srgbClr val="89211B"/>
                </a:solidFill>
                <a:prstDash val="dash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NIM!$C$4:$H$4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NIM!$C$5:$H$5</c:f>
              <c:numCache>
                <c:formatCode>0.0%</c:formatCode>
                <c:ptCount val="6"/>
                <c:pt idx="0">
                  <c:v>3.5000000000000003E-2</c:v>
                </c:pt>
                <c:pt idx="1">
                  <c:v>3.5000000000000003E-2</c:v>
                </c:pt>
                <c:pt idx="2">
                  <c:v>3.9E-2</c:v>
                </c:pt>
                <c:pt idx="3">
                  <c:v>4.1000000000000002E-2</c:v>
                </c:pt>
                <c:pt idx="4">
                  <c:v>0.04</c:v>
                </c:pt>
                <c:pt idx="5">
                  <c:v>3.9E-2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94176"/>
        <c:axId val="74595712"/>
      </c:barChart>
      <c:catAx>
        <c:axId val="745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595712"/>
        <c:crosses val="autoZero"/>
        <c:auto val="1"/>
        <c:lblAlgn val="ctr"/>
        <c:lblOffset val="100"/>
        <c:noMultiLvlLbl val="0"/>
      </c:catAx>
      <c:valAx>
        <c:axId val="7459571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459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КП!$D$16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17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КП!$B$17:$B$18</c:f>
              <c:strCache>
                <c:ptCount val="2"/>
                <c:pt idx="0">
                  <c:v>Необеспеченные потребительские ссуды</c:v>
                </c:pt>
                <c:pt idx="1">
                  <c:v>Ипотечные жилищные кредиты</c:v>
                </c:pt>
              </c:strCache>
            </c:strRef>
          </c:cat>
          <c:val>
            <c:numRef>
              <c:f>КП!$D$17:$D$18</c:f>
              <c:numCache>
                <c:formatCode>0.0%</c:formatCode>
                <c:ptCount val="2"/>
                <c:pt idx="0">
                  <c:v>0.22700000000000001</c:v>
                </c:pt>
                <c:pt idx="1">
                  <c:v>0.23100000000000001</c:v>
                </c:pt>
              </c:numCache>
            </c:numRef>
          </c:val>
        </c:ser>
        <c:ser>
          <c:idx val="2"/>
          <c:order val="1"/>
          <c:tx>
            <c:strRef>
              <c:f>КП!$E$16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9211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КП!$B$17:$B$18</c:f>
              <c:strCache>
                <c:ptCount val="2"/>
                <c:pt idx="0">
                  <c:v>Необеспеченные потребительские ссуды</c:v>
                </c:pt>
                <c:pt idx="1">
                  <c:v>Ипотечные жилищные кредиты</c:v>
                </c:pt>
              </c:strCache>
            </c:strRef>
          </c:cat>
          <c:val>
            <c:numRef>
              <c:f>КП!$E$17:$E$18</c:f>
              <c:numCache>
                <c:formatCode>0.0%</c:formatCode>
                <c:ptCount val="2"/>
                <c:pt idx="0">
                  <c:v>0.21099999999999999</c:v>
                </c:pt>
                <c:pt idx="1">
                  <c:v>0.17116782562617416</c:v>
                </c:pt>
              </c:numCache>
            </c:numRef>
          </c:val>
        </c:ser>
        <c:ser>
          <c:idx val="3"/>
          <c:order val="2"/>
          <c:tx>
            <c:strRef>
              <c:f>КП!$F$16</c:f>
              <c:strCache>
                <c:ptCount val="1"/>
                <c:pt idx="0">
                  <c:v>Прогноз АКРА 2020</c:v>
                </c:pt>
              </c:strCache>
            </c:strRef>
          </c:tx>
          <c:spPr>
            <a:solidFill>
              <a:srgbClr val="E15616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КП!$B$17:$B$18</c:f>
              <c:strCache>
                <c:ptCount val="2"/>
                <c:pt idx="0">
                  <c:v>Необеспеченные потребительские ссуды</c:v>
                </c:pt>
                <c:pt idx="1">
                  <c:v>Ипотечные жилищные кредиты</c:v>
                </c:pt>
              </c:strCache>
            </c:strRef>
          </c:cat>
          <c:val>
            <c:numRef>
              <c:f>КП!$F$17:$F$18</c:f>
              <c:numCache>
                <c:formatCode>0.0%</c:formatCode>
                <c:ptCount val="2"/>
                <c:pt idx="0">
                  <c:v>0.158</c:v>
                </c:pt>
                <c:pt idx="1">
                  <c:v>0.20300000000000001</c:v>
                </c:pt>
              </c:numCache>
            </c:numRef>
          </c:val>
        </c:ser>
        <c:ser>
          <c:idx val="4"/>
          <c:order val="3"/>
          <c:tx>
            <c:strRef>
              <c:f>КП!$G$16</c:f>
              <c:strCache>
                <c:ptCount val="1"/>
                <c:pt idx="0">
                  <c:v>Консенсус-прогноз экспертов 2020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КП!$B$17:$B$18</c:f>
              <c:strCache>
                <c:ptCount val="2"/>
                <c:pt idx="0">
                  <c:v>Необеспеченные потребительские ссуды</c:v>
                </c:pt>
                <c:pt idx="1">
                  <c:v>Ипотечные жилищные кредиты</c:v>
                </c:pt>
              </c:strCache>
            </c:strRef>
          </c:cat>
          <c:val>
            <c:numRef>
              <c:f>КП!$G$17:$G$18</c:f>
              <c:numCache>
                <c:formatCode>0.0%</c:formatCode>
                <c:ptCount val="2"/>
                <c:pt idx="0">
                  <c:v>9.1999999999999998E-2</c:v>
                </c:pt>
                <c:pt idx="1">
                  <c:v>0.153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10272"/>
        <c:axId val="76711808"/>
      </c:barChart>
      <c:catAx>
        <c:axId val="767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711808"/>
        <c:crosses val="autoZero"/>
        <c:auto val="1"/>
        <c:lblAlgn val="ctr"/>
        <c:lblOffset val="100"/>
        <c:noMultiLvlLbl val="0"/>
      </c:catAx>
      <c:valAx>
        <c:axId val="767118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671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58271873917414E-2"/>
          <c:y val="5.0925925925925923E-2"/>
          <c:w val="0.87612028842636269"/>
          <c:h val="0.67143712002735556"/>
        </c:manualLayout>
      </c:layout>
      <c:lineChart>
        <c:grouping val="standard"/>
        <c:varyColors val="0"/>
        <c:ser>
          <c:idx val="1"/>
          <c:order val="0"/>
          <c:tx>
            <c:strRef>
              <c:f>ставки!$E$5</c:f>
              <c:strCache>
                <c:ptCount val="1"/>
                <c:pt idx="0">
                  <c:v>Ключевая ставка ЦБ РФ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8207330197142274E-2"/>
                  <c:y val="-7.8283260356490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7836119369821265E-2"/>
                  <c:y val="-6.4080283827885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3.4060919414587575E-2"/>
                  <c:y val="-5.9692311182951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4.8878275548156241E-2"/>
                  <c:y val="-7.8916597919093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89211B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ставки!$B$6:$B$66</c:f>
              <c:numCache>
                <c:formatCode>mmm\-yy</c:formatCode>
                <c:ptCount val="61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  <c:pt idx="43">
                  <c:v>43647</c:v>
                </c:pt>
                <c:pt idx="44">
                  <c:v>43678</c:v>
                </c:pt>
                <c:pt idx="45">
                  <c:v>43709</c:v>
                </c:pt>
                <c:pt idx="46">
                  <c:v>43739</c:v>
                </c:pt>
                <c:pt idx="47">
                  <c:v>43770</c:v>
                </c:pt>
                <c:pt idx="48">
                  <c:v>43800</c:v>
                </c:pt>
                <c:pt idx="49">
                  <c:v>43831</c:v>
                </c:pt>
                <c:pt idx="50">
                  <c:v>43862</c:v>
                </c:pt>
                <c:pt idx="51">
                  <c:v>43891</c:v>
                </c:pt>
                <c:pt idx="52">
                  <c:v>43922</c:v>
                </c:pt>
                <c:pt idx="53">
                  <c:v>43952</c:v>
                </c:pt>
                <c:pt idx="54">
                  <c:v>43983</c:v>
                </c:pt>
                <c:pt idx="55">
                  <c:v>44013</c:v>
                </c:pt>
                <c:pt idx="56">
                  <c:v>44044</c:v>
                </c:pt>
                <c:pt idx="57">
                  <c:v>44075</c:v>
                </c:pt>
                <c:pt idx="58">
                  <c:v>44105</c:v>
                </c:pt>
                <c:pt idx="59">
                  <c:v>44136</c:v>
                </c:pt>
                <c:pt idx="60">
                  <c:v>44166</c:v>
                </c:pt>
              </c:numCache>
            </c:numRef>
          </c:cat>
          <c:val>
            <c:numRef>
              <c:f>ставки!$E$6:$E$66</c:f>
              <c:numCache>
                <c:formatCode>0.00%</c:formatCode>
                <c:ptCount val="61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  <c:pt idx="6">
                  <c:v>0.11</c:v>
                </c:pt>
                <c:pt idx="7">
                  <c:v>0.105</c:v>
                </c:pt>
                <c:pt idx="8">
                  <c:v>0.105</c:v>
                </c:pt>
                <c:pt idx="9">
                  <c:v>0.105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9.7500000000000003E-2</c:v>
                </c:pt>
                <c:pt idx="17">
                  <c:v>9.2499999999999999E-2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8.5000000000000006E-2</c:v>
                </c:pt>
                <c:pt idx="22">
                  <c:v>8.5000000000000006E-2</c:v>
                </c:pt>
                <c:pt idx="23">
                  <c:v>8.2500000000000004E-2</c:v>
                </c:pt>
                <c:pt idx="24">
                  <c:v>7.7499999999999999E-2</c:v>
                </c:pt>
                <c:pt idx="25">
                  <c:v>7.7499999999999999E-2</c:v>
                </c:pt>
                <c:pt idx="26">
                  <c:v>7.4999999999999997E-2</c:v>
                </c:pt>
                <c:pt idx="27">
                  <c:v>7.2499999999999995E-2</c:v>
                </c:pt>
                <c:pt idx="28">
                  <c:v>7.2499999999999995E-2</c:v>
                </c:pt>
                <c:pt idx="29">
                  <c:v>7.2499999999999995E-2</c:v>
                </c:pt>
                <c:pt idx="30">
                  <c:v>7.2499999999999995E-2</c:v>
                </c:pt>
                <c:pt idx="31">
                  <c:v>7.2499999999999995E-2</c:v>
                </c:pt>
                <c:pt idx="32">
                  <c:v>7.2499999999999995E-2</c:v>
                </c:pt>
                <c:pt idx="33">
                  <c:v>7.4999999999999997E-2</c:v>
                </c:pt>
                <c:pt idx="34">
                  <c:v>7.4999999999999997E-2</c:v>
                </c:pt>
                <c:pt idx="35">
                  <c:v>7.4999999999999997E-2</c:v>
                </c:pt>
                <c:pt idx="36">
                  <c:v>7.7499999999999999E-2</c:v>
                </c:pt>
                <c:pt idx="37">
                  <c:v>7.7499999999999999E-2</c:v>
                </c:pt>
                <c:pt idx="38">
                  <c:v>7.7499999999999999E-2</c:v>
                </c:pt>
                <c:pt idx="39">
                  <c:v>7.7499999999999999E-2</c:v>
                </c:pt>
                <c:pt idx="40">
                  <c:v>7.7499999999999999E-2</c:v>
                </c:pt>
                <c:pt idx="41">
                  <c:v>7.7499999999999999E-2</c:v>
                </c:pt>
                <c:pt idx="42">
                  <c:v>7.4999999999999997E-2</c:v>
                </c:pt>
                <c:pt idx="43">
                  <c:v>7.2499999999999995E-2</c:v>
                </c:pt>
                <c:pt idx="44">
                  <c:v>7.2499999999999995E-2</c:v>
                </c:pt>
                <c:pt idx="45">
                  <c:v>7.0000000000000007E-2</c:v>
                </c:pt>
                <c:pt idx="46">
                  <c:v>6.5000000000000002E-2</c:v>
                </c:pt>
                <c:pt idx="47">
                  <c:v>6.5000000000000002E-2</c:v>
                </c:pt>
                <c:pt idx="48">
                  <c:v>6.25E-2</c:v>
                </c:pt>
                <c:pt idx="49">
                  <c:v>6.25E-2</c:v>
                </c:pt>
                <c:pt idx="50">
                  <c:v>0.06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ставки!$G$67</c:f>
              <c:strCache>
                <c:ptCount val="1"/>
                <c:pt idx="0">
                  <c:v>прогноз ключевой ставки Банка ВТБ</c:v>
                </c:pt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dLbls>
            <c:dLbl>
              <c:idx val="60"/>
              <c:layout>
                <c:manualLayout>
                  <c:x val="-5.3609715006790293E-2"/>
                  <c:y val="-6.813985651719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ставки!$B$6:$B$66</c:f>
              <c:numCache>
                <c:formatCode>mmm\-yy</c:formatCode>
                <c:ptCount val="61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  <c:pt idx="43">
                  <c:v>43647</c:v>
                </c:pt>
                <c:pt idx="44">
                  <c:v>43678</c:v>
                </c:pt>
                <c:pt idx="45">
                  <c:v>43709</c:v>
                </c:pt>
                <c:pt idx="46">
                  <c:v>43739</c:v>
                </c:pt>
                <c:pt idx="47">
                  <c:v>43770</c:v>
                </c:pt>
                <c:pt idx="48">
                  <c:v>43800</c:v>
                </c:pt>
                <c:pt idx="49">
                  <c:v>43831</c:v>
                </c:pt>
                <c:pt idx="50">
                  <c:v>43862</c:v>
                </c:pt>
                <c:pt idx="51">
                  <c:v>43891</c:v>
                </c:pt>
                <c:pt idx="52">
                  <c:v>43922</c:v>
                </c:pt>
                <c:pt idx="53">
                  <c:v>43952</c:v>
                </c:pt>
                <c:pt idx="54">
                  <c:v>43983</c:v>
                </c:pt>
                <c:pt idx="55">
                  <c:v>44013</c:v>
                </c:pt>
                <c:pt idx="56">
                  <c:v>44044</c:v>
                </c:pt>
                <c:pt idx="57">
                  <c:v>44075</c:v>
                </c:pt>
                <c:pt idx="58">
                  <c:v>44105</c:v>
                </c:pt>
                <c:pt idx="59">
                  <c:v>44136</c:v>
                </c:pt>
                <c:pt idx="60">
                  <c:v>44166</c:v>
                </c:pt>
              </c:numCache>
            </c:numRef>
          </c:cat>
          <c:val>
            <c:numRef>
              <c:f>ставки!$G$6:$G$66</c:f>
              <c:numCache>
                <c:formatCode>General</c:formatCode>
                <c:ptCount val="61"/>
                <c:pt idx="51" formatCode="0.00%">
                  <c:v>5.7500000000000002E-2</c:v>
                </c:pt>
                <c:pt idx="52" formatCode="0.00%">
                  <c:v>5.7500000000000002E-2</c:v>
                </c:pt>
                <c:pt idx="53" formatCode="0.00%">
                  <c:v>5.7500000000000002E-2</c:v>
                </c:pt>
                <c:pt idx="54" formatCode="0.00%">
                  <c:v>5.7500000000000002E-2</c:v>
                </c:pt>
                <c:pt idx="55" formatCode="0.00%">
                  <c:v>5.7500000000000002E-2</c:v>
                </c:pt>
                <c:pt idx="56" formatCode="0.00%">
                  <c:v>5.7500000000000002E-2</c:v>
                </c:pt>
                <c:pt idx="57" formatCode="0.00%">
                  <c:v>5.7500000000000002E-2</c:v>
                </c:pt>
                <c:pt idx="58" formatCode="0.00%">
                  <c:v>5.7500000000000002E-2</c:v>
                </c:pt>
                <c:pt idx="59" formatCode="0.00%">
                  <c:v>5.7500000000000002E-2</c:v>
                </c:pt>
                <c:pt idx="60" formatCode="0.00%">
                  <c:v>5.7500000000000002E-2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ставки!$H$67</c:f>
              <c:strCache>
                <c:ptCount val="1"/>
                <c:pt idx="0">
                  <c:v>прогноз ключевой ставки Sberbank CIB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dPt>
            <c:idx val="51"/>
            <c:bubble3D val="0"/>
            <c:spPr>
              <a:ln>
                <a:solidFill>
                  <a:srgbClr val="002060"/>
                </a:solidFill>
                <a:prstDash val="sysDash"/>
              </a:ln>
            </c:spPr>
          </c:dPt>
          <c:dLbls>
            <c:dLbl>
              <c:idx val="60"/>
              <c:layout>
                <c:manualLayout>
                  <c:x val="-5.3032250147993509E-2"/>
                  <c:y val="3.624028079544670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ставки!$B$6:$B$66</c:f>
              <c:numCache>
                <c:formatCode>mmm\-yy</c:formatCode>
                <c:ptCount val="61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  <c:pt idx="43">
                  <c:v>43647</c:v>
                </c:pt>
                <c:pt idx="44">
                  <c:v>43678</c:v>
                </c:pt>
                <c:pt idx="45">
                  <c:v>43709</c:v>
                </c:pt>
                <c:pt idx="46">
                  <c:v>43739</c:v>
                </c:pt>
                <c:pt idx="47">
                  <c:v>43770</c:v>
                </c:pt>
                <c:pt idx="48">
                  <c:v>43800</c:v>
                </c:pt>
                <c:pt idx="49">
                  <c:v>43831</c:v>
                </c:pt>
                <c:pt idx="50">
                  <c:v>43862</c:v>
                </c:pt>
                <c:pt idx="51">
                  <c:v>43891</c:v>
                </c:pt>
                <c:pt idx="52">
                  <c:v>43922</c:v>
                </c:pt>
                <c:pt idx="53">
                  <c:v>43952</c:v>
                </c:pt>
                <c:pt idx="54">
                  <c:v>43983</c:v>
                </c:pt>
                <c:pt idx="55">
                  <c:v>44013</c:v>
                </c:pt>
                <c:pt idx="56">
                  <c:v>44044</c:v>
                </c:pt>
                <c:pt idx="57">
                  <c:v>44075</c:v>
                </c:pt>
                <c:pt idx="58">
                  <c:v>44105</c:v>
                </c:pt>
                <c:pt idx="59">
                  <c:v>44136</c:v>
                </c:pt>
                <c:pt idx="60">
                  <c:v>44166</c:v>
                </c:pt>
              </c:numCache>
            </c:numRef>
          </c:cat>
          <c:val>
            <c:numRef>
              <c:f>ставки!$H$6:$H$66</c:f>
              <c:numCache>
                <c:formatCode>General</c:formatCode>
                <c:ptCount val="61"/>
                <c:pt idx="51" formatCode="0.00%">
                  <c:v>5.7500000000000002E-2</c:v>
                </c:pt>
                <c:pt idx="52" formatCode="0.00%">
                  <c:v>5.5E-2</c:v>
                </c:pt>
                <c:pt idx="53" formatCode="0.00%">
                  <c:v>5.5E-2</c:v>
                </c:pt>
                <c:pt idx="54" formatCode="0.00%">
                  <c:v>5.5E-2</c:v>
                </c:pt>
                <c:pt idx="55" formatCode="0.00%">
                  <c:v>5.2499999999999998E-2</c:v>
                </c:pt>
                <c:pt idx="56" formatCode="0.00%">
                  <c:v>5.2499999999999998E-2</c:v>
                </c:pt>
                <c:pt idx="57" formatCode="0.00%">
                  <c:v>5.2499999999999998E-2</c:v>
                </c:pt>
                <c:pt idx="58" formatCode="0.00%">
                  <c:v>5.2499999999999998E-2</c:v>
                </c:pt>
                <c:pt idx="59" formatCode="0.00%">
                  <c:v>5.2499999999999998E-2</c:v>
                </c:pt>
                <c:pt idx="60" formatCode="0.00%">
                  <c:v>5.2499999999999998E-2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70752"/>
        <c:axId val="78066048"/>
      </c:lineChart>
      <c:dateAx>
        <c:axId val="78170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066048"/>
        <c:crosses val="autoZero"/>
        <c:auto val="1"/>
        <c:lblOffset val="100"/>
        <c:baseTimeUnit val="months"/>
      </c:dateAx>
      <c:valAx>
        <c:axId val="78066048"/>
        <c:scaling>
          <c:orientation val="minMax"/>
          <c:min val="4.0000000000000008E-2"/>
        </c:scaling>
        <c:delete val="1"/>
        <c:axPos val="l"/>
        <c:numFmt formatCode="0.00%" sourceLinked="1"/>
        <c:majorTickMark val="out"/>
        <c:minorTickMark val="none"/>
        <c:tickLblPos val="nextTo"/>
        <c:crossAx val="7817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998576443413412"/>
          <c:y val="1.1654358789151237E-2"/>
          <c:w val="0.38729620838148993"/>
          <c:h val="0.30290540316437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94523035167588E-2"/>
          <c:y val="7.9995162574528753E-2"/>
          <c:w val="0.94469514338606153"/>
          <c:h val="0.62703044569121946"/>
        </c:manualLayout>
      </c:layout>
      <c:lineChart>
        <c:grouping val="standard"/>
        <c:varyColors val="0"/>
        <c:ser>
          <c:idx val="0"/>
          <c:order val="0"/>
          <c:tx>
            <c:strRef>
              <c:f>'К и Д ФЛ'!$BT$29</c:f>
              <c:strCache>
                <c:ptCount val="1"/>
                <c:pt idx="0">
                  <c:v>Средневзвешенная ставка КО по кредитам ФЛ, %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680962937747091E-2"/>
                  <c:y val="-5.7199006152792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1-4D2E-8D61-0F71E9072867}"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1-4D2E-8D61-0F71E9072867}"/>
                </c:ext>
              </c:extLst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1-4D2E-8D61-0F71E9072867}"/>
                </c:ext>
              </c:extLst>
            </c:dLbl>
            <c:dLbl>
              <c:idx val="3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57B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 и Д ФЛ'!$BS$30:$BS$77</c:f>
              <c:numCache>
                <c:formatCode>mmm\-yy</c:formatCode>
                <c:ptCount val="4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</c:numCache>
            </c:numRef>
          </c:cat>
          <c:val>
            <c:numRef>
              <c:f>'К и Д ФЛ'!$BT$30:$BT$77</c:f>
              <c:numCache>
                <c:formatCode>0.00</c:formatCode>
                <c:ptCount val="48"/>
                <c:pt idx="0">
                  <c:v>18.796616</c:v>
                </c:pt>
                <c:pt idx="1">
                  <c:v>17.302479999999999</c:v>
                </c:pt>
                <c:pt idx="2">
                  <c:v>18.043679999999998</c:v>
                </c:pt>
                <c:pt idx="3">
                  <c:v>17.839023999999995</c:v>
                </c:pt>
                <c:pt idx="4">
                  <c:v>18.082308000000001</c:v>
                </c:pt>
                <c:pt idx="5">
                  <c:v>17.844930999999999</c:v>
                </c:pt>
                <c:pt idx="6">
                  <c:v>17.776205999999995</c:v>
                </c:pt>
                <c:pt idx="7">
                  <c:v>17.370080000000002</c:v>
                </c:pt>
                <c:pt idx="8">
                  <c:v>17.127592</c:v>
                </c:pt>
                <c:pt idx="9">
                  <c:v>16.959855999999998</c:v>
                </c:pt>
                <c:pt idx="10">
                  <c:v>16.452119</c:v>
                </c:pt>
                <c:pt idx="11">
                  <c:v>15.935706</c:v>
                </c:pt>
                <c:pt idx="12">
                  <c:v>16.749513999999998</c:v>
                </c:pt>
                <c:pt idx="13">
                  <c:v>16.359259999999999</c:v>
                </c:pt>
                <c:pt idx="14">
                  <c:v>15.960498000000001</c:v>
                </c:pt>
                <c:pt idx="15">
                  <c:v>15.703250000000001</c:v>
                </c:pt>
                <c:pt idx="16">
                  <c:v>15.5974</c:v>
                </c:pt>
                <c:pt idx="17">
                  <c:v>15.356574999999999</c:v>
                </c:pt>
                <c:pt idx="18">
                  <c:v>15.249624000000001</c:v>
                </c:pt>
                <c:pt idx="19">
                  <c:v>14.817489999999999</c:v>
                </c:pt>
                <c:pt idx="20">
                  <c:v>14.330933999999999</c:v>
                </c:pt>
                <c:pt idx="21">
                  <c:v>13.913206000000002</c:v>
                </c:pt>
                <c:pt idx="22">
                  <c:v>13.633462</c:v>
                </c:pt>
                <c:pt idx="23">
                  <c:v>13.188901000000001</c:v>
                </c:pt>
                <c:pt idx="24">
                  <c:v>13.790764999999997</c:v>
                </c:pt>
                <c:pt idx="25">
                  <c:v>13.608955999999999</c:v>
                </c:pt>
                <c:pt idx="26">
                  <c:v>13.562056000000002</c:v>
                </c:pt>
                <c:pt idx="27">
                  <c:v>13.365022</c:v>
                </c:pt>
                <c:pt idx="28">
                  <c:v>13.362486000000001</c:v>
                </c:pt>
                <c:pt idx="29">
                  <c:v>13.165671999999999</c:v>
                </c:pt>
                <c:pt idx="30">
                  <c:v>13.103437999999999</c:v>
                </c:pt>
                <c:pt idx="31">
                  <c:v>13.04532</c:v>
                </c:pt>
                <c:pt idx="32">
                  <c:v>12.673999999999999</c:v>
                </c:pt>
                <c:pt idx="33">
                  <c:v>12.682817</c:v>
                </c:pt>
                <c:pt idx="34">
                  <c:v>12.555712</c:v>
                </c:pt>
                <c:pt idx="35">
                  <c:v>12.701912</c:v>
                </c:pt>
                <c:pt idx="36">
                  <c:v>13.221695</c:v>
                </c:pt>
                <c:pt idx="37">
                  <c:v>13.160442</c:v>
                </c:pt>
                <c:pt idx="38">
                  <c:v>13.347023999999999</c:v>
                </c:pt>
                <c:pt idx="39">
                  <c:v>13.421544999999998</c:v>
                </c:pt>
                <c:pt idx="40">
                  <c:v>13.688917999999999</c:v>
                </c:pt>
                <c:pt idx="41">
                  <c:v>13.412890000000001</c:v>
                </c:pt>
                <c:pt idx="42">
                  <c:v>13.396445</c:v>
                </c:pt>
                <c:pt idx="43">
                  <c:v>13.104405</c:v>
                </c:pt>
                <c:pt idx="44">
                  <c:v>12.881379999999998</c:v>
                </c:pt>
                <c:pt idx="45">
                  <c:v>12.716224</c:v>
                </c:pt>
                <c:pt idx="46">
                  <c:v>12.478776000000002</c:v>
                </c:pt>
                <c:pt idx="47">
                  <c:v>12.150627999999999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981-4D2E-8D61-0F71E9072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85504"/>
        <c:axId val="78107776"/>
      </c:lineChart>
      <c:dateAx>
        <c:axId val="78085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8107776"/>
        <c:crosses val="autoZero"/>
        <c:auto val="1"/>
        <c:lblOffset val="100"/>
        <c:baseTimeUnit val="months"/>
      </c:dateAx>
      <c:valAx>
        <c:axId val="78107776"/>
        <c:scaling>
          <c:orientation val="minMax"/>
          <c:max val="20"/>
          <c:min val="10"/>
        </c:scaling>
        <c:delete val="1"/>
        <c:axPos val="l"/>
        <c:numFmt formatCode="0.00" sourceLinked="1"/>
        <c:majorTickMark val="out"/>
        <c:minorTickMark val="none"/>
        <c:tickLblPos val="nextTo"/>
        <c:crossAx val="78085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079598818505914"/>
          <c:y val="5.8448274692704721E-2"/>
          <c:w val="0.44260945915299044"/>
          <c:h val="0.1396404696073266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61424220312712E-2"/>
          <c:y val="9.4709562565925651E-2"/>
          <c:w val="0.9400524130176573"/>
          <c:h val="0.61722736382767673"/>
        </c:manualLayout>
      </c:layout>
      <c:lineChart>
        <c:grouping val="standard"/>
        <c:varyColors val="0"/>
        <c:ser>
          <c:idx val="0"/>
          <c:order val="0"/>
          <c:tx>
            <c:strRef>
              <c:f>'К и Д ЮЛ'!$BN$30</c:f>
              <c:strCache>
                <c:ptCount val="1"/>
                <c:pt idx="0">
                  <c:v>Средневзвешенная ставка КО по кредитам ЮЛ, %</c:v>
                </c:pt>
              </c:strCache>
            </c:strRef>
          </c:tx>
          <c:spPr>
            <a:ln>
              <a:solidFill>
                <a:srgbClr val="E1561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247045367684122E-2"/>
                  <c:y val="-4.9365940896856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0-44A9-8FA1-4178B818D6DF}"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0-44A9-8FA1-4178B818D6DF}"/>
                </c:ext>
              </c:extLst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20-44A9-8FA1-4178B818D6DF}"/>
                </c:ext>
              </c:extLst>
            </c:dLbl>
            <c:dLbl>
              <c:idx val="3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E1561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 и Д ЮЛ'!$BM$31:$BM$78</c:f>
              <c:numCache>
                <c:formatCode>mmm\-yy</c:formatCode>
                <c:ptCount val="4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</c:numCache>
            </c:numRef>
          </c:cat>
          <c:val>
            <c:numRef>
              <c:f>'К и Д ЮЛ'!$BN$31:$BN$78</c:f>
              <c:numCache>
                <c:formatCode>0.00</c:formatCode>
                <c:ptCount val="48"/>
                <c:pt idx="0">
                  <c:v>13.444429999999999</c:v>
                </c:pt>
                <c:pt idx="1">
                  <c:v>13.384566</c:v>
                </c:pt>
                <c:pt idx="2">
                  <c:v>13.363065999999998</c:v>
                </c:pt>
                <c:pt idx="3">
                  <c:v>13.191488</c:v>
                </c:pt>
                <c:pt idx="4">
                  <c:v>13.241454000000001</c:v>
                </c:pt>
                <c:pt idx="5">
                  <c:v>12.945488000000001</c:v>
                </c:pt>
                <c:pt idx="6">
                  <c:v>12.570485999999999</c:v>
                </c:pt>
                <c:pt idx="7">
                  <c:v>12.376755999999999</c:v>
                </c:pt>
                <c:pt idx="8">
                  <c:v>12.233253999999999</c:v>
                </c:pt>
                <c:pt idx="9">
                  <c:v>12.020479000000002</c:v>
                </c:pt>
                <c:pt idx="10">
                  <c:v>11.749980000000001</c:v>
                </c:pt>
                <c:pt idx="11">
                  <c:v>11.791234000000001</c:v>
                </c:pt>
                <c:pt idx="12">
                  <c:v>11.863555</c:v>
                </c:pt>
                <c:pt idx="13">
                  <c:v>11.531243</c:v>
                </c:pt>
                <c:pt idx="14">
                  <c:v>11.422215999999999</c:v>
                </c:pt>
                <c:pt idx="15">
                  <c:v>11.09395</c:v>
                </c:pt>
                <c:pt idx="16">
                  <c:v>10.795195</c:v>
                </c:pt>
                <c:pt idx="17">
                  <c:v>10.562816</c:v>
                </c:pt>
                <c:pt idx="18">
                  <c:v>10.280103999999998</c:v>
                </c:pt>
                <c:pt idx="19">
                  <c:v>10.413105</c:v>
                </c:pt>
                <c:pt idx="20">
                  <c:v>10.082326</c:v>
                </c:pt>
                <c:pt idx="21">
                  <c:v>9.82</c:v>
                </c:pt>
                <c:pt idx="22">
                  <c:v>9.6891660000000002</c:v>
                </c:pt>
                <c:pt idx="23">
                  <c:v>9.4222040000000007</c:v>
                </c:pt>
                <c:pt idx="24">
                  <c:v>8.9571500000000004</c:v>
                </c:pt>
                <c:pt idx="25">
                  <c:v>8.9312960000000015</c:v>
                </c:pt>
                <c:pt idx="26">
                  <c:v>8.8984299999999994</c:v>
                </c:pt>
                <c:pt idx="27">
                  <c:v>8.6062549999999991</c:v>
                </c:pt>
                <c:pt idx="28">
                  <c:v>8.7041079999999997</c:v>
                </c:pt>
                <c:pt idx="29">
                  <c:v>8.6882800000000007</c:v>
                </c:pt>
                <c:pt idx="30">
                  <c:v>8.7015039999999999</c:v>
                </c:pt>
                <c:pt idx="31">
                  <c:v>8.8267550000000021</c:v>
                </c:pt>
                <c:pt idx="32">
                  <c:v>9.0806639999999987</c:v>
                </c:pt>
                <c:pt idx="33">
                  <c:v>8.917311999999999</c:v>
                </c:pt>
                <c:pt idx="34">
                  <c:v>9.063623999999999</c:v>
                </c:pt>
                <c:pt idx="35">
                  <c:v>9.1902080000000002</c:v>
                </c:pt>
                <c:pt idx="36">
                  <c:v>9.3999679999999994</c:v>
                </c:pt>
                <c:pt idx="37">
                  <c:v>9.4097700000000017</c:v>
                </c:pt>
                <c:pt idx="38">
                  <c:v>9.4918960000000006</c:v>
                </c:pt>
                <c:pt idx="39">
                  <c:v>9.423490000000001</c:v>
                </c:pt>
                <c:pt idx="40">
                  <c:v>9.3951999999999991</c:v>
                </c:pt>
                <c:pt idx="41">
                  <c:v>9.2441439999999986</c:v>
                </c:pt>
                <c:pt idx="42">
                  <c:v>8.9944349999999993</c:v>
                </c:pt>
                <c:pt idx="43">
                  <c:v>8.7426560000000002</c:v>
                </c:pt>
                <c:pt idx="44">
                  <c:v>8.5059620000000002</c:v>
                </c:pt>
                <c:pt idx="45">
                  <c:v>8.4016320000000011</c:v>
                </c:pt>
                <c:pt idx="46">
                  <c:v>8.1507279999999991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20-44A9-8FA1-4178B818D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79424"/>
        <c:axId val="78280960"/>
      </c:lineChart>
      <c:dateAx>
        <c:axId val="78279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8280960"/>
        <c:crosses val="autoZero"/>
        <c:auto val="1"/>
        <c:lblOffset val="100"/>
        <c:baseTimeUnit val="months"/>
      </c:dateAx>
      <c:valAx>
        <c:axId val="78280960"/>
        <c:scaling>
          <c:orientation val="minMax"/>
          <c:min val="2"/>
        </c:scaling>
        <c:delete val="1"/>
        <c:axPos val="l"/>
        <c:numFmt formatCode="0.00" sourceLinked="1"/>
        <c:majorTickMark val="out"/>
        <c:minorTickMark val="none"/>
        <c:tickLblPos val="nextTo"/>
        <c:crossAx val="78279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957716966988711"/>
          <c:y val="7.1506763687227026E-2"/>
          <c:w val="0.43360169705990159"/>
          <c:h val="0.1311013934899012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Реальные располагаемые доходы населения, % (г/г)</c:v>
                </c:pt>
              </c:strCache>
            </c:strRef>
          </c:tx>
          <c:spPr>
            <a:ln>
              <a:solidFill>
                <a:srgbClr val="00717B"/>
              </a:solidFill>
            </a:ln>
          </c:spPr>
          <c:marker>
            <c:spPr>
              <a:solidFill>
                <a:srgbClr val="00717B"/>
              </a:solidFill>
              <a:ln>
                <a:solidFill>
                  <a:srgbClr val="00717B"/>
                </a:solidFill>
              </a:ln>
            </c:spPr>
          </c:marker>
          <c:dLbls>
            <c:dLbl>
              <c:idx val="3"/>
              <c:layout>
                <c:manualLayout>
                  <c:x val="-1.0244566913522227E-2"/>
                  <c:y val="6.062365375654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51056677122644E-2"/>
                  <c:y val="-8.2129300448098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640962320569631E-2"/>
                  <c:y val="-9.9766229678183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rgbClr val="00717B"/>
                </a:solidFill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Лист1!$C$4:$H$4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Лист1!$C$5:$H$5</c:f>
              <c:numCache>
                <c:formatCode>0.0%</c:formatCode>
                <c:ptCount val="6"/>
                <c:pt idx="0">
                  <c:v>-1.2E-2</c:v>
                </c:pt>
                <c:pt idx="1">
                  <c:v>-2.4E-2</c:v>
                </c:pt>
                <c:pt idx="2">
                  <c:v>-4.4999999999999998E-2</c:v>
                </c:pt>
                <c:pt idx="3">
                  <c:v>-5.0000000000000001E-3</c:v>
                </c:pt>
                <c:pt idx="4">
                  <c:v>1E-3</c:v>
                </c:pt>
                <c:pt idx="5">
                  <c:v>8.0000000000000002E-3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46880"/>
        <c:axId val="78347648"/>
      </c:lineChart>
      <c:catAx>
        <c:axId val="783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78347648"/>
        <c:crosses val="autoZero"/>
        <c:auto val="1"/>
        <c:lblAlgn val="ctr"/>
        <c:lblOffset val="100"/>
        <c:noMultiLvlLbl val="0"/>
      </c:catAx>
      <c:valAx>
        <c:axId val="7834764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783468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1171989661967383"/>
          <c:w val="0.97508876953494728"/>
          <c:h val="0.64461624147024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КП!$D$5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17B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17B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rgbClr val="00717B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КП!$B$8:$B$10</c:f>
              <c:strCache>
                <c:ptCount val="3"/>
                <c:pt idx="0">
                  <c:v>ПС клиентов</c:v>
                </c:pt>
                <c:pt idx="1">
                  <c:v>ПС ФЛ</c:v>
                </c:pt>
                <c:pt idx="2">
                  <c:v>ПС ЮЛ</c:v>
                </c:pt>
              </c:strCache>
            </c:strRef>
          </c:cat>
          <c:val>
            <c:numRef>
              <c:f>КП!$D$8:$D$10</c:f>
              <c:numCache>
                <c:formatCode>0.0%</c:formatCode>
                <c:ptCount val="3"/>
                <c:pt idx="0">
                  <c:v>0.11087502998061316</c:v>
                </c:pt>
                <c:pt idx="1">
                  <c:v>9.5154660436174598E-2</c:v>
                </c:pt>
                <c:pt idx="2">
                  <c:v>0.12731956688000645</c:v>
                </c:pt>
              </c:numCache>
            </c:numRef>
          </c:val>
        </c:ser>
        <c:ser>
          <c:idx val="2"/>
          <c:order val="1"/>
          <c:tx>
            <c:strRef>
              <c:f>КП!$E$5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9211B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89211B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rgbClr val="89211B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7.4543224651855431E-3"/>
                  <c:y val="-5.0425299683114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1483697778289E-2"/>
                  <c:y val="1.008505993662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45064314074671E-2"/>
                  <c:y val="5.0425299683114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КП!$B$8:$B$10</c:f>
              <c:strCache>
                <c:ptCount val="3"/>
                <c:pt idx="0">
                  <c:v>ПС клиентов</c:v>
                </c:pt>
                <c:pt idx="1">
                  <c:v>ПС ФЛ</c:v>
                </c:pt>
                <c:pt idx="2">
                  <c:v>ПС ЮЛ</c:v>
                </c:pt>
              </c:strCache>
            </c:strRef>
          </c:cat>
          <c:val>
            <c:numRef>
              <c:f>КП!$E$8:$E$10</c:f>
              <c:numCache>
                <c:formatCode>0.0%</c:formatCode>
                <c:ptCount val="3"/>
                <c:pt idx="0">
                  <c:v>3.9471115135594204E-2</c:v>
                </c:pt>
                <c:pt idx="1">
                  <c:v>7.3393120723219463E-2</c:v>
                </c:pt>
                <c:pt idx="2">
                  <c:v>4.9989288009713029E-3</c:v>
                </c:pt>
              </c:numCache>
            </c:numRef>
          </c:val>
        </c:ser>
        <c:ser>
          <c:idx val="3"/>
          <c:order val="2"/>
          <c:tx>
            <c:strRef>
              <c:f>КП!$F$5</c:f>
              <c:strCache>
                <c:ptCount val="1"/>
                <c:pt idx="0">
                  <c:v>Прогноз АКРА 2020</c:v>
                </c:pt>
              </c:strCache>
            </c:strRef>
          </c:tx>
          <c:spPr>
            <a:solidFill>
              <a:srgbClr val="E15616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КП!$B$8:$B$10</c:f>
              <c:strCache>
                <c:ptCount val="3"/>
                <c:pt idx="0">
                  <c:v>ПС клиентов</c:v>
                </c:pt>
                <c:pt idx="1">
                  <c:v>ПС ФЛ</c:v>
                </c:pt>
                <c:pt idx="2">
                  <c:v>ПС ЮЛ</c:v>
                </c:pt>
              </c:strCache>
            </c:strRef>
          </c:cat>
          <c:val>
            <c:numRef>
              <c:f>КП!$F$8:$F$10</c:f>
              <c:numCache>
                <c:formatCode>0.0%</c:formatCode>
                <c:ptCount val="3"/>
                <c:pt idx="0">
                  <c:v>8.1000000000000003E-2</c:v>
                </c:pt>
                <c:pt idx="1">
                  <c:v>9.7000000000000003E-2</c:v>
                </c:pt>
                <c:pt idx="2">
                  <c:v>6.6000000000000003E-2</c:v>
                </c:pt>
              </c:numCache>
            </c:numRef>
          </c:val>
        </c:ser>
        <c:ser>
          <c:idx val="4"/>
          <c:order val="3"/>
          <c:tx>
            <c:strRef>
              <c:f>КП!$G$5</c:f>
              <c:strCache>
                <c:ptCount val="1"/>
                <c:pt idx="0">
                  <c:v>Консенсус-прогноз экспертов 2020</c:v>
                </c:pt>
              </c:strCache>
            </c:strRef>
          </c:tx>
          <c:spPr>
            <a:solidFill>
              <a:srgbClr val="9BBB59"/>
            </a:solidFill>
            <a:ln w="19050">
              <a:solidFill>
                <a:schemeClr val="tx1"/>
              </a:solidFill>
              <a:prstDash val="dash"/>
            </a:ln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КП!$B$8:$B$10</c:f>
              <c:strCache>
                <c:ptCount val="3"/>
                <c:pt idx="0">
                  <c:v>ПС клиентов</c:v>
                </c:pt>
                <c:pt idx="1">
                  <c:v>ПС ФЛ</c:v>
                </c:pt>
                <c:pt idx="2">
                  <c:v>ПС ЮЛ</c:v>
                </c:pt>
              </c:strCache>
            </c:strRef>
          </c:cat>
          <c:val>
            <c:numRef>
              <c:f>КП!$G$8:$G$10</c:f>
              <c:numCache>
                <c:formatCode>0.0%</c:formatCode>
                <c:ptCount val="3"/>
                <c:pt idx="0">
                  <c:v>7.6999999999999999E-2</c:v>
                </c:pt>
                <c:pt idx="1">
                  <c:v>6.0999999999999999E-2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638080"/>
        <c:axId val="78742272"/>
      </c:barChart>
      <c:catAx>
        <c:axId val="786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42272"/>
        <c:crosses val="autoZero"/>
        <c:auto val="1"/>
        <c:lblAlgn val="ctr"/>
        <c:lblOffset val="100"/>
        <c:noMultiLvlLbl val="0"/>
      </c:catAx>
      <c:valAx>
        <c:axId val="787422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8638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73690423286302"/>
          <c:y val="2.7847782994871915E-2"/>
          <c:w val="0.83526314198518004"/>
          <c:h val="0.109380018955148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'% средневзвеш'!$B$12</c:f>
              <c:strCache>
                <c:ptCount val="1"/>
                <c:pt idx="0">
                  <c:v>до 1 года, включая "до востребования"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062463495131512E-2"/>
                  <c:y val="-6.925510125425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89211B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'% средневзвеш'!$AA$2:$BV$2</c:f>
              <c:numCache>
                <c:formatCode>mmm\-yy</c:formatCode>
                <c:ptCount val="4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</c:numCache>
            </c:numRef>
          </c:cat>
          <c:val>
            <c:numRef>
              <c:f>'% средневзвеш'!$AA$12:$BV$12</c:f>
              <c:numCache>
                <c:formatCode>0.00%</c:formatCode>
                <c:ptCount val="48"/>
                <c:pt idx="0">
                  <c:v>8.8900000000000007E-2</c:v>
                </c:pt>
                <c:pt idx="1">
                  <c:v>8.7400000000000005E-2</c:v>
                </c:pt>
                <c:pt idx="2">
                  <c:v>8.5999999999999993E-2</c:v>
                </c:pt>
                <c:pt idx="3">
                  <c:v>8.4600000000000009E-2</c:v>
                </c:pt>
                <c:pt idx="4">
                  <c:v>8.3499999999999991E-2</c:v>
                </c:pt>
                <c:pt idx="5">
                  <c:v>8.1500000000000003E-2</c:v>
                </c:pt>
                <c:pt idx="6">
                  <c:v>7.9000000000000001E-2</c:v>
                </c:pt>
                <c:pt idx="7">
                  <c:v>7.8200000000000006E-2</c:v>
                </c:pt>
                <c:pt idx="8">
                  <c:v>7.6999999999999999E-2</c:v>
                </c:pt>
                <c:pt idx="9">
                  <c:v>7.5600000000000001E-2</c:v>
                </c:pt>
                <c:pt idx="10">
                  <c:v>7.6100000000000001E-2</c:v>
                </c:pt>
                <c:pt idx="11">
                  <c:v>7.4800000000000005E-2</c:v>
                </c:pt>
                <c:pt idx="12">
                  <c:v>7.4099999999999999E-2</c:v>
                </c:pt>
                <c:pt idx="13">
                  <c:v>7.2999999999999995E-2</c:v>
                </c:pt>
                <c:pt idx="14">
                  <c:v>7.3200000000000001E-2</c:v>
                </c:pt>
                <c:pt idx="15">
                  <c:v>7.0900000000000005E-2</c:v>
                </c:pt>
                <c:pt idx="16">
                  <c:v>7.0400000000000004E-2</c:v>
                </c:pt>
                <c:pt idx="17">
                  <c:v>6.9699999999999998E-2</c:v>
                </c:pt>
                <c:pt idx="18">
                  <c:v>6.83E-2</c:v>
                </c:pt>
                <c:pt idx="19">
                  <c:v>6.7400000000000002E-2</c:v>
                </c:pt>
                <c:pt idx="20">
                  <c:v>6.7599999999999993E-2</c:v>
                </c:pt>
                <c:pt idx="21">
                  <c:v>6.7099999999999993E-2</c:v>
                </c:pt>
                <c:pt idx="22">
                  <c:v>6.7599999999999993E-2</c:v>
                </c:pt>
                <c:pt idx="23">
                  <c:v>6.4299999999999996E-2</c:v>
                </c:pt>
                <c:pt idx="24">
                  <c:v>6.5000000000000002E-2</c:v>
                </c:pt>
                <c:pt idx="25">
                  <c:v>6.3200000000000006E-2</c:v>
                </c:pt>
                <c:pt idx="26">
                  <c:v>6.2100000000000002E-2</c:v>
                </c:pt>
                <c:pt idx="27">
                  <c:v>5.9800000000000006E-2</c:v>
                </c:pt>
                <c:pt idx="28">
                  <c:v>6.0999999999999999E-2</c:v>
                </c:pt>
                <c:pt idx="29">
                  <c:v>5.8299999999999998E-2</c:v>
                </c:pt>
                <c:pt idx="30">
                  <c:v>5.7699999999999994E-2</c:v>
                </c:pt>
                <c:pt idx="31">
                  <c:v>5.7699999999999994E-2</c:v>
                </c:pt>
                <c:pt idx="32">
                  <c:v>5.7300000000000004E-2</c:v>
                </c:pt>
                <c:pt idx="33">
                  <c:v>5.9000000000000004E-2</c:v>
                </c:pt>
                <c:pt idx="34">
                  <c:v>6.13E-2</c:v>
                </c:pt>
                <c:pt idx="35">
                  <c:v>6.3600000000000004E-2</c:v>
                </c:pt>
                <c:pt idx="36">
                  <c:v>6.2699999999999992E-2</c:v>
                </c:pt>
                <c:pt idx="37">
                  <c:v>6.3799999999999996E-2</c:v>
                </c:pt>
                <c:pt idx="38">
                  <c:v>6.4299999999999996E-2</c:v>
                </c:pt>
                <c:pt idx="39">
                  <c:v>6.3700000000000007E-2</c:v>
                </c:pt>
                <c:pt idx="40">
                  <c:v>6.2400000000000004E-2</c:v>
                </c:pt>
                <c:pt idx="41">
                  <c:v>6.2E-2</c:v>
                </c:pt>
                <c:pt idx="42">
                  <c:v>6.1100000000000002E-2</c:v>
                </c:pt>
                <c:pt idx="43">
                  <c:v>5.9500000000000004E-2</c:v>
                </c:pt>
                <c:pt idx="44">
                  <c:v>5.8200000000000002E-2</c:v>
                </c:pt>
                <c:pt idx="45">
                  <c:v>5.7000000000000002E-2</c:v>
                </c:pt>
                <c:pt idx="46">
                  <c:v>5.4400000000000004E-2</c:v>
                </c:pt>
                <c:pt idx="47">
                  <c:v>5.2600000000000001E-2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56096"/>
        <c:axId val="78761984"/>
      </c:lineChart>
      <c:dateAx>
        <c:axId val="78756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8761984"/>
        <c:crosses val="autoZero"/>
        <c:auto val="1"/>
        <c:lblOffset val="100"/>
        <c:baseTimeUnit val="months"/>
      </c:dateAx>
      <c:valAx>
        <c:axId val="78761984"/>
        <c:scaling>
          <c:orientation val="minMax"/>
          <c:max val="0.1"/>
          <c:min val="5.000000000000001E-2"/>
        </c:scaling>
        <c:delete val="1"/>
        <c:axPos val="l"/>
        <c:numFmt formatCode="0.00%" sourceLinked="1"/>
        <c:majorTickMark val="out"/>
        <c:minorTickMark val="none"/>
        <c:tickLblPos val="nextTo"/>
        <c:crossAx val="7875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3550884696407762E-2"/>
          <c:y val="5.112153400024795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636937520725521E-2"/>
          <c:y val="0.20226819467623003"/>
          <c:w val="0.922726124958549"/>
          <c:h val="0.68512838949449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Лист1!$B$30</c:f>
              <c:strCache>
                <c:ptCount val="1"/>
                <c:pt idx="0">
                  <c:v>Количество открытых ИИС*, тыс. ед.</c:v>
                </c:pt>
              </c:strCache>
            </c:strRef>
          </c:tx>
          <c:spPr>
            <a:solidFill>
              <a:srgbClr val="89211B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Лист1!$C$29:$G$29</c:f>
              <c:numCache>
                <c:formatCode>dd/mm/yy;@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Лист1!$C$30:$G$30</c:f>
              <c:numCache>
                <c:formatCode>0</c:formatCode>
                <c:ptCount val="5"/>
                <c:pt idx="0">
                  <c:v>87.707999999999998</c:v>
                </c:pt>
                <c:pt idx="1">
                  <c:v>192.16200000000001</c:v>
                </c:pt>
                <c:pt idx="2">
                  <c:v>296.51499999999999</c:v>
                </c:pt>
                <c:pt idx="3">
                  <c:v>681.08500000000004</c:v>
                </c:pt>
                <c:pt idx="4">
                  <c:v>1871.231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36480"/>
        <c:axId val="78838016"/>
      </c:barChart>
      <c:dateAx>
        <c:axId val="78836480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8838016"/>
        <c:crosses val="autoZero"/>
        <c:auto val="1"/>
        <c:lblOffset val="100"/>
        <c:baseTimeUnit val="years"/>
      </c:dateAx>
      <c:valAx>
        <c:axId val="788380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883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A7484-EC7A-432F-A1F0-27AAE751E27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AD0FF-0C66-430C-8F42-38DBB4C083AE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Снижение темпов роста экономики</a:t>
          </a:r>
        </a:p>
      </dgm:t>
    </dgm:pt>
    <dgm:pt modelId="{7AA9DCFE-F85D-4E94-B985-5227C11CDAF2}" type="parTrans" cxnId="{D5F617C8-F864-4C36-8A6B-9FA862F16676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F7FC5372-E8A9-4C92-9CAA-D53970E5BFFB}" type="sibTrans" cxnId="{D5F617C8-F864-4C36-8A6B-9FA862F16676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06757067-CA35-4595-836F-B47554AD13B4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Замедление роста банковского сектора (прогноз 2020 г.: менее 8%) </a:t>
          </a:r>
        </a:p>
      </dgm:t>
    </dgm:pt>
    <dgm:pt modelId="{4D62E771-8207-4661-BCED-306270609DA8}" type="parTrans" cxnId="{44603A89-F932-43A5-909D-B5ED50DE1755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9126B23A-5790-4CAC-8CB8-10AA5F3325C4}" type="sibTrans" cxnId="{44603A89-F932-43A5-909D-B5ED50DE1755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614C888D-6728-46A6-94B6-CEB96230FABA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Снижение </a:t>
          </a:r>
          <a:r>
            <a:rPr lang="ru-RU" sz="2000" b="1" dirty="0" err="1" smtClean="0">
              <a:latin typeface="Arial Narrow" panose="020B0606020202030204" pitchFamily="34" charset="0"/>
            </a:rPr>
            <a:t>маржинальности</a:t>
          </a:r>
          <a:r>
            <a:rPr lang="ru-RU" sz="2000" b="1" dirty="0" smtClean="0">
              <a:latin typeface="Arial Narrow" panose="020B0606020202030204" pitchFamily="34" charset="0"/>
            </a:rPr>
            <a:t> и  рентабельности банковского бизнеса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423A8AEF-5EC3-456E-ADD7-3B33342452FA}" type="parTrans" cxnId="{940F0291-9F4C-47DD-93B8-DE6C59FF20D3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F645B66C-2C47-4CE2-ABA1-E22C7B83C2F3}" type="sibTrans" cxnId="{940F0291-9F4C-47DD-93B8-DE6C59FF20D3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8D8F59FD-C27A-4E6E-976B-3DA38880E947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Ужесточение регулирования в области кредитования</a:t>
          </a:r>
        </a:p>
      </dgm:t>
    </dgm:pt>
    <dgm:pt modelId="{2D04CDE3-F282-4E65-9C69-617BC239FE2B}" type="parTrans" cxnId="{B2542A61-0B7C-4B29-814C-16EEF06B96DF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F3A9B338-F8E0-4213-B48D-C833BB96EFEE}" type="sibTrans" cxnId="{B2542A61-0B7C-4B29-814C-16EEF06B96DF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F4CBF6EE-4115-4F1A-994C-15A5ABD84D53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Рост долговой нагрузки  и  снижение  платежеспособности населения</a:t>
          </a:r>
        </a:p>
      </dgm:t>
    </dgm:pt>
    <dgm:pt modelId="{92ABCCD4-23F1-4C2C-8C1F-7EFCCD53DDD8}" type="parTrans" cxnId="{109D33C6-C03B-47B3-80DF-F82C38AD50D8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95178E56-02DC-4B22-9C69-315D1648F0BC}" type="sibTrans" cxnId="{109D33C6-C03B-47B3-80DF-F82C38AD50D8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289C9869-9F66-47CF-8EA3-E0F21765B273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Снижение процентных ставок</a:t>
          </a:r>
        </a:p>
      </dgm:t>
    </dgm:pt>
    <dgm:pt modelId="{A9C24E95-ECA2-43A3-BEA6-18B1D45AAABC}" type="parTrans" cxnId="{8C297085-A39D-4C9F-8516-AD3B091DD4FF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D09239AC-EC30-4B11-AA6E-3421A60652EB}" type="sibTrans" cxnId="{8C297085-A39D-4C9F-8516-AD3B091DD4FF}">
      <dgm:prSet/>
      <dgm:spPr/>
      <dgm:t>
        <a:bodyPr/>
        <a:lstStyle/>
        <a:p>
          <a:endParaRPr lang="ru-RU" sz="1600" b="1">
            <a:latin typeface="Arial Narrow" panose="020B0606020202030204" pitchFamily="34" charset="0"/>
          </a:endParaRPr>
        </a:p>
      </dgm:t>
    </dgm:pt>
    <dgm:pt modelId="{67B65E06-C2F2-49FB-8B80-BC9B2C0782F7}" type="pres">
      <dgm:prSet presAssocID="{5C4A7484-EC7A-432F-A1F0-27AAE751E2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1AC08-F719-416A-9196-C6516D119CEF}" type="pres">
      <dgm:prSet presAssocID="{036AD0FF-0C66-430C-8F42-38DBB4C083AE}" presName="parentLin" presStyleCnt="0"/>
      <dgm:spPr/>
    </dgm:pt>
    <dgm:pt modelId="{86D5E954-ABED-41E7-9A42-CAEC3FC1BA61}" type="pres">
      <dgm:prSet presAssocID="{036AD0FF-0C66-430C-8F42-38DBB4C083A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ED2B90-F20C-4D82-88BE-8145D881B700}" type="pres">
      <dgm:prSet presAssocID="{036AD0FF-0C66-430C-8F42-38DBB4C083AE}" presName="parentText" presStyleLbl="node1" presStyleIdx="0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9A401-DCA5-4D58-9C33-DF85C550B9AF}" type="pres">
      <dgm:prSet presAssocID="{036AD0FF-0C66-430C-8F42-38DBB4C083AE}" presName="negativeSpace" presStyleCnt="0"/>
      <dgm:spPr/>
    </dgm:pt>
    <dgm:pt modelId="{863ECE48-93FC-4A2D-85AE-D52511F9A7AE}" type="pres">
      <dgm:prSet presAssocID="{036AD0FF-0C66-430C-8F42-38DBB4C083AE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64BF9944-C25A-40D8-94F6-FA8A229E77C8}" type="pres">
      <dgm:prSet presAssocID="{F7FC5372-E8A9-4C92-9CAA-D53970E5BFFB}" presName="spaceBetweenRectangles" presStyleCnt="0"/>
      <dgm:spPr/>
    </dgm:pt>
    <dgm:pt modelId="{F6EA20B5-E62D-4340-8865-E59341E3DAA5}" type="pres">
      <dgm:prSet presAssocID="{06757067-CA35-4595-836F-B47554AD13B4}" presName="parentLin" presStyleCnt="0"/>
      <dgm:spPr/>
    </dgm:pt>
    <dgm:pt modelId="{5076D2CF-5808-45CD-8778-CC0BF559C118}" type="pres">
      <dgm:prSet presAssocID="{06757067-CA35-4595-836F-B47554AD13B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807FBFF-C98E-414C-B66D-4BEFB20D6009}" type="pres">
      <dgm:prSet presAssocID="{06757067-CA35-4595-836F-B47554AD13B4}" presName="parentText" presStyleLbl="node1" presStyleIdx="1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B06AF-0C2E-4E1C-9F80-9AD24D1930AF}" type="pres">
      <dgm:prSet presAssocID="{06757067-CA35-4595-836F-B47554AD13B4}" presName="negativeSpace" presStyleCnt="0"/>
      <dgm:spPr/>
    </dgm:pt>
    <dgm:pt modelId="{35A6C3E7-40F9-4BC5-B2C7-E4299036712D}" type="pres">
      <dgm:prSet presAssocID="{06757067-CA35-4595-836F-B47554AD13B4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B4BD9381-5F6D-471F-AF87-4D1E2AEC2FF0}" type="pres">
      <dgm:prSet presAssocID="{9126B23A-5790-4CAC-8CB8-10AA5F3325C4}" presName="spaceBetweenRectangles" presStyleCnt="0"/>
      <dgm:spPr/>
    </dgm:pt>
    <dgm:pt modelId="{52F43DC1-7EC2-4E2A-B619-553C0672D8A4}" type="pres">
      <dgm:prSet presAssocID="{F4CBF6EE-4115-4F1A-994C-15A5ABD84D53}" presName="parentLin" presStyleCnt="0"/>
      <dgm:spPr/>
    </dgm:pt>
    <dgm:pt modelId="{BE4BAC9D-C11B-48C1-BDFF-5D176FD76908}" type="pres">
      <dgm:prSet presAssocID="{F4CBF6EE-4115-4F1A-994C-15A5ABD84D5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A74A8A0-6D97-42A7-BC3F-C4EB211E30F5}" type="pres">
      <dgm:prSet presAssocID="{F4CBF6EE-4115-4F1A-994C-15A5ABD84D53}" presName="parentText" presStyleLbl="node1" presStyleIdx="2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AA4A-C8D9-4850-8656-1AC8F3D7658E}" type="pres">
      <dgm:prSet presAssocID="{F4CBF6EE-4115-4F1A-994C-15A5ABD84D53}" presName="negativeSpace" presStyleCnt="0"/>
      <dgm:spPr/>
    </dgm:pt>
    <dgm:pt modelId="{076A355F-3412-4B5E-90C7-63B3DDF16CA9}" type="pres">
      <dgm:prSet presAssocID="{F4CBF6EE-4115-4F1A-994C-15A5ABD84D53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32E5453A-A979-414B-9489-70C5755FA000}" type="pres">
      <dgm:prSet presAssocID="{95178E56-02DC-4B22-9C69-315D1648F0BC}" presName="spaceBetweenRectangles" presStyleCnt="0"/>
      <dgm:spPr/>
    </dgm:pt>
    <dgm:pt modelId="{EE03B70A-71B0-492D-A6CF-FFE5D0DAC5CE}" type="pres">
      <dgm:prSet presAssocID="{8D8F59FD-C27A-4E6E-976B-3DA38880E947}" presName="parentLin" presStyleCnt="0"/>
      <dgm:spPr/>
    </dgm:pt>
    <dgm:pt modelId="{8FD73D9D-7462-4A75-8749-1DF7C5A1AAFE}" type="pres">
      <dgm:prSet presAssocID="{8D8F59FD-C27A-4E6E-976B-3DA38880E94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5E85B00-0404-4515-B3D2-B74A393CFB55}" type="pres">
      <dgm:prSet presAssocID="{8D8F59FD-C27A-4E6E-976B-3DA38880E947}" presName="parentText" presStyleLbl="node1" presStyleIdx="3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57B2A-96E6-401E-B85D-BE81329B98D4}" type="pres">
      <dgm:prSet presAssocID="{8D8F59FD-C27A-4E6E-976B-3DA38880E947}" presName="negativeSpace" presStyleCnt="0"/>
      <dgm:spPr/>
    </dgm:pt>
    <dgm:pt modelId="{0A6DADE3-8BD0-4DA1-8081-CDA83D0F7D71}" type="pres">
      <dgm:prSet presAssocID="{8D8F59FD-C27A-4E6E-976B-3DA38880E947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4EE7E4A2-50C7-4B5D-AE24-4D6D8641DD6F}" type="pres">
      <dgm:prSet presAssocID="{F3A9B338-F8E0-4213-B48D-C833BB96EFEE}" presName="spaceBetweenRectangles" presStyleCnt="0"/>
      <dgm:spPr/>
    </dgm:pt>
    <dgm:pt modelId="{661E7306-0C93-4BBE-B132-6BB4A1A72617}" type="pres">
      <dgm:prSet presAssocID="{289C9869-9F66-47CF-8EA3-E0F21765B273}" presName="parentLin" presStyleCnt="0"/>
      <dgm:spPr/>
    </dgm:pt>
    <dgm:pt modelId="{A806A04A-2AB2-44C7-99F4-F6D1E5E7DD55}" type="pres">
      <dgm:prSet presAssocID="{289C9869-9F66-47CF-8EA3-E0F21765B27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53A83AF-3065-464B-BA25-0B326D7DEE41}" type="pres">
      <dgm:prSet presAssocID="{289C9869-9F66-47CF-8EA3-E0F21765B273}" presName="parentText" presStyleLbl="node1" presStyleIdx="4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C27A-5D0D-4FA2-9DD6-C2F246A214E5}" type="pres">
      <dgm:prSet presAssocID="{289C9869-9F66-47CF-8EA3-E0F21765B273}" presName="negativeSpace" presStyleCnt="0"/>
      <dgm:spPr/>
    </dgm:pt>
    <dgm:pt modelId="{CF02D22F-DA5A-49C4-A798-4B57E6D36E2C}" type="pres">
      <dgm:prSet presAssocID="{289C9869-9F66-47CF-8EA3-E0F21765B273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005F3D97-4750-4760-BF11-A2F17E3837A0}" type="pres">
      <dgm:prSet presAssocID="{D09239AC-EC30-4B11-AA6E-3421A60652EB}" presName="spaceBetweenRectangles" presStyleCnt="0"/>
      <dgm:spPr/>
    </dgm:pt>
    <dgm:pt modelId="{1F74384C-6B07-49EC-AD41-5F1AC85724D5}" type="pres">
      <dgm:prSet presAssocID="{614C888D-6728-46A6-94B6-CEB96230FABA}" presName="parentLin" presStyleCnt="0"/>
      <dgm:spPr/>
    </dgm:pt>
    <dgm:pt modelId="{D39767F8-6A49-4D17-9B76-E313407C527B}" type="pres">
      <dgm:prSet presAssocID="{614C888D-6728-46A6-94B6-CEB96230FAB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EA3F025-5B25-4E2D-98B4-272E427ACD03}" type="pres">
      <dgm:prSet presAssocID="{614C888D-6728-46A6-94B6-CEB96230FABA}" presName="parentText" presStyleLbl="node1" presStyleIdx="5" presStyleCnt="6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518E-4C2F-4D5D-ACA3-63468DB01D5E}" type="pres">
      <dgm:prSet presAssocID="{614C888D-6728-46A6-94B6-CEB96230FABA}" presName="negativeSpace" presStyleCnt="0"/>
      <dgm:spPr/>
    </dgm:pt>
    <dgm:pt modelId="{C8C2B01F-5746-41BE-A336-723C18F4CC98}" type="pres">
      <dgm:prSet presAssocID="{614C888D-6728-46A6-94B6-CEB96230FABA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</dgm:ptLst>
  <dgm:cxnLst>
    <dgm:cxn modelId="{5A142FE3-7456-4578-B25F-E067A908770F}" type="presOf" srcId="{F4CBF6EE-4115-4F1A-994C-15A5ABD84D53}" destId="{BE4BAC9D-C11B-48C1-BDFF-5D176FD76908}" srcOrd="0" destOrd="0" presId="urn:microsoft.com/office/officeart/2005/8/layout/list1"/>
    <dgm:cxn modelId="{CF32FF64-6771-49D2-82E0-B25D81667DF4}" type="presOf" srcId="{614C888D-6728-46A6-94B6-CEB96230FABA}" destId="{D39767F8-6A49-4D17-9B76-E313407C527B}" srcOrd="0" destOrd="0" presId="urn:microsoft.com/office/officeart/2005/8/layout/list1"/>
    <dgm:cxn modelId="{D5F617C8-F864-4C36-8A6B-9FA862F16676}" srcId="{5C4A7484-EC7A-432F-A1F0-27AAE751E275}" destId="{036AD0FF-0C66-430C-8F42-38DBB4C083AE}" srcOrd="0" destOrd="0" parTransId="{7AA9DCFE-F85D-4E94-B985-5227C11CDAF2}" sibTransId="{F7FC5372-E8A9-4C92-9CAA-D53970E5BFFB}"/>
    <dgm:cxn modelId="{D8122602-264D-4BEB-A309-CA07FB6B6D53}" type="presOf" srcId="{036AD0FF-0C66-430C-8F42-38DBB4C083AE}" destId="{86D5E954-ABED-41E7-9A42-CAEC3FC1BA61}" srcOrd="0" destOrd="0" presId="urn:microsoft.com/office/officeart/2005/8/layout/list1"/>
    <dgm:cxn modelId="{64C65CB5-9AAC-4CC8-AE69-2F6E94EB4955}" type="presOf" srcId="{036AD0FF-0C66-430C-8F42-38DBB4C083AE}" destId="{40ED2B90-F20C-4D82-88BE-8145D881B700}" srcOrd="1" destOrd="0" presId="urn:microsoft.com/office/officeart/2005/8/layout/list1"/>
    <dgm:cxn modelId="{109D33C6-C03B-47B3-80DF-F82C38AD50D8}" srcId="{5C4A7484-EC7A-432F-A1F0-27AAE751E275}" destId="{F4CBF6EE-4115-4F1A-994C-15A5ABD84D53}" srcOrd="2" destOrd="0" parTransId="{92ABCCD4-23F1-4C2C-8C1F-7EFCCD53DDD8}" sibTransId="{95178E56-02DC-4B22-9C69-315D1648F0BC}"/>
    <dgm:cxn modelId="{A1C3B0E7-DF93-476A-B5AB-2FB83F5AA1DD}" type="presOf" srcId="{06757067-CA35-4595-836F-B47554AD13B4}" destId="{3807FBFF-C98E-414C-B66D-4BEFB20D6009}" srcOrd="1" destOrd="0" presId="urn:microsoft.com/office/officeart/2005/8/layout/list1"/>
    <dgm:cxn modelId="{C700BC9C-C2E6-4BE6-A47B-615F8DDDFF41}" type="presOf" srcId="{8D8F59FD-C27A-4E6E-976B-3DA38880E947}" destId="{8FD73D9D-7462-4A75-8749-1DF7C5A1AAFE}" srcOrd="0" destOrd="0" presId="urn:microsoft.com/office/officeart/2005/8/layout/list1"/>
    <dgm:cxn modelId="{44603A89-F932-43A5-909D-B5ED50DE1755}" srcId="{5C4A7484-EC7A-432F-A1F0-27AAE751E275}" destId="{06757067-CA35-4595-836F-B47554AD13B4}" srcOrd="1" destOrd="0" parTransId="{4D62E771-8207-4661-BCED-306270609DA8}" sibTransId="{9126B23A-5790-4CAC-8CB8-10AA5F3325C4}"/>
    <dgm:cxn modelId="{DA50CE68-B446-4D83-9E09-10520D8EF84C}" type="presOf" srcId="{F4CBF6EE-4115-4F1A-994C-15A5ABD84D53}" destId="{3A74A8A0-6D97-42A7-BC3F-C4EB211E30F5}" srcOrd="1" destOrd="0" presId="urn:microsoft.com/office/officeart/2005/8/layout/list1"/>
    <dgm:cxn modelId="{C89EEF40-2706-4E08-B172-21DA14D4877E}" type="presOf" srcId="{614C888D-6728-46A6-94B6-CEB96230FABA}" destId="{3EA3F025-5B25-4E2D-98B4-272E427ACD03}" srcOrd="1" destOrd="0" presId="urn:microsoft.com/office/officeart/2005/8/layout/list1"/>
    <dgm:cxn modelId="{E1675814-B0A4-4C6C-8420-B047A45DF1B6}" type="presOf" srcId="{06757067-CA35-4595-836F-B47554AD13B4}" destId="{5076D2CF-5808-45CD-8778-CC0BF559C118}" srcOrd="0" destOrd="0" presId="urn:microsoft.com/office/officeart/2005/8/layout/list1"/>
    <dgm:cxn modelId="{B2542A61-0B7C-4B29-814C-16EEF06B96DF}" srcId="{5C4A7484-EC7A-432F-A1F0-27AAE751E275}" destId="{8D8F59FD-C27A-4E6E-976B-3DA38880E947}" srcOrd="3" destOrd="0" parTransId="{2D04CDE3-F282-4E65-9C69-617BC239FE2B}" sibTransId="{F3A9B338-F8E0-4213-B48D-C833BB96EFEE}"/>
    <dgm:cxn modelId="{940F0291-9F4C-47DD-93B8-DE6C59FF20D3}" srcId="{5C4A7484-EC7A-432F-A1F0-27AAE751E275}" destId="{614C888D-6728-46A6-94B6-CEB96230FABA}" srcOrd="5" destOrd="0" parTransId="{423A8AEF-5EC3-456E-ADD7-3B33342452FA}" sibTransId="{F645B66C-2C47-4CE2-ABA1-E22C7B83C2F3}"/>
    <dgm:cxn modelId="{8C297085-A39D-4C9F-8516-AD3B091DD4FF}" srcId="{5C4A7484-EC7A-432F-A1F0-27AAE751E275}" destId="{289C9869-9F66-47CF-8EA3-E0F21765B273}" srcOrd="4" destOrd="0" parTransId="{A9C24E95-ECA2-43A3-BEA6-18B1D45AAABC}" sibTransId="{D09239AC-EC30-4B11-AA6E-3421A60652EB}"/>
    <dgm:cxn modelId="{F92CF3A9-9C76-4C83-B45C-5A57FE0E0C55}" type="presOf" srcId="{8D8F59FD-C27A-4E6E-976B-3DA38880E947}" destId="{A5E85B00-0404-4515-B3D2-B74A393CFB55}" srcOrd="1" destOrd="0" presId="urn:microsoft.com/office/officeart/2005/8/layout/list1"/>
    <dgm:cxn modelId="{5D2CCEE5-A967-4D74-9784-C1F54DF2CBA7}" type="presOf" srcId="{289C9869-9F66-47CF-8EA3-E0F21765B273}" destId="{A806A04A-2AB2-44C7-99F4-F6D1E5E7DD55}" srcOrd="0" destOrd="0" presId="urn:microsoft.com/office/officeart/2005/8/layout/list1"/>
    <dgm:cxn modelId="{7EB716D1-1CE1-40FE-8E67-E63CECAF0E5D}" type="presOf" srcId="{5C4A7484-EC7A-432F-A1F0-27AAE751E275}" destId="{67B65E06-C2F2-49FB-8B80-BC9B2C0782F7}" srcOrd="0" destOrd="0" presId="urn:microsoft.com/office/officeart/2005/8/layout/list1"/>
    <dgm:cxn modelId="{D5959068-3214-43EF-A8A1-9116F38DE592}" type="presOf" srcId="{289C9869-9F66-47CF-8EA3-E0F21765B273}" destId="{A53A83AF-3065-464B-BA25-0B326D7DEE41}" srcOrd="1" destOrd="0" presId="urn:microsoft.com/office/officeart/2005/8/layout/list1"/>
    <dgm:cxn modelId="{FFB31B39-F8B4-429D-86BE-871033BBF33F}" type="presParOf" srcId="{67B65E06-C2F2-49FB-8B80-BC9B2C0782F7}" destId="{0CB1AC08-F719-416A-9196-C6516D119CEF}" srcOrd="0" destOrd="0" presId="urn:microsoft.com/office/officeart/2005/8/layout/list1"/>
    <dgm:cxn modelId="{E366CDE8-8037-4B2F-A23E-8185B65CF6C6}" type="presParOf" srcId="{0CB1AC08-F719-416A-9196-C6516D119CEF}" destId="{86D5E954-ABED-41E7-9A42-CAEC3FC1BA61}" srcOrd="0" destOrd="0" presId="urn:microsoft.com/office/officeart/2005/8/layout/list1"/>
    <dgm:cxn modelId="{467FF59A-F6F2-4D82-B4DF-8204055D05F9}" type="presParOf" srcId="{0CB1AC08-F719-416A-9196-C6516D119CEF}" destId="{40ED2B90-F20C-4D82-88BE-8145D881B700}" srcOrd="1" destOrd="0" presId="urn:microsoft.com/office/officeart/2005/8/layout/list1"/>
    <dgm:cxn modelId="{81ADA616-0BB1-4029-A4A0-651B6088A1F8}" type="presParOf" srcId="{67B65E06-C2F2-49FB-8B80-BC9B2C0782F7}" destId="{27C9A401-DCA5-4D58-9C33-DF85C550B9AF}" srcOrd="1" destOrd="0" presId="urn:microsoft.com/office/officeart/2005/8/layout/list1"/>
    <dgm:cxn modelId="{D1F3D416-F5B8-44E4-9BC1-77C9C789A287}" type="presParOf" srcId="{67B65E06-C2F2-49FB-8B80-BC9B2C0782F7}" destId="{863ECE48-93FC-4A2D-85AE-D52511F9A7AE}" srcOrd="2" destOrd="0" presId="urn:microsoft.com/office/officeart/2005/8/layout/list1"/>
    <dgm:cxn modelId="{A2AA703A-198D-4D0F-A7A3-EAF36969A7B7}" type="presParOf" srcId="{67B65E06-C2F2-49FB-8B80-BC9B2C0782F7}" destId="{64BF9944-C25A-40D8-94F6-FA8A229E77C8}" srcOrd="3" destOrd="0" presId="urn:microsoft.com/office/officeart/2005/8/layout/list1"/>
    <dgm:cxn modelId="{F7F0B086-BC18-461F-B1B1-C102BEADE43B}" type="presParOf" srcId="{67B65E06-C2F2-49FB-8B80-BC9B2C0782F7}" destId="{F6EA20B5-E62D-4340-8865-E59341E3DAA5}" srcOrd="4" destOrd="0" presId="urn:microsoft.com/office/officeart/2005/8/layout/list1"/>
    <dgm:cxn modelId="{1ED8FB26-18AC-4CCC-A3B4-2D6F7AF4EC4F}" type="presParOf" srcId="{F6EA20B5-E62D-4340-8865-E59341E3DAA5}" destId="{5076D2CF-5808-45CD-8778-CC0BF559C118}" srcOrd="0" destOrd="0" presId="urn:microsoft.com/office/officeart/2005/8/layout/list1"/>
    <dgm:cxn modelId="{257D2DF4-6525-4E33-A505-E24BB6B40CAD}" type="presParOf" srcId="{F6EA20B5-E62D-4340-8865-E59341E3DAA5}" destId="{3807FBFF-C98E-414C-B66D-4BEFB20D6009}" srcOrd="1" destOrd="0" presId="urn:microsoft.com/office/officeart/2005/8/layout/list1"/>
    <dgm:cxn modelId="{8CF2BA5E-5409-44EB-8028-4EC470982C2D}" type="presParOf" srcId="{67B65E06-C2F2-49FB-8B80-BC9B2C0782F7}" destId="{F08B06AF-0C2E-4E1C-9F80-9AD24D1930AF}" srcOrd="5" destOrd="0" presId="urn:microsoft.com/office/officeart/2005/8/layout/list1"/>
    <dgm:cxn modelId="{D42482A8-4F4C-464C-901E-4DE56A5A158B}" type="presParOf" srcId="{67B65E06-C2F2-49FB-8B80-BC9B2C0782F7}" destId="{35A6C3E7-40F9-4BC5-B2C7-E4299036712D}" srcOrd="6" destOrd="0" presId="urn:microsoft.com/office/officeart/2005/8/layout/list1"/>
    <dgm:cxn modelId="{3FA71653-9BCC-43C8-BB43-5131BAC5BC14}" type="presParOf" srcId="{67B65E06-C2F2-49FB-8B80-BC9B2C0782F7}" destId="{B4BD9381-5F6D-471F-AF87-4D1E2AEC2FF0}" srcOrd="7" destOrd="0" presId="urn:microsoft.com/office/officeart/2005/8/layout/list1"/>
    <dgm:cxn modelId="{5631286C-F7D9-4EDC-8CB1-E9D7FEBF26D0}" type="presParOf" srcId="{67B65E06-C2F2-49FB-8B80-BC9B2C0782F7}" destId="{52F43DC1-7EC2-4E2A-B619-553C0672D8A4}" srcOrd="8" destOrd="0" presId="urn:microsoft.com/office/officeart/2005/8/layout/list1"/>
    <dgm:cxn modelId="{61CC3987-6FAA-434F-AC8B-590C5EDB8FE4}" type="presParOf" srcId="{52F43DC1-7EC2-4E2A-B619-553C0672D8A4}" destId="{BE4BAC9D-C11B-48C1-BDFF-5D176FD76908}" srcOrd="0" destOrd="0" presId="urn:microsoft.com/office/officeart/2005/8/layout/list1"/>
    <dgm:cxn modelId="{4AD22B1E-2DF2-4BE4-B5F0-0B30B06397B8}" type="presParOf" srcId="{52F43DC1-7EC2-4E2A-B619-553C0672D8A4}" destId="{3A74A8A0-6D97-42A7-BC3F-C4EB211E30F5}" srcOrd="1" destOrd="0" presId="urn:microsoft.com/office/officeart/2005/8/layout/list1"/>
    <dgm:cxn modelId="{7C7A69D6-2042-49CD-8D1E-BDC9E881A767}" type="presParOf" srcId="{67B65E06-C2F2-49FB-8B80-BC9B2C0782F7}" destId="{5ED3AA4A-C8D9-4850-8656-1AC8F3D7658E}" srcOrd="9" destOrd="0" presId="urn:microsoft.com/office/officeart/2005/8/layout/list1"/>
    <dgm:cxn modelId="{304D154B-17A6-4484-A8FF-41E28271345B}" type="presParOf" srcId="{67B65E06-C2F2-49FB-8B80-BC9B2C0782F7}" destId="{076A355F-3412-4B5E-90C7-63B3DDF16CA9}" srcOrd="10" destOrd="0" presId="urn:microsoft.com/office/officeart/2005/8/layout/list1"/>
    <dgm:cxn modelId="{6D8ADB0D-42E8-422E-80A9-98C5CD811BA9}" type="presParOf" srcId="{67B65E06-C2F2-49FB-8B80-BC9B2C0782F7}" destId="{32E5453A-A979-414B-9489-70C5755FA000}" srcOrd="11" destOrd="0" presId="urn:microsoft.com/office/officeart/2005/8/layout/list1"/>
    <dgm:cxn modelId="{F6632FBE-AD21-42B2-962F-C3B8557F3895}" type="presParOf" srcId="{67B65E06-C2F2-49FB-8B80-BC9B2C0782F7}" destId="{EE03B70A-71B0-492D-A6CF-FFE5D0DAC5CE}" srcOrd="12" destOrd="0" presId="urn:microsoft.com/office/officeart/2005/8/layout/list1"/>
    <dgm:cxn modelId="{974EE543-9552-4EC5-8A21-5DC85BF152B4}" type="presParOf" srcId="{EE03B70A-71B0-492D-A6CF-FFE5D0DAC5CE}" destId="{8FD73D9D-7462-4A75-8749-1DF7C5A1AAFE}" srcOrd="0" destOrd="0" presId="urn:microsoft.com/office/officeart/2005/8/layout/list1"/>
    <dgm:cxn modelId="{10B11753-D351-41E0-A48F-06BEA724C5F5}" type="presParOf" srcId="{EE03B70A-71B0-492D-A6CF-FFE5D0DAC5CE}" destId="{A5E85B00-0404-4515-B3D2-B74A393CFB55}" srcOrd="1" destOrd="0" presId="urn:microsoft.com/office/officeart/2005/8/layout/list1"/>
    <dgm:cxn modelId="{FC5D6FB9-CF75-4BA8-950C-60F752D4BA65}" type="presParOf" srcId="{67B65E06-C2F2-49FB-8B80-BC9B2C0782F7}" destId="{BFC57B2A-96E6-401E-B85D-BE81329B98D4}" srcOrd="13" destOrd="0" presId="urn:microsoft.com/office/officeart/2005/8/layout/list1"/>
    <dgm:cxn modelId="{CB78336F-4CD1-43B6-A6FA-67DBAF25AE5C}" type="presParOf" srcId="{67B65E06-C2F2-49FB-8B80-BC9B2C0782F7}" destId="{0A6DADE3-8BD0-4DA1-8081-CDA83D0F7D71}" srcOrd="14" destOrd="0" presId="urn:microsoft.com/office/officeart/2005/8/layout/list1"/>
    <dgm:cxn modelId="{0E65C294-68AF-4BF0-9560-DD590967D386}" type="presParOf" srcId="{67B65E06-C2F2-49FB-8B80-BC9B2C0782F7}" destId="{4EE7E4A2-50C7-4B5D-AE24-4D6D8641DD6F}" srcOrd="15" destOrd="0" presId="urn:microsoft.com/office/officeart/2005/8/layout/list1"/>
    <dgm:cxn modelId="{C3EF9740-D018-4D4F-AF9F-362B8D4DB053}" type="presParOf" srcId="{67B65E06-C2F2-49FB-8B80-BC9B2C0782F7}" destId="{661E7306-0C93-4BBE-B132-6BB4A1A72617}" srcOrd="16" destOrd="0" presId="urn:microsoft.com/office/officeart/2005/8/layout/list1"/>
    <dgm:cxn modelId="{B77EAD77-C297-4054-9B1F-D80D56CAA82D}" type="presParOf" srcId="{661E7306-0C93-4BBE-B132-6BB4A1A72617}" destId="{A806A04A-2AB2-44C7-99F4-F6D1E5E7DD55}" srcOrd="0" destOrd="0" presId="urn:microsoft.com/office/officeart/2005/8/layout/list1"/>
    <dgm:cxn modelId="{B20D0F18-BC29-40B1-B70C-07C246447E8F}" type="presParOf" srcId="{661E7306-0C93-4BBE-B132-6BB4A1A72617}" destId="{A53A83AF-3065-464B-BA25-0B326D7DEE41}" srcOrd="1" destOrd="0" presId="urn:microsoft.com/office/officeart/2005/8/layout/list1"/>
    <dgm:cxn modelId="{DA8D56F4-4F12-4E46-BEC4-59AFD18E6679}" type="presParOf" srcId="{67B65E06-C2F2-49FB-8B80-BC9B2C0782F7}" destId="{2A28C27A-5D0D-4FA2-9DD6-C2F246A214E5}" srcOrd="17" destOrd="0" presId="urn:microsoft.com/office/officeart/2005/8/layout/list1"/>
    <dgm:cxn modelId="{E758098B-D2C8-479B-B155-5549787E3B28}" type="presParOf" srcId="{67B65E06-C2F2-49FB-8B80-BC9B2C0782F7}" destId="{CF02D22F-DA5A-49C4-A798-4B57E6D36E2C}" srcOrd="18" destOrd="0" presId="urn:microsoft.com/office/officeart/2005/8/layout/list1"/>
    <dgm:cxn modelId="{340E49C0-9B00-413B-9B1D-BBE18D9A7EF5}" type="presParOf" srcId="{67B65E06-C2F2-49FB-8B80-BC9B2C0782F7}" destId="{005F3D97-4750-4760-BF11-A2F17E3837A0}" srcOrd="19" destOrd="0" presId="urn:microsoft.com/office/officeart/2005/8/layout/list1"/>
    <dgm:cxn modelId="{F5E42C45-7B49-413C-AA13-9FC62D4AB564}" type="presParOf" srcId="{67B65E06-C2F2-49FB-8B80-BC9B2C0782F7}" destId="{1F74384C-6B07-49EC-AD41-5F1AC85724D5}" srcOrd="20" destOrd="0" presId="urn:microsoft.com/office/officeart/2005/8/layout/list1"/>
    <dgm:cxn modelId="{5FA29DE2-5F31-4B30-B25B-0446AA9344AA}" type="presParOf" srcId="{1F74384C-6B07-49EC-AD41-5F1AC85724D5}" destId="{D39767F8-6A49-4D17-9B76-E313407C527B}" srcOrd="0" destOrd="0" presId="urn:microsoft.com/office/officeart/2005/8/layout/list1"/>
    <dgm:cxn modelId="{DD291313-4B37-4787-8853-26DC60EE9E6B}" type="presParOf" srcId="{1F74384C-6B07-49EC-AD41-5F1AC85724D5}" destId="{3EA3F025-5B25-4E2D-98B4-272E427ACD03}" srcOrd="1" destOrd="0" presId="urn:microsoft.com/office/officeart/2005/8/layout/list1"/>
    <dgm:cxn modelId="{C8C19441-2A90-4EE3-BDF3-C49074908741}" type="presParOf" srcId="{67B65E06-C2F2-49FB-8B80-BC9B2C0782F7}" destId="{D279518E-4C2F-4D5D-ACA3-63468DB01D5E}" srcOrd="21" destOrd="0" presId="urn:microsoft.com/office/officeart/2005/8/layout/list1"/>
    <dgm:cxn modelId="{925CD477-B006-4EF1-A7A0-3790BAC66B69}" type="presParOf" srcId="{67B65E06-C2F2-49FB-8B80-BC9B2C0782F7}" destId="{C8C2B01F-5746-41BE-A336-723C18F4CC98}" srcOrd="2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A7484-EC7A-432F-A1F0-27AAE751E27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AD0FF-0C66-430C-8F42-38DBB4C083AE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Реализация изменений социальной политики (стимулирование потребительской активности, стимулирование ипотечного кредитования – локомотив роста банковского сектора)</a:t>
          </a:r>
        </a:p>
      </dgm:t>
    </dgm:pt>
    <dgm:pt modelId="{7AA9DCFE-F85D-4E94-B985-5227C11CDAF2}" type="parTrans" cxnId="{D5F617C8-F864-4C36-8A6B-9FA862F16676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F7FC5372-E8A9-4C92-9CAA-D53970E5BFFB}" type="sibTrans" cxnId="{D5F617C8-F864-4C36-8A6B-9FA862F16676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06757067-CA35-4595-836F-B47554AD13B4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Своевременная реализация национальных проектов (без переноса сроков на последующие годы) – стимулирование роста реальной экономики </a:t>
          </a:r>
        </a:p>
      </dgm:t>
    </dgm:pt>
    <dgm:pt modelId="{4D62E771-8207-4661-BCED-306270609DA8}" type="parTrans" cxnId="{44603A89-F932-43A5-909D-B5ED50DE1755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9126B23A-5790-4CAC-8CB8-10AA5F3325C4}" type="sibTrans" cxnId="{44603A89-F932-43A5-909D-B5ED50DE1755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614C888D-6728-46A6-94B6-CEB96230FABA}">
      <dgm:prSet phldrT="[Текст]"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smtClean="0">
              <a:latin typeface="Arial Narrow" panose="020B0606020202030204" pitchFamily="34" charset="0"/>
            </a:rPr>
            <a:t>Снижение маржинальности и  рентабельности банковского бизнеса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23A8AEF-5EC3-456E-ADD7-3B33342452FA}" type="parTrans" cxnId="{940F0291-9F4C-47DD-93B8-DE6C59FF20D3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F645B66C-2C47-4CE2-ABA1-E22C7B83C2F3}" type="sibTrans" cxnId="{940F0291-9F4C-47DD-93B8-DE6C59FF20D3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8D8F59FD-C27A-4E6E-976B-3DA38880E947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Увеличение объема ресурсов юр. лиц. Снижение стоимости пассивов</a:t>
          </a:r>
        </a:p>
      </dgm:t>
    </dgm:pt>
    <dgm:pt modelId="{2D04CDE3-F282-4E65-9C69-617BC239FE2B}" type="parTrans" cxnId="{B2542A61-0B7C-4B29-814C-16EEF06B96DF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F3A9B338-F8E0-4213-B48D-C833BB96EFEE}" type="sibTrans" cxnId="{B2542A61-0B7C-4B29-814C-16EEF06B96DF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F4CBF6EE-4115-4F1A-994C-15A5ABD84D53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Рост доходов реального сектора экономики</a:t>
          </a:r>
        </a:p>
      </dgm:t>
    </dgm:pt>
    <dgm:pt modelId="{92ABCCD4-23F1-4C2C-8C1F-7EFCCD53DDD8}" type="parTrans" cxnId="{109D33C6-C03B-47B3-80DF-F82C38AD50D8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95178E56-02DC-4B22-9C69-315D1648F0BC}" type="sibTrans" cxnId="{109D33C6-C03B-47B3-80DF-F82C38AD50D8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289C9869-9F66-47CF-8EA3-E0F21765B273}">
      <dgm:prSet custT="1"/>
      <dgm:spPr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</a:gradFill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Поддержка уровня банковской маржи</a:t>
          </a:r>
        </a:p>
      </dgm:t>
    </dgm:pt>
    <dgm:pt modelId="{A9C24E95-ECA2-43A3-BEA6-18B1D45AAABC}" type="parTrans" cxnId="{8C297085-A39D-4C9F-8516-AD3B091DD4FF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D09239AC-EC30-4B11-AA6E-3421A60652EB}" type="sibTrans" cxnId="{8C297085-A39D-4C9F-8516-AD3B091DD4FF}">
      <dgm:prSet/>
      <dgm:spPr/>
      <dgm:t>
        <a:bodyPr/>
        <a:lstStyle/>
        <a:p>
          <a:endParaRPr lang="ru-RU" sz="1200" b="1">
            <a:latin typeface="Arial Narrow" panose="020B0606020202030204" pitchFamily="34" charset="0"/>
          </a:endParaRPr>
        </a:p>
      </dgm:t>
    </dgm:pt>
    <dgm:pt modelId="{DEEAD7C9-85A4-410D-B35F-B88D37249570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Рассмотрение вопроса об установлении лимита доступа к бюджетным ресурсам</a:t>
          </a:r>
        </a:p>
      </dgm:t>
    </dgm:pt>
    <dgm:pt modelId="{AEEFC7D3-8A09-49FC-A767-F3DC2CC26481}" type="parTrans" cxnId="{6BFFA3CC-769D-4B67-8C8F-AB8345E80D94}">
      <dgm:prSet/>
      <dgm:spPr/>
      <dgm:t>
        <a:bodyPr/>
        <a:lstStyle/>
        <a:p>
          <a:endParaRPr lang="ru-RU"/>
        </a:p>
      </dgm:t>
    </dgm:pt>
    <dgm:pt modelId="{BACA21DC-F224-457E-A0FF-20C1E0C029E3}" type="sibTrans" cxnId="{6BFFA3CC-769D-4B67-8C8F-AB8345E80D94}">
      <dgm:prSet/>
      <dgm:spPr/>
      <dgm:t>
        <a:bodyPr/>
        <a:lstStyle/>
        <a:p>
          <a:endParaRPr lang="ru-RU"/>
        </a:p>
      </dgm:t>
    </dgm:pt>
    <dgm:pt modelId="{67B65E06-C2F2-49FB-8B80-BC9B2C0782F7}" type="pres">
      <dgm:prSet presAssocID="{5C4A7484-EC7A-432F-A1F0-27AAE751E2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1AC08-F719-416A-9196-C6516D119CEF}" type="pres">
      <dgm:prSet presAssocID="{036AD0FF-0C66-430C-8F42-38DBB4C083AE}" presName="parentLin" presStyleCnt="0"/>
      <dgm:spPr/>
    </dgm:pt>
    <dgm:pt modelId="{86D5E954-ABED-41E7-9A42-CAEC3FC1BA61}" type="pres">
      <dgm:prSet presAssocID="{036AD0FF-0C66-430C-8F42-38DBB4C083A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ED2B90-F20C-4D82-88BE-8145D881B700}" type="pres">
      <dgm:prSet presAssocID="{036AD0FF-0C66-430C-8F42-38DBB4C083AE}" presName="parentText" presStyleLbl="node1" presStyleIdx="0" presStyleCnt="7" custScaleX="129697" custScaleY="143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9A401-DCA5-4D58-9C33-DF85C550B9AF}" type="pres">
      <dgm:prSet presAssocID="{036AD0FF-0C66-430C-8F42-38DBB4C083AE}" presName="negativeSpace" presStyleCnt="0"/>
      <dgm:spPr/>
    </dgm:pt>
    <dgm:pt modelId="{863ECE48-93FC-4A2D-85AE-D52511F9A7AE}" type="pres">
      <dgm:prSet presAssocID="{036AD0FF-0C66-430C-8F42-38DBB4C083AE}" presName="childText" presStyleLbl="conFgAcc1" presStyleIdx="0" presStyleCnt="7" custLinFactNeighborY="-90679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64BF9944-C25A-40D8-94F6-FA8A229E77C8}" type="pres">
      <dgm:prSet presAssocID="{F7FC5372-E8A9-4C92-9CAA-D53970E5BFFB}" presName="spaceBetweenRectangles" presStyleCnt="0"/>
      <dgm:spPr/>
    </dgm:pt>
    <dgm:pt modelId="{F6EA20B5-E62D-4340-8865-E59341E3DAA5}" type="pres">
      <dgm:prSet presAssocID="{06757067-CA35-4595-836F-B47554AD13B4}" presName="parentLin" presStyleCnt="0"/>
      <dgm:spPr/>
    </dgm:pt>
    <dgm:pt modelId="{5076D2CF-5808-45CD-8778-CC0BF559C118}" type="pres">
      <dgm:prSet presAssocID="{06757067-CA35-4595-836F-B47554AD13B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807FBFF-C98E-414C-B66D-4BEFB20D6009}" type="pres">
      <dgm:prSet presAssocID="{06757067-CA35-4595-836F-B47554AD13B4}" presName="parentText" presStyleLbl="node1" presStyleIdx="1" presStyleCnt="7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B06AF-0C2E-4E1C-9F80-9AD24D1930AF}" type="pres">
      <dgm:prSet presAssocID="{06757067-CA35-4595-836F-B47554AD13B4}" presName="negativeSpace" presStyleCnt="0"/>
      <dgm:spPr/>
    </dgm:pt>
    <dgm:pt modelId="{35A6C3E7-40F9-4BC5-B2C7-E4299036712D}" type="pres">
      <dgm:prSet presAssocID="{06757067-CA35-4595-836F-B47554AD13B4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B4BD9381-5F6D-471F-AF87-4D1E2AEC2FF0}" type="pres">
      <dgm:prSet presAssocID="{9126B23A-5790-4CAC-8CB8-10AA5F3325C4}" presName="spaceBetweenRectangles" presStyleCnt="0"/>
      <dgm:spPr/>
    </dgm:pt>
    <dgm:pt modelId="{52F43DC1-7EC2-4E2A-B619-553C0672D8A4}" type="pres">
      <dgm:prSet presAssocID="{F4CBF6EE-4115-4F1A-994C-15A5ABD84D53}" presName="parentLin" presStyleCnt="0"/>
      <dgm:spPr/>
    </dgm:pt>
    <dgm:pt modelId="{BE4BAC9D-C11B-48C1-BDFF-5D176FD76908}" type="pres">
      <dgm:prSet presAssocID="{F4CBF6EE-4115-4F1A-994C-15A5ABD84D5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A74A8A0-6D97-42A7-BC3F-C4EB211E30F5}" type="pres">
      <dgm:prSet presAssocID="{F4CBF6EE-4115-4F1A-994C-15A5ABD84D53}" presName="parentText" presStyleLbl="node1" presStyleIdx="2" presStyleCnt="7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AA4A-C8D9-4850-8656-1AC8F3D7658E}" type="pres">
      <dgm:prSet presAssocID="{F4CBF6EE-4115-4F1A-994C-15A5ABD84D53}" presName="negativeSpace" presStyleCnt="0"/>
      <dgm:spPr/>
    </dgm:pt>
    <dgm:pt modelId="{076A355F-3412-4B5E-90C7-63B3DDF16CA9}" type="pres">
      <dgm:prSet presAssocID="{F4CBF6EE-4115-4F1A-994C-15A5ABD84D53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32E5453A-A979-414B-9489-70C5755FA000}" type="pres">
      <dgm:prSet presAssocID="{95178E56-02DC-4B22-9C69-315D1648F0BC}" presName="spaceBetweenRectangles" presStyleCnt="0"/>
      <dgm:spPr/>
    </dgm:pt>
    <dgm:pt modelId="{EE03B70A-71B0-492D-A6CF-FFE5D0DAC5CE}" type="pres">
      <dgm:prSet presAssocID="{8D8F59FD-C27A-4E6E-976B-3DA38880E947}" presName="parentLin" presStyleCnt="0"/>
      <dgm:spPr/>
    </dgm:pt>
    <dgm:pt modelId="{8FD73D9D-7462-4A75-8749-1DF7C5A1AAFE}" type="pres">
      <dgm:prSet presAssocID="{8D8F59FD-C27A-4E6E-976B-3DA38880E94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5E85B00-0404-4515-B3D2-B74A393CFB55}" type="pres">
      <dgm:prSet presAssocID="{8D8F59FD-C27A-4E6E-976B-3DA38880E947}" presName="parentText" presStyleLbl="node1" presStyleIdx="3" presStyleCnt="7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57B2A-96E6-401E-B85D-BE81329B98D4}" type="pres">
      <dgm:prSet presAssocID="{8D8F59FD-C27A-4E6E-976B-3DA38880E947}" presName="negativeSpace" presStyleCnt="0"/>
      <dgm:spPr/>
    </dgm:pt>
    <dgm:pt modelId="{0A6DADE3-8BD0-4DA1-8081-CDA83D0F7D71}" type="pres">
      <dgm:prSet presAssocID="{8D8F59FD-C27A-4E6E-976B-3DA38880E947}" presName="childText" presStyleLbl="conFgAcc1" presStyleIdx="3" presStyleCnt="7">
        <dgm:presLayoutVars>
          <dgm:bulletEnabled val="1"/>
        </dgm:presLayoutVars>
      </dgm:prSet>
      <dgm:spPr>
        <a:noFill/>
        <a:ln>
          <a:solidFill>
            <a:srgbClr val="00717B"/>
          </a:solidFill>
        </a:ln>
      </dgm:spPr>
    </dgm:pt>
    <dgm:pt modelId="{4EE7E4A2-50C7-4B5D-AE24-4D6D8641DD6F}" type="pres">
      <dgm:prSet presAssocID="{F3A9B338-F8E0-4213-B48D-C833BB96EFEE}" presName="spaceBetweenRectangles" presStyleCnt="0"/>
      <dgm:spPr/>
    </dgm:pt>
    <dgm:pt modelId="{FE280719-551E-4496-9F30-822FBC48764C}" type="pres">
      <dgm:prSet presAssocID="{DEEAD7C9-85A4-410D-B35F-B88D37249570}" presName="parentLin" presStyleCnt="0"/>
      <dgm:spPr/>
    </dgm:pt>
    <dgm:pt modelId="{42E64823-EF92-4047-8325-7412EEC8AD72}" type="pres">
      <dgm:prSet presAssocID="{DEEAD7C9-85A4-410D-B35F-B88D3724957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0A8A2F2-4600-4E79-9973-4E9327244757}" type="pres">
      <dgm:prSet presAssocID="{DEEAD7C9-85A4-410D-B35F-B88D37249570}" presName="parentText" presStyleLbl="node1" presStyleIdx="4" presStyleCnt="7" custScaleX="129707" custLinFactNeighborX="1757" custLinFactNeighborY="-35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0BEB7-5FFE-4D4B-900F-352F07D1710A}" type="pres">
      <dgm:prSet presAssocID="{DEEAD7C9-85A4-410D-B35F-B88D37249570}" presName="negativeSpace" presStyleCnt="0"/>
      <dgm:spPr/>
    </dgm:pt>
    <dgm:pt modelId="{609001E8-1458-4379-92F8-F5B55892FDBC}" type="pres">
      <dgm:prSet presAssocID="{DEEAD7C9-85A4-410D-B35F-B88D37249570}" presName="childText" presStyleLbl="conFgAcc1" presStyleIdx="4" presStyleCnt="7">
        <dgm:presLayoutVars>
          <dgm:bulletEnabled val="1"/>
        </dgm:presLayoutVars>
      </dgm:prSet>
      <dgm:spPr>
        <a:noFill/>
      </dgm:spPr>
    </dgm:pt>
    <dgm:pt modelId="{47DC2B67-F70C-44D7-A98B-44906AB30223}" type="pres">
      <dgm:prSet presAssocID="{BACA21DC-F224-457E-A0FF-20C1E0C029E3}" presName="spaceBetweenRectangles" presStyleCnt="0"/>
      <dgm:spPr/>
    </dgm:pt>
    <dgm:pt modelId="{661E7306-0C93-4BBE-B132-6BB4A1A72617}" type="pres">
      <dgm:prSet presAssocID="{289C9869-9F66-47CF-8EA3-E0F21765B273}" presName="parentLin" presStyleCnt="0"/>
      <dgm:spPr/>
    </dgm:pt>
    <dgm:pt modelId="{A806A04A-2AB2-44C7-99F4-F6D1E5E7DD55}" type="pres">
      <dgm:prSet presAssocID="{289C9869-9F66-47CF-8EA3-E0F21765B27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53A83AF-3065-464B-BA25-0B326D7DEE41}" type="pres">
      <dgm:prSet presAssocID="{289C9869-9F66-47CF-8EA3-E0F21765B273}" presName="parentText" presStyleLbl="node1" presStyleIdx="5" presStyleCnt="7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C27A-5D0D-4FA2-9DD6-C2F246A214E5}" type="pres">
      <dgm:prSet presAssocID="{289C9869-9F66-47CF-8EA3-E0F21765B273}" presName="negativeSpace" presStyleCnt="0"/>
      <dgm:spPr/>
    </dgm:pt>
    <dgm:pt modelId="{CF02D22F-DA5A-49C4-A798-4B57E6D36E2C}" type="pres">
      <dgm:prSet presAssocID="{289C9869-9F66-47CF-8EA3-E0F21765B273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  <dgm:pt modelId="{005F3D97-4750-4760-BF11-A2F17E3837A0}" type="pres">
      <dgm:prSet presAssocID="{D09239AC-EC30-4B11-AA6E-3421A60652EB}" presName="spaceBetweenRectangles" presStyleCnt="0"/>
      <dgm:spPr/>
    </dgm:pt>
    <dgm:pt modelId="{1F74384C-6B07-49EC-AD41-5F1AC85724D5}" type="pres">
      <dgm:prSet presAssocID="{614C888D-6728-46A6-94B6-CEB96230FABA}" presName="parentLin" presStyleCnt="0"/>
      <dgm:spPr/>
    </dgm:pt>
    <dgm:pt modelId="{D39767F8-6A49-4D17-9B76-E313407C527B}" type="pres">
      <dgm:prSet presAssocID="{614C888D-6728-46A6-94B6-CEB96230FAB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EA3F025-5B25-4E2D-98B4-272E427ACD03}" type="pres">
      <dgm:prSet presAssocID="{614C888D-6728-46A6-94B6-CEB96230FABA}" presName="parentText" presStyleLbl="node1" presStyleIdx="6" presStyleCnt="7" custScaleX="129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518E-4C2F-4D5D-ACA3-63468DB01D5E}" type="pres">
      <dgm:prSet presAssocID="{614C888D-6728-46A6-94B6-CEB96230FABA}" presName="negativeSpace" presStyleCnt="0"/>
      <dgm:spPr/>
    </dgm:pt>
    <dgm:pt modelId="{C8C2B01F-5746-41BE-A336-723C18F4CC98}" type="pres">
      <dgm:prSet presAssocID="{614C888D-6728-46A6-94B6-CEB96230FABA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00717B"/>
          </a:solidFill>
        </a:ln>
      </dgm:spPr>
    </dgm:pt>
  </dgm:ptLst>
  <dgm:cxnLst>
    <dgm:cxn modelId="{CAD476FE-DEE3-4814-9FDE-3055133B7746}" type="presOf" srcId="{614C888D-6728-46A6-94B6-CEB96230FABA}" destId="{D39767F8-6A49-4D17-9B76-E313407C527B}" srcOrd="0" destOrd="0" presId="urn:microsoft.com/office/officeart/2005/8/layout/list1"/>
    <dgm:cxn modelId="{46DFFF8D-745A-40A9-A3D0-11C08C4B536D}" type="presOf" srcId="{289C9869-9F66-47CF-8EA3-E0F21765B273}" destId="{A53A83AF-3065-464B-BA25-0B326D7DEE41}" srcOrd="1" destOrd="0" presId="urn:microsoft.com/office/officeart/2005/8/layout/list1"/>
    <dgm:cxn modelId="{9B966B60-FE79-425D-BFF0-F8E99552F94F}" type="presOf" srcId="{036AD0FF-0C66-430C-8F42-38DBB4C083AE}" destId="{86D5E954-ABED-41E7-9A42-CAEC3FC1BA61}" srcOrd="0" destOrd="0" presId="urn:microsoft.com/office/officeart/2005/8/layout/list1"/>
    <dgm:cxn modelId="{33313134-3369-41B7-BC66-4175B42684EC}" type="presOf" srcId="{06757067-CA35-4595-836F-B47554AD13B4}" destId="{5076D2CF-5808-45CD-8778-CC0BF559C118}" srcOrd="0" destOrd="0" presId="urn:microsoft.com/office/officeart/2005/8/layout/list1"/>
    <dgm:cxn modelId="{D5F617C8-F864-4C36-8A6B-9FA862F16676}" srcId="{5C4A7484-EC7A-432F-A1F0-27AAE751E275}" destId="{036AD0FF-0C66-430C-8F42-38DBB4C083AE}" srcOrd="0" destOrd="0" parTransId="{7AA9DCFE-F85D-4E94-B985-5227C11CDAF2}" sibTransId="{F7FC5372-E8A9-4C92-9CAA-D53970E5BFFB}"/>
    <dgm:cxn modelId="{0DFE06E2-3A81-42E7-B4BB-438C5B05B5F4}" type="presOf" srcId="{06757067-CA35-4595-836F-B47554AD13B4}" destId="{3807FBFF-C98E-414C-B66D-4BEFB20D6009}" srcOrd="1" destOrd="0" presId="urn:microsoft.com/office/officeart/2005/8/layout/list1"/>
    <dgm:cxn modelId="{40F1F0AF-DF46-47E8-B700-2981AB6C5D88}" type="presOf" srcId="{8D8F59FD-C27A-4E6E-976B-3DA38880E947}" destId="{A5E85B00-0404-4515-B3D2-B74A393CFB55}" srcOrd="1" destOrd="0" presId="urn:microsoft.com/office/officeart/2005/8/layout/list1"/>
    <dgm:cxn modelId="{672DF2C2-34F8-4B70-993F-73EAE4159EC2}" type="presOf" srcId="{614C888D-6728-46A6-94B6-CEB96230FABA}" destId="{3EA3F025-5B25-4E2D-98B4-272E427ACD03}" srcOrd="1" destOrd="0" presId="urn:microsoft.com/office/officeart/2005/8/layout/list1"/>
    <dgm:cxn modelId="{E868452E-69D8-48CB-A6D1-779AE9E5A9B2}" type="presOf" srcId="{8D8F59FD-C27A-4E6E-976B-3DA38880E947}" destId="{8FD73D9D-7462-4A75-8749-1DF7C5A1AAFE}" srcOrd="0" destOrd="0" presId="urn:microsoft.com/office/officeart/2005/8/layout/list1"/>
    <dgm:cxn modelId="{109D33C6-C03B-47B3-80DF-F82C38AD50D8}" srcId="{5C4A7484-EC7A-432F-A1F0-27AAE751E275}" destId="{F4CBF6EE-4115-4F1A-994C-15A5ABD84D53}" srcOrd="2" destOrd="0" parTransId="{92ABCCD4-23F1-4C2C-8C1F-7EFCCD53DDD8}" sibTransId="{95178E56-02DC-4B22-9C69-315D1648F0BC}"/>
    <dgm:cxn modelId="{7D3C61D7-12CE-4A4E-83D2-CFC77663AF0D}" type="presOf" srcId="{F4CBF6EE-4115-4F1A-994C-15A5ABD84D53}" destId="{BE4BAC9D-C11B-48C1-BDFF-5D176FD76908}" srcOrd="0" destOrd="0" presId="urn:microsoft.com/office/officeart/2005/8/layout/list1"/>
    <dgm:cxn modelId="{33E5F3D6-F49A-48C3-82A5-EB1BFD3F9CF1}" type="presOf" srcId="{DEEAD7C9-85A4-410D-B35F-B88D37249570}" destId="{42E64823-EF92-4047-8325-7412EEC8AD72}" srcOrd="0" destOrd="0" presId="urn:microsoft.com/office/officeart/2005/8/layout/list1"/>
    <dgm:cxn modelId="{3B783CD1-5833-41BE-A4CC-A04100961484}" type="presOf" srcId="{F4CBF6EE-4115-4F1A-994C-15A5ABD84D53}" destId="{3A74A8A0-6D97-42A7-BC3F-C4EB211E30F5}" srcOrd="1" destOrd="0" presId="urn:microsoft.com/office/officeart/2005/8/layout/list1"/>
    <dgm:cxn modelId="{44603A89-F932-43A5-909D-B5ED50DE1755}" srcId="{5C4A7484-EC7A-432F-A1F0-27AAE751E275}" destId="{06757067-CA35-4595-836F-B47554AD13B4}" srcOrd="1" destOrd="0" parTransId="{4D62E771-8207-4661-BCED-306270609DA8}" sibTransId="{9126B23A-5790-4CAC-8CB8-10AA5F3325C4}"/>
    <dgm:cxn modelId="{72985531-884E-4833-AB0D-CADDAB8D9855}" type="presOf" srcId="{DEEAD7C9-85A4-410D-B35F-B88D37249570}" destId="{50A8A2F2-4600-4E79-9973-4E9327244757}" srcOrd="1" destOrd="0" presId="urn:microsoft.com/office/officeart/2005/8/layout/list1"/>
    <dgm:cxn modelId="{5B6B341B-2CF2-48E6-BD2A-6DFB13B2E017}" type="presOf" srcId="{289C9869-9F66-47CF-8EA3-E0F21765B273}" destId="{A806A04A-2AB2-44C7-99F4-F6D1E5E7DD55}" srcOrd="0" destOrd="0" presId="urn:microsoft.com/office/officeart/2005/8/layout/list1"/>
    <dgm:cxn modelId="{B2542A61-0B7C-4B29-814C-16EEF06B96DF}" srcId="{5C4A7484-EC7A-432F-A1F0-27AAE751E275}" destId="{8D8F59FD-C27A-4E6E-976B-3DA38880E947}" srcOrd="3" destOrd="0" parTransId="{2D04CDE3-F282-4E65-9C69-617BC239FE2B}" sibTransId="{F3A9B338-F8E0-4213-B48D-C833BB96EFEE}"/>
    <dgm:cxn modelId="{6BFFA3CC-769D-4B67-8C8F-AB8345E80D94}" srcId="{5C4A7484-EC7A-432F-A1F0-27AAE751E275}" destId="{DEEAD7C9-85A4-410D-B35F-B88D37249570}" srcOrd="4" destOrd="0" parTransId="{AEEFC7D3-8A09-49FC-A767-F3DC2CC26481}" sibTransId="{BACA21DC-F224-457E-A0FF-20C1E0C029E3}"/>
    <dgm:cxn modelId="{940F0291-9F4C-47DD-93B8-DE6C59FF20D3}" srcId="{5C4A7484-EC7A-432F-A1F0-27AAE751E275}" destId="{614C888D-6728-46A6-94B6-CEB96230FABA}" srcOrd="6" destOrd="0" parTransId="{423A8AEF-5EC3-456E-ADD7-3B33342452FA}" sibTransId="{F645B66C-2C47-4CE2-ABA1-E22C7B83C2F3}"/>
    <dgm:cxn modelId="{8C297085-A39D-4C9F-8516-AD3B091DD4FF}" srcId="{5C4A7484-EC7A-432F-A1F0-27AAE751E275}" destId="{289C9869-9F66-47CF-8EA3-E0F21765B273}" srcOrd="5" destOrd="0" parTransId="{A9C24E95-ECA2-43A3-BEA6-18B1D45AAABC}" sibTransId="{D09239AC-EC30-4B11-AA6E-3421A60652EB}"/>
    <dgm:cxn modelId="{D99D5A6C-C4C4-4B3B-8AE2-5565BA154495}" type="presOf" srcId="{5C4A7484-EC7A-432F-A1F0-27AAE751E275}" destId="{67B65E06-C2F2-49FB-8B80-BC9B2C0782F7}" srcOrd="0" destOrd="0" presId="urn:microsoft.com/office/officeart/2005/8/layout/list1"/>
    <dgm:cxn modelId="{97C79DDF-EB98-434B-A855-4FF005E23C72}" type="presOf" srcId="{036AD0FF-0C66-430C-8F42-38DBB4C083AE}" destId="{40ED2B90-F20C-4D82-88BE-8145D881B700}" srcOrd="1" destOrd="0" presId="urn:microsoft.com/office/officeart/2005/8/layout/list1"/>
    <dgm:cxn modelId="{3402762C-A170-4B7B-8B9D-F57DA5229B27}" type="presParOf" srcId="{67B65E06-C2F2-49FB-8B80-BC9B2C0782F7}" destId="{0CB1AC08-F719-416A-9196-C6516D119CEF}" srcOrd="0" destOrd="0" presId="urn:microsoft.com/office/officeart/2005/8/layout/list1"/>
    <dgm:cxn modelId="{820A72FF-2393-4182-95DC-E016B40FEAD6}" type="presParOf" srcId="{0CB1AC08-F719-416A-9196-C6516D119CEF}" destId="{86D5E954-ABED-41E7-9A42-CAEC3FC1BA61}" srcOrd="0" destOrd="0" presId="urn:microsoft.com/office/officeart/2005/8/layout/list1"/>
    <dgm:cxn modelId="{1E4360BD-B6AE-4394-B380-BF82BF696E75}" type="presParOf" srcId="{0CB1AC08-F719-416A-9196-C6516D119CEF}" destId="{40ED2B90-F20C-4D82-88BE-8145D881B700}" srcOrd="1" destOrd="0" presId="urn:microsoft.com/office/officeart/2005/8/layout/list1"/>
    <dgm:cxn modelId="{0CB63C59-8B1F-4077-A0AF-8DB625AD31DC}" type="presParOf" srcId="{67B65E06-C2F2-49FB-8B80-BC9B2C0782F7}" destId="{27C9A401-DCA5-4D58-9C33-DF85C550B9AF}" srcOrd="1" destOrd="0" presId="urn:microsoft.com/office/officeart/2005/8/layout/list1"/>
    <dgm:cxn modelId="{B5D9E2EB-8F14-4CF7-B1C4-29800B6E9DC8}" type="presParOf" srcId="{67B65E06-C2F2-49FB-8B80-BC9B2C0782F7}" destId="{863ECE48-93FC-4A2D-85AE-D52511F9A7AE}" srcOrd="2" destOrd="0" presId="urn:microsoft.com/office/officeart/2005/8/layout/list1"/>
    <dgm:cxn modelId="{856DA8F2-C778-4627-9F2A-D3217778B8D3}" type="presParOf" srcId="{67B65E06-C2F2-49FB-8B80-BC9B2C0782F7}" destId="{64BF9944-C25A-40D8-94F6-FA8A229E77C8}" srcOrd="3" destOrd="0" presId="urn:microsoft.com/office/officeart/2005/8/layout/list1"/>
    <dgm:cxn modelId="{4C4B31AA-95EA-4D8B-BAAC-3EEDE708BED0}" type="presParOf" srcId="{67B65E06-C2F2-49FB-8B80-BC9B2C0782F7}" destId="{F6EA20B5-E62D-4340-8865-E59341E3DAA5}" srcOrd="4" destOrd="0" presId="urn:microsoft.com/office/officeart/2005/8/layout/list1"/>
    <dgm:cxn modelId="{908703C1-9A4E-4796-A532-D94E1BEDFB15}" type="presParOf" srcId="{F6EA20B5-E62D-4340-8865-E59341E3DAA5}" destId="{5076D2CF-5808-45CD-8778-CC0BF559C118}" srcOrd="0" destOrd="0" presId="urn:microsoft.com/office/officeart/2005/8/layout/list1"/>
    <dgm:cxn modelId="{F6027F6A-DFF2-4905-8365-47C7FFFE7615}" type="presParOf" srcId="{F6EA20B5-E62D-4340-8865-E59341E3DAA5}" destId="{3807FBFF-C98E-414C-B66D-4BEFB20D6009}" srcOrd="1" destOrd="0" presId="urn:microsoft.com/office/officeart/2005/8/layout/list1"/>
    <dgm:cxn modelId="{5C567FDB-1FEC-4081-9538-DFCCB5430DE7}" type="presParOf" srcId="{67B65E06-C2F2-49FB-8B80-BC9B2C0782F7}" destId="{F08B06AF-0C2E-4E1C-9F80-9AD24D1930AF}" srcOrd="5" destOrd="0" presId="urn:microsoft.com/office/officeart/2005/8/layout/list1"/>
    <dgm:cxn modelId="{7F75AD92-0F0F-43CE-B1B9-4A9F2650FE6C}" type="presParOf" srcId="{67B65E06-C2F2-49FB-8B80-BC9B2C0782F7}" destId="{35A6C3E7-40F9-4BC5-B2C7-E4299036712D}" srcOrd="6" destOrd="0" presId="urn:microsoft.com/office/officeart/2005/8/layout/list1"/>
    <dgm:cxn modelId="{32E86DF9-B27B-4484-B5E9-DA343A0827CC}" type="presParOf" srcId="{67B65E06-C2F2-49FB-8B80-BC9B2C0782F7}" destId="{B4BD9381-5F6D-471F-AF87-4D1E2AEC2FF0}" srcOrd="7" destOrd="0" presId="urn:microsoft.com/office/officeart/2005/8/layout/list1"/>
    <dgm:cxn modelId="{55D173F9-571F-4B09-9993-F2F6AD0F9908}" type="presParOf" srcId="{67B65E06-C2F2-49FB-8B80-BC9B2C0782F7}" destId="{52F43DC1-7EC2-4E2A-B619-553C0672D8A4}" srcOrd="8" destOrd="0" presId="urn:microsoft.com/office/officeart/2005/8/layout/list1"/>
    <dgm:cxn modelId="{D3C109B9-8663-42B6-8B63-A1F166629FC9}" type="presParOf" srcId="{52F43DC1-7EC2-4E2A-B619-553C0672D8A4}" destId="{BE4BAC9D-C11B-48C1-BDFF-5D176FD76908}" srcOrd="0" destOrd="0" presId="urn:microsoft.com/office/officeart/2005/8/layout/list1"/>
    <dgm:cxn modelId="{51D9D6CD-8029-4110-924E-7F3BA614EEE4}" type="presParOf" srcId="{52F43DC1-7EC2-4E2A-B619-553C0672D8A4}" destId="{3A74A8A0-6D97-42A7-BC3F-C4EB211E30F5}" srcOrd="1" destOrd="0" presId="urn:microsoft.com/office/officeart/2005/8/layout/list1"/>
    <dgm:cxn modelId="{658614FF-F5CB-472F-B81B-66C2CDA43237}" type="presParOf" srcId="{67B65E06-C2F2-49FB-8B80-BC9B2C0782F7}" destId="{5ED3AA4A-C8D9-4850-8656-1AC8F3D7658E}" srcOrd="9" destOrd="0" presId="urn:microsoft.com/office/officeart/2005/8/layout/list1"/>
    <dgm:cxn modelId="{A702C325-7C1A-42D7-AE18-88F9705EBDFA}" type="presParOf" srcId="{67B65E06-C2F2-49FB-8B80-BC9B2C0782F7}" destId="{076A355F-3412-4B5E-90C7-63B3DDF16CA9}" srcOrd="10" destOrd="0" presId="urn:microsoft.com/office/officeart/2005/8/layout/list1"/>
    <dgm:cxn modelId="{1A6A958E-EE34-43B7-B343-E54931A9F303}" type="presParOf" srcId="{67B65E06-C2F2-49FB-8B80-BC9B2C0782F7}" destId="{32E5453A-A979-414B-9489-70C5755FA000}" srcOrd="11" destOrd="0" presId="urn:microsoft.com/office/officeart/2005/8/layout/list1"/>
    <dgm:cxn modelId="{81985908-1421-4D46-B1EB-D07D8953D4B4}" type="presParOf" srcId="{67B65E06-C2F2-49FB-8B80-BC9B2C0782F7}" destId="{EE03B70A-71B0-492D-A6CF-FFE5D0DAC5CE}" srcOrd="12" destOrd="0" presId="urn:microsoft.com/office/officeart/2005/8/layout/list1"/>
    <dgm:cxn modelId="{E54BC4D9-33C5-4AB7-B5DF-D4519486A594}" type="presParOf" srcId="{EE03B70A-71B0-492D-A6CF-FFE5D0DAC5CE}" destId="{8FD73D9D-7462-4A75-8749-1DF7C5A1AAFE}" srcOrd="0" destOrd="0" presId="urn:microsoft.com/office/officeart/2005/8/layout/list1"/>
    <dgm:cxn modelId="{C128E05B-1A35-4A57-B727-F8963640E14B}" type="presParOf" srcId="{EE03B70A-71B0-492D-A6CF-FFE5D0DAC5CE}" destId="{A5E85B00-0404-4515-B3D2-B74A393CFB55}" srcOrd="1" destOrd="0" presId="urn:microsoft.com/office/officeart/2005/8/layout/list1"/>
    <dgm:cxn modelId="{9BFBDDE9-DEE4-4593-ADA3-EF331C90782D}" type="presParOf" srcId="{67B65E06-C2F2-49FB-8B80-BC9B2C0782F7}" destId="{BFC57B2A-96E6-401E-B85D-BE81329B98D4}" srcOrd="13" destOrd="0" presId="urn:microsoft.com/office/officeart/2005/8/layout/list1"/>
    <dgm:cxn modelId="{D9F9A679-F540-4A16-8D06-1B24319DEBBF}" type="presParOf" srcId="{67B65E06-C2F2-49FB-8B80-BC9B2C0782F7}" destId="{0A6DADE3-8BD0-4DA1-8081-CDA83D0F7D71}" srcOrd="14" destOrd="0" presId="urn:microsoft.com/office/officeart/2005/8/layout/list1"/>
    <dgm:cxn modelId="{FBDF0BDF-F0B7-4B10-AD46-690FBC7D06FA}" type="presParOf" srcId="{67B65E06-C2F2-49FB-8B80-BC9B2C0782F7}" destId="{4EE7E4A2-50C7-4B5D-AE24-4D6D8641DD6F}" srcOrd="15" destOrd="0" presId="urn:microsoft.com/office/officeart/2005/8/layout/list1"/>
    <dgm:cxn modelId="{0202D56F-E65F-4C7D-8797-7E0C06BA04E9}" type="presParOf" srcId="{67B65E06-C2F2-49FB-8B80-BC9B2C0782F7}" destId="{FE280719-551E-4496-9F30-822FBC48764C}" srcOrd="16" destOrd="0" presId="urn:microsoft.com/office/officeart/2005/8/layout/list1"/>
    <dgm:cxn modelId="{C24A1F70-3899-4DBE-AA5C-E0037C32CBD8}" type="presParOf" srcId="{FE280719-551E-4496-9F30-822FBC48764C}" destId="{42E64823-EF92-4047-8325-7412EEC8AD72}" srcOrd="0" destOrd="0" presId="urn:microsoft.com/office/officeart/2005/8/layout/list1"/>
    <dgm:cxn modelId="{D62F6E05-4D6F-4F26-B25B-6C274B923066}" type="presParOf" srcId="{FE280719-551E-4496-9F30-822FBC48764C}" destId="{50A8A2F2-4600-4E79-9973-4E9327244757}" srcOrd="1" destOrd="0" presId="urn:microsoft.com/office/officeart/2005/8/layout/list1"/>
    <dgm:cxn modelId="{30047BB8-EC83-4FBF-A811-613AA29C1966}" type="presParOf" srcId="{67B65E06-C2F2-49FB-8B80-BC9B2C0782F7}" destId="{C170BEB7-5FFE-4D4B-900F-352F07D1710A}" srcOrd="17" destOrd="0" presId="urn:microsoft.com/office/officeart/2005/8/layout/list1"/>
    <dgm:cxn modelId="{2C732683-E046-4E94-9C1D-F9E6F038497D}" type="presParOf" srcId="{67B65E06-C2F2-49FB-8B80-BC9B2C0782F7}" destId="{609001E8-1458-4379-92F8-F5B55892FDBC}" srcOrd="18" destOrd="0" presId="urn:microsoft.com/office/officeart/2005/8/layout/list1"/>
    <dgm:cxn modelId="{3FF766D3-AF89-4C0E-B52B-26D518879C5E}" type="presParOf" srcId="{67B65E06-C2F2-49FB-8B80-BC9B2C0782F7}" destId="{47DC2B67-F70C-44D7-A98B-44906AB30223}" srcOrd="19" destOrd="0" presId="urn:microsoft.com/office/officeart/2005/8/layout/list1"/>
    <dgm:cxn modelId="{D296FA96-895D-4444-BFFE-4EE45F0CB431}" type="presParOf" srcId="{67B65E06-C2F2-49FB-8B80-BC9B2C0782F7}" destId="{661E7306-0C93-4BBE-B132-6BB4A1A72617}" srcOrd="20" destOrd="0" presId="urn:microsoft.com/office/officeart/2005/8/layout/list1"/>
    <dgm:cxn modelId="{440C68A5-B0FB-4425-BF60-8CF1039CD030}" type="presParOf" srcId="{661E7306-0C93-4BBE-B132-6BB4A1A72617}" destId="{A806A04A-2AB2-44C7-99F4-F6D1E5E7DD55}" srcOrd="0" destOrd="0" presId="urn:microsoft.com/office/officeart/2005/8/layout/list1"/>
    <dgm:cxn modelId="{790B0861-B91F-47DA-A5A1-6D299F1E1B95}" type="presParOf" srcId="{661E7306-0C93-4BBE-B132-6BB4A1A72617}" destId="{A53A83AF-3065-464B-BA25-0B326D7DEE41}" srcOrd="1" destOrd="0" presId="urn:microsoft.com/office/officeart/2005/8/layout/list1"/>
    <dgm:cxn modelId="{EF7689F8-17C3-48B3-8682-FA65CB8F5C85}" type="presParOf" srcId="{67B65E06-C2F2-49FB-8B80-BC9B2C0782F7}" destId="{2A28C27A-5D0D-4FA2-9DD6-C2F246A214E5}" srcOrd="21" destOrd="0" presId="urn:microsoft.com/office/officeart/2005/8/layout/list1"/>
    <dgm:cxn modelId="{F38839C0-B765-424E-90EF-80077FEC4394}" type="presParOf" srcId="{67B65E06-C2F2-49FB-8B80-BC9B2C0782F7}" destId="{CF02D22F-DA5A-49C4-A798-4B57E6D36E2C}" srcOrd="22" destOrd="0" presId="urn:microsoft.com/office/officeart/2005/8/layout/list1"/>
    <dgm:cxn modelId="{01C964A1-F606-46A3-8226-D3F71FD6E099}" type="presParOf" srcId="{67B65E06-C2F2-49FB-8B80-BC9B2C0782F7}" destId="{005F3D97-4750-4760-BF11-A2F17E3837A0}" srcOrd="23" destOrd="0" presId="urn:microsoft.com/office/officeart/2005/8/layout/list1"/>
    <dgm:cxn modelId="{3F02917F-2CCF-44FD-9A66-95BA4A3720AC}" type="presParOf" srcId="{67B65E06-C2F2-49FB-8B80-BC9B2C0782F7}" destId="{1F74384C-6B07-49EC-AD41-5F1AC85724D5}" srcOrd="24" destOrd="0" presId="urn:microsoft.com/office/officeart/2005/8/layout/list1"/>
    <dgm:cxn modelId="{4A2AB4B7-7FC4-48EC-A499-7451DCF866EE}" type="presParOf" srcId="{1F74384C-6B07-49EC-AD41-5F1AC85724D5}" destId="{D39767F8-6A49-4D17-9B76-E313407C527B}" srcOrd="0" destOrd="0" presId="urn:microsoft.com/office/officeart/2005/8/layout/list1"/>
    <dgm:cxn modelId="{33E3CD6E-8A18-416C-BF25-399903BA7C27}" type="presParOf" srcId="{1F74384C-6B07-49EC-AD41-5F1AC85724D5}" destId="{3EA3F025-5B25-4E2D-98B4-272E427ACD03}" srcOrd="1" destOrd="0" presId="urn:microsoft.com/office/officeart/2005/8/layout/list1"/>
    <dgm:cxn modelId="{80385789-5762-485C-B300-D1B36D4927DE}" type="presParOf" srcId="{67B65E06-C2F2-49FB-8B80-BC9B2C0782F7}" destId="{D279518E-4C2F-4D5D-ACA3-63468DB01D5E}" srcOrd="25" destOrd="0" presId="urn:microsoft.com/office/officeart/2005/8/layout/list1"/>
    <dgm:cxn modelId="{91AA040F-60D4-47D7-A1A8-97DBC5E81ADE}" type="presParOf" srcId="{67B65E06-C2F2-49FB-8B80-BC9B2C0782F7}" destId="{C8C2B01F-5746-41BE-A336-723C18F4CC98}" srcOrd="2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ECE48-93FC-4A2D-85AE-D52511F9A7AE}">
      <dsp:nvSpPr>
        <dsp:cNvPr id="0" name=""/>
        <dsp:cNvSpPr/>
      </dsp:nvSpPr>
      <dsp:spPr>
        <a:xfrm>
          <a:off x="0" y="327899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D2B90-F20C-4D82-88BE-8145D881B700}">
      <dsp:nvSpPr>
        <dsp:cNvPr id="0" name=""/>
        <dsp:cNvSpPr/>
      </dsp:nvSpPr>
      <dsp:spPr>
        <a:xfrm>
          <a:off x="417646" y="32699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Снижение темпов роста экономики</a:t>
          </a:r>
        </a:p>
      </dsp:txBody>
      <dsp:txXfrm>
        <a:off x="446467" y="61520"/>
        <a:ext cx="7525805" cy="532758"/>
      </dsp:txXfrm>
    </dsp:sp>
    <dsp:sp modelId="{35A6C3E7-40F9-4BC5-B2C7-E4299036712D}">
      <dsp:nvSpPr>
        <dsp:cNvPr id="0" name=""/>
        <dsp:cNvSpPr/>
      </dsp:nvSpPr>
      <dsp:spPr>
        <a:xfrm>
          <a:off x="0" y="1235100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7FBFF-C98E-414C-B66D-4BEFB20D6009}">
      <dsp:nvSpPr>
        <dsp:cNvPr id="0" name=""/>
        <dsp:cNvSpPr/>
      </dsp:nvSpPr>
      <dsp:spPr>
        <a:xfrm>
          <a:off x="417646" y="939900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Замедление роста банковского сектора (прогноз 2020 г.: менее 8%) </a:t>
          </a:r>
        </a:p>
      </dsp:txBody>
      <dsp:txXfrm>
        <a:off x="446467" y="968721"/>
        <a:ext cx="7525805" cy="532758"/>
      </dsp:txXfrm>
    </dsp:sp>
    <dsp:sp modelId="{076A355F-3412-4B5E-90C7-63B3DDF16CA9}">
      <dsp:nvSpPr>
        <dsp:cNvPr id="0" name=""/>
        <dsp:cNvSpPr/>
      </dsp:nvSpPr>
      <dsp:spPr>
        <a:xfrm>
          <a:off x="0" y="2142300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A8A0-6D97-42A7-BC3F-C4EB211E30F5}">
      <dsp:nvSpPr>
        <dsp:cNvPr id="0" name=""/>
        <dsp:cNvSpPr/>
      </dsp:nvSpPr>
      <dsp:spPr>
        <a:xfrm>
          <a:off x="417646" y="1847100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Рост долговой нагрузки  и  снижение  платежеспособности населения</a:t>
          </a:r>
        </a:p>
      </dsp:txBody>
      <dsp:txXfrm>
        <a:off x="446467" y="1875921"/>
        <a:ext cx="7525805" cy="532758"/>
      </dsp:txXfrm>
    </dsp:sp>
    <dsp:sp modelId="{0A6DADE3-8BD0-4DA1-8081-CDA83D0F7D71}">
      <dsp:nvSpPr>
        <dsp:cNvPr id="0" name=""/>
        <dsp:cNvSpPr/>
      </dsp:nvSpPr>
      <dsp:spPr>
        <a:xfrm>
          <a:off x="0" y="3049500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85B00-0404-4515-B3D2-B74A393CFB55}">
      <dsp:nvSpPr>
        <dsp:cNvPr id="0" name=""/>
        <dsp:cNvSpPr/>
      </dsp:nvSpPr>
      <dsp:spPr>
        <a:xfrm>
          <a:off x="417646" y="2754300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Ужесточение регулирования в области кредитования</a:t>
          </a:r>
        </a:p>
      </dsp:txBody>
      <dsp:txXfrm>
        <a:off x="446467" y="2783121"/>
        <a:ext cx="7525805" cy="532758"/>
      </dsp:txXfrm>
    </dsp:sp>
    <dsp:sp modelId="{CF02D22F-DA5A-49C4-A798-4B57E6D36E2C}">
      <dsp:nvSpPr>
        <dsp:cNvPr id="0" name=""/>
        <dsp:cNvSpPr/>
      </dsp:nvSpPr>
      <dsp:spPr>
        <a:xfrm>
          <a:off x="0" y="3956700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A83AF-3065-464B-BA25-0B326D7DEE41}">
      <dsp:nvSpPr>
        <dsp:cNvPr id="0" name=""/>
        <dsp:cNvSpPr/>
      </dsp:nvSpPr>
      <dsp:spPr>
        <a:xfrm>
          <a:off x="417646" y="3661500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Снижение процентных ставок</a:t>
          </a:r>
        </a:p>
      </dsp:txBody>
      <dsp:txXfrm>
        <a:off x="446467" y="3690321"/>
        <a:ext cx="7525805" cy="532758"/>
      </dsp:txXfrm>
    </dsp:sp>
    <dsp:sp modelId="{C8C2B01F-5746-41BE-A336-723C18F4CC98}">
      <dsp:nvSpPr>
        <dsp:cNvPr id="0" name=""/>
        <dsp:cNvSpPr/>
      </dsp:nvSpPr>
      <dsp:spPr>
        <a:xfrm>
          <a:off x="0" y="4863900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F025-5B25-4E2D-98B4-272E427ACD03}">
      <dsp:nvSpPr>
        <dsp:cNvPr id="0" name=""/>
        <dsp:cNvSpPr/>
      </dsp:nvSpPr>
      <dsp:spPr>
        <a:xfrm>
          <a:off x="417646" y="4568699"/>
          <a:ext cx="7583447" cy="59040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Снижение </a:t>
          </a:r>
          <a:r>
            <a:rPr lang="ru-RU" sz="2000" b="1" kern="1200" dirty="0" err="1" smtClean="0">
              <a:latin typeface="Arial Narrow" panose="020B0606020202030204" pitchFamily="34" charset="0"/>
            </a:rPr>
            <a:t>маржинальности</a:t>
          </a:r>
          <a:r>
            <a:rPr lang="ru-RU" sz="2000" b="1" kern="1200" dirty="0" smtClean="0">
              <a:latin typeface="Arial Narrow" panose="020B0606020202030204" pitchFamily="34" charset="0"/>
            </a:rPr>
            <a:t> и  рентабельности банковского бизнеса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46467" y="4597520"/>
        <a:ext cx="7525805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ECE48-93FC-4A2D-85AE-D52511F9A7AE}">
      <dsp:nvSpPr>
        <dsp:cNvPr id="0" name=""/>
        <dsp:cNvSpPr/>
      </dsp:nvSpPr>
      <dsp:spPr>
        <a:xfrm>
          <a:off x="0" y="504056"/>
          <a:ext cx="84969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D2B90-F20C-4D82-88BE-8145D881B700}">
      <dsp:nvSpPr>
        <dsp:cNvPr id="0" name=""/>
        <dsp:cNvSpPr/>
      </dsp:nvSpPr>
      <dsp:spPr>
        <a:xfrm>
          <a:off x="424847" y="118220"/>
          <a:ext cx="7714197" cy="719999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Реализация изменений социальной политики (стимулирование потребительской активности, стимулирование ипотечного кредитования – локомотив роста банковского сектора)</a:t>
          </a:r>
        </a:p>
      </dsp:txBody>
      <dsp:txXfrm>
        <a:off x="459994" y="153367"/>
        <a:ext cx="7643903" cy="649705"/>
      </dsp:txXfrm>
    </dsp:sp>
    <dsp:sp modelId="{35A6C3E7-40F9-4BC5-B2C7-E4299036712D}">
      <dsp:nvSpPr>
        <dsp:cNvPr id="0" name=""/>
        <dsp:cNvSpPr/>
      </dsp:nvSpPr>
      <dsp:spPr>
        <a:xfrm>
          <a:off x="0" y="1358419"/>
          <a:ext cx="84969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7FBFF-C98E-414C-B66D-4BEFB20D6009}">
      <dsp:nvSpPr>
        <dsp:cNvPr id="0" name=""/>
        <dsp:cNvSpPr/>
      </dsp:nvSpPr>
      <dsp:spPr>
        <a:xfrm>
          <a:off x="424847" y="1107499"/>
          <a:ext cx="7714197" cy="50184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Своевременная реализация национальных проектов (без переноса сроков на последующие годы) – стимулирование роста реальной экономики </a:t>
          </a:r>
        </a:p>
      </dsp:txBody>
      <dsp:txXfrm>
        <a:off x="449345" y="1131997"/>
        <a:ext cx="7665201" cy="452844"/>
      </dsp:txXfrm>
    </dsp:sp>
    <dsp:sp modelId="{076A355F-3412-4B5E-90C7-63B3DDF16CA9}">
      <dsp:nvSpPr>
        <dsp:cNvPr id="0" name=""/>
        <dsp:cNvSpPr/>
      </dsp:nvSpPr>
      <dsp:spPr>
        <a:xfrm>
          <a:off x="0" y="2129539"/>
          <a:ext cx="84969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A8A0-6D97-42A7-BC3F-C4EB211E30F5}">
      <dsp:nvSpPr>
        <dsp:cNvPr id="0" name=""/>
        <dsp:cNvSpPr/>
      </dsp:nvSpPr>
      <dsp:spPr>
        <a:xfrm>
          <a:off x="424847" y="1878619"/>
          <a:ext cx="7714197" cy="50184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Рост доходов реального сектора экономики</a:t>
          </a:r>
        </a:p>
      </dsp:txBody>
      <dsp:txXfrm>
        <a:off x="449345" y="1903117"/>
        <a:ext cx="7665201" cy="452844"/>
      </dsp:txXfrm>
    </dsp:sp>
    <dsp:sp modelId="{0A6DADE3-8BD0-4DA1-8081-CDA83D0F7D71}">
      <dsp:nvSpPr>
        <dsp:cNvPr id="0" name=""/>
        <dsp:cNvSpPr/>
      </dsp:nvSpPr>
      <dsp:spPr>
        <a:xfrm>
          <a:off x="0" y="2900659"/>
          <a:ext cx="8496944" cy="428400"/>
        </a:xfrm>
        <a:prstGeom prst="rect">
          <a:avLst/>
        </a:prstGeom>
        <a:noFill/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85B00-0404-4515-B3D2-B74A393CFB55}">
      <dsp:nvSpPr>
        <dsp:cNvPr id="0" name=""/>
        <dsp:cNvSpPr/>
      </dsp:nvSpPr>
      <dsp:spPr>
        <a:xfrm>
          <a:off x="424847" y="2649739"/>
          <a:ext cx="7714197" cy="50184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Увеличение объема ресурсов юр. лиц. Снижение стоимости пассивов</a:t>
          </a:r>
        </a:p>
      </dsp:txBody>
      <dsp:txXfrm>
        <a:off x="449345" y="2674237"/>
        <a:ext cx="7665201" cy="452844"/>
      </dsp:txXfrm>
    </dsp:sp>
    <dsp:sp modelId="{609001E8-1458-4379-92F8-F5B55892FDBC}">
      <dsp:nvSpPr>
        <dsp:cNvPr id="0" name=""/>
        <dsp:cNvSpPr/>
      </dsp:nvSpPr>
      <dsp:spPr>
        <a:xfrm>
          <a:off x="0" y="3671779"/>
          <a:ext cx="8496944" cy="42840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8A2F2-4600-4E79-9973-4E9327244757}">
      <dsp:nvSpPr>
        <dsp:cNvPr id="0" name=""/>
        <dsp:cNvSpPr/>
      </dsp:nvSpPr>
      <dsp:spPr>
        <a:xfrm>
          <a:off x="432311" y="3240358"/>
          <a:ext cx="771479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Рассмотрение вопроса об установлении лимита доступа к бюджетным ресурсам</a:t>
          </a:r>
        </a:p>
      </dsp:txBody>
      <dsp:txXfrm>
        <a:off x="456809" y="3264856"/>
        <a:ext cx="7665795" cy="452844"/>
      </dsp:txXfrm>
    </dsp:sp>
    <dsp:sp modelId="{CF02D22F-DA5A-49C4-A798-4B57E6D36E2C}">
      <dsp:nvSpPr>
        <dsp:cNvPr id="0" name=""/>
        <dsp:cNvSpPr/>
      </dsp:nvSpPr>
      <dsp:spPr>
        <a:xfrm>
          <a:off x="0" y="4442899"/>
          <a:ext cx="84969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A83AF-3065-464B-BA25-0B326D7DEE41}">
      <dsp:nvSpPr>
        <dsp:cNvPr id="0" name=""/>
        <dsp:cNvSpPr/>
      </dsp:nvSpPr>
      <dsp:spPr>
        <a:xfrm>
          <a:off x="424847" y="4191979"/>
          <a:ext cx="7714197" cy="50184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Поддержка уровня банковской маржи</a:t>
          </a:r>
        </a:p>
      </dsp:txBody>
      <dsp:txXfrm>
        <a:off x="449345" y="4216477"/>
        <a:ext cx="7665201" cy="452844"/>
      </dsp:txXfrm>
    </dsp:sp>
    <dsp:sp modelId="{C8C2B01F-5746-41BE-A336-723C18F4CC98}">
      <dsp:nvSpPr>
        <dsp:cNvPr id="0" name=""/>
        <dsp:cNvSpPr/>
      </dsp:nvSpPr>
      <dsp:spPr>
        <a:xfrm>
          <a:off x="0" y="5214019"/>
          <a:ext cx="84969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1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F025-5B25-4E2D-98B4-272E427ACD03}">
      <dsp:nvSpPr>
        <dsp:cNvPr id="0" name=""/>
        <dsp:cNvSpPr/>
      </dsp:nvSpPr>
      <dsp:spPr>
        <a:xfrm>
          <a:off x="424847" y="4963099"/>
          <a:ext cx="7714197" cy="501840"/>
        </a:xfrm>
        <a:prstGeom prst="roundRect">
          <a:avLst/>
        </a:prstGeom>
        <a:gradFill rotWithShape="0">
          <a:gsLst>
            <a:gs pos="0">
              <a:srgbClr val="00717B"/>
            </a:gs>
            <a:gs pos="35000">
              <a:schemeClr val="accent5">
                <a:lumMod val="40000"/>
                <a:lumOff val="60000"/>
              </a:schemeClr>
            </a:gs>
            <a:gs pos="100000">
              <a:srgbClr val="00717B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 Narrow" panose="020B0606020202030204" pitchFamily="34" charset="0"/>
            </a:rPr>
            <a:t>Снижение маржинальности и  рентабельности банковского бизнеса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449345" y="4987597"/>
        <a:ext cx="766520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4827-0EE2-4613-B89E-B25A773CF36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0745-25FE-48D3-B1BB-9E1188D29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7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247C-BF97-4FDC-B6D2-AD4D92D9A13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3936E-E6C6-4B18-A02C-37360E1E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9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D096F-730D-4B2F-901E-47DC357260D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2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7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0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3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7900-79A0-4FD3-9BAB-997CFAA9BCF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7F97-C541-43FB-A913-42E2552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1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Работа\макеты\запсиб макеты\Август 2018\презентация Мультивалютный вклад\фото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286"/>
            <a:ext cx="3290102" cy="793922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88" y="-30191"/>
            <a:ext cx="5398623" cy="5403408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5" y="0"/>
            <a:ext cx="1567066" cy="7938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5720" y="6381328"/>
            <a:ext cx="5052561" cy="307777"/>
          </a:xfrm>
          <a:prstGeom prst="rect">
            <a:avLst/>
          </a:prstGeom>
          <a:noFill/>
        </p:spPr>
        <p:txBody>
          <a:bodyPr wrap="square" lIns="0" tIns="0" rIns="78401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7A"/>
                </a:solidFill>
                <a:latin typeface="Arial Narrow" pitchFamily="34" charset="0"/>
              </a:rPr>
              <a:t>г. Тюмень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1920314"/>
            <a:ext cx="5976665" cy="2880789"/>
          </a:xfrm>
          <a:prstGeom prst="rect">
            <a:avLst/>
          </a:prstGeom>
          <a:noFill/>
        </p:spPr>
        <p:txBody>
          <a:bodyPr wrap="square" lIns="0" tIns="0" rIns="78401" bIns="0" rtlCol="0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XVII </a:t>
            </a: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межрегиональная конференция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Региональный финансовый рынок</a:t>
            </a:r>
            <a:r>
              <a:rPr lang="ru-RU" sz="2400" b="1" dirty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Состояние и перспективы.</a:t>
            </a:r>
          </a:p>
          <a:p>
            <a:pPr algn="r">
              <a:spcBef>
                <a:spcPct val="20000"/>
              </a:spcBef>
              <a:defRPr/>
            </a:pPr>
            <a:endParaRPr lang="ru-RU" sz="2400" b="1" dirty="0">
              <a:solidFill>
                <a:srgbClr val="00717B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«Вызовы </a:t>
            </a:r>
            <a:r>
              <a:rPr lang="ru-RU" sz="2400" b="1" dirty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и возможности </a:t>
            </a: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развития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>банковского сектора»</a:t>
            </a:r>
            <a:r>
              <a:rPr lang="ru-RU" sz="2400" b="1" dirty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717B"/>
                </a:solidFill>
                <a:latin typeface="Arial Narrow" panose="020B0606020202030204" pitchFamily="34" charset="0"/>
                <a:cs typeface="Arial" pitchFamily="34" charset="0"/>
              </a:rPr>
            </a:br>
            <a:endParaRPr lang="ru-RU" sz="2400" b="1" dirty="0">
              <a:solidFill>
                <a:srgbClr val="00717B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10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512" y="827420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Регулирование рынка кредитования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540" y="1278136"/>
            <a:ext cx="8119908" cy="4946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ru-RU" sz="1600" b="1" u="sng" dirty="0">
                <a:latin typeface="Arial Narrow" panose="020B0606020202030204" pitchFamily="34" charset="0"/>
              </a:rPr>
              <a:t>2</a:t>
            </a:r>
            <a:r>
              <a:rPr lang="ru-RU" sz="1600" b="1" u="sng" dirty="0" smtClean="0">
                <a:latin typeface="Arial Narrow" panose="020B0606020202030204" pitchFamily="34" charset="0"/>
              </a:rPr>
              <a:t>. Повышение </a:t>
            </a:r>
            <a:r>
              <a:rPr lang="ru-RU" sz="1600" b="1" u="sng" dirty="0">
                <a:latin typeface="Arial Narrow" panose="020B0606020202030204" pitchFamily="34" charset="0"/>
              </a:rPr>
              <a:t>надбавок к коэффициентам риска </a:t>
            </a:r>
            <a:r>
              <a:rPr lang="ru-RU" sz="1600" b="1" u="sng" dirty="0" smtClean="0">
                <a:latin typeface="Arial Narrow" panose="020B0606020202030204" pitchFamily="34" charset="0"/>
              </a:rPr>
              <a:t>в зависимости от полной стоимости кредита и введение показателя долговой нагрузки физических лиц.</a:t>
            </a:r>
            <a:endParaRPr lang="ru-RU" sz="1600" b="1" u="sng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540" y="3121223"/>
            <a:ext cx="833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Ранее для надбавок к коэффициентам риска использовались только значения полной стоимости кредита (ПСК</a:t>
            </a:r>
            <a:r>
              <a:rPr lang="ru-RU" sz="1400" dirty="0" smtClean="0">
                <a:latin typeface="Arial Narrow" panose="020B0606020202030204" pitchFamily="34" charset="0"/>
              </a:rPr>
              <a:t>):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540" y="1772816"/>
            <a:ext cx="7903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Предельные значения полной стоимости кредита (ПСК) на следующий квартал рассчитываются ЦБ РФ на основе среднерыночных значений ПСК предыдущего квартала (по необеспеченным кредитам).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Значения ПСК, применяемые в 1 квартале 2020 г.: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72723"/>
              </p:ext>
            </p:extLst>
          </p:nvPr>
        </p:nvGraphicFramePr>
        <p:xfrm>
          <a:off x="467543" y="3442328"/>
          <a:ext cx="8208913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489254"/>
                <a:gridCol w="807546"/>
                <a:gridCol w="807546"/>
                <a:gridCol w="807546"/>
                <a:gridCol w="807546"/>
                <a:gridCol w="807546"/>
                <a:gridCol w="807546"/>
                <a:gridCol w="874383"/>
              </a:tblGrid>
              <a:tr h="190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Интервал ПСК,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0-10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10-15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15-20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20-25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25-30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30-35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Свыше 35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Значение надбавки до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01.10.19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79022"/>
              </p:ext>
            </p:extLst>
          </p:nvPr>
        </p:nvGraphicFramePr>
        <p:xfrm>
          <a:off x="484539" y="2479288"/>
          <a:ext cx="8191915" cy="661680"/>
        </p:xfrm>
        <a:graphic>
          <a:graphicData uri="http://schemas.openxmlformats.org/drawingml/2006/table">
            <a:tbl>
              <a:tblPr/>
              <a:tblGrid>
                <a:gridCol w="2545391"/>
                <a:gridCol w="1411631"/>
                <a:gridCol w="1411631"/>
                <a:gridCol w="1411631"/>
                <a:gridCol w="1411631"/>
              </a:tblGrid>
              <a:tr h="16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Категории кредитов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Автокредиты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Кредитные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POS-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кредиты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Потреб. кредиты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Среднерыночные значения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12,9-18,1%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21,8-22,3%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13,0-16,9%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11,3-30,2%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Предельные значения </a:t>
                      </a:r>
                      <a:r>
                        <a:rPr lang="ru-RU" sz="1400" b="1" i="0" u="none" strike="noStrike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ПСК</a:t>
                      </a:r>
                      <a:endParaRPr lang="ru-RU" sz="1400" b="1" i="0" u="none" strike="noStrike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17,1-24,1%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29,1-29,7%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17,3-22,5%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</a:rPr>
                        <a:t>15,0-40,3%</a:t>
                      </a: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1850"/>
              </p:ext>
            </p:extLst>
          </p:nvPr>
        </p:nvGraphicFramePr>
        <p:xfrm>
          <a:off x="467543" y="4461084"/>
          <a:ext cx="8208914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938272"/>
                <a:gridCol w="1082285"/>
                <a:gridCol w="884051"/>
                <a:gridCol w="884051"/>
                <a:gridCol w="884051"/>
                <a:gridCol w="884051"/>
                <a:gridCol w="884051"/>
                <a:gridCol w="884051"/>
                <a:gridCol w="884051"/>
              </a:tblGrid>
              <a:tr h="79549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Интервал ПДН,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0-30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30-40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40-50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50-60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60-70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70-80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Свыше 80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Интервал ПСК, %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0-10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0,6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0,9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1,1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10-15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0,8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1,0</a:t>
                      </a:r>
                      <a:endParaRPr lang="ru-RU" sz="1200" b="1" i="1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1,2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15-20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1,1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1,3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1,4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1,6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20-25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1,5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1,7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1,8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25-30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1,8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1,9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2,2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30-35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2,1</a:t>
                      </a:r>
                      <a:endParaRPr lang="ru-RU" sz="1200" b="1" i="1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2,2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2,3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Свыше 35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4540" y="3933056"/>
            <a:ext cx="8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 1 октября 2019 г. были введены надбавки </a:t>
            </a:r>
            <a:r>
              <a:rPr lang="ru-RU" sz="1400" dirty="0">
                <a:latin typeface="Arial Narrow" panose="020B0606020202030204" pitchFamily="34" charset="0"/>
              </a:rPr>
              <a:t>к коэффициентам риска в зависимости от показателей долговой нагрузки (ПДН) физических </a:t>
            </a:r>
            <a:r>
              <a:rPr lang="ru-RU" sz="1400" dirty="0" smtClean="0">
                <a:latin typeface="Arial Narrow" panose="020B0606020202030204" pitchFamily="34" charset="0"/>
              </a:rPr>
              <a:t>лиц: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11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512" y="908720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Регулирование рынка кредитования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540" y="1459701"/>
            <a:ext cx="8119908" cy="4946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ru-RU" sz="1600" b="1" u="sng" dirty="0" smtClean="0">
                <a:latin typeface="Arial Narrow" panose="020B0606020202030204" pitchFamily="34" charset="0"/>
              </a:rPr>
              <a:t>3. Предложение Банка России по введению с 1 июля 2020 г. новых ограничений  при выдаче ипотечных кредитов.</a:t>
            </a:r>
            <a:endParaRPr lang="ru-RU" sz="1600" b="1" u="sng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540" y="2946075"/>
            <a:ext cx="83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Предлагается повысить надбавки к коэффициентам риска в зависимости от показателя отношения суммы кредита к сумме залогового </a:t>
            </a:r>
            <a:r>
              <a:rPr lang="ru-RU" sz="1400" dirty="0" smtClean="0">
                <a:latin typeface="Arial Narrow" panose="020B0606020202030204" pitchFamily="34" charset="0"/>
              </a:rPr>
              <a:t>обеспечения и </a:t>
            </a:r>
            <a:r>
              <a:rPr lang="ru-RU" sz="1400" dirty="0">
                <a:latin typeface="Arial Narrow" panose="020B0606020202030204" pitchFamily="34" charset="0"/>
              </a:rPr>
              <a:t>дополнительно от </a:t>
            </a:r>
            <a:r>
              <a:rPr lang="ru-RU" sz="1400" dirty="0" smtClean="0">
                <a:latin typeface="Arial Narrow" panose="020B0606020202030204" pitchFamily="34" charset="0"/>
              </a:rPr>
              <a:t>ПДН: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92219"/>
              </p:ext>
            </p:extLst>
          </p:nvPr>
        </p:nvGraphicFramePr>
        <p:xfrm>
          <a:off x="467543" y="3522139"/>
          <a:ext cx="8208914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938272"/>
                <a:gridCol w="1082285"/>
                <a:gridCol w="884051"/>
                <a:gridCol w="884051"/>
                <a:gridCol w="884051"/>
                <a:gridCol w="884051"/>
                <a:gridCol w="884051"/>
                <a:gridCol w="884051"/>
                <a:gridCol w="884051"/>
              </a:tblGrid>
              <a:tr h="79549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Интервал ПДН,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0-30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30-40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40-50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50-60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60-70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70-80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Свыше 80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4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Интервал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Кредит/ залог, 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0-40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40-50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50-60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60-70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70-80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80-90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400" b="1" i="1" baseline="0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Свыше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ru-RU" sz="1400" b="1" i="1" baseline="0" dirty="0" smtClean="0">
                          <a:solidFill>
                            <a:srgbClr val="89211B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п.п. на весь срок кредита</a:t>
                      </a: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89211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4540" y="2060848"/>
            <a:ext cx="833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Текущее значение надбавок к коэффициенту риска в зависимости от показателя «кредит/залог»: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58312"/>
              </p:ext>
            </p:extLst>
          </p:nvPr>
        </p:nvGraphicFramePr>
        <p:xfrm>
          <a:off x="1350870" y="2383339"/>
          <a:ext cx="6442260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985876"/>
                <a:gridCol w="1728192"/>
                <a:gridCol w="1728192"/>
              </a:tblGrid>
              <a:tr h="795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Интервал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Кредит/ залог, 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80-90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 п.п.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Свыше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200 п.п.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5949280"/>
            <a:ext cx="856895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ЦБ РФ </a:t>
            </a:r>
            <a:r>
              <a:rPr lang="ru-RU" sz="1400" dirty="0" smtClean="0">
                <a:latin typeface="Arial Narrow" panose="020B0606020202030204" pitchFamily="34" charset="0"/>
              </a:rPr>
              <a:t>оценивает, </a:t>
            </a:r>
            <a:r>
              <a:rPr lang="ru-RU" sz="1400" dirty="0">
                <a:latin typeface="Arial Narrow" panose="020B0606020202030204" pitchFamily="34" charset="0"/>
              </a:rPr>
              <a:t>что нагрузка на капитал банков в результате применения предложенных надбавок при неизменной структуре их ипотечных портфелей потенциально может </a:t>
            </a:r>
            <a:r>
              <a:rPr lang="ru-RU" sz="1400" b="1" dirty="0">
                <a:latin typeface="Arial Narrow" panose="020B0606020202030204" pitchFamily="34" charset="0"/>
              </a:rPr>
              <a:t>возрасти в 1,4 раза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3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8063" y="836712"/>
            <a:ext cx="8132409" cy="296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Рост кредитования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162" y="2852936"/>
            <a:ext cx="8130310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Потребность в росте капитала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537012"/>
            <a:ext cx="8136904" cy="324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Потребность в максимизации прибыли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774" y="4221088"/>
            <a:ext cx="3868226" cy="338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Увеличение резервов на возможные потери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5317" y="4221088"/>
            <a:ext cx="4047707" cy="3388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Потребность в максимизации процентной маржи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1484784"/>
            <a:ext cx="8136904" cy="370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Усиление требований ЦБ РФ к расчету нормативов и формированию резервов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4941168"/>
            <a:ext cx="3582952" cy="570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1. Доля </a:t>
            </a:r>
            <a:r>
              <a:rPr lang="ru-RU" sz="1600" dirty="0">
                <a:latin typeface="Arial Narrow" panose="020B0606020202030204" pitchFamily="34" charset="0"/>
              </a:rPr>
              <a:t>расходов банков в АСВ 13%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2. Сдержанные темпы снижения стоимости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0058" y="4941168"/>
            <a:ext cx="2808006" cy="5760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Высокие темпы снижения доходности кредитного портфеля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162" y="2204864"/>
            <a:ext cx="8130310" cy="299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      Нагрузка на собственный капитал банков.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5877272"/>
            <a:ext cx="4231023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Ужесточение конкуренции за ресурсы. Переток средств клиентов на альтернативные инструменты инвестирования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604707" y="1133040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604707" y="1853120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604707" y="2501192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604707" y="3149264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637887" y="3861048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389862" y="3854168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027901" y="4559982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027901" y="5511463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644008" y="4559982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644008" y="2250618"/>
            <a:ext cx="3940790" cy="207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  <a:prstDash val="lg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Дополнительно : Введение надбавки по ПДН по ипотеке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87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836712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Темпы роста привлеченных средств в РФ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512107"/>
              </p:ext>
            </p:extLst>
          </p:nvPr>
        </p:nvGraphicFramePr>
        <p:xfrm>
          <a:off x="-6474" y="1268760"/>
          <a:ext cx="6814838" cy="251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1"/>
          <p:cNvSpPr txBox="1"/>
          <p:nvPr/>
        </p:nvSpPr>
        <p:spPr>
          <a:xfrm>
            <a:off x="6840001" y="1139342"/>
            <a:ext cx="2271861" cy="2793714"/>
          </a:xfrm>
          <a:prstGeom prst="rect">
            <a:avLst/>
          </a:prstGeom>
          <a:ln w="19050">
            <a:solidFill>
              <a:srgbClr val="89211B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Факторы снижения темпов роста привлеченных средств: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Снижение процентных ставок по вкладам и депозитам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Развитие альтернативных инструментов сбережения – ИИС, ОФЗ-н, инвестиций на бирже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Стагнация реальных доходов населения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887047"/>
              </p:ext>
            </p:extLst>
          </p:nvPr>
        </p:nvGraphicFramePr>
        <p:xfrm>
          <a:off x="150196" y="4437112"/>
          <a:ext cx="8526260" cy="217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" y="3933056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Динамика ставок по депозитам ФЛ *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427984" y="4482335"/>
            <a:ext cx="4455242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 smtClean="0">
                <a:latin typeface="Arial Narrow" panose="020B0606020202030204" pitchFamily="34" charset="0"/>
              </a:rPr>
              <a:t>* Средневзвешенные процентные ставки КО  по депозитам физических лиц  сроком до </a:t>
            </a:r>
            <a:r>
              <a:rPr lang="ru-RU" sz="1200" i="1" dirty="0">
                <a:latin typeface="Arial Narrow" panose="020B0606020202030204" pitchFamily="34" charset="0"/>
              </a:rPr>
              <a:t>1 года, включая счета «до </a:t>
            </a:r>
            <a:r>
              <a:rPr lang="ru-RU" sz="1200" i="1" dirty="0" smtClean="0">
                <a:latin typeface="Arial Narrow" panose="020B0606020202030204" pitchFamily="34" charset="0"/>
              </a:rPr>
              <a:t>востребования»  без учета ПАО Сбербанк</a:t>
            </a:r>
            <a:endParaRPr lang="ru-RU" sz="1200" i="1" dirty="0">
              <a:latin typeface="Arial Narrow" panose="020B060602020203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092280" y="6476487"/>
            <a:ext cx="179094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сточник: ЦБ РФ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7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14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836712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Альтернативные инструменты сбережения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72885"/>
              </p:ext>
            </p:extLst>
          </p:nvPr>
        </p:nvGraphicFramePr>
        <p:xfrm>
          <a:off x="127767" y="3969060"/>
          <a:ext cx="3796161" cy="248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183350" y="4319240"/>
            <a:ext cx="2952199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 smtClean="0">
                <a:latin typeface="Arial Narrow" panose="020B0606020202030204" pitchFamily="34" charset="0"/>
              </a:rPr>
              <a:t>*индивидуальный инвестиционный  счет</a:t>
            </a:r>
            <a:endParaRPr lang="ru-RU" sz="1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934854"/>
              </p:ext>
            </p:extLst>
          </p:nvPr>
        </p:nvGraphicFramePr>
        <p:xfrm>
          <a:off x="4753492" y="3969060"/>
          <a:ext cx="4028259" cy="251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83703"/>
              </p:ext>
            </p:extLst>
          </p:nvPr>
        </p:nvGraphicFramePr>
        <p:xfrm>
          <a:off x="127765" y="1340769"/>
          <a:ext cx="6244435" cy="223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923"/>
                <a:gridCol w="1082369"/>
                <a:gridCol w="1415405"/>
                <a:gridCol w="1082369"/>
                <a:gridCol w="1082369"/>
              </a:tblGrid>
              <a:tr h="451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выпуска ОФЗ-н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дата выпуска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выпуска,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ставки купона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дата погашения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7B"/>
                    </a:solidFill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53001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26.04.2017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7,5%-10,5%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29.04.2020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53001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06.06.2017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7,5%-10,5%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29.04.2020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53002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13.09.2017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7,0%-10,1%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16.09.2020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53003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15.03.2018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6,0%-8,6%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24.03.2021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53003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17.09.2018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6,0%-8,6%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24.03.2021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53004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02.09.2019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6,5%-7,35%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31.08.2022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53005 RMFS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09.01.2020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5,0%-5,41%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18.01.2023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10800" marB="0" anchor="ctr">
                    <a:lnL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Правая фигурная скобка 19"/>
          <p:cNvSpPr/>
          <p:nvPr/>
        </p:nvSpPr>
        <p:spPr>
          <a:xfrm>
            <a:off x="6372200" y="1736812"/>
            <a:ext cx="198199" cy="14761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1"/>
          <p:cNvSpPr txBox="1"/>
          <p:nvPr/>
        </p:nvSpPr>
        <p:spPr>
          <a:xfrm>
            <a:off x="6602129" y="2083349"/>
            <a:ext cx="2150969" cy="783087"/>
          </a:xfrm>
          <a:prstGeom prst="rect">
            <a:avLst/>
          </a:prstGeom>
          <a:ln w="19050">
            <a:solidFill>
              <a:srgbClr val="89211B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latin typeface="Arial Narrow" panose="020B0606020202030204" pitchFamily="34" charset="0"/>
              </a:rPr>
              <a:t>80 млрд. руб.</a:t>
            </a:r>
            <a:r>
              <a:rPr lang="ru-RU" sz="1400" i="1" dirty="0" smtClean="0">
                <a:latin typeface="Arial Narrow" panose="020B0606020202030204" pitchFamily="34" charset="0"/>
              </a:rPr>
              <a:t> - объем уже размещенных выпусков ОФЗ-н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711647" y="3104964"/>
            <a:ext cx="1931935" cy="504056"/>
          </a:xfrm>
          <a:prstGeom prst="rect">
            <a:avLst/>
          </a:prstGeom>
          <a:ln w="19050">
            <a:solidFill>
              <a:srgbClr val="89211B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latin typeface="Arial Narrow" panose="020B0606020202030204" pitchFamily="34" charset="0"/>
              </a:rPr>
              <a:t>15 млрд. руб.</a:t>
            </a:r>
            <a:r>
              <a:rPr lang="ru-RU" sz="1400" i="1" dirty="0" smtClean="0">
                <a:latin typeface="Arial Narrow" panose="020B0606020202030204" pitchFamily="34" charset="0"/>
              </a:rPr>
              <a:t> в процессе размещения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349294" y="3368388"/>
            <a:ext cx="339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/>
          <p:cNvSpPr txBox="1"/>
          <p:nvPr/>
        </p:nvSpPr>
        <p:spPr>
          <a:xfrm>
            <a:off x="6630783" y="1298137"/>
            <a:ext cx="2150969" cy="546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89211B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95 млрд. руб. – общий объем ОФЗ-н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211960" y="1808992"/>
            <a:ext cx="1083065" cy="1548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i="1" dirty="0"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211960" y="3368388"/>
            <a:ext cx="83778" cy="348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"/>
          <p:cNvSpPr txBox="1"/>
          <p:nvPr/>
        </p:nvSpPr>
        <p:spPr>
          <a:xfrm>
            <a:off x="3420001" y="3717032"/>
            <a:ext cx="1656055" cy="50405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latin typeface="Arial Narrow" panose="020B0606020202030204" pitchFamily="34" charset="0"/>
              </a:rPr>
              <a:t>Доходность выше банковских вкладов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064991" y="6462248"/>
            <a:ext cx="271676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</a:t>
            </a:r>
            <a:r>
              <a:rPr lang="ru-RU" sz="1400" i="1" dirty="0">
                <a:latin typeface="Arial Narrow" panose="020B0606020202030204" pitchFamily="34" charset="0"/>
              </a:rPr>
              <a:t>: </a:t>
            </a:r>
            <a:r>
              <a:rPr lang="ru-RU" sz="1400" i="1" dirty="0" smtClean="0">
                <a:latin typeface="Arial Narrow" panose="020B0606020202030204" pitchFamily="34" charset="0"/>
              </a:rPr>
              <a:t>ММВБ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331640" y="6460196"/>
            <a:ext cx="271676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</a:t>
            </a:r>
            <a:r>
              <a:rPr lang="ru-RU" sz="1400" i="1" dirty="0">
                <a:latin typeface="Arial Narrow" panose="020B0606020202030204" pitchFamily="34" charset="0"/>
              </a:rPr>
              <a:t>: </a:t>
            </a:r>
            <a:r>
              <a:rPr lang="ru-RU" sz="1400" i="1" dirty="0" smtClean="0">
                <a:latin typeface="Arial Narrow" panose="020B0606020202030204" pitchFamily="34" charset="0"/>
              </a:rPr>
              <a:t>ММВБ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34857" y="3573016"/>
            <a:ext cx="2716761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сточник: Минфин РФ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836712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Ограничения для банков по привлечению средств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5872"/>
              </p:ext>
            </p:extLst>
          </p:nvPr>
        </p:nvGraphicFramePr>
        <p:xfrm>
          <a:off x="89476" y="1334224"/>
          <a:ext cx="8965047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289"/>
                <a:gridCol w="807243"/>
                <a:gridCol w="864096"/>
                <a:gridCol w="648072"/>
                <a:gridCol w="1080120"/>
                <a:gridCol w="1224136"/>
                <a:gridCol w="594091"/>
              </a:tblGrid>
              <a:tr h="3131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Категория средств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к размещению в банках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Мин.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капитал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млрд.р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Требуемый уровень рейтинга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Способ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размещения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Условие к рейтингам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Кол-во КО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</a:tr>
              <a:tr h="184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АКРА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RAEX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7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Средства Федерального бюджета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Средства областного бюджета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 Тюменской области</a:t>
                      </a:r>
                      <a:endParaRPr lang="ru-RU" sz="13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250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А+(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RU)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+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Счет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Одновременное соответствие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17">
                <a:tc v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А-(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RU)</a:t>
                      </a:r>
                      <a:endParaRPr lang="ru-RU" sz="13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Одновременное соответствие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88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компенсационного фонда возмещения вреда и компенсационного фонда обеспечения договорных обязательств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 объектов капитального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Счет/депозит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Средства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 ПФР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25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А-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(RU)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Один из двух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Пенсионные накопления НПФ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 и </a:t>
                      </a:r>
                      <a:br>
                        <a:rPr lang="ru-RU" sz="1300" baseline="0" dirty="0" smtClean="0">
                          <a:latin typeface="Arial Narrow" panose="020B0606020202030204" pitchFamily="34" charset="0"/>
                        </a:rPr>
                      </a:b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Средства фонда медицинского страхования</a:t>
                      </a:r>
                      <a:endParaRPr lang="ru-RU" sz="13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ААА(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RU)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АА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Arial Narrow" panose="020B0606020202030204" pitchFamily="34" charset="0"/>
                        </a:rPr>
                        <a:t>Суб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ru-RU" sz="13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Один из двух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8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А-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(RU)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Один из двух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ГК АСВ, ГК Фонд содействия реформированию жилищно-коммунального хозяйства, государственные корпорации (</a:t>
                      </a:r>
                      <a:r>
                        <a:rPr lang="ru-RU" sz="1300" dirty="0" err="1" smtClean="0">
                          <a:latin typeface="Arial Narrow" panose="020B0606020202030204" pitchFamily="34" charset="0"/>
                        </a:rPr>
                        <a:t>Ростех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300" dirty="0" err="1" smtClean="0">
                          <a:latin typeface="Arial Narrow" panose="020B0606020202030204" pitchFamily="34" charset="0"/>
                        </a:rPr>
                        <a:t>Росатом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300" dirty="0" err="1" smtClean="0">
                          <a:latin typeface="Arial Narrow" panose="020B0606020202030204" pitchFamily="34" charset="0"/>
                        </a:rPr>
                        <a:t>Роскосмос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 и др.)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А-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</a:rPr>
                        <a:t>(RU)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 Narrow" panose="020B0606020202030204" pitchFamily="34" charset="0"/>
                        </a:rPr>
                        <a:t>ruA</a:t>
                      </a: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Счет/депозит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Один из двух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766" y="6309320"/>
            <a:ext cx="8836722" cy="338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Различия в требованиях для размещения гос. средств.    Отсутствие доступа к бюджетным средствам у региональных банков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3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04717"/>
              </p:ext>
            </p:extLst>
          </p:nvPr>
        </p:nvGraphicFramePr>
        <p:xfrm>
          <a:off x="0" y="4005065"/>
          <a:ext cx="867645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16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836046"/>
              </p:ext>
            </p:extLst>
          </p:nvPr>
        </p:nvGraphicFramePr>
        <p:xfrm>
          <a:off x="251520" y="1340768"/>
          <a:ext cx="83529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" y="836712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Чистая процентная маржа банковского сектора РФ *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644008" y="126876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2987824" y="3355903"/>
            <a:ext cx="583264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latin typeface="Arial Narrow" panose="020B0606020202030204" pitchFamily="34" charset="0"/>
              </a:rPr>
              <a:t>* Источник</a:t>
            </a:r>
            <a:r>
              <a:rPr lang="ru-RU" sz="1400" i="1" dirty="0">
                <a:latin typeface="Arial Narrow" panose="020B0606020202030204" pitchFamily="34" charset="0"/>
              </a:rPr>
              <a:t>: АКРА, данные за </a:t>
            </a:r>
            <a:r>
              <a:rPr lang="ru-RU" sz="1400" i="1" dirty="0" smtClean="0">
                <a:latin typeface="Arial Narrow" panose="020B0606020202030204" pitchFamily="34" charset="0"/>
              </a:rPr>
              <a:t>2019 </a:t>
            </a:r>
            <a:r>
              <a:rPr lang="ru-RU" sz="1400" i="1" dirty="0">
                <a:latin typeface="Arial Narrow" panose="020B0606020202030204" pitchFamily="34" charset="0"/>
              </a:rPr>
              <a:t>- 2021 гг. – прогноз </a:t>
            </a:r>
            <a:r>
              <a:rPr lang="ru-RU" sz="1400" i="1" dirty="0" smtClean="0">
                <a:latin typeface="Arial Narrow" panose="020B0606020202030204" pitchFamily="34" charset="0"/>
              </a:rPr>
              <a:t>АКРА от 14.10.2019г.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1636" y="3684376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Прибыль банковского сектора РФ, млрд. руб.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724129" y="6332471"/>
            <a:ext cx="324036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latin typeface="Arial Narrow" panose="020B0606020202030204" pitchFamily="34" charset="0"/>
              </a:rPr>
              <a:t>*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 smtClean="0">
                <a:latin typeface="Arial Narrow" panose="020B0606020202030204" pitchFamily="34" charset="0"/>
              </a:rPr>
              <a:t>Источник</a:t>
            </a:r>
            <a:r>
              <a:rPr lang="ru-RU" sz="1400" i="1" dirty="0">
                <a:latin typeface="Arial Narrow" panose="020B0606020202030204" pitchFamily="34" charset="0"/>
              </a:rPr>
              <a:t>: </a:t>
            </a:r>
            <a:r>
              <a:rPr lang="ru-RU" sz="1400" i="1" dirty="0" smtClean="0">
                <a:latin typeface="Arial Narrow" panose="020B0606020202030204" pitchFamily="34" charset="0"/>
              </a:rPr>
              <a:t>прогноз АКРА от 14.10.2019г.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940152" y="414908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6716045" y="4581128"/>
            <a:ext cx="2479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latin typeface="Arial Narrow" panose="020B0606020202030204" pitchFamily="34" charset="0"/>
              </a:rPr>
              <a:t>*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033641" y="4509120"/>
            <a:ext cx="2479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latin typeface="Arial Narrow" panose="020B0606020202030204" pitchFamily="34" charset="0"/>
              </a:rPr>
              <a:t>*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endCxn id="4" idx="3"/>
          </p:cNvCxnSpPr>
          <p:nvPr/>
        </p:nvCxnSpPr>
        <p:spPr>
          <a:xfrm>
            <a:off x="4719555" y="2114329"/>
            <a:ext cx="3868623" cy="2031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08104" y="2132856"/>
            <a:ext cx="308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Консенсус-прогноз экспертов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14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низ 34"/>
          <p:cNvSpPr/>
          <p:nvPr/>
        </p:nvSpPr>
        <p:spPr>
          <a:xfrm>
            <a:off x="4095071" y="4005064"/>
            <a:ext cx="327333" cy="1008112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310833483"/>
              </p:ext>
            </p:extLst>
          </p:nvPr>
        </p:nvGraphicFramePr>
        <p:xfrm>
          <a:off x="251520" y="836712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17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6" y="6761158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>
            <a:off x="4071887" y="1637096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089721" y="2420888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095071" y="3212976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103050" y="5517232"/>
            <a:ext cx="327333" cy="351744"/>
          </a:xfrm>
          <a:prstGeom prst="downArrow">
            <a:avLst/>
          </a:prstGeom>
          <a:solidFill>
            <a:srgbClr val="007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9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9" y="2844225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sz="3200" b="1" dirty="0">
              <a:solidFill>
                <a:srgbClr val="00717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4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865572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банковского сектора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1670792"/>
              </p:ext>
            </p:extLst>
          </p:nvPr>
        </p:nvGraphicFramePr>
        <p:xfrm>
          <a:off x="395536" y="980728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536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755412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Темпы роста кредитования в РФ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39824"/>
              </p:ext>
            </p:extLst>
          </p:nvPr>
        </p:nvGraphicFramePr>
        <p:xfrm>
          <a:off x="0" y="1273797"/>
          <a:ext cx="9144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Левая фигурная скобка 2"/>
          <p:cNvSpPr/>
          <p:nvPr/>
        </p:nvSpPr>
        <p:spPr>
          <a:xfrm rot="5400000">
            <a:off x="4376497" y="1181268"/>
            <a:ext cx="210986" cy="5292588"/>
          </a:xfrm>
          <a:prstGeom prst="leftBrace">
            <a:avLst/>
          </a:prstGeom>
          <a:noFill/>
          <a:ln w="19050">
            <a:solidFill>
              <a:srgbClr val="007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37846"/>
              </p:ext>
            </p:extLst>
          </p:nvPr>
        </p:nvGraphicFramePr>
        <p:xfrm>
          <a:off x="1187624" y="3933056"/>
          <a:ext cx="6408712" cy="213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399666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*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346" y="643615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Narrow" panose="020B0606020202030204" pitchFamily="34" charset="0"/>
              </a:rPr>
              <a:t>* январь-ноябрь 2019 г.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4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236296" y="1278052"/>
            <a:ext cx="1646930" cy="1790908"/>
          </a:xfrm>
          <a:prstGeom prst="rect">
            <a:avLst/>
          </a:prstGeom>
          <a:solidFill>
            <a:srgbClr val="00717B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4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592" y="800166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Снижение ставок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240016"/>
              </p:ext>
            </p:extLst>
          </p:nvPr>
        </p:nvGraphicFramePr>
        <p:xfrm>
          <a:off x="-180528" y="1169499"/>
          <a:ext cx="9649072" cy="189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7236296" y="1196752"/>
            <a:ext cx="0" cy="18722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0312" y="13407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прогноз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092280" y="6465677"/>
            <a:ext cx="179094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сточник: ЦБ РФ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380312" y="2276872"/>
            <a:ext cx="120498" cy="4587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77435"/>
              </p:ext>
            </p:extLst>
          </p:nvPr>
        </p:nvGraphicFramePr>
        <p:xfrm>
          <a:off x="157123" y="3099852"/>
          <a:ext cx="8721838" cy="176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79446"/>
              </p:ext>
            </p:extLst>
          </p:nvPr>
        </p:nvGraphicFramePr>
        <p:xfrm>
          <a:off x="88622" y="4725144"/>
          <a:ext cx="8989665" cy="188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TextBox 17"/>
          <p:cNvSpPr txBox="1"/>
          <p:nvPr/>
        </p:nvSpPr>
        <p:spPr>
          <a:xfrm>
            <a:off x="568482" y="4077072"/>
            <a:ext cx="8107973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9211B"/>
            </a:solidFill>
          </a:ln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9E0E0F"/>
                </a:solidFill>
                <a:latin typeface="Arial Narrow" panose="020B0606020202030204" pitchFamily="34" charset="0"/>
              </a:rPr>
              <a:t>-6,65 </a:t>
            </a:r>
            <a:r>
              <a:rPr lang="ru-RU" sz="1400" b="1" dirty="0">
                <a:solidFill>
                  <a:srgbClr val="9E0E0F"/>
                </a:solidFill>
                <a:latin typeface="Arial Narrow" panose="020B0606020202030204" pitchFamily="34" charset="0"/>
              </a:rPr>
              <a:t>п.п.</a:t>
            </a:r>
          </a:p>
        </p:txBody>
      </p:sp>
      <p:sp>
        <p:nvSpPr>
          <p:cNvPr id="26" name="TextBox 17"/>
          <p:cNvSpPr txBox="1"/>
          <p:nvPr/>
        </p:nvSpPr>
        <p:spPr>
          <a:xfrm>
            <a:off x="549289" y="5733256"/>
            <a:ext cx="8127165" cy="184666"/>
          </a:xfrm>
          <a:prstGeom prst="rect">
            <a:avLst/>
          </a:prstGeom>
          <a:solidFill>
            <a:srgbClr val="E15616">
              <a:alpha val="30196"/>
            </a:srgbClr>
          </a:solidFill>
          <a:ln>
            <a:solidFill>
              <a:srgbClr val="89211B"/>
            </a:solidFill>
          </a:ln>
        </p:spPr>
        <p:txBody>
          <a:bodyPr wrap="square" lIns="36000" tIns="0" rIns="36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9E0E0F"/>
                </a:solidFill>
                <a:latin typeface="Arial Narrow" panose="020B0606020202030204" pitchFamily="34" charset="0"/>
              </a:rPr>
              <a:t>-5,29 </a:t>
            </a:r>
            <a:r>
              <a:rPr lang="ru-RU" sz="1200" b="1" dirty="0">
                <a:solidFill>
                  <a:srgbClr val="9E0E0F"/>
                </a:solidFill>
                <a:latin typeface="Arial Narrow" panose="020B0606020202030204" pitchFamily="34" charset="0"/>
              </a:rPr>
              <a:t>п.п.</a:t>
            </a:r>
          </a:p>
        </p:txBody>
      </p:sp>
    </p:spTree>
    <p:extLst>
      <p:ext uri="{BB962C8B-B14F-4D97-AF65-F5344CB8AC3E}">
        <p14:creationId xmlns:p14="http://schemas.microsoft.com/office/powerpoint/2010/main" val="135805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5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" y="881531"/>
            <a:ext cx="684000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Динамика доходов населения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612809"/>
              </p:ext>
            </p:extLst>
          </p:nvPr>
        </p:nvGraphicFramePr>
        <p:xfrm>
          <a:off x="-611" y="1340768"/>
          <a:ext cx="680897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924022" y="1634267"/>
            <a:ext cx="2039088" cy="1074653"/>
          </a:xfrm>
          <a:prstGeom prst="rect">
            <a:avLst/>
          </a:prstGeom>
          <a:ln w="19050">
            <a:solidFill>
              <a:srgbClr val="89211B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 2019 г. применяется новая методология расчета реальных доходов населения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871205" y="6450574"/>
            <a:ext cx="207374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 Narrow" panose="020B0606020202030204" pitchFamily="34" charset="0"/>
              </a:rPr>
              <a:t>И</a:t>
            </a:r>
            <a:r>
              <a:rPr lang="ru-RU" sz="1400" i="1" dirty="0" smtClean="0">
                <a:latin typeface="Arial Narrow" panose="020B0606020202030204" pitchFamily="34" charset="0"/>
              </a:rPr>
              <a:t>сточник</a:t>
            </a:r>
            <a:r>
              <a:rPr lang="ru-RU" sz="1400" i="1" dirty="0">
                <a:latin typeface="Arial Narrow" panose="020B0606020202030204" pitchFamily="34" charset="0"/>
              </a:rPr>
              <a:t>: </a:t>
            </a:r>
            <a:r>
              <a:rPr lang="ru-RU" sz="1400" i="1" dirty="0" smtClean="0">
                <a:latin typeface="Arial Narrow" panose="020B0606020202030204" pitchFamily="34" charset="0"/>
              </a:rPr>
              <a:t>Росстат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6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4211564" cy="500119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Возможности развития в банковском секторе</a:t>
            </a:r>
          </a:p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Социальная политика РФ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908720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Программы материнского капитала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392488" cy="3240360"/>
          </a:xfrm>
          <a:prstGeom prst="rect">
            <a:avLst/>
          </a:prstGeom>
          <a:noFill/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материнский капитал: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466,6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 первого ребёнка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150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 второго ребёнка или </a:t>
            </a: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616,6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 второго (или последующего ребёнка), если мат. капитал получается впервые.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Использовать материнский капитал на покупку квартиры можно сразу не дожидаясь исполнения ребёнку 3 лет.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Гашение ипотеки на сумму </a:t>
            </a: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450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при рождении третьего ребёнка.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97152"/>
            <a:ext cx="4392488" cy="1152128"/>
          </a:xfrm>
          <a:prstGeom prst="rect">
            <a:avLst/>
          </a:prstGeom>
          <a:noFill/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Региональный материнский капитал: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150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 первого ребёнка.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17B"/>
                </a:solidFill>
                <a:latin typeface="Arial Narrow" panose="020B0606020202030204" pitchFamily="34" charset="0"/>
              </a:rPr>
              <a:t>100 тыс. руб.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 третьего или последующего ребёнка.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908720"/>
            <a:ext cx="4248472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Субсидирование процентных ставок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1412776"/>
            <a:ext cx="4248472" cy="2448272"/>
          </a:xfrm>
          <a:prstGeom prst="rect">
            <a:avLst/>
          </a:prstGeom>
          <a:noFill/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Государственное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субсидирование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ипотечной процентной ставки до </a:t>
            </a:r>
            <a:r>
              <a:rPr lang="ru-RU" b="1" dirty="0">
                <a:solidFill>
                  <a:srgbClr val="00717B"/>
                </a:solidFill>
                <a:latin typeface="Arial Narrow" panose="020B0606020202030204" pitchFamily="34" charset="0"/>
              </a:rPr>
              <a:t>6%(5%)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для семей в которых родился второй или последующий ребенок после 1 января 2018 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Прочие программы субсидирования для отдельных категорий граждан – учителей, врачей и т.д.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005064"/>
            <a:ext cx="4248472" cy="1944216"/>
          </a:xfrm>
          <a:prstGeom prst="rect">
            <a:avLst/>
          </a:prstGeom>
          <a:noFill/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Разрабатывается программа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субсидирования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"сельской ипотеки" под </a:t>
            </a:r>
            <a:r>
              <a:rPr lang="ru-RU" b="1" dirty="0">
                <a:solidFill>
                  <a:srgbClr val="00717B"/>
                </a:solidFill>
                <a:latin typeface="Arial Narrow" panose="020B0606020202030204" pitchFamily="34" charset="0"/>
              </a:rPr>
              <a:t>3%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Ключевой особенностью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этой программы станет широкий охват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аудитории, т.к.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единственным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ограничением будет нахождение объекта кредитования в сельской местности. </a:t>
            </a:r>
            <a:endParaRPr lang="ru-R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7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4211564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Возможности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908720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Повышение пенсионного возраста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819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058" y="3227113"/>
            <a:ext cx="3739461" cy="417912"/>
          </a:xfrm>
          <a:prstGeom prst="rect">
            <a:avLst/>
          </a:prstGeom>
          <a:noFill/>
          <a:ln w="19050">
            <a:solidFill>
              <a:srgbClr val="00717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Увеличение доли работающего населения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069" y="4232491"/>
            <a:ext cx="5034219" cy="780685"/>
          </a:xfrm>
          <a:prstGeom prst="rect">
            <a:avLst/>
          </a:prstGeom>
          <a:noFill/>
          <a:ln w="19050">
            <a:solidFill>
              <a:srgbClr val="00717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Расширение возможностей кредитования – увеличение возраста по кредитованию и </a:t>
            </a:r>
            <a:r>
              <a:rPr lang="ru-RU" sz="1600" b="1" dirty="0">
                <a:latin typeface="Arial Narrow" panose="020B0606020202030204" pitchFamily="34" charset="0"/>
              </a:rPr>
              <a:t>увеличение сроков обслуживания кредитов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8095" y="3227113"/>
            <a:ext cx="3734345" cy="417912"/>
          </a:xfrm>
          <a:prstGeom prst="rect">
            <a:avLst/>
          </a:prstGeom>
          <a:noFill/>
          <a:ln w="19050">
            <a:solidFill>
              <a:srgbClr val="00717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Сохранение потребительской активности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flipV="1">
            <a:off x="2195736" y="3655791"/>
            <a:ext cx="679322" cy="446976"/>
          </a:xfrm>
          <a:prstGeom prst="upArrow">
            <a:avLst/>
          </a:prstGeom>
          <a:solidFill>
            <a:srgbClr val="00717B"/>
          </a:solidFill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Стрелка вверх 16"/>
          <p:cNvSpPr/>
          <p:nvPr/>
        </p:nvSpPr>
        <p:spPr>
          <a:xfrm flipV="1">
            <a:off x="6307602" y="3645024"/>
            <a:ext cx="679322" cy="446976"/>
          </a:xfrm>
          <a:prstGeom prst="upArrow">
            <a:avLst/>
          </a:prstGeom>
          <a:solidFill>
            <a:srgbClr val="00717B"/>
          </a:solidFill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TextBox 17"/>
          <p:cNvSpPr txBox="1"/>
          <p:nvPr/>
        </p:nvSpPr>
        <p:spPr>
          <a:xfrm>
            <a:off x="2123728" y="5528635"/>
            <a:ext cx="5034219" cy="420645"/>
          </a:xfrm>
          <a:prstGeom prst="rect">
            <a:avLst/>
          </a:prstGeom>
          <a:noFill/>
          <a:ln w="19050">
            <a:solidFill>
              <a:srgbClr val="00717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Увеличение ёмкости рынка по кредитованию населения</a:t>
            </a:r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4263366" y="5043223"/>
            <a:ext cx="679322" cy="446976"/>
          </a:xfrm>
          <a:prstGeom prst="upArrow">
            <a:avLst/>
          </a:prstGeom>
          <a:solidFill>
            <a:srgbClr val="00717B"/>
          </a:solidFill>
          <a:ln>
            <a:solidFill>
              <a:srgbClr val="007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71854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8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898" y="1536519"/>
            <a:ext cx="2808006" cy="524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Снижение ставок по кредитованию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948" y="4055272"/>
            <a:ext cx="2808006" cy="296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Рост кредитования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898" y="4486884"/>
            <a:ext cx="2808006" cy="59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Рост долговой нагрузки населения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898" y="5229200"/>
            <a:ext cx="280800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Возрастание кредитного риска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948" y="5671384"/>
            <a:ext cx="2808006" cy="637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Увеличение резервов на возможные потери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4261" y="5301208"/>
            <a:ext cx="2808006" cy="740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Ужесточение требований к формированию резервов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908720"/>
            <a:ext cx="3168352" cy="5544616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99898" y="842115"/>
            <a:ext cx="2808006" cy="7403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Рынок кредитования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908720"/>
            <a:ext cx="3168352" cy="5544616"/>
          </a:xfrm>
          <a:prstGeom prst="rect">
            <a:avLst/>
          </a:prstGeom>
          <a:noFill/>
          <a:ln w="38100">
            <a:solidFill>
              <a:srgbClr val="89211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634026" y="796913"/>
            <a:ext cx="2808006" cy="7403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Меры ЦБ РФ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4041079"/>
            <a:ext cx="2808006" cy="740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Введение надбавок в зависимости от долговой нагрузки заемщика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4947" y="2780928"/>
            <a:ext cx="2808006" cy="740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Ограничение полной стоимости кредита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1536519"/>
            <a:ext cx="2808006" cy="740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89211B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Повышение коэффициентов риска для кредитов с низким первоначальным взносом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5400000" flipV="1">
            <a:off x="4270716" y="1627022"/>
            <a:ext cx="602568" cy="655536"/>
          </a:xfrm>
          <a:prstGeom prst="upArrow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5400000" flipV="1">
            <a:off x="4301743" y="3353260"/>
            <a:ext cx="602568" cy="655536"/>
          </a:xfrm>
          <a:prstGeom prst="upArrow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5400000" flipV="1">
            <a:off x="4270716" y="5130708"/>
            <a:ext cx="602568" cy="655536"/>
          </a:xfrm>
          <a:prstGeom prst="upArrow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99592" y="2204864"/>
            <a:ext cx="2808006" cy="792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Стимулирование ипотечного кредитования через соц. политику государства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3140968"/>
            <a:ext cx="2808006" cy="7819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Замедление темпов снижения/ рост реальных доходов населения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33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7027630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fld id="{FBED4651-F443-4734-9739-AFFCE8085D1B}" type="slidenum">
              <a:rPr lang="ru-RU" altLang="ru-RU" sz="1000" smtClean="0">
                <a:solidFill>
                  <a:srgbClr val="898989"/>
                </a:solidFill>
                <a:latin typeface="Arial (Основной текст)"/>
              </a:rPr>
              <a:pPr algn="r" fontAlgn="base">
                <a:spcAft>
                  <a:spcPct val="0"/>
                </a:spcAft>
                <a:buFontTx/>
                <a:buNone/>
              </a:pPr>
              <a:t>9</a:t>
            </a:fld>
            <a:endParaRPr lang="ru-RU" altLang="ru-RU" sz="1000" dirty="0" smtClean="0">
              <a:solidFill>
                <a:srgbClr val="898989"/>
              </a:solidFill>
              <a:latin typeface="Arial (Основной текст)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6764519"/>
            <a:ext cx="9156949" cy="12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64" y="151769"/>
            <a:ext cx="2270404" cy="4689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9450" y="188640"/>
            <a:ext cx="3974576" cy="284675"/>
          </a:xfrm>
          <a:prstGeom prst="rect">
            <a:avLst/>
          </a:prstGeom>
        </p:spPr>
        <p:txBody>
          <a:bodyPr wrap="none" lIns="68561" tIns="34281" rIns="68561" bIns="34281">
            <a:sp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A2973"/>
                </a:solidFill>
                <a:latin typeface="VTB Group Cond"/>
              </a:rPr>
              <a:t>Тенденции развития в банковском секторе</a:t>
            </a:r>
            <a:endParaRPr lang="ru-RU" altLang="ru-RU" sz="1400" b="1" dirty="0">
              <a:solidFill>
                <a:srgbClr val="0A2973"/>
              </a:solidFill>
              <a:latin typeface="VTB Group Cond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766" y="732391"/>
            <a:ext cx="8950522" cy="0"/>
          </a:xfrm>
          <a:prstGeom prst="line">
            <a:avLst/>
          </a:prstGeom>
          <a:ln w="15875">
            <a:solidFill>
              <a:srgbClr val="007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1296144" cy="6565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512" y="908720"/>
            <a:ext cx="4392488" cy="369332"/>
          </a:xfrm>
          <a:prstGeom prst="rect">
            <a:avLst/>
          </a:prstGeom>
          <a:solidFill>
            <a:srgbClr val="00717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Регулирование рынка кредитования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422153"/>
            <a:ext cx="7992888" cy="4946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ru-RU" sz="1600" b="1" u="sng" dirty="0" smtClean="0">
                <a:latin typeface="Arial Narrow" panose="020B0606020202030204" pitchFamily="34" charset="0"/>
              </a:rPr>
              <a:t>1. Повышение коэффициентов риска для ипотечных кредитов с низким первоначальным взносом</a:t>
            </a:r>
            <a:endParaRPr lang="ru-RU" sz="1600" b="1" u="sng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848" y="1949890"/>
            <a:ext cx="76785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При расчете нормативов достаточности капитала учитываются ипотечные кредиты сгруппированные по качеству. Коэффициент риска по таким кредитам зависит от величины первоначального взноса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С 2018 г. был введен повышенный коэффициент </a:t>
            </a:r>
            <a:r>
              <a:rPr lang="ru-RU" sz="1600" dirty="0">
                <a:latin typeface="Arial Narrow" panose="020B0606020202030204" pitchFamily="34" charset="0"/>
              </a:rPr>
              <a:t>риска </a:t>
            </a:r>
            <a:r>
              <a:rPr lang="ru-RU" sz="1600" dirty="0" smtClean="0">
                <a:latin typeface="Arial Narrow" panose="020B0606020202030204" pitchFamily="34" charset="0"/>
              </a:rPr>
              <a:t>300% для </a:t>
            </a:r>
            <a:r>
              <a:rPr lang="ru-RU" sz="1600" dirty="0">
                <a:latin typeface="Arial Narrow" panose="020B0606020202030204" pitchFamily="34" charset="0"/>
              </a:rPr>
              <a:t>кредитов с первоначальным взносом </a:t>
            </a:r>
            <a:r>
              <a:rPr lang="ru-RU" sz="1600" u="sng" dirty="0">
                <a:latin typeface="Arial Narrow" panose="020B0606020202030204" pitchFamily="34" charset="0"/>
              </a:rPr>
              <a:t>менее </a:t>
            </a:r>
            <a:r>
              <a:rPr lang="ru-RU" sz="1600" u="sng" dirty="0" smtClean="0">
                <a:latin typeface="Arial Narrow" panose="020B0606020202030204" pitchFamily="34" charset="0"/>
              </a:rPr>
              <a:t>10%.</a:t>
            </a:r>
            <a:endParaRPr lang="ru-RU" sz="1600" u="sng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 smtClean="0">
                <a:latin typeface="Arial Narrow" panose="020B0606020202030204" pitchFamily="34" charset="0"/>
              </a:rPr>
              <a:t>2019 </a:t>
            </a:r>
            <a:r>
              <a:rPr lang="ru-RU" sz="1600" dirty="0" smtClean="0">
                <a:latin typeface="Arial Narrow" panose="020B0606020202030204" pitchFamily="34" charset="0"/>
              </a:rPr>
              <a:t>г. был </a:t>
            </a:r>
            <a:r>
              <a:rPr lang="ru-RU" sz="1600" dirty="0" smtClean="0">
                <a:latin typeface="Arial Narrow" panose="020B0606020202030204" pitchFamily="34" charset="0"/>
              </a:rPr>
              <a:t>повышен с 150% до 200%  </a:t>
            </a:r>
            <a:r>
              <a:rPr lang="ru-RU" sz="1600" dirty="0" smtClean="0">
                <a:latin typeface="Arial Narrow" panose="020B0606020202030204" pitchFamily="34" charset="0"/>
              </a:rPr>
              <a:t>коэффициент риска для кредитов с первоначальным взносом </a:t>
            </a:r>
            <a:r>
              <a:rPr lang="ru-RU" sz="1600" u="sng" dirty="0" smtClean="0">
                <a:latin typeface="Arial Narrow" panose="020B0606020202030204" pitchFamily="34" charset="0"/>
              </a:rPr>
              <a:t>менее 20%:</a:t>
            </a:r>
            <a:endParaRPr lang="ru-RU" sz="1600" u="sng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5674022"/>
            <a:ext cx="4180580" cy="923330"/>
          </a:xfrm>
          <a:prstGeom prst="rect">
            <a:avLst/>
          </a:prstGeom>
          <a:noFill/>
          <a:ln w="19050">
            <a:solidFill>
              <a:srgbClr val="8921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Повышенные коэффициенты риска оказывают влияние на нормативы достаточности капитала банков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44201"/>
              </p:ext>
            </p:extLst>
          </p:nvPr>
        </p:nvGraphicFramePr>
        <p:xfrm>
          <a:off x="1460137" y="3933056"/>
          <a:ext cx="628578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362"/>
                <a:gridCol w="1709709"/>
                <a:gridCol w="1709709"/>
              </a:tblGrid>
              <a:tr h="6120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Размер первоначального взноса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&lt; 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89211B"/>
                          </a:solidFill>
                          <a:latin typeface="Arial Narrow" panose="020B0606020202030204" pitchFamily="34" charset="0"/>
                        </a:rPr>
                        <a:t>Коэффициент риска</a:t>
                      </a:r>
                      <a:endParaRPr lang="ru-RU" sz="1400" b="1" i="0" dirty="0">
                        <a:solidFill>
                          <a:srgbClr val="89211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baseline="0" dirty="0" smtClean="0">
                          <a:solidFill>
                            <a:srgbClr val="89211B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r>
                        <a:rPr lang="ru-RU" sz="1400" b="1" i="0" baseline="0" dirty="0" smtClean="0">
                          <a:solidFill>
                            <a:srgbClr val="89211B"/>
                          </a:solidFill>
                          <a:latin typeface="Arial Narrow" panose="020B0606020202030204" pitchFamily="34" charset="0"/>
                        </a:rPr>
                        <a:t>0%</a:t>
                      </a:r>
                      <a:endParaRPr lang="ru-RU" sz="1400" b="1" i="0" dirty="0">
                        <a:solidFill>
                          <a:srgbClr val="89211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89211B"/>
                          </a:solidFill>
                          <a:latin typeface="Arial Narrow" panose="020B0606020202030204" pitchFamily="34" charset="0"/>
                        </a:rPr>
                        <a:t>200%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rgbClr val="89211B"/>
                          </a:solidFill>
                          <a:latin typeface="Arial Narrow" panose="020B0606020202030204" pitchFamily="34" charset="0"/>
                        </a:rPr>
                        <a:t>(ранее 150%)</a:t>
                      </a:r>
                      <a:endParaRPr lang="ru-RU" sz="1400" b="1" i="0" dirty="0">
                        <a:solidFill>
                          <a:srgbClr val="89211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Стрелка вверх 34"/>
          <p:cNvSpPr/>
          <p:nvPr/>
        </p:nvSpPr>
        <p:spPr>
          <a:xfrm flipV="1">
            <a:off x="4311642" y="5214272"/>
            <a:ext cx="679322" cy="446976"/>
          </a:xfrm>
          <a:prstGeom prst="upArrow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02407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ukPn6xzU2bz6TA9NUml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1601</Words>
  <Application>Microsoft Office PowerPoint</Application>
  <PresentationFormat>Экран (4:3)</PresentationFormat>
  <Paragraphs>444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Полуяхтов Антон Андреевич</dc:creator>
  <cp:lastModifiedBy>Шереметьева Мария Павловна</cp:lastModifiedBy>
  <cp:revision>132</cp:revision>
  <cp:lastPrinted>2020-02-25T11:47:40Z</cp:lastPrinted>
  <dcterms:created xsi:type="dcterms:W3CDTF">2020-02-05T11:41:18Z</dcterms:created>
  <dcterms:modified xsi:type="dcterms:W3CDTF">2020-02-25T12:13:10Z</dcterms:modified>
</cp:coreProperties>
</file>