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9" r:id="rId4"/>
    <p:sldId id="272" r:id="rId5"/>
    <p:sldId id="267" r:id="rId6"/>
    <p:sldId id="262" r:id="rId7"/>
    <p:sldId id="270" r:id="rId8"/>
    <p:sldId id="261" r:id="rId9"/>
    <p:sldId id="271" r:id="rId10"/>
    <p:sldId id="274" r:id="rId11"/>
    <p:sldId id="264" r:id="rId12"/>
    <p:sldId id="266" r:id="rId13"/>
    <p:sldId id="265" r:id="rId14"/>
    <p:sldId id="273" r:id="rId15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E8260"/>
    <a:srgbClr val="1E56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97" d="100"/>
          <a:sy n="97" d="100"/>
        </p:scale>
        <p:origin x="-732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B13EFDD-0E5A-45E0-8096-D992C6F4728C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EC672BA-6416-4C3A-9238-2AC04EBCCDD5}">
      <dgm:prSet phldrT="[Текст]" custT="1"/>
      <dgm:spPr>
        <a:solidFill>
          <a:srgbClr val="2E8260"/>
        </a:solidFill>
        <a:ln>
          <a:solidFill>
            <a:srgbClr val="2E8260"/>
          </a:solidFill>
        </a:ln>
      </dgm:spPr>
      <dgm:t>
        <a:bodyPr/>
        <a:lstStyle/>
        <a:p>
          <a:r>
            <a:rPr lang="ru-RU" sz="2400" dirty="0" smtClean="0"/>
            <a:t>1.</a:t>
          </a:r>
          <a:r>
            <a:rPr lang="en-US" sz="2400" dirty="0" smtClean="0"/>
            <a:t> </a:t>
          </a:r>
          <a:r>
            <a:rPr lang="ru-RU" sz="2400" dirty="0" smtClean="0"/>
            <a:t>Недостаточная развитость культуры МСП в целом</a:t>
          </a:r>
          <a:endParaRPr lang="ru-RU" sz="2400" dirty="0"/>
        </a:p>
      </dgm:t>
    </dgm:pt>
    <dgm:pt modelId="{7E91D3EC-5DA4-4F7C-B87A-A0A3399EBAE6}" type="parTrans" cxnId="{71156FF4-D71A-4617-A131-F23671A9D188}">
      <dgm:prSet/>
      <dgm:spPr/>
      <dgm:t>
        <a:bodyPr/>
        <a:lstStyle/>
        <a:p>
          <a:endParaRPr lang="ru-RU"/>
        </a:p>
      </dgm:t>
    </dgm:pt>
    <dgm:pt modelId="{362297D4-916F-49A1-9541-1AD5845B94C7}" type="sibTrans" cxnId="{71156FF4-D71A-4617-A131-F23671A9D188}">
      <dgm:prSet/>
      <dgm:spPr/>
      <dgm:t>
        <a:bodyPr/>
        <a:lstStyle/>
        <a:p>
          <a:endParaRPr lang="ru-RU"/>
        </a:p>
      </dgm:t>
    </dgm:pt>
    <dgm:pt modelId="{F2CCFE40-3F3F-402C-A2E1-142B18899065}">
      <dgm:prSet phldrT="[Текст]" custT="1"/>
      <dgm:spPr>
        <a:solidFill>
          <a:srgbClr val="2E8260"/>
        </a:solidFill>
        <a:ln>
          <a:solidFill>
            <a:srgbClr val="2E8260"/>
          </a:solidFill>
        </a:ln>
      </dgm:spPr>
      <dgm:t>
        <a:bodyPr/>
        <a:lstStyle/>
        <a:p>
          <a:r>
            <a:rPr lang="ru-RU" sz="2400" dirty="0" smtClean="0"/>
            <a:t>2. Нестабильное состояние экономики</a:t>
          </a:r>
          <a:endParaRPr lang="ru-RU" sz="2400" dirty="0"/>
        </a:p>
      </dgm:t>
    </dgm:pt>
    <dgm:pt modelId="{4C44E249-FECB-4C33-820D-B206AD33C2A7}" type="parTrans" cxnId="{B972884E-7AB7-4BC6-93B5-6503EE4C412C}">
      <dgm:prSet/>
      <dgm:spPr/>
      <dgm:t>
        <a:bodyPr/>
        <a:lstStyle/>
        <a:p>
          <a:endParaRPr lang="ru-RU"/>
        </a:p>
      </dgm:t>
    </dgm:pt>
    <dgm:pt modelId="{6BD56EE4-47D9-4132-B9B5-045FD5F592CE}" type="sibTrans" cxnId="{B972884E-7AB7-4BC6-93B5-6503EE4C412C}">
      <dgm:prSet/>
      <dgm:spPr/>
      <dgm:t>
        <a:bodyPr/>
        <a:lstStyle/>
        <a:p>
          <a:endParaRPr lang="ru-RU"/>
        </a:p>
      </dgm:t>
    </dgm:pt>
    <dgm:pt modelId="{8C3E8508-C1B4-4941-A404-5503440DE5A5}">
      <dgm:prSet custT="1"/>
      <dgm:spPr>
        <a:solidFill>
          <a:schemeClr val="bg1">
            <a:lumMod val="95000"/>
            <a:alpha val="90000"/>
          </a:schemeClr>
        </a:solidFill>
        <a:ln w="38100">
          <a:solidFill>
            <a:srgbClr val="2E8260"/>
          </a:solidFill>
        </a:ln>
      </dgm:spPr>
      <dgm:t>
        <a:bodyPr lIns="180000" rIns="180000"/>
        <a:lstStyle/>
        <a:p>
          <a:r>
            <a:rPr lang="ru-RU" sz="1800" dirty="0" smtClean="0"/>
            <a:t>Небольшой исторический опыт и отсутствие традиций (МСП в России меньше 25 лет)</a:t>
          </a:r>
          <a:endParaRPr lang="ru-RU" sz="1800" dirty="0">
            <a:latin typeface="+mj-lt"/>
          </a:endParaRPr>
        </a:p>
      </dgm:t>
    </dgm:pt>
    <dgm:pt modelId="{FBBD8645-D9BA-4B41-BC7E-31D0809F33F5}" type="parTrans" cxnId="{AC3E286A-09A2-40CB-95B6-8174F6C563C5}">
      <dgm:prSet/>
      <dgm:spPr/>
      <dgm:t>
        <a:bodyPr/>
        <a:lstStyle/>
        <a:p>
          <a:endParaRPr lang="ru-RU"/>
        </a:p>
      </dgm:t>
    </dgm:pt>
    <dgm:pt modelId="{2E08B481-92F7-4DDD-B1E0-2A82A48116F6}" type="sibTrans" cxnId="{AC3E286A-09A2-40CB-95B6-8174F6C563C5}">
      <dgm:prSet/>
      <dgm:spPr/>
      <dgm:t>
        <a:bodyPr/>
        <a:lstStyle/>
        <a:p>
          <a:endParaRPr lang="ru-RU"/>
        </a:p>
      </dgm:t>
    </dgm:pt>
    <dgm:pt modelId="{BAE7A242-AEAF-4606-9892-EE9E21349EC9}">
      <dgm:prSet custT="1"/>
      <dgm:spPr>
        <a:solidFill>
          <a:schemeClr val="bg1">
            <a:lumMod val="95000"/>
            <a:alpha val="90000"/>
          </a:schemeClr>
        </a:solidFill>
      </dgm:spPr>
      <dgm:t>
        <a:bodyPr lIns="180000" rIns="180000"/>
        <a:lstStyle/>
        <a:p>
          <a:r>
            <a:rPr lang="ru-RU" sz="1800" dirty="0" smtClean="0"/>
            <a:t>Невысокая общая финансово-экономическая грамотность субъектов МСП в силу ограниченности практического опыта и институтов обучения</a:t>
          </a:r>
          <a:endParaRPr lang="ru-RU" sz="1800" dirty="0"/>
        </a:p>
      </dgm:t>
    </dgm:pt>
    <dgm:pt modelId="{30D3B18F-6AF0-4FD9-B5E5-76E37BFF148B}" type="parTrans" cxnId="{4F4356A1-5FA6-4B0F-916C-C34ECB195050}">
      <dgm:prSet/>
      <dgm:spPr/>
      <dgm:t>
        <a:bodyPr/>
        <a:lstStyle/>
        <a:p>
          <a:endParaRPr lang="ru-RU"/>
        </a:p>
      </dgm:t>
    </dgm:pt>
    <dgm:pt modelId="{19C05DA0-B443-4EF7-9F0D-05DEBB1F620B}" type="sibTrans" cxnId="{4F4356A1-5FA6-4B0F-916C-C34ECB195050}">
      <dgm:prSet/>
      <dgm:spPr/>
      <dgm:t>
        <a:bodyPr/>
        <a:lstStyle/>
        <a:p>
          <a:endParaRPr lang="ru-RU"/>
        </a:p>
      </dgm:t>
    </dgm:pt>
    <dgm:pt modelId="{C074370A-C764-4E0E-B0DA-19CC70AD4283}">
      <dgm:prSet custT="1"/>
      <dgm:spPr>
        <a:solidFill>
          <a:schemeClr val="bg1">
            <a:lumMod val="95000"/>
            <a:alpha val="90000"/>
          </a:schemeClr>
        </a:solidFill>
      </dgm:spPr>
      <dgm:t>
        <a:bodyPr lIns="180000" rIns="180000"/>
        <a:lstStyle/>
        <a:p>
          <a:r>
            <a:rPr lang="ru-RU" sz="1800" dirty="0" smtClean="0"/>
            <a:t>Низкая финансовая грамотность населения, рассматривающего себя в качестве начинающего, либо потенциального субъекта МСП</a:t>
          </a:r>
          <a:endParaRPr lang="ru-RU" sz="1800" dirty="0"/>
        </a:p>
      </dgm:t>
    </dgm:pt>
    <dgm:pt modelId="{7C0712FD-E19A-49C0-97F4-C912387253AA}" type="parTrans" cxnId="{269E313E-F5FD-4B3E-8F26-82085787455A}">
      <dgm:prSet/>
      <dgm:spPr/>
      <dgm:t>
        <a:bodyPr/>
        <a:lstStyle/>
        <a:p>
          <a:endParaRPr lang="ru-RU"/>
        </a:p>
      </dgm:t>
    </dgm:pt>
    <dgm:pt modelId="{F8AA64A5-AF8B-4CA5-A4A9-FEAF18EA79EB}" type="sibTrans" cxnId="{269E313E-F5FD-4B3E-8F26-82085787455A}">
      <dgm:prSet/>
      <dgm:spPr/>
      <dgm:t>
        <a:bodyPr/>
        <a:lstStyle/>
        <a:p>
          <a:endParaRPr lang="ru-RU"/>
        </a:p>
      </dgm:t>
    </dgm:pt>
    <dgm:pt modelId="{F5DDB78C-0BD1-4216-A2A5-AAB4B410DE99}">
      <dgm:prSet custT="1"/>
      <dgm:spPr>
        <a:solidFill>
          <a:schemeClr val="bg1">
            <a:lumMod val="95000"/>
            <a:alpha val="90000"/>
          </a:schemeClr>
        </a:solidFill>
        <a:ln w="38100">
          <a:solidFill>
            <a:srgbClr val="2E8260"/>
          </a:solidFill>
        </a:ln>
      </dgm:spPr>
      <dgm:t>
        <a:bodyPr lIns="180000" rIns="180000" bIns="72000"/>
        <a:lstStyle/>
        <a:p>
          <a:r>
            <a:rPr lang="ru-RU" sz="1800" dirty="0" smtClean="0"/>
            <a:t>Необходимость осуществления деятельности субъектами МСП в непрерывно изменяющихся условиях</a:t>
          </a:r>
          <a:endParaRPr lang="ru-RU" sz="1800" dirty="0"/>
        </a:p>
      </dgm:t>
    </dgm:pt>
    <dgm:pt modelId="{3F448C12-DD5F-4093-9803-6F8E234106DD}" type="parTrans" cxnId="{BE82BD34-3998-4A21-BC9E-C8FBEED54217}">
      <dgm:prSet/>
      <dgm:spPr/>
      <dgm:t>
        <a:bodyPr/>
        <a:lstStyle/>
        <a:p>
          <a:endParaRPr lang="ru-RU"/>
        </a:p>
      </dgm:t>
    </dgm:pt>
    <dgm:pt modelId="{55E6F7A1-6922-42A0-B5FC-BB27194A4578}" type="sibTrans" cxnId="{BE82BD34-3998-4A21-BC9E-C8FBEED54217}">
      <dgm:prSet/>
      <dgm:spPr/>
      <dgm:t>
        <a:bodyPr/>
        <a:lstStyle/>
        <a:p>
          <a:endParaRPr lang="ru-RU"/>
        </a:p>
      </dgm:t>
    </dgm:pt>
    <dgm:pt modelId="{482A709B-1BF9-410A-98AE-2671DA5ED0C8}">
      <dgm:prSet custT="1"/>
      <dgm:spPr>
        <a:solidFill>
          <a:schemeClr val="bg1">
            <a:lumMod val="95000"/>
            <a:alpha val="90000"/>
          </a:schemeClr>
        </a:solidFill>
      </dgm:spPr>
      <dgm:t>
        <a:bodyPr lIns="180000" rIns="180000" bIns="72000"/>
        <a:lstStyle/>
        <a:p>
          <a:r>
            <a:rPr lang="ru-RU" sz="1800" dirty="0" smtClean="0"/>
            <a:t>Сложности краткосрочного планирования бизнеса субъектами МСП</a:t>
          </a:r>
          <a:endParaRPr lang="ru-RU" sz="1800" dirty="0"/>
        </a:p>
      </dgm:t>
    </dgm:pt>
    <dgm:pt modelId="{0EEF4D08-B8B6-4E82-BA3C-9731E8A3C069}" type="parTrans" cxnId="{FE8D53C4-0454-42DC-BD45-67B5F05E17C0}">
      <dgm:prSet/>
      <dgm:spPr/>
      <dgm:t>
        <a:bodyPr/>
        <a:lstStyle/>
        <a:p>
          <a:endParaRPr lang="ru-RU"/>
        </a:p>
      </dgm:t>
    </dgm:pt>
    <dgm:pt modelId="{8DD59F22-7AE2-40C8-8C06-7606F628A1B5}" type="sibTrans" cxnId="{FE8D53C4-0454-42DC-BD45-67B5F05E17C0}">
      <dgm:prSet/>
      <dgm:spPr/>
      <dgm:t>
        <a:bodyPr/>
        <a:lstStyle/>
        <a:p>
          <a:endParaRPr lang="ru-RU"/>
        </a:p>
      </dgm:t>
    </dgm:pt>
    <dgm:pt modelId="{E3624F0B-0D97-4BE3-A8C3-B69174A42EDC}">
      <dgm:prSet custT="1"/>
      <dgm:spPr>
        <a:solidFill>
          <a:schemeClr val="bg1">
            <a:lumMod val="95000"/>
            <a:alpha val="90000"/>
          </a:schemeClr>
        </a:solidFill>
      </dgm:spPr>
      <dgm:t>
        <a:bodyPr lIns="180000" rIns="180000" bIns="72000"/>
        <a:lstStyle/>
        <a:p>
          <a:r>
            <a:rPr lang="ru-RU" sz="1800" dirty="0" smtClean="0"/>
            <a:t>Слабое представление субъектом МСП перспектив собственного бизнеса (среднесрочное и долгосрочное планирование). Как следствие - возникающие затруднения при обращении за кредитом</a:t>
          </a:r>
          <a:endParaRPr lang="ru-RU" sz="1800" dirty="0"/>
        </a:p>
      </dgm:t>
    </dgm:pt>
    <dgm:pt modelId="{4B4BD4ED-D9B6-47C9-99F7-2BF4596887E5}" type="parTrans" cxnId="{5C1D5171-8ECD-4262-BE26-2843F3B76B70}">
      <dgm:prSet/>
      <dgm:spPr/>
      <dgm:t>
        <a:bodyPr/>
        <a:lstStyle/>
        <a:p>
          <a:endParaRPr lang="ru-RU"/>
        </a:p>
      </dgm:t>
    </dgm:pt>
    <dgm:pt modelId="{83A969A1-3C0B-47C4-B618-94CAFBC7DDC6}" type="sibTrans" cxnId="{5C1D5171-8ECD-4262-BE26-2843F3B76B70}">
      <dgm:prSet/>
      <dgm:spPr/>
      <dgm:t>
        <a:bodyPr/>
        <a:lstStyle/>
        <a:p>
          <a:endParaRPr lang="ru-RU"/>
        </a:p>
      </dgm:t>
    </dgm:pt>
    <dgm:pt modelId="{A7DFD3DD-7313-4017-9A2E-67045686D37E}" type="pres">
      <dgm:prSet presAssocID="{DB13EFDD-0E5A-45E0-8096-D992C6F4728C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21F28C2-4E89-49E3-863D-A838885C1230}" type="pres">
      <dgm:prSet presAssocID="{1EC672BA-6416-4C3A-9238-2AC04EBCCDD5}" presName="parentLin" presStyleCnt="0"/>
      <dgm:spPr/>
    </dgm:pt>
    <dgm:pt modelId="{4470CCE7-CEDA-40F5-AE8F-919B9094EE24}" type="pres">
      <dgm:prSet presAssocID="{1EC672BA-6416-4C3A-9238-2AC04EBCCDD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2FF38AE5-65E8-4AE6-A502-41DE561874D3}" type="pres">
      <dgm:prSet presAssocID="{1EC672BA-6416-4C3A-9238-2AC04EBCCDD5}" presName="parentText" presStyleLbl="node1" presStyleIdx="0" presStyleCnt="2" custScaleX="137851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A3C6A3A-1D85-4F18-9E35-5075416954D2}" type="pres">
      <dgm:prSet presAssocID="{1EC672BA-6416-4C3A-9238-2AC04EBCCDD5}" presName="negativeSpace" presStyleCnt="0"/>
      <dgm:spPr/>
    </dgm:pt>
    <dgm:pt modelId="{12B6CCE9-591A-4981-8BC1-E4B79B7D4A72}" type="pres">
      <dgm:prSet presAssocID="{1EC672BA-6416-4C3A-9238-2AC04EBCCDD5}" presName="childText" presStyleLbl="conFgAcc1" presStyleIdx="0" presStyleCnt="2" custScaleY="106255" custLinFactNeighborX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530F5C2-6645-4E41-817A-51E1F2F77449}" type="pres">
      <dgm:prSet presAssocID="{362297D4-916F-49A1-9541-1AD5845B94C7}" presName="spaceBetweenRectangles" presStyleCnt="0"/>
      <dgm:spPr/>
    </dgm:pt>
    <dgm:pt modelId="{DFAABDC9-FCFB-44B9-87EB-74884B8CA580}" type="pres">
      <dgm:prSet presAssocID="{F2CCFE40-3F3F-402C-A2E1-142B18899065}" presName="parentLin" presStyleCnt="0"/>
      <dgm:spPr/>
    </dgm:pt>
    <dgm:pt modelId="{288EB31E-DBC4-4788-A8E7-E5AB5C6A1915}" type="pres">
      <dgm:prSet presAssocID="{F2CCFE40-3F3F-402C-A2E1-142B18899065}" presName="parentLeftMargin" presStyleLbl="node1" presStyleIdx="0" presStyleCnt="2"/>
      <dgm:spPr/>
      <dgm:t>
        <a:bodyPr/>
        <a:lstStyle/>
        <a:p>
          <a:endParaRPr lang="ru-RU"/>
        </a:p>
      </dgm:t>
    </dgm:pt>
    <dgm:pt modelId="{9AA2A073-D3FD-430D-9BEC-9A3E8BFDCE34}" type="pres">
      <dgm:prSet presAssocID="{F2CCFE40-3F3F-402C-A2E1-142B18899065}" presName="parentText" presStyleLbl="node1" presStyleIdx="1" presStyleCnt="2" custScaleX="105211" custLinFactNeighborX="-9901" custLinFactNeighborY="2215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DFE2BFD-5D8C-46B9-A649-D22D6C06D857}" type="pres">
      <dgm:prSet presAssocID="{F2CCFE40-3F3F-402C-A2E1-142B18899065}" presName="negativeSpace" presStyleCnt="0"/>
      <dgm:spPr/>
    </dgm:pt>
    <dgm:pt modelId="{1465B53E-1A5C-4FD8-A8A4-320290375515}" type="pres">
      <dgm:prSet presAssocID="{F2CCFE40-3F3F-402C-A2E1-142B18899065}" presName="childText" presStyleLbl="conFgAcc1" presStyleIdx="1" presStyleCnt="2" custScaleY="107070" custLinFactNeighborX="0" custLinFactNeighborY="-8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E0260B72-A6C5-4A6B-9034-4370026584FF}" type="presOf" srcId="{C074370A-C764-4E0E-B0DA-19CC70AD4283}" destId="{12B6CCE9-591A-4981-8BC1-E4B79B7D4A72}" srcOrd="0" destOrd="2" presId="urn:microsoft.com/office/officeart/2005/8/layout/list1"/>
    <dgm:cxn modelId="{B4913F29-2EE9-4180-B69A-4DC3576D8E02}" type="presOf" srcId="{1EC672BA-6416-4C3A-9238-2AC04EBCCDD5}" destId="{2FF38AE5-65E8-4AE6-A502-41DE561874D3}" srcOrd="1" destOrd="0" presId="urn:microsoft.com/office/officeart/2005/8/layout/list1"/>
    <dgm:cxn modelId="{D94849B2-2DB0-4DA8-8BD9-4B8048A3285C}" type="presOf" srcId="{DB13EFDD-0E5A-45E0-8096-D992C6F4728C}" destId="{A7DFD3DD-7313-4017-9A2E-67045686D37E}" srcOrd="0" destOrd="0" presId="urn:microsoft.com/office/officeart/2005/8/layout/list1"/>
    <dgm:cxn modelId="{187DEFD8-8D84-4B70-A2BE-951632763353}" type="presOf" srcId="{E3624F0B-0D97-4BE3-A8C3-B69174A42EDC}" destId="{1465B53E-1A5C-4FD8-A8A4-320290375515}" srcOrd="0" destOrd="2" presId="urn:microsoft.com/office/officeart/2005/8/layout/list1"/>
    <dgm:cxn modelId="{FEB035C0-5141-4B87-AD20-2685EA98FFA9}" type="presOf" srcId="{F5DDB78C-0BD1-4216-A2A5-AAB4B410DE99}" destId="{1465B53E-1A5C-4FD8-A8A4-320290375515}" srcOrd="0" destOrd="0" presId="urn:microsoft.com/office/officeart/2005/8/layout/list1"/>
    <dgm:cxn modelId="{B3694B5E-8D59-41A1-BA53-DCC40852E3C4}" type="presOf" srcId="{8C3E8508-C1B4-4941-A404-5503440DE5A5}" destId="{12B6CCE9-591A-4981-8BC1-E4B79B7D4A72}" srcOrd="0" destOrd="0" presId="urn:microsoft.com/office/officeart/2005/8/layout/list1"/>
    <dgm:cxn modelId="{BE82BD34-3998-4A21-BC9E-C8FBEED54217}" srcId="{F2CCFE40-3F3F-402C-A2E1-142B18899065}" destId="{F5DDB78C-0BD1-4216-A2A5-AAB4B410DE99}" srcOrd="0" destOrd="0" parTransId="{3F448C12-DD5F-4093-9803-6F8E234106DD}" sibTransId="{55E6F7A1-6922-42A0-B5FC-BB27194A4578}"/>
    <dgm:cxn modelId="{0D8E52B7-DAA3-458B-9A3F-D0AF17F9B2FB}" type="presOf" srcId="{1EC672BA-6416-4C3A-9238-2AC04EBCCDD5}" destId="{4470CCE7-CEDA-40F5-AE8F-919B9094EE24}" srcOrd="0" destOrd="0" presId="urn:microsoft.com/office/officeart/2005/8/layout/list1"/>
    <dgm:cxn modelId="{4F4356A1-5FA6-4B0F-916C-C34ECB195050}" srcId="{1EC672BA-6416-4C3A-9238-2AC04EBCCDD5}" destId="{BAE7A242-AEAF-4606-9892-EE9E21349EC9}" srcOrd="1" destOrd="0" parTransId="{30D3B18F-6AF0-4FD9-B5E5-76E37BFF148B}" sibTransId="{19C05DA0-B443-4EF7-9F0D-05DEBB1F620B}"/>
    <dgm:cxn modelId="{AC3E286A-09A2-40CB-95B6-8174F6C563C5}" srcId="{1EC672BA-6416-4C3A-9238-2AC04EBCCDD5}" destId="{8C3E8508-C1B4-4941-A404-5503440DE5A5}" srcOrd="0" destOrd="0" parTransId="{FBBD8645-D9BA-4B41-BC7E-31D0809F33F5}" sibTransId="{2E08B481-92F7-4DDD-B1E0-2A82A48116F6}"/>
    <dgm:cxn modelId="{71156FF4-D71A-4617-A131-F23671A9D188}" srcId="{DB13EFDD-0E5A-45E0-8096-D992C6F4728C}" destId="{1EC672BA-6416-4C3A-9238-2AC04EBCCDD5}" srcOrd="0" destOrd="0" parTransId="{7E91D3EC-5DA4-4F7C-B87A-A0A3399EBAE6}" sibTransId="{362297D4-916F-49A1-9541-1AD5845B94C7}"/>
    <dgm:cxn modelId="{5C1D5171-8ECD-4262-BE26-2843F3B76B70}" srcId="{F2CCFE40-3F3F-402C-A2E1-142B18899065}" destId="{E3624F0B-0D97-4BE3-A8C3-B69174A42EDC}" srcOrd="2" destOrd="0" parTransId="{4B4BD4ED-D9B6-47C9-99F7-2BF4596887E5}" sibTransId="{83A969A1-3C0B-47C4-B618-94CAFBC7DDC6}"/>
    <dgm:cxn modelId="{FE8D53C4-0454-42DC-BD45-67B5F05E17C0}" srcId="{F2CCFE40-3F3F-402C-A2E1-142B18899065}" destId="{482A709B-1BF9-410A-98AE-2671DA5ED0C8}" srcOrd="1" destOrd="0" parTransId="{0EEF4D08-B8B6-4E82-BA3C-9731E8A3C069}" sibTransId="{8DD59F22-7AE2-40C8-8C06-7606F628A1B5}"/>
    <dgm:cxn modelId="{CD876958-1BDE-445F-84E5-7BB3A18F50B0}" type="presOf" srcId="{F2CCFE40-3F3F-402C-A2E1-142B18899065}" destId="{9AA2A073-D3FD-430D-9BEC-9A3E8BFDCE34}" srcOrd="1" destOrd="0" presId="urn:microsoft.com/office/officeart/2005/8/layout/list1"/>
    <dgm:cxn modelId="{8AEAD3B9-8A4A-4C3A-AE52-582F38B130F2}" type="presOf" srcId="{482A709B-1BF9-410A-98AE-2671DA5ED0C8}" destId="{1465B53E-1A5C-4FD8-A8A4-320290375515}" srcOrd="0" destOrd="1" presId="urn:microsoft.com/office/officeart/2005/8/layout/list1"/>
    <dgm:cxn modelId="{1A27C6D8-DE7F-457E-B53D-6890233270CC}" type="presOf" srcId="{F2CCFE40-3F3F-402C-A2E1-142B18899065}" destId="{288EB31E-DBC4-4788-A8E7-E5AB5C6A1915}" srcOrd="0" destOrd="0" presId="urn:microsoft.com/office/officeart/2005/8/layout/list1"/>
    <dgm:cxn modelId="{B972884E-7AB7-4BC6-93B5-6503EE4C412C}" srcId="{DB13EFDD-0E5A-45E0-8096-D992C6F4728C}" destId="{F2CCFE40-3F3F-402C-A2E1-142B18899065}" srcOrd="1" destOrd="0" parTransId="{4C44E249-FECB-4C33-820D-B206AD33C2A7}" sibTransId="{6BD56EE4-47D9-4132-B9B5-045FD5F592CE}"/>
    <dgm:cxn modelId="{269E313E-F5FD-4B3E-8F26-82085787455A}" srcId="{1EC672BA-6416-4C3A-9238-2AC04EBCCDD5}" destId="{C074370A-C764-4E0E-B0DA-19CC70AD4283}" srcOrd="2" destOrd="0" parTransId="{7C0712FD-E19A-49C0-97F4-C912387253AA}" sibTransId="{F8AA64A5-AF8B-4CA5-A4A9-FEAF18EA79EB}"/>
    <dgm:cxn modelId="{721152E7-442A-4E09-966D-865CD24E9AE8}" type="presOf" srcId="{BAE7A242-AEAF-4606-9892-EE9E21349EC9}" destId="{12B6CCE9-591A-4981-8BC1-E4B79B7D4A72}" srcOrd="0" destOrd="1" presId="urn:microsoft.com/office/officeart/2005/8/layout/list1"/>
    <dgm:cxn modelId="{A20801EB-C0EC-4232-8C4F-19A2BCFF61E5}" type="presParOf" srcId="{A7DFD3DD-7313-4017-9A2E-67045686D37E}" destId="{821F28C2-4E89-49E3-863D-A838885C1230}" srcOrd="0" destOrd="0" presId="urn:microsoft.com/office/officeart/2005/8/layout/list1"/>
    <dgm:cxn modelId="{EB8F61FB-292D-48CE-B195-2C0C7496F444}" type="presParOf" srcId="{821F28C2-4E89-49E3-863D-A838885C1230}" destId="{4470CCE7-CEDA-40F5-AE8F-919B9094EE24}" srcOrd="0" destOrd="0" presId="urn:microsoft.com/office/officeart/2005/8/layout/list1"/>
    <dgm:cxn modelId="{0ED548B8-80B9-45FF-8C38-96B05037D973}" type="presParOf" srcId="{821F28C2-4E89-49E3-863D-A838885C1230}" destId="{2FF38AE5-65E8-4AE6-A502-41DE561874D3}" srcOrd="1" destOrd="0" presId="urn:microsoft.com/office/officeart/2005/8/layout/list1"/>
    <dgm:cxn modelId="{28DE1A8A-779D-40EF-84B5-A643661270F8}" type="presParOf" srcId="{A7DFD3DD-7313-4017-9A2E-67045686D37E}" destId="{4A3C6A3A-1D85-4F18-9E35-5075416954D2}" srcOrd="1" destOrd="0" presId="urn:microsoft.com/office/officeart/2005/8/layout/list1"/>
    <dgm:cxn modelId="{53D63B72-4D8A-4D68-8670-5603D9239C9B}" type="presParOf" srcId="{A7DFD3DD-7313-4017-9A2E-67045686D37E}" destId="{12B6CCE9-591A-4981-8BC1-E4B79B7D4A72}" srcOrd="2" destOrd="0" presId="urn:microsoft.com/office/officeart/2005/8/layout/list1"/>
    <dgm:cxn modelId="{92A65CFB-7D77-4194-9A6C-E88588E42016}" type="presParOf" srcId="{A7DFD3DD-7313-4017-9A2E-67045686D37E}" destId="{5530F5C2-6645-4E41-817A-51E1F2F77449}" srcOrd="3" destOrd="0" presId="urn:microsoft.com/office/officeart/2005/8/layout/list1"/>
    <dgm:cxn modelId="{17B6FF47-EBF5-4A38-8A78-5B80C50932E8}" type="presParOf" srcId="{A7DFD3DD-7313-4017-9A2E-67045686D37E}" destId="{DFAABDC9-FCFB-44B9-87EB-74884B8CA580}" srcOrd="4" destOrd="0" presId="urn:microsoft.com/office/officeart/2005/8/layout/list1"/>
    <dgm:cxn modelId="{BC669692-4570-4398-817E-949D0116B817}" type="presParOf" srcId="{DFAABDC9-FCFB-44B9-87EB-74884B8CA580}" destId="{288EB31E-DBC4-4788-A8E7-E5AB5C6A1915}" srcOrd="0" destOrd="0" presId="urn:microsoft.com/office/officeart/2005/8/layout/list1"/>
    <dgm:cxn modelId="{4041A44B-E566-4176-A4D1-5F545254F434}" type="presParOf" srcId="{DFAABDC9-FCFB-44B9-87EB-74884B8CA580}" destId="{9AA2A073-D3FD-430D-9BEC-9A3E8BFDCE34}" srcOrd="1" destOrd="0" presId="urn:microsoft.com/office/officeart/2005/8/layout/list1"/>
    <dgm:cxn modelId="{38A3E1CE-3D92-438D-9067-1642ADE0C4FE}" type="presParOf" srcId="{A7DFD3DD-7313-4017-9A2E-67045686D37E}" destId="{7DFE2BFD-5D8C-46B9-A649-D22D6C06D857}" srcOrd="5" destOrd="0" presId="urn:microsoft.com/office/officeart/2005/8/layout/list1"/>
    <dgm:cxn modelId="{055A165C-6B18-4AB0-9339-FE57A4A87AFA}" type="presParOf" srcId="{A7DFD3DD-7313-4017-9A2E-67045686D37E}" destId="{1465B53E-1A5C-4FD8-A8A4-320290375515}" srcOrd="6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469137A-6EAC-48CA-872A-1DC4A6B1D9F8}" type="doc">
      <dgm:prSet loTypeId="urn:microsoft.com/office/officeart/2005/8/layout/hList9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85A75A33-E35C-41FB-97E9-AB2898896EDF}">
      <dgm:prSet/>
      <dgm:spPr>
        <a:solidFill>
          <a:srgbClr val="2E8260"/>
        </a:solidFill>
      </dgm:spPr>
      <dgm:t>
        <a:bodyPr/>
        <a:lstStyle/>
        <a:p>
          <a:pPr rtl="0"/>
          <a:r>
            <a:rPr lang="ru-RU" b="1" dirty="0" smtClean="0"/>
            <a:t>ПЛЮСЫ</a:t>
          </a:r>
          <a:endParaRPr lang="ru-RU" b="1" dirty="0"/>
        </a:p>
      </dgm:t>
    </dgm:pt>
    <dgm:pt modelId="{92421BB1-5F2E-4B9A-9644-C99EA3A63FF3}" type="parTrans" cxnId="{9D8C378D-B197-4D1F-820A-5AD7DE2639BA}">
      <dgm:prSet/>
      <dgm:spPr/>
      <dgm:t>
        <a:bodyPr/>
        <a:lstStyle/>
        <a:p>
          <a:endParaRPr lang="ru-RU"/>
        </a:p>
      </dgm:t>
    </dgm:pt>
    <dgm:pt modelId="{F4D83845-E2ED-41F4-9ABD-095D04EBBD82}" type="sibTrans" cxnId="{9D8C378D-B197-4D1F-820A-5AD7DE2639BA}">
      <dgm:prSet/>
      <dgm:spPr/>
      <dgm:t>
        <a:bodyPr/>
        <a:lstStyle/>
        <a:p>
          <a:endParaRPr lang="ru-RU"/>
        </a:p>
      </dgm:t>
    </dgm:pt>
    <dgm:pt modelId="{6ADBA2E3-A3EE-4D6C-BDC2-BF97E9D3031C}">
      <dgm:prSet/>
      <dgm:spPr>
        <a:solidFill>
          <a:srgbClr val="2E8260"/>
        </a:solidFill>
      </dgm:spPr>
      <dgm:t>
        <a:bodyPr/>
        <a:lstStyle/>
        <a:p>
          <a:pPr rtl="0"/>
          <a:r>
            <a:rPr lang="ru-RU" b="1" dirty="0" smtClean="0"/>
            <a:t>МИНУСЫ</a:t>
          </a:r>
          <a:endParaRPr lang="ru-RU" b="1" dirty="0"/>
        </a:p>
      </dgm:t>
    </dgm:pt>
    <dgm:pt modelId="{4F76E9F8-B584-434A-A4B8-054048F482F0}" type="parTrans" cxnId="{68554E6D-757C-4DF9-B802-D9A8713A047D}">
      <dgm:prSet/>
      <dgm:spPr/>
      <dgm:t>
        <a:bodyPr/>
        <a:lstStyle/>
        <a:p>
          <a:endParaRPr lang="ru-RU"/>
        </a:p>
      </dgm:t>
    </dgm:pt>
    <dgm:pt modelId="{B7E16307-A6D4-4F59-A772-D05E17C70864}" type="sibTrans" cxnId="{68554E6D-757C-4DF9-B802-D9A8713A047D}">
      <dgm:prSet/>
      <dgm:spPr/>
      <dgm:t>
        <a:bodyPr/>
        <a:lstStyle/>
        <a:p>
          <a:endParaRPr lang="ru-RU"/>
        </a:p>
      </dgm:t>
    </dgm:pt>
    <dgm:pt modelId="{A61A130A-0A82-4F88-A7D0-33467EF55CF9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ru-RU" sz="1200" dirty="0" smtClean="0"/>
            <a:t>Индивидуальный углубленный подход - несомненное </a:t>
          </a:r>
          <a:r>
            <a:rPr lang="ru-RU" sz="1200" dirty="0" smtClean="0">
              <a:effectLst/>
            </a:rPr>
            <a:t>конкурентное преимущество </a:t>
          </a:r>
          <a:r>
            <a:rPr lang="ru-RU" sz="1200" dirty="0" smtClean="0"/>
            <a:t>и активная форма снижения кредитных рисков</a:t>
          </a:r>
          <a:endParaRPr lang="ru-RU" sz="1200" dirty="0"/>
        </a:p>
      </dgm:t>
    </dgm:pt>
    <dgm:pt modelId="{39DF02A3-1DA1-4BEF-AFE0-1A4A3E85BC27}" type="parTrans" cxnId="{EFF3B345-7EE9-4015-AA2D-33A477E66A9C}">
      <dgm:prSet/>
      <dgm:spPr/>
      <dgm:t>
        <a:bodyPr/>
        <a:lstStyle/>
        <a:p>
          <a:endParaRPr lang="ru-RU"/>
        </a:p>
      </dgm:t>
    </dgm:pt>
    <dgm:pt modelId="{991F8CDC-FCC6-4A7F-98FF-4726526E5F32}" type="sibTrans" cxnId="{EFF3B345-7EE9-4015-AA2D-33A477E66A9C}">
      <dgm:prSet/>
      <dgm:spPr/>
      <dgm:t>
        <a:bodyPr/>
        <a:lstStyle/>
        <a:p>
          <a:endParaRPr lang="ru-RU"/>
        </a:p>
      </dgm:t>
    </dgm:pt>
    <dgm:pt modelId="{5B822A1B-FA54-4DB1-A110-826BC7359164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ru-RU" sz="1200" dirty="0" smtClean="0"/>
            <a:t>«Выращивание» банком клиента «под себя»</a:t>
          </a:r>
          <a:endParaRPr lang="ru-RU" sz="1200" dirty="0"/>
        </a:p>
      </dgm:t>
    </dgm:pt>
    <dgm:pt modelId="{0B130E38-6504-43CD-848E-4E538A40B7BE}" type="parTrans" cxnId="{C8C6702A-3B42-46E6-9025-E3EA4AF27580}">
      <dgm:prSet/>
      <dgm:spPr/>
      <dgm:t>
        <a:bodyPr/>
        <a:lstStyle/>
        <a:p>
          <a:endParaRPr lang="ru-RU"/>
        </a:p>
      </dgm:t>
    </dgm:pt>
    <dgm:pt modelId="{EA9CE065-1E93-4D92-920A-0E63F81A86A4}" type="sibTrans" cxnId="{C8C6702A-3B42-46E6-9025-E3EA4AF27580}">
      <dgm:prSet/>
      <dgm:spPr/>
      <dgm:t>
        <a:bodyPr/>
        <a:lstStyle/>
        <a:p>
          <a:endParaRPr lang="ru-RU"/>
        </a:p>
      </dgm:t>
    </dgm:pt>
    <dgm:pt modelId="{7029F8BD-BA33-49F3-9FE0-82E46383B645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ru-RU" sz="1200" dirty="0" smtClean="0"/>
            <a:t>Качественное развитие клиентской базы с перспективой перехода к </a:t>
          </a:r>
          <a:r>
            <a:rPr lang="ru-RU" sz="1200" dirty="0" err="1" smtClean="0"/>
            <a:t>секьюритизации</a:t>
          </a:r>
          <a:endParaRPr lang="ru-RU" sz="1200" dirty="0"/>
        </a:p>
      </dgm:t>
    </dgm:pt>
    <dgm:pt modelId="{967B3F12-12D2-4241-A45B-5410D75605BB}" type="parTrans" cxnId="{6780714B-6E11-449F-9BCD-A285A9DC34F2}">
      <dgm:prSet/>
      <dgm:spPr/>
      <dgm:t>
        <a:bodyPr/>
        <a:lstStyle/>
        <a:p>
          <a:endParaRPr lang="ru-RU"/>
        </a:p>
      </dgm:t>
    </dgm:pt>
    <dgm:pt modelId="{CF0AE4EB-E3FC-407B-8D2F-2828F0C67CF6}" type="sibTrans" cxnId="{6780714B-6E11-449F-9BCD-A285A9DC34F2}">
      <dgm:prSet/>
      <dgm:spPr/>
      <dgm:t>
        <a:bodyPr/>
        <a:lstStyle/>
        <a:p>
          <a:endParaRPr lang="ru-RU"/>
        </a:p>
      </dgm:t>
    </dgm:pt>
    <dgm:pt modelId="{F8C29E7C-139B-4399-BD30-C5F997D38EEE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endParaRPr lang="ru-RU" sz="1200" dirty="0" smtClean="0"/>
        </a:p>
        <a:p>
          <a:pPr rtl="0"/>
          <a:r>
            <a:rPr lang="ru-RU" sz="1200" dirty="0" smtClean="0"/>
            <a:t>Затратный механизм взаимодействия с клиентом как с финансовой, так и с интеллектуальной точки зрения</a:t>
          </a:r>
          <a:endParaRPr lang="ru-RU" sz="1200" dirty="0"/>
        </a:p>
      </dgm:t>
    </dgm:pt>
    <dgm:pt modelId="{3AE3BDFC-4B6D-4F3C-B951-CA0627C0A86D}" type="parTrans" cxnId="{6D17B08A-FAEC-48BC-9057-89B3F4AA09AD}">
      <dgm:prSet/>
      <dgm:spPr/>
      <dgm:t>
        <a:bodyPr/>
        <a:lstStyle/>
        <a:p>
          <a:endParaRPr lang="ru-RU"/>
        </a:p>
      </dgm:t>
    </dgm:pt>
    <dgm:pt modelId="{307678A3-3024-4762-83E2-EBE52AE75D49}" type="sibTrans" cxnId="{6D17B08A-FAEC-48BC-9057-89B3F4AA09AD}">
      <dgm:prSet/>
      <dgm:spPr/>
      <dgm:t>
        <a:bodyPr/>
        <a:lstStyle/>
        <a:p>
          <a:endParaRPr lang="ru-RU"/>
        </a:p>
      </dgm:t>
    </dgm:pt>
    <dgm:pt modelId="{4F1ECF65-F576-4A76-9055-6953DD0103D2}">
      <dgm:prSet custT="1"/>
      <dgm:spPr>
        <a:solidFill>
          <a:schemeClr val="bg1">
            <a:lumMod val="85000"/>
          </a:schemeClr>
        </a:solidFill>
        <a:ln>
          <a:noFill/>
        </a:ln>
      </dgm:spPr>
      <dgm:t>
        <a:bodyPr/>
        <a:lstStyle/>
        <a:p>
          <a:pPr rtl="0"/>
          <a:r>
            <a:rPr lang="ru-RU" sz="1200" dirty="0" smtClean="0"/>
            <a:t>Ограниченная возможность масштабирования схемы работы в условиях роста банка</a:t>
          </a:r>
          <a:endParaRPr lang="ru-RU" sz="1200" dirty="0"/>
        </a:p>
      </dgm:t>
    </dgm:pt>
    <dgm:pt modelId="{AF0FBD4C-A6D0-48FD-BA00-6209ADB26207}" type="parTrans" cxnId="{801470F4-3495-4CCB-80EB-6EFBEECFD4AB}">
      <dgm:prSet/>
      <dgm:spPr/>
      <dgm:t>
        <a:bodyPr/>
        <a:lstStyle/>
        <a:p>
          <a:endParaRPr lang="ru-RU"/>
        </a:p>
      </dgm:t>
    </dgm:pt>
    <dgm:pt modelId="{1626FFB3-855B-4388-8F61-4A63FD795335}" type="sibTrans" cxnId="{801470F4-3495-4CCB-80EB-6EFBEECFD4AB}">
      <dgm:prSet/>
      <dgm:spPr/>
      <dgm:t>
        <a:bodyPr/>
        <a:lstStyle/>
        <a:p>
          <a:endParaRPr lang="ru-RU"/>
        </a:p>
      </dgm:t>
    </dgm:pt>
    <dgm:pt modelId="{96D80393-4CA7-4722-BC80-105F6CE60422}" type="pres">
      <dgm:prSet presAssocID="{7469137A-6EAC-48CA-872A-1DC4A6B1D9F8}" presName="list" presStyleCnt="0">
        <dgm:presLayoutVars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2C69203A-0C31-4A2E-B614-3BD8B999A15A}" type="pres">
      <dgm:prSet presAssocID="{85A75A33-E35C-41FB-97E9-AB2898896EDF}" presName="posSpace" presStyleCnt="0"/>
      <dgm:spPr/>
    </dgm:pt>
    <dgm:pt modelId="{9F14A8DA-7E8B-4AC5-B96F-945CF242003E}" type="pres">
      <dgm:prSet presAssocID="{85A75A33-E35C-41FB-97E9-AB2898896EDF}" presName="vertFlow" presStyleCnt="0"/>
      <dgm:spPr/>
    </dgm:pt>
    <dgm:pt modelId="{A0A641AD-6861-42B2-AC98-EEC7700ACDBE}" type="pres">
      <dgm:prSet presAssocID="{85A75A33-E35C-41FB-97E9-AB2898896EDF}" presName="topSpace" presStyleCnt="0"/>
      <dgm:spPr/>
    </dgm:pt>
    <dgm:pt modelId="{EE4D826F-818B-44B2-8CA5-BC17C177B648}" type="pres">
      <dgm:prSet presAssocID="{85A75A33-E35C-41FB-97E9-AB2898896EDF}" presName="firstComp" presStyleCnt="0"/>
      <dgm:spPr/>
    </dgm:pt>
    <dgm:pt modelId="{3EE6B47D-2E61-4861-8592-746B84F36493}" type="pres">
      <dgm:prSet presAssocID="{85A75A33-E35C-41FB-97E9-AB2898896EDF}" presName="firstChild" presStyleLbl="bgAccFollowNode1" presStyleIdx="0" presStyleCnt="5" custScaleX="178658"/>
      <dgm:spPr/>
      <dgm:t>
        <a:bodyPr/>
        <a:lstStyle/>
        <a:p>
          <a:endParaRPr lang="ru-RU"/>
        </a:p>
      </dgm:t>
    </dgm:pt>
    <dgm:pt modelId="{200B4A79-78C9-4426-BF55-9B4C9F888F5B}" type="pres">
      <dgm:prSet presAssocID="{85A75A33-E35C-41FB-97E9-AB2898896EDF}" presName="firstChildTx" presStyleLbl="bgAccFollow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0F4CFFA-52E0-4910-BB13-DB2EF2E5079D}" type="pres">
      <dgm:prSet presAssocID="{5B822A1B-FA54-4DB1-A110-826BC7359164}" presName="comp" presStyleCnt="0"/>
      <dgm:spPr/>
    </dgm:pt>
    <dgm:pt modelId="{03F8CA7D-3DEE-41F3-A4CF-B27B54C55820}" type="pres">
      <dgm:prSet presAssocID="{5B822A1B-FA54-4DB1-A110-826BC7359164}" presName="child" presStyleLbl="bgAccFollowNode1" presStyleIdx="1" presStyleCnt="5" custScaleX="178658" custLinFactNeighborX="0" custLinFactNeighborY="1"/>
      <dgm:spPr/>
      <dgm:t>
        <a:bodyPr/>
        <a:lstStyle/>
        <a:p>
          <a:endParaRPr lang="ru-RU"/>
        </a:p>
      </dgm:t>
    </dgm:pt>
    <dgm:pt modelId="{76294D0F-414C-4935-85BF-EBA238B033BA}" type="pres">
      <dgm:prSet presAssocID="{5B822A1B-FA54-4DB1-A110-826BC7359164}" presName="childTx" presStyleLbl="bgAccFollow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43D469-3CB1-4B3D-BC26-E48AD4732267}" type="pres">
      <dgm:prSet presAssocID="{7029F8BD-BA33-49F3-9FE0-82E46383B645}" presName="comp" presStyleCnt="0"/>
      <dgm:spPr/>
    </dgm:pt>
    <dgm:pt modelId="{7AF065CC-2834-4183-861E-3676C5F97D4C}" type="pres">
      <dgm:prSet presAssocID="{7029F8BD-BA33-49F3-9FE0-82E46383B645}" presName="child" presStyleLbl="bgAccFollowNode1" presStyleIdx="2" presStyleCnt="5" custScaleX="178658"/>
      <dgm:spPr/>
      <dgm:t>
        <a:bodyPr/>
        <a:lstStyle/>
        <a:p>
          <a:endParaRPr lang="ru-RU"/>
        </a:p>
      </dgm:t>
    </dgm:pt>
    <dgm:pt modelId="{D5B975AB-7386-42CC-B2FF-51F43C36CF46}" type="pres">
      <dgm:prSet presAssocID="{7029F8BD-BA33-49F3-9FE0-82E46383B645}" presName="childTx" presStyleLbl="bgAccFollow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E127BB-7507-41A4-A603-0B5FC6BF75CE}" type="pres">
      <dgm:prSet presAssocID="{85A75A33-E35C-41FB-97E9-AB2898896EDF}" presName="negSpace" presStyleCnt="0"/>
      <dgm:spPr/>
    </dgm:pt>
    <dgm:pt modelId="{E31E37DD-75A3-41E2-9A36-4C26022FB108}" type="pres">
      <dgm:prSet presAssocID="{85A75A33-E35C-41FB-97E9-AB2898896EDF}" presName="circle" presStyleLbl="node1" presStyleIdx="0" presStyleCnt="2" custLinFactX="-100000" custLinFactNeighborX="-119865" custLinFactNeighborY="-1098"/>
      <dgm:spPr/>
      <dgm:t>
        <a:bodyPr/>
        <a:lstStyle/>
        <a:p>
          <a:endParaRPr lang="ru-RU"/>
        </a:p>
      </dgm:t>
    </dgm:pt>
    <dgm:pt modelId="{2A24C780-EB7A-4441-9801-9699127C888F}" type="pres">
      <dgm:prSet presAssocID="{F4D83845-E2ED-41F4-9ABD-095D04EBBD82}" presName="transSpace" presStyleCnt="0"/>
      <dgm:spPr/>
    </dgm:pt>
    <dgm:pt modelId="{055AC614-0500-4D87-B8A4-FA044D7B67F1}" type="pres">
      <dgm:prSet presAssocID="{6ADBA2E3-A3EE-4D6C-BDC2-BF97E9D3031C}" presName="posSpace" presStyleCnt="0"/>
      <dgm:spPr/>
    </dgm:pt>
    <dgm:pt modelId="{B13F1BCE-034B-4D80-BC49-EA818B0933FB}" type="pres">
      <dgm:prSet presAssocID="{6ADBA2E3-A3EE-4D6C-BDC2-BF97E9D3031C}" presName="vertFlow" presStyleCnt="0"/>
      <dgm:spPr/>
    </dgm:pt>
    <dgm:pt modelId="{5605DC48-A4E4-4627-829B-1E884C1E1938}" type="pres">
      <dgm:prSet presAssocID="{6ADBA2E3-A3EE-4D6C-BDC2-BF97E9D3031C}" presName="topSpace" presStyleCnt="0"/>
      <dgm:spPr/>
    </dgm:pt>
    <dgm:pt modelId="{0F6E0EE8-DC5B-4C35-B33D-DE7206E98E27}" type="pres">
      <dgm:prSet presAssocID="{6ADBA2E3-A3EE-4D6C-BDC2-BF97E9D3031C}" presName="firstComp" presStyleCnt="0"/>
      <dgm:spPr/>
    </dgm:pt>
    <dgm:pt modelId="{498FE84A-8296-47FC-87A3-FFB69E72DF24}" type="pres">
      <dgm:prSet presAssocID="{6ADBA2E3-A3EE-4D6C-BDC2-BF97E9D3031C}" presName="firstChild" presStyleLbl="bgAccFollowNode1" presStyleIdx="3" presStyleCnt="5" custScaleX="178658" custLinFactNeighborX="-18278"/>
      <dgm:spPr/>
      <dgm:t>
        <a:bodyPr/>
        <a:lstStyle/>
        <a:p>
          <a:endParaRPr lang="ru-RU"/>
        </a:p>
      </dgm:t>
    </dgm:pt>
    <dgm:pt modelId="{CAB62F41-1142-4F02-93F7-D004DD3A76F5}" type="pres">
      <dgm:prSet presAssocID="{6ADBA2E3-A3EE-4D6C-BDC2-BF97E9D3031C}" presName="firstChildTx" presStyleLbl="bgAccFollow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A2F01A-A625-4F4F-ACEA-D1A5993403A1}" type="pres">
      <dgm:prSet presAssocID="{4F1ECF65-F576-4A76-9055-6953DD0103D2}" presName="comp" presStyleCnt="0"/>
      <dgm:spPr/>
    </dgm:pt>
    <dgm:pt modelId="{A037197B-8E3C-4D10-A349-E102B6251B9E}" type="pres">
      <dgm:prSet presAssocID="{4F1ECF65-F576-4A76-9055-6953DD0103D2}" presName="child" presStyleLbl="bgAccFollowNode1" presStyleIdx="4" presStyleCnt="5" custScaleX="178658" custScaleY="194050" custLinFactNeighborX="-18278"/>
      <dgm:spPr/>
      <dgm:t>
        <a:bodyPr/>
        <a:lstStyle/>
        <a:p>
          <a:endParaRPr lang="ru-RU"/>
        </a:p>
      </dgm:t>
    </dgm:pt>
    <dgm:pt modelId="{447581C2-F922-4F78-8627-164B7672C8E2}" type="pres">
      <dgm:prSet presAssocID="{4F1ECF65-F576-4A76-9055-6953DD0103D2}" presName="childTx" presStyleLbl="bgAccFollow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EA891A-9827-47CE-A2A6-3C023BD8E2B6}" type="pres">
      <dgm:prSet presAssocID="{6ADBA2E3-A3EE-4D6C-BDC2-BF97E9D3031C}" presName="negSpace" presStyleCnt="0"/>
      <dgm:spPr/>
    </dgm:pt>
    <dgm:pt modelId="{03D40F6A-380C-4A21-B50C-75662B1350A2}" type="pres">
      <dgm:prSet presAssocID="{6ADBA2E3-A3EE-4D6C-BDC2-BF97E9D3031C}" presName="circle" presStyleLbl="node1" presStyleIdx="1" presStyleCnt="2" custLinFactX="-100000" custLinFactNeighborX="-102574"/>
      <dgm:spPr/>
      <dgm:t>
        <a:bodyPr/>
        <a:lstStyle/>
        <a:p>
          <a:endParaRPr lang="ru-RU"/>
        </a:p>
      </dgm:t>
    </dgm:pt>
  </dgm:ptLst>
  <dgm:cxnLst>
    <dgm:cxn modelId="{8B4AB0B3-7C86-48B1-A6D3-A53F9678BF1B}" type="presOf" srcId="{5B822A1B-FA54-4DB1-A110-826BC7359164}" destId="{76294D0F-414C-4935-85BF-EBA238B033BA}" srcOrd="1" destOrd="0" presId="urn:microsoft.com/office/officeart/2005/8/layout/hList9"/>
    <dgm:cxn modelId="{2158E4C5-CBD8-4BD6-96E5-8E531C0D64D2}" type="presOf" srcId="{85A75A33-E35C-41FB-97E9-AB2898896EDF}" destId="{E31E37DD-75A3-41E2-9A36-4C26022FB108}" srcOrd="0" destOrd="0" presId="urn:microsoft.com/office/officeart/2005/8/layout/hList9"/>
    <dgm:cxn modelId="{DF9B7978-7E15-466E-8F74-8F1C9237DDEA}" type="presOf" srcId="{7469137A-6EAC-48CA-872A-1DC4A6B1D9F8}" destId="{96D80393-4CA7-4722-BC80-105F6CE60422}" srcOrd="0" destOrd="0" presId="urn:microsoft.com/office/officeart/2005/8/layout/hList9"/>
    <dgm:cxn modelId="{E85A25C7-5DDB-4ED6-82B1-21FD3E58ADAD}" type="presOf" srcId="{7029F8BD-BA33-49F3-9FE0-82E46383B645}" destId="{D5B975AB-7386-42CC-B2FF-51F43C36CF46}" srcOrd="1" destOrd="0" presId="urn:microsoft.com/office/officeart/2005/8/layout/hList9"/>
    <dgm:cxn modelId="{7473B009-5DE9-4023-A934-76282A512A0F}" type="presOf" srcId="{7029F8BD-BA33-49F3-9FE0-82E46383B645}" destId="{7AF065CC-2834-4183-861E-3676C5F97D4C}" srcOrd="0" destOrd="0" presId="urn:microsoft.com/office/officeart/2005/8/layout/hList9"/>
    <dgm:cxn modelId="{9083E18D-DD5D-433A-88F8-5DE56F89C84E}" type="presOf" srcId="{5B822A1B-FA54-4DB1-A110-826BC7359164}" destId="{03F8CA7D-3DEE-41F3-A4CF-B27B54C55820}" srcOrd="0" destOrd="0" presId="urn:microsoft.com/office/officeart/2005/8/layout/hList9"/>
    <dgm:cxn modelId="{6780714B-6E11-449F-9BCD-A285A9DC34F2}" srcId="{85A75A33-E35C-41FB-97E9-AB2898896EDF}" destId="{7029F8BD-BA33-49F3-9FE0-82E46383B645}" srcOrd="2" destOrd="0" parTransId="{967B3F12-12D2-4241-A45B-5410D75605BB}" sibTransId="{CF0AE4EB-E3FC-407B-8D2F-2828F0C67CF6}"/>
    <dgm:cxn modelId="{EFF3B345-7EE9-4015-AA2D-33A477E66A9C}" srcId="{85A75A33-E35C-41FB-97E9-AB2898896EDF}" destId="{A61A130A-0A82-4F88-A7D0-33467EF55CF9}" srcOrd="0" destOrd="0" parTransId="{39DF02A3-1DA1-4BEF-AFE0-1A4A3E85BC27}" sibTransId="{991F8CDC-FCC6-4A7F-98FF-4726526E5F32}"/>
    <dgm:cxn modelId="{022F9A45-92ED-4B7C-BB89-87BC7A4377E3}" type="presOf" srcId="{F8C29E7C-139B-4399-BD30-C5F997D38EEE}" destId="{CAB62F41-1142-4F02-93F7-D004DD3A76F5}" srcOrd="1" destOrd="0" presId="urn:microsoft.com/office/officeart/2005/8/layout/hList9"/>
    <dgm:cxn modelId="{68554E6D-757C-4DF9-B802-D9A8713A047D}" srcId="{7469137A-6EAC-48CA-872A-1DC4A6B1D9F8}" destId="{6ADBA2E3-A3EE-4D6C-BDC2-BF97E9D3031C}" srcOrd="1" destOrd="0" parTransId="{4F76E9F8-B584-434A-A4B8-054048F482F0}" sibTransId="{B7E16307-A6D4-4F59-A772-D05E17C70864}"/>
    <dgm:cxn modelId="{801470F4-3495-4CCB-80EB-6EFBEECFD4AB}" srcId="{6ADBA2E3-A3EE-4D6C-BDC2-BF97E9D3031C}" destId="{4F1ECF65-F576-4A76-9055-6953DD0103D2}" srcOrd="1" destOrd="0" parTransId="{AF0FBD4C-A6D0-48FD-BA00-6209ADB26207}" sibTransId="{1626FFB3-855B-4388-8F61-4A63FD795335}"/>
    <dgm:cxn modelId="{9D8C378D-B197-4D1F-820A-5AD7DE2639BA}" srcId="{7469137A-6EAC-48CA-872A-1DC4A6B1D9F8}" destId="{85A75A33-E35C-41FB-97E9-AB2898896EDF}" srcOrd="0" destOrd="0" parTransId="{92421BB1-5F2E-4B9A-9644-C99EA3A63FF3}" sibTransId="{F4D83845-E2ED-41F4-9ABD-095D04EBBD82}"/>
    <dgm:cxn modelId="{FCBF1878-8376-434E-A883-5B47E1C0EC22}" type="presOf" srcId="{6ADBA2E3-A3EE-4D6C-BDC2-BF97E9D3031C}" destId="{03D40F6A-380C-4A21-B50C-75662B1350A2}" srcOrd="0" destOrd="0" presId="urn:microsoft.com/office/officeart/2005/8/layout/hList9"/>
    <dgm:cxn modelId="{40B87C08-F891-4A76-84F0-48D1C7C33715}" type="presOf" srcId="{4F1ECF65-F576-4A76-9055-6953DD0103D2}" destId="{A037197B-8E3C-4D10-A349-E102B6251B9E}" srcOrd="0" destOrd="0" presId="urn:microsoft.com/office/officeart/2005/8/layout/hList9"/>
    <dgm:cxn modelId="{CD029F2F-9F13-442E-B685-9F7EEEA88B2E}" type="presOf" srcId="{4F1ECF65-F576-4A76-9055-6953DD0103D2}" destId="{447581C2-F922-4F78-8627-164B7672C8E2}" srcOrd="1" destOrd="0" presId="urn:microsoft.com/office/officeart/2005/8/layout/hList9"/>
    <dgm:cxn modelId="{3B8928FE-2015-430C-89CA-104A293FB00E}" type="presOf" srcId="{F8C29E7C-139B-4399-BD30-C5F997D38EEE}" destId="{498FE84A-8296-47FC-87A3-FFB69E72DF24}" srcOrd="0" destOrd="0" presId="urn:microsoft.com/office/officeart/2005/8/layout/hList9"/>
    <dgm:cxn modelId="{61EF8DB5-074B-4A68-9996-DD8FC819ACAD}" type="presOf" srcId="{A61A130A-0A82-4F88-A7D0-33467EF55CF9}" destId="{200B4A79-78C9-4426-BF55-9B4C9F888F5B}" srcOrd="1" destOrd="0" presId="urn:microsoft.com/office/officeart/2005/8/layout/hList9"/>
    <dgm:cxn modelId="{6D17B08A-FAEC-48BC-9057-89B3F4AA09AD}" srcId="{6ADBA2E3-A3EE-4D6C-BDC2-BF97E9D3031C}" destId="{F8C29E7C-139B-4399-BD30-C5F997D38EEE}" srcOrd="0" destOrd="0" parTransId="{3AE3BDFC-4B6D-4F3C-B951-CA0627C0A86D}" sibTransId="{307678A3-3024-4762-83E2-EBE52AE75D49}"/>
    <dgm:cxn modelId="{C6ECE541-DE69-4443-9F38-A79E8AFA8AF0}" type="presOf" srcId="{A61A130A-0A82-4F88-A7D0-33467EF55CF9}" destId="{3EE6B47D-2E61-4861-8592-746B84F36493}" srcOrd="0" destOrd="0" presId="urn:microsoft.com/office/officeart/2005/8/layout/hList9"/>
    <dgm:cxn modelId="{C8C6702A-3B42-46E6-9025-E3EA4AF27580}" srcId="{85A75A33-E35C-41FB-97E9-AB2898896EDF}" destId="{5B822A1B-FA54-4DB1-A110-826BC7359164}" srcOrd="1" destOrd="0" parTransId="{0B130E38-6504-43CD-848E-4E538A40B7BE}" sibTransId="{EA9CE065-1E93-4D92-920A-0E63F81A86A4}"/>
    <dgm:cxn modelId="{5C231897-F7B6-4866-9F75-F6CB2C136BD0}" type="presParOf" srcId="{96D80393-4CA7-4722-BC80-105F6CE60422}" destId="{2C69203A-0C31-4A2E-B614-3BD8B999A15A}" srcOrd="0" destOrd="0" presId="urn:microsoft.com/office/officeart/2005/8/layout/hList9"/>
    <dgm:cxn modelId="{F0680B4D-EC85-4809-8FAF-411BBABB2DEA}" type="presParOf" srcId="{96D80393-4CA7-4722-BC80-105F6CE60422}" destId="{9F14A8DA-7E8B-4AC5-B96F-945CF242003E}" srcOrd="1" destOrd="0" presId="urn:microsoft.com/office/officeart/2005/8/layout/hList9"/>
    <dgm:cxn modelId="{0DFE5B39-330A-46A6-A023-29B6EC03728E}" type="presParOf" srcId="{9F14A8DA-7E8B-4AC5-B96F-945CF242003E}" destId="{A0A641AD-6861-42B2-AC98-EEC7700ACDBE}" srcOrd="0" destOrd="0" presId="urn:microsoft.com/office/officeart/2005/8/layout/hList9"/>
    <dgm:cxn modelId="{2C195377-39FB-4DF6-9312-598DB033B9DB}" type="presParOf" srcId="{9F14A8DA-7E8B-4AC5-B96F-945CF242003E}" destId="{EE4D826F-818B-44B2-8CA5-BC17C177B648}" srcOrd="1" destOrd="0" presId="urn:microsoft.com/office/officeart/2005/8/layout/hList9"/>
    <dgm:cxn modelId="{9C497577-FD8F-4BD5-962D-125D8C70400A}" type="presParOf" srcId="{EE4D826F-818B-44B2-8CA5-BC17C177B648}" destId="{3EE6B47D-2E61-4861-8592-746B84F36493}" srcOrd="0" destOrd="0" presId="urn:microsoft.com/office/officeart/2005/8/layout/hList9"/>
    <dgm:cxn modelId="{CE7E9AD9-C750-471B-82BE-AAA779E3207A}" type="presParOf" srcId="{EE4D826F-818B-44B2-8CA5-BC17C177B648}" destId="{200B4A79-78C9-4426-BF55-9B4C9F888F5B}" srcOrd="1" destOrd="0" presId="urn:microsoft.com/office/officeart/2005/8/layout/hList9"/>
    <dgm:cxn modelId="{798E92DE-A424-4458-9F82-EE308AA2CD17}" type="presParOf" srcId="{9F14A8DA-7E8B-4AC5-B96F-945CF242003E}" destId="{40F4CFFA-52E0-4910-BB13-DB2EF2E5079D}" srcOrd="2" destOrd="0" presId="urn:microsoft.com/office/officeart/2005/8/layout/hList9"/>
    <dgm:cxn modelId="{524ED9DB-0B7A-4428-954B-0CBBDDA39491}" type="presParOf" srcId="{40F4CFFA-52E0-4910-BB13-DB2EF2E5079D}" destId="{03F8CA7D-3DEE-41F3-A4CF-B27B54C55820}" srcOrd="0" destOrd="0" presId="urn:microsoft.com/office/officeart/2005/8/layout/hList9"/>
    <dgm:cxn modelId="{02BF4D4C-4D16-43F3-9B67-D8A63AAF5A36}" type="presParOf" srcId="{40F4CFFA-52E0-4910-BB13-DB2EF2E5079D}" destId="{76294D0F-414C-4935-85BF-EBA238B033BA}" srcOrd="1" destOrd="0" presId="urn:microsoft.com/office/officeart/2005/8/layout/hList9"/>
    <dgm:cxn modelId="{523FB830-F112-48C2-9B8F-35F44118481D}" type="presParOf" srcId="{9F14A8DA-7E8B-4AC5-B96F-945CF242003E}" destId="{7343D469-3CB1-4B3D-BC26-E48AD4732267}" srcOrd="3" destOrd="0" presId="urn:microsoft.com/office/officeart/2005/8/layout/hList9"/>
    <dgm:cxn modelId="{04EAC1D2-9042-4410-9A46-1814967E491F}" type="presParOf" srcId="{7343D469-3CB1-4B3D-BC26-E48AD4732267}" destId="{7AF065CC-2834-4183-861E-3676C5F97D4C}" srcOrd="0" destOrd="0" presId="urn:microsoft.com/office/officeart/2005/8/layout/hList9"/>
    <dgm:cxn modelId="{E180F182-ABBF-4684-BF94-30989A60D381}" type="presParOf" srcId="{7343D469-3CB1-4B3D-BC26-E48AD4732267}" destId="{D5B975AB-7386-42CC-B2FF-51F43C36CF46}" srcOrd="1" destOrd="0" presId="urn:microsoft.com/office/officeart/2005/8/layout/hList9"/>
    <dgm:cxn modelId="{82922AEF-AB69-4048-AF62-DFF8708EDCE4}" type="presParOf" srcId="{96D80393-4CA7-4722-BC80-105F6CE60422}" destId="{1AE127BB-7507-41A4-A603-0B5FC6BF75CE}" srcOrd="2" destOrd="0" presId="urn:microsoft.com/office/officeart/2005/8/layout/hList9"/>
    <dgm:cxn modelId="{E6CA8A4E-6019-44F6-805C-A258AA79B41D}" type="presParOf" srcId="{96D80393-4CA7-4722-BC80-105F6CE60422}" destId="{E31E37DD-75A3-41E2-9A36-4C26022FB108}" srcOrd="3" destOrd="0" presId="urn:microsoft.com/office/officeart/2005/8/layout/hList9"/>
    <dgm:cxn modelId="{DF0F45DB-1EAD-4361-A4C9-BE880D5910BD}" type="presParOf" srcId="{96D80393-4CA7-4722-BC80-105F6CE60422}" destId="{2A24C780-EB7A-4441-9801-9699127C888F}" srcOrd="4" destOrd="0" presId="urn:microsoft.com/office/officeart/2005/8/layout/hList9"/>
    <dgm:cxn modelId="{5B83638B-4BCF-4B31-8B6C-C43701E47354}" type="presParOf" srcId="{96D80393-4CA7-4722-BC80-105F6CE60422}" destId="{055AC614-0500-4D87-B8A4-FA044D7B67F1}" srcOrd="5" destOrd="0" presId="urn:microsoft.com/office/officeart/2005/8/layout/hList9"/>
    <dgm:cxn modelId="{D4175C09-E753-41F6-B635-19F23C04D2C2}" type="presParOf" srcId="{96D80393-4CA7-4722-BC80-105F6CE60422}" destId="{B13F1BCE-034B-4D80-BC49-EA818B0933FB}" srcOrd="6" destOrd="0" presId="urn:microsoft.com/office/officeart/2005/8/layout/hList9"/>
    <dgm:cxn modelId="{6570F422-46AF-410F-B8E3-C5DF88423C87}" type="presParOf" srcId="{B13F1BCE-034B-4D80-BC49-EA818B0933FB}" destId="{5605DC48-A4E4-4627-829B-1E884C1E1938}" srcOrd="0" destOrd="0" presId="urn:microsoft.com/office/officeart/2005/8/layout/hList9"/>
    <dgm:cxn modelId="{DC5AA9E1-D134-4E36-8175-7453C30E4B74}" type="presParOf" srcId="{B13F1BCE-034B-4D80-BC49-EA818B0933FB}" destId="{0F6E0EE8-DC5B-4C35-B33D-DE7206E98E27}" srcOrd="1" destOrd="0" presId="urn:microsoft.com/office/officeart/2005/8/layout/hList9"/>
    <dgm:cxn modelId="{C8BC1B71-8695-4C66-AFA8-371EFA7DAF35}" type="presParOf" srcId="{0F6E0EE8-DC5B-4C35-B33D-DE7206E98E27}" destId="{498FE84A-8296-47FC-87A3-FFB69E72DF24}" srcOrd="0" destOrd="0" presId="urn:microsoft.com/office/officeart/2005/8/layout/hList9"/>
    <dgm:cxn modelId="{22509990-BDF8-4D3F-AED1-5C512D7229A2}" type="presParOf" srcId="{0F6E0EE8-DC5B-4C35-B33D-DE7206E98E27}" destId="{CAB62F41-1142-4F02-93F7-D004DD3A76F5}" srcOrd="1" destOrd="0" presId="urn:microsoft.com/office/officeart/2005/8/layout/hList9"/>
    <dgm:cxn modelId="{DC323767-A7A0-4405-8919-DCCBB8AAA5B4}" type="presParOf" srcId="{B13F1BCE-034B-4D80-BC49-EA818B0933FB}" destId="{09A2F01A-A625-4F4F-ACEA-D1A5993403A1}" srcOrd="2" destOrd="0" presId="urn:microsoft.com/office/officeart/2005/8/layout/hList9"/>
    <dgm:cxn modelId="{5F66A499-F00B-4042-B46F-BCB170442E43}" type="presParOf" srcId="{09A2F01A-A625-4F4F-ACEA-D1A5993403A1}" destId="{A037197B-8E3C-4D10-A349-E102B6251B9E}" srcOrd="0" destOrd="0" presId="urn:microsoft.com/office/officeart/2005/8/layout/hList9"/>
    <dgm:cxn modelId="{47DC4C10-73F6-479F-92CA-436F2E8950C8}" type="presParOf" srcId="{09A2F01A-A625-4F4F-ACEA-D1A5993403A1}" destId="{447581C2-F922-4F78-8627-164B7672C8E2}" srcOrd="1" destOrd="0" presId="urn:microsoft.com/office/officeart/2005/8/layout/hList9"/>
    <dgm:cxn modelId="{50C9678F-7E3E-4E5B-8B5E-322CBF952DA1}" type="presParOf" srcId="{96D80393-4CA7-4722-BC80-105F6CE60422}" destId="{1FEA891A-9827-47CE-A2A6-3C023BD8E2B6}" srcOrd="7" destOrd="0" presId="urn:microsoft.com/office/officeart/2005/8/layout/hList9"/>
    <dgm:cxn modelId="{F9C6B423-C0E9-4AF5-940C-3CF6D98DBDB5}" type="presParOf" srcId="{96D80393-4CA7-4722-BC80-105F6CE60422}" destId="{03D40F6A-380C-4A21-B50C-75662B1350A2}" srcOrd="8" destOrd="0" presId="urn:microsoft.com/office/officeart/2005/8/layout/hList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1EDE052-40AD-4711-8DF4-682491182719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675180F-86DE-44E4-A46B-708B18C1A529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</a:t>
          </a:r>
          <a:endParaRPr lang="ru-RU" dirty="0"/>
        </a:p>
      </dgm:t>
    </dgm:pt>
    <dgm:pt modelId="{2D67F8EA-D147-4EED-B84F-BFFB891443B6}" type="parTrans" cxnId="{537A84BA-37F3-4500-9D18-475FBA3BC522}">
      <dgm:prSet/>
      <dgm:spPr/>
      <dgm:t>
        <a:bodyPr/>
        <a:lstStyle/>
        <a:p>
          <a:endParaRPr lang="ru-RU"/>
        </a:p>
      </dgm:t>
    </dgm:pt>
    <dgm:pt modelId="{73D2FD6E-F205-40BA-B596-139CCF376524}" type="sibTrans" cxnId="{537A84BA-37F3-4500-9D18-475FBA3BC522}">
      <dgm:prSet/>
      <dgm:spPr/>
      <dgm:t>
        <a:bodyPr/>
        <a:lstStyle/>
        <a:p>
          <a:endParaRPr lang="ru-RU"/>
        </a:p>
      </dgm:t>
    </dgm:pt>
    <dgm:pt modelId="{40AF87EB-52C7-4EC3-880E-8283D52E0C8B}">
      <dgm:prSet phldrT="[Текст]" custT="1"/>
      <dgm:spPr>
        <a:solidFill>
          <a:schemeClr val="bg1">
            <a:lumMod val="95000"/>
          </a:schemeClr>
        </a:solidFill>
        <a:ln>
          <a:solidFill>
            <a:srgbClr val="2E8260"/>
          </a:solidFill>
        </a:ln>
      </dgm:spPr>
      <dgm:t>
        <a:bodyPr/>
        <a:lstStyle/>
        <a:p>
          <a:r>
            <a:rPr lang="ru-RU" sz="1800" dirty="0" smtClean="0"/>
            <a:t>«Случаи неисполнения обязательств» (ответственность субъекта МСП за собственный бизнес – предъявление исков о взыскании денежных средств, вынесение судом определения о признании субъекта МСП банкротом и т.п.)</a:t>
          </a:r>
          <a:endParaRPr lang="ru-RU" sz="1800" dirty="0"/>
        </a:p>
      </dgm:t>
    </dgm:pt>
    <dgm:pt modelId="{6C2A8E28-0551-46DE-9758-D630206468D0}" type="parTrans" cxnId="{356176AC-7D9D-4340-BCC0-2D4B2C3EDC04}">
      <dgm:prSet/>
      <dgm:spPr/>
      <dgm:t>
        <a:bodyPr/>
        <a:lstStyle/>
        <a:p>
          <a:endParaRPr lang="ru-RU"/>
        </a:p>
      </dgm:t>
    </dgm:pt>
    <dgm:pt modelId="{D00B878D-6242-41B9-9947-3D06F0D3AC56}" type="sibTrans" cxnId="{356176AC-7D9D-4340-BCC0-2D4B2C3EDC04}">
      <dgm:prSet/>
      <dgm:spPr/>
      <dgm:t>
        <a:bodyPr/>
        <a:lstStyle/>
        <a:p>
          <a:endParaRPr lang="ru-RU"/>
        </a:p>
      </dgm:t>
    </dgm:pt>
    <dgm:pt modelId="{A142BB37-74A2-48B4-9BF9-51363752DE3C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</a:t>
          </a:r>
          <a:endParaRPr lang="ru-RU" dirty="0"/>
        </a:p>
      </dgm:t>
    </dgm:pt>
    <dgm:pt modelId="{796E95E8-8545-4760-B82F-07283ABAD38B}" type="parTrans" cxnId="{9C014760-73E3-4AD7-A31A-261665B2E24A}">
      <dgm:prSet/>
      <dgm:spPr/>
      <dgm:t>
        <a:bodyPr/>
        <a:lstStyle/>
        <a:p>
          <a:endParaRPr lang="ru-RU"/>
        </a:p>
      </dgm:t>
    </dgm:pt>
    <dgm:pt modelId="{E9E5AB52-8478-443F-B005-74300E57D512}" type="sibTrans" cxnId="{9C014760-73E3-4AD7-A31A-261665B2E24A}">
      <dgm:prSet/>
      <dgm:spPr/>
      <dgm:t>
        <a:bodyPr/>
        <a:lstStyle/>
        <a:p>
          <a:endParaRPr lang="ru-RU"/>
        </a:p>
      </dgm:t>
    </dgm:pt>
    <dgm:pt modelId="{90B1B042-0CF6-421D-94C3-B52E10FBDE08}">
      <dgm:prSet phldrT="[Текст]" custT="1"/>
      <dgm:spPr>
        <a:solidFill>
          <a:schemeClr val="bg1">
            <a:lumMod val="95000"/>
          </a:schemeClr>
        </a:solidFill>
        <a:ln>
          <a:solidFill>
            <a:srgbClr val="2E8260"/>
          </a:solidFill>
        </a:ln>
      </dgm:spPr>
      <dgm:t>
        <a:bodyPr/>
        <a:lstStyle/>
        <a:p>
          <a:r>
            <a:rPr lang="ru-RU" sz="1800" dirty="0" smtClean="0"/>
            <a:t>«Замена Сторон» (возможность уступки прав любому лицу, в том числе специализированному финансовому обществу в целях дальнейшей </a:t>
          </a:r>
          <a:r>
            <a:rPr lang="ru-RU" sz="1800" dirty="0" err="1" smtClean="0"/>
            <a:t>секьюритизации</a:t>
          </a:r>
          <a:r>
            <a:rPr lang="ru-RU" sz="1800" dirty="0" smtClean="0"/>
            <a:t>)</a:t>
          </a:r>
          <a:endParaRPr lang="ru-RU" sz="1800" dirty="0"/>
        </a:p>
      </dgm:t>
    </dgm:pt>
    <dgm:pt modelId="{41296731-9393-428E-A6AB-C901D8E782F0}" type="parTrans" cxnId="{AC53A1A4-4152-4E2B-8062-C54F6CFAAE02}">
      <dgm:prSet/>
      <dgm:spPr/>
      <dgm:t>
        <a:bodyPr/>
        <a:lstStyle/>
        <a:p>
          <a:endParaRPr lang="ru-RU"/>
        </a:p>
      </dgm:t>
    </dgm:pt>
    <dgm:pt modelId="{6B9B3A06-A585-4DD3-A581-0F606F1235C7}" type="sibTrans" cxnId="{AC53A1A4-4152-4E2B-8062-C54F6CFAAE02}">
      <dgm:prSet/>
      <dgm:spPr/>
      <dgm:t>
        <a:bodyPr/>
        <a:lstStyle/>
        <a:p>
          <a:endParaRPr lang="ru-RU"/>
        </a:p>
      </dgm:t>
    </dgm:pt>
    <dgm:pt modelId="{288B9963-D83E-4AE5-8D0D-A4CCD8D4030F}">
      <dgm:prSet phldrT="[Текст]"/>
      <dgm:spPr/>
      <dgm:t>
        <a:bodyPr/>
        <a:lstStyle/>
        <a:p>
          <a:r>
            <a:rPr lang="ru-RU" dirty="0" smtClean="0">
              <a:solidFill>
                <a:schemeClr val="bg1"/>
              </a:solidFill>
            </a:rPr>
            <a:t>А</a:t>
          </a:r>
          <a:endParaRPr lang="ru-RU" dirty="0">
            <a:solidFill>
              <a:schemeClr val="bg1"/>
            </a:solidFill>
          </a:endParaRPr>
        </a:p>
      </dgm:t>
    </dgm:pt>
    <dgm:pt modelId="{051629A7-1E0B-4DB4-BEDE-415E5659AC58}" type="sibTrans" cxnId="{4E9C8CB0-8178-4178-9AD2-620F881143DB}">
      <dgm:prSet/>
      <dgm:spPr/>
      <dgm:t>
        <a:bodyPr/>
        <a:lstStyle/>
        <a:p>
          <a:endParaRPr lang="ru-RU"/>
        </a:p>
      </dgm:t>
    </dgm:pt>
    <dgm:pt modelId="{84F10CC6-30F4-4CA7-ADAF-034902AEBFB8}" type="parTrans" cxnId="{4E9C8CB0-8178-4178-9AD2-620F881143DB}">
      <dgm:prSet/>
      <dgm:spPr/>
      <dgm:t>
        <a:bodyPr/>
        <a:lstStyle/>
        <a:p>
          <a:endParaRPr lang="ru-RU"/>
        </a:p>
      </dgm:t>
    </dgm:pt>
    <dgm:pt modelId="{FCEF4CC0-4F6C-442A-B896-2318FE9F517F}">
      <dgm:prSet phldrT="[Текст]" custT="1"/>
      <dgm:spPr>
        <a:solidFill>
          <a:schemeClr val="bg1">
            <a:lumMod val="95000"/>
          </a:schemeClr>
        </a:solidFill>
        <a:ln>
          <a:solidFill>
            <a:srgbClr val="2E8260"/>
          </a:solidFill>
        </a:ln>
      </dgm:spPr>
      <dgm:t>
        <a:bodyPr/>
        <a:lstStyle/>
        <a:p>
          <a:r>
            <a:rPr lang="ru-RU" sz="1400" dirty="0" smtClean="0"/>
            <a:t>«</a:t>
          </a:r>
          <a:r>
            <a:rPr lang="ru-RU" sz="1800" dirty="0" smtClean="0"/>
            <a:t>Заверения об обстоятельствах» (в целях минимизации банковских рисков банк полагается на достоверность и полноту предоставления заемщиком информации)</a:t>
          </a:r>
          <a:endParaRPr lang="ru-RU" sz="1800" dirty="0"/>
        </a:p>
      </dgm:t>
    </dgm:pt>
    <dgm:pt modelId="{CBC13E31-4EDB-4466-A537-100EFEF9815B}" type="sibTrans" cxnId="{441E2D21-7DE6-42B5-B14F-051A45AA25EC}">
      <dgm:prSet/>
      <dgm:spPr/>
      <dgm:t>
        <a:bodyPr/>
        <a:lstStyle/>
        <a:p>
          <a:endParaRPr lang="ru-RU"/>
        </a:p>
      </dgm:t>
    </dgm:pt>
    <dgm:pt modelId="{6C1CC164-82E3-487B-AAC2-6EA8D431F903}" type="parTrans" cxnId="{441E2D21-7DE6-42B5-B14F-051A45AA25EC}">
      <dgm:prSet/>
      <dgm:spPr/>
      <dgm:t>
        <a:bodyPr/>
        <a:lstStyle/>
        <a:p>
          <a:endParaRPr lang="ru-RU"/>
        </a:p>
      </dgm:t>
    </dgm:pt>
    <dgm:pt modelId="{82116AAE-6377-41BF-ADA6-3EA31C0CA5C2}" type="pres">
      <dgm:prSet presAssocID="{81EDE052-40AD-4711-8DF4-682491182719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ECEB907D-0E19-4BAF-B0D3-35469766F728}" type="pres">
      <dgm:prSet presAssocID="{288B9963-D83E-4AE5-8D0D-A4CCD8D4030F}" presName="parenttextcomposite" presStyleCnt="0"/>
      <dgm:spPr/>
    </dgm:pt>
    <dgm:pt modelId="{4A96A2AE-7ADD-4C10-AEED-484900D29EF4}" type="pres">
      <dgm:prSet presAssocID="{288B9963-D83E-4AE5-8D0D-A4CCD8D4030F}" presName="parenttext" presStyleLbl="revTx" presStyleIdx="0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EB1CE4-97A7-46DB-8FB0-EF7B93BFB24E}" type="pres">
      <dgm:prSet presAssocID="{288B9963-D83E-4AE5-8D0D-A4CCD8D4030F}" presName="composite" presStyleCnt="0"/>
      <dgm:spPr/>
    </dgm:pt>
    <dgm:pt modelId="{28CBDBC4-5A83-4C3C-B0D4-33BF42289811}" type="pres">
      <dgm:prSet presAssocID="{288B9963-D83E-4AE5-8D0D-A4CCD8D4030F}" presName="chevron1" presStyleLbl="alignNode1" presStyleIdx="0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D05AAEEB-AE42-4E14-BEE1-FF0D44629800}" type="pres">
      <dgm:prSet presAssocID="{288B9963-D83E-4AE5-8D0D-A4CCD8D4030F}" presName="chevron2" presStyleLbl="alignNode1" presStyleIdx="1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0DC8F0BE-F218-4575-B261-7223FF120115}" type="pres">
      <dgm:prSet presAssocID="{288B9963-D83E-4AE5-8D0D-A4CCD8D4030F}" presName="chevron3" presStyleLbl="alignNode1" presStyleIdx="2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5CFF5358-07C4-452E-B8E7-51F7C823EDD4}" type="pres">
      <dgm:prSet presAssocID="{288B9963-D83E-4AE5-8D0D-A4CCD8D4030F}" presName="chevron4" presStyleLbl="alignNode1" presStyleIdx="3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DD46CE0A-8371-4041-A243-E47C215C262B}" type="pres">
      <dgm:prSet presAssocID="{288B9963-D83E-4AE5-8D0D-A4CCD8D4030F}" presName="chevron5" presStyleLbl="alignNode1" presStyleIdx="4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032FA085-2335-425B-91DF-C20494118593}" type="pres">
      <dgm:prSet presAssocID="{288B9963-D83E-4AE5-8D0D-A4CCD8D4030F}" presName="chevron6" presStyleLbl="alignNode1" presStyleIdx="5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957C689C-0C0A-42B2-86AA-292D8D1D6458}" type="pres">
      <dgm:prSet presAssocID="{288B9963-D83E-4AE5-8D0D-A4CCD8D4030F}" presName="chevron7" presStyleLbl="alignNode1" presStyleIdx="6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A56BF2E5-D7BB-4661-9631-DA7CB8924CB3}" type="pres">
      <dgm:prSet presAssocID="{288B9963-D83E-4AE5-8D0D-A4CCD8D4030F}" presName="childtext" presStyleLbl="solidFgAcc1" presStyleIdx="0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CEBBFDA-116B-4A01-AE76-C01AB5554FFC}" type="pres">
      <dgm:prSet presAssocID="{051629A7-1E0B-4DB4-BEDE-415E5659AC58}" presName="sibTrans" presStyleCnt="0"/>
      <dgm:spPr/>
    </dgm:pt>
    <dgm:pt modelId="{EE50A04E-0905-410E-ACC4-F43352301C91}" type="pres">
      <dgm:prSet presAssocID="{9675180F-86DE-44E4-A46B-708B18C1A529}" presName="parenttextcomposite" presStyleCnt="0"/>
      <dgm:spPr/>
    </dgm:pt>
    <dgm:pt modelId="{688DD61C-162A-4928-8E7E-73F79AE4E595}" type="pres">
      <dgm:prSet presAssocID="{9675180F-86DE-44E4-A46B-708B18C1A529}" presName="parenttext" presStyleLbl="revTx" presStyleIdx="1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7B8F6-042B-45F6-8228-BDD0C503139D}" type="pres">
      <dgm:prSet presAssocID="{9675180F-86DE-44E4-A46B-708B18C1A529}" presName="composite" presStyleCnt="0"/>
      <dgm:spPr/>
    </dgm:pt>
    <dgm:pt modelId="{458499BA-3F03-4C23-A8C8-C3E60CCE4A00}" type="pres">
      <dgm:prSet presAssocID="{9675180F-86DE-44E4-A46B-708B18C1A529}" presName="chevron1" presStyleLbl="alignNode1" presStyleIdx="7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3BD5DB4C-4C3B-4F87-A246-11C8635F29C3}" type="pres">
      <dgm:prSet presAssocID="{9675180F-86DE-44E4-A46B-708B18C1A529}" presName="chevron2" presStyleLbl="alignNode1" presStyleIdx="8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7EADBDA5-2C1B-4062-9B26-9D0635599EC3}" type="pres">
      <dgm:prSet presAssocID="{9675180F-86DE-44E4-A46B-708B18C1A529}" presName="chevron3" presStyleLbl="alignNode1" presStyleIdx="9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A2462873-8A9C-411E-82BD-70833C3C65F2}" type="pres">
      <dgm:prSet presAssocID="{9675180F-86DE-44E4-A46B-708B18C1A529}" presName="chevron4" presStyleLbl="alignNode1" presStyleIdx="10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535FE09B-1E74-41A2-9481-853834A72CFC}" type="pres">
      <dgm:prSet presAssocID="{9675180F-86DE-44E4-A46B-708B18C1A529}" presName="chevron5" presStyleLbl="alignNode1" presStyleIdx="11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8C4F211F-0140-44F0-8CBA-F76917A2B788}" type="pres">
      <dgm:prSet presAssocID="{9675180F-86DE-44E4-A46B-708B18C1A529}" presName="chevron6" presStyleLbl="alignNode1" presStyleIdx="12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10087068-651C-4583-806B-3DF403D81F34}" type="pres">
      <dgm:prSet presAssocID="{9675180F-86DE-44E4-A46B-708B18C1A529}" presName="chevron7" presStyleLbl="alignNode1" presStyleIdx="13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076B4249-56E6-48B1-8362-5C9F554BDBAA}" type="pres">
      <dgm:prSet presAssocID="{9675180F-86DE-44E4-A46B-708B18C1A529}" presName="childtext" presStyleLbl="solidFgAcc1" presStyleIdx="1" presStyleCnt="3" custScaleX="98662" custScaleY="107407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6E03B4-3A78-48ED-BF24-CA35975D39FD}" type="pres">
      <dgm:prSet presAssocID="{73D2FD6E-F205-40BA-B596-139CCF376524}" presName="sibTrans" presStyleCnt="0"/>
      <dgm:spPr/>
    </dgm:pt>
    <dgm:pt modelId="{C3693CC6-0946-48F7-9B50-26F7FC497A0E}" type="pres">
      <dgm:prSet presAssocID="{A142BB37-74A2-48B4-9BF9-51363752DE3C}" presName="parenttextcomposite" presStyleCnt="0"/>
      <dgm:spPr/>
    </dgm:pt>
    <dgm:pt modelId="{5D331E56-9A17-4AF8-A695-B26AEA68F20D}" type="pres">
      <dgm:prSet presAssocID="{A142BB37-74A2-48B4-9BF9-51363752DE3C}" presName="parenttext" presStyleLbl="revTx" presStyleIdx="2" presStyleCnt="3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22373F0-5C9B-49F2-9D79-2318102A2305}" type="pres">
      <dgm:prSet presAssocID="{A142BB37-74A2-48B4-9BF9-51363752DE3C}" presName="composite" presStyleCnt="0"/>
      <dgm:spPr/>
    </dgm:pt>
    <dgm:pt modelId="{B1AC67D5-716B-4705-9A4C-80AA796E0A8D}" type="pres">
      <dgm:prSet presAssocID="{A142BB37-74A2-48B4-9BF9-51363752DE3C}" presName="chevron1" presStyleLbl="alignNode1" presStyleIdx="14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0B28A214-8522-491F-B7A6-2055C2766B22}" type="pres">
      <dgm:prSet presAssocID="{A142BB37-74A2-48B4-9BF9-51363752DE3C}" presName="chevron2" presStyleLbl="alignNode1" presStyleIdx="15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DD46DBD4-EEBD-42B3-8B56-181D8D8B446A}" type="pres">
      <dgm:prSet presAssocID="{A142BB37-74A2-48B4-9BF9-51363752DE3C}" presName="chevron3" presStyleLbl="alignNode1" presStyleIdx="16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05968F67-CFDB-4B53-BF81-9B832D8630DA}" type="pres">
      <dgm:prSet presAssocID="{A142BB37-74A2-48B4-9BF9-51363752DE3C}" presName="chevron4" presStyleLbl="alignNode1" presStyleIdx="17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85569E7E-C7EE-40B3-AC85-BCE3730409FD}" type="pres">
      <dgm:prSet presAssocID="{A142BB37-74A2-48B4-9BF9-51363752DE3C}" presName="chevron5" presStyleLbl="alignNode1" presStyleIdx="18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217FABF3-D9E0-4372-B17C-0162C17F7B40}" type="pres">
      <dgm:prSet presAssocID="{A142BB37-74A2-48B4-9BF9-51363752DE3C}" presName="chevron6" presStyleLbl="alignNode1" presStyleIdx="19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73F8B9EC-0646-476D-9E73-1366BF8A246B}" type="pres">
      <dgm:prSet presAssocID="{A142BB37-74A2-48B4-9BF9-51363752DE3C}" presName="chevron7" presStyleLbl="alignNode1" presStyleIdx="20" presStyleCnt="21"/>
      <dgm:spPr>
        <a:solidFill>
          <a:srgbClr val="2E8260"/>
        </a:solidFill>
        <a:ln>
          <a:solidFill>
            <a:srgbClr val="2E8260"/>
          </a:solidFill>
        </a:ln>
      </dgm:spPr>
    </dgm:pt>
    <dgm:pt modelId="{828E2ECD-3442-41C2-8695-AE96D6B7E839}" type="pres">
      <dgm:prSet presAssocID="{A142BB37-74A2-48B4-9BF9-51363752DE3C}" presName="childtext" presStyleLbl="solidFgAcc1" presStyleIdx="2" presStyleCnt="3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E9C8CB0-8178-4178-9AD2-620F881143DB}" srcId="{81EDE052-40AD-4711-8DF4-682491182719}" destId="{288B9963-D83E-4AE5-8D0D-A4CCD8D4030F}" srcOrd="0" destOrd="0" parTransId="{84F10CC6-30F4-4CA7-ADAF-034902AEBFB8}" sibTransId="{051629A7-1E0B-4DB4-BEDE-415E5659AC58}"/>
    <dgm:cxn modelId="{B947B393-AA95-450E-9F60-0C09D0C02D13}" type="presOf" srcId="{9675180F-86DE-44E4-A46B-708B18C1A529}" destId="{688DD61C-162A-4928-8E7E-73F79AE4E595}" srcOrd="0" destOrd="0" presId="urn:microsoft.com/office/officeart/2008/layout/VerticalAccentList"/>
    <dgm:cxn modelId="{07106016-BB08-429D-9ACC-0D7AFF5F5A21}" type="presOf" srcId="{FCEF4CC0-4F6C-442A-B896-2318FE9F517F}" destId="{A56BF2E5-D7BB-4661-9631-DA7CB8924CB3}" srcOrd="0" destOrd="0" presId="urn:microsoft.com/office/officeart/2008/layout/VerticalAccentList"/>
    <dgm:cxn modelId="{C09F361A-C3A2-4BCA-AF61-395F939318A2}" type="presOf" srcId="{81EDE052-40AD-4711-8DF4-682491182719}" destId="{82116AAE-6377-41BF-ADA6-3EA31C0CA5C2}" srcOrd="0" destOrd="0" presId="urn:microsoft.com/office/officeart/2008/layout/VerticalAccentList"/>
    <dgm:cxn modelId="{356176AC-7D9D-4340-BCC0-2D4B2C3EDC04}" srcId="{9675180F-86DE-44E4-A46B-708B18C1A529}" destId="{40AF87EB-52C7-4EC3-880E-8283D52E0C8B}" srcOrd="0" destOrd="0" parTransId="{6C2A8E28-0551-46DE-9758-D630206468D0}" sibTransId="{D00B878D-6242-41B9-9947-3D06F0D3AC56}"/>
    <dgm:cxn modelId="{441E2D21-7DE6-42B5-B14F-051A45AA25EC}" srcId="{288B9963-D83E-4AE5-8D0D-A4CCD8D4030F}" destId="{FCEF4CC0-4F6C-442A-B896-2318FE9F517F}" srcOrd="0" destOrd="0" parTransId="{6C1CC164-82E3-487B-AAC2-6EA8D431F903}" sibTransId="{CBC13E31-4EDB-4466-A537-100EFEF9815B}"/>
    <dgm:cxn modelId="{9C014760-73E3-4AD7-A31A-261665B2E24A}" srcId="{81EDE052-40AD-4711-8DF4-682491182719}" destId="{A142BB37-74A2-48B4-9BF9-51363752DE3C}" srcOrd="2" destOrd="0" parTransId="{796E95E8-8545-4760-B82F-07283ABAD38B}" sibTransId="{E9E5AB52-8478-443F-B005-74300E57D512}"/>
    <dgm:cxn modelId="{A9E2E80B-B0BF-43D9-BA3C-7CDAFF36557E}" type="presOf" srcId="{40AF87EB-52C7-4EC3-880E-8283D52E0C8B}" destId="{076B4249-56E6-48B1-8362-5C9F554BDBAA}" srcOrd="0" destOrd="0" presId="urn:microsoft.com/office/officeart/2008/layout/VerticalAccentList"/>
    <dgm:cxn modelId="{5D7C3E64-9DB4-4E0F-9A41-8711D1557024}" type="presOf" srcId="{A142BB37-74A2-48B4-9BF9-51363752DE3C}" destId="{5D331E56-9A17-4AF8-A695-B26AEA68F20D}" srcOrd="0" destOrd="0" presId="urn:microsoft.com/office/officeart/2008/layout/VerticalAccentList"/>
    <dgm:cxn modelId="{0492CB39-7128-42BD-AD7B-2CB5BFE9FB67}" type="presOf" srcId="{90B1B042-0CF6-421D-94C3-B52E10FBDE08}" destId="{828E2ECD-3442-41C2-8695-AE96D6B7E839}" srcOrd="0" destOrd="0" presId="urn:microsoft.com/office/officeart/2008/layout/VerticalAccentList"/>
    <dgm:cxn modelId="{AC53A1A4-4152-4E2B-8062-C54F6CFAAE02}" srcId="{A142BB37-74A2-48B4-9BF9-51363752DE3C}" destId="{90B1B042-0CF6-421D-94C3-B52E10FBDE08}" srcOrd="0" destOrd="0" parTransId="{41296731-9393-428E-A6AB-C901D8E782F0}" sibTransId="{6B9B3A06-A585-4DD3-A581-0F606F1235C7}"/>
    <dgm:cxn modelId="{537A84BA-37F3-4500-9D18-475FBA3BC522}" srcId="{81EDE052-40AD-4711-8DF4-682491182719}" destId="{9675180F-86DE-44E4-A46B-708B18C1A529}" srcOrd="1" destOrd="0" parTransId="{2D67F8EA-D147-4EED-B84F-BFFB891443B6}" sibTransId="{73D2FD6E-F205-40BA-B596-139CCF376524}"/>
    <dgm:cxn modelId="{35B6BB85-6B7A-46B8-92F0-C98FFF1DC270}" type="presOf" srcId="{288B9963-D83E-4AE5-8D0D-A4CCD8D4030F}" destId="{4A96A2AE-7ADD-4C10-AEED-484900D29EF4}" srcOrd="0" destOrd="0" presId="urn:microsoft.com/office/officeart/2008/layout/VerticalAccentList"/>
    <dgm:cxn modelId="{BD637829-F1B7-433D-8A2A-6E688FE0F4C5}" type="presParOf" srcId="{82116AAE-6377-41BF-ADA6-3EA31C0CA5C2}" destId="{ECEB907D-0E19-4BAF-B0D3-35469766F728}" srcOrd="0" destOrd="0" presId="urn:microsoft.com/office/officeart/2008/layout/VerticalAccentList"/>
    <dgm:cxn modelId="{BFBE141F-DA9F-449F-BA88-14E9C1642CB1}" type="presParOf" srcId="{ECEB907D-0E19-4BAF-B0D3-35469766F728}" destId="{4A96A2AE-7ADD-4C10-AEED-484900D29EF4}" srcOrd="0" destOrd="0" presId="urn:microsoft.com/office/officeart/2008/layout/VerticalAccentList"/>
    <dgm:cxn modelId="{A7663842-BD57-4E88-A30C-D4974401DDE1}" type="presParOf" srcId="{82116AAE-6377-41BF-ADA6-3EA31C0CA5C2}" destId="{A3EB1CE4-97A7-46DB-8FB0-EF7B93BFB24E}" srcOrd="1" destOrd="0" presId="urn:microsoft.com/office/officeart/2008/layout/VerticalAccentList"/>
    <dgm:cxn modelId="{E8A77DED-F0FF-48EE-8B77-6C82AA641821}" type="presParOf" srcId="{A3EB1CE4-97A7-46DB-8FB0-EF7B93BFB24E}" destId="{28CBDBC4-5A83-4C3C-B0D4-33BF42289811}" srcOrd="0" destOrd="0" presId="urn:microsoft.com/office/officeart/2008/layout/VerticalAccentList"/>
    <dgm:cxn modelId="{8D8CDB70-E652-4F5D-952C-06B3658A2544}" type="presParOf" srcId="{A3EB1CE4-97A7-46DB-8FB0-EF7B93BFB24E}" destId="{D05AAEEB-AE42-4E14-BEE1-FF0D44629800}" srcOrd="1" destOrd="0" presId="urn:microsoft.com/office/officeart/2008/layout/VerticalAccentList"/>
    <dgm:cxn modelId="{F455E8E9-8122-457D-803D-67214764CE2A}" type="presParOf" srcId="{A3EB1CE4-97A7-46DB-8FB0-EF7B93BFB24E}" destId="{0DC8F0BE-F218-4575-B261-7223FF120115}" srcOrd="2" destOrd="0" presId="urn:microsoft.com/office/officeart/2008/layout/VerticalAccentList"/>
    <dgm:cxn modelId="{7396C187-C2E2-4E4B-AFC5-9628814EE278}" type="presParOf" srcId="{A3EB1CE4-97A7-46DB-8FB0-EF7B93BFB24E}" destId="{5CFF5358-07C4-452E-B8E7-51F7C823EDD4}" srcOrd="3" destOrd="0" presId="urn:microsoft.com/office/officeart/2008/layout/VerticalAccentList"/>
    <dgm:cxn modelId="{CAB56856-AE59-41E2-BC31-4E69AD001A57}" type="presParOf" srcId="{A3EB1CE4-97A7-46DB-8FB0-EF7B93BFB24E}" destId="{DD46CE0A-8371-4041-A243-E47C215C262B}" srcOrd="4" destOrd="0" presId="urn:microsoft.com/office/officeart/2008/layout/VerticalAccentList"/>
    <dgm:cxn modelId="{4AC07C09-5C0D-4EA4-A58B-4C6D185FA468}" type="presParOf" srcId="{A3EB1CE4-97A7-46DB-8FB0-EF7B93BFB24E}" destId="{032FA085-2335-425B-91DF-C20494118593}" srcOrd="5" destOrd="0" presId="urn:microsoft.com/office/officeart/2008/layout/VerticalAccentList"/>
    <dgm:cxn modelId="{1EB5604F-3571-4937-A6EE-61553E9D437B}" type="presParOf" srcId="{A3EB1CE4-97A7-46DB-8FB0-EF7B93BFB24E}" destId="{957C689C-0C0A-42B2-86AA-292D8D1D6458}" srcOrd="6" destOrd="0" presId="urn:microsoft.com/office/officeart/2008/layout/VerticalAccentList"/>
    <dgm:cxn modelId="{7F340025-6457-43EB-8468-B7ABA38D4179}" type="presParOf" srcId="{A3EB1CE4-97A7-46DB-8FB0-EF7B93BFB24E}" destId="{A56BF2E5-D7BB-4661-9631-DA7CB8924CB3}" srcOrd="7" destOrd="0" presId="urn:microsoft.com/office/officeart/2008/layout/VerticalAccentList"/>
    <dgm:cxn modelId="{B8224B61-4C31-4384-A467-FFE2F22813CC}" type="presParOf" srcId="{82116AAE-6377-41BF-ADA6-3EA31C0CA5C2}" destId="{CCEBBFDA-116B-4A01-AE76-C01AB5554FFC}" srcOrd="2" destOrd="0" presId="urn:microsoft.com/office/officeart/2008/layout/VerticalAccentList"/>
    <dgm:cxn modelId="{16B9824E-D929-4E9C-ABFC-14FD8FE73D34}" type="presParOf" srcId="{82116AAE-6377-41BF-ADA6-3EA31C0CA5C2}" destId="{EE50A04E-0905-410E-ACC4-F43352301C91}" srcOrd="3" destOrd="0" presId="urn:microsoft.com/office/officeart/2008/layout/VerticalAccentList"/>
    <dgm:cxn modelId="{1794BD74-AF04-4171-A55C-A2EF946EA137}" type="presParOf" srcId="{EE50A04E-0905-410E-ACC4-F43352301C91}" destId="{688DD61C-162A-4928-8E7E-73F79AE4E595}" srcOrd="0" destOrd="0" presId="urn:microsoft.com/office/officeart/2008/layout/VerticalAccentList"/>
    <dgm:cxn modelId="{3286E7A1-E0D0-49A7-AF1A-5B2DDFD468FC}" type="presParOf" srcId="{82116AAE-6377-41BF-ADA6-3EA31C0CA5C2}" destId="{5EA7B8F6-042B-45F6-8228-BDD0C503139D}" srcOrd="4" destOrd="0" presId="urn:microsoft.com/office/officeart/2008/layout/VerticalAccentList"/>
    <dgm:cxn modelId="{0CC28508-24E2-4867-BFA3-724C6640A135}" type="presParOf" srcId="{5EA7B8F6-042B-45F6-8228-BDD0C503139D}" destId="{458499BA-3F03-4C23-A8C8-C3E60CCE4A00}" srcOrd="0" destOrd="0" presId="urn:microsoft.com/office/officeart/2008/layout/VerticalAccentList"/>
    <dgm:cxn modelId="{27071405-FE8B-44EE-8A3B-4F02F22737B5}" type="presParOf" srcId="{5EA7B8F6-042B-45F6-8228-BDD0C503139D}" destId="{3BD5DB4C-4C3B-4F87-A246-11C8635F29C3}" srcOrd="1" destOrd="0" presId="urn:microsoft.com/office/officeart/2008/layout/VerticalAccentList"/>
    <dgm:cxn modelId="{F76FC883-8F5F-4D40-B0D5-EC6F21F2FECB}" type="presParOf" srcId="{5EA7B8F6-042B-45F6-8228-BDD0C503139D}" destId="{7EADBDA5-2C1B-4062-9B26-9D0635599EC3}" srcOrd="2" destOrd="0" presId="urn:microsoft.com/office/officeart/2008/layout/VerticalAccentList"/>
    <dgm:cxn modelId="{C66D9C6F-D93A-45D4-98CB-A200C064533A}" type="presParOf" srcId="{5EA7B8F6-042B-45F6-8228-BDD0C503139D}" destId="{A2462873-8A9C-411E-82BD-70833C3C65F2}" srcOrd="3" destOrd="0" presId="urn:microsoft.com/office/officeart/2008/layout/VerticalAccentList"/>
    <dgm:cxn modelId="{0A92CCBB-CE88-40B7-90F1-5DA3EEB9FE7A}" type="presParOf" srcId="{5EA7B8F6-042B-45F6-8228-BDD0C503139D}" destId="{535FE09B-1E74-41A2-9481-853834A72CFC}" srcOrd="4" destOrd="0" presId="urn:microsoft.com/office/officeart/2008/layout/VerticalAccentList"/>
    <dgm:cxn modelId="{D266CA84-40D5-4D23-91E2-EC47998315C0}" type="presParOf" srcId="{5EA7B8F6-042B-45F6-8228-BDD0C503139D}" destId="{8C4F211F-0140-44F0-8CBA-F76917A2B788}" srcOrd="5" destOrd="0" presId="urn:microsoft.com/office/officeart/2008/layout/VerticalAccentList"/>
    <dgm:cxn modelId="{01FBE135-38F1-45DA-914F-FE472FE76669}" type="presParOf" srcId="{5EA7B8F6-042B-45F6-8228-BDD0C503139D}" destId="{10087068-651C-4583-806B-3DF403D81F34}" srcOrd="6" destOrd="0" presId="urn:microsoft.com/office/officeart/2008/layout/VerticalAccentList"/>
    <dgm:cxn modelId="{55351FA8-7E50-44BF-BADA-6E07A2AD8167}" type="presParOf" srcId="{5EA7B8F6-042B-45F6-8228-BDD0C503139D}" destId="{076B4249-56E6-48B1-8362-5C9F554BDBAA}" srcOrd="7" destOrd="0" presId="urn:microsoft.com/office/officeart/2008/layout/VerticalAccentList"/>
    <dgm:cxn modelId="{451070EE-7919-4FAE-B326-CFDBA34E746C}" type="presParOf" srcId="{82116AAE-6377-41BF-ADA6-3EA31C0CA5C2}" destId="{B56E03B4-3A78-48ED-BF24-CA35975D39FD}" srcOrd="5" destOrd="0" presId="urn:microsoft.com/office/officeart/2008/layout/VerticalAccentList"/>
    <dgm:cxn modelId="{3825581A-C991-4904-97EC-F0A890DA5745}" type="presParOf" srcId="{82116AAE-6377-41BF-ADA6-3EA31C0CA5C2}" destId="{C3693CC6-0946-48F7-9B50-26F7FC497A0E}" srcOrd="6" destOrd="0" presId="urn:microsoft.com/office/officeart/2008/layout/VerticalAccentList"/>
    <dgm:cxn modelId="{2BB9ABE3-1385-4A61-BD0D-F34E1390DF30}" type="presParOf" srcId="{C3693CC6-0946-48F7-9B50-26F7FC497A0E}" destId="{5D331E56-9A17-4AF8-A695-B26AEA68F20D}" srcOrd="0" destOrd="0" presId="urn:microsoft.com/office/officeart/2008/layout/VerticalAccentList"/>
    <dgm:cxn modelId="{45D12355-1F5B-425B-BCCC-61FADED663AD}" type="presParOf" srcId="{82116AAE-6377-41BF-ADA6-3EA31C0CA5C2}" destId="{822373F0-5C9B-49F2-9D79-2318102A2305}" srcOrd="7" destOrd="0" presId="urn:microsoft.com/office/officeart/2008/layout/VerticalAccentList"/>
    <dgm:cxn modelId="{3FF8A274-9098-4D3F-9A65-C77AB160EE0E}" type="presParOf" srcId="{822373F0-5C9B-49F2-9D79-2318102A2305}" destId="{B1AC67D5-716B-4705-9A4C-80AA796E0A8D}" srcOrd="0" destOrd="0" presId="urn:microsoft.com/office/officeart/2008/layout/VerticalAccentList"/>
    <dgm:cxn modelId="{66253CBF-364A-4DCF-BC32-331DB5FF9D7A}" type="presParOf" srcId="{822373F0-5C9B-49F2-9D79-2318102A2305}" destId="{0B28A214-8522-491F-B7A6-2055C2766B22}" srcOrd="1" destOrd="0" presId="urn:microsoft.com/office/officeart/2008/layout/VerticalAccentList"/>
    <dgm:cxn modelId="{4B76A06C-DED7-425E-8FB1-647D377D7A95}" type="presParOf" srcId="{822373F0-5C9B-49F2-9D79-2318102A2305}" destId="{DD46DBD4-EEBD-42B3-8B56-181D8D8B446A}" srcOrd="2" destOrd="0" presId="urn:microsoft.com/office/officeart/2008/layout/VerticalAccentList"/>
    <dgm:cxn modelId="{0F7B6955-0800-403F-B4CE-3AFC137B6F6E}" type="presParOf" srcId="{822373F0-5C9B-49F2-9D79-2318102A2305}" destId="{05968F67-CFDB-4B53-BF81-9B832D8630DA}" srcOrd="3" destOrd="0" presId="urn:microsoft.com/office/officeart/2008/layout/VerticalAccentList"/>
    <dgm:cxn modelId="{658FD738-5B99-49A3-82D8-AFE6F3C16C6E}" type="presParOf" srcId="{822373F0-5C9B-49F2-9D79-2318102A2305}" destId="{85569E7E-C7EE-40B3-AC85-BCE3730409FD}" srcOrd="4" destOrd="0" presId="urn:microsoft.com/office/officeart/2008/layout/VerticalAccentList"/>
    <dgm:cxn modelId="{AC02933B-95EE-4074-84D3-F9C434A30029}" type="presParOf" srcId="{822373F0-5C9B-49F2-9D79-2318102A2305}" destId="{217FABF3-D9E0-4372-B17C-0162C17F7B40}" srcOrd="5" destOrd="0" presId="urn:microsoft.com/office/officeart/2008/layout/VerticalAccentList"/>
    <dgm:cxn modelId="{71163CB7-46ED-44B2-8C10-7B65BF51CE43}" type="presParOf" srcId="{822373F0-5C9B-49F2-9D79-2318102A2305}" destId="{73F8B9EC-0646-476D-9E73-1366BF8A246B}" srcOrd="6" destOrd="0" presId="urn:microsoft.com/office/officeart/2008/layout/VerticalAccentList"/>
    <dgm:cxn modelId="{4D25E8D7-F398-4B44-A611-C19A27E9E4A7}" type="presParOf" srcId="{822373F0-5C9B-49F2-9D79-2318102A2305}" destId="{828E2ECD-3442-41C2-8695-AE96D6B7E839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4874301-A847-4F32-8476-16F792A03EFF}" type="doc">
      <dgm:prSet loTypeId="urn:microsoft.com/office/officeart/2005/8/layout/hProcess9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50096D9-68A9-4081-BC5B-4AA7EDA4ACF5}">
      <dgm:prSet phldrT="[Текст]" custT="1"/>
      <dgm:spPr>
        <a:solidFill>
          <a:srgbClr val="2E8260"/>
        </a:solidFill>
      </dgm:spPr>
      <dgm:t>
        <a:bodyPr/>
        <a:lstStyle/>
        <a:p>
          <a:r>
            <a:rPr lang="ru-RU" sz="1800" dirty="0" smtClean="0"/>
            <a:t>Возврат задолженности за счет реализации залогового имущества субъектом МСП с согласия и под контролем банка*</a:t>
          </a:r>
          <a:endParaRPr lang="ru-RU" sz="1800" dirty="0"/>
        </a:p>
      </dgm:t>
    </dgm:pt>
    <dgm:pt modelId="{DDC0E776-54A5-4703-9B6F-07B9B9B76F9D}" type="parTrans" cxnId="{336A4B6C-1E2A-4551-9973-A3BE2A721957}">
      <dgm:prSet/>
      <dgm:spPr/>
      <dgm:t>
        <a:bodyPr/>
        <a:lstStyle/>
        <a:p>
          <a:endParaRPr lang="ru-RU"/>
        </a:p>
      </dgm:t>
    </dgm:pt>
    <dgm:pt modelId="{A4368BDE-98DC-4EDD-A338-45ED7BDD47E1}" type="sibTrans" cxnId="{336A4B6C-1E2A-4551-9973-A3BE2A721957}">
      <dgm:prSet/>
      <dgm:spPr/>
      <dgm:t>
        <a:bodyPr/>
        <a:lstStyle/>
        <a:p>
          <a:endParaRPr lang="ru-RU"/>
        </a:p>
      </dgm:t>
    </dgm:pt>
    <dgm:pt modelId="{FAE2177E-E004-4430-B87A-E6A4A444AF43}">
      <dgm:prSet phldrT="[Текст]" custT="1"/>
      <dgm:spPr>
        <a:solidFill>
          <a:srgbClr val="2E8260"/>
        </a:solidFill>
      </dgm:spPr>
      <dgm:t>
        <a:bodyPr/>
        <a:lstStyle/>
        <a:p>
          <a:r>
            <a:rPr lang="ru-RU" sz="2000" dirty="0" smtClean="0"/>
            <a:t>Переход к судебному взысканию задолженности</a:t>
          </a:r>
          <a:endParaRPr lang="ru-RU" sz="2000" dirty="0"/>
        </a:p>
      </dgm:t>
    </dgm:pt>
    <dgm:pt modelId="{B9EAC65B-C8A9-4611-B9FE-EF73C8E49F28}" type="parTrans" cxnId="{C2E767E9-E378-4F48-9BD2-00B05F63466C}">
      <dgm:prSet/>
      <dgm:spPr/>
      <dgm:t>
        <a:bodyPr/>
        <a:lstStyle/>
        <a:p>
          <a:endParaRPr lang="ru-RU"/>
        </a:p>
      </dgm:t>
    </dgm:pt>
    <dgm:pt modelId="{193D2222-90DA-42FD-8A6E-A0CC975D909A}" type="sibTrans" cxnId="{C2E767E9-E378-4F48-9BD2-00B05F63466C}">
      <dgm:prSet/>
      <dgm:spPr/>
      <dgm:t>
        <a:bodyPr/>
        <a:lstStyle/>
        <a:p>
          <a:endParaRPr lang="ru-RU"/>
        </a:p>
      </dgm:t>
    </dgm:pt>
    <dgm:pt modelId="{E304B295-7565-409B-B7A3-D7A46CDA9F7D}">
      <dgm:prSet custT="1"/>
      <dgm:spPr>
        <a:solidFill>
          <a:srgbClr val="2E8260"/>
        </a:solidFill>
      </dgm:spPr>
      <dgm:t>
        <a:bodyPr/>
        <a:lstStyle/>
        <a:p>
          <a:r>
            <a:rPr lang="ru-RU" sz="1800" dirty="0" smtClean="0"/>
            <a:t>Активное использование возможностей реструктуризации при условии реального плана продолжения бизнеса субъектом МСП</a:t>
          </a:r>
          <a:endParaRPr lang="ru-RU" sz="1800" dirty="0"/>
        </a:p>
      </dgm:t>
    </dgm:pt>
    <dgm:pt modelId="{C88DECD5-2F38-487B-853D-FA0226296E47}" type="parTrans" cxnId="{9C05B615-0501-4DCA-9784-38711FDC4D13}">
      <dgm:prSet/>
      <dgm:spPr/>
      <dgm:t>
        <a:bodyPr/>
        <a:lstStyle/>
        <a:p>
          <a:endParaRPr lang="ru-RU"/>
        </a:p>
      </dgm:t>
    </dgm:pt>
    <dgm:pt modelId="{5218A703-0784-468C-B1DB-3C8A0485A76F}" type="sibTrans" cxnId="{9C05B615-0501-4DCA-9784-38711FDC4D13}">
      <dgm:prSet/>
      <dgm:spPr/>
      <dgm:t>
        <a:bodyPr/>
        <a:lstStyle/>
        <a:p>
          <a:endParaRPr lang="ru-RU"/>
        </a:p>
      </dgm:t>
    </dgm:pt>
    <dgm:pt modelId="{70D3B886-3808-4331-B10A-39A8ECCD192C}" type="pres">
      <dgm:prSet presAssocID="{44874301-A847-4F32-8476-16F792A03EFF}" presName="CompostProcess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CE7CD0-8DD6-4805-8D4D-9BC7A0EFF2EB}" type="pres">
      <dgm:prSet presAssocID="{44874301-A847-4F32-8476-16F792A03EFF}" presName="arrow" presStyleLbl="bgShp" presStyleIdx="0" presStyleCnt="1" custScaleX="98161"/>
      <dgm:spPr>
        <a:solidFill>
          <a:schemeClr val="bg1">
            <a:lumMod val="75000"/>
          </a:schemeClr>
        </a:solidFill>
      </dgm:spPr>
    </dgm:pt>
    <dgm:pt modelId="{026DA5FA-2F0E-4E27-B7CF-8DFA88F5C194}" type="pres">
      <dgm:prSet presAssocID="{44874301-A847-4F32-8476-16F792A03EFF}" presName="linearProcess" presStyleCnt="0"/>
      <dgm:spPr/>
    </dgm:pt>
    <dgm:pt modelId="{C6E3BB81-CA5E-4671-B440-7D3883089239}" type="pres">
      <dgm:prSet presAssocID="{E304B295-7565-409B-B7A3-D7A46CDA9F7D}" presName="textNode" presStyleLbl="node1" presStyleIdx="0" presStyleCnt="3" custScaleX="115777" custScaleY="11270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ABF66CF-3FFB-4888-9956-9102A837A285}" type="pres">
      <dgm:prSet presAssocID="{5218A703-0784-468C-B1DB-3C8A0485A76F}" presName="sibTrans" presStyleCnt="0"/>
      <dgm:spPr/>
    </dgm:pt>
    <dgm:pt modelId="{245E1764-D04A-4980-BA52-E626E6B81FE5}" type="pres">
      <dgm:prSet presAssocID="{F50096D9-68A9-4081-BC5B-4AA7EDA4ACF5}" presName="textNode" presStyleLbl="node1" presStyleIdx="1" presStyleCnt="3" custScaleX="97994" custScaleY="11104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0B75B6-8B79-4B4E-9170-325982E581E8}" type="pres">
      <dgm:prSet presAssocID="{A4368BDE-98DC-4EDD-A338-45ED7BDD47E1}" presName="sibTrans" presStyleCnt="0"/>
      <dgm:spPr/>
    </dgm:pt>
    <dgm:pt modelId="{43394A4D-E7B4-48BF-9E36-6B82426C76DF}" type="pres">
      <dgm:prSet presAssocID="{FAE2177E-E004-4430-B87A-E6A4A444AF43}" presName="textNode" presStyleLbl="node1" presStyleIdx="2" presStyleCnt="3" custScaleX="94529" custScaleY="10938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E767E9-E378-4F48-9BD2-00B05F63466C}" srcId="{44874301-A847-4F32-8476-16F792A03EFF}" destId="{FAE2177E-E004-4430-B87A-E6A4A444AF43}" srcOrd="2" destOrd="0" parTransId="{B9EAC65B-C8A9-4611-B9FE-EF73C8E49F28}" sibTransId="{193D2222-90DA-42FD-8A6E-A0CC975D909A}"/>
    <dgm:cxn modelId="{9C05B615-0501-4DCA-9784-38711FDC4D13}" srcId="{44874301-A847-4F32-8476-16F792A03EFF}" destId="{E304B295-7565-409B-B7A3-D7A46CDA9F7D}" srcOrd="0" destOrd="0" parTransId="{C88DECD5-2F38-487B-853D-FA0226296E47}" sibTransId="{5218A703-0784-468C-B1DB-3C8A0485A76F}"/>
    <dgm:cxn modelId="{C7E08CCD-7700-4043-90EC-28A4437450C8}" type="presOf" srcId="{F50096D9-68A9-4081-BC5B-4AA7EDA4ACF5}" destId="{245E1764-D04A-4980-BA52-E626E6B81FE5}" srcOrd="0" destOrd="0" presId="urn:microsoft.com/office/officeart/2005/8/layout/hProcess9"/>
    <dgm:cxn modelId="{336A4B6C-1E2A-4551-9973-A3BE2A721957}" srcId="{44874301-A847-4F32-8476-16F792A03EFF}" destId="{F50096D9-68A9-4081-BC5B-4AA7EDA4ACF5}" srcOrd="1" destOrd="0" parTransId="{DDC0E776-54A5-4703-9B6F-07B9B9B76F9D}" sibTransId="{A4368BDE-98DC-4EDD-A338-45ED7BDD47E1}"/>
    <dgm:cxn modelId="{99881612-0B7A-44D2-A7AE-9198E012BDF2}" type="presOf" srcId="{44874301-A847-4F32-8476-16F792A03EFF}" destId="{70D3B886-3808-4331-B10A-39A8ECCD192C}" srcOrd="0" destOrd="0" presId="urn:microsoft.com/office/officeart/2005/8/layout/hProcess9"/>
    <dgm:cxn modelId="{787A2523-53AB-4CEA-BABA-5ABF089205D3}" type="presOf" srcId="{FAE2177E-E004-4430-B87A-E6A4A444AF43}" destId="{43394A4D-E7B4-48BF-9E36-6B82426C76DF}" srcOrd="0" destOrd="0" presId="urn:microsoft.com/office/officeart/2005/8/layout/hProcess9"/>
    <dgm:cxn modelId="{013F15F7-AD5D-4204-BDCF-58F9FC71045D}" type="presOf" srcId="{E304B295-7565-409B-B7A3-D7A46CDA9F7D}" destId="{C6E3BB81-CA5E-4671-B440-7D3883089239}" srcOrd="0" destOrd="0" presId="urn:microsoft.com/office/officeart/2005/8/layout/hProcess9"/>
    <dgm:cxn modelId="{2B7995F0-952B-42E8-AA67-80EC66B11A44}" type="presParOf" srcId="{70D3B886-3808-4331-B10A-39A8ECCD192C}" destId="{D2CE7CD0-8DD6-4805-8D4D-9BC7A0EFF2EB}" srcOrd="0" destOrd="0" presId="urn:microsoft.com/office/officeart/2005/8/layout/hProcess9"/>
    <dgm:cxn modelId="{66595F45-9A1E-4E44-9C59-8916AE2CF816}" type="presParOf" srcId="{70D3B886-3808-4331-B10A-39A8ECCD192C}" destId="{026DA5FA-2F0E-4E27-B7CF-8DFA88F5C194}" srcOrd="1" destOrd="0" presId="urn:microsoft.com/office/officeart/2005/8/layout/hProcess9"/>
    <dgm:cxn modelId="{59AC13C3-A57D-4D39-A80F-5CD575C6BD10}" type="presParOf" srcId="{026DA5FA-2F0E-4E27-B7CF-8DFA88F5C194}" destId="{C6E3BB81-CA5E-4671-B440-7D3883089239}" srcOrd="0" destOrd="0" presId="urn:microsoft.com/office/officeart/2005/8/layout/hProcess9"/>
    <dgm:cxn modelId="{171B2FE8-23C7-4FC2-B416-5700D1AD66F7}" type="presParOf" srcId="{026DA5FA-2F0E-4E27-B7CF-8DFA88F5C194}" destId="{EABF66CF-3FFB-4888-9956-9102A837A285}" srcOrd="1" destOrd="0" presId="urn:microsoft.com/office/officeart/2005/8/layout/hProcess9"/>
    <dgm:cxn modelId="{E01EA562-419B-4800-A8C9-E156149277F4}" type="presParOf" srcId="{026DA5FA-2F0E-4E27-B7CF-8DFA88F5C194}" destId="{245E1764-D04A-4980-BA52-E626E6B81FE5}" srcOrd="2" destOrd="0" presId="urn:microsoft.com/office/officeart/2005/8/layout/hProcess9"/>
    <dgm:cxn modelId="{0759F227-49B0-446E-ADF4-E9F8824EFDCC}" type="presParOf" srcId="{026DA5FA-2F0E-4E27-B7CF-8DFA88F5C194}" destId="{120B75B6-8B79-4B4E-9170-325982E581E8}" srcOrd="3" destOrd="0" presId="urn:microsoft.com/office/officeart/2005/8/layout/hProcess9"/>
    <dgm:cxn modelId="{9A0D8213-9344-4355-9A2B-23BC992FD122}" type="presParOf" srcId="{026DA5FA-2F0E-4E27-B7CF-8DFA88F5C194}" destId="{43394A4D-E7B4-48BF-9E36-6B82426C76DF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B6CCE9-591A-4981-8BC1-E4B79B7D4A72}">
      <dsp:nvSpPr>
        <dsp:cNvPr id="0" name=""/>
        <dsp:cNvSpPr/>
      </dsp:nvSpPr>
      <dsp:spPr>
        <a:xfrm>
          <a:off x="0" y="336469"/>
          <a:ext cx="7953375" cy="2229123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38100" cap="flat" cmpd="sng" algn="ctr">
          <a:solidFill>
            <a:srgbClr val="2E8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374904" rIns="180000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Небольшой исторический опыт и отсутствие традиций (МСП в России меньше 25 лет)</a:t>
          </a:r>
          <a:endParaRPr lang="ru-RU" sz="1800" kern="1200" dirty="0">
            <a:latin typeface="+mj-lt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Невысокая общая финансово-экономическая грамотность субъектов МСП в силу ограниченности практического опыта и институтов обучения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Низкая финансовая грамотность населения, рассматривающего себя в качестве начинающего, либо потенциального субъекта МСП</a:t>
          </a:r>
          <a:endParaRPr lang="ru-RU" sz="1800" kern="1200" dirty="0"/>
        </a:p>
      </dsp:txBody>
      <dsp:txXfrm>
        <a:off x="0" y="336469"/>
        <a:ext cx="7953375" cy="2229123"/>
      </dsp:txXfrm>
    </dsp:sp>
    <dsp:sp modelId="{2FF38AE5-65E8-4AE6-A502-41DE561874D3}">
      <dsp:nvSpPr>
        <dsp:cNvPr id="0" name=""/>
        <dsp:cNvSpPr/>
      </dsp:nvSpPr>
      <dsp:spPr>
        <a:xfrm>
          <a:off x="391455" y="70789"/>
          <a:ext cx="7554748" cy="531360"/>
        </a:xfrm>
        <a:prstGeom prst="roundRect">
          <a:avLst/>
        </a:prstGeom>
        <a:solidFill>
          <a:srgbClr val="2E8260"/>
        </a:solidFill>
        <a:ln w="12700" cap="flat" cmpd="sng" algn="ctr">
          <a:solidFill>
            <a:srgbClr val="2E8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1.</a:t>
          </a:r>
          <a:r>
            <a:rPr lang="en-US" sz="2400" kern="1200" dirty="0" smtClean="0"/>
            <a:t> </a:t>
          </a:r>
          <a:r>
            <a:rPr lang="ru-RU" sz="2400" kern="1200" dirty="0" smtClean="0"/>
            <a:t>Недостаточная развитость культуры МСП в целом</a:t>
          </a:r>
          <a:endParaRPr lang="ru-RU" sz="2400" kern="1200" dirty="0"/>
        </a:p>
      </dsp:txBody>
      <dsp:txXfrm>
        <a:off x="417394" y="96728"/>
        <a:ext cx="7502870" cy="479482"/>
      </dsp:txXfrm>
    </dsp:sp>
    <dsp:sp modelId="{1465B53E-1A5C-4FD8-A8A4-320290375515}">
      <dsp:nvSpPr>
        <dsp:cNvPr id="0" name=""/>
        <dsp:cNvSpPr/>
      </dsp:nvSpPr>
      <dsp:spPr>
        <a:xfrm>
          <a:off x="0" y="2926161"/>
          <a:ext cx="7953375" cy="2185512"/>
        </a:xfrm>
        <a:prstGeom prst="rect">
          <a:avLst/>
        </a:prstGeom>
        <a:solidFill>
          <a:schemeClr val="bg1">
            <a:lumMod val="95000"/>
            <a:alpha val="90000"/>
          </a:schemeClr>
        </a:solidFill>
        <a:ln w="38100" cap="flat" cmpd="sng" algn="ctr">
          <a:solidFill>
            <a:srgbClr val="2E8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80000" tIns="374904" rIns="180000" bIns="72000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Необходимость осуществления деятельности субъектами МСП в непрерывно изменяющихся условиях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Сложности краткосрочного планирования бизнеса субъектами МСП</a:t>
          </a:r>
          <a:endParaRPr lang="ru-RU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800" kern="1200" dirty="0" smtClean="0"/>
            <a:t>Слабое представление субъектом МСП перспектив собственного бизнеса (среднесрочное и долгосрочное планирование). Как следствие - возникающие затруднения при обращении за кредитом</a:t>
          </a:r>
          <a:endParaRPr lang="ru-RU" sz="1800" kern="1200" dirty="0"/>
        </a:p>
      </dsp:txBody>
      <dsp:txXfrm>
        <a:off x="0" y="2926161"/>
        <a:ext cx="7953375" cy="2185512"/>
      </dsp:txXfrm>
    </dsp:sp>
    <dsp:sp modelId="{9AA2A073-D3FD-430D-9BEC-9A3E8BFDCE34}">
      <dsp:nvSpPr>
        <dsp:cNvPr id="0" name=""/>
        <dsp:cNvSpPr/>
      </dsp:nvSpPr>
      <dsp:spPr>
        <a:xfrm>
          <a:off x="358295" y="2674563"/>
          <a:ext cx="5857477" cy="531360"/>
        </a:xfrm>
        <a:prstGeom prst="roundRect">
          <a:avLst/>
        </a:prstGeom>
        <a:solidFill>
          <a:srgbClr val="2E8260"/>
        </a:solidFill>
        <a:ln w="12700" cap="flat" cmpd="sng" algn="ctr">
          <a:solidFill>
            <a:srgbClr val="2E826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0433" tIns="0" rIns="210433" bIns="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2. Нестабильное состояние экономики</a:t>
          </a:r>
          <a:endParaRPr lang="ru-RU" sz="2400" kern="1200" dirty="0"/>
        </a:p>
      </dsp:txBody>
      <dsp:txXfrm>
        <a:off x="384234" y="2700502"/>
        <a:ext cx="5805599" cy="47948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E6B47D-2E61-4861-8592-746B84F36493}">
      <dsp:nvSpPr>
        <dsp:cNvPr id="0" name=""/>
        <dsp:cNvSpPr/>
      </dsp:nvSpPr>
      <dsp:spPr>
        <a:xfrm>
          <a:off x="232753" y="300767"/>
          <a:ext cx="3592822" cy="75078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Индивидуальный углубленный подход - несомненное </a:t>
          </a:r>
          <a:r>
            <a:rPr lang="ru-RU" sz="1200" kern="1200" dirty="0" smtClean="0">
              <a:effectLst/>
            </a:rPr>
            <a:t>конкурентное преимущество </a:t>
          </a:r>
          <a:r>
            <a:rPr lang="ru-RU" sz="1200" kern="1200" dirty="0" smtClean="0"/>
            <a:t>и активная форма снижения кредитных рисков</a:t>
          </a:r>
          <a:endParaRPr lang="ru-RU" sz="1200" kern="1200" dirty="0"/>
        </a:p>
      </dsp:txBody>
      <dsp:txXfrm>
        <a:off x="807604" y="300767"/>
        <a:ext cx="3017970" cy="750786"/>
      </dsp:txXfrm>
    </dsp:sp>
    <dsp:sp modelId="{03F8CA7D-3DEE-41F3-A4CF-B27B54C55820}">
      <dsp:nvSpPr>
        <dsp:cNvPr id="0" name=""/>
        <dsp:cNvSpPr/>
      </dsp:nvSpPr>
      <dsp:spPr>
        <a:xfrm>
          <a:off x="232753" y="1051561"/>
          <a:ext cx="3592822" cy="75078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«Выращивание» банком клиента «под себя»</a:t>
          </a:r>
          <a:endParaRPr lang="ru-RU" sz="1200" kern="1200" dirty="0"/>
        </a:p>
      </dsp:txBody>
      <dsp:txXfrm>
        <a:off x="807604" y="1051561"/>
        <a:ext cx="3017970" cy="750786"/>
      </dsp:txXfrm>
    </dsp:sp>
    <dsp:sp modelId="{7AF065CC-2834-4183-861E-3676C5F97D4C}">
      <dsp:nvSpPr>
        <dsp:cNvPr id="0" name=""/>
        <dsp:cNvSpPr/>
      </dsp:nvSpPr>
      <dsp:spPr>
        <a:xfrm>
          <a:off x="232753" y="1802341"/>
          <a:ext cx="3592822" cy="75078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Качественное развитие клиентской базы с перспективой перехода к </a:t>
          </a:r>
          <a:r>
            <a:rPr lang="ru-RU" sz="1200" kern="1200" dirty="0" err="1" smtClean="0"/>
            <a:t>секьюритизации</a:t>
          </a:r>
          <a:endParaRPr lang="ru-RU" sz="1200" kern="1200" dirty="0"/>
        </a:p>
      </dsp:txBody>
      <dsp:txXfrm>
        <a:off x="807604" y="1802341"/>
        <a:ext cx="3017970" cy="750786"/>
      </dsp:txXfrm>
    </dsp:sp>
    <dsp:sp modelId="{E31E37DD-75A3-41E2-9A36-4C26022FB108}">
      <dsp:nvSpPr>
        <dsp:cNvPr id="0" name=""/>
        <dsp:cNvSpPr/>
      </dsp:nvSpPr>
      <dsp:spPr>
        <a:xfrm>
          <a:off x="0" y="0"/>
          <a:ext cx="750411" cy="750411"/>
        </a:xfrm>
        <a:prstGeom prst="ellipse">
          <a:avLst/>
        </a:prstGeom>
        <a:solidFill>
          <a:srgbClr val="2E82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ПЛЮСЫ</a:t>
          </a:r>
          <a:endParaRPr lang="ru-RU" sz="1000" b="1" kern="1200" dirty="0"/>
        </a:p>
      </dsp:txBody>
      <dsp:txXfrm>
        <a:off x="109895" y="109895"/>
        <a:ext cx="530621" cy="530621"/>
      </dsp:txXfrm>
    </dsp:sp>
    <dsp:sp modelId="{498FE84A-8296-47FC-87A3-FFB69E72DF24}">
      <dsp:nvSpPr>
        <dsp:cNvPr id="0" name=""/>
        <dsp:cNvSpPr/>
      </dsp:nvSpPr>
      <dsp:spPr>
        <a:xfrm>
          <a:off x="4208415" y="300767"/>
          <a:ext cx="3592822" cy="750786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200" kern="1200" dirty="0" smtClean="0"/>
        </a:p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Затратный механизм взаимодействия с клиентом как с финансовой, так и с интеллектуальной точки зрения</a:t>
          </a:r>
          <a:endParaRPr lang="ru-RU" sz="1200" kern="1200" dirty="0"/>
        </a:p>
      </dsp:txBody>
      <dsp:txXfrm>
        <a:off x="4783266" y="300767"/>
        <a:ext cx="3017970" cy="750786"/>
      </dsp:txXfrm>
    </dsp:sp>
    <dsp:sp modelId="{A037197B-8E3C-4D10-A349-E102B6251B9E}">
      <dsp:nvSpPr>
        <dsp:cNvPr id="0" name=""/>
        <dsp:cNvSpPr/>
      </dsp:nvSpPr>
      <dsp:spPr>
        <a:xfrm>
          <a:off x="4208415" y="1051554"/>
          <a:ext cx="3592822" cy="1456901"/>
        </a:xfrm>
        <a:prstGeom prst="rect">
          <a:avLst/>
        </a:prstGeom>
        <a:solidFill>
          <a:schemeClr val="bg1">
            <a:lumMod val="85000"/>
          </a:schemeClr>
        </a:solid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85344" rIns="85344" bIns="85344" numCol="1" spcCol="1270" anchor="ctr" anchorCtr="0">
          <a:noAutofit/>
        </a:bodyPr>
        <a:lstStyle/>
        <a:p>
          <a:pPr lvl="0" algn="l" defTabSz="533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200" kern="1200" dirty="0" smtClean="0"/>
            <a:t>Ограниченная возможность масштабирования схемы работы в условиях роста банка</a:t>
          </a:r>
          <a:endParaRPr lang="ru-RU" sz="1200" kern="1200" dirty="0"/>
        </a:p>
      </dsp:txBody>
      <dsp:txXfrm>
        <a:off x="4783266" y="1051554"/>
        <a:ext cx="3017970" cy="1456901"/>
      </dsp:txXfrm>
    </dsp:sp>
    <dsp:sp modelId="{03D40F6A-380C-4A21-B50C-75662B1350A2}">
      <dsp:nvSpPr>
        <dsp:cNvPr id="0" name=""/>
        <dsp:cNvSpPr/>
      </dsp:nvSpPr>
      <dsp:spPr>
        <a:xfrm>
          <a:off x="3922078" y="603"/>
          <a:ext cx="750411" cy="750411"/>
        </a:xfrm>
        <a:prstGeom prst="ellipse">
          <a:avLst/>
        </a:prstGeom>
        <a:solidFill>
          <a:srgbClr val="2E826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000" b="1" kern="1200" dirty="0" smtClean="0"/>
            <a:t>МИНУСЫ</a:t>
          </a:r>
          <a:endParaRPr lang="ru-RU" sz="1000" b="1" kern="1200" dirty="0"/>
        </a:p>
      </dsp:txBody>
      <dsp:txXfrm>
        <a:off x="4031973" y="110498"/>
        <a:ext cx="530621" cy="53062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9">
  <dgm:title val=""/>
  <dgm:desc val=""/>
  <dgm:catLst>
    <dgm:cat type="list" pri="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3" srcId="0" destId="1" srcOrd="0" destOrd="0"/>
        <dgm:cxn modelId="4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1" destId="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2"/>
        <dgm:pt modelId="21"/>
        <dgm:pt modelId="22"/>
        <dgm:pt modelId="23"/>
        <dgm:pt modelId="24"/>
        <dgm:pt modelId="3"/>
        <dgm:pt modelId="31"/>
        <dgm:pt modelId="32"/>
        <dgm:pt modelId="33"/>
        <dgm:pt modelId="34"/>
      </dgm:ptLst>
      <dgm:cxnLst>
        <dgm:cxn modelId="4" srcId="0" destId="1" srcOrd="0" destOrd="0"/>
        <dgm:cxn modelId="5" srcId="0" destId="2" srcOrd="1" destOrd="0"/>
        <dgm:cxn modelId="6" srcId="0" destId="3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18" srcId="1" destId="14" srcOrd="0" destOrd="0"/>
        <dgm:cxn modelId="25" srcId="2" destId="21" srcOrd="0" destOrd="0"/>
        <dgm:cxn modelId="26" srcId="2" destId="22" srcOrd="0" destOrd="0"/>
        <dgm:cxn modelId="27" srcId="2" destId="23" srcOrd="0" destOrd="0"/>
        <dgm:cxn modelId="28" srcId="2" destId="24" srcOrd="0" destOrd="0"/>
        <dgm:cxn modelId="35" srcId="3" destId="31" srcOrd="0" destOrd="0"/>
        <dgm:cxn modelId="36" srcId="3" destId="32" srcOrd="0" destOrd="0"/>
        <dgm:cxn modelId="37" srcId="3" destId="33" srcOrd="0" destOrd="0"/>
        <dgm:cxn modelId="38" srcId="3" destId="34" srcOrd="0" destOrd="0"/>
      </dgm:cxnLst>
      <dgm:bg/>
      <dgm:whole/>
    </dgm:dataModel>
  </dgm:clrData>
  <dgm:layoutNode name="list">
    <dgm:varLst>
      <dgm:dir/>
      <dgm:animLvl val="lvl"/>
    </dgm:varLst>
    <dgm:choose name="Name0">
      <dgm:if name="Name1" func="var" arg="dir" op="equ" val="norm">
        <dgm:alg type="lin">
          <dgm:param type="linDir" val="fromL"/>
          <dgm:param type="fallback" val="2D"/>
          <dgm:param type="nodeVertAlign" val="t"/>
        </dgm:alg>
      </dgm:if>
      <dgm:else name="Name2">
        <dgm:alg type="lin">
          <dgm:param type="linDir" val="fromR"/>
          <dgm:param type="fallback" val="2D"/>
          <dgm:param type="nodeVertAlign" val="t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ircle" refType="w" fact="0.5"/>
      <dgm:constr type="w" for="ch" forName="vertFlow" refType="w" fact="0.75"/>
      <dgm:constr type="h" for="des" forName="firstComp" refType="w" refFor="ch" refForName="vertFlow" fact="0.667"/>
      <dgm:constr type="h" for="des" forName="comp" refType="h" refFor="des" refForName="firstComp" op="equ"/>
      <dgm:constr type="h" for="des" forName="topSpace" refType="w" refFor="ch" refForName="circle" op="equ" fact="0.4"/>
      <dgm:constr type="w" for="ch" forName="posSpace" refType="w" fact="0.4"/>
      <dgm:constr type="w" for="ch" forName="negSpace" refType="w" fact="-1.15"/>
      <dgm:constr type="w" for="ch" forName="transSpace" refType="w" fact="0.75"/>
      <dgm:constr type="primFontSz" for="ch" forName="circle" op="equ" val="65"/>
      <dgm:constr type="primFontSz" for="des" forName="firstChildTx" val="65"/>
      <dgm:constr type="primFontSz" for="des" forName="childTx" refType="primFontSz" refFor="des" refForName="firstChildTx" op="equ"/>
    </dgm:constrLst>
    <dgm:ruleLst/>
    <dgm:forEach name="Name3" axis="ch" ptType="node">
      <dgm:layoutNode name="pos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vertFlow">
        <dgm:alg type="lin">
          <dgm:param type="linDir" val="fromT"/>
        </dgm:alg>
        <dgm:shape xmlns:r="http://schemas.openxmlformats.org/officeDocument/2006/relationships" r:blip="">
          <dgm:adjLst/>
        </dgm:shape>
        <dgm:presOf/>
        <dgm:constrLst>
          <dgm:constr type="w" for="ch" forName="firstComp" refType="w"/>
          <dgm:constr type="w" for="ch" forName="comp" refType="w"/>
        </dgm:constrLst>
        <dgm:ruleLst/>
        <dgm:layoutNode name="top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firstComp">
          <dgm:alg type="composite"/>
          <dgm:shape xmlns:r="http://schemas.openxmlformats.org/officeDocument/2006/relationships" r:blip="">
            <dgm:adjLst/>
          </dgm:shape>
          <dgm:presOf/>
          <dgm:choose name="Name4">
            <dgm:if name="Name5" func="var" arg="dir" op="equ" val="norm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 refType="w" fact="0.16"/>
                <dgm:constr type="r" for="ch" forName="firstChildTx" refType="w"/>
                <dgm:constr type="h" for="ch" forName="firstChildTx" refFor="ch" refForName="firstChild" op="equ"/>
              </dgm:constrLst>
            </dgm:if>
            <dgm:else name="Name6">
              <dgm:constrLst>
                <dgm:constr type="l" for="ch" forName="firstChild"/>
                <dgm:constr type="t" for="ch" forName="firstChild"/>
                <dgm:constr type="w" for="ch" forName="firstChild" refType="w"/>
                <dgm:constr type="h" for="ch" forName="firstChild" refType="h"/>
                <dgm:constr type="l" for="ch" forName="firstChildTx"/>
                <dgm:constr type="r" for="ch" forName="firstChildTx" refType="w" fact="0.825"/>
                <dgm:constr type="h" for="ch" forName="firstChildTx" refFor="ch" refForName="firstChild" op="equ"/>
              </dgm:constrLst>
            </dgm:else>
          </dgm:choose>
          <dgm:ruleLst/>
          <dgm:layoutNode name="firstChild" styleLbl="bgAccFollowNode1">
            <dgm:alg type="sp"/>
            <dgm:shape xmlns:r="http://schemas.openxmlformats.org/officeDocument/2006/relationships" type="rect" r:blip="">
              <dgm:adjLst/>
            </dgm:shape>
            <dgm:presOf axis="ch desOrSelf" ptType="node node" cnt="1 0"/>
            <dgm:constrLst/>
            <dgm:ruleLst/>
          </dgm:layoutNode>
          <dgm:layoutNode name="firstChildTx" styleLbl="bgAccFollowNode1">
            <dgm:varLst>
              <dgm:bulletEnabled val="1"/>
            </dgm:varLst>
            <dgm:alg type="tx">
              <dgm:param type="parTxLTRAlign" val="l"/>
            </dgm:alg>
            <dgm:shape xmlns:r="http://schemas.openxmlformats.org/officeDocument/2006/relationships" type="rect" r:blip="" hideGeom="1">
              <dgm:adjLst/>
            </dgm:shape>
            <dgm:presOf axis="ch desOrSelf" ptType="node node" cnt="1 0"/>
            <dgm:choose name="Name7">
              <dgm:if name="Name8" func="var" arg="dir" op="equ" val="norm">
                <dgm:constrLst>
                  <dgm:constr type="primFontSz" val="65"/>
                  <dgm:constr type="lMarg"/>
                </dgm:constrLst>
              </dgm:if>
              <dgm:else name="Name9">
                <dgm:constrLst>
                  <dgm:constr type="primFontSz" val="65"/>
                  <dgm:constr type="rMarg"/>
                </dgm:constrLst>
              </dgm:else>
            </dgm:choose>
            <dgm:ruleLst>
              <dgm:rule type="primFontSz" val="5" fact="NaN" max="NaN"/>
            </dgm:ruleLst>
          </dgm:layoutNode>
        </dgm:layoutNode>
        <dgm:forEach name="Name10" axis="ch" ptType="node" st="2">
          <dgm:layoutNode name="comp">
            <dgm:alg type="composite"/>
            <dgm:shape xmlns:r="http://schemas.openxmlformats.org/officeDocument/2006/relationships" r:blip="">
              <dgm:adjLst/>
            </dgm:shape>
            <dgm:presOf/>
            <dgm:choose name="Name11">
              <dgm:if name="Name12" func="var" arg="dir" op="equ" val="norm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 refType="w" fact="0.16"/>
                  <dgm:constr type="r" for="ch" forName="childTx" refType="w"/>
                  <dgm:constr type="h" for="ch" forName="childTx" refFor="ch" refForName="child" op="equ"/>
                </dgm:constrLst>
              </dgm:if>
              <dgm:else name="Name13">
                <dgm:constrLst>
                  <dgm:constr type="l" for="ch" forName="child"/>
                  <dgm:constr type="t" for="ch" forName="child"/>
                  <dgm:constr type="w" for="ch" forName="child" refType="w"/>
                  <dgm:constr type="h" for="ch" forName="child" refType="h"/>
                  <dgm:constr type="l" for="ch" forName="childTx"/>
                  <dgm:constr type="r" for="ch" forName="childTx" refType="w" fact="0.825"/>
                  <dgm:constr type="h" for="ch" forName="childTx" refFor="ch" refForName="child" op="equ"/>
                </dgm:constrLst>
              </dgm:else>
            </dgm:choose>
            <dgm:ruleLst/>
            <dgm:layoutNode name="child" styleLbl="bgAccFollowNode1">
              <dgm:alg type="sp"/>
              <dgm:shape xmlns:r="http://schemas.openxmlformats.org/officeDocument/2006/relationships" type="rect" r:blip="">
                <dgm:adjLst/>
              </dgm:shape>
              <dgm:presOf axis="desOrSelf" ptType="node"/>
              <dgm:constrLst/>
              <dgm:ruleLst/>
            </dgm:layoutNode>
            <dgm:layoutNode name="childTx" styleLbl="bgAccFollowNode1">
              <dgm:varLst>
                <dgm:bulletEnabled val="1"/>
              </dgm:varLst>
              <dgm:alg type="tx">
                <dgm:param type="parTxLTRAlign" val="l"/>
              </dgm:alg>
              <dgm:shape xmlns:r="http://schemas.openxmlformats.org/officeDocument/2006/relationships" type="rect" r:blip="" hideGeom="1">
                <dgm:adjLst/>
              </dgm:shape>
              <dgm:presOf axis="desOrSelf" ptType="node"/>
              <dgm:choose name="Name14">
                <dgm:if name="Name15" func="var" arg="dir" op="equ" val="norm">
                  <dgm:constrLst>
                    <dgm:constr type="primFontSz" val="65"/>
                    <dgm:constr type="lMarg"/>
                  </dgm:constrLst>
                </dgm:if>
                <dgm:else name="Name16">
                  <dgm:constrLst>
                    <dgm:constr type="primFontSz" val="65"/>
                    <dgm:constr type="rMarg"/>
                  </dgm:constrLst>
                </dgm:else>
              </dgm:choose>
              <dgm:ruleLst>
                <dgm:rule type="primFontSz" val="5" fact="NaN" max="NaN"/>
              </dgm:ruleLst>
            </dgm:layoutNode>
          </dgm:layoutNode>
        </dgm:forEach>
      </dgm:layoutNode>
      <dgm:layoutNode name="neg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ircle" styleLbl="node1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lMarg"/>
          <dgm:constr type="rMarg"/>
          <dgm:constr type="tMarg"/>
          <dgm:constr type="bMarg"/>
          <dgm:constr type="h" refType="w"/>
        </dgm:constrLst>
        <dgm:ruleLst>
          <dgm:rule type="primFontSz" val="5" fact="NaN" max="NaN"/>
        </dgm:ruleLst>
      </dgm:layoutNode>
      <dgm:forEach name="Name17" axis="followSib" ptType="sibTrans" cnt="1">
        <dgm:layoutNode name="trans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0229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2644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6959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46126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093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17587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6522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41795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9408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972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9869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A85166-5704-4796-B603-37B45F11A40B}" type="datetimeFigureOut">
              <a:rPr lang="ru-RU" smtClean="0"/>
              <a:t>20.05.2015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34E4-A18A-44FA-A2C2-1561C02C274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01970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2E82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оугольник 15"/>
          <p:cNvSpPr/>
          <p:nvPr/>
        </p:nvSpPr>
        <p:spPr>
          <a:xfrm>
            <a:off x="1689783" y="1207872"/>
            <a:ext cx="7006281" cy="397269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521043" y="2438398"/>
            <a:ext cx="6983627" cy="394592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Региональные аспекты перехода к стандартному кредитному договору для малого и среднего бизнеса</a:t>
            </a:r>
            <a:endParaRPr lang="ru-RU" dirty="0" smtClean="0"/>
          </a:p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5788" y="1721547"/>
            <a:ext cx="7537622" cy="2124654"/>
          </a:xfrm>
        </p:spPr>
        <p:txBody>
          <a:bodyPr>
            <a:noAutofit/>
          </a:bodyPr>
          <a:lstStyle/>
          <a:p>
            <a:pPr algn="r"/>
            <a:r>
              <a:rPr lang="ru-RU" sz="3600" b="1" dirty="0" smtClean="0">
                <a:ln w="15875">
                  <a:solidFill>
                    <a:schemeClr val="tx1"/>
                  </a:solidFill>
                </a:ln>
                <a:solidFill>
                  <a:srgbClr val="1E563D"/>
                </a:solidFill>
                <a:latin typeface="+mn-lt"/>
              </a:rPr>
              <a:t>Стандартизация кредитной документации </a:t>
            </a:r>
            <a:r>
              <a:rPr lang="ru-RU" sz="3600" b="1" dirty="0">
                <a:ln w="15875">
                  <a:solidFill>
                    <a:schemeClr val="tx1"/>
                  </a:solidFill>
                </a:ln>
                <a:solidFill>
                  <a:srgbClr val="1E563D"/>
                </a:solidFill>
                <a:latin typeface="+mn-lt"/>
              </a:rPr>
              <a:t>для </a:t>
            </a:r>
            <a:r>
              <a:rPr lang="ru-RU" sz="3600" b="1" dirty="0" smtClean="0">
                <a:ln w="15875">
                  <a:solidFill>
                    <a:schemeClr val="tx1"/>
                  </a:solidFill>
                </a:ln>
                <a:solidFill>
                  <a:srgbClr val="1E563D"/>
                </a:solidFill>
                <a:latin typeface="+mn-lt"/>
              </a:rPr>
              <a:t>региональных банков</a:t>
            </a:r>
            <a:endParaRPr lang="ru-RU" sz="3600" b="1" dirty="0">
              <a:ln w="15875">
                <a:solidFill>
                  <a:schemeClr val="tx1"/>
                </a:solidFill>
              </a:ln>
              <a:solidFill>
                <a:srgbClr val="1E563D"/>
              </a:solidFill>
              <a:latin typeface="+mn-lt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38081" y="4359876"/>
            <a:ext cx="7735329" cy="980303"/>
          </a:xfrm>
        </p:spPr>
        <p:txBody>
          <a:bodyPr>
            <a:normAutofit/>
          </a:bodyPr>
          <a:lstStyle/>
          <a:p>
            <a:pPr algn="r"/>
            <a:r>
              <a:rPr lang="ru-RU" dirty="0" smtClean="0"/>
              <a:t>Олег Валентинович </a:t>
            </a:r>
            <a:r>
              <a:rPr lang="ru-RU" dirty="0" err="1" smtClean="0"/>
              <a:t>Митропольский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sz="2000" dirty="0" smtClean="0"/>
              <a:t>Первый </a:t>
            </a:r>
            <a:r>
              <a:rPr lang="ru-RU" sz="2000" dirty="0"/>
              <a:t>заместитель Председателя Правления АО КБ «Ассоциация»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64" y="380635"/>
            <a:ext cx="2774092" cy="648365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3644210" y="5853854"/>
            <a:ext cx="1260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май 2015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82145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О некоторых особых условиях стандартного договора</a:t>
            </a:r>
            <a:endParaRPr lang="ru-RU" sz="3600" b="1" dirty="0">
              <a:solidFill>
                <a:srgbClr val="1E563D"/>
              </a:solidFill>
              <a:latin typeface="+mn-lt"/>
              <a:cs typeface="BrowalliaUPC" panose="020B0604020202020204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4770808"/>
              </p:ext>
            </p:extLst>
          </p:nvPr>
        </p:nvGraphicFramePr>
        <p:xfrm>
          <a:off x="395416" y="914399"/>
          <a:ext cx="9078098" cy="56593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903120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248336"/>
            <a:ext cx="7772400" cy="615478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Работа с проблемными кредитами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2649326426"/>
              </p:ext>
            </p:extLst>
          </p:nvPr>
        </p:nvGraphicFramePr>
        <p:xfrm>
          <a:off x="963302" y="863814"/>
          <a:ext cx="7360765" cy="45884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668205" y="1512164"/>
            <a:ext cx="819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</a:t>
            </a:r>
            <a:r>
              <a:rPr lang="ru-RU" i="1" dirty="0" smtClean="0"/>
              <a:t> этап</a:t>
            </a:r>
            <a:endParaRPr lang="ru-RU" i="1" dirty="0"/>
          </a:p>
        </p:txBody>
      </p:sp>
      <p:sp>
        <p:nvSpPr>
          <p:cNvPr id="9" name="TextBox 8"/>
          <p:cNvSpPr txBox="1"/>
          <p:nvPr/>
        </p:nvSpPr>
        <p:spPr>
          <a:xfrm>
            <a:off x="6717957" y="1512164"/>
            <a:ext cx="9348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III</a:t>
            </a:r>
            <a:r>
              <a:rPr lang="ru-RU" i="1" dirty="0" smtClean="0"/>
              <a:t> этап</a:t>
            </a:r>
            <a:endParaRPr lang="ru-RU" i="1" dirty="0"/>
          </a:p>
        </p:txBody>
      </p:sp>
      <p:sp>
        <p:nvSpPr>
          <p:cNvPr id="10" name="TextBox 9"/>
          <p:cNvSpPr txBox="1"/>
          <p:nvPr/>
        </p:nvSpPr>
        <p:spPr>
          <a:xfrm>
            <a:off x="4164227" y="1512164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/>
              <a:t>II</a:t>
            </a:r>
            <a:r>
              <a:rPr lang="ru-RU" i="1" dirty="0" smtClean="0"/>
              <a:t> этап</a:t>
            </a:r>
            <a:endParaRPr lang="ru-RU" i="1" dirty="0"/>
          </a:p>
        </p:txBody>
      </p:sp>
      <p:sp useBgFill="1">
        <p:nvSpPr>
          <p:cNvPr id="6" name="Прямоугольник 5"/>
          <p:cNvSpPr/>
          <p:nvPr/>
        </p:nvSpPr>
        <p:spPr>
          <a:xfrm>
            <a:off x="942975" y="5362832"/>
            <a:ext cx="7867581" cy="1301579"/>
          </a:xfrm>
          <a:prstGeom prst="rect">
            <a:avLst/>
          </a:prstGeom>
          <a:ln w="4762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/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*В отличие от досудебного взыскания залога (используется редко) такой подход требует большего внимания, тесной работы с клиентом, постоянного мониторинга. Как результат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- знание клиента и углубленное понимание его бизнеса, а также </a:t>
            </a:r>
            <a:r>
              <a:rPr lang="ru-RU" sz="1600" dirty="0" smtClean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достижение эффекта </a:t>
            </a:r>
            <a:r>
              <a:rPr lang="ru-RU" sz="1600" dirty="0">
                <a:solidFill>
                  <a:schemeClr val="tx1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привыкания клиента к банку и взаимного доверия сторон.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93663" y="4484688"/>
            <a:ext cx="4529126" cy="7848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algn="just"/>
            <a:r>
              <a:rPr lang="ru-RU" sz="1500" b="1" dirty="0">
                <a:ea typeface="Calibri" panose="020F0502020204030204" pitchFamily="34" charset="0"/>
                <a:cs typeface="Times New Roman" panose="02020603050405020304" pitchFamily="18" charset="0"/>
              </a:rPr>
              <a:t>Все кредиты обеспечены: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Залоговым имуществом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Поручительствами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собственников</a:t>
            </a:r>
            <a:r>
              <a:rPr lang="ru-RU" sz="15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5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и третьих лиц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6339461" y="4161522"/>
            <a:ext cx="247109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i="1" dirty="0">
                <a:latin typeface="+mj-lt"/>
                <a:ea typeface="Calibri" panose="020F0502020204030204" pitchFamily="34" charset="0"/>
              </a:rPr>
              <a:t>услугами третейских судов банк не пользуется в силу их незначительного распространения</a:t>
            </a:r>
            <a:endParaRPr lang="ru-RU" sz="1200" i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6383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Скругленный прямоугольник 5"/>
          <p:cNvSpPr/>
          <p:nvPr/>
        </p:nvSpPr>
        <p:spPr>
          <a:xfrm>
            <a:off x="741405" y="2673112"/>
            <a:ext cx="8163698" cy="1108868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749643" y="1550405"/>
            <a:ext cx="8155460" cy="904471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Стандартный договор 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кредитования МСП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21466" y="1631236"/>
            <a:ext cx="7893909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1200"/>
              </a:spcAft>
              <a:buAutoNum type="arabicPeriod"/>
            </a:pPr>
            <a:r>
              <a:rPr lang="ru-RU" b="1" dirty="0" smtClean="0"/>
              <a:t>Разбивка </a:t>
            </a:r>
            <a:r>
              <a:rPr lang="ru-RU" b="1" dirty="0"/>
              <a:t>договора на 2 компонента, а именно общие и индивидуальные условия, конкретна и потому удобна</a:t>
            </a:r>
            <a:r>
              <a:rPr lang="ru-RU" b="1" dirty="0" smtClean="0"/>
              <a:t>.</a:t>
            </a:r>
          </a:p>
          <a:p>
            <a:pPr>
              <a:spcAft>
                <a:spcPts val="1200"/>
              </a:spcAft>
            </a:pPr>
            <a:endParaRPr lang="ru-RU" b="1" dirty="0"/>
          </a:p>
          <a:p>
            <a:pPr>
              <a:spcAft>
                <a:spcPts val="600"/>
              </a:spcAft>
            </a:pPr>
            <a:r>
              <a:rPr lang="ru-RU" b="1" dirty="0" smtClean="0"/>
              <a:t>2.   Договор </a:t>
            </a:r>
            <a:r>
              <a:rPr lang="ru-RU" b="1" dirty="0"/>
              <a:t>представляет собой конструктор, который оставляет для банков, а значит для субъектов МСП возможность эволюционного перехода от форм используемых договоров к предложенному стандарту.</a:t>
            </a:r>
          </a:p>
          <a:p>
            <a:pPr algn="r">
              <a:spcBef>
                <a:spcPts val="1800"/>
              </a:spcBef>
              <a:spcAft>
                <a:spcPts val="1200"/>
              </a:spcAft>
            </a:pPr>
            <a:r>
              <a:rPr lang="ru-RU" dirty="0" smtClean="0"/>
              <a:t>Это </a:t>
            </a:r>
            <a:r>
              <a:rPr lang="ru-RU" dirty="0"/>
              <a:t>особенно важно для обеспечения непрерывности существующих федеральных и региональных программ, функционирующих на основе своих стандартов (МСП-банк, Агентство кредитных гарантий, региональные залоговые фонды, агентства системы гарантий в регионах и т.д</a:t>
            </a:r>
            <a:r>
              <a:rPr lang="ru-RU" dirty="0" smtClean="0"/>
              <a:t>.). </a:t>
            </a:r>
            <a:br>
              <a:rPr lang="ru-RU" dirty="0" smtClean="0"/>
            </a:br>
            <a:r>
              <a:rPr lang="ru-RU" dirty="0" smtClean="0"/>
              <a:t>Так </a:t>
            </a:r>
            <a:r>
              <a:rPr lang="ru-RU" dirty="0"/>
              <a:t>как первичная стандартизация предусмотрена самими программами, возможен мягкий вариант перехода к единому стандарту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10" name="Стрелка вниз 9"/>
          <p:cNvSpPr/>
          <p:nvPr/>
        </p:nvSpPr>
        <p:spPr>
          <a:xfrm>
            <a:off x="2685535" y="5873578"/>
            <a:ext cx="4374292" cy="700217"/>
          </a:xfrm>
          <a:prstGeom prst="down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1510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кругленный прямоугольник 8"/>
          <p:cNvSpPr/>
          <p:nvPr/>
        </p:nvSpPr>
        <p:spPr>
          <a:xfrm>
            <a:off x="748227" y="1686305"/>
            <a:ext cx="7967148" cy="998037"/>
          </a:xfrm>
          <a:prstGeom prst="roundRect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Стандартный договор 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кредитования МСП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849269" y="1860699"/>
            <a:ext cx="7866106" cy="44627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spcAft>
                <a:spcPts val="600"/>
              </a:spcAft>
              <a:buAutoNum type="arabicPeriod" startAt="3"/>
            </a:pPr>
            <a:r>
              <a:rPr lang="ru-RU" b="1" dirty="0" smtClean="0"/>
              <a:t>Для </a:t>
            </a:r>
            <a:r>
              <a:rPr lang="ru-RU" b="1" dirty="0"/>
              <a:t>регионального растущего, активно развивающего сеть банка стандартный договор кредитования МСП - это</a:t>
            </a:r>
            <a:r>
              <a:rPr lang="ru-RU" dirty="0" smtClean="0"/>
              <a:t>:</a:t>
            </a:r>
          </a:p>
          <a:p>
            <a:pPr>
              <a:spcAft>
                <a:spcPts val="600"/>
              </a:spcAft>
            </a:pPr>
            <a:endParaRPr lang="ru-RU" dirty="0"/>
          </a:p>
          <a:p>
            <a:pPr lvl="1">
              <a:spcAft>
                <a:spcPts val="1200"/>
              </a:spcAft>
            </a:pPr>
            <a:r>
              <a:rPr lang="ru-RU" dirty="0" smtClean="0"/>
              <a:t>необходимость</a:t>
            </a:r>
            <a:r>
              <a:rPr lang="ru-RU" dirty="0"/>
              <a:t>, обусловленная </a:t>
            </a:r>
            <a:r>
              <a:rPr lang="ru-RU" dirty="0" smtClean="0"/>
              <a:t>ростом</a:t>
            </a:r>
            <a:endParaRPr lang="ru-RU" dirty="0"/>
          </a:p>
          <a:p>
            <a:pPr lvl="1">
              <a:spcAft>
                <a:spcPts val="1200"/>
              </a:spcAft>
            </a:pPr>
            <a:r>
              <a:rPr lang="ru-RU" dirty="0" smtClean="0"/>
              <a:t>новые </a:t>
            </a:r>
            <a:r>
              <a:rPr lang="ru-RU" dirty="0"/>
              <a:t>возможности за счет формирования </a:t>
            </a:r>
            <a:r>
              <a:rPr lang="ru-RU" dirty="0" smtClean="0"/>
              <a:t>портфеля унифицированных, а значит более ликвидных и прозрачных для вторичного рынка активов </a:t>
            </a:r>
          </a:p>
          <a:p>
            <a:pPr lvl="1">
              <a:spcAft>
                <a:spcPts val="1200"/>
              </a:spcAft>
            </a:pPr>
            <a:r>
              <a:rPr lang="ru-RU" dirty="0" smtClean="0"/>
              <a:t>важнейшее </a:t>
            </a:r>
            <a:r>
              <a:rPr lang="ru-RU" dirty="0"/>
              <a:t>условие развития, без выполнения которого в принципе невозможна будущая </a:t>
            </a:r>
            <a:r>
              <a:rPr lang="ru-RU" dirty="0" err="1"/>
              <a:t>секьюритизация</a:t>
            </a:r>
            <a:r>
              <a:rPr lang="ru-RU" dirty="0"/>
              <a:t> кредитов МСП</a:t>
            </a:r>
          </a:p>
          <a:p>
            <a:pPr lvl="1">
              <a:spcAft>
                <a:spcPts val="1200"/>
              </a:spcAft>
            </a:pPr>
            <a:r>
              <a:rPr lang="ru-RU" dirty="0" smtClean="0"/>
              <a:t>унификация договорной документации, позволяющая рассчитывать на упрощенный доступ к участию в программах государственной поддержки</a:t>
            </a:r>
          </a:p>
          <a:p>
            <a:pPr lvl="1">
              <a:spcAft>
                <a:spcPts val="1200"/>
              </a:spcAft>
            </a:pPr>
            <a:r>
              <a:rPr lang="ru-RU" dirty="0" smtClean="0"/>
              <a:t>стандартизация – оптимальный путь к единообразию применения юридической практики</a:t>
            </a:r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" y="3392676"/>
            <a:ext cx="292633" cy="115834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4869" y="4111291"/>
            <a:ext cx="292633" cy="115834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4" y="2980561"/>
            <a:ext cx="292633" cy="115834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2973" y="4795653"/>
            <a:ext cx="292633" cy="11583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42973" y="5808562"/>
            <a:ext cx="292633" cy="115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9530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6" y="5262113"/>
            <a:ext cx="7772400" cy="741871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Спасибо за внимание!</a:t>
            </a:r>
            <a:endParaRPr lang="ru-RU" sz="3600" b="1" dirty="0">
              <a:solidFill>
                <a:srgbClr val="1E563D"/>
              </a:solidFill>
              <a:latin typeface="+mn-lt"/>
              <a:cs typeface="BrowalliaUPC" panose="020B0604020202020204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4925" y="1848057"/>
            <a:ext cx="4168501" cy="3414056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380227" y="621101"/>
            <a:ext cx="744729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rgbClr val="1E563D"/>
                </a:solidFill>
                <a:cs typeface="BrowalliaUPC" panose="020B0604020202020204" pitchFamily="34" charset="-34"/>
              </a:rPr>
              <a:t>КБ "АССОЦИАЦИЯ" – банк для малого и среднего бизнеса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92411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КБ "АССОЦИАЦИЯ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" – банк для малого и среднего бизнеса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942975" y="1641214"/>
            <a:ext cx="281347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АО КБ «Ассоциация» – региональный банк с развитой сетью структурных подразделений, входит в первую тройку самостоятельных кредитных организаций Нижегородской области. Основные клиенты – </a:t>
            </a:r>
            <a:r>
              <a:rPr lang="ru-RU" dirty="0" smtClean="0"/>
              <a:t>компании </a:t>
            </a:r>
            <a:r>
              <a:rPr lang="ru-RU" dirty="0"/>
              <a:t>реального сектора, представители малого и среднего бизнеса.</a:t>
            </a: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4723" y="5730256"/>
            <a:ext cx="1161278" cy="38064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32886" y="1770408"/>
            <a:ext cx="5206993" cy="4267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674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КБ "АССОЦИАЦИЯ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" – банк для малого и среднего бизнеса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4963809" y="2683008"/>
            <a:ext cx="3954228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200" b="1" i="0" u="none" strike="noStrike" kern="0" cap="none" spc="0" normalizeH="0" baseline="0" noProof="0" dirty="0" smtClean="0">
                <a:ln w="6600">
                  <a:solidFill>
                    <a:srgbClr val="297D53"/>
                  </a:solidFill>
                  <a:prstDash val="solid"/>
                </a:ln>
                <a:solidFill>
                  <a:srgbClr val="1E563D"/>
                </a:solidFill>
                <a:effectLst>
                  <a:outerShdw dist="38100" dir="2700000" algn="tl" rotWithShape="0">
                    <a:srgbClr val="297D53"/>
                  </a:outerShdw>
                </a:effectLst>
                <a:uLnTx/>
                <a:uFillTx/>
              </a:rPr>
              <a:t>Филиальная сеть</a:t>
            </a:r>
          </a:p>
        </p:txBody>
      </p:sp>
      <p:sp>
        <p:nvSpPr>
          <p:cNvPr id="12" name="Нашивка 11"/>
          <p:cNvSpPr/>
          <p:nvPr/>
        </p:nvSpPr>
        <p:spPr>
          <a:xfrm rot="10800000">
            <a:off x="4909750" y="3865840"/>
            <a:ext cx="257839" cy="211890"/>
          </a:xfrm>
          <a:prstGeom prst="chevron">
            <a:avLst/>
          </a:prstGeom>
          <a:solidFill>
            <a:srgbClr val="297D53"/>
          </a:solidFill>
          <a:ln w="15875" cap="flat" cmpd="sng" algn="ctr">
            <a:solidFill>
              <a:srgbClr val="297D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235808" y="3769037"/>
            <a:ext cx="258891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ФИЛИАЛ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г. Шарья (Костромская обл.)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235809" y="4450615"/>
            <a:ext cx="34386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22</a:t>
            </a:r>
            <a:r>
              <a:rPr kumimoji="0" lang="ru-RU" sz="1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 ДОП. ОФИСА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областных центрах Нижегородской области – 20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Нижнем Новгороде – 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r>
              <a:rPr kumimoji="0" lang="ru-RU" sz="14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В г. Мантурово (Костромская обл.) – 1</a:t>
            </a:r>
          </a:p>
          <a:p>
            <a:pPr marL="285750" marR="0" lvl="0" indent="-285750" defTabSz="91440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/>
              <a:defRPr/>
            </a:pPr>
            <a:endParaRPr kumimoji="0" lang="ru-RU" sz="1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</a:endParaRPr>
          </a:p>
        </p:txBody>
      </p:sp>
      <p:sp>
        <p:nvSpPr>
          <p:cNvPr id="15" name="Нашивка 14"/>
          <p:cNvSpPr/>
          <p:nvPr/>
        </p:nvSpPr>
        <p:spPr>
          <a:xfrm rot="10800000">
            <a:off x="4909750" y="4577280"/>
            <a:ext cx="257839" cy="211890"/>
          </a:xfrm>
          <a:prstGeom prst="chevron">
            <a:avLst/>
          </a:prstGeom>
          <a:solidFill>
            <a:srgbClr val="297D53"/>
          </a:solidFill>
          <a:ln w="15875" cap="flat" cmpd="sng" algn="ctr">
            <a:solidFill>
              <a:srgbClr val="297D5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6" name="Группа 5"/>
          <p:cNvGrpSpPr/>
          <p:nvPr/>
        </p:nvGrpSpPr>
        <p:grpSpPr>
          <a:xfrm>
            <a:off x="659027" y="1484111"/>
            <a:ext cx="4209533" cy="4975347"/>
            <a:chOff x="686057" y="1494732"/>
            <a:chExt cx="4209533" cy="497534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86057" y="1501128"/>
              <a:ext cx="4209533" cy="4968951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3674076" y="1494732"/>
              <a:ext cx="474810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Шарья</a:t>
              </a:r>
              <a:endParaRPr lang="ru-RU" sz="800" dirty="0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354552" y="1501128"/>
              <a:ext cx="676788" cy="21544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800" dirty="0" smtClean="0"/>
                <a:t>Мантурово</a:t>
              </a:r>
              <a:endParaRPr lang="ru-RU" sz="800" dirty="0"/>
            </a:p>
          </p:txBody>
        </p:sp>
      </p:grpSp>
    </p:spTree>
    <p:extLst>
      <p:ext uri="{BB962C8B-B14F-4D97-AF65-F5344CB8AC3E}">
        <p14:creationId xmlns:p14="http://schemas.microsoft.com/office/powerpoint/2010/main" val="254055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/>
          <a:srcRect l="9887" r="8916"/>
          <a:stretch/>
        </p:blipFill>
        <p:spPr>
          <a:xfrm>
            <a:off x="4374290" y="2551368"/>
            <a:ext cx="4464909" cy="3612862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КБ "АССОЦИАЦИЯ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" – банк для малого и среднего бизнеса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4"/>
          <a:srcRect l="9406" r="9848"/>
          <a:stretch/>
        </p:blipFill>
        <p:spPr>
          <a:xfrm>
            <a:off x="774355" y="2551369"/>
            <a:ext cx="3443416" cy="36128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407239" y="1675908"/>
            <a:ext cx="446490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/>
              <a:t>Отраслевая принадлежность заемщиков </a:t>
            </a:r>
            <a:r>
              <a:rPr lang="ru-RU" sz="1600" b="1" i="1" dirty="0" smtClean="0"/>
              <a:t>МСП</a:t>
            </a:r>
            <a:br>
              <a:rPr lang="ru-RU" sz="1600" b="1" i="1" dirty="0" smtClean="0"/>
            </a:br>
            <a:r>
              <a:rPr lang="ru-RU" sz="1600" b="1" i="1" dirty="0"/>
              <a:t>на </a:t>
            </a:r>
            <a:r>
              <a:rPr lang="ru-RU" sz="1600" b="1" i="1" dirty="0" smtClean="0"/>
              <a:t>01.05.2015 </a:t>
            </a:r>
            <a:endParaRPr lang="ru-RU" sz="1600" b="1" i="1" dirty="0"/>
          </a:p>
        </p:txBody>
      </p:sp>
      <p:sp>
        <p:nvSpPr>
          <p:cNvPr id="16" name="TextBox 15"/>
          <p:cNvSpPr txBox="1"/>
          <p:nvPr/>
        </p:nvSpPr>
        <p:spPr>
          <a:xfrm>
            <a:off x="448437" y="1675908"/>
            <a:ext cx="416115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i="1" dirty="0" smtClean="0"/>
              <a:t>Структура кредитного портфеля  </a:t>
            </a:r>
            <a:br>
              <a:rPr lang="ru-RU" sz="1600" b="1" i="1" dirty="0" smtClean="0"/>
            </a:br>
            <a:r>
              <a:rPr lang="ru-RU" sz="1600" b="1" i="1" dirty="0" smtClean="0"/>
              <a:t>на 01.05.2015</a:t>
            </a:r>
            <a:endParaRPr lang="ru-RU" sz="1600" b="1" i="1" dirty="0"/>
          </a:p>
        </p:txBody>
      </p:sp>
    </p:spTree>
    <p:extLst>
      <p:ext uri="{BB962C8B-B14F-4D97-AF65-F5344CB8AC3E}">
        <p14:creationId xmlns:p14="http://schemas.microsoft.com/office/powerpoint/2010/main" val="3196124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Современные условия кредитования субъектов МСП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874960726"/>
              </p:ext>
            </p:extLst>
          </p:nvPr>
        </p:nvGraphicFramePr>
        <p:xfrm>
          <a:off x="942974" y="1396999"/>
          <a:ext cx="7953375" cy="518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540398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Подходы к кредитованию 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МСП </a:t>
            </a:r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в региональном банке</a:t>
            </a:r>
            <a:endParaRPr lang="ru-RU" sz="3600" b="1" dirty="0">
              <a:solidFill>
                <a:srgbClr val="1E563D"/>
              </a:solidFill>
              <a:latin typeface="+mn-lt"/>
              <a:cs typeface="BrowalliaUPC" panose="020B0604020202020204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848497" y="1351508"/>
            <a:ext cx="7801233" cy="2308324"/>
          </a:xfrm>
          <a:prstGeom prst="rect">
            <a:avLst/>
          </a:prstGeom>
          <a:ln w="19050">
            <a:solidFill>
              <a:srgbClr val="1E563D"/>
            </a:solidFill>
            <a:bevel/>
          </a:ln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</a:pPr>
            <a:r>
              <a:rPr lang="ru-RU" sz="1600" b="1" u="sng" dirty="0">
                <a:ea typeface="Calibri" panose="020F0502020204030204" pitchFamily="34" charset="0"/>
                <a:cs typeface="Times New Roman" panose="02020603050405020304" pitchFamily="18" charset="0"/>
              </a:rPr>
              <a:t>Работа с субъектами МСП возможна при следующих условиях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Максимальная </a:t>
            </a:r>
            <a:r>
              <a:rPr lang="ru-RU" sz="1600" dirty="0" err="1">
                <a:ea typeface="Calibri" panose="020F0502020204030204" pitchFamily="34" charset="0"/>
                <a:cs typeface="Times New Roman" panose="02020603050405020304" pitchFamily="18" charset="0"/>
              </a:rPr>
              <a:t>клиентоориентированность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при работе с субъектами </a:t>
            </a: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МСП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Углубленная экспертная оценка бизнеса субъекта МСП  и помощь в </a:t>
            </a:r>
            <a:r>
              <a:rPr lang="ru-RU" sz="1600" dirty="0" smtClean="0">
                <a:ea typeface="Calibri" panose="020F0502020204030204" pitchFamily="34" charset="0"/>
                <a:cs typeface="Times New Roman" panose="02020603050405020304" pitchFamily="18" charset="0"/>
              </a:rPr>
              <a:t>бизнес-планировании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Активная работа банка по повышению финансовой грамотности субъекта МСП</a:t>
            </a:r>
            <a:endParaRPr lang="ru-RU" sz="11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150000"/>
              </a:lnSpc>
              <a:spcAft>
                <a:spcPts val="8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Первостепенное значение индивидуальных условий договорных отношений</a:t>
            </a:r>
            <a:endParaRPr lang="ru-RU" sz="11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11" name="Схема 10"/>
          <p:cNvGraphicFramePr/>
          <p:nvPr>
            <p:extLst>
              <p:ext uri="{D42A27DB-BD31-4B8C-83A1-F6EECF244321}">
                <p14:modId xmlns:p14="http://schemas.microsoft.com/office/powerpoint/2010/main" val="3497769954"/>
              </p:ext>
            </p:extLst>
          </p:nvPr>
        </p:nvGraphicFramePr>
        <p:xfrm>
          <a:off x="848497" y="3995350"/>
          <a:ext cx="7801233" cy="255373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2" name="Плюс 11"/>
          <p:cNvSpPr/>
          <p:nvPr/>
        </p:nvSpPr>
        <p:spPr>
          <a:xfrm>
            <a:off x="1606378" y="3929449"/>
            <a:ext cx="337751" cy="288324"/>
          </a:xfrm>
          <a:prstGeom prst="mathPlus">
            <a:avLst/>
          </a:prstGeom>
          <a:solidFill>
            <a:srgbClr val="1E5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Минус 12"/>
          <p:cNvSpPr/>
          <p:nvPr/>
        </p:nvSpPr>
        <p:spPr>
          <a:xfrm>
            <a:off x="5535826" y="3945925"/>
            <a:ext cx="321277" cy="304800"/>
          </a:xfrm>
          <a:prstGeom prst="mathMinus">
            <a:avLst/>
          </a:prstGeom>
          <a:solidFill>
            <a:srgbClr val="1E5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2780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Подходы к кредитованию 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МСП </a:t>
            </a:r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в региональном банке</a:t>
            </a:r>
            <a:endParaRPr lang="ru-RU" sz="3600" b="1" dirty="0">
              <a:solidFill>
                <a:srgbClr val="1E563D"/>
              </a:solidFill>
              <a:latin typeface="+mn-lt"/>
              <a:cs typeface="BrowalliaUPC" panose="020B0604020202020204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5" name="Скругленный прямоугольник 4"/>
          <p:cNvSpPr/>
          <p:nvPr/>
        </p:nvSpPr>
        <p:spPr>
          <a:xfrm>
            <a:off x="942975" y="2298355"/>
            <a:ext cx="7665566" cy="3517560"/>
          </a:xfrm>
          <a:prstGeom prst="roundRect">
            <a:avLst/>
          </a:prstGeom>
          <a:solidFill>
            <a:schemeClr val="bg1"/>
          </a:solidFill>
          <a:ln w="57150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chemeClr val="tx1"/>
                </a:solidFill>
              </a:rPr>
              <a:t>	</a:t>
            </a:r>
            <a:r>
              <a:rPr lang="ru-RU" sz="2400" dirty="0" smtClean="0">
                <a:solidFill>
                  <a:schemeClr val="tx1"/>
                </a:solidFill>
              </a:rPr>
              <a:t>Обязательными </a:t>
            </a:r>
            <a:r>
              <a:rPr lang="ru-RU" sz="2400" dirty="0">
                <a:solidFill>
                  <a:schemeClr val="tx1"/>
                </a:solidFill>
              </a:rPr>
              <a:t>условиями кредитования </a:t>
            </a:r>
            <a:r>
              <a:rPr lang="en-US" sz="2400" dirty="0" smtClean="0">
                <a:solidFill>
                  <a:schemeClr val="tx1"/>
                </a:solidFill>
              </a:rPr>
              <a:t> 	</a:t>
            </a:r>
            <a:r>
              <a:rPr lang="ru-RU" sz="2400" dirty="0" smtClean="0">
                <a:solidFill>
                  <a:schemeClr val="tx1"/>
                </a:solidFill>
              </a:rPr>
              <a:t>субъекта </a:t>
            </a:r>
            <a:r>
              <a:rPr lang="ru-RU" sz="2400" dirty="0">
                <a:solidFill>
                  <a:schemeClr val="tx1"/>
                </a:solidFill>
              </a:rPr>
              <a:t>МСП в банке являются открытие расчетного счета и перевод существенной части оборотов (доля переводимых оборотов определяется индивидуально и зависит от ряда факторов). Только в этом случае возможно сочетать настоящую </a:t>
            </a:r>
            <a:r>
              <a:rPr lang="ru-RU" sz="2400" dirty="0" err="1">
                <a:solidFill>
                  <a:schemeClr val="tx1"/>
                </a:solidFill>
              </a:rPr>
              <a:t>клиентоориентированность</a:t>
            </a:r>
            <a:r>
              <a:rPr lang="ru-RU" sz="2400" dirty="0">
                <a:solidFill>
                  <a:schemeClr val="tx1"/>
                </a:solidFill>
              </a:rPr>
              <a:t> с действительным знанием клиента.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942975" y="2290119"/>
            <a:ext cx="1042344" cy="930876"/>
          </a:xfrm>
          <a:prstGeom prst="roundRect">
            <a:avLst>
              <a:gd name="adj" fmla="val 50000"/>
            </a:avLst>
          </a:prstGeom>
          <a:solidFill>
            <a:srgbClr val="1E56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/>
              <a:t>NB!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21825918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низ 9"/>
          <p:cNvSpPr/>
          <p:nvPr/>
        </p:nvSpPr>
        <p:spPr>
          <a:xfrm>
            <a:off x="1338648" y="2178455"/>
            <a:ext cx="7146197" cy="3242042"/>
          </a:xfrm>
          <a:prstGeom prst="downArrowCallout">
            <a:avLst>
              <a:gd name="adj1" fmla="val 30421"/>
              <a:gd name="adj2" fmla="val 44971"/>
              <a:gd name="adj3" fmla="val 11938"/>
              <a:gd name="adj4" fmla="val 85551"/>
            </a:avLst>
          </a:prstGeom>
          <a:noFill/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101213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Решение «неудобных» вопросов при кредитовании МСП</a:t>
            </a:r>
            <a:endParaRPr lang="ru-RU" sz="2800" b="1" dirty="0">
              <a:solidFill>
                <a:srgbClr val="1E563D"/>
              </a:solidFill>
              <a:latin typeface="+mn-lt"/>
              <a:cs typeface="BrowalliaUPC" panose="020B0604020202020204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1112109" y="1383951"/>
            <a:ext cx="7603266" cy="1103873"/>
          </a:xfrm>
          <a:prstGeom prst="hexagon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	Индивидуальный </a:t>
            </a:r>
            <a:r>
              <a:rPr lang="ru-RU" sz="2400" dirty="0" err="1">
                <a:solidFill>
                  <a:schemeClr val="tx1"/>
                </a:solidFill>
              </a:rPr>
              <a:t>клиентоориентированный</a:t>
            </a:r>
            <a:r>
              <a:rPr lang="ru-RU" sz="2400" dirty="0">
                <a:solidFill>
                  <a:schemeClr val="tx1"/>
                </a:solidFill>
              </a:rPr>
              <a:t> подход</a:t>
            </a:r>
          </a:p>
        </p:txBody>
      </p:sp>
      <p:sp>
        <p:nvSpPr>
          <p:cNvPr id="4" name="Шестиугольник 3"/>
          <p:cNvSpPr/>
          <p:nvPr/>
        </p:nvSpPr>
        <p:spPr>
          <a:xfrm>
            <a:off x="1338648" y="1610492"/>
            <a:ext cx="733168" cy="650789"/>
          </a:xfrm>
          <a:prstGeom prst="hexagon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n-US" sz="4000" dirty="0" smtClean="0"/>
              <a:t>I</a:t>
            </a:r>
            <a:r>
              <a:rPr lang="ru-RU" sz="4000" dirty="0" smtClean="0"/>
              <a:t>.</a:t>
            </a:r>
            <a:endParaRPr lang="ru-RU" sz="40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323974" y="2509007"/>
            <a:ext cx="7142206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Банк, имея возможность одностороннего повышения процентной ставки, всегда сначала договаривается с клиентом и дифференцированно определяет абсолютное значение изменения ставки исходя из реальных возможностей бизнеса клиента</a:t>
            </a:r>
          </a:p>
          <a:p>
            <a:pPr marL="342900" lvl="0" indent="-342900" algn="just">
              <a:spcAft>
                <a:spcPts val="600"/>
              </a:spcAft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У клиента вполне объективно формируется мнение, что принятое решение учитывает не только интересы банка, но и интересы его бизнеса</a:t>
            </a:r>
          </a:p>
          <a:p>
            <a:pPr marL="342900" lvl="0" indent="-342900" algn="just">
              <a:buFont typeface="Wingdings" panose="05000000000000000000" pitchFamily="2" charset="2"/>
              <a:buChar char=""/>
            </a:pPr>
            <a:r>
              <a:rPr lang="ru-RU" sz="1600" dirty="0">
                <a:ea typeface="Calibri" panose="020F0502020204030204" pitchFamily="34" charset="0"/>
                <a:cs typeface="Times New Roman" panose="02020603050405020304" pitchFamily="18" charset="0"/>
              </a:rPr>
              <a:t>Обязательным элементом является подписание двухстороннего дополнительного соглашения к кредитному договору, фиксирующего  компромисс  интересов банка и субъекта МСП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38648" y="5441680"/>
            <a:ext cx="7160871" cy="876742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/>
              <a:t>Ни одной претензии со стороны клиентов, ни одного судебного разбирательства</a:t>
            </a:r>
          </a:p>
        </p:txBody>
      </p:sp>
    </p:spTree>
    <p:extLst>
      <p:ext uri="{BB962C8B-B14F-4D97-AF65-F5344CB8AC3E}">
        <p14:creationId xmlns:p14="http://schemas.microsoft.com/office/powerpoint/2010/main" val="840343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Выноска со стрелкой вниз 9"/>
          <p:cNvSpPr/>
          <p:nvPr/>
        </p:nvSpPr>
        <p:spPr>
          <a:xfrm>
            <a:off x="1333306" y="1509141"/>
            <a:ext cx="7166019" cy="1697131"/>
          </a:xfrm>
          <a:prstGeom prst="downArrowCallout">
            <a:avLst>
              <a:gd name="adj1" fmla="val 30421"/>
              <a:gd name="adj2" fmla="val 44971"/>
              <a:gd name="adj3" fmla="val 11938"/>
              <a:gd name="adj4" fmla="val 85551"/>
            </a:avLst>
          </a:prstGeom>
          <a:noFill/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0" y="0"/>
            <a:ext cx="617838" cy="6858000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42975" y="-34370"/>
            <a:ext cx="7772400" cy="1230956"/>
          </a:xfrm>
        </p:spPr>
        <p:txBody>
          <a:bodyPr>
            <a:normAutofit/>
          </a:bodyPr>
          <a:lstStyle/>
          <a:p>
            <a:r>
              <a:rPr lang="ru-RU" sz="3600" b="1" dirty="0" smtClean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Решение </a:t>
            </a:r>
            <a:r>
              <a:rPr lang="ru-RU" sz="3600" b="1" dirty="0">
                <a:solidFill>
                  <a:srgbClr val="1E563D"/>
                </a:solidFill>
                <a:latin typeface="+mn-lt"/>
                <a:cs typeface="BrowalliaUPC" panose="020B0604020202020204" pitchFamily="34" charset="-34"/>
              </a:rPr>
              <a:t>«неудобных» вопросов при кредитовании МСП</a:t>
            </a:r>
            <a:endParaRPr lang="ru-RU" sz="2800" b="1" dirty="0">
              <a:solidFill>
                <a:srgbClr val="1E563D"/>
              </a:solidFill>
              <a:latin typeface="+mn-lt"/>
              <a:cs typeface="BrowalliaUPC" panose="020B0604020202020204" pitchFamily="34" charset="-34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234" y="231260"/>
            <a:ext cx="557369" cy="485431"/>
          </a:xfrm>
          <a:prstGeom prst="rect">
            <a:avLst/>
          </a:prstGeom>
        </p:spPr>
      </p:pic>
      <p:sp>
        <p:nvSpPr>
          <p:cNvPr id="3" name="Шестиугольник 2"/>
          <p:cNvSpPr/>
          <p:nvPr/>
        </p:nvSpPr>
        <p:spPr>
          <a:xfrm>
            <a:off x="1112109" y="1204294"/>
            <a:ext cx="7603266" cy="773321"/>
          </a:xfrm>
          <a:prstGeom prst="hexagon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Разнообразие вариантов использования кредитных ресурсов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4" name="Шестиугольник 3"/>
          <p:cNvSpPr/>
          <p:nvPr/>
        </p:nvSpPr>
        <p:spPr>
          <a:xfrm>
            <a:off x="1186504" y="1265488"/>
            <a:ext cx="768437" cy="650789"/>
          </a:xfrm>
          <a:prstGeom prst="hexagon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II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515761" y="1940696"/>
            <a:ext cx="6820930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/>
              <a:t>Банк условиями кредитного договора не ограничивает клиента в возможности досрочного погашения основного долга (транша) и не </a:t>
            </a:r>
            <a:r>
              <a:rPr lang="ru-RU" sz="1600" dirty="0" smtClean="0"/>
              <a:t>взымает за это никакой платы, также как и за </a:t>
            </a:r>
            <a:r>
              <a:rPr lang="ru-RU" sz="1600" dirty="0"/>
              <a:t>неиспользованный лимит кредитных линий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318953" y="3195297"/>
            <a:ext cx="7160871" cy="876742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В условиях нестабильности создаются более гибкие возможности по пользованию кредитными ресурсами: для клиента - снижаются издержки, для банка - минимизируются риски.</a:t>
            </a:r>
          </a:p>
        </p:txBody>
      </p:sp>
      <p:sp>
        <p:nvSpPr>
          <p:cNvPr id="11" name="Выноска со стрелкой вниз 10"/>
          <p:cNvSpPr/>
          <p:nvPr/>
        </p:nvSpPr>
        <p:spPr>
          <a:xfrm>
            <a:off x="1353128" y="4558476"/>
            <a:ext cx="7146197" cy="1183298"/>
          </a:xfrm>
          <a:prstGeom prst="downArrowCallout">
            <a:avLst>
              <a:gd name="adj1" fmla="val 30421"/>
              <a:gd name="adj2" fmla="val 44971"/>
              <a:gd name="adj3" fmla="val 11938"/>
              <a:gd name="adj4" fmla="val 85551"/>
            </a:avLst>
          </a:prstGeom>
          <a:noFill/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Шестиугольник 11"/>
          <p:cNvSpPr/>
          <p:nvPr/>
        </p:nvSpPr>
        <p:spPr>
          <a:xfrm>
            <a:off x="1112109" y="4251329"/>
            <a:ext cx="7603266" cy="773321"/>
          </a:xfrm>
          <a:prstGeom prst="hexagon">
            <a:avLst/>
          </a:prstGeom>
          <a:solidFill>
            <a:schemeClr val="bg1">
              <a:lumMod val="95000"/>
            </a:schemeClr>
          </a:solidFill>
          <a:ln w="28575">
            <a:solidFill>
              <a:srgbClr val="1E563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 smtClean="0">
                <a:solidFill>
                  <a:schemeClr val="tx1"/>
                </a:solidFill>
              </a:rPr>
              <a:t>Отсутствие комиссий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15" name="Шестиугольник 14"/>
          <p:cNvSpPr/>
          <p:nvPr/>
        </p:nvSpPr>
        <p:spPr>
          <a:xfrm>
            <a:off x="1186504" y="4312523"/>
            <a:ext cx="905907" cy="650789"/>
          </a:xfrm>
          <a:prstGeom prst="hexagon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600" dirty="0" smtClean="0"/>
              <a:t>III</a:t>
            </a:r>
            <a:r>
              <a:rPr lang="ru-RU" sz="3600" dirty="0" smtClean="0"/>
              <a:t>.</a:t>
            </a:r>
            <a:endParaRPr lang="ru-RU" sz="3600" dirty="0"/>
          </a:p>
        </p:txBody>
      </p:sp>
      <p:sp>
        <p:nvSpPr>
          <p:cNvPr id="16" name="Прямоугольник 15"/>
          <p:cNvSpPr/>
          <p:nvPr/>
        </p:nvSpPr>
        <p:spPr>
          <a:xfrm>
            <a:off x="1515761" y="4987731"/>
            <a:ext cx="682093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1600" dirty="0"/>
              <a:t>В стандартном случае у банка отсутствуют какие-либо комиссии помимо процентов за обслуживание кредита</a:t>
            </a:r>
            <a:endParaRPr lang="ru-RU" sz="1600" dirty="0"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1333306" y="5741774"/>
            <a:ext cx="7160871" cy="876742"/>
          </a:xfrm>
          <a:prstGeom prst="rect">
            <a:avLst/>
          </a:prstGeom>
          <a:solidFill>
            <a:srgbClr val="2E82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Максимальная простота и прозрачность условий взаимодействия клиента с банком и, как следствие, нет комиссий - нет предмета для лишних обсуждений и споров</a:t>
            </a:r>
            <a:r>
              <a:rPr lang="ru-RU" dirty="0" smtClean="0"/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2964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TM03090430[[fn=Объединенный]]</Template>
  <TotalTime>704</TotalTime>
  <Words>927</Words>
  <Application>Microsoft Office PowerPoint</Application>
  <PresentationFormat>Экран (4:3)</PresentationFormat>
  <Paragraphs>95</Paragraphs>
  <Slides>14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Office Theme</vt:lpstr>
      <vt:lpstr>Стандартизация кредитной документации для региональных банков</vt:lpstr>
      <vt:lpstr>КБ "АССОЦИАЦИЯ" – банк для малого и среднего бизнеса</vt:lpstr>
      <vt:lpstr>КБ "АССОЦИАЦИЯ" – банк для малого и среднего бизнеса</vt:lpstr>
      <vt:lpstr>КБ "АССОЦИАЦИЯ" – банк для малого и среднего бизнеса</vt:lpstr>
      <vt:lpstr>Современные условия кредитования субъектов МСП</vt:lpstr>
      <vt:lpstr>Подходы к кредитованию МСП в региональном банке</vt:lpstr>
      <vt:lpstr>Подходы к кредитованию МСП в региональном банке</vt:lpstr>
      <vt:lpstr>Решение «неудобных» вопросов при кредитовании МСП</vt:lpstr>
      <vt:lpstr>Решение «неудобных» вопросов при кредитовании МСП</vt:lpstr>
      <vt:lpstr>О некоторых особых условиях стандартного договора</vt:lpstr>
      <vt:lpstr>Работа с проблемными кредитами</vt:lpstr>
      <vt:lpstr>Стандартный договор кредитования МСП</vt:lpstr>
      <vt:lpstr>Стандартный договор кредитования МСП</vt:lpstr>
      <vt:lpstr>Спасибо за внимание!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Мысова_МЭ</dc:creator>
  <cp:lastModifiedBy>Митропольский</cp:lastModifiedBy>
  <cp:revision>75</cp:revision>
  <cp:lastPrinted>2015-05-20T12:12:30Z</cp:lastPrinted>
  <dcterms:created xsi:type="dcterms:W3CDTF">2015-05-18T14:57:44Z</dcterms:created>
  <dcterms:modified xsi:type="dcterms:W3CDTF">2015-05-20T12:52:27Z</dcterms:modified>
</cp:coreProperties>
</file>