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72" r:id="rId2"/>
    <p:sldId id="570" r:id="rId3"/>
    <p:sldId id="591" r:id="rId4"/>
    <p:sldId id="388" r:id="rId5"/>
    <p:sldId id="629" r:id="rId6"/>
    <p:sldId id="625" r:id="rId7"/>
    <p:sldId id="626" r:id="rId8"/>
    <p:sldId id="589" r:id="rId9"/>
    <p:sldId id="627" r:id="rId10"/>
    <p:sldId id="628" r:id="rId11"/>
    <p:sldId id="573" r:id="rId12"/>
    <p:sldId id="624" r:id="rId13"/>
    <p:sldId id="1123" r:id="rId14"/>
    <p:sldId id="587" r:id="rId15"/>
    <p:sldId id="1124" r:id="rId16"/>
    <p:sldId id="61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ezhda largina" initials="nl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48;&#1089;&#1089;&#1083;&#1077;&#1076;&#1086;&#1074;&#1072;&#1085;&#1080;&#1077;%20&#1052;&#1057;&#1055;\&#1052;&#1057;&#1055;%20&#1075;&#1088;&#1072;&#1092;&#108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48;&#1089;&#1089;&#1083;&#1077;&#1076;&#1086;&#1074;&#1072;&#1085;&#1080;&#1077;%20&#1052;&#1057;&#1055;\&#1052;&#1057;&#1055;%20&#1075;&#1088;&#1072;&#1092;&#1080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48;&#1089;&#1089;&#1083;&#1077;&#1076;&#1086;&#1074;&#1072;&#1085;&#1080;&#1077;%20&#1052;&#1057;&#1055;\&#1052;&#1057;&#1055;%20&#1075;&#1088;&#1072;&#1092;&#1080;&#1082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48;&#1089;&#1089;&#1083;&#1077;&#1076;&#1086;&#1074;&#1072;&#1085;&#1080;&#1077;%20&#1052;&#1057;&#1055;\&#1052;&#1057;&#1055;%20&#1075;&#1088;&#1072;&#1092;&#1080;&#1082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48;&#1089;&#1089;&#1083;&#1077;&#1076;&#1086;&#1074;&#1072;&#1085;&#1080;&#1077;%20&#1052;&#1057;&#1055;\&#1052;&#1057;&#1055;%20&#1075;&#1088;&#1072;&#1092;&#1080;&#1082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48;&#1089;&#1089;&#1083;&#1077;&#1076;&#1086;&#1074;&#1072;&#1085;&#1080;&#1077;%20&#1052;&#1057;&#1055;\&#1052;&#1057;&#1055;%20&#1075;&#1088;&#1072;&#1092;&#1080;&#1082;&#108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Veronika\YandexDisk\&#1041;&#1044;\&#1056;&#1072;&#1073;&#1086;&#1095;&#1080;&#1077;%20&#1076;&#1086;&#1082;&#1091;&#1084;&#1077;&#1085;&#1090;&#1099;\PR\&#1040;&#1085;&#1072;&#1083;&#1080;&#1090;&#1080;&#1082;&#1072;\&#1048;&#1089;&#1089;&#1083;&#1077;&#1076;&#1086;&#1074;&#1072;&#1085;&#1080;&#1077;%20&#1052;&#1057;&#1055;\&#1052;&#1057;&#1055;%20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'Таблица 302-19'!$X$149</c:f>
              <c:strCache>
                <c:ptCount val="1"/>
                <c:pt idx="0">
                  <c:v>Кредиты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302-19'!$W$150:$W$159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'Таблица 302-19'!$X$150:$X$159</c:f>
              <c:numCache>
                <c:formatCode>General</c:formatCode>
                <c:ptCount val="10"/>
                <c:pt idx="0">
                  <c:v>3</c:v>
                </c:pt>
                <c:pt idx="1">
                  <c:v>4.7</c:v>
                </c:pt>
                <c:pt idx="2">
                  <c:v>6.1</c:v>
                </c:pt>
                <c:pt idx="3">
                  <c:v>6.9</c:v>
                </c:pt>
                <c:pt idx="4">
                  <c:v>8.1</c:v>
                </c:pt>
                <c:pt idx="5">
                  <c:v>7.6</c:v>
                </c:pt>
                <c:pt idx="6">
                  <c:v>5.5</c:v>
                </c:pt>
                <c:pt idx="7">
                  <c:v>5.3</c:v>
                </c:pt>
                <c:pt idx="8">
                  <c:v>6.1</c:v>
                </c:pt>
                <c:pt idx="9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BC-44D1-A628-343264D5C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589322112"/>
        <c:axId val="589320472"/>
      </c:barChart>
      <c:lineChart>
        <c:grouping val="standard"/>
        <c:varyColors val="0"/>
        <c:ser>
          <c:idx val="1"/>
          <c:order val="1"/>
          <c:tx>
            <c:strRef>
              <c:f>'Таблица 302-19'!$Y$149</c:f>
              <c:strCache>
                <c:ptCount val="1"/>
                <c:pt idx="0">
                  <c:v>Портфель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302-19'!$W$150:$W$159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'Таблица 302-19'!$Y$150:$Y$159</c:f>
              <c:numCache>
                <c:formatCode>General</c:formatCode>
                <c:ptCount val="10"/>
                <c:pt idx="0">
                  <c:v>2.6</c:v>
                </c:pt>
                <c:pt idx="1">
                  <c:v>3.2</c:v>
                </c:pt>
                <c:pt idx="2">
                  <c:v>3.8</c:v>
                </c:pt>
                <c:pt idx="3">
                  <c:v>4.5</c:v>
                </c:pt>
                <c:pt idx="4">
                  <c:v>5.2</c:v>
                </c:pt>
                <c:pt idx="5">
                  <c:v>5.0999999999999996</c:v>
                </c:pt>
                <c:pt idx="6">
                  <c:v>4.9000000000000004</c:v>
                </c:pt>
                <c:pt idx="7">
                  <c:v>4.5</c:v>
                </c:pt>
                <c:pt idx="8">
                  <c:v>4.2</c:v>
                </c:pt>
                <c:pt idx="9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BC-44D1-A628-343264D5C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322112"/>
        <c:axId val="589320472"/>
      </c:lineChart>
      <c:catAx>
        <c:axId val="58932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320472"/>
        <c:crosses val="autoZero"/>
        <c:auto val="1"/>
        <c:lblAlgn val="ctr"/>
        <c:lblOffset val="100"/>
        <c:noMultiLvlLbl val="0"/>
      </c:catAx>
      <c:valAx>
        <c:axId val="5893204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Трлн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32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51-499F-A5B4-3B18E3C0C2EA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51-499F-A5B4-3B18E3C0C2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Лист1!$H$6:$I$6</c:f>
              <c:strCache>
                <c:ptCount val="2"/>
                <c:pt idx="0">
                  <c:v>ТОП-15</c:v>
                </c:pt>
                <c:pt idx="1">
                  <c:v>Остальные банки</c:v>
                </c:pt>
              </c:strCache>
            </c:strRef>
          </c:cat>
          <c:val>
            <c:numRef>
              <c:f>Лист1!$H$7:$I$7</c:f>
              <c:numCache>
                <c:formatCode>0.0%</c:formatCode>
                <c:ptCount val="2"/>
                <c:pt idx="0">
                  <c:v>0.54142626459910204</c:v>
                </c:pt>
                <c:pt idx="1">
                  <c:v>0.45857373540089796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51-499F-A5B4-3B18E3C0C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'Таблица 302-19'!$AF$88</c:f>
              <c:strCache>
                <c:ptCount val="1"/>
                <c:pt idx="0">
                  <c:v>Объем кредитного портфеля ТОП-30 банков субъектам МСП по активам на дату, трлн рублей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302-19'!$AE$89:$AE$93</c:f>
              <c:numCache>
                <c:formatCode>m/d/yyyy</c:formatCode>
                <c:ptCount val="5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43647</c:v>
                </c:pt>
              </c:numCache>
            </c:numRef>
          </c:cat>
          <c:val>
            <c:numRef>
              <c:f>'Таблица 302-19'!$AF$89:$AF$93</c:f>
              <c:numCache>
                <c:formatCode>0.0</c:formatCode>
                <c:ptCount val="5"/>
                <c:pt idx="0">
                  <c:v>2.744583</c:v>
                </c:pt>
                <c:pt idx="1">
                  <c:v>2.6544569999999998</c:v>
                </c:pt>
                <c:pt idx="2">
                  <c:v>2.7904209999999998</c:v>
                </c:pt>
                <c:pt idx="3">
                  <c:v>3.0171250000000001</c:v>
                </c:pt>
                <c:pt idx="4">
                  <c:v>3.309151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2-466A-B842-B9AFD309C23D}"/>
            </c:ext>
          </c:extLst>
        </c:ser>
        <c:ser>
          <c:idx val="1"/>
          <c:order val="1"/>
          <c:tx>
            <c:strRef>
              <c:f>'Таблица 302-19'!$AG$88</c:f>
              <c:strCache>
                <c:ptCount val="1"/>
                <c:pt idx="0">
                  <c:v>Объем кредитного портфеля прочих банков субъектам МСП по активам на дату, трлн рублей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302-19'!$AE$89:$AE$93</c:f>
              <c:numCache>
                <c:formatCode>m/d/yyyy</c:formatCode>
                <c:ptCount val="5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43647</c:v>
                </c:pt>
              </c:numCache>
            </c:numRef>
          </c:cat>
          <c:val>
            <c:numRef>
              <c:f>'Таблица 302-19'!$AG$89:$AG$93</c:f>
              <c:numCache>
                <c:formatCode>0.0</c:formatCode>
                <c:ptCount val="5"/>
                <c:pt idx="0">
                  <c:v>2.1407530000000001</c:v>
                </c:pt>
                <c:pt idx="1">
                  <c:v>1.8144229999999999</c:v>
                </c:pt>
                <c:pt idx="2">
                  <c:v>1.379475</c:v>
                </c:pt>
                <c:pt idx="3">
                  <c:v>1.197689</c:v>
                </c:pt>
                <c:pt idx="4">
                  <c:v>1.2433920000000001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2-466A-B842-B9AFD309C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859288"/>
        <c:axId val="587861584"/>
      </c:barChart>
      <c:catAx>
        <c:axId val="5878592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861584"/>
        <c:crosses val="autoZero"/>
        <c:auto val="0"/>
        <c:lblAlgn val="ctr"/>
        <c:lblOffset val="100"/>
        <c:noMultiLvlLbl val="0"/>
      </c:catAx>
      <c:valAx>
        <c:axId val="58786158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859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56535409788718"/>
          <c:y val="0.24905939011891248"/>
          <c:w val="0.33635148731408576"/>
          <c:h val="0.61111548556430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02794503628224E-2"/>
          <c:y val="5.4977398658501028E-2"/>
          <c:w val="0.93001322983714252"/>
          <c:h val="0.73355725433423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'Объем кредитов МСП 18'!$Z$85</c:f>
              <c:strCache>
                <c:ptCount val="1"/>
                <c:pt idx="0">
                  <c:v>Доля ТОП-30 банков по активам в выданных субъектам МСП кредитах,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'Объем кредитов МСП 18'!$Y$86:$Y$103</c:f>
              <c:numCache>
                <c:formatCode>m/d/yyyy</c:formatCode>
                <c:ptCount val="18"/>
                <c:pt idx="0">
                  <c:v>42095</c:v>
                </c:pt>
                <c:pt idx="1">
                  <c:v>42186</c:v>
                </c:pt>
                <c:pt idx="2">
                  <c:v>42278</c:v>
                </c:pt>
                <c:pt idx="3">
                  <c:v>42370</c:v>
                </c:pt>
                <c:pt idx="4">
                  <c:v>42461</c:v>
                </c:pt>
                <c:pt idx="5">
                  <c:v>42552</c:v>
                </c:pt>
                <c:pt idx="6">
                  <c:v>42644</c:v>
                </c:pt>
                <c:pt idx="7">
                  <c:v>42736</c:v>
                </c:pt>
                <c:pt idx="8">
                  <c:v>42826</c:v>
                </c:pt>
                <c:pt idx="9">
                  <c:v>42917</c:v>
                </c:pt>
                <c:pt idx="10">
                  <c:v>43009</c:v>
                </c:pt>
                <c:pt idx="11">
                  <c:v>43101</c:v>
                </c:pt>
                <c:pt idx="12">
                  <c:v>43191</c:v>
                </c:pt>
                <c:pt idx="13">
                  <c:v>43282</c:v>
                </c:pt>
                <c:pt idx="14">
                  <c:v>43374</c:v>
                </c:pt>
                <c:pt idx="15">
                  <c:v>43466</c:v>
                </c:pt>
                <c:pt idx="16">
                  <c:v>43556</c:v>
                </c:pt>
                <c:pt idx="17">
                  <c:v>43647</c:v>
                </c:pt>
              </c:numCache>
            </c:numRef>
          </c:cat>
          <c:val>
            <c:numRef>
              <c:f>'Объем кредитов МСП 18'!$Z$86:$Z$103</c:f>
              <c:numCache>
                <c:formatCode>0%</c:formatCode>
                <c:ptCount val="18"/>
                <c:pt idx="0">
                  <c:v>0.42763533200168247</c:v>
                </c:pt>
                <c:pt idx="1">
                  <c:v>0.43332810336796218</c:v>
                </c:pt>
                <c:pt idx="2">
                  <c:v>0.43885086867433737</c:v>
                </c:pt>
                <c:pt idx="3">
                  <c:v>0.46491558205972483</c:v>
                </c:pt>
                <c:pt idx="4">
                  <c:v>0.52414236699194405</c:v>
                </c:pt>
                <c:pt idx="5">
                  <c:v>0.53103026071221349</c:v>
                </c:pt>
                <c:pt idx="6">
                  <c:v>0.55050345124913513</c:v>
                </c:pt>
                <c:pt idx="7">
                  <c:v>0.56776992527286019</c:v>
                </c:pt>
                <c:pt idx="8">
                  <c:v>0.62853836279496955</c:v>
                </c:pt>
                <c:pt idx="9">
                  <c:v>0.64704513711369738</c:v>
                </c:pt>
                <c:pt idx="10">
                  <c:v>0.65037860552000448</c:v>
                </c:pt>
                <c:pt idx="11">
                  <c:v>0.65890564759548231</c:v>
                </c:pt>
                <c:pt idx="12">
                  <c:v>0.69994897444356741</c:v>
                </c:pt>
                <c:pt idx="13">
                  <c:v>0.70865164925857949</c:v>
                </c:pt>
                <c:pt idx="14">
                  <c:v>0.71578416728515637</c:v>
                </c:pt>
                <c:pt idx="15">
                  <c:v>0.73972257665365182</c:v>
                </c:pt>
                <c:pt idx="16">
                  <c:v>0.78183627522432808</c:v>
                </c:pt>
                <c:pt idx="17">
                  <c:v>0.79305784612758812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E-4198-8BAC-DF3771772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-38"/>
        <c:axId val="589308336"/>
        <c:axId val="589311288"/>
      </c:barChart>
      <c:catAx>
        <c:axId val="5893083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311288"/>
        <c:crosses val="autoZero"/>
        <c:auto val="0"/>
        <c:lblAlgn val="ctr"/>
        <c:lblOffset val="100"/>
        <c:noMultiLvlLbl val="0"/>
      </c:catAx>
      <c:valAx>
        <c:axId val="5893112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30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320241917022035E-2"/>
          <c:y val="5.0925925925925923E-2"/>
          <c:w val="0.5898612064972608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9749112771436E-2"/>
          <c:y val="2.5299035164805143E-2"/>
          <c:w val="0.94800221843116084"/>
          <c:h val="0.7937283435705732"/>
        </c:manualLayout>
      </c:layout>
      <c:lineChart>
        <c:grouping val="standard"/>
        <c:varyColors val="0"/>
        <c:ser>
          <c:idx val="0"/>
          <c:order val="0"/>
          <c:tx>
            <c:strRef>
              <c:f>Ставки!$D$3</c:f>
              <c:strCache>
                <c:ptCount val="1"/>
                <c:pt idx="0">
                  <c:v>до 1 года, включая ''до востребования''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 cap="rnd"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Ставки!$C$57:$C$69</c:f>
              <c:strCache>
                <c:ptCount val="13"/>
                <c:pt idx="0">
                  <c:v>Июнь 2018</c:v>
                </c:pt>
                <c:pt idx="1">
                  <c:v>Июль 2018</c:v>
                </c:pt>
                <c:pt idx="2">
                  <c:v>Август 2018</c:v>
                </c:pt>
                <c:pt idx="3">
                  <c:v>Сентябрь 2018</c:v>
                </c:pt>
                <c:pt idx="4">
                  <c:v>Октябрь 2018</c:v>
                </c:pt>
                <c:pt idx="5">
                  <c:v>Ноябрь 2018</c:v>
                </c:pt>
                <c:pt idx="6">
                  <c:v>Декабрь 2018</c:v>
                </c:pt>
                <c:pt idx="7">
                  <c:v>Январь 2019</c:v>
                </c:pt>
                <c:pt idx="8">
                  <c:v>Февраль 2019</c:v>
                </c:pt>
                <c:pt idx="9">
                  <c:v>Март 2019</c:v>
                </c:pt>
                <c:pt idx="10">
                  <c:v>Апрель 2019</c:v>
                </c:pt>
                <c:pt idx="11">
                  <c:v>Май 2019</c:v>
                </c:pt>
                <c:pt idx="12">
                  <c:v>Июнь 2019</c:v>
                </c:pt>
              </c:strCache>
            </c:strRef>
          </c:cat>
          <c:val>
            <c:numRef>
              <c:f>Ставки!$D$57:$D$69</c:f>
              <c:numCache>
                <c:formatCode>#,##0.00;\-#,##0.00;0.00</c:formatCode>
                <c:ptCount val="13"/>
                <c:pt idx="0">
                  <c:v>11.39</c:v>
                </c:pt>
                <c:pt idx="1">
                  <c:v>11.45</c:v>
                </c:pt>
                <c:pt idx="2">
                  <c:v>11.39</c:v>
                </c:pt>
                <c:pt idx="3">
                  <c:v>11.03</c:v>
                </c:pt>
                <c:pt idx="4">
                  <c:v>11.19</c:v>
                </c:pt>
                <c:pt idx="5">
                  <c:v>10.33</c:v>
                </c:pt>
                <c:pt idx="6">
                  <c:v>10.89</c:v>
                </c:pt>
                <c:pt idx="7">
                  <c:v>11.14</c:v>
                </c:pt>
                <c:pt idx="8">
                  <c:v>11.31</c:v>
                </c:pt>
                <c:pt idx="9">
                  <c:v>10.99</c:v>
                </c:pt>
                <c:pt idx="10">
                  <c:v>11.36</c:v>
                </c:pt>
                <c:pt idx="11">
                  <c:v>11.13</c:v>
                </c:pt>
                <c:pt idx="12">
                  <c:v>11.31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2C-4B4F-A2EF-FEB3173A1AB1}"/>
            </c:ext>
          </c:extLst>
        </c:ser>
        <c:ser>
          <c:idx val="1"/>
          <c:order val="1"/>
          <c:tx>
            <c:strRef>
              <c:f>Ставки!$E$3</c:f>
              <c:strCache>
                <c:ptCount val="1"/>
                <c:pt idx="0">
                  <c:v>свыше 1 года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Ставки!$C$57:$C$69</c:f>
              <c:strCache>
                <c:ptCount val="13"/>
                <c:pt idx="0">
                  <c:v>Июнь 2018</c:v>
                </c:pt>
                <c:pt idx="1">
                  <c:v>Июль 2018</c:v>
                </c:pt>
                <c:pt idx="2">
                  <c:v>Август 2018</c:v>
                </c:pt>
                <c:pt idx="3">
                  <c:v>Сентябрь 2018</c:v>
                </c:pt>
                <c:pt idx="4">
                  <c:v>Октябрь 2018</c:v>
                </c:pt>
                <c:pt idx="5">
                  <c:v>Ноябрь 2018</c:v>
                </c:pt>
                <c:pt idx="6">
                  <c:v>Декабрь 2018</c:v>
                </c:pt>
                <c:pt idx="7">
                  <c:v>Январь 2019</c:v>
                </c:pt>
                <c:pt idx="8">
                  <c:v>Февраль 2019</c:v>
                </c:pt>
                <c:pt idx="9">
                  <c:v>Март 2019</c:v>
                </c:pt>
                <c:pt idx="10">
                  <c:v>Апрель 2019</c:v>
                </c:pt>
                <c:pt idx="11">
                  <c:v>Май 2019</c:v>
                </c:pt>
                <c:pt idx="12">
                  <c:v>Июнь 2019</c:v>
                </c:pt>
              </c:strCache>
            </c:strRef>
          </c:cat>
          <c:val>
            <c:numRef>
              <c:f>Ставки!$E$57:$E$69</c:f>
              <c:numCache>
                <c:formatCode>#,##0.00;\-#,##0.00;0.00</c:formatCode>
                <c:ptCount val="13"/>
                <c:pt idx="0">
                  <c:v>9.39</c:v>
                </c:pt>
                <c:pt idx="1">
                  <c:v>9.6999999999999993</c:v>
                </c:pt>
                <c:pt idx="2">
                  <c:v>10.210000000000001</c:v>
                </c:pt>
                <c:pt idx="3">
                  <c:v>10.199999999999999</c:v>
                </c:pt>
                <c:pt idx="4">
                  <c:v>10.14</c:v>
                </c:pt>
                <c:pt idx="5">
                  <c:v>9.69</c:v>
                </c:pt>
                <c:pt idx="6">
                  <c:v>10.08</c:v>
                </c:pt>
                <c:pt idx="7">
                  <c:v>10.79</c:v>
                </c:pt>
                <c:pt idx="8">
                  <c:v>11.59</c:v>
                </c:pt>
                <c:pt idx="9">
                  <c:v>10.85</c:v>
                </c:pt>
                <c:pt idx="10">
                  <c:v>10.98</c:v>
                </c:pt>
                <c:pt idx="11">
                  <c:v>11.17</c:v>
                </c:pt>
                <c:pt idx="12">
                  <c:v>10.68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2C-4B4F-A2EF-FEB3173A1AB1}"/>
            </c:ext>
          </c:extLst>
        </c:ser>
        <c:ser>
          <c:idx val="2"/>
          <c:order val="2"/>
          <c:tx>
            <c:strRef>
              <c:f>Ставки!$G$3</c:f>
              <c:strCache>
                <c:ptCount val="1"/>
                <c:pt idx="0">
                  <c:v>до 1 года, включая ''до востребования'' ТОП 30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Ставки!$C$57:$C$69</c:f>
              <c:strCache>
                <c:ptCount val="13"/>
                <c:pt idx="0">
                  <c:v>Июнь 2018</c:v>
                </c:pt>
                <c:pt idx="1">
                  <c:v>Июль 2018</c:v>
                </c:pt>
                <c:pt idx="2">
                  <c:v>Август 2018</c:v>
                </c:pt>
                <c:pt idx="3">
                  <c:v>Сентябрь 2018</c:v>
                </c:pt>
                <c:pt idx="4">
                  <c:v>Октябрь 2018</c:v>
                </c:pt>
                <c:pt idx="5">
                  <c:v>Ноябрь 2018</c:v>
                </c:pt>
                <c:pt idx="6">
                  <c:v>Декабрь 2018</c:v>
                </c:pt>
                <c:pt idx="7">
                  <c:v>Январь 2019</c:v>
                </c:pt>
                <c:pt idx="8">
                  <c:v>Февраль 2019</c:v>
                </c:pt>
                <c:pt idx="9">
                  <c:v>Март 2019</c:v>
                </c:pt>
                <c:pt idx="10">
                  <c:v>Апрель 2019</c:v>
                </c:pt>
                <c:pt idx="11">
                  <c:v>Май 2019</c:v>
                </c:pt>
                <c:pt idx="12">
                  <c:v>Июнь 2019</c:v>
                </c:pt>
              </c:strCache>
            </c:strRef>
          </c:cat>
          <c:val>
            <c:numRef>
              <c:f>Ставки!$G$57:$G$69</c:f>
              <c:numCache>
                <c:formatCode>#,##0.00;\-#,##0.00;0.00</c:formatCode>
                <c:ptCount val="13"/>
                <c:pt idx="0">
                  <c:v>10.38</c:v>
                </c:pt>
                <c:pt idx="1">
                  <c:v>10.5</c:v>
                </c:pt>
                <c:pt idx="2">
                  <c:v>10.5</c:v>
                </c:pt>
                <c:pt idx="3">
                  <c:v>10.08</c:v>
                </c:pt>
                <c:pt idx="4">
                  <c:v>10.35</c:v>
                </c:pt>
                <c:pt idx="5">
                  <c:v>9.64</c:v>
                </c:pt>
                <c:pt idx="6">
                  <c:v>9.93</c:v>
                </c:pt>
                <c:pt idx="7">
                  <c:v>10.3</c:v>
                </c:pt>
                <c:pt idx="8">
                  <c:v>10.63</c:v>
                </c:pt>
                <c:pt idx="9">
                  <c:v>10.24</c:v>
                </c:pt>
                <c:pt idx="10">
                  <c:v>10.67</c:v>
                </c:pt>
                <c:pt idx="11">
                  <c:v>10.42</c:v>
                </c:pt>
                <c:pt idx="12">
                  <c:v>10.68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2C-4B4F-A2EF-FEB3173A1AB1}"/>
            </c:ext>
          </c:extLst>
        </c:ser>
        <c:ser>
          <c:idx val="3"/>
          <c:order val="3"/>
          <c:tx>
            <c:strRef>
              <c:f>Ставки!$H$3</c:f>
              <c:strCache>
                <c:ptCount val="1"/>
                <c:pt idx="0">
                  <c:v>свыше 1 года ТОП 30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Ставки!$C$57:$C$69</c:f>
              <c:strCache>
                <c:ptCount val="13"/>
                <c:pt idx="0">
                  <c:v>Июнь 2018</c:v>
                </c:pt>
                <c:pt idx="1">
                  <c:v>Июль 2018</c:v>
                </c:pt>
                <c:pt idx="2">
                  <c:v>Август 2018</c:v>
                </c:pt>
                <c:pt idx="3">
                  <c:v>Сентябрь 2018</c:v>
                </c:pt>
                <c:pt idx="4">
                  <c:v>Октябрь 2018</c:v>
                </c:pt>
                <c:pt idx="5">
                  <c:v>Ноябрь 2018</c:v>
                </c:pt>
                <c:pt idx="6">
                  <c:v>Декабрь 2018</c:v>
                </c:pt>
                <c:pt idx="7">
                  <c:v>Январь 2019</c:v>
                </c:pt>
                <c:pt idx="8">
                  <c:v>Февраль 2019</c:v>
                </c:pt>
                <c:pt idx="9">
                  <c:v>Март 2019</c:v>
                </c:pt>
                <c:pt idx="10">
                  <c:v>Апрель 2019</c:v>
                </c:pt>
                <c:pt idx="11">
                  <c:v>Май 2019</c:v>
                </c:pt>
                <c:pt idx="12">
                  <c:v>Июнь 2019</c:v>
                </c:pt>
              </c:strCache>
            </c:strRef>
          </c:cat>
          <c:val>
            <c:numRef>
              <c:f>Ставки!$H$57:$H$69</c:f>
              <c:numCache>
                <c:formatCode>#,##0.00;\-#,##0.00;0.00</c:formatCode>
                <c:ptCount val="13"/>
                <c:pt idx="0">
                  <c:v>8.8000000000000007</c:v>
                </c:pt>
                <c:pt idx="1">
                  <c:v>9.18</c:v>
                </c:pt>
                <c:pt idx="2">
                  <c:v>9.7100000000000009</c:v>
                </c:pt>
                <c:pt idx="3">
                  <c:v>9.77</c:v>
                </c:pt>
                <c:pt idx="4">
                  <c:v>9.6300000000000008</c:v>
                </c:pt>
                <c:pt idx="5">
                  <c:v>9.4499999999999993</c:v>
                </c:pt>
                <c:pt idx="6">
                  <c:v>9.59</c:v>
                </c:pt>
                <c:pt idx="7">
                  <c:v>10.33</c:v>
                </c:pt>
                <c:pt idx="8">
                  <c:v>11.36</c:v>
                </c:pt>
                <c:pt idx="9">
                  <c:v>10.52</c:v>
                </c:pt>
                <c:pt idx="10">
                  <c:v>10.71</c:v>
                </c:pt>
                <c:pt idx="11">
                  <c:v>10.9</c:v>
                </c:pt>
                <c:pt idx="12">
                  <c:v>10.47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2C-4B4F-A2EF-FEB3173A1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0532176"/>
        <c:axId val="650530536"/>
      </c:lineChart>
      <c:catAx>
        <c:axId val="65053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530536"/>
        <c:crosses val="autoZero"/>
        <c:auto val="1"/>
        <c:lblAlgn val="ctr"/>
        <c:lblOffset val="100"/>
        <c:tickLblSkip val="2"/>
        <c:tickMarkSkip val="3"/>
        <c:noMultiLvlLbl val="0"/>
      </c:catAx>
      <c:valAx>
        <c:axId val="650530536"/>
        <c:scaling>
          <c:orientation val="minMax"/>
          <c:min val="8"/>
        </c:scaling>
        <c:delete val="0"/>
        <c:axPos val="l"/>
        <c:numFmt formatCode="#,##0.00;\-#,##0.00;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53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451559737605412E-2"/>
          <c:y val="2.3391812865497075E-2"/>
          <c:w val="0.92689789554314006"/>
          <c:h val="0.69959003859862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'Таблица 302-19'!$K$141</c:f>
              <c:strCache>
                <c:ptCount val="1"/>
                <c:pt idx="0">
                  <c:v>Кредитный портфель банков в сегменте МСП, трлн рублей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'Таблица 302-19'!$E$142:$E$170</c:f>
              <c:numCache>
                <c:formatCode>m/d/yyyy</c:formatCode>
                <c:ptCount val="2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  <c:pt idx="24">
                  <c:v>43497</c:v>
                </c:pt>
                <c:pt idx="25">
                  <c:v>43525</c:v>
                </c:pt>
                <c:pt idx="26">
                  <c:v>43556</c:v>
                </c:pt>
                <c:pt idx="27">
                  <c:v>43586</c:v>
                </c:pt>
                <c:pt idx="28">
                  <c:v>43647</c:v>
                </c:pt>
              </c:numCache>
            </c:numRef>
          </c:cat>
          <c:val>
            <c:numRef>
              <c:f>'Таблица 302-19'!$K$142:$K$170</c:f>
              <c:numCache>
                <c:formatCode>General</c:formatCode>
                <c:ptCount val="29"/>
                <c:pt idx="0" formatCode="0.00">
                  <c:v>4.4798330000000002</c:v>
                </c:pt>
                <c:pt idx="2" formatCode="0.00">
                  <c:v>4.6064809999999996</c:v>
                </c:pt>
                <c:pt idx="4" formatCode="0.00">
                  <c:v>4.7488809999999999</c:v>
                </c:pt>
                <c:pt idx="6" formatCode="0.00">
                  <c:v>4.7206010000000003</c:v>
                </c:pt>
                <c:pt idx="8" formatCode="0.00">
                  <c:v>4.1548920000000003</c:v>
                </c:pt>
                <c:pt idx="10" formatCode="0.00">
                  <c:v>4.0763780000000001</c:v>
                </c:pt>
                <c:pt idx="12" formatCode="0.00">
                  <c:v>4.2813059999999998</c:v>
                </c:pt>
                <c:pt idx="14" formatCode="0.00">
                  <c:v>4.3170760000000001</c:v>
                </c:pt>
                <c:pt idx="16" formatCode="0.00">
                  <c:v>4.3938550000000003</c:v>
                </c:pt>
                <c:pt idx="18" formatCode="0.00">
                  <c:v>4.5115429999999996</c:v>
                </c:pt>
                <c:pt idx="20" formatCode="0.00">
                  <c:v>4.224526</c:v>
                </c:pt>
                <c:pt idx="22" formatCode="0.00">
                  <c:v>4.2528759999999997</c:v>
                </c:pt>
                <c:pt idx="24" formatCode="0.00">
                  <c:v>4.2847330000000001</c:v>
                </c:pt>
                <c:pt idx="26" formatCode="0.00">
                  <c:v>4.3382909999999999</c:v>
                </c:pt>
                <c:pt idx="28" formatCode="#.##">
                  <c:v>4.552543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0-4687-BCEF-D038E0A5B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"/>
        <c:axId val="515269424"/>
        <c:axId val="515269752"/>
      </c:barChart>
      <c:lineChart>
        <c:grouping val="standard"/>
        <c:varyColors val="0"/>
        <c:ser>
          <c:idx val="1"/>
          <c:order val="1"/>
          <c:tx>
            <c:strRef>
              <c:f>'Таблица 302-19'!$J$141</c:f>
              <c:strCache>
                <c:ptCount val="1"/>
                <c:pt idx="0">
                  <c:v>Просроченная задолженность, %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E0-4687-BCEF-D038E0A5B7C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E0-4687-BCEF-D038E0A5B7C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E0-4687-BCEF-D038E0A5B7C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E0-4687-BCEF-D038E0A5B7C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E0-4687-BCEF-D038E0A5B7C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E0-4687-BCEF-D038E0A5B7C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E0-4687-BCEF-D038E0A5B7C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E0-4687-BCEF-D038E0A5B7C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E0-4687-BCEF-D038E0A5B7C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E0-4687-BCEF-D038E0A5B7C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E0-4687-BCEF-D038E0A5B7C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E0-4687-BCEF-D038E0A5B7C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E0-4687-BCEF-D038E0A5B7CC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E0-4687-BCEF-D038E0A5B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'Таблица 302-19'!$J$142:$J$170</c:f>
              <c:numCache>
                <c:formatCode>0.0%</c:formatCode>
                <c:ptCount val="29"/>
                <c:pt idx="0">
                  <c:v>0.14232517149634819</c:v>
                </c:pt>
                <c:pt idx="1">
                  <c:v>0.14391009236336019</c:v>
                </c:pt>
                <c:pt idx="2">
                  <c:v>0.13098762374141998</c:v>
                </c:pt>
                <c:pt idx="3">
                  <c:v>0.13189384292676776</c:v>
                </c:pt>
                <c:pt idx="4">
                  <c:v>0.13247415549052502</c:v>
                </c:pt>
                <c:pt idx="5">
                  <c:v>0.13195478536366176</c:v>
                </c:pt>
                <c:pt idx="6">
                  <c:v>0.13656460268512421</c:v>
                </c:pt>
                <c:pt idx="7">
                  <c:v>0.15478301109886475</c:v>
                </c:pt>
                <c:pt idx="8">
                  <c:v>0.15249758597816743</c:v>
                </c:pt>
                <c:pt idx="9">
                  <c:v>0.1515660055883615</c:v>
                </c:pt>
                <c:pt idx="10">
                  <c:v>0.14710215784699063</c:v>
                </c:pt>
                <c:pt idx="11">
                  <c:v>0.14933657817844859</c:v>
                </c:pt>
                <c:pt idx="12">
                  <c:v>0.15719946203331414</c:v>
                </c:pt>
                <c:pt idx="13">
                  <c:v>0.15769020737468656</c:v>
                </c:pt>
                <c:pt idx="14">
                  <c:v>0.147481072837263</c:v>
                </c:pt>
                <c:pt idx="15">
                  <c:v>0.14552999277255266</c:v>
                </c:pt>
                <c:pt idx="16">
                  <c:v>0.14313057668038659</c:v>
                </c:pt>
                <c:pt idx="17">
                  <c:v>0.13806463689805376</c:v>
                </c:pt>
                <c:pt idx="18">
                  <c:v>0.13603217347147084</c:v>
                </c:pt>
                <c:pt idx="19">
                  <c:v>0.13721554244390499</c:v>
                </c:pt>
                <c:pt idx="20">
                  <c:v>0.12731771564431132</c:v>
                </c:pt>
                <c:pt idx="21">
                  <c:v>0.12745031888858821</c:v>
                </c:pt>
                <c:pt idx="22">
                  <c:v>0.12675398953555195</c:v>
                </c:pt>
                <c:pt idx="23">
                  <c:v>0.12379170231474035</c:v>
                </c:pt>
                <c:pt idx="24">
                  <c:v>0.12237588666551685</c:v>
                </c:pt>
                <c:pt idx="25">
                  <c:v>0.12380448048031198</c:v>
                </c:pt>
                <c:pt idx="26">
                  <c:v>0.12338130383600363</c:v>
                </c:pt>
                <c:pt idx="27">
                  <c:v>0.12117893962316634</c:v>
                </c:pt>
                <c:pt idx="28">
                  <c:v>0.12026750763254734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BE0-4687-BCEF-D038E0A5B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7029432"/>
        <c:axId val="657030088"/>
      </c:lineChart>
      <c:catAx>
        <c:axId val="5152694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269752"/>
        <c:crosses val="autoZero"/>
        <c:auto val="0"/>
        <c:lblAlgn val="ctr"/>
        <c:lblOffset val="100"/>
        <c:tickLblSkip val="2"/>
        <c:noMultiLvlLbl val="1"/>
      </c:catAx>
      <c:valAx>
        <c:axId val="515269752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269424"/>
        <c:crosses val="autoZero"/>
        <c:crossBetween val="between"/>
      </c:valAx>
      <c:valAx>
        <c:axId val="65703008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7029432"/>
        <c:crosses val="max"/>
        <c:crossBetween val="between"/>
      </c:valAx>
      <c:catAx>
        <c:axId val="657029432"/>
        <c:scaling>
          <c:orientation val="minMax"/>
        </c:scaling>
        <c:delete val="1"/>
        <c:axPos val="b"/>
        <c:majorTickMark val="out"/>
        <c:minorTickMark val="none"/>
        <c:tickLblPos val="nextTo"/>
        <c:crossAx val="657030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585301837270342E-2"/>
          <c:y val="9.3401449818772658E-2"/>
          <c:w val="0.88778707866563999"/>
          <c:h val="0.52586944303479732"/>
        </c:manualLayout>
      </c:layout>
      <c:lineChart>
        <c:grouping val="standard"/>
        <c:varyColors val="0"/>
        <c:ser>
          <c:idx val="0"/>
          <c:order val="0"/>
          <c:tx>
            <c:strRef>
              <c:f>'Таблица 302-19'!$H$194</c:f>
              <c:strCache>
                <c:ptCount val="1"/>
                <c:pt idx="0">
                  <c:v>Просроченная задолженность по кредитам МСП, %</c:v>
                </c:pt>
              </c:strCache>
            </c:strRef>
          </c:tx>
          <c:spPr>
            <a:ln w="19050" cap="rnd" cmpd="sng" algn="ctr">
              <a:solidFill>
                <a:srgbClr val="FFC00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'Таблица 302-19'!$G$195:$G$205</c:f>
              <c:numCache>
                <c:formatCode>m/d/yyyy</c:formatCode>
                <c:ptCount val="11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  <c:pt idx="7">
                  <c:v>42736</c:v>
                </c:pt>
                <c:pt idx="8">
                  <c:v>43101</c:v>
                </c:pt>
                <c:pt idx="9">
                  <c:v>43466</c:v>
                </c:pt>
                <c:pt idx="10">
                  <c:v>43647</c:v>
                </c:pt>
              </c:numCache>
            </c:numRef>
          </c:cat>
          <c:val>
            <c:numRef>
              <c:f>'Таблица 302-19'!$H$195:$H$205</c:f>
              <c:numCache>
                <c:formatCode>0.0%</c:formatCode>
                <c:ptCount val="11"/>
                <c:pt idx="0">
                  <c:v>8.2907430988712144E-2</c:v>
                </c:pt>
                <c:pt idx="1">
                  <c:v>9.574765512858803E-2</c:v>
                </c:pt>
                <c:pt idx="2">
                  <c:v>8.4290052167265248E-2</c:v>
                </c:pt>
                <c:pt idx="3">
                  <c:v>8.5222327511485757E-2</c:v>
                </c:pt>
                <c:pt idx="4">
                  <c:v>7.3419283587272052E-2</c:v>
                </c:pt>
                <c:pt idx="5">
                  <c:v>8.578436364434501E-2</c:v>
                </c:pt>
                <c:pt idx="6">
                  <c:v>0.14301959415858434</c:v>
                </c:pt>
                <c:pt idx="7">
                  <c:v>0.14232517149634819</c:v>
                </c:pt>
                <c:pt idx="8">
                  <c:v>0.14933657817844859</c:v>
                </c:pt>
                <c:pt idx="9">
                  <c:v>0.12379170231474035</c:v>
                </c:pt>
                <c:pt idx="10">
                  <c:v>0.12026750763254734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9D-42A2-8C3A-C7304D3204B5}"/>
            </c:ext>
          </c:extLst>
        </c:ser>
        <c:ser>
          <c:idx val="1"/>
          <c:order val="1"/>
          <c:tx>
            <c:strRef>
              <c:f>'Таблица 302-19'!$I$194</c:f>
              <c:strCache>
                <c:ptCount val="1"/>
                <c:pt idx="0">
                  <c:v>Просроченная задолженность по кредитам ФЛ, %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302-19'!$G$195:$G$205</c:f>
              <c:numCache>
                <c:formatCode>m/d/yyyy</c:formatCode>
                <c:ptCount val="11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  <c:pt idx="7">
                  <c:v>42736</c:v>
                </c:pt>
                <c:pt idx="8">
                  <c:v>43101</c:v>
                </c:pt>
                <c:pt idx="9">
                  <c:v>43466</c:v>
                </c:pt>
                <c:pt idx="10">
                  <c:v>43647</c:v>
                </c:pt>
              </c:numCache>
            </c:numRef>
          </c:cat>
          <c:val>
            <c:numRef>
              <c:f>'Таблица 302-19'!$I$195:$I$205</c:f>
              <c:numCache>
                <c:formatCode>0.0%</c:formatCode>
                <c:ptCount val="11"/>
                <c:pt idx="0">
                  <c:v>6.7654556896889401E-2</c:v>
                </c:pt>
                <c:pt idx="1">
                  <c:v>6.8723402422955451E-2</c:v>
                </c:pt>
                <c:pt idx="2">
                  <c:v>6.8723402422955451E-2</c:v>
                </c:pt>
                <c:pt idx="3">
                  <c:v>4.0524241888648456E-2</c:v>
                </c:pt>
                <c:pt idx="4">
                  <c:v>4.4243849588985286E-2</c:v>
                </c:pt>
                <c:pt idx="5">
                  <c:v>5.8933757458985873E-2</c:v>
                </c:pt>
                <c:pt idx="6">
                  <c:v>8.1006598153946272E-2</c:v>
                </c:pt>
                <c:pt idx="7">
                  <c:v>7.9465399782972165E-2</c:v>
                </c:pt>
                <c:pt idx="8">
                  <c:v>6.976404416515615E-2</c:v>
                </c:pt>
                <c:pt idx="9">
                  <c:v>5.0991998519179155E-2</c:v>
                </c:pt>
                <c:pt idx="10">
                  <c:v>4.6751872951336794E-2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9D-42A2-8C3A-C7304D3204B5}"/>
            </c:ext>
          </c:extLst>
        </c:ser>
        <c:ser>
          <c:idx val="2"/>
          <c:order val="2"/>
          <c:tx>
            <c:strRef>
              <c:f>'Таблица 302-19'!$J$194</c:f>
              <c:strCache>
                <c:ptCount val="1"/>
                <c:pt idx="0">
                  <c:v>Просроченная задолженность по кредитам крупному бизнесу, %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'Таблица 302-19'!$G$195:$G$205</c:f>
              <c:numCache>
                <c:formatCode>m/d/yyyy</c:formatCode>
                <c:ptCount val="11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  <c:pt idx="7">
                  <c:v>42736</c:v>
                </c:pt>
                <c:pt idx="8">
                  <c:v>43101</c:v>
                </c:pt>
                <c:pt idx="9">
                  <c:v>43466</c:v>
                </c:pt>
                <c:pt idx="10">
                  <c:v>43647</c:v>
                </c:pt>
              </c:numCache>
            </c:numRef>
          </c:cat>
          <c:val>
            <c:numRef>
              <c:f>'Таблица 302-19'!$J$195:$J$205</c:f>
              <c:numCache>
                <c:formatCode>0.0%</c:formatCode>
                <c:ptCount val="11"/>
                <c:pt idx="0">
                  <c:v>5.3621835640506141E-2</c:v>
                </c:pt>
                <c:pt idx="1">
                  <c:v>4.3819750423930971E-2</c:v>
                </c:pt>
                <c:pt idx="2">
                  <c:v>3.7308108205436993E-2</c:v>
                </c:pt>
                <c:pt idx="3">
                  <c:v>3.4342633010322435E-2</c:v>
                </c:pt>
                <c:pt idx="4">
                  <c:v>3.4690036581302881E-2</c:v>
                </c:pt>
                <c:pt idx="5">
                  <c:v>3.887001319056415E-2</c:v>
                </c:pt>
                <c:pt idx="6">
                  <c:v>5.4149681676819557E-2</c:v>
                </c:pt>
                <c:pt idx="7">
                  <c:v>5.5258100005818364E-2</c:v>
                </c:pt>
                <c:pt idx="8">
                  <c:v>5.284892124988208E-2</c:v>
                </c:pt>
                <c:pt idx="9">
                  <c:v>5.632358365470002E-2</c:v>
                </c:pt>
                <c:pt idx="10">
                  <c:v>6.5694012896450188E-2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9D-42A2-8C3A-C7304D3204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80920520"/>
        <c:axId val="-2097137608"/>
      </c:lineChart>
      <c:catAx>
        <c:axId val="-20809205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97137608"/>
        <c:crosses val="autoZero"/>
        <c:auto val="0"/>
        <c:lblAlgn val="ctr"/>
        <c:lblOffset val="100"/>
        <c:noMultiLvlLbl val="0"/>
      </c:catAx>
      <c:valAx>
        <c:axId val="-20971376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208092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D9FAB-787F-4484-BABF-F915D170240B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51F7-6923-4DFE-891E-D21B865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9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D89-BD9D-4D6F-B708-84D8B7D1F383}" type="datetime1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6D5-7FF3-436D-A47F-9118C3C4C678}" type="datetime1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AE9E-DD89-490B-AFFE-D7AF01E4B785}" type="datetime1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4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24" y="1700809"/>
            <a:ext cx="1075319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255573" y="1196752"/>
            <a:ext cx="9601067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54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2375-2E8F-4C54-A043-834B3A72B635}" type="datetime1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9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9B83-044E-432D-BD9F-636359A62B7B}" type="datetime1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1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A56-7208-4A2C-9779-21E15E0BBE15}" type="datetime1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7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486-7C16-4F8F-B788-E6EA431E2EB3}" type="datetime1">
              <a:rPr lang="ru-RU" smtClean="0"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346-E714-4AB7-8067-578F2A6E0600}" type="datetime1">
              <a:rPr lang="ru-RU" smtClean="0"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3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509-820B-412F-9746-F7BD50EC0126}" type="datetime1">
              <a:rPr lang="ru-RU" smtClean="0"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3211-A37D-4936-BEE0-C66BF59D59E7}" type="datetime1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7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6BD6-FAD2-451F-8128-C1A385429949}" type="datetime1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EAFB-04AD-47E9-82F9-C2DF5ECEE367}" type="datetime1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9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-5578" y="-36"/>
          <a:ext cx="12197577" cy="685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Image" r:id="rId3" imgW="3901320" imgH="2194560" progId="Photoshop.Image.13">
                  <p:embed/>
                </p:oleObj>
              </mc:Choice>
              <mc:Fallback>
                <p:oleObj name="Image" r:id="rId3" imgW="3901320" imgH="2194560" progId="Photoshop.Image.13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578" y="-36"/>
                        <a:ext cx="12197577" cy="685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 b="19934"/>
          <a:stretch/>
        </p:blipFill>
        <p:spPr>
          <a:xfrm>
            <a:off x="0" y="75448"/>
            <a:ext cx="12192000" cy="47320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8" b="6479"/>
          <a:stretch/>
        </p:blipFill>
        <p:spPr>
          <a:xfrm>
            <a:off x="0" y="0"/>
            <a:ext cx="12197579" cy="63563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580" y="4030466"/>
            <a:ext cx="12192000" cy="2358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Павел </a:t>
            </a:r>
            <a:r>
              <a:rPr lang="ru-RU" sz="32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Самиев</a:t>
            </a:r>
            <a:endParaRPr lang="ru-RU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генеральный директор аналитического агентства «БИЗНЕСДРОМ»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председатель Комитета «ОПОРЫ РОССИИ» по финансовым рынкам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13679"/>
            <a:ext cx="12192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048" y="6476343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ProximaNova"/>
              </a:rPr>
              <a:t>2019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9979" y="1079701"/>
            <a:ext cx="116171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Финансирование малого бизнеса: </a:t>
            </a:r>
          </a:p>
          <a:p>
            <a:r>
              <a:rPr lang="ru-RU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Структура и динамика</a:t>
            </a:r>
          </a:p>
          <a:p>
            <a:endParaRPr lang="ru-RU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1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7D219-72A3-4207-B74C-843AF5CA06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4" y="5115284"/>
            <a:ext cx="2824754" cy="4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786" y="35541"/>
            <a:ext cx="10374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Качество кредитного портфеля МСП начало улучшаться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073F82-F3DD-40D8-A45C-B1B66D7E1315}"/>
              </a:ext>
            </a:extLst>
          </p:cNvPr>
          <p:cNvSpPr/>
          <p:nvPr/>
        </p:nvSpPr>
        <p:spPr>
          <a:xfrm>
            <a:off x="2595155" y="5369489"/>
            <a:ext cx="7776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Ожидаемые темпы роста портфеля </a:t>
            </a:r>
            <a:r>
              <a:rPr lang="mr-IN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ru-RU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пределах 10-15%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Качество кредитных портфелей продолжит улучшаться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80CD41-324E-4E76-A920-F9F686DBD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402BE03-C6DA-427C-8E37-61BEECF429AA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41F91EC-2A3D-444A-858B-137BFB32DFCB}"/>
              </a:ext>
            </a:extLst>
          </p:cNvPr>
          <p:cNvSpPr/>
          <p:nvPr/>
        </p:nvSpPr>
        <p:spPr>
          <a:xfrm>
            <a:off x="74442" y="6321365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Candara" panose="020E0502030303020204" pitchFamily="34" charset="0"/>
              </a:rPr>
              <a:t>Источник: Аналитическое агентство БизнесДром по данным Банка России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5FE8B2ED-CBEA-4312-8E0A-D13014CCC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259802"/>
              </p:ext>
            </p:extLst>
          </p:nvPr>
        </p:nvGraphicFramePr>
        <p:xfrm>
          <a:off x="662472" y="964846"/>
          <a:ext cx="10691327" cy="440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40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5680" y="35541"/>
            <a:ext cx="8404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Уровень просроченной задолженности по МСП остается гораздо выше,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чем в рознице (!) и в корпоративном секторе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3B469E-2D03-4226-81B4-0375F5D2A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08F3AFA-2CC5-4BFD-94BD-CEC71B1F607E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E73D5D-69FF-43E4-B4A4-5E42E6E767E3}"/>
              </a:ext>
            </a:extLst>
          </p:cNvPr>
          <p:cNvSpPr/>
          <p:nvPr/>
        </p:nvSpPr>
        <p:spPr>
          <a:xfrm>
            <a:off x="74442" y="6321365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Candara" panose="020E0502030303020204" pitchFamily="34" charset="0"/>
              </a:rPr>
              <a:t>Источник: Аналитическое агентство БизнесДром по данным Банка России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FE4864F-94AE-4769-B6EE-D2BB561DD715}"/>
              </a:ext>
            </a:extLst>
          </p:cNvPr>
          <p:cNvGraphicFramePr>
            <a:graphicFrameLocks/>
          </p:cNvGraphicFramePr>
          <p:nvPr/>
        </p:nvGraphicFramePr>
        <p:xfrm>
          <a:off x="1543049" y="1000124"/>
          <a:ext cx="9105901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132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0699" y="64641"/>
            <a:ext cx="6914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Динамика роста объема поручительств, выданных РГО, резко </a:t>
            </a:r>
            <a:r>
              <a:rPr lang="ru-RU" sz="2000" b="1" dirty="0" err="1">
                <a:solidFill>
                  <a:prstClr val="black"/>
                </a:solidFill>
                <a:latin typeface="Candara" panose="020E0502030303020204" pitchFamily="34" charset="0"/>
              </a:rPr>
              <a:t>притормозилась</a:t>
            </a: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442" y="6391080"/>
            <a:ext cx="9338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Источник: </a:t>
            </a:r>
            <a:r>
              <a:rPr lang="ru-RU" sz="1200" dirty="0">
                <a:solidFill>
                  <a:prstClr val="white"/>
                </a:solidFill>
                <a:latin typeface="Candara" panose="020E0502030303020204" pitchFamily="34" charset="0"/>
              </a:rPr>
              <a:t>Корпорация МСП, РАЭКС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1E0631-B319-4B99-82BA-188EAB64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19" y="1169474"/>
            <a:ext cx="11789162" cy="45190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2607D5-3C24-44CB-ABAC-B6915A12C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E8936F3-ED00-4897-A5A5-117E9F3E4326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7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Candara" panose="020E0502030303020204" pitchFamily="34" charset="0"/>
              </a:rPr>
              <a:t>Источник: Эксперт 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11D4A5-4C92-4248-B6C1-8A37577492B6}"/>
              </a:ext>
            </a:extLst>
          </p:cNvPr>
          <p:cNvSpPr/>
          <p:nvPr/>
        </p:nvSpPr>
        <p:spPr>
          <a:xfrm>
            <a:off x="4518212" y="-1951"/>
            <a:ext cx="7673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Доля МСП в общем объеме лизинговых сделок сохраняется на уровне свыше 45%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5BFD77-1896-464F-90E5-030C931DF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B0237D-4BE1-4231-A7E1-3BECA29EC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562" y="1122181"/>
            <a:ext cx="8837539" cy="461363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A5F6EF8-E5AD-4F87-8A11-4BA94AEB7774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1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6557" y="743427"/>
            <a:ext cx="74480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Драйверы: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1892" y="2787750"/>
            <a:ext cx="112001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Продолжение госпрограмм по субсидированию </a:t>
            </a:r>
            <a:r>
              <a:rPr lang="ru-RU" sz="2400" b="1" dirty="0">
                <a:solidFill>
                  <a:srgbClr val="FF9900"/>
                </a:solidFill>
                <a:latin typeface="Candara" panose="020E0502030303020204" pitchFamily="34" charset="0"/>
              </a:rPr>
              <a:t>ставок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Расширение программ региональных гарантийных фондов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FF9900"/>
                </a:solidFill>
                <a:latin typeface="Candara" panose="020E0502030303020204" pitchFamily="34" charset="0"/>
              </a:rPr>
              <a:t>Информирование МСП о программах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FF9900"/>
                </a:solidFill>
                <a:latin typeface="Candara" panose="020E0502030303020204" pitchFamily="34" charset="0"/>
              </a:rPr>
              <a:t>Снижение стоимости альтернативных форм финансирования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FF9900"/>
                </a:solidFill>
                <a:latin typeface="Candara" panose="020E0502030303020204" pitchFamily="34" charset="0"/>
              </a:rPr>
              <a:t>Расширение программ льготного финансирования через небанковские каналы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1FD7064-677F-4952-B4A5-3D8A0053D3CB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35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2751" y="757977"/>
            <a:ext cx="7780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Черные лебеди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5396" y="2923234"/>
            <a:ext cx="915364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Ужесточение </a:t>
            </a:r>
            <a:r>
              <a:rPr lang="ru-RU" sz="2400" dirty="0">
                <a:solidFill>
                  <a:prstClr val="white"/>
                </a:solidFill>
                <a:latin typeface="Candara" panose="020E0502030303020204" pitchFamily="34" charset="0"/>
              </a:rPr>
              <a:t>требований со стороны банков к МСП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Отказ от работы с МСП, в том числе через госпрограммы, большинства региональных банков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white"/>
                </a:solidFill>
                <a:latin typeface="Candara" panose="020E0502030303020204" pitchFamily="34" charset="0"/>
              </a:rPr>
              <a:t>Риск резкого повышения ключевой ставки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white"/>
                </a:solidFill>
                <a:latin typeface="Candara" panose="020E0502030303020204" pitchFamily="34" charset="0"/>
              </a:rPr>
              <a:t>Разочарование МСП в программах господдержки из-за их сложности и </a:t>
            </a:r>
            <a:r>
              <a:rPr lang="ru-RU" sz="2400" dirty="0" err="1">
                <a:solidFill>
                  <a:prstClr val="white"/>
                </a:solidFill>
                <a:latin typeface="Candara" panose="020E0502030303020204" pitchFamily="34" charset="0"/>
              </a:rPr>
              <a:t>забюрократизированности</a:t>
            </a:r>
            <a:endParaRPr lang="ru-RU" sz="2400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9F10DB1-C969-4BDF-BF02-580E180B6A38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3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-5578" y="-36"/>
          <a:ext cx="12197577" cy="685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Image" r:id="rId3" imgW="3901320" imgH="2194560" progId="Photoshop.Image.13">
                  <p:embed/>
                </p:oleObj>
              </mc:Choice>
              <mc:Fallback>
                <p:oleObj name="Image" r:id="rId3" imgW="3901320" imgH="2194560" progId="Photoshop.Image.13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578" y="-36"/>
                        <a:ext cx="12197577" cy="685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 b="19934"/>
          <a:stretch/>
        </p:blipFill>
        <p:spPr>
          <a:xfrm>
            <a:off x="0" y="1450260"/>
            <a:ext cx="12192000" cy="4988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8" b="6479"/>
          <a:stretch/>
        </p:blipFill>
        <p:spPr>
          <a:xfrm>
            <a:off x="0" y="1139769"/>
            <a:ext cx="12197579" cy="38054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580" y="4731026"/>
            <a:ext cx="12192000" cy="1657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Павел </a:t>
            </a:r>
            <a:r>
              <a:rPr lang="ru-RU" sz="32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Самиев</a:t>
            </a:r>
            <a:endParaRPr lang="ru-RU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генеральный директор аналитического агентства </a:t>
            </a:r>
            <a:r>
              <a:rPr lang="ru-RU" sz="24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БизнесДром</a:t>
            </a:r>
            <a:endParaRPr lang="ru-RU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председатель Комитета «ОПОРЫ РОССИИ» по финансовым рынкам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13679"/>
            <a:ext cx="12192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048" y="6476343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ProximaNova"/>
              </a:rPr>
              <a:t>2019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69053" y="1885620"/>
            <a:ext cx="1078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p.samiev@bizdrom.com</a:t>
            </a:r>
            <a:endParaRPr lang="ru-RU" sz="4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16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7D219-72A3-4207-B74C-843AF5CA06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419151"/>
            <a:ext cx="1862616" cy="3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8203" y="3827319"/>
            <a:ext cx="9259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4,6 трлн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40414" y="1418146"/>
            <a:ext cx="9445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Размер кредитного портфеля МСП: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C1A1E4-86D6-4796-8D9D-D9E1196FD3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56A661-F84A-476C-9170-83C13F2CE241}"/>
              </a:ext>
            </a:extLst>
          </p:cNvPr>
          <p:cNvSpPr/>
          <p:nvPr/>
        </p:nvSpPr>
        <p:spPr>
          <a:xfrm>
            <a:off x="4680078" y="5027292"/>
            <a:ext cx="157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на 01.07.2019</a:t>
            </a:r>
          </a:p>
        </p:txBody>
      </p:sp>
    </p:spTree>
    <p:extLst>
      <p:ext uri="{BB962C8B-B14F-4D97-AF65-F5344CB8AC3E}">
        <p14:creationId xmlns:p14="http://schemas.microsoft.com/office/powerpoint/2010/main" val="131609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442" y="6321365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Candara" panose="020E0502030303020204" pitchFamily="34" charset="0"/>
              </a:rPr>
              <a:t>Источник: Аналитическое агентство БизнесДром по данным Банка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43915" y="32553"/>
            <a:ext cx="7448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Несмотря на растущие выдачи кредитов малому бизнесу, портфель продолжал стагнировать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16933D7-51F5-4689-B1DF-63F68576DA44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50E14E43-89BF-4F7A-B86D-685DDECA9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008282"/>
              </p:ext>
            </p:extLst>
          </p:nvPr>
        </p:nvGraphicFramePr>
        <p:xfrm>
          <a:off x="489098" y="961857"/>
          <a:ext cx="11249246" cy="486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388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b="1">
                <a:solidFill>
                  <a:schemeClr val="tx2">
                    <a:lumMod val="50000"/>
                  </a:schemeClr>
                </a:solidFill>
              </a:rPr>
              <a:pPr/>
              <a:t>4</a:t>
            </a:fld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E37417-2AAA-4E5C-A764-0C8E94C7C1BA}"/>
              </a:ext>
            </a:extLst>
          </p:cNvPr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04241"/>
              </p:ext>
            </p:extLst>
          </p:nvPr>
        </p:nvGraphicFramePr>
        <p:xfrm>
          <a:off x="791547" y="891581"/>
          <a:ext cx="10608905" cy="5123609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03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5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9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11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кредитов МСП </a:t>
                      </a:r>
                    </a:p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(1пг 2019),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Москва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Санкт-Петербург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 (Татарстан)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F5FAEC-3BE2-4FBA-95C7-118EB13D6243}"/>
              </a:ext>
            </a:extLst>
          </p:cNvPr>
          <p:cNvSpPr/>
          <p:nvPr/>
        </p:nvSpPr>
        <p:spPr>
          <a:xfrm>
            <a:off x="4603093" y="35541"/>
            <a:ext cx="7184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На Москву, Санкт-Петербург и Московскую область приходится свыше 40% общего объема кредитования МСП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6C2ABB-41A2-44A8-AB12-8CB0570C9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F62EC12-3105-490A-867F-8EEDE3A4CD58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792243-B41D-4B3E-A553-0D1B821B3609}"/>
              </a:ext>
            </a:extLst>
          </p:cNvPr>
          <p:cNvSpPr/>
          <p:nvPr/>
        </p:nvSpPr>
        <p:spPr>
          <a:xfrm>
            <a:off x="74442" y="6321365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Candara" panose="020E0502030303020204" pitchFamily="34" charset="0"/>
              </a:rPr>
              <a:t>Источник: Аналитическое агентство БизнесДром по данным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90011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b="1">
                <a:solidFill>
                  <a:schemeClr val="tx2">
                    <a:lumMod val="50000"/>
                  </a:schemeClr>
                </a:solidFill>
              </a:rPr>
              <a:pPr/>
              <a:t>5</a:t>
            </a:fld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E37417-2AAA-4E5C-A764-0C8E94C7C1BA}"/>
              </a:ext>
            </a:extLst>
          </p:cNvPr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F5FAEC-3BE2-4FBA-95C7-118EB13D6243}"/>
              </a:ext>
            </a:extLst>
          </p:cNvPr>
          <p:cNvSpPr/>
          <p:nvPr/>
        </p:nvSpPr>
        <p:spPr>
          <a:xfrm>
            <a:off x="4534075" y="238294"/>
            <a:ext cx="7511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На два крупнейших банка приходится более 40% кредитов МСП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4519E43-9B75-4CE9-BEF5-E6F3457B6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625051"/>
              </p:ext>
            </p:extLst>
          </p:nvPr>
        </p:nvGraphicFramePr>
        <p:xfrm>
          <a:off x="821095" y="877375"/>
          <a:ext cx="6740011" cy="5123609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65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1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k-SK" sz="1600" b="1" u="none" strike="noStrike" kern="1200" dirty="0">
                          <a:effectLst/>
                        </a:rPr>
                        <a:t> </a:t>
                      </a:r>
                      <a:endParaRPr lang="sk-SK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Банк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Доля в общем объеме кредитов МСП (2018), 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 1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ПАО Сбербанк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30,6%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s-IS" sz="1600" u="none" strike="noStrike" kern="1200" dirty="0">
                          <a:effectLst/>
                        </a:rPr>
                        <a:t> 2</a:t>
                      </a:r>
                      <a:endParaRPr lang="is-I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ПАО «Банк ВТБ»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10,4%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 3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АО «АЛЬФА-БАНК»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2,1%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 4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ПАО «Промсвязьбанк»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1,8%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 5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АО «Райффайзенбанк»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1,7%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 6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ПАО «АК БАРС» БАНК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1,4%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 7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ПАО «Банк ЗЕНИТ»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1,0%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 8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ООО КБ «Кубань Кредит» 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0,9%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 9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ПАО ТКБ БАНК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0,8%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u="none" strike="noStrike" kern="1200">
                          <a:effectLst/>
                        </a:rPr>
                        <a:t> 10</a:t>
                      </a:r>
                      <a:endParaRPr lang="fi-FI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ПАО «БАНК УРАЛСИБ»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0,8%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u="none" strike="noStrike" kern="1200" dirty="0">
                          <a:effectLst/>
                        </a:rPr>
                        <a:t> 11</a:t>
                      </a:r>
                      <a:endParaRPr lang="cs-CZ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ПАО «КБ «Центр-инвест»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0,7%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s-IS" sz="1600" u="none" strike="noStrike" kern="1200" dirty="0">
                          <a:effectLst/>
                        </a:rPr>
                        <a:t> 12</a:t>
                      </a:r>
                      <a:endParaRPr lang="is-I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АО «Банк Интеза»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0,5%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s-IS" sz="1600" u="none" strike="noStrike" kern="1200" dirty="0">
                          <a:effectLst/>
                        </a:rPr>
                        <a:t> 13</a:t>
                      </a:r>
                      <a:endParaRPr lang="is-IS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ПАО КБ "УБРиР"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0,5%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 14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ПАО АКБ «Инвестторгбанк»</a:t>
                      </a:r>
                      <a:endParaRPr lang="ru-RU" sz="16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0,4%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 15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34" marR="9934" marT="9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ПАО «СКБ Приморья «</a:t>
                      </a:r>
                      <a:r>
                        <a:rPr lang="ru-RU" sz="1600" u="none" strike="noStrike" kern="1200" dirty="0" err="1">
                          <a:effectLst/>
                        </a:rPr>
                        <a:t>Примсоцбанк</a:t>
                      </a:r>
                      <a:r>
                        <a:rPr lang="ru-RU" sz="1600" u="none" strike="noStrike" kern="1200" dirty="0">
                          <a:effectLst/>
                        </a:rPr>
                        <a:t>»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0,4%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0E62F03-0EDB-40F5-93F0-AB03332D3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860923"/>
              </p:ext>
            </p:extLst>
          </p:nvPr>
        </p:nvGraphicFramePr>
        <p:xfrm>
          <a:off x="7215665" y="20573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407ED6-261C-45F3-B340-B0B9CDF64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2B3BAF0-0AAD-4B9D-B8D1-72A501051384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600029-BAF9-4CA5-80F8-2E7323D38AF6}"/>
              </a:ext>
            </a:extLst>
          </p:cNvPr>
          <p:cNvSpPr/>
          <p:nvPr/>
        </p:nvSpPr>
        <p:spPr>
          <a:xfrm>
            <a:off x="74442" y="6321365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Candara" panose="020E0502030303020204" pitchFamily="34" charset="0"/>
              </a:rPr>
              <a:t>Источник: Аналитическое агентство БизнесДром по данным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83993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1109" y="35541"/>
            <a:ext cx="7816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Кредитный портфель МСП растет у крупных банков и сокращается у средних и небольших (в том числе региональных)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43915" y="743427"/>
            <a:ext cx="7448085" cy="291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04A5C7-F3A9-4955-8C8E-EEF3DE35D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2F34A17-B9DB-4412-9CE1-A8C082B29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311796"/>
              </p:ext>
            </p:extLst>
          </p:nvPr>
        </p:nvGraphicFramePr>
        <p:xfrm>
          <a:off x="840377" y="1243623"/>
          <a:ext cx="10511246" cy="408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C402E6-92F0-4166-ADE7-78F3733C905D}"/>
              </a:ext>
            </a:extLst>
          </p:cNvPr>
          <p:cNvSpPr/>
          <p:nvPr/>
        </p:nvSpPr>
        <p:spPr>
          <a:xfrm>
            <a:off x="74442" y="6321365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Candara" panose="020E0502030303020204" pitchFamily="34" charset="0"/>
              </a:rPr>
              <a:t>Источник: Аналитическое агентство БизнесДром по данным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76607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8917" y="15188"/>
            <a:ext cx="7448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Доля крупных банков на рынке кредитования МСП драматически выросла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A41E66-D6CE-41FF-8E82-0AF8668D7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F5E81AE-A50D-4EA0-B78C-8E0E4E03D594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361A8A-DF82-4011-9E2A-7122F1FEDB59}"/>
              </a:ext>
            </a:extLst>
          </p:cNvPr>
          <p:cNvSpPr/>
          <p:nvPr/>
        </p:nvSpPr>
        <p:spPr>
          <a:xfrm>
            <a:off x="74442" y="6321365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Candara" panose="020E0502030303020204" pitchFamily="34" charset="0"/>
              </a:rPr>
              <a:t>Источник: Аналитическое агентство БизнесДром по данным Банка России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11DF771-4734-40D7-84D7-9F0C5BABD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362628"/>
              </p:ext>
            </p:extLst>
          </p:nvPr>
        </p:nvGraphicFramePr>
        <p:xfrm>
          <a:off x="776177" y="1063258"/>
          <a:ext cx="10781414" cy="497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181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442" y="6321365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Источник: Эксперт 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07521" y="32553"/>
            <a:ext cx="9384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В структуре кредитов МСП по-прежнему основная доля приходится на краткосрочные ссуды, но она начала снижаться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F67C74-AD90-4435-A69B-F0ADE8B93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1138237"/>
            <a:ext cx="7972425" cy="458152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DA2391E-B6AD-4F06-B2FE-60A886FD6359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74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142346-328F-429B-B44F-D2076BBC9C79}"/>
              </a:ext>
            </a:extLst>
          </p:cNvPr>
          <p:cNvSpPr/>
          <p:nvPr/>
        </p:nvSpPr>
        <p:spPr>
          <a:xfrm>
            <a:off x="4232366" y="128732"/>
            <a:ext cx="7872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В 2019 году ставки выросли незначительно, в течение года будут снижаться вслед за снижением ключевой ставки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28E899-AFD4-47DE-9EA4-42B273466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D312D42-BDEC-44F9-8A07-A96F1026FA6B}"/>
              </a:ext>
            </a:extLst>
          </p:cNvPr>
          <p:cNvCxnSpPr>
            <a:cxnSpLocks/>
          </p:cNvCxnSpPr>
          <p:nvPr/>
        </p:nvCxnSpPr>
        <p:spPr>
          <a:xfrm>
            <a:off x="4680078" y="743427"/>
            <a:ext cx="751192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640F79-51A9-46AC-956C-B3D9AE0FDE51}"/>
              </a:ext>
            </a:extLst>
          </p:cNvPr>
          <p:cNvSpPr/>
          <p:nvPr/>
        </p:nvSpPr>
        <p:spPr>
          <a:xfrm>
            <a:off x="74442" y="6321365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Candara" panose="020E0502030303020204" pitchFamily="34" charset="0"/>
              </a:rPr>
              <a:t>Источник: Аналитическое агентство БизнесДром по данным Банка России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F51B21D-7171-4720-A237-C2A9CED23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776268"/>
              </p:ext>
            </p:extLst>
          </p:nvPr>
        </p:nvGraphicFramePr>
        <p:xfrm>
          <a:off x="347743" y="1408246"/>
          <a:ext cx="11334183" cy="415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8302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638</Words>
  <Application>Microsoft Office PowerPoint</Application>
  <PresentationFormat>Широкоэкранный</PresentationFormat>
  <Paragraphs>168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ProximaNova</vt:lpstr>
      <vt:lpstr>Segoe UI</vt:lpstr>
      <vt:lpstr>Times New Roman</vt:lpstr>
      <vt:lpstr>Wingdings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 largina</dc:creator>
  <cp:lastModifiedBy>Закирова Вероника Руслановна</cp:lastModifiedBy>
  <cp:revision>59</cp:revision>
  <dcterms:created xsi:type="dcterms:W3CDTF">2018-09-16T15:39:40Z</dcterms:created>
  <dcterms:modified xsi:type="dcterms:W3CDTF">2019-09-03T09:37:22Z</dcterms:modified>
</cp:coreProperties>
</file>