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1" r:id="rId3"/>
    <p:sldMasterId id="2147483650" r:id="rId4"/>
  </p:sldMasterIdLst>
  <p:notesMasterIdLst>
    <p:notesMasterId r:id="rId13"/>
  </p:notesMasterIdLst>
  <p:sldIdLst>
    <p:sldId id="256" r:id="rId5"/>
    <p:sldId id="364" r:id="rId6"/>
    <p:sldId id="365" r:id="rId7"/>
    <p:sldId id="366" r:id="rId8"/>
    <p:sldId id="367" r:id="rId9"/>
    <p:sldId id="368" r:id="rId10"/>
    <p:sldId id="369" r:id="rId11"/>
    <p:sldId id="370" r:id="rId12"/>
  </p:sldIdLst>
  <p:sldSz cx="9144000" cy="6858000" type="screen4x3"/>
  <p:notesSz cx="6718300" cy="98552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820C"/>
    <a:srgbClr val="F6621A"/>
    <a:srgbClr val="D93720"/>
    <a:srgbClr val="B81E16"/>
    <a:srgbClr val="FF9933"/>
    <a:srgbClr val="990000"/>
    <a:srgbClr val="C0C0C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29693" autoAdjust="0"/>
  </p:normalViewPr>
  <p:slideViewPr>
    <p:cSldViewPr>
      <p:cViewPr>
        <p:scale>
          <a:sx n="75" d="100"/>
          <a:sy n="75" d="100"/>
        </p:scale>
        <p:origin x="-2670" y="-99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96" y="516"/>
      </p:cViewPr>
      <p:guideLst>
        <p:guide orient="horz" pos="3104"/>
        <p:guide pos="21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b22avs\&#1052;&#1086;&#1080;%20&#1076;&#1086;&#1082;&#1091;&#1084;&#1077;&#1085;&#1090;&#1099;\&#1087;&#1086;&#1082;&#1074;&#1072;&#1088;&#1090;&#1072;&#1083;&#1100;&#1085;&#1086;%20&#1089;&#1090;&#1072;&#1090;&#1080;&#1089;&#1090;&#1080;&#1082;&#1072;%20&#1052;&#1057;&#1055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b22avs\&#1052;&#1086;&#1080;%20&#1076;&#1086;&#1082;&#1091;&#1084;&#1077;&#1085;&#1090;&#1099;\&#1087;&#1086;&#1082;&#1074;&#1072;&#1088;&#1090;&#1072;&#1083;&#1100;&#1085;&#1086;%20&#1089;&#1090;&#1072;&#1090;&#1080;&#1089;&#1090;&#1080;&#1082;&#1072;%20&#1052;&#1057;&#1055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b22avs\&#1052;&#1086;&#1080;%20&#1076;&#1086;&#1082;&#1091;&#1084;&#1077;&#1085;&#1090;&#1099;\&#1087;&#1086;&#1082;&#1074;&#1072;&#1088;&#1090;&#1072;&#1083;&#1100;&#1085;&#1086;%20&#1089;&#1090;&#1072;&#1090;&#1080;&#1089;&#1090;&#1080;&#1082;&#1072;%20&#1052;&#1057;&#1055;.xlsx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b22avs\&#1052;&#1086;&#1080;%20&#1076;&#1086;&#1082;&#1091;&#1084;&#1077;&#1085;&#1090;&#1099;\&#1087;&#1086;&#1082;&#1074;&#1072;&#1088;&#1090;&#1072;&#1083;&#1100;&#1085;&#1086;%20&#1089;&#1090;&#1072;&#1090;&#1080;&#1089;&#1090;&#1080;&#1082;&#1072;%20&#1052;&#1057;&#1055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b22avs\&#1052;&#1086;&#1080;%20&#1076;&#1086;&#1082;&#1091;&#1084;&#1077;&#1085;&#1090;&#1099;\&#1087;&#1086;&#1082;&#1074;&#1072;&#1088;&#1090;&#1072;&#1083;&#1100;&#1085;&#1086;%20&#1089;&#1090;&#1072;&#1090;&#1080;&#1089;&#1090;&#1080;&#1082;&#1072;%20&#1052;&#1057;&#105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>
                <a:latin typeface="Arial" pitchFamily="34" charset="0"/>
                <a:cs typeface="Arial" pitchFamily="34" charset="0"/>
              </a:defRPr>
            </a:pPr>
            <a:r>
              <a:rPr lang="ru-RU" sz="1200" b="1" i="0" baseline="0" dirty="0">
                <a:effectLst/>
              </a:rPr>
              <a:t>Динамика доли </a:t>
            </a:r>
            <a:r>
              <a:rPr lang="ru-RU" sz="1200" b="1" i="0" baseline="0" dirty="0" smtClean="0">
                <a:effectLst/>
              </a:rPr>
              <a:t>сектора </a:t>
            </a:r>
            <a:r>
              <a:rPr lang="ru-RU" sz="1200" b="1" i="0" baseline="0" dirty="0">
                <a:effectLst/>
              </a:rPr>
              <a:t>МСП в совокупном рыночном портфеле</a:t>
            </a:r>
            <a:endParaRPr lang="ru-RU" sz="1200" dirty="0">
              <a:effectLst/>
            </a:endParaRPr>
          </a:p>
        </c:rich>
      </c:tx>
      <c:layout>
        <c:manualLayout>
          <c:xMode val="edge"/>
          <c:yMode val="edge"/>
          <c:x val="0.27571539065185419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6.7868364401175718E-2"/>
          <c:y val="0.10366368509885272"/>
          <c:w val="0.91689358830146228"/>
          <c:h val="0.5614843895221312"/>
        </c:manualLayout>
      </c:layout>
      <c:lineChart>
        <c:grouping val="standard"/>
        <c:varyColors val="0"/>
        <c:ser>
          <c:idx val="0"/>
          <c:order val="0"/>
          <c:spPr>
            <a:ln>
              <a:solidFill>
                <a:srgbClr val="FC820C"/>
              </a:solidFill>
            </a:ln>
          </c:spPr>
          <c:marker>
            <c:symbol val="circle"/>
            <c:size val="5"/>
            <c:spPr>
              <a:solidFill>
                <a:srgbClr val="FC820C"/>
              </a:solidFill>
              <a:ln>
                <a:solidFill>
                  <a:srgbClr val="FC820C"/>
                </a:solidFill>
              </a:ln>
            </c:spPr>
          </c:marker>
          <c:dPt>
            <c:idx val="0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1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Pt>
            <c:idx val="17"/>
            <c:bubble3D val="0"/>
          </c:dPt>
          <c:dPt>
            <c:idx val="18"/>
            <c:bubble3D val="0"/>
          </c:dPt>
          <c:dPt>
            <c:idx val="19"/>
            <c:bubble3D val="0"/>
          </c:dPt>
          <c:dPt>
            <c:idx val="20"/>
            <c:bubble3D val="0"/>
          </c:dPt>
          <c:dPt>
            <c:idx val="21"/>
            <c:bubble3D val="0"/>
          </c:dPt>
          <c:dPt>
            <c:idx val="22"/>
            <c:bubble3D val="0"/>
          </c:dPt>
          <c:dPt>
            <c:idx val="23"/>
            <c:bubble3D val="0"/>
          </c:dPt>
          <c:dPt>
            <c:idx val="25"/>
            <c:bubble3D val="0"/>
          </c:dPt>
          <c:dPt>
            <c:idx val="26"/>
            <c:bubble3D val="0"/>
          </c:dPt>
          <c:dPt>
            <c:idx val="28"/>
            <c:bubble3D val="0"/>
          </c:dPt>
          <c:dPt>
            <c:idx val="29"/>
            <c:bubble3D val="0"/>
          </c:dPt>
          <c:dPt>
            <c:idx val="30"/>
            <c:bubble3D val="0"/>
          </c:dPt>
          <c:dPt>
            <c:idx val="31"/>
            <c:bubble3D val="0"/>
          </c:dPt>
          <c:dPt>
            <c:idx val="32"/>
            <c:bubble3D val="0"/>
          </c:dPt>
          <c:dPt>
            <c:idx val="33"/>
            <c:bubble3D val="0"/>
            <c:spPr>
              <a:ln>
                <a:solidFill>
                  <a:srgbClr val="FC820C"/>
                </a:solidFill>
                <a:round/>
              </a:ln>
            </c:spPr>
          </c:dPt>
          <c:dPt>
            <c:idx val="34"/>
            <c:bubble3D val="0"/>
          </c:dPt>
          <c:dPt>
            <c:idx val="35"/>
            <c:bubble3D val="0"/>
          </c:dPt>
          <c:dPt>
            <c:idx val="36"/>
            <c:bubble3D val="0"/>
          </c:dPt>
          <c:dPt>
            <c:idx val="37"/>
            <c:bubble3D val="0"/>
          </c:dPt>
          <c:dPt>
            <c:idx val="38"/>
            <c:bubble3D val="0"/>
          </c:dPt>
          <c:dPt>
            <c:idx val="39"/>
            <c:bubble3D val="0"/>
          </c:dPt>
          <c:dLbls>
            <c:dLbl>
              <c:idx val="0"/>
              <c:numFmt formatCode="0.0%" sourceLinked="0"/>
              <c:spPr/>
              <c:txPr>
                <a:bodyPr/>
                <a:lstStyle/>
                <a:p>
                  <a:pPr>
                    <a:defRPr sz="1050" b="1"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numFmt formatCode="0.0%" sourceLinked="0"/>
              <c:spPr/>
              <c:txPr>
                <a:bodyPr/>
                <a:lstStyle/>
                <a:p>
                  <a:pPr>
                    <a:defRPr sz="1050" b="1"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numFmt formatCode="0.0%" sourceLinked="0"/>
              <c:spPr/>
              <c:txPr>
                <a:bodyPr/>
                <a:lstStyle/>
                <a:p>
                  <a:pPr>
                    <a:defRPr sz="1050" b="1"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numFmt formatCode="0.0%" sourceLinked="0"/>
              <c:spPr/>
              <c:txPr>
                <a:bodyPr/>
                <a:lstStyle/>
                <a:p>
                  <a:pPr>
                    <a:defRPr sz="1050" b="1"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numFmt formatCode="0.0%" sourceLinked="0"/>
              <c:spPr/>
              <c:txPr>
                <a:bodyPr/>
                <a:lstStyle/>
                <a:p>
                  <a:pPr>
                    <a:defRPr sz="1050" b="1"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numFmt formatCode="0.0%" sourceLinked="0"/>
              <c:spPr/>
              <c:txPr>
                <a:bodyPr/>
                <a:lstStyle/>
                <a:p>
                  <a:pPr>
                    <a:defRPr sz="1050" b="1">
                      <a:latin typeface="Arial" pitchFamily="34" charset="0"/>
                      <a:cs typeface="Arial" pitchFamily="34" charset="0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 b="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Лист9!$E$74:$V$74</c:f>
              <c:strCache>
                <c:ptCount val="18"/>
                <c:pt idx="0">
                  <c:v>4 кв 2009</c:v>
                </c:pt>
                <c:pt idx="1">
                  <c:v>1 кв 2010</c:v>
                </c:pt>
                <c:pt idx="2">
                  <c:v>2 кв 2010</c:v>
                </c:pt>
                <c:pt idx="3">
                  <c:v>3 кв 2010</c:v>
                </c:pt>
                <c:pt idx="4">
                  <c:v>4 кв 2010</c:v>
                </c:pt>
                <c:pt idx="5">
                  <c:v>1 кв 2011</c:v>
                </c:pt>
                <c:pt idx="6">
                  <c:v>2 кв 2011</c:v>
                </c:pt>
                <c:pt idx="7">
                  <c:v>3 кв 2011</c:v>
                </c:pt>
                <c:pt idx="8">
                  <c:v>4 кв 2011</c:v>
                </c:pt>
                <c:pt idx="9">
                  <c:v>1 кв 2012</c:v>
                </c:pt>
                <c:pt idx="10">
                  <c:v>2 кв 2012</c:v>
                </c:pt>
                <c:pt idx="11">
                  <c:v>3 кв 2012</c:v>
                </c:pt>
                <c:pt idx="12">
                  <c:v>4 кв 2012</c:v>
                </c:pt>
                <c:pt idx="13">
                  <c:v>1 кв 2013</c:v>
                </c:pt>
                <c:pt idx="14">
                  <c:v>2 кв 2013</c:v>
                </c:pt>
                <c:pt idx="15">
                  <c:v>3 кв 2013</c:v>
                </c:pt>
                <c:pt idx="16">
                  <c:v>4 кв 2013</c:v>
                </c:pt>
                <c:pt idx="17">
                  <c:v>1 кв 2014</c:v>
                </c:pt>
              </c:strCache>
            </c:strRef>
          </c:cat>
          <c:val>
            <c:numRef>
              <c:f>Лист9!$E$75:$V$75</c:f>
              <c:numCache>
                <c:formatCode>0.00%</c:formatCode>
                <c:ptCount val="18"/>
                <c:pt idx="0">
                  <c:v>0.16575967717898593</c:v>
                </c:pt>
                <c:pt idx="1">
                  <c:v>0.18127346012833859</c:v>
                </c:pt>
                <c:pt idx="2">
                  <c:v>0.18379112079478829</c:v>
                </c:pt>
                <c:pt idx="3">
                  <c:v>0.18623199450636799</c:v>
                </c:pt>
                <c:pt idx="4">
                  <c:v>0.18275500579310894</c:v>
                </c:pt>
                <c:pt idx="5">
                  <c:v>0.17580581979518908</c:v>
                </c:pt>
                <c:pt idx="6">
                  <c:v>0.17842108822875277</c:v>
                </c:pt>
                <c:pt idx="7">
                  <c:v>0.17575994789371938</c:v>
                </c:pt>
                <c:pt idx="8">
                  <c:v>0.17006408185483335</c:v>
                </c:pt>
                <c:pt idx="9">
                  <c:v>0.17450017707968499</c:v>
                </c:pt>
                <c:pt idx="10">
                  <c:v>0.17015140965674672</c:v>
                </c:pt>
                <c:pt idx="11">
                  <c:v>0.16562197681471538</c:v>
                </c:pt>
                <c:pt idx="12">
                  <c:v>0.16465602036948454</c:v>
                </c:pt>
                <c:pt idx="13">
                  <c:v>0.16723994295306177</c:v>
                </c:pt>
                <c:pt idx="14">
                  <c:v>0.16420969643612396</c:v>
                </c:pt>
                <c:pt idx="15">
                  <c:v>0.16177966055531681</c:v>
                </c:pt>
                <c:pt idx="16">
                  <c:v>0.1604162067151563</c:v>
                </c:pt>
                <c:pt idx="17">
                  <c:v>0.1592774923426761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251520"/>
        <c:axId val="60273792"/>
      </c:lineChart>
      <c:dateAx>
        <c:axId val="60251520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85000"/>
                </a:schemeClr>
              </a:solidFill>
              <a:prstDash val="dash"/>
            </a:ln>
          </c:spPr>
        </c:majorGridlines>
        <c:minorGridlines>
          <c:spPr>
            <a:ln>
              <a:noFill/>
            </a:ln>
          </c:spPr>
        </c:minorGridlines>
        <c:numFmt formatCode="mm/yy" sourceLinked="0"/>
        <c:majorTickMark val="out"/>
        <c:minorTickMark val="none"/>
        <c:tickLblPos val="nextTo"/>
        <c:txPr>
          <a:bodyPr rot="-2700000"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0273792"/>
        <c:crosses val="autoZero"/>
        <c:auto val="1"/>
        <c:lblOffset val="100"/>
        <c:baseTimeUnit val="months"/>
        <c:majorUnit val="1"/>
        <c:majorTimeUnit val="months"/>
        <c:minorUnit val="1"/>
        <c:minorTimeUnit val="days"/>
      </c:dateAx>
      <c:valAx>
        <c:axId val="60273792"/>
        <c:scaling>
          <c:orientation val="minMax"/>
          <c:max val="0.2"/>
          <c:min val="0.15000000000000002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dash"/>
            </a:ln>
          </c:spPr>
        </c:majorGridlines>
        <c:numFmt formatCode="0%" sourceLinked="0"/>
        <c:majorTickMark val="out"/>
        <c:minorTickMark val="none"/>
        <c:tickLblPos val="nextTo"/>
        <c:crossAx val="60251520"/>
        <c:crosses val="autoZero"/>
        <c:crossBetween val="between"/>
        <c:majorUnit val="1.0000000000000002E-2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>
                <a:latin typeface="Arial" pitchFamily="34" charset="0"/>
                <a:cs typeface="Arial" pitchFamily="34" charset="0"/>
              </a:defRPr>
            </a:pPr>
            <a:r>
              <a:rPr lang="ru-RU" sz="1200" b="1" i="0" baseline="0">
                <a:effectLst/>
              </a:rPr>
              <a:t>Динамика доли сектора МСП в совокупном рыночном объеме выдач</a:t>
            </a:r>
            <a:endParaRPr lang="ru-RU" sz="1200">
              <a:effectLst/>
            </a:endParaRPr>
          </a:p>
        </c:rich>
      </c:tx>
      <c:layout>
        <c:manualLayout>
          <c:xMode val="edge"/>
          <c:yMode val="edge"/>
          <c:x val="0.25278479249952773"/>
          <c:y val="2.2319432293185569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6.7868364401175718E-2"/>
          <c:y val="0.10366368509885272"/>
          <c:w val="0.91689358830146228"/>
          <c:h val="0.5614843895221312"/>
        </c:manualLayout>
      </c:layout>
      <c:lineChart>
        <c:grouping val="standard"/>
        <c:varyColors val="0"/>
        <c:ser>
          <c:idx val="0"/>
          <c:order val="0"/>
          <c:tx>
            <c:strRef>
              <c:f>Лист9!$D$97</c:f>
              <c:strCache>
                <c:ptCount val="1"/>
                <c:pt idx="0">
                  <c:v>выдачи - доля на рынке</c:v>
                </c:pt>
              </c:strCache>
            </c:strRef>
          </c:tx>
          <c:spPr>
            <a:ln>
              <a:solidFill>
                <a:srgbClr val="FC820C"/>
              </a:solidFill>
            </a:ln>
          </c:spPr>
          <c:marker>
            <c:symbol val="circle"/>
            <c:size val="5"/>
            <c:spPr>
              <a:solidFill>
                <a:srgbClr val="FC820C"/>
              </a:solidFill>
              <a:ln>
                <a:solidFill>
                  <a:srgbClr val="FC820C"/>
                </a:solidFill>
              </a:ln>
            </c:spPr>
          </c:marker>
          <c:dPt>
            <c:idx val="0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1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Pt>
            <c:idx val="17"/>
            <c:bubble3D val="0"/>
          </c:dPt>
          <c:dPt>
            <c:idx val="18"/>
            <c:bubble3D val="0"/>
          </c:dPt>
          <c:dPt>
            <c:idx val="19"/>
            <c:bubble3D val="0"/>
          </c:dPt>
          <c:dPt>
            <c:idx val="20"/>
            <c:bubble3D val="0"/>
          </c:dPt>
          <c:dPt>
            <c:idx val="21"/>
            <c:bubble3D val="0"/>
          </c:dPt>
          <c:dPt>
            <c:idx val="22"/>
            <c:bubble3D val="0"/>
          </c:dPt>
          <c:dPt>
            <c:idx val="23"/>
            <c:bubble3D val="0"/>
          </c:dPt>
          <c:dPt>
            <c:idx val="25"/>
            <c:bubble3D val="0"/>
          </c:dPt>
          <c:dPt>
            <c:idx val="26"/>
            <c:bubble3D val="0"/>
          </c:dPt>
          <c:dPt>
            <c:idx val="28"/>
            <c:bubble3D val="0"/>
          </c:dPt>
          <c:dPt>
            <c:idx val="29"/>
            <c:bubble3D val="0"/>
          </c:dPt>
          <c:dPt>
            <c:idx val="30"/>
            <c:bubble3D val="0"/>
          </c:dPt>
          <c:dPt>
            <c:idx val="31"/>
            <c:bubble3D val="0"/>
          </c:dPt>
          <c:dPt>
            <c:idx val="32"/>
            <c:bubble3D val="0"/>
          </c:dPt>
          <c:dPt>
            <c:idx val="33"/>
            <c:bubble3D val="0"/>
            <c:spPr>
              <a:ln>
                <a:solidFill>
                  <a:srgbClr val="FC820C"/>
                </a:solidFill>
                <a:round/>
              </a:ln>
            </c:spPr>
          </c:dPt>
          <c:dPt>
            <c:idx val="34"/>
            <c:bubble3D val="0"/>
          </c:dPt>
          <c:dPt>
            <c:idx val="35"/>
            <c:bubble3D val="0"/>
          </c:dPt>
          <c:dPt>
            <c:idx val="36"/>
            <c:bubble3D val="0"/>
          </c:dPt>
          <c:dPt>
            <c:idx val="37"/>
            <c:bubble3D val="0"/>
          </c:dPt>
          <c:dPt>
            <c:idx val="38"/>
            <c:bubble3D val="0"/>
          </c:dPt>
          <c:dPt>
            <c:idx val="39"/>
            <c:bubble3D val="0"/>
          </c:dPt>
          <c:dLbls>
            <c:numFmt formatCode="0.0%" sourceLinked="0"/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Лист9!$E$96:$V$96</c:f>
              <c:strCache>
                <c:ptCount val="18"/>
                <c:pt idx="0">
                  <c:v>4 кв 2009</c:v>
                </c:pt>
                <c:pt idx="1">
                  <c:v>1 кв 2010</c:v>
                </c:pt>
                <c:pt idx="2">
                  <c:v>2 кв 2010</c:v>
                </c:pt>
                <c:pt idx="3">
                  <c:v>3 кв 2010</c:v>
                </c:pt>
                <c:pt idx="4">
                  <c:v>4 кв 2010</c:v>
                </c:pt>
                <c:pt idx="5">
                  <c:v>1 кв 2011</c:v>
                </c:pt>
                <c:pt idx="6">
                  <c:v>2 кв 2011</c:v>
                </c:pt>
                <c:pt idx="7">
                  <c:v>3 кв 2011</c:v>
                </c:pt>
                <c:pt idx="8">
                  <c:v>4 кв 2011</c:v>
                </c:pt>
                <c:pt idx="9">
                  <c:v>1 кв 2012</c:v>
                </c:pt>
                <c:pt idx="10">
                  <c:v>2 кв 2012</c:v>
                </c:pt>
                <c:pt idx="11">
                  <c:v>3 кв 2012</c:v>
                </c:pt>
                <c:pt idx="12">
                  <c:v>4 кв 2012</c:v>
                </c:pt>
                <c:pt idx="13">
                  <c:v>1 кв 2013</c:v>
                </c:pt>
                <c:pt idx="14">
                  <c:v>2 кв 2013</c:v>
                </c:pt>
                <c:pt idx="15">
                  <c:v>3 кв 2013</c:v>
                </c:pt>
                <c:pt idx="16">
                  <c:v>4 кв 2013</c:v>
                </c:pt>
                <c:pt idx="17">
                  <c:v>1 кв 2014</c:v>
                </c:pt>
              </c:strCache>
            </c:strRef>
          </c:cat>
          <c:val>
            <c:numRef>
              <c:f>Лист9!$E$97:$V$97</c:f>
              <c:numCache>
                <c:formatCode>0.00%</c:formatCode>
                <c:ptCount val="18"/>
                <c:pt idx="0">
                  <c:v>0.13888774258889952</c:v>
                </c:pt>
                <c:pt idx="1">
                  <c:v>0.1863148237591743</c:v>
                </c:pt>
                <c:pt idx="2">
                  <c:v>0.18880856660284551</c:v>
                </c:pt>
                <c:pt idx="3">
                  <c:v>0.19482941732514938</c:v>
                </c:pt>
                <c:pt idx="4">
                  <c:v>0.1935195289075019</c:v>
                </c:pt>
                <c:pt idx="5">
                  <c:v>0.1883312045259099</c:v>
                </c:pt>
                <c:pt idx="6">
                  <c:v>0.18464440832151768</c:v>
                </c:pt>
                <c:pt idx="7">
                  <c:v>0.17980707142926522</c:v>
                </c:pt>
                <c:pt idx="8">
                  <c:v>0.17889337594921356</c:v>
                </c:pt>
                <c:pt idx="9">
                  <c:v>0.19335351870953063</c:v>
                </c:pt>
                <c:pt idx="10">
                  <c:v>0.18931346565042531</c:v>
                </c:pt>
                <c:pt idx="11">
                  <c:v>0.18524280654166991</c:v>
                </c:pt>
                <c:pt idx="12">
                  <c:v>0.18521804705259923</c:v>
                </c:pt>
                <c:pt idx="13">
                  <c:v>0.18776797447051452</c:v>
                </c:pt>
                <c:pt idx="14">
                  <c:v>0.18221636722241025</c:v>
                </c:pt>
                <c:pt idx="15">
                  <c:v>0.18119415277854195</c:v>
                </c:pt>
                <c:pt idx="16">
                  <c:v>0.17917616312463081</c:v>
                </c:pt>
                <c:pt idx="17">
                  <c:v>0.17627926812103883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372480"/>
        <c:axId val="60374016"/>
      </c:lineChart>
      <c:dateAx>
        <c:axId val="60372480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85000"/>
                </a:schemeClr>
              </a:solidFill>
              <a:prstDash val="dash"/>
            </a:ln>
          </c:spPr>
        </c:majorGridlines>
        <c:minorGridlines>
          <c:spPr>
            <a:ln>
              <a:noFill/>
            </a:ln>
          </c:spPr>
        </c:minorGridlines>
        <c:numFmt formatCode="mm/yy" sourceLinked="0"/>
        <c:majorTickMark val="out"/>
        <c:minorTickMark val="none"/>
        <c:tickLblPos val="nextTo"/>
        <c:txPr>
          <a:bodyPr rot="-2700000"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0374016"/>
        <c:crosses val="autoZero"/>
        <c:auto val="1"/>
        <c:lblOffset val="100"/>
        <c:baseTimeUnit val="months"/>
        <c:majorUnit val="1"/>
        <c:majorTimeUnit val="months"/>
        <c:minorUnit val="1"/>
        <c:minorTimeUnit val="days"/>
      </c:dateAx>
      <c:valAx>
        <c:axId val="60374016"/>
        <c:scaling>
          <c:orientation val="minMax"/>
          <c:max val="0.23"/>
          <c:min val="0.12000000000000001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dash"/>
            </a:ln>
          </c:spPr>
        </c:majorGridlines>
        <c:numFmt formatCode="0%" sourceLinked="0"/>
        <c:majorTickMark val="out"/>
        <c:minorTickMark val="none"/>
        <c:tickLblPos val="nextTo"/>
        <c:crossAx val="60372480"/>
        <c:crosses val="autoZero"/>
        <c:crossBetween val="between"/>
        <c:majorUnit val="2.0000000000000004E-2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 sz="1100"/>
            </a:pPr>
            <a:r>
              <a:rPr lang="ru-RU" sz="1100" dirty="0"/>
              <a:t>Динамика объемов задолженности и кредитования банков в сегменте МСП, </a:t>
            </a:r>
            <a:r>
              <a:rPr lang="ru-RU" sz="1100" dirty="0" smtClean="0"/>
              <a:t>трлн </a:t>
            </a:r>
            <a:r>
              <a:rPr lang="ru-RU" sz="1100" dirty="0"/>
              <a:t>рублей</a:t>
            </a:r>
          </a:p>
        </c:rich>
      </c:tx>
      <c:layout>
        <c:manualLayout>
          <c:xMode val="edge"/>
          <c:yMode val="edge"/>
          <c:x val="0.14727489176387992"/>
          <c:y val="1.9407119902070009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2.8415189108555675E-2"/>
          <c:y val="0.19785676677369068"/>
          <c:w val="0.95433729057249139"/>
          <c:h val="0.610394206963752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Лист9!$D$32</c:f>
              <c:strCache>
                <c:ptCount val="1"/>
                <c:pt idx="0">
                  <c:v>Кредиты нарастающим  итогом  за  год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6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spPr>
              <a:solidFill>
                <a:srgbClr val="FF8F26"/>
              </a:solidFill>
              <a:ln>
                <a:solidFill>
                  <a:sysClr val="windowText" lastClr="000000"/>
                </a:solidFill>
              </a:ln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Лист9!$E$31:$V$31</c:f>
              <c:strCache>
                <c:ptCount val="18"/>
                <c:pt idx="0">
                  <c:v>4 кв 2009</c:v>
                </c:pt>
                <c:pt idx="1">
                  <c:v>1 кв 2010</c:v>
                </c:pt>
                <c:pt idx="2">
                  <c:v>2 кв 2010</c:v>
                </c:pt>
                <c:pt idx="3">
                  <c:v>3 кв 2010</c:v>
                </c:pt>
                <c:pt idx="4">
                  <c:v>4 кв 2010</c:v>
                </c:pt>
                <c:pt idx="5">
                  <c:v>1 кв 2011</c:v>
                </c:pt>
                <c:pt idx="6">
                  <c:v>2 кв 2011</c:v>
                </c:pt>
                <c:pt idx="7">
                  <c:v>3 кв 2011</c:v>
                </c:pt>
                <c:pt idx="8">
                  <c:v>4 кв 2011</c:v>
                </c:pt>
                <c:pt idx="9">
                  <c:v>1 кв 2012</c:v>
                </c:pt>
                <c:pt idx="10">
                  <c:v>2 кв 2012</c:v>
                </c:pt>
                <c:pt idx="11">
                  <c:v>3 кв 2012</c:v>
                </c:pt>
                <c:pt idx="12">
                  <c:v>4 кв 2012</c:v>
                </c:pt>
                <c:pt idx="13">
                  <c:v>1 кв 2013</c:v>
                </c:pt>
                <c:pt idx="14">
                  <c:v>2 кв 2013</c:v>
                </c:pt>
                <c:pt idx="15">
                  <c:v>3 кв 2013</c:v>
                </c:pt>
                <c:pt idx="16">
                  <c:v>4 кв 2013</c:v>
                </c:pt>
                <c:pt idx="17">
                  <c:v>1 кв 2014</c:v>
                </c:pt>
              </c:strCache>
            </c:strRef>
          </c:cat>
          <c:val>
            <c:numRef>
              <c:f>Лист9!$E$32:$V$32</c:f>
              <c:numCache>
                <c:formatCode>#,##0.00</c:formatCode>
                <c:ptCount val="18"/>
                <c:pt idx="0">
                  <c:v>3.0145722999999998</c:v>
                </c:pt>
                <c:pt idx="1">
                  <c:v>0.85173299999999996</c:v>
                </c:pt>
                <c:pt idx="2">
                  <c:v>1.989919</c:v>
                </c:pt>
                <c:pt idx="3">
                  <c:v>3.250127</c:v>
                </c:pt>
                <c:pt idx="4">
                  <c:v>4.7047150000000002</c:v>
                </c:pt>
                <c:pt idx="5">
                  <c:v>1.182374</c:v>
                </c:pt>
                <c:pt idx="6">
                  <c:v>2.6853850000000001</c:v>
                </c:pt>
                <c:pt idx="7">
                  <c:v>4.2576930000000006</c:v>
                </c:pt>
                <c:pt idx="8">
                  <c:v>6.0557049999999997</c:v>
                </c:pt>
                <c:pt idx="9">
                  <c:v>1.434407</c:v>
                </c:pt>
                <c:pt idx="10">
                  <c:v>3.1804559999999999</c:v>
                </c:pt>
                <c:pt idx="11">
                  <c:v>4.9110680000000002</c:v>
                </c:pt>
                <c:pt idx="12">
                  <c:v>6.9422030000000001</c:v>
                </c:pt>
                <c:pt idx="13">
                  <c:v>1.695109</c:v>
                </c:pt>
                <c:pt idx="14">
                  <c:v>3.6084340000000004</c:v>
                </c:pt>
                <c:pt idx="15">
                  <c:v>5.7498750000000003</c:v>
                </c:pt>
                <c:pt idx="16">
                  <c:v>8.0634189999999997</c:v>
                </c:pt>
                <c:pt idx="17">
                  <c:v>1.8398409999999998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0350848"/>
        <c:axId val="60352384"/>
      </c:barChart>
      <c:lineChart>
        <c:grouping val="standard"/>
        <c:varyColors val="0"/>
        <c:ser>
          <c:idx val="1"/>
          <c:order val="1"/>
          <c:tx>
            <c:strRef>
              <c:f>Лист9!$D$33</c:f>
              <c:strCache>
                <c:ptCount val="1"/>
                <c:pt idx="0">
                  <c:v>Задолженность</c:v>
                </c:pt>
              </c:strCache>
            </c:strRef>
          </c:tx>
          <c:spPr>
            <a:ln>
              <a:solidFill>
                <a:srgbClr val="B81E16"/>
              </a:solidFill>
            </a:ln>
          </c:spPr>
          <c:marker>
            <c:symbol val="square"/>
            <c:size val="7"/>
          </c:marker>
          <c:dLbls>
            <c:dLbl>
              <c:idx val="0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2.3429042123518967E-3"/>
                  <c:y val="-6.36708051806680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B81E16"/>
              </a:solidFill>
              <a:ln>
                <a:solidFill>
                  <a:sysClr val="windowText" lastClr="000000"/>
                </a:solidFill>
              </a:ln>
            </c:spPr>
            <c:txPr>
              <a:bodyPr/>
              <a:lstStyle/>
              <a:p>
                <a:pPr>
                  <a:defRPr sz="1100" b="1" i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b"/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Лист9!$E$31:$V$31</c:f>
              <c:strCache>
                <c:ptCount val="18"/>
                <c:pt idx="0">
                  <c:v>4 кв 2009</c:v>
                </c:pt>
                <c:pt idx="1">
                  <c:v>1 кв 2010</c:v>
                </c:pt>
                <c:pt idx="2">
                  <c:v>2 кв 2010</c:v>
                </c:pt>
                <c:pt idx="3">
                  <c:v>3 кв 2010</c:v>
                </c:pt>
                <c:pt idx="4">
                  <c:v>4 кв 2010</c:v>
                </c:pt>
                <c:pt idx="5">
                  <c:v>1 кв 2011</c:v>
                </c:pt>
                <c:pt idx="6">
                  <c:v>2 кв 2011</c:v>
                </c:pt>
                <c:pt idx="7">
                  <c:v>3 кв 2011</c:v>
                </c:pt>
                <c:pt idx="8">
                  <c:v>4 кв 2011</c:v>
                </c:pt>
                <c:pt idx="9">
                  <c:v>1 кв 2012</c:v>
                </c:pt>
                <c:pt idx="10">
                  <c:v>2 кв 2012</c:v>
                </c:pt>
                <c:pt idx="11">
                  <c:v>3 кв 2012</c:v>
                </c:pt>
                <c:pt idx="12">
                  <c:v>4 кв 2012</c:v>
                </c:pt>
                <c:pt idx="13">
                  <c:v>1 кв 2013</c:v>
                </c:pt>
                <c:pt idx="14">
                  <c:v>2 кв 2013</c:v>
                </c:pt>
                <c:pt idx="15">
                  <c:v>3 кв 2013</c:v>
                </c:pt>
                <c:pt idx="16">
                  <c:v>4 кв 2013</c:v>
                </c:pt>
                <c:pt idx="17">
                  <c:v>1 кв 2014</c:v>
                </c:pt>
              </c:strCache>
            </c:strRef>
          </c:cat>
          <c:val>
            <c:numRef>
              <c:f>Лист9!$E$33:$V$33</c:f>
              <c:numCache>
                <c:formatCode>#,##0.00</c:formatCode>
                <c:ptCount val="18"/>
                <c:pt idx="0">
                  <c:v>2.6479729999999999</c:v>
                </c:pt>
                <c:pt idx="1">
                  <c:v>2.8654630000000001</c:v>
                </c:pt>
                <c:pt idx="2">
                  <c:v>3.0302210000000001</c:v>
                </c:pt>
                <c:pt idx="3">
                  <c:v>3.1816819999999999</c:v>
                </c:pt>
                <c:pt idx="4">
                  <c:v>3.2275700000000001</c:v>
                </c:pt>
                <c:pt idx="5">
                  <c:v>3.1783790000000001</c:v>
                </c:pt>
                <c:pt idx="6">
                  <c:v>3.4399699999999998</c:v>
                </c:pt>
                <c:pt idx="7">
                  <c:v>3.7163519999999997</c:v>
                </c:pt>
                <c:pt idx="8">
                  <c:v>3.8427849999999997</c:v>
                </c:pt>
                <c:pt idx="9">
                  <c:v>4.0082490000000002</c:v>
                </c:pt>
                <c:pt idx="10">
                  <c:v>4.2260150000000003</c:v>
                </c:pt>
                <c:pt idx="11">
                  <c:v>4.3453929999999996</c:v>
                </c:pt>
                <c:pt idx="12">
                  <c:v>4.49376</c:v>
                </c:pt>
                <c:pt idx="13">
                  <c:v>4.6910609999999995</c:v>
                </c:pt>
                <c:pt idx="14">
                  <c:v>4.8722259999999995</c:v>
                </c:pt>
                <c:pt idx="15">
                  <c:v>5.0785739999999997</c:v>
                </c:pt>
                <c:pt idx="16">
                  <c:v>5.1603079999999997</c:v>
                </c:pt>
                <c:pt idx="17">
                  <c:v>5.3142079999999998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0350848"/>
        <c:axId val="60352384"/>
      </c:lineChart>
      <c:catAx>
        <c:axId val="60350848"/>
        <c:scaling>
          <c:orientation val="minMax"/>
        </c:scaling>
        <c:delete val="0"/>
        <c:axPos val="b"/>
        <c:numFmt formatCode="mm/yy" sourceLinked="0"/>
        <c:majorTickMark val="out"/>
        <c:minorTickMark val="none"/>
        <c:tickLblPos val="nextTo"/>
        <c:txPr>
          <a:bodyPr rot="-2700000"/>
          <a:lstStyle/>
          <a:p>
            <a:pPr>
              <a:defRPr sz="1200"/>
            </a:pPr>
            <a:endParaRPr lang="ru-RU"/>
          </a:p>
        </c:txPr>
        <c:crossAx val="60352384"/>
        <c:crosses val="autoZero"/>
        <c:auto val="1"/>
        <c:lblAlgn val="ctr"/>
        <c:lblOffset val="100"/>
        <c:tickLblSkip val="1"/>
        <c:noMultiLvlLbl val="0"/>
      </c:catAx>
      <c:valAx>
        <c:axId val="60352384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crossAx val="60350848"/>
        <c:crosses val="autoZero"/>
        <c:crossBetween val="between"/>
      </c:valAx>
    </c:plotArea>
    <c:legend>
      <c:legendPos val="r"/>
      <c:legendEntry>
        <c:idx val="1"/>
        <c:txPr>
          <a:bodyPr/>
          <a:lstStyle/>
          <a:p>
            <a:pPr>
              <a:defRPr sz="1200" b="0" i="0"/>
            </a:pPr>
            <a:endParaRPr lang="ru-RU"/>
          </a:p>
        </c:txPr>
      </c:legendEntry>
      <c:layout>
        <c:manualLayout>
          <c:xMode val="edge"/>
          <c:yMode val="edge"/>
          <c:x val="1.3436371745497156E-2"/>
          <c:y val="0.138801091417977"/>
          <c:w val="0.67285901612100751"/>
          <c:h val="0.1180475360026256"/>
        </c:manualLayout>
      </c:layout>
      <c:overlay val="0"/>
      <c:txPr>
        <a:bodyPr/>
        <a:lstStyle/>
        <a:p>
          <a:pPr>
            <a:defRPr sz="1200" b="0" i="0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50">
          <a:latin typeface="Arial" pitchFamily="34" charset="0"/>
          <a:cs typeface="Arial" pitchFamily="34" charset="0"/>
        </a:defRPr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300" b="1"/>
            </a:pPr>
            <a:r>
              <a:rPr lang="ru-RU" sz="1300" b="1" dirty="0" smtClean="0"/>
              <a:t>Данные РА</a:t>
            </a:r>
            <a:r>
              <a:rPr lang="ru-RU" sz="1300" b="1" baseline="0" dirty="0" smtClean="0"/>
              <a:t> Эксперт по объемам выданных кредитов</a:t>
            </a:r>
            <a:endParaRPr lang="ru-RU" sz="1300" b="1" dirty="0"/>
          </a:p>
        </c:rich>
      </c:tx>
      <c:layout>
        <c:manualLayout>
          <c:xMode val="edge"/>
          <c:yMode val="edge"/>
          <c:x val="0.21061274222933291"/>
          <c:y val="7.5050784856879041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2590935818815233"/>
          <c:y val="0.17150995383194828"/>
          <c:w val="0.87251871875447362"/>
          <c:h val="0.6701166389658356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VRank!$H$81:$I$81</c:f>
              <c:strCache>
                <c:ptCount val="1"/>
                <c:pt idx="0">
                  <c:v>до 12 месяцев 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 w="9525"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VRank!$J$80:$L$80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VRank!$J$81:$L$81</c:f>
              <c:numCache>
                <c:formatCode>0%</c:formatCode>
                <c:ptCount val="3"/>
                <c:pt idx="0">
                  <c:v>0.56000000000000005</c:v>
                </c:pt>
                <c:pt idx="1">
                  <c:v>0.63</c:v>
                </c:pt>
                <c:pt idx="2">
                  <c:v>0.65</c:v>
                </c:pt>
              </c:numCache>
            </c:numRef>
          </c:val>
        </c:ser>
        <c:ser>
          <c:idx val="1"/>
          <c:order val="1"/>
          <c:tx>
            <c:strRef>
              <c:f>VRank!$H$82:$I$82</c:f>
              <c:strCache>
                <c:ptCount val="1"/>
                <c:pt idx="0">
                  <c:v>1-3 года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VRank!$J$80:$L$80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VRank!$J$82:$L$82</c:f>
              <c:numCache>
                <c:formatCode>0%</c:formatCode>
                <c:ptCount val="3"/>
                <c:pt idx="0">
                  <c:v>0.25</c:v>
                </c:pt>
                <c:pt idx="1">
                  <c:v>0.2</c:v>
                </c:pt>
                <c:pt idx="2">
                  <c:v>0.20057562412983493</c:v>
                </c:pt>
              </c:numCache>
            </c:numRef>
          </c:val>
        </c:ser>
        <c:ser>
          <c:idx val="2"/>
          <c:order val="2"/>
          <c:tx>
            <c:strRef>
              <c:f>VRank!$H$83:$I$83</c:f>
              <c:strCache>
                <c:ptCount val="1"/>
                <c:pt idx="0">
                  <c:v>более 3 лет</c:v>
                </c:pt>
              </c:strCache>
            </c:strRef>
          </c:tx>
          <c:spPr>
            <a:solidFill>
              <a:srgbClr val="FF8F2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VRank!$J$80:$L$80</c:f>
              <c:numCache>
                <c:formatCode>General</c:formatCode>
                <c:ptCount val="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VRank!$J$83:$L$83</c:f>
              <c:numCache>
                <c:formatCode>0%</c:formatCode>
                <c:ptCount val="3"/>
                <c:pt idx="0">
                  <c:v>0.19</c:v>
                </c:pt>
                <c:pt idx="1">
                  <c:v>0.17</c:v>
                </c:pt>
                <c:pt idx="2">
                  <c:v>0.15458620017601665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serLines/>
        <c:axId val="62104320"/>
        <c:axId val="62105856"/>
      </c:barChart>
      <c:catAx>
        <c:axId val="62104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2105856"/>
        <c:crosses val="autoZero"/>
        <c:auto val="1"/>
        <c:lblAlgn val="ctr"/>
        <c:lblOffset val="100"/>
        <c:noMultiLvlLbl val="0"/>
      </c:catAx>
      <c:valAx>
        <c:axId val="62105856"/>
        <c:scaling>
          <c:orientation val="minMax"/>
          <c:max val="1"/>
        </c:scaling>
        <c:delete val="0"/>
        <c:axPos val="l"/>
        <c:majorGridlines>
          <c:spPr>
            <a:ln>
              <a:solidFill>
                <a:sysClr val="window" lastClr="FFFFFF">
                  <a:lumMod val="65000"/>
                </a:sysClr>
              </a:solidFill>
              <a:prstDash val="dash"/>
            </a:ln>
          </c:spPr>
        </c:majorGridlines>
        <c:numFmt formatCode="0%" sourceLinked="1"/>
        <c:majorTickMark val="out"/>
        <c:minorTickMark val="none"/>
        <c:tickLblPos val="nextTo"/>
        <c:crossAx val="62104320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19866710623933612"/>
          <c:y val="0.91805919339293274"/>
          <c:w val="0.7772578047394475"/>
          <c:h val="6.7859153531875396E-2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Arial" pitchFamily="34" charset="0"/>
          <a:cs typeface="Arial" pitchFamily="34" charset="0"/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566521304703725E-2"/>
          <c:y val="0.11365447539770285"/>
          <c:w val="0.95092987960300746"/>
          <c:h val="0.70255705085311715"/>
        </c:manualLayout>
      </c:layout>
      <c:lineChart>
        <c:grouping val="standard"/>
        <c:varyColors val="0"/>
        <c:ser>
          <c:idx val="0"/>
          <c:order val="0"/>
          <c:tx>
            <c:strRef>
              <c:f>Лист9!$F$130</c:f>
              <c:strCache>
                <c:ptCount val="1"/>
                <c:pt idx="0">
                  <c:v>% по рынку МСП</c:v>
                </c:pt>
              </c:strCache>
            </c:strRef>
          </c:tx>
          <c:spPr>
            <a:ln>
              <a:solidFill>
                <a:srgbClr val="FC820C"/>
              </a:solidFill>
            </a:ln>
          </c:spPr>
          <c:marker>
            <c:symbol val="circle"/>
            <c:size val="5"/>
            <c:spPr>
              <a:solidFill>
                <a:srgbClr val="FC820C"/>
              </a:solidFill>
              <a:ln>
                <a:solidFill>
                  <a:srgbClr val="FC820C"/>
                </a:solidFill>
              </a:ln>
            </c:spPr>
          </c:marker>
          <c:dPt>
            <c:idx val="0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1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Pt>
            <c:idx val="17"/>
            <c:bubble3D val="0"/>
          </c:dPt>
          <c:dPt>
            <c:idx val="18"/>
            <c:bubble3D val="0"/>
          </c:dPt>
          <c:dPt>
            <c:idx val="19"/>
            <c:bubble3D val="0"/>
          </c:dPt>
          <c:dPt>
            <c:idx val="20"/>
            <c:bubble3D val="0"/>
          </c:dPt>
          <c:dPt>
            <c:idx val="21"/>
            <c:bubble3D val="0"/>
          </c:dPt>
          <c:dPt>
            <c:idx val="22"/>
            <c:bubble3D val="0"/>
          </c:dPt>
          <c:dPt>
            <c:idx val="23"/>
            <c:bubble3D val="0"/>
          </c:dPt>
          <c:dPt>
            <c:idx val="25"/>
            <c:bubble3D val="0"/>
          </c:dPt>
          <c:dPt>
            <c:idx val="26"/>
            <c:bubble3D val="0"/>
          </c:dPt>
          <c:dPt>
            <c:idx val="28"/>
            <c:bubble3D val="0"/>
          </c:dPt>
          <c:dPt>
            <c:idx val="29"/>
            <c:bubble3D val="0"/>
          </c:dPt>
          <c:dPt>
            <c:idx val="30"/>
            <c:bubble3D val="0"/>
          </c:dPt>
          <c:dPt>
            <c:idx val="31"/>
            <c:bubble3D val="0"/>
          </c:dPt>
          <c:dPt>
            <c:idx val="32"/>
            <c:bubble3D val="0"/>
          </c:dPt>
          <c:dPt>
            <c:idx val="33"/>
            <c:bubble3D val="0"/>
            <c:spPr>
              <a:ln>
                <a:solidFill>
                  <a:srgbClr val="FC820C"/>
                </a:solidFill>
                <a:round/>
              </a:ln>
            </c:spPr>
          </c:dPt>
          <c:dPt>
            <c:idx val="34"/>
            <c:bubble3D val="0"/>
          </c:dPt>
          <c:dPt>
            <c:idx val="35"/>
            <c:bubble3D val="0"/>
          </c:dPt>
          <c:dPt>
            <c:idx val="36"/>
            <c:bubble3D val="0"/>
          </c:dPt>
          <c:dPt>
            <c:idx val="37"/>
            <c:bubble3D val="0"/>
          </c:dPt>
          <c:dPt>
            <c:idx val="38"/>
            <c:bubble3D val="0"/>
          </c:dPt>
          <c:dPt>
            <c:idx val="39"/>
            <c:bubble3D val="0"/>
          </c:dPt>
          <c:dLbls>
            <c:dLbl>
              <c:idx val="0"/>
              <c:layout>
                <c:manualLayout>
                  <c:x val="-2.8189924718496261E-2"/>
                  <c:y val="2.67062314540059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9.1047386345569723E-3"/>
                  <c:y val="1.483679525222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 b="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Лист9!$G$129:$X$129</c:f>
              <c:strCache>
                <c:ptCount val="18"/>
                <c:pt idx="0">
                  <c:v>4 кв 2009</c:v>
                </c:pt>
                <c:pt idx="1">
                  <c:v>1 кв 2010</c:v>
                </c:pt>
                <c:pt idx="2">
                  <c:v>2 кв 2010</c:v>
                </c:pt>
                <c:pt idx="3">
                  <c:v>3 кв 2010</c:v>
                </c:pt>
                <c:pt idx="4">
                  <c:v>4 кв 2010</c:v>
                </c:pt>
                <c:pt idx="5">
                  <c:v>1 кв 2011</c:v>
                </c:pt>
                <c:pt idx="6">
                  <c:v>2 кв 2011</c:v>
                </c:pt>
                <c:pt idx="7">
                  <c:v>3 кв 2011</c:v>
                </c:pt>
                <c:pt idx="8">
                  <c:v>4 кв 2011</c:v>
                </c:pt>
                <c:pt idx="9">
                  <c:v>1 кв 2012</c:v>
                </c:pt>
                <c:pt idx="10">
                  <c:v>2 кв 2012</c:v>
                </c:pt>
                <c:pt idx="11">
                  <c:v>3 кв 2012</c:v>
                </c:pt>
                <c:pt idx="12">
                  <c:v>4 кв 2012</c:v>
                </c:pt>
                <c:pt idx="13">
                  <c:v>1 кв 2013</c:v>
                </c:pt>
                <c:pt idx="14">
                  <c:v>2 кв 2013</c:v>
                </c:pt>
                <c:pt idx="15">
                  <c:v>3 кв 2013</c:v>
                </c:pt>
                <c:pt idx="16">
                  <c:v>4 кв 2013</c:v>
                </c:pt>
                <c:pt idx="17">
                  <c:v>1 кв 2014</c:v>
                </c:pt>
              </c:strCache>
            </c:strRef>
          </c:cat>
          <c:val>
            <c:numRef>
              <c:f>Лист9!$G$130:$X$130</c:f>
              <c:numCache>
                <c:formatCode>0.0%</c:formatCode>
                <c:ptCount val="18"/>
                <c:pt idx="0">
                  <c:v>7.5571276595342934E-2</c:v>
                </c:pt>
                <c:pt idx="1">
                  <c:v>8.807442287686143E-2</c:v>
                </c:pt>
                <c:pt idx="2">
                  <c:v>8.9628446242039778E-2</c:v>
                </c:pt>
                <c:pt idx="3">
                  <c:v>8.8592448899670051E-2</c:v>
                </c:pt>
                <c:pt idx="4">
                  <c:v>8.8006766700644751E-2</c:v>
                </c:pt>
                <c:pt idx="5">
                  <c:v>9.4821290978829145E-2</c:v>
                </c:pt>
                <c:pt idx="6">
                  <c:v>8.9467931406378542E-2</c:v>
                </c:pt>
                <c:pt idx="7">
                  <c:v>8.5886643676379423E-2</c:v>
                </c:pt>
                <c:pt idx="8">
                  <c:v>8.1905961431617949E-2</c:v>
                </c:pt>
                <c:pt idx="9">
                  <c:v>9.1711118745367359E-2</c:v>
                </c:pt>
                <c:pt idx="10">
                  <c:v>9.0759734643629991E-2</c:v>
                </c:pt>
                <c:pt idx="11">
                  <c:v>8.9955730126135891E-2</c:v>
                </c:pt>
                <c:pt idx="12">
                  <c:v>8.3946183151748205E-2</c:v>
                </c:pt>
                <c:pt idx="13">
                  <c:v>8.5644164507773402E-2</c:v>
                </c:pt>
                <c:pt idx="14">
                  <c:v>7.8054055784768608E-2</c:v>
                </c:pt>
                <c:pt idx="15">
                  <c:v>7.633973631180721E-2</c:v>
                </c:pt>
                <c:pt idx="16">
                  <c:v>7.0807595205557503E-2</c:v>
                </c:pt>
                <c:pt idx="17">
                  <c:v>7.209202199085922E-2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Лист9!$F$131</c:f>
              <c:strCache>
                <c:ptCount val="1"/>
                <c:pt idx="0">
                  <c:v>% по банкам ТОП-30</c:v>
                </c:pt>
              </c:strCache>
            </c:strRef>
          </c:tx>
          <c:dLbls>
            <c:dLbl>
              <c:idx val="12"/>
              <c:spPr/>
              <c:txPr>
                <a:bodyPr/>
                <a:lstStyle/>
                <a:p>
                  <a:pPr algn="ctr">
                    <a:defRPr lang="ru-RU" sz="1100" b="1" i="0" u="none" strike="noStrike" kern="1200" baseline="0">
                      <a:solidFill>
                        <a:sysClr val="windowText" lastClr="000000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spPr/>
              <c:txPr>
                <a:bodyPr/>
                <a:lstStyle/>
                <a:p>
                  <a:pPr algn="ctr">
                    <a:defRPr lang="ru-RU" sz="1100" b="1" i="0" u="none" strike="noStrike" kern="1200" baseline="0">
                      <a:solidFill>
                        <a:sysClr val="windowText" lastClr="000000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spPr/>
              <c:txPr>
                <a:bodyPr/>
                <a:lstStyle/>
                <a:p>
                  <a:pPr algn="ctr">
                    <a:defRPr lang="ru-RU" sz="1100" b="1" i="0" u="none" strike="noStrike" kern="1200" baseline="0">
                      <a:solidFill>
                        <a:sysClr val="windowText" lastClr="000000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000" b="0" i="0" u="none" strike="noStrike" kern="1200" baseline="0">
                    <a:solidFill>
                      <a:sysClr val="windowText" lastClr="000000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Лист9!$G$129:$X$129</c:f>
              <c:strCache>
                <c:ptCount val="18"/>
                <c:pt idx="0">
                  <c:v>4 кв 2009</c:v>
                </c:pt>
                <c:pt idx="1">
                  <c:v>1 кв 2010</c:v>
                </c:pt>
                <c:pt idx="2">
                  <c:v>2 кв 2010</c:v>
                </c:pt>
                <c:pt idx="3">
                  <c:v>3 кв 2010</c:v>
                </c:pt>
                <c:pt idx="4">
                  <c:v>4 кв 2010</c:v>
                </c:pt>
                <c:pt idx="5">
                  <c:v>1 кв 2011</c:v>
                </c:pt>
                <c:pt idx="6">
                  <c:v>2 кв 2011</c:v>
                </c:pt>
                <c:pt idx="7">
                  <c:v>3 кв 2011</c:v>
                </c:pt>
                <c:pt idx="8">
                  <c:v>4 кв 2011</c:v>
                </c:pt>
                <c:pt idx="9">
                  <c:v>1 кв 2012</c:v>
                </c:pt>
                <c:pt idx="10">
                  <c:v>2 кв 2012</c:v>
                </c:pt>
                <c:pt idx="11">
                  <c:v>3 кв 2012</c:v>
                </c:pt>
                <c:pt idx="12">
                  <c:v>4 кв 2012</c:v>
                </c:pt>
                <c:pt idx="13">
                  <c:v>1 кв 2013</c:v>
                </c:pt>
                <c:pt idx="14">
                  <c:v>2 кв 2013</c:v>
                </c:pt>
                <c:pt idx="15">
                  <c:v>3 кв 2013</c:v>
                </c:pt>
                <c:pt idx="16">
                  <c:v>4 кв 2013</c:v>
                </c:pt>
                <c:pt idx="17">
                  <c:v>1 кв 2014</c:v>
                </c:pt>
              </c:strCache>
            </c:strRef>
          </c:cat>
          <c:val>
            <c:numRef>
              <c:f>Лист9!$G$131:$X$131</c:f>
              <c:numCache>
                <c:formatCode>0.0%</c:formatCode>
                <c:ptCount val="18"/>
                <c:pt idx="0">
                  <c:v>8.8015353183289541E-2</c:v>
                </c:pt>
                <c:pt idx="1">
                  <c:v>0.10388146406782425</c:v>
                </c:pt>
                <c:pt idx="2">
                  <c:v>0.10830754644245096</c:v>
                </c:pt>
                <c:pt idx="3">
                  <c:v>0.10690936785683787</c:v>
                </c:pt>
                <c:pt idx="4">
                  <c:v>0.10644223989567775</c:v>
                </c:pt>
                <c:pt idx="5">
                  <c:v>0.12074647827858491</c:v>
                </c:pt>
                <c:pt idx="6">
                  <c:v>0.11667223759165357</c:v>
                </c:pt>
                <c:pt idx="7">
                  <c:v>0.11102225531736376</c:v>
                </c:pt>
                <c:pt idx="8">
                  <c:v>0.10855181091195247</c:v>
                </c:pt>
                <c:pt idx="9">
                  <c:v>0.12237274243445147</c:v>
                </c:pt>
                <c:pt idx="10">
                  <c:v>0.122974481427239</c:v>
                </c:pt>
                <c:pt idx="11">
                  <c:v>0.12077708608215258</c:v>
                </c:pt>
                <c:pt idx="12">
                  <c:v>0.11237003773360972</c:v>
                </c:pt>
                <c:pt idx="13">
                  <c:v>0.11554182585058526</c:v>
                </c:pt>
                <c:pt idx="14">
                  <c:v>0.10324439357655521</c:v>
                </c:pt>
                <c:pt idx="15">
                  <c:v>0.10248588858166915</c:v>
                </c:pt>
                <c:pt idx="16">
                  <c:v>9.1090912824778048E-2</c:v>
                </c:pt>
                <c:pt idx="17">
                  <c:v>9.3253235245300395E-2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Лист9!$F$132</c:f>
              <c:strCache>
                <c:ptCount val="1"/>
                <c:pt idx="0">
                  <c:v>% по банкам НЕ ТОП-30</c:v>
                </c:pt>
              </c:strCache>
            </c:strRef>
          </c:tx>
          <c:dLbls>
            <c:txPr>
              <a:bodyPr/>
              <a:lstStyle/>
              <a:p>
                <a:pPr algn="ctr">
                  <a:defRPr lang="ru-RU" sz="1050" b="0" i="0" u="none" strike="noStrike" kern="1200" baseline="0">
                    <a:solidFill>
                      <a:sysClr val="windowText" lastClr="000000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Лист9!$G$129:$X$129</c:f>
              <c:strCache>
                <c:ptCount val="18"/>
                <c:pt idx="0">
                  <c:v>4 кв 2009</c:v>
                </c:pt>
                <c:pt idx="1">
                  <c:v>1 кв 2010</c:v>
                </c:pt>
                <c:pt idx="2">
                  <c:v>2 кв 2010</c:v>
                </c:pt>
                <c:pt idx="3">
                  <c:v>3 кв 2010</c:v>
                </c:pt>
                <c:pt idx="4">
                  <c:v>4 кв 2010</c:v>
                </c:pt>
                <c:pt idx="5">
                  <c:v>1 кв 2011</c:v>
                </c:pt>
                <c:pt idx="6">
                  <c:v>2 кв 2011</c:v>
                </c:pt>
                <c:pt idx="7">
                  <c:v>3 кв 2011</c:v>
                </c:pt>
                <c:pt idx="8">
                  <c:v>4 кв 2011</c:v>
                </c:pt>
                <c:pt idx="9">
                  <c:v>1 кв 2012</c:v>
                </c:pt>
                <c:pt idx="10">
                  <c:v>2 кв 2012</c:v>
                </c:pt>
                <c:pt idx="11">
                  <c:v>3 кв 2012</c:v>
                </c:pt>
                <c:pt idx="12">
                  <c:v>4 кв 2012</c:v>
                </c:pt>
                <c:pt idx="13">
                  <c:v>1 кв 2013</c:v>
                </c:pt>
                <c:pt idx="14">
                  <c:v>2 кв 2013</c:v>
                </c:pt>
                <c:pt idx="15">
                  <c:v>3 кв 2013</c:v>
                </c:pt>
                <c:pt idx="16">
                  <c:v>4 кв 2013</c:v>
                </c:pt>
                <c:pt idx="17">
                  <c:v>1 кв 2014</c:v>
                </c:pt>
              </c:strCache>
            </c:strRef>
          </c:cat>
          <c:val>
            <c:numRef>
              <c:f>Лист9!$G$132:$X$132</c:f>
              <c:numCache>
                <c:formatCode>0.0%</c:formatCode>
                <c:ptCount val="18"/>
                <c:pt idx="0">
                  <c:v>5.1676386736592958E-2</c:v>
                </c:pt>
                <c:pt idx="1">
                  <c:v>6.0246581518524439E-2</c:v>
                </c:pt>
                <c:pt idx="2">
                  <c:v>5.7344362399731327E-2</c:v>
                </c:pt>
                <c:pt idx="3">
                  <c:v>5.6992697328863452E-2</c:v>
                </c:pt>
                <c:pt idx="4">
                  <c:v>5.3181833642741677E-2</c:v>
                </c:pt>
                <c:pt idx="5">
                  <c:v>5.2788105315593796E-2</c:v>
                </c:pt>
                <c:pt idx="6">
                  <c:v>4.6352395730403777E-2</c:v>
                </c:pt>
                <c:pt idx="7">
                  <c:v>4.560714285714286E-2</c:v>
                </c:pt>
                <c:pt idx="8">
                  <c:v>4.162745098039216E-2</c:v>
                </c:pt>
                <c:pt idx="9">
                  <c:v>4.3261583659638891E-2</c:v>
                </c:pt>
                <c:pt idx="10">
                  <c:v>4.1765761703056688E-2</c:v>
                </c:pt>
                <c:pt idx="11">
                  <c:v>4.1973804984819597E-2</c:v>
                </c:pt>
                <c:pt idx="12">
                  <c:v>3.995389586202322E-2</c:v>
                </c:pt>
                <c:pt idx="13">
                  <c:v>4.0146413104714722E-2</c:v>
                </c:pt>
                <c:pt idx="14">
                  <c:v>4.1154788668837282E-2</c:v>
                </c:pt>
                <c:pt idx="15">
                  <c:v>3.8289556826625888E-2</c:v>
                </c:pt>
                <c:pt idx="16">
                  <c:v>3.9880188191824144E-2</c:v>
                </c:pt>
                <c:pt idx="17">
                  <c:v>4.0682043531371358E-2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174336"/>
        <c:axId val="62175872"/>
      </c:lineChart>
      <c:dateAx>
        <c:axId val="62174336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85000"/>
                </a:schemeClr>
              </a:solidFill>
              <a:prstDash val="dash"/>
            </a:ln>
          </c:spPr>
        </c:majorGridlines>
        <c:minorGridlines>
          <c:spPr>
            <a:ln>
              <a:noFill/>
            </a:ln>
          </c:spPr>
        </c:minorGridlines>
        <c:numFmt formatCode="mm/yy" sourceLinked="0"/>
        <c:majorTickMark val="out"/>
        <c:minorTickMark val="none"/>
        <c:tickLblPos val="nextTo"/>
        <c:txPr>
          <a:bodyPr rot="-2700000"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2175872"/>
        <c:crosses val="autoZero"/>
        <c:auto val="1"/>
        <c:lblOffset val="100"/>
        <c:baseTimeUnit val="months"/>
        <c:majorUnit val="1"/>
        <c:majorTimeUnit val="months"/>
        <c:minorUnit val="1"/>
        <c:minorTimeUnit val="days"/>
      </c:dateAx>
      <c:valAx>
        <c:axId val="6217587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dash"/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217433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8153423009623801"/>
          <c:y val="1.8814719968028647E-2"/>
          <c:w val="0.66479921678228049"/>
          <c:h val="7.1877380312624126E-2"/>
        </c:manualLayout>
      </c:layout>
      <c:overlay val="0"/>
      <c:txPr>
        <a:bodyPr/>
        <a:lstStyle/>
        <a:p>
          <a:pPr>
            <a:defRPr sz="11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>
                <a:latin typeface="Arial" pitchFamily="34" charset="0"/>
                <a:cs typeface="Arial" pitchFamily="34" charset="0"/>
              </a:defRPr>
            </a:pPr>
            <a:r>
              <a:rPr lang="ru-RU" sz="1200">
                <a:effectLst/>
              </a:rPr>
              <a:t>Доля 30</a:t>
            </a:r>
            <a:r>
              <a:rPr lang="ru-RU" sz="1200" baseline="0">
                <a:effectLst/>
              </a:rPr>
              <a:t> крупнейших банков на рынке кредитования МСП</a:t>
            </a:r>
            <a:endParaRPr lang="ru-RU" sz="1200">
              <a:effectLst/>
            </a:endParaRPr>
          </a:p>
        </c:rich>
      </c:tx>
      <c:layout>
        <c:manualLayout>
          <c:xMode val="edge"/>
          <c:yMode val="edge"/>
          <c:x val="0.24235913656382752"/>
          <c:y val="2.23182784644501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4.4566521304703725E-2"/>
          <c:y val="0.21048871858376753"/>
          <c:w val="0.95092987960300746"/>
          <c:h val="0.57773089684544143"/>
        </c:manualLayout>
      </c:layout>
      <c:lineChart>
        <c:grouping val="standard"/>
        <c:varyColors val="0"/>
        <c:ser>
          <c:idx val="0"/>
          <c:order val="0"/>
          <c:tx>
            <c:strRef>
              <c:f>Лист9!$E$180</c:f>
              <c:strCache>
                <c:ptCount val="1"/>
                <c:pt idx="0">
                  <c:v>в объеме выдач</c:v>
                </c:pt>
              </c:strCache>
            </c:strRef>
          </c:tx>
          <c:spPr>
            <a:ln>
              <a:solidFill>
                <a:srgbClr val="FC820C"/>
              </a:solidFill>
            </a:ln>
          </c:spPr>
          <c:marker>
            <c:symbol val="circle"/>
            <c:size val="5"/>
            <c:spPr>
              <a:solidFill>
                <a:srgbClr val="FC820C"/>
              </a:solidFill>
              <a:ln>
                <a:solidFill>
                  <a:srgbClr val="FC820C"/>
                </a:solidFill>
              </a:ln>
            </c:spPr>
          </c:marker>
          <c:dPt>
            <c:idx val="0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1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Pt>
            <c:idx val="17"/>
            <c:bubble3D val="0"/>
          </c:dPt>
          <c:dPt>
            <c:idx val="18"/>
            <c:bubble3D val="0"/>
          </c:dPt>
          <c:dPt>
            <c:idx val="19"/>
            <c:bubble3D val="0"/>
          </c:dPt>
          <c:dPt>
            <c:idx val="20"/>
            <c:bubble3D val="0"/>
          </c:dPt>
          <c:dPt>
            <c:idx val="21"/>
            <c:bubble3D val="0"/>
          </c:dPt>
          <c:dPt>
            <c:idx val="22"/>
            <c:bubble3D val="0"/>
          </c:dPt>
          <c:dPt>
            <c:idx val="23"/>
            <c:bubble3D val="0"/>
          </c:dPt>
          <c:dPt>
            <c:idx val="25"/>
            <c:bubble3D val="0"/>
          </c:dPt>
          <c:dPt>
            <c:idx val="26"/>
            <c:bubble3D val="0"/>
          </c:dPt>
          <c:dPt>
            <c:idx val="28"/>
            <c:bubble3D val="0"/>
          </c:dPt>
          <c:dPt>
            <c:idx val="29"/>
            <c:bubble3D val="0"/>
          </c:dPt>
          <c:dPt>
            <c:idx val="30"/>
            <c:bubble3D val="0"/>
          </c:dPt>
          <c:dPt>
            <c:idx val="31"/>
            <c:bubble3D val="0"/>
          </c:dPt>
          <c:dPt>
            <c:idx val="32"/>
            <c:bubble3D val="0"/>
          </c:dPt>
          <c:dPt>
            <c:idx val="33"/>
            <c:bubble3D val="0"/>
            <c:spPr>
              <a:ln>
                <a:solidFill>
                  <a:srgbClr val="FC820C"/>
                </a:solidFill>
                <a:round/>
              </a:ln>
            </c:spPr>
          </c:dPt>
          <c:dPt>
            <c:idx val="34"/>
            <c:bubble3D val="0"/>
          </c:dPt>
          <c:dPt>
            <c:idx val="35"/>
            <c:bubble3D val="0"/>
          </c:dPt>
          <c:dPt>
            <c:idx val="36"/>
            <c:bubble3D val="0"/>
          </c:dPt>
          <c:dPt>
            <c:idx val="37"/>
            <c:bubble3D val="0"/>
          </c:dPt>
          <c:dPt>
            <c:idx val="38"/>
            <c:bubble3D val="0"/>
          </c:dPt>
          <c:dPt>
            <c:idx val="39"/>
            <c:bubble3D val="0"/>
          </c:dPt>
          <c:dLbls>
            <c:numFmt formatCode="0.0%" sourceLinked="0"/>
            <c:txPr>
              <a:bodyPr/>
              <a:lstStyle/>
              <a:p>
                <a:pPr>
                  <a:defRPr b="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Лист9!$F$179:$W$179</c:f>
              <c:strCache>
                <c:ptCount val="18"/>
                <c:pt idx="0">
                  <c:v>4 кв 2009</c:v>
                </c:pt>
                <c:pt idx="1">
                  <c:v>1 кв 2010</c:v>
                </c:pt>
                <c:pt idx="2">
                  <c:v>2 кв 2010</c:v>
                </c:pt>
                <c:pt idx="3">
                  <c:v>3 кв 2010</c:v>
                </c:pt>
                <c:pt idx="4">
                  <c:v>4 кв 2010</c:v>
                </c:pt>
                <c:pt idx="5">
                  <c:v>1 кв 2011</c:v>
                </c:pt>
                <c:pt idx="6">
                  <c:v>2 кв 2011</c:v>
                </c:pt>
                <c:pt idx="7">
                  <c:v>3 кв 2011</c:v>
                </c:pt>
                <c:pt idx="8">
                  <c:v>4 кв 2011</c:v>
                </c:pt>
                <c:pt idx="9">
                  <c:v>1 кв 2012</c:v>
                </c:pt>
                <c:pt idx="10">
                  <c:v>2 кв 2012</c:v>
                </c:pt>
                <c:pt idx="11">
                  <c:v>3 кв 2012</c:v>
                </c:pt>
                <c:pt idx="12">
                  <c:v>4 кв 2012</c:v>
                </c:pt>
                <c:pt idx="13">
                  <c:v>1 кв 2013</c:v>
                </c:pt>
                <c:pt idx="14">
                  <c:v>2 кв 2013</c:v>
                </c:pt>
                <c:pt idx="15">
                  <c:v>3 кв 2013</c:v>
                </c:pt>
                <c:pt idx="16">
                  <c:v>4 кв 2013</c:v>
                </c:pt>
                <c:pt idx="17">
                  <c:v>1 кв 2014</c:v>
                </c:pt>
              </c:strCache>
            </c:strRef>
          </c:cat>
          <c:val>
            <c:numRef>
              <c:f>Лист9!$F$180:$W$180</c:f>
              <c:numCache>
                <c:formatCode>0.0%</c:formatCode>
                <c:ptCount val="18"/>
                <c:pt idx="0">
                  <c:v>0.49013493555951537</c:v>
                </c:pt>
                <c:pt idx="1">
                  <c:v>0.49386486140609792</c:v>
                </c:pt>
                <c:pt idx="2">
                  <c:v>0.51110170815998035</c:v>
                </c:pt>
                <c:pt idx="3">
                  <c:v>0.51848466229165813</c:v>
                </c:pt>
                <c:pt idx="4">
                  <c:v>0.5269881384951054</c:v>
                </c:pt>
                <c:pt idx="5">
                  <c:v>0.50065968974283936</c:v>
                </c:pt>
                <c:pt idx="6">
                  <c:v>0.50562321603792382</c:v>
                </c:pt>
                <c:pt idx="7">
                  <c:v>0.51905386320714053</c:v>
                </c:pt>
                <c:pt idx="8">
                  <c:v>0.49272727122605875</c:v>
                </c:pt>
                <c:pt idx="9">
                  <c:v>0.49889257372558832</c:v>
                </c:pt>
                <c:pt idx="10">
                  <c:v>0.49419517201306984</c:v>
                </c:pt>
                <c:pt idx="11">
                  <c:v>0.50238746439674631</c:v>
                </c:pt>
                <c:pt idx="12">
                  <c:v>0.5068793004180373</c:v>
                </c:pt>
                <c:pt idx="13">
                  <c:v>0.52749705181200734</c:v>
                </c:pt>
                <c:pt idx="14">
                  <c:v>0.52696571421286909</c:v>
                </c:pt>
                <c:pt idx="15">
                  <c:v>0.53193504206613185</c:v>
                </c:pt>
                <c:pt idx="16">
                  <c:v>0.53165177203367453</c:v>
                </c:pt>
                <c:pt idx="17">
                  <c:v>0.51633646603157557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Лист9!$E$181</c:f>
              <c:strCache>
                <c:ptCount val="1"/>
                <c:pt idx="0">
                  <c:v>в портфеле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dLbls>
            <c:txPr>
              <a:bodyPr/>
              <a:lstStyle/>
              <a:p>
                <a:pPr algn="ctr">
                  <a:defRPr lang="ru-RU" sz="1000" b="0" i="0" u="none" strike="noStrike" kern="1200" baseline="0">
                    <a:solidFill>
                      <a:sysClr val="windowText" lastClr="000000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Лист9!$F$179:$W$179</c:f>
              <c:strCache>
                <c:ptCount val="18"/>
                <c:pt idx="0">
                  <c:v>4 кв 2009</c:v>
                </c:pt>
                <c:pt idx="1">
                  <c:v>1 кв 2010</c:v>
                </c:pt>
                <c:pt idx="2">
                  <c:v>2 кв 2010</c:v>
                </c:pt>
                <c:pt idx="3">
                  <c:v>3 кв 2010</c:v>
                </c:pt>
                <c:pt idx="4">
                  <c:v>4 кв 2010</c:v>
                </c:pt>
                <c:pt idx="5">
                  <c:v>1 кв 2011</c:v>
                </c:pt>
                <c:pt idx="6">
                  <c:v>2 кв 2011</c:v>
                </c:pt>
                <c:pt idx="7">
                  <c:v>3 кв 2011</c:v>
                </c:pt>
                <c:pt idx="8">
                  <c:v>4 кв 2011</c:v>
                </c:pt>
                <c:pt idx="9">
                  <c:v>1 кв 2012</c:v>
                </c:pt>
                <c:pt idx="10">
                  <c:v>2 кв 2012</c:v>
                </c:pt>
                <c:pt idx="11">
                  <c:v>3 кв 2012</c:v>
                </c:pt>
                <c:pt idx="12">
                  <c:v>4 кв 2012</c:v>
                </c:pt>
                <c:pt idx="13">
                  <c:v>1 кв 2013</c:v>
                </c:pt>
                <c:pt idx="14">
                  <c:v>2 кв 2013</c:v>
                </c:pt>
                <c:pt idx="15">
                  <c:v>3 кв 2013</c:v>
                </c:pt>
                <c:pt idx="16">
                  <c:v>4 кв 2013</c:v>
                </c:pt>
                <c:pt idx="17">
                  <c:v>1 кв 2014</c:v>
                </c:pt>
              </c:strCache>
            </c:strRef>
          </c:cat>
          <c:val>
            <c:numRef>
              <c:f>Лист9!$F$181:$W$181</c:f>
              <c:numCache>
                <c:formatCode>0.0%</c:formatCode>
                <c:ptCount val="18"/>
                <c:pt idx="0">
                  <c:v>0.65755557175243096</c:v>
                </c:pt>
                <c:pt idx="1">
                  <c:v>0.63774301046637139</c:v>
                </c:pt>
                <c:pt idx="2">
                  <c:v>0.6334785482643015</c:v>
                </c:pt>
                <c:pt idx="3">
                  <c:v>0.63305006597139502</c:v>
                </c:pt>
                <c:pt idx="4">
                  <c:v>0.65386157387756116</c:v>
                </c:pt>
                <c:pt idx="5">
                  <c:v>0.61851371406619537</c:v>
                </c:pt>
                <c:pt idx="6">
                  <c:v>0.61313470757012412</c:v>
                </c:pt>
                <c:pt idx="7">
                  <c:v>0.61575222153337461</c:v>
                </c:pt>
                <c:pt idx="8">
                  <c:v>0.60185126151996537</c:v>
                </c:pt>
                <c:pt idx="9">
                  <c:v>0.61242352957613166</c:v>
                </c:pt>
                <c:pt idx="10">
                  <c:v>0.60330926416494024</c:v>
                </c:pt>
                <c:pt idx="11">
                  <c:v>0.60888232663881037</c:v>
                </c:pt>
                <c:pt idx="12">
                  <c:v>0.60749283450829594</c:v>
                </c:pt>
                <c:pt idx="13">
                  <c:v>0.60345516717859782</c:v>
                </c:pt>
                <c:pt idx="14">
                  <c:v>0.59429057683284803</c:v>
                </c:pt>
                <c:pt idx="15">
                  <c:v>0.592715789904804</c:v>
                </c:pt>
                <c:pt idx="16">
                  <c:v>0.60392441691464926</c:v>
                </c:pt>
                <c:pt idx="17">
                  <c:v>0.59747510823814198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216064"/>
        <c:axId val="62217600"/>
      </c:lineChart>
      <c:dateAx>
        <c:axId val="62216064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85000"/>
                </a:schemeClr>
              </a:solidFill>
              <a:prstDash val="dash"/>
            </a:ln>
          </c:spPr>
        </c:majorGridlines>
        <c:minorGridlines>
          <c:spPr>
            <a:ln>
              <a:noFill/>
            </a:ln>
          </c:spPr>
        </c:minorGridlines>
        <c:numFmt formatCode="mm/yy" sourceLinked="0"/>
        <c:majorTickMark val="out"/>
        <c:minorTickMark val="none"/>
        <c:tickLblPos val="nextTo"/>
        <c:txPr>
          <a:bodyPr rot="-2700000"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2217600"/>
        <c:crosses val="autoZero"/>
        <c:auto val="1"/>
        <c:lblOffset val="100"/>
        <c:baseTimeUnit val="months"/>
        <c:majorUnit val="1"/>
        <c:majorTimeUnit val="months"/>
        <c:minorUnit val="1"/>
        <c:minorTimeUnit val="days"/>
      </c:dateAx>
      <c:valAx>
        <c:axId val="62217600"/>
        <c:scaling>
          <c:orientation val="minMax"/>
          <c:min val="0.4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dash"/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22160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3988234998786683"/>
          <c:y val="9.3064263193515906E-2"/>
          <c:w val="0.66479921678228049"/>
          <c:h val="7.1877380312624126E-2"/>
        </c:manualLayout>
      </c:layout>
      <c:overlay val="0"/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114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9" tIns="45696" rIns="91389" bIns="4569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41" y="0"/>
            <a:ext cx="29114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9" tIns="45696" rIns="91389" bIns="4569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6" y="4681541"/>
            <a:ext cx="5375275" cy="443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9" tIns="45696" rIns="91389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361491"/>
            <a:ext cx="29114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9" tIns="45696" rIns="91389" bIns="4569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41" y="9361491"/>
            <a:ext cx="2911475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9" tIns="45696" rIns="91389" bIns="4569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B9F5BA-AC78-4945-A3BB-D6ADDB52E48F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82822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94854" y="4639568"/>
            <a:ext cx="5375275" cy="4433887"/>
          </a:xfrm>
        </p:spPr>
        <p:txBody>
          <a:bodyPr/>
          <a:lstStyle/>
          <a:p>
            <a:pPr algn="just"/>
            <a:r>
              <a:rPr lang="ru-RU" sz="1600" b="1" dirty="0" smtClean="0"/>
              <a:t>Наталья</a:t>
            </a:r>
            <a:r>
              <a:rPr lang="ru-RU" sz="1600" dirty="0" smtClean="0"/>
              <a:t>.</a:t>
            </a:r>
          </a:p>
          <a:p>
            <a:pPr algn="just"/>
            <a:r>
              <a:rPr lang="ru-RU" sz="1600" dirty="0" smtClean="0"/>
              <a:t>Добрый </a:t>
            </a:r>
            <a:r>
              <a:rPr lang="ru-RU" sz="1600" dirty="0"/>
              <a:t>день, уважаемые коллеги, очень приятно, что на нашем круглом столе такой </a:t>
            </a:r>
            <a:r>
              <a:rPr lang="ru-RU" sz="1600" b="1" dirty="0"/>
              <a:t>представительный</a:t>
            </a:r>
            <a:r>
              <a:rPr lang="ru-RU" sz="1600" dirty="0"/>
              <a:t> </a:t>
            </a:r>
            <a:r>
              <a:rPr lang="ru-RU" sz="1600" dirty="0" smtClean="0"/>
              <a:t>состав: </a:t>
            </a:r>
            <a:r>
              <a:rPr lang="ru-RU" sz="1600" dirty="0"/>
              <a:t>и предприниматели, и органы власти, и партнеры, и общественные организации, и представители экспертного сообщества. Это значит, что мы получим </a:t>
            </a:r>
            <a:r>
              <a:rPr lang="ru-RU" sz="1600" b="1" dirty="0"/>
              <a:t>профессиональный</a:t>
            </a:r>
            <a:r>
              <a:rPr lang="ru-RU" sz="1600" dirty="0"/>
              <a:t> взгляд на нашу работу с разных точек зрения.</a:t>
            </a:r>
            <a:endParaRPr lang="ru-RU" sz="1600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9F5BA-AC78-4945-A3BB-D6ADDB52E48F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4782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sz="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9F5BA-AC78-4945-A3BB-D6ADDB52E48F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7266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sz="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9F5BA-AC78-4945-A3BB-D6ADDB52E48F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7266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sz="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9F5BA-AC78-4945-A3BB-D6ADDB52E48F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7266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dirty="0"/>
              <a:t>Благодарим Вас за внимание! Если у Вас возникли вопросы, мы будем рады на них ответить </a:t>
            </a:r>
            <a:r>
              <a:rPr lang="ru-RU" sz="1600" dirty="0" smtClean="0"/>
              <a:t>после </a:t>
            </a:r>
            <a:r>
              <a:rPr lang="ru-RU" sz="1600" dirty="0"/>
              <a:t>окончания </a:t>
            </a:r>
            <a:r>
              <a:rPr lang="ru-RU" sz="1600" dirty="0" smtClean="0"/>
              <a:t>нашей сессии!</a:t>
            </a:r>
            <a:endParaRPr lang="ru-RU" sz="16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B9F5BA-AC78-4945-A3BB-D6ADDB52E48F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9001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481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15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493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863614-A142-44BB-807D-F37E3224227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2381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5BC3AB-5469-4B1A-A294-73A2A3F67F77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8907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0CA08D5-3B65-408A-8C66-6C086875664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53090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E0F2B0F-43A6-41CD-93FA-6E44E2507D4A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0977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369C68C-9516-4F92-9F45-442C82ACD9E3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58327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EA1EDC-8003-4949-BCDB-418EEF7D10E0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7674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ABF8FC-6F66-426C-A5B7-72EEE8DE534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3166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13FB8D1-4B82-4130-BDFE-ECC91A856F5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4652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5168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67453EA-636E-4452-9C25-37E497A08585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14654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72AB265-3C69-4BAC-A726-1FC49A1014D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84043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B130F4-1E13-48C3-8801-CDA2507A11D7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88104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A3DABE-DFAC-4DAF-A91F-118FF80E8495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02983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91BCB8-449C-4704-ACF7-7D463D5A056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79754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9094F3-163F-4AB6-B081-7EEF91AD78A3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69564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1906A99-A244-4DCD-9854-CBA44BA45C8D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79558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DB36CD-689E-4A37-9661-F4F67F639970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29107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D6D36DD-B171-4E07-9BC3-0CCB7EF7FADB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82269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031680F-0231-49D5-B971-7F3A1438262A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8186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9568930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EECA80-734C-417F-898C-B0EE75782B09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42540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992E04-C124-4F8C-9BCB-A0A77216B5C9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65974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4A8271-AC4D-4EC4-9596-2956308FC16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24209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414AE0-FDEE-425A-B8E0-9C6680AAACB3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43174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55422D-73B1-4049-9542-56FF087A0D28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044193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E11E7B8-E365-49EA-9C2B-F033F31E8876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39258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69150E-9C53-4010-9BE1-D1247236A095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991697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2BE667-D6BB-419F-A3D4-E5B83CEA89E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50306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8B17AE7-E94E-4EA4-84A8-7A5DD1071847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92363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C64DB5-B248-4E47-972E-470B2C8E6AE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111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3012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AD96066-C22B-4E75-B046-BC6DFAA9CE8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129497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F0E993-A464-4AEF-BC36-B907FC13EE78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877251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D6D607-127F-4843-85A5-8719187FB8A7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075506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30B743-E03A-47E6-8E35-4480809DB36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5599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FEC3F6-31A6-4159-8381-4967C88B046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326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51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52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8597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411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5434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1536700" y="6165850"/>
            <a:ext cx="19558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0" dirty="0">
                <a:solidFill>
                  <a:srgbClr val="646464"/>
                </a:solidFill>
              </a:rPr>
              <a:t>www.mspbank.ru</a:t>
            </a:r>
            <a:endParaRPr lang="ru-RU" sz="1600" baseline="0" dirty="0">
              <a:solidFill>
                <a:srgbClr val="64646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83488" y="6367463"/>
            <a:ext cx="57943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3D072A58-F2A1-4E64-9DD3-6DBC09B2612E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6151" name="Text Box 7"/>
          <p:cNvSpPr txBox="1">
            <a:spLocks noChangeArrowheads="1"/>
          </p:cNvSpPr>
          <p:nvPr userDrawn="1"/>
        </p:nvSpPr>
        <p:spPr bwMode="auto">
          <a:xfrm>
            <a:off x="971550" y="6309320"/>
            <a:ext cx="640873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dirty="0" smtClean="0">
                <a:solidFill>
                  <a:schemeClr val="bg1"/>
                </a:solidFill>
              </a:rPr>
              <a:t>Аналитический центр </a:t>
            </a:r>
            <a:r>
              <a:rPr lang="ru-RU" sz="1200" b="1" baseline="0" dirty="0" smtClean="0">
                <a:solidFill>
                  <a:schemeClr val="bg1"/>
                </a:solidFill>
              </a:rPr>
              <a:t>ОАО «МСП Банк»</a:t>
            </a:r>
            <a:endParaRPr lang="ru-RU" sz="12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83488" y="6367463"/>
            <a:ext cx="57943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941193C8-CD08-471B-B64D-46F4CEDDE89F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24584" name="Text Box 8"/>
          <p:cNvSpPr txBox="1">
            <a:spLocks noChangeArrowheads="1"/>
          </p:cNvSpPr>
          <p:nvPr userDrawn="1"/>
        </p:nvSpPr>
        <p:spPr bwMode="auto">
          <a:xfrm>
            <a:off x="971550" y="6370638"/>
            <a:ext cx="64087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dirty="0">
                <a:solidFill>
                  <a:schemeClr val="bg1"/>
                </a:solidFill>
              </a:rPr>
              <a:t>Государственная программа финансовой поддержки МСП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83488" y="6367463"/>
            <a:ext cx="57943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9B4E4916-9512-4278-AC91-E7222A0B9E01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19464" name="Text Box 8"/>
          <p:cNvSpPr txBox="1">
            <a:spLocks noChangeArrowheads="1"/>
          </p:cNvSpPr>
          <p:nvPr userDrawn="1"/>
        </p:nvSpPr>
        <p:spPr bwMode="auto">
          <a:xfrm>
            <a:off x="971550" y="6370638"/>
            <a:ext cx="640873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 dirty="0">
                <a:solidFill>
                  <a:schemeClr val="bg1"/>
                </a:solidFill>
              </a:rPr>
              <a:t>Государственная программа финансовой поддержки МСП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65733" y="2678708"/>
            <a:ext cx="8497887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 eaLnBrk="1" hangingPunct="1">
              <a:lnSpc>
                <a:spcPct val="120000"/>
              </a:lnSpc>
            </a:pP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Текущие тенденции на рынках финансовых ресурсов для малого и среднего бизнеса</a:t>
            </a:r>
            <a:endParaRPr lang="ru-RU" sz="22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619250" y="4292600"/>
            <a:ext cx="424815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200000"/>
              </a:lnSpc>
            </a:pPr>
            <a:r>
              <a:rPr lang="ru-RU" sz="1400" dirty="0" smtClean="0">
                <a:solidFill>
                  <a:srgbClr val="646464"/>
                </a:solidFill>
              </a:rPr>
              <a:t>29 мая 2014</a:t>
            </a:r>
          </a:p>
          <a:p>
            <a:pPr>
              <a:lnSpc>
                <a:spcPct val="200000"/>
              </a:lnSpc>
            </a:pPr>
            <a:r>
              <a:rPr lang="ru-RU" sz="1400" dirty="0" smtClean="0">
                <a:solidFill>
                  <a:srgbClr val="646464"/>
                </a:solidFill>
              </a:rPr>
              <a:t>г</a:t>
            </a:r>
            <a:r>
              <a:rPr lang="ru-RU" sz="1400" dirty="0">
                <a:solidFill>
                  <a:srgbClr val="646464"/>
                </a:solidFill>
              </a:rPr>
              <a:t>. Москва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2987823" y="188640"/>
            <a:ext cx="6053211" cy="720080"/>
          </a:xfrm>
          <a:prstGeom prst="snip2DiagRect">
            <a:avLst>
              <a:gd name="adj1" fmla="val 0"/>
              <a:gd name="adj2" fmla="val 50000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b="1" cap="sm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Доля сегмента МСП на рынке кредитования</a:t>
            </a:r>
            <a:endParaRPr lang="ru-RU" sz="1600" b="1" cap="sm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BC3AB-5469-4B1A-A294-73A2A3F67F77}" type="slidenum">
              <a:rPr lang="ru-RU" smtClean="0"/>
              <a:pPr/>
              <a:t>2</a:t>
            </a:fld>
            <a:endParaRPr lang="ru-RU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2736379"/>
              </p:ext>
            </p:extLst>
          </p:nvPr>
        </p:nvGraphicFramePr>
        <p:xfrm>
          <a:off x="179512" y="1006413"/>
          <a:ext cx="8861522" cy="2314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883149"/>
              </p:ext>
            </p:extLst>
          </p:nvPr>
        </p:nvGraphicFramePr>
        <p:xfrm>
          <a:off x="179512" y="3248980"/>
          <a:ext cx="8861522" cy="2314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Блок-схема: процесс 11"/>
          <p:cNvSpPr/>
          <p:nvPr/>
        </p:nvSpPr>
        <p:spPr>
          <a:xfrm>
            <a:off x="107504" y="5445224"/>
            <a:ext cx="8933530" cy="684076"/>
          </a:xfrm>
          <a:prstGeom prst="flowChartProcess">
            <a:avLst/>
          </a:prstGeom>
          <a:solidFill>
            <a:schemeClr val="bg1">
              <a:lumMod val="95000"/>
              <a:alpha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Clr>
                <a:srgbClr val="F6621A"/>
              </a:buClr>
              <a:buSzPct val="125000"/>
              <a:buFont typeface="Wingdings" pitchFamily="2" charset="2"/>
              <a:buChar char="ü"/>
            </a:pPr>
            <a:r>
              <a:rPr lang="ru-RU" sz="1200" dirty="0" smtClean="0">
                <a:solidFill>
                  <a:schemeClr val="tx1"/>
                </a:solidFill>
              </a:rPr>
              <a:t>Доля сегмента МСП на рынке снижается – этот процесс идет практически непрерывно на протяжении последних нескольких лет. При этом снижение идет как по доле в совокупном портфеле, так и в общем объеме выдаваемых кредитов. Снижение доли идет во многом из-за значительно более динамичного роста в сегменте кредитования ФЛ.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71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BC3AB-5469-4B1A-A294-73A2A3F67F77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107504" y="5121188"/>
            <a:ext cx="8933530" cy="1008112"/>
          </a:xfrm>
          <a:prstGeom prst="flowChartProcess">
            <a:avLst/>
          </a:prstGeom>
          <a:solidFill>
            <a:schemeClr val="bg1">
              <a:lumMod val="95000"/>
              <a:alpha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Clr>
                <a:srgbClr val="F6621A"/>
              </a:buClr>
              <a:buSzPct val="125000"/>
              <a:buFont typeface="Wingdings" pitchFamily="2" charset="2"/>
              <a:buChar char="ü"/>
            </a:pPr>
            <a:r>
              <a:rPr lang="ru-RU" sz="1200" dirty="0" smtClean="0">
                <a:solidFill>
                  <a:schemeClr val="tx1"/>
                </a:solidFill>
              </a:rPr>
              <a:t>Портфель кредитов МСП вырос в 2 раза с 01.01.2010: с 2,65 трлн до 5,31 трлн рублей. Объем выдаваемых за год кредитов рос еще активнее – если по итогам 2009 он составлял 3,01 трлн рублей, то в 2013 было выдано уже 8,06 трлн рублей (рост в 2,7 раза за 4 года). Тем не менее, стоит отметить, что  рост рынка сопряжен с существенным изменением структуры выдаваемых кредитов.</a:t>
            </a:r>
            <a:endParaRPr lang="ru-RU" sz="1200" dirty="0">
              <a:solidFill>
                <a:schemeClr val="tx1"/>
              </a:solidFill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6551213"/>
              </p:ext>
            </p:extLst>
          </p:nvPr>
        </p:nvGraphicFramePr>
        <p:xfrm>
          <a:off x="61646" y="1016732"/>
          <a:ext cx="5824822" cy="3924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61800"/>
              </p:ext>
            </p:extLst>
          </p:nvPr>
        </p:nvGraphicFramePr>
        <p:xfrm>
          <a:off x="6084169" y="1952836"/>
          <a:ext cx="2956866" cy="2515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5434"/>
                <a:gridCol w="1106773"/>
                <a:gridCol w="1084659"/>
              </a:tblGrid>
              <a:tr h="606252">
                <a:tc gridSpan="3">
                  <a:txBody>
                    <a:bodyPr/>
                    <a:lstStyle/>
                    <a:p>
                      <a:pPr algn="ctr" rtl="0">
                        <a:defRPr sz="1100" b="1" i="0" u="none" strike="noStrike" kern="1200" baseline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defRPr>
                      </a:pP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Динамика портфеля и объема выдач, к соответствующему периоду</a:t>
                      </a:r>
                      <a:endParaRPr lang="ru-RU" sz="12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FC820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0957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Период</a:t>
                      </a:r>
                      <a:endParaRPr lang="ru-RU" sz="12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Выдачи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Портфель</a:t>
                      </a:r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0923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2010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+56,1%</a:t>
                      </a:r>
                      <a:endParaRPr lang="ru-RU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+21,9%</a:t>
                      </a:r>
                      <a:endParaRPr lang="ru-RU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2627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2011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+28,7%</a:t>
                      </a:r>
                      <a:endParaRPr lang="ru-RU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+19,1%</a:t>
                      </a:r>
                      <a:endParaRPr lang="ru-RU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339">
                <a:tc>
                  <a:txBody>
                    <a:bodyPr/>
                    <a:lstStyle/>
                    <a:p>
                      <a:pPr algn="ctr"/>
                      <a:r>
                        <a:rPr lang="ru-RU" sz="1200" b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2012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+14,6%</a:t>
                      </a:r>
                      <a:endParaRPr lang="ru-RU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+16,9%</a:t>
                      </a:r>
                      <a:endParaRPr lang="ru-RU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051">
                <a:tc>
                  <a:txBody>
                    <a:bodyPr/>
                    <a:lstStyle/>
                    <a:p>
                      <a:pPr algn="ctr"/>
                      <a:r>
                        <a:rPr lang="ru-RU" sz="1200" b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2013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+16,2%</a:t>
                      </a:r>
                      <a:endParaRPr lang="ru-RU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+14,8%</a:t>
                      </a:r>
                      <a:endParaRPr lang="ru-RU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3163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1 кв.</a:t>
                      </a:r>
                      <a:r>
                        <a:rPr lang="ru-RU" sz="12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2014*</a:t>
                      </a:r>
                      <a:endParaRPr lang="ru-RU" sz="12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+8,5%</a:t>
                      </a:r>
                      <a:endParaRPr lang="ru-RU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+13,3%</a:t>
                      </a:r>
                      <a:endParaRPr lang="ru-RU" sz="1400" b="0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032922" y="4605559"/>
            <a:ext cx="20162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*к 1 кв. 2013</a:t>
            </a:r>
            <a:endParaRPr lang="ru-RU" sz="1100" dirty="0"/>
          </a:p>
        </p:txBody>
      </p:sp>
      <p:sp>
        <p:nvSpPr>
          <p:cNvPr id="14" name="Прямоугольник с двумя вырезанными противолежащими углами 13"/>
          <p:cNvSpPr/>
          <p:nvPr/>
        </p:nvSpPr>
        <p:spPr>
          <a:xfrm>
            <a:off x="2987823" y="188640"/>
            <a:ext cx="6053211" cy="720080"/>
          </a:xfrm>
          <a:prstGeom prst="snip2DiagRect">
            <a:avLst>
              <a:gd name="adj1" fmla="val 0"/>
              <a:gd name="adj2" fmla="val 50000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b="1" cap="sm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Динамика рынка кредитования МСП</a:t>
            </a:r>
          </a:p>
        </p:txBody>
      </p:sp>
    </p:spTree>
    <p:extLst>
      <p:ext uri="{BB962C8B-B14F-4D97-AF65-F5344CB8AC3E}">
        <p14:creationId xmlns:p14="http://schemas.microsoft.com/office/powerpoint/2010/main" val="1081550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BC3AB-5469-4B1A-A294-73A2A3F67F77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20" name="Блок-схема: процесс 19"/>
          <p:cNvSpPr/>
          <p:nvPr/>
        </p:nvSpPr>
        <p:spPr>
          <a:xfrm>
            <a:off x="143507" y="4689140"/>
            <a:ext cx="8897527" cy="1512168"/>
          </a:xfrm>
          <a:prstGeom prst="flowChartProcess">
            <a:avLst/>
          </a:prstGeom>
          <a:solidFill>
            <a:schemeClr val="bg1">
              <a:lumMod val="95000"/>
              <a:alpha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Clr>
                <a:srgbClr val="F6621A"/>
              </a:buClr>
              <a:buSzPct val="125000"/>
              <a:buFont typeface="Wingdings" pitchFamily="2" charset="2"/>
              <a:buChar char="ü"/>
            </a:pPr>
            <a:r>
              <a:rPr lang="ru-RU" sz="1200" dirty="0">
                <a:solidFill>
                  <a:schemeClr val="tx1"/>
                </a:solidFill>
              </a:rPr>
              <a:t>По данным рейтингового агентства РА Эксперт, срочность выдаваемых кредитов падает на протяжении последних 3 лет. Аналогичный вывод можно сделать, если посмотреть на соотношение прироста портфеля задолженности и объема выдаваемых за год на рынке кредитов – если в 2010 он составлял 12% то по итогам 2013 года – уже 8%, и столь существенное превышение объемов выдач над ростом портфеля задолженности может указывать на снижение среднего срока кредита – то есть лишь небольшая доля кредитов «оседает» в портфеле на достаточно долгий срок</a:t>
            </a:r>
            <a:r>
              <a:rPr lang="ru-RU" sz="1200" dirty="0" smtClean="0">
                <a:solidFill>
                  <a:schemeClr val="tx1"/>
                </a:solidFill>
              </a:rPr>
              <a:t>.</a:t>
            </a:r>
          </a:p>
          <a:p>
            <a:pPr marL="171450" indent="-171450" algn="just">
              <a:buClr>
                <a:srgbClr val="F6621A"/>
              </a:buClr>
              <a:buSzPct val="125000"/>
              <a:buFont typeface="Wingdings" pitchFamily="2" charset="2"/>
              <a:buChar char="ü"/>
            </a:pPr>
            <a:r>
              <a:rPr lang="ru-RU" sz="1200" dirty="0" err="1" smtClean="0">
                <a:solidFill>
                  <a:schemeClr val="tx1"/>
                </a:solidFill>
              </a:rPr>
              <a:t>Справочно</a:t>
            </a:r>
            <a:r>
              <a:rPr lang="ru-RU" sz="1200" dirty="0" smtClean="0">
                <a:solidFill>
                  <a:schemeClr val="tx1"/>
                </a:solidFill>
              </a:rPr>
              <a:t>: </a:t>
            </a:r>
            <a:r>
              <a:rPr lang="ru-RU" sz="1200" u="sng" dirty="0" smtClean="0">
                <a:solidFill>
                  <a:schemeClr val="tx1"/>
                </a:solidFill>
              </a:rPr>
              <a:t>Доля кредитов на срок свыше 3 лет </a:t>
            </a:r>
            <a:r>
              <a:rPr lang="ru-RU" sz="1200" dirty="0" smtClean="0">
                <a:solidFill>
                  <a:schemeClr val="tx1"/>
                </a:solidFill>
              </a:rPr>
              <a:t>в портфеле Программы ОАО «МСП Банк» составляет </a:t>
            </a:r>
            <a:r>
              <a:rPr lang="ru-RU" sz="1200" b="1" dirty="0" smtClean="0">
                <a:solidFill>
                  <a:schemeClr val="tx1"/>
                </a:solidFill>
              </a:rPr>
              <a:t>73,4%, </a:t>
            </a:r>
            <a:r>
              <a:rPr lang="ru-RU" sz="1200" dirty="0" smtClean="0">
                <a:solidFill>
                  <a:schemeClr val="tx1"/>
                </a:solidFill>
              </a:rPr>
              <a:t>но существенного влияния на рынок Банк оказать не может в силу ограниченности ресурсов – его доля в совокупном портфеле кредитов МСП составляет </a:t>
            </a:r>
            <a:r>
              <a:rPr lang="ru-RU" sz="1200" b="1" dirty="0" smtClean="0">
                <a:solidFill>
                  <a:schemeClr val="tx1"/>
                </a:solidFill>
              </a:rPr>
              <a:t>1,44%.</a:t>
            </a:r>
            <a:endParaRPr lang="ru-RU" sz="1200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956702290"/>
              </p:ext>
            </p:extLst>
          </p:nvPr>
        </p:nvGraphicFramePr>
        <p:xfrm>
          <a:off x="4854986" y="1232757"/>
          <a:ext cx="4289014" cy="338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320857"/>
              </p:ext>
            </p:extLst>
          </p:nvPr>
        </p:nvGraphicFramePr>
        <p:xfrm>
          <a:off x="215516" y="1231088"/>
          <a:ext cx="4216431" cy="33860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292"/>
                <a:gridCol w="1368152"/>
                <a:gridCol w="1491911"/>
                <a:gridCol w="684076"/>
              </a:tblGrid>
              <a:tr h="606252">
                <a:tc gridSpan="4">
                  <a:txBody>
                    <a:bodyPr/>
                    <a:lstStyle/>
                    <a:p>
                      <a:pPr algn="ctr" rtl="0">
                        <a:defRPr sz="1100" b="1" i="0" u="none" strike="noStrike" kern="1200" baseline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defRPr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Соотношение прироста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 портфеля и объема выданных на рынке кредитов, трлн рублей</a:t>
                      </a:r>
                      <a:endParaRPr lang="ru-RU" sz="12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820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>
                        <a:defRPr sz="1100" b="1" i="0" u="none" strike="noStrike" kern="1200" baseline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defRPr>
                      </a:pPr>
                      <a:endParaRPr lang="ru-RU" sz="12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FC820C"/>
                    </a:solidFill>
                  </a:tcPr>
                </a:tc>
              </a:tr>
              <a:tr h="320957"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Объем выдач,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трлн </a:t>
                      </a:r>
                      <a:r>
                        <a:rPr lang="ru-RU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руб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2. Прирост портфеля,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трлн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</a:rPr>
                        <a:t>руб</a:t>
                      </a:r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2/1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2010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4,70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0,58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2011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0,62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2012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6,94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0,65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2013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8,06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0,67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2987823" y="188640"/>
            <a:ext cx="6053211" cy="720080"/>
          </a:xfrm>
          <a:prstGeom prst="snip2DiagRect">
            <a:avLst>
              <a:gd name="adj1" fmla="val 0"/>
              <a:gd name="adj2" fmla="val 50000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cap="sm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Срочность кредитов на рынке кредитования МСП</a:t>
            </a:r>
          </a:p>
        </p:txBody>
      </p:sp>
    </p:spTree>
    <p:extLst>
      <p:ext uri="{BB962C8B-B14F-4D97-AF65-F5344CB8AC3E}">
        <p14:creationId xmlns:p14="http://schemas.microsoft.com/office/powerpoint/2010/main" val="3335894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BC3AB-5469-4B1A-A294-73A2A3F67F77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9700679"/>
              </p:ext>
            </p:extLst>
          </p:nvPr>
        </p:nvGraphicFramePr>
        <p:xfrm>
          <a:off x="-8473" y="1016732"/>
          <a:ext cx="9144000" cy="3803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Блок-схема: процесс 15"/>
          <p:cNvSpPr/>
          <p:nvPr/>
        </p:nvSpPr>
        <p:spPr>
          <a:xfrm>
            <a:off x="107504" y="4869160"/>
            <a:ext cx="8933530" cy="1260140"/>
          </a:xfrm>
          <a:prstGeom prst="flowChartProcess">
            <a:avLst/>
          </a:prstGeom>
          <a:solidFill>
            <a:schemeClr val="bg1">
              <a:lumMod val="95000"/>
              <a:alpha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Clr>
                <a:srgbClr val="F6621A"/>
              </a:buClr>
              <a:buSzPct val="125000"/>
              <a:buFont typeface="Wingdings" pitchFamily="2" charset="2"/>
              <a:buChar char="ü"/>
            </a:pPr>
            <a:r>
              <a:rPr lang="ru-RU" sz="1200" dirty="0" smtClean="0">
                <a:solidFill>
                  <a:schemeClr val="tx1"/>
                </a:solidFill>
              </a:rPr>
              <a:t>Доля просроченной задолженности на рынке кредитования МСП традиционно выше, чем на смежных рынках (кредитование ФЛ – 4,9%, крупный бизнес – 3,6%). При этом следует отметить, что в крупнейших банкам формируется большая часть проблемных долгов – доля просрочки в их портфелях превышает 9,3%, в то время как в небольших и средних она составляет порядка 4,1%. Снижение доли просроченной задолженности в 2012-2013 гг. во многом связано со списанием и продажей проблемных портфелей, происходившем на отчетные даты (01.07 и 01.01) – так, за 2013 год сокращение объема просрочки на эти даты составило 45 млрд рублей.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с двумя вырезанными противолежащими углами 16"/>
          <p:cNvSpPr/>
          <p:nvPr/>
        </p:nvSpPr>
        <p:spPr>
          <a:xfrm>
            <a:off x="2987823" y="188640"/>
            <a:ext cx="6053211" cy="720080"/>
          </a:xfrm>
          <a:prstGeom prst="snip2DiagRect">
            <a:avLst>
              <a:gd name="adj1" fmla="val 0"/>
              <a:gd name="adj2" fmla="val 50000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b="1" cap="sm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Динамика доли просроченной задолженности на рынке кредитования МСП в разрезе размера банков</a:t>
            </a:r>
          </a:p>
        </p:txBody>
      </p:sp>
    </p:spTree>
    <p:extLst>
      <p:ext uri="{BB962C8B-B14F-4D97-AF65-F5344CB8AC3E}">
        <p14:creationId xmlns:p14="http://schemas.microsoft.com/office/powerpoint/2010/main" val="1959808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2987823" y="188640"/>
            <a:ext cx="6053211" cy="720080"/>
          </a:xfrm>
          <a:prstGeom prst="snip2DiagRect">
            <a:avLst>
              <a:gd name="adj1" fmla="val 0"/>
              <a:gd name="adj2" fmla="val 50000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b="1" cap="sm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Роль крупнейших банков на рынке кредитования МСП</a:t>
            </a:r>
            <a:endParaRPr lang="ru-RU" sz="1600" b="1" cap="sm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BC3AB-5469-4B1A-A294-73A2A3F67F77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1526980"/>
              </p:ext>
            </p:extLst>
          </p:nvPr>
        </p:nvGraphicFramePr>
        <p:xfrm>
          <a:off x="69914" y="1088740"/>
          <a:ext cx="8963025" cy="302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Блок-схема: процесс 15"/>
          <p:cNvSpPr/>
          <p:nvPr/>
        </p:nvSpPr>
        <p:spPr>
          <a:xfrm>
            <a:off x="107504" y="4149080"/>
            <a:ext cx="4320480" cy="1980220"/>
          </a:xfrm>
          <a:prstGeom prst="flowChartProcess">
            <a:avLst/>
          </a:prstGeom>
          <a:solidFill>
            <a:schemeClr val="bg1">
              <a:lumMod val="95000"/>
              <a:alpha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algn="just">
              <a:buClr>
                <a:srgbClr val="F6621A"/>
              </a:buClr>
              <a:buSzPct val="125000"/>
              <a:buFont typeface="Wingdings" pitchFamily="2" charset="2"/>
              <a:buChar char="ü"/>
            </a:pPr>
            <a:r>
              <a:rPr lang="ru-RU" sz="1200" dirty="0" smtClean="0">
                <a:solidFill>
                  <a:schemeClr val="tx1"/>
                </a:solidFill>
              </a:rPr>
              <a:t>Доля 30 крупнейших по объему активов банков в сегменте МСП достаточно весьма существенна – на них приходится около 60% портфеля в этом сегменте и чуть более 50% объема выдач малому и среднему </a:t>
            </a:r>
            <a:r>
              <a:rPr lang="ru-RU" sz="1200" dirty="0" err="1" smtClean="0">
                <a:solidFill>
                  <a:schemeClr val="tx1"/>
                </a:solidFill>
              </a:rPr>
              <a:t>бизнесу.При</a:t>
            </a:r>
            <a:r>
              <a:rPr lang="ru-RU" sz="1200" dirty="0" smtClean="0">
                <a:solidFill>
                  <a:schemeClr val="tx1"/>
                </a:solidFill>
              </a:rPr>
              <a:t> этом стоит отметить, что малые и средние банки значительно динамичнее наращивают портфель – он с 2010 года вырос у них почти в 2,4 раза против 1,8 у крупнейших банков, в то время как крупные банки в большей степени ориентированы на объемы выдач: они с 2010 года увеличили их почти в 3 раза.</a:t>
            </a:r>
            <a:endParaRPr lang="ru-RU" sz="1200" dirty="0">
              <a:solidFill>
                <a:schemeClr val="tx1"/>
              </a:solidFill>
            </a:endParaRPr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16986"/>
              </p:ext>
            </p:extLst>
          </p:nvPr>
        </p:nvGraphicFramePr>
        <p:xfrm>
          <a:off x="4680587" y="4132235"/>
          <a:ext cx="4360447" cy="1997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7717"/>
                <a:gridCol w="759542"/>
                <a:gridCol w="973188"/>
              </a:tblGrid>
              <a:tr h="606252">
                <a:tc gridSpan="3">
                  <a:txBody>
                    <a:bodyPr/>
                    <a:lstStyle/>
                    <a:p>
                      <a:pPr algn="ctr" rtl="0">
                        <a:defRPr sz="1100" b="1" i="0" u="none" strike="noStrike" kern="1200" baseline="0">
                          <a:solidFill>
                            <a:sysClr val="windowText" lastClr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defRPr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Сравнение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 динамики портфеля и объема выдач за 4 года: крупные и небольшие банки</a:t>
                      </a:r>
                      <a:endParaRPr lang="ru-RU" sz="12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FC820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0957">
                <a:tc>
                  <a:txBody>
                    <a:bodyPr/>
                    <a:lstStyle/>
                    <a:p>
                      <a:endParaRPr lang="ru-RU" sz="12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ТОП-30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НЕ ТОП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 30</a:t>
                      </a:r>
                      <a:endParaRPr lang="ru-RU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Портфель,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прирост с 01.01.2010</a:t>
                      </a:r>
                      <a:endParaRPr lang="ru-RU" sz="12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+82%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+136%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Объем кредитов, 2013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год к 2009</a:t>
                      </a:r>
                      <a:endParaRPr lang="ru-RU" sz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+190%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+146%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933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2987823" y="188640"/>
            <a:ext cx="6053211" cy="720080"/>
          </a:xfrm>
          <a:prstGeom prst="snip2DiagRect">
            <a:avLst>
              <a:gd name="adj1" fmla="val 0"/>
              <a:gd name="adj2" fmla="val 50000"/>
            </a:avLst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b="1" cap="sm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Тенденции и перспективы рынка</a:t>
            </a:r>
            <a:endParaRPr lang="ru-RU" sz="1600" b="1" cap="sm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5BC3AB-5469-4B1A-A294-73A2A3F67F77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215516" y="1124744"/>
            <a:ext cx="8676964" cy="1296144"/>
          </a:xfrm>
          <a:prstGeom prst="flowChartProcess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Clr>
                <a:srgbClr val="F6621A"/>
              </a:buClr>
              <a:buSzPct val="125000"/>
            </a:pPr>
            <a:r>
              <a:rPr lang="ru-RU" dirty="0" smtClean="0">
                <a:solidFill>
                  <a:schemeClr val="tx1"/>
                </a:solidFill>
              </a:rPr>
              <a:t>Основные негативные факторы:</a:t>
            </a:r>
          </a:p>
          <a:p>
            <a:pPr algn="just">
              <a:buClr>
                <a:srgbClr val="F6621A"/>
              </a:buClr>
              <a:buSzPct val="125000"/>
            </a:pPr>
            <a:endParaRPr lang="ru-RU" dirty="0" smtClean="0">
              <a:solidFill>
                <a:schemeClr val="tx1"/>
              </a:solidFill>
            </a:endParaRPr>
          </a:p>
          <a:p>
            <a:pPr marL="171450" indent="-171450" algn="just">
              <a:spcAft>
                <a:spcPts val="300"/>
              </a:spcAft>
              <a:buClr>
                <a:srgbClr val="F6621A"/>
              </a:buClr>
              <a:buSzPct val="125000"/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</a:rPr>
              <a:t>Общее торможение экономики</a:t>
            </a:r>
          </a:p>
          <a:p>
            <a:pPr marL="171450" indent="-171450" algn="just">
              <a:spcAft>
                <a:spcPts val="300"/>
              </a:spcAft>
              <a:buClr>
                <a:srgbClr val="F6621A"/>
              </a:buClr>
              <a:buSzPct val="125000"/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</a:rPr>
              <a:t>Снижение деловой активности предприятий</a:t>
            </a:r>
          </a:p>
          <a:p>
            <a:pPr marL="171450" indent="-171450" algn="just">
              <a:spcAft>
                <a:spcPts val="300"/>
              </a:spcAft>
              <a:buClr>
                <a:srgbClr val="F6621A"/>
              </a:buClr>
              <a:buSzPct val="125000"/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</a:rPr>
              <a:t>Сокращение инвестиций и корректировка инвестиционных планов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215516" y="2888940"/>
            <a:ext cx="8676964" cy="1152128"/>
          </a:xfrm>
          <a:prstGeom prst="flowChartProcess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Clr>
                <a:srgbClr val="F6621A"/>
              </a:buClr>
              <a:buSzPct val="125000"/>
            </a:pPr>
            <a:r>
              <a:rPr lang="ru-RU" dirty="0" smtClean="0">
                <a:solidFill>
                  <a:schemeClr val="tx1"/>
                </a:solidFill>
              </a:rPr>
              <a:t>На рынке кредитования МСП</a:t>
            </a:r>
          </a:p>
          <a:p>
            <a:pPr algn="just">
              <a:buClr>
                <a:srgbClr val="F6621A"/>
              </a:buClr>
              <a:buSzPct val="125000"/>
            </a:pPr>
            <a:endParaRPr lang="ru-RU" dirty="0" smtClean="0">
              <a:solidFill>
                <a:schemeClr val="tx1"/>
              </a:solidFill>
            </a:endParaRPr>
          </a:p>
          <a:p>
            <a:pPr marL="171450" indent="-171450" algn="just">
              <a:spcAft>
                <a:spcPts val="300"/>
              </a:spcAft>
              <a:buClr>
                <a:srgbClr val="F6621A"/>
              </a:buClr>
              <a:buSzPct val="125000"/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</a:rPr>
              <a:t>Снижение спроса на долгосрочные ресурсы</a:t>
            </a:r>
          </a:p>
          <a:p>
            <a:pPr marL="171450" indent="-171450" algn="just">
              <a:spcAft>
                <a:spcPts val="300"/>
              </a:spcAft>
              <a:buClr>
                <a:srgbClr val="F6621A"/>
              </a:buClr>
              <a:buSzPct val="125000"/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</a:rPr>
              <a:t>Снижение предложения долгосрочных ресурсов вследствие изменения структуры пассивов банков и возросших рисков</a:t>
            </a:r>
          </a:p>
          <a:p>
            <a:pPr marL="171450" indent="-171450" algn="just">
              <a:spcAft>
                <a:spcPts val="300"/>
              </a:spcAft>
              <a:buClr>
                <a:srgbClr val="F6621A"/>
              </a:buClr>
              <a:buSzPct val="125000"/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</a:rPr>
              <a:t>Ужесточение условий отбора заемщиков в силу ухудшения их финансового положения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0" y="4437112"/>
            <a:ext cx="5054469" cy="1728192"/>
          </a:xfrm>
          <a:prstGeom prst="flowChartProcess">
            <a:avLst/>
          </a:prstGeom>
          <a:solidFill>
            <a:srgbClr val="FF8F2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Clr>
                <a:srgbClr val="F6621A"/>
              </a:buClr>
              <a:buSzPct val="125000"/>
            </a:pPr>
            <a:r>
              <a:rPr lang="ru-RU" sz="1400" b="1" dirty="0" smtClean="0">
                <a:solidFill>
                  <a:schemeClr val="tx1"/>
                </a:solidFill>
              </a:rPr>
              <a:t>Прогноз по рынку кредитования МСП на 2014 год:</a:t>
            </a:r>
          </a:p>
          <a:p>
            <a:pPr algn="just">
              <a:buClr>
                <a:srgbClr val="F6621A"/>
              </a:buClr>
              <a:buSzPct val="125000"/>
            </a:pPr>
            <a:endParaRPr lang="ru-RU" sz="1400" dirty="0" smtClean="0">
              <a:solidFill>
                <a:schemeClr val="tx1"/>
              </a:solidFill>
            </a:endParaRPr>
          </a:p>
          <a:p>
            <a:pPr marL="171450" indent="-171450" algn="just">
              <a:spcAft>
                <a:spcPts val="1200"/>
              </a:spcAft>
              <a:buClr>
                <a:srgbClr val="F6621A"/>
              </a:buClr>
              <a:buSzPct val="125000"/>
              <a:buFont typeface="Wingdings" pitchFamily="2" charset="2"/>
              <a:buChar char="ü"/>
            </a:pPr>
            <a:r>
              <a:rPr lang="ru-RU" sz="1400" dirty="0" smtClean="0">
                <a:solidFill>
                  <a:schemeClr val="tx1"/>
                </a:solidFill>
              </a:rPr>
              <a:t>Прирост портфеля кредитов на </a:t>
            </a:r>
            <a:r>
              <a:rPr lang="ru-RU" sz="1400" b="1" dirty="0" smtClean="0">
                <a:solidFill>
                  <a:schemeClr val="tx1"/>
                </a:solidFill>
              </a:rPr>
              <a:t>8,5-11,5% </a:t>
            </a:r>
            <a:br>
              <a:rPr lang="ru-RU" sz="1400" b="1" dirty="0" smtClean="0">
                <a:solidFill>
                  <a:schemeClr val="tx1"/>
                </a:solidFill>
              </a:rPr>
            </a:br>
            <a:r>
              <a:rPr lang="ru-RU" sz="1400" b="1" dirty="0" smtClean="0">
                <a:solidFill>
                  <a:schemeClr val="tx1"/>
                </a:solidFill>
              </a:rPr>
              <a:t>(до 5,6-5,75 трлн рублей)</a:t>
            </a:r>
          </a:p>
          <a:p>
            <a:pPr marL="171450" indent="-171450" algn="just">
              <a:spcAft>
                <a:spcPts val="1200"/>
              </a:spcAft>
              <a:buClr>
                <a:srgbClr val="F6621A"/>
              </a:buClr>
              <a:buSzPct val="125000"/>
              <a:buFont typeface="Wingdings" pitchFamily="2" charset="2"/>
              <a:buChar char="ü"/>
            </a:pPr>
            <a:r>
              <a:rPr lang="ru-RU" sz="1400" dirty="0" smtClean="0">
                <a:solidFill>
                  <a:schemeClr val="tx1"/>
                </a:solidFill>
              </a:rPr>
              <a:t>Прирост объема выданных за год кредитов </a:t>
            </a:r>
            <a:r>
              <a:rPr lang="ru-RU" sz="1400" b="1" dirty="0" smtClean="0">
                <a:solidFill>
                  <a:schemeClr val="tx1"/>
                </a:solidFill>
              </a:rPr>
              <a:t>на </a:t>
            </a:r>
            <a:r>
              <a:rPr lang="ru-RU" sz="1400" b="1" dirty="0">
                <a:solidFill>
                  <a:schemeClr val="tx1"/>
                </a:solidFill>
              </a:rPr>
              <a:t>9-11,5 % </a:t>
            </a:r>
            <a:r>
              <a:rPr lang="ru-RU" sz="1400" b="1" dirty="0" smtClean="0">
                <a:solidFill>
                  <a:schemeClr val="tx1"/>
                </a:solidFill>
              </a:rPr>
              <a:t/>
            </a:r>
            <a:br>
              <a:rPr lang="ru-RU" sz="1400" b="1" dirty="0" smtClean="0">
                <a:solidFill>
                  <a:schemeClr val="tx1"/>
                </a:solidFill>
              </a:rPr>
            </a:br>
            <a:r>
              <a:rPr lang="ru-RU" sz="1400" b="1" dirty="0" smtClean="0">
                <a:solidFill>
                  <a:schemeClr val="tx1"/>
                </a:solidFill>
              </a:rPr>
              <a:t>(</a:t>
            </a:r>
            <a:r>
              <a:rPr lang="ru-RU" sz="1400" b="1" dirty="0">
                <a:solidFill>
                  <a:schemeClr val="tx1"/>
                </a:solidFill>
              </a:rPr>
              <a:t>до 8,8-9 трлн руб.)</a:t>
            </a:r>
            <a:endParaRPr lang="ru-RU" sz="1400" b="1" dirty="0" smtClean="0">
              <a:solidFill>
                <a:schemeClr val="tx1"/>
              </a:solidFill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5256076" y="4725144"/>
            <a:ext cx="3784958" cy="1152128"/>
          </a:xfrm>
          <a:prstGeom prst="flowChartProcess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Clr>
                <a:srgbClr val="F6621A"/>
              </a:buClr>
              <a:buSzPct val="125000"/>
            </a:pPr>
            <a:endParaRPr lang="ru-RU" dirty="0" smtClean="0">
              <a:solidFill>
                <a:schemeClr val="tx1"/>
              </a:solidFill>
            </a:endParaRPr>
          </a:p>
          <a:p>
            <a:pPr marL="171450" indent="-171450" algn="just">
              <a:spcAft>
                <a:spcPts val="600"/>
              </a:spcAft>
              <a:buClr>
                <a:srgbClr val="F6621A"/>
              </a:buClr>
              <a:buSzPct val="125000"/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</a:rPr>
              <a:t>По итогам 1 кв. 2014 прогноз в целом подтверждается, если не произойдет дальнейшего ухудшения внешнеполитической обстановки</a:t>
            </a:r>
          </a:p>
        </p:txBody>
      </p:sp>
    </p:spTree>
    <p:extLst>
      <p:ext uri="{BB962C8B-B14F-4D97-AF65-F5344CB8AC3E}">
        <p14:creationId xmlns:p14="http://schemas.microsoft.com/office/powerpoint/2010/main" val="284234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581150" y="3502025"/>
            <a:ext cx="6446838" cy="382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lnSpc>
                <a:spcPct val="120000"/>
              </a:lnSpc>
            </a:pPr>
            <a:r>
              <a:rPr lang="ru-RU" sz="2200" b="1" dirty="0">
                <a:solidFill>
                  <a:srgbClr val="646464"/>
                </a:solidFill>
              </a:rPr>
              <a:t>СПАСИБО ЗА ВНИМАНИЕ</a:t>
            </a:r>
            <a:r>
              <a:rPr lang="ru-RU" sz="2200" b="1" dirty="0" smtClean="0">
                <a:solidFill>
                  <a:srgbClr val="646464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4696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пециальное оформление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Специальное оформление">
  <a:themeElements>
    <a:clrScheme name="2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Специальное оформление">
  <a:themeElements>
    <a:clrScheme name="1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3725</TotalTime>
  <Words>900</Words>
  <Application>Microsoft Office PowerPoint</Application>
  <PresentationFormat>Экран (4:3)</PresentationFormat>
  <Paragraphs>118</Paragraphs>
  <Slides>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Оформление по умолчанию</vt:lpstr>
      <vt:lpstr>Специальное оформление</vt:lpstr>
      <vt:lpstr>2_Специальное оформление</vt:lpstr>
      <vt:lpstr>1_Специальное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none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dubovskiy.d</dc:creator>
  <cp:lastModifiedBy>Волкова Елена Дмитриевна</cp:lastModifiedBy>
  <cp:revision>281</cp:revision>
  <cp:lastPrinted>2011-11-29T12:55:59Z</cp:lastPrinted>
  <dcterms:created xsi:type="dcterms:W3CDTF">2011-06-28T17:14:56Z</dcterms:created>
  <dcterms:modified xsi:type="dcterms:W3CDTF">2014-06-06T06:47:43Z</dcterms:modified>
</cp:coreProperties>
</file>