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6" r:id="rId3"/>
    <p:sldId id="331" r:id="rId4"/>
    <p:sldId id="333" r:id="rId5"/>
    <p:sldId id="335" r:id="rId6"/>
    <p:sldId id="336" r:id="rId7"/>
    <p:sldId id="337" r:id="rId8"/>
    <p:sldId id="341" r:id="rId9"/>
    <p:sldId id="286" r:id="rId10"/>
    <p:sldId id="327" r:id="rId11"/>
    <p:sldId id="319" r:id="rId12"/>
    <p:sldId id="320" r:id="rId13"/>
    <p:sldId id="322" r:id="rId14"/>
    <p:sldId id="342" r:id="rId15"/>
    <p:sldId id="325" r:id="rId16"/>
    <p:sldId id="329" r:id="rId17"/>
    <p:sldId id="293" r:id="rId18"/>
    <p:sldId id="340" r:id="rId19"/>
    <p:sldId id="295" r:id="rId20"/>
    <p:sldId id="296" r:id="rId21"/>
    <p:sldId id="338" r:id="rId22"/>
    <p:sldId id="298" r:id="rId23"/>
    <p:sldId id="339" r:id="rId24"/>
    <p:sldId id="300" r:id="rId25"/>
    <p:sldId id="330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ov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  <a:srgbClr val="CC6600"/>
    <a:srgbClr val="996633"/>
    <a:srgbClr val="993300"/>
    <a:srgbClr val="FFCC99"/>
    <a:srgbClr val="CC9900"/>
    <a:srgbClr val="FFCC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6730E9A-5813-4F1A-A52C-AF9884FE358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939879BA-B4EA-4842-B692-DE8027A5EBE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77F86-1AFB-4E18-AB71-826ABCFE1CCB}" type="slidenum">
              <a:rPr lang="ru-RU"/>
              <a:pPr/>
              <a:t>1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879BA-B4EA-4842-B692-DE8027A5EBE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10245-1636-4CD0-B154-84119EEB6130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7C61F5-5A6D-42B6-A4AA-6597B365AE40}" type="datetime1">
              <a:rPr lang="ru-RU" smtClean="0"/>
              <a:t>15.11.2012</a:t>
            </a:fld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0D0BB2-BA2B-4F45-9EDA-341A838451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0E82E8-1BDA-4923-84B9-8E26AB7680A1}" type="datetime1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884F7-F5CC-48AA-BFD7-87D2BB90BD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01C209-058E-4BD9-9F6A-EB5AB5CA0B87}" type="datetime1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8BD7A-D9F4-4A51-88AB-75714F7BA8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75C1F-EB5F-4FB1-96E3-2A21531CA8B0}" type="datetime1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7AE32-4065-4C4D-9F01-37587BC5BD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7C4EC6-C480-4454-BC57-F14838EF51E7}" type="datetime1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65F0-5F63-4A3A-B9F4-A710340EF0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A5EF8F-B0DC-484F-898B-1396420302E5}" type="datetime1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E9FF0-4860-4ADC-9B3C-8AE923A662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8EEA45-95E3-459D-999A-1A3B457C228D}" type="datetime1">
              <a:rPr lang="ru-RU" smtClean="0"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682CB-7DB9-4FF0-99C5-13CD6C5F6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82E975-C96E-429B-B05D-2D1FD8331685}" type="datetime1">
              <a:rPr lang="ru-RU" smtClean="0"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0E325-3F6B-4C00-9E46-42FE642B11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9EA88A-BC32-4C7D-9447-90F3E04C7113}" type="datetime1">
              <a:rPr lang="ru-RU" smtClean="0"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EE196-8961-4656-8B6A-83C2E70A85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36499-DD56-448D-9758-17B7AB6D34CC}" type="datetime1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7F661-22E5-4A1E-9342-76128A9E04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87BAE-7489-487B-ACC0-67E27C1C5B94}" type="datetime1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F4485-D5DD-44C7-A597-1696091714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E8B214B-8A84-4803-987D-F72F76BA8019}" type="datetime1">
              <a:rPr lang="ru-RU" smtClean="0"/>
              <a:t>15.11.2012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F20829-D6C7-43DB-9298-115DA733336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nfotropic.ru/?page_id=230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686800" cy="1371600"/>
          </a:xfrm>
        </p:spPr>
        <p:txBody>
          <a:bodyPr/>
          <a:lstStyle/>
          <a:p>
            <a:r>
              <a:rPr lang="ru-RU" sz="3200" b="1" dirty="0" smtClean="0"/>
              <a:t>Стандартная документация: правовые проблемы кредитования </a:t>
            </a:r>
            <a:br>
              <a:rPr lang="ru-RU" sz="3200" b="1" dirty="0" smtClean="0"/>
            </a:br>
            <a:r>
              <a:rPr lang="ru-RU" sz="3200" b="1" dirty="0" smtClean="0"/>
              <a:t>малого и среднего бизнеса</a:t>
            </a:r>
            <a:endParaRPr lang="ru-RU" sz="2800" dirty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3733800" y="3429000"/>
            <a:ext cx="510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Олег Иванов,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Вице-президент Ассоциации региональных банков России</a:t>
            </a:r>
          </a:p>
        </p:txBody>
      </p:sp>
      <p:pic>
        <p:nvPicPr>
          <p:cNvPr id="7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0D0BB2-BA2B-4F45-9EDA-341A838451B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416925" cy="1216025"/>
          </a:xfrm>
        </p:spPr>
        <p:txBody>
          <a:bodyPr/>
          <a:lstStyle/>
          <a:p>
            <a:r>
              <a:rPr lang="ru-RU" dirty="0" smtClean="0"/>
              <a:t>Кредитный продукт = </a:t>
            </a:r>
            <a:br>
              <a:rPr lang="ru-RU" dirty="0" smtClean="0"/>
            </a:br>
            <a:r>
              <a:rPr lang="ru-RU" dirty="0" smtClean="0"/>
              <a:t>кредит + сопутствующие услуги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828800"/>
            <a:ext cx="5181600" cy="4267200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Услуга</a:t>
            </a:r>
          </a:p>
          <a:p>
            <a:r>
              <a:rPr lang="ru-RU" dirty="0" smtClean="0"/>
              <a:t>Кредит</a:t>
            </a:r>
          </a:p>
          <a:p>
            <a:r>
              <a:rPr lang="ru-RU" dirty="0" smtClean="0"/>
              <a:t>Услуга по ведению банковского счета</a:t>
            </a:r>
          </a:p>
          <a:p>
            <a:endParaRPr lang="ru-RU" dirty="0" smtClean="0"/>
          </a:p>
          <a:p>
            <a:r>
              <a:rPr lang="ru-RU" dirty="0" smtClean="0"/>
              <a:t>Услуга по страхованию рисков, имущества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715000" y="1828800"/>
            <a:ext cx="3276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0" lang="ru-RU" sz="3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Исполнитель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Банк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lang="ru-RU" sz="3000" kern="0" dirty="0" smtClean="0">
              <a:latin typeface="+mn-lt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Страховщик</a:t>
            </a:r>
            <a:endParaRPr kumimoji="0" lang="ru-RU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заключения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2971800" cy="4267200"/>
          </a:xfrm>
        </p:spPr>
        <p:txBody>
          <a:bodyPr/>
          <a:lstStyle/>
          <a:p>
            <a:pPr algn="ctr">
              <a:buNone/>
            </a:pPr>
            <a:r>
              <a:rPr lang="ru-RU" sz="1400" b="1" i="1" dirty="0" smtClean="0"/>
              <a:t>«Типичный»</a:t>
            </a:r>
          </a:p>
          <a:p>
            <a:endParaRPr lang="ru-RU" sz="1400" dirty="0" smtClean="0"/>
          </a:p>
          <a:p>
            <a:pPr>
              <a:buFont typeface="+mj-lt"/>
              <a:buAutoNum type="arabicPeriod"/>
            </a:pPr>
            <a:r>
              <a:rPr lang="ru-RU" sz="1400" dirty="0" smtClean="0"/>
              <a:t>Представление в банк кредитной заявки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Изучение банком кредитоспособности потенциального заемщика и обсуждение с банком индивидуальных условий кредитного договора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Оферта со стороны банка (ст. 435 ГК) с учетом Правил</a:t>
            </a:r>
          </a:p>
          <a:p>
            <a:pPr>
              <a:buFont typeface="+mj-lt"/>
              <a:buAutoNum type="arabicPeriod"/>
            </a:pPr>
            <a:r>
              <a:rPr lang="ru-RU" sz="1400" dirty="0" smtClean="0"/>
              <a:t>Акцент заемщиком (ст. 438 ГК РФ)</a:t>
            </a:r>
          </a:p>
          <a:p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352800" y="1828800"/>
            <a:ext cx="2819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«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Усеченный»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ru-RU" sz="1400" kern="0" dirty="0" smtClean="0">
              <a:latin typeface="+mn-lt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Публикация Правил кредитования =</a:t>
            </a: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Оферта банка </a:t>
            </a:r>
            <a:r>
              <a:rPr lang="ru-RU" sz="1400" kern="0" dirty="0" smtClean="0">
                <a:latin typeface="+mn-lt"/>
              </a:rPr>
              <a:t>о </a:t>
            </a: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предоставлении кредита </a:t>
            </a:r>
            <a:r>
              <a:rPr lang="ru-RU" sz="1400" kern="0" dirty="0" smtClean="0">
                <a:latin typeface="+mn-lt"/>
              </a:rPr>
              <a:t>(без индивидуальных условий?)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Представление</a:t>
            </a: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редитной заявки = Согласие заемщика на получение кредита 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6172200" y="1828800"/>
            <a:ext cx="270986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«Обратный»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lang="ru-RU" sz="1400" kern="0" dirty="0" smtClean="0">
              <a:latin typeface="+mn-lt"/>
            </a:endParaRPr>
          </a:p>
          <a:p>
            <a:pPr marL="469900" lvl="0" indent="-469900">
              <a:spcBef>
                <a:spcPct val="20000"/>
              </a:spcBef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ru-RU" sz="1400" kern="0" dirty="0" smtClean="0"/>
              <a:t>Публикация Правил кредитования = Приглашение делать оферты (ст. 437 ГК РФ)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Оферта со стороны заемщика</a:t>
            </a: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основе Правил кредитования, подготовленных </a:t>
            </a:r>
            <a:r>
              <a:rPr lang="ru-RU" sz="1400" kern="0" dirty="0" smtClean="0">
                <a:latin typeface="+mn-lt"/>
              </a:rPr>
              <a:t>банком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Акцент банком (ст. 438 ГК РФ)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Договор присоединения:</a:t>
            </a:r>
            <a:br>
              <a:rPr lang="ru-RU" dirty="0" smtClean="0"/>
            </a:br>
            <a:r>
              <a:rPr lang="ru-RU" dirty="0" smtClean="0"/>
              <a:t>неэффективность защиты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Определение условия одной из сторон (п.1-2 ст. 428 ГК):</a:t>
            </a:r>
          </a:p>
          <a:p>
            <a:pPr lvl="1"/>
            <a:r>
              <a:rPr lang="ru-RU" sz="1600" dirty="0" smtClean="0"/>
              <a:t>лишает заемщика прав, обычно предоставляемых по договорам такого вида, </a:t>
            </a:r>
          </a:p>
          <a:p>
            <a:pPr lvl="1"/>
            <a:r>
              <a:rPr lang="ru-RU" sz="1600" dirty="0" smtClean="0"/>
              <a:t>исключает или ограничивает ответственность банка за нарушение обязательств </a:t>
            </a:r>
          </a:p>
          <a:p>
            <a:pPr lvl="1"/>
            <a:r>
              <a:rPr lang="ru-RU" sz="1600" dirty="0" smtClean="0"/>
              <a:t>другое явно обременительное для заемщика условие</a:t>
            </a:r>
          </a:p>
          <a:p>
            <a:r>
              <a:rPr lang="ru-RU" sz="1800" dirty="0" smtClean="0"/>
              <a:t>Правовые последствия (п.2 ст. 428 ГК): </a:t>
            </a:r>
          </a:p>
          <a:p>
            <a:pPr lvl="1"/>
            <a:r>
              <a:rPr lang="ru-RU" sz="1600" dirty="0" smtClean="0"/>
              <a:t>Изменение договора</a:t>
            </a:r>
          </a:p>
          <a:p>
            <a:pPr lvl="1"/>
            <a:r>
              <a:rPr lang="ru-RU" sz="1600" dirty="0" smtClean="0"/>
              <a:t>Расторжение договора</a:t>
            </a:r>
          </a:p>
          <a:p>
            <a:pPr lvl="1"/>
            <a:endParaRPr lang="ru-RU" sz="1600" dirty="0" smtClean="0"/>
          </a:p>
          <a:p>
            <a:r>
              <a:rPr lang="ru-RU" sz="1800" dirty="0" smtClean="0"/>
              <a:t>Эффективное средство защиты </a:t>
            </a:r>
            <a:r>
              <a:rPr lang="ru-RU" sz="1800" dirty="0" err="1" smtClean="0"/>
              <a:t>МСП-заемщика</a:t>
            </a:r>
            <a:endParaRPr lang="ru-RU" sz="1800" dirty="0" smtClean="0"/>
          </a:p>
          <a:p>
            <a:pPr lvl="1"/>
            <a:r>
              <a:rPr lang="ru-RU" sz="1400" dirty="0" smtClean="0"/>
              <a:t>сохранение действительности кредитного договора, если сумма кредита выдана, </a:t>
            </a:r>
          </a:p>
          <a:p>
            <a:pPr lvl="1"/>
            <a:r>
              <a:rPr lang="ru-RU" sz="1400" dirty="0" smtClean="0"/>
              <a:t>Признание явно обременительного условия недействительным</a:t>
            </a:r>
            <a:endParaRPr lang="ru-RU" sz="20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0" y="3886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Неэффективная защита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7800" y="3810000"/>
            <a:ext cx="2971800" cy="609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условия сделок:</a:t>
            </a:r>
            <a:br>
              <a:rPr lang="ru-RU" dirty="0" smtClean="0"/>
            </a:br>
            <a:r>
              <a:rPr lang="ru-RU" dirty="0" smtClean="0"/>
              <a:t>пример Германии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 smtClean="0"/>
          </a:p>
          <a:p>
            <a:r>
              <a:rPr lang="ru-RU" sz="2000" dirty="0" smtClean="0"/>
              <a:t>Общие условия сделок – условия договора, определенные одной стороной и предназначенные для многократного применения (§ 305 ГГУ)</a:t>
            </a:r>
          </a:p>
          <a:p>
            <a:r>
              <a:rPr lang="ru-RU" sz="2000" dirty="0" smtClean="0"/>
              <a:t>Судебный контроль содержания общих условий (§ 307 ГГУ), т.е. суд может признать общее условие недействительным, если</a:t>
            </a:r>
          </a:p>
          <a:p>
            <a:pPr marL="985837" lvl="1" indent="-514350">
              <a:buFont typeface="+mj-lt"/>
              <a:buAutoNum type="arabicPeriod"/>
            </a:pPr>
            <a:r>
              <a:rPr lang="ru-RU" sz="1800" dirty="0" smtClean="0"/>
              <a:t>Оно отклоняется от диспозитивных правовых норм</a:t>
            </a:r>
          </a:p>
          <a:p>
            <a:pPr marL="985837" lvl="1" indent="-514350">
              <a:buFont typeface="+mj-lt"/>
              <a:buAutoNum type="arabicPeriod"/>
            </a:pPr>
            <a:r>
              <a:rPr lang="ru-RU" sz="1800" dirty="0" smtClean="0"/>
              <a:t>Ставит другую сторону в крайне невыгодное положение</a:t>
            </a:r>
          </a:p>
          <a:p>
            <a:pPr marL="547687" indent="-514350"/>
            <a:r>
              <a:rPr lang="ru-RU" sz="2000" dirty="0" smtClean="0"/>
              <a:t>Прямое указание в законе некоторых недействительных общих условий (§§ 308-309 ГГУ)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 банка потребовать досрочного возврата кредита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272462" cy="4267200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Перечень условий, при которых у банка возникает право требовать досрочного возврата кредита (событие неисполнения)</a:t>
            </a:r>
          </a:p>
          <a:p>
            <a:r>
              <a:rPr lang="ru-RU" sz="2400" dirty="0" smtClean="0"/>
              <a:t>Влияние залогов и обеспечения</a:t>
            </a:r>
          </a:p>
          <a:p>
            <a:r>
              <a:rPr lang="ru-RU" sz="2400" dirty="0" smtClean="0"/>
              <a:t>Ситуация отказа заемщика от повышения процентной ставки</a:t>
            </a:r>
          </a:p>
          <a:p>
            <a:r>
              <a:rPr lang="ru-RU" sz="2400" dirty="0" smtClean="0"/>
              <a:t>Нахождение разумного баланса прав и обязанностей сторон (по мнению суда)</a:t>
            </a:r>
          </a:p>
          <a:p>
            <a:r>
              <a:rPr lang="ru-RU" sz="2400" dirty="0" smtClean="0"/>
              <a:t>Порядок определения размера процентов  и компенсаций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 заемщика на досрочный возврат кредита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272462" cy="4267200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Возврат кредита потребителем без согласия кредитора при условии уведомления за 30 дней (п. 2 ст. 810 ГК, с 1 ноября 2011 г.) ?</a:t>
            </a:r>
          </a:p>
          <a:p>
            <a:r>
              <a:rPr lang="ru-RU" sz="2400" dirty="0" smtClean="0"/>
              <a:t>Уплата процентов за фактический срок пользования суммой кредита</a:t>
            </a:r>
          </a:p>
          <a:p>
            <a:r>
              <a:rPr lang="ru-RU" sz="2400" dirty="0" smtClean="0"/>
              <a:t>Компенсация издержек банка? </a:t>
            </a:r>
          </a:p>
          <a:p>
            <a:r>
              <a:rPr lang="ru-RU" sz="2400" dirty="0" smtClean="0"/>
              <a:t>Особенности регулирования кредитной линии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Споры о банковских комиссиях и вознаграждениях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267200"/>
          </a:xfrm>
        </p:spPr>
        <p:txBody>
          <a:bodyPr/>
          <a:lstStyle/>
          <a:p>
            <a:pPr>
              <a:buNone/>
            </a:pPr>
            <a:r>
              <a:rPr lang="ru-RU" sz="1000" dirty="0" smtClean="0"/>
              <a:t>	Условия о комиссиях, которые признаются судами нарушающими права потребителя:</a:t>
            </a:r>
          </a:p>
          <a:p>
            <a:pPr>
              <a:buNone/>
            </a:pPr>
            <a:r>
              <a:rPr lang="ru-RU" sz="1000" b="1" i="1" dirty="0" smtClean="0"/>
              <a:t>Разово уплачиваемые комиссии:</a:t>
            </a:r>
          </a:p>
          <a:p>
            <a:pPr lvl="0"/>
            <a:r>
              <a:rPr lang="ru-RU" sz="1000" dirty="0" smtClean="0"/>
              <a:t>комиссия за открытие ссудного счета, уплачиваемая единовременно в процентах от суммы кредита;</a:t>
            </a:r>
          </a:p>
          <a:p>
            <a:pPr lvl="0"/>
            <a:r>
              <a:rPr lang="ru-RU" sz="1000" dirty="0" smtClean="0"/>
              <a:t>комиссия за открытие банковского счета для обслуживания кредита, уплачиваемая единовременно в процентах от суммы кредита или в твердой сумме;</a:t>
            </a:r>
          </a:p>
          <a:p>
            <a:pPr lvl="0"/>
            <a:r>
              <a:rPr lang="ru-RU" sz="1000" dirty="0" smtClean="0"/>
              <a:t>комиссия за рассмотрение кредитной заявки, уплачиваемая единовременно в твердой сумме;</a:t>
            </a:r>
          </a:p>
          <a:p>
            <a:pPr lvl="0"/>
            <a:r>
              <a:rPr lang="ru-RU" sz="1000" dirty="0" smtClean="0"/>
              <a:t>комиссия за оформление кредитного договора, уплачиваемая единовременно в твердой сумме; </a:t>
            </a:r>
          </a:p>
          <a:p>
            <a:pPr lvl="0"/>
            <a:r>
              <a:rPr lang="ru-RU" sz="1000" dirty="0" smtClean="0"/>
              <a:t>комиссия (разовый платеж) за выдачу кредита, уплачиваемая единовременно в процентах от суммы кредита;</a:t>
            </a:r>
          </a:p>
          <a:p>
            <a:pPr lvl="0"/>
            <a:r>
              <a:rPr lang="ru-RU" sz="1000" dirty="0" smtClean="0"/>
              <a:t>комиссия за предоставление кредита, уплачиваемая единовременно в процентах от суммы кредита (но не менее установленной суммы);</a:t>
            </a:r>
          </a:p>
          <a:p>
            <a:pPr lvl="0"/>
            <a:r>
              <a:rPr lang="ru-RU" sz="1000" dirty="0" smtClean="0"/>
              <a:t>комиссии за выдачу наличных денежных средств;</a:t>
            </a:r>
          </a:p>
          <a:p>
            <a:pPr lvl="0"/>
            <a:r>
              <a:rPr lang="ru-RU" sz="1000" dirty="0" smtClean="0"/>
              <a:t>комиссия за перечисление аванса продавцу за транспортное средство по </a:t>
            </a:r>
            <a:r>
              <a:rPr lang="ru-RU" sz="1000" dirty="0" err="1" smtClean="0"/>
              <a:t>автокредиту</a:t>
            </a:r>
            <a:r>
              <a:rPr lang="ru-RU" sz="1000" dirty="0" smtClean="0"/>
              <a:t>.</a:t>
            </a:r>
          </a:p>
          <a:p>
            <a:pPr>
              <a:buNone/>
            </a:pPr>
            <a:r>
              <a:rPr lang="ru-RU" sz="1000" b="1" i="1" dirty="0" smtClean="0"/>
              <a:t>Регулярно уплачиваемые комиссии:</a:t>
            </a:r>
          </a:p>
          <a:p>
            <a:pPr lvl="0"/>
            <a:r>
              <a:rPr lang="ru-RU" sz="1000" dirty="0" smtClean="0"/>
              <a:t>комиссия за ведение ссудного  счета, уплачиваемая ежемесячно в процентах от суммы кредита;</a:t>
            </a:r>
          </a:p>
          <a:p>
            <a:pPr lvl="0"/>
            <a:r>
              <a:rPr lang="ru-RU" sz="1000" dirty="0" smtClean="0"/>
              <a:t>комиссия (вознаграждение) за сопровождение кредита, уплачиваемая ежемесячно в процентах от суммы кредита;</a:t>
            </a:r>
          </a:p>
          <a:p>
            <a:pPr lvl="0"/>
            <a:r>
              <a:rPr lang="ru-RU" sz="1000" dirty="0" smtClean="0"/>
              <a:t>комиссия за обслуживание кредитного договора, взимаемая ежемесячно в процентах от суммы кредита. Согласно положению банка о кредитовании, «обслуживание кредитного договора включает в себя работу по подготовке и разработке проекта кредитного договора, предложение вариантов его оптимального обеспечения, разработку обеспечительного договора, уведомление заемщика о дате очередного платежа, изменение графика платежей в случае досрочного возврата кредита либо на основании заявления заемщика».</a:t>
            </a:r>
          </a:p>
          <a:p>
            <a:pPr lvl="0"/>
            <a:r>
              <a:rPr lang="ru-RU" sz="1000" dirty="0" smtClean="0"/>
              <a:t>комиссия за предоставление кредита, уплачиваемая ежемесячно в процентах от суммы кредита;</a:t>
            </a:r>
          </a:p>
          <a:p>
            <a:pPr lvl="0"/>
            <a:r>
              <a:rPr lang="ru-RU" sz="1000" dirty="0" smtClean="0"/>
              <a:t>комиссия за обслуживание лимита кредита, уплачиваемая ежемесячно в процентах от размера кредитного лимита;</a:t>
            </a:r>
          </a:p>
          <a:p>
            <a:pPr lvl="0"/>
            <a:r>
              <a:rPr lang="ru-RU" sz="1000" dirty="0" smtClean="0"/>
              <a:t>комиссия за обслуживание лимита овердрафта по договору об использовании карты, уплачиваемая ежемесячно в процентах от первоначальной суммы кредита. </a:t>
            </a:r>
          </a:p>
          <a:p>
            <a:pPr lvl="0"/>
            <a:r>
              <a:rPr lang="ru-RU" sz="1000" dirty="0" smtClean="0"/>
              <a:t>комиссия за расчетно-кассовое обслуживание (РКО</a:t>
            </a:r>
          </a:p>
          <a:p>
            <a:pPr lvl="0"/>
            <a:r>
              <a:rPr lang="ru-RU" sz="1000" dirty="0" smtClean="0"/>
              <a:t>комиссия за направление ежемесячного извещения по почте, устанавливаемая в твердой сумме.</a:t>
            </a:r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endParaRPr lang="ru-RU" sz="1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1216025"/>
          </a:xfrm>
        </p:spPr>
        <p:txBody>
          <a:bodyPr/>
          <a:lstStyle/>
          <a:p>
            <a:r>
              <a:rPr lang="ru-RU" dirty="0" smtClean="0"/>
              <a:t>Условие о цене </a:t>
            </a:r>
            <a:br>
              <a:rPr lang="ru-RU" dirty="0" smtClean="0"/>
            </a:br>
            <a:r>
              <a:rPr lang="ru-RU" dirty="0" smtClean="0"/>
              <a:t>кредитного договора (ст. 424 ГК)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Индивидуально согласованная цена (формула)</a:t>
            </a:r>
          </a:p>
          <a:p>
            <a:endParaRPr lang="ru-RU" dirty="0" smtClean="0"/>
          </a:p>
          <a:p>
            <a:r>
              <a:rPr lang="ru-RU" dirty="0" smtClean="0"/>
              <a:t>С использованием тарифов банка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Полная стоимость кредита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	Полная стоимость кредита (ПСК) – специальная форма выражения цены кредитного продукта. ПСК выражает его цену в виде годовой процентной ставки, рассчитанной по формуле сложных процентов с ежедневным начислением.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Формула для расчета ПСК приведена в Указании Банка России от 13 мая 2008 г. № 2008-У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648200"/>
            <a:ext cx="2984103" cy="1447800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Банковский тариф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/>
              <a:t>Под банковским тарифом следует понимать перечень ценовых ставок, которые в одностороннем порядке установлены кредитной организацией, предназначены для многократного применения в целях определения цены договоров, заключаемых банком, и могут выражаться:</a:t>
            </a:r>
          </a:p>
          <a:p>
            <a:pPr lvl="1"/>
            <a:r>
              <a:rPr lang="ru-RU" sz="1800" dirty="0" smtClean="0"/>
              <a:t>в долях (процентах) от суммы банковской операции (услуги);</a:t>
            </a:r>
          </a:p>
          <a:p>
            <a:pPr lvl="1"/>
            <a:r>
              <a:rPr lang="ru-RU" sz="1800" dirty="0" smtClean="0"/>
              <a:t>в количестве совершенных банковских операций; </a:t>
            </a:r>
          </a:p>
          <a:p>
            <a:pPr lvl="1"/>
            <a:r>
              <a:rPr lang="ru-RU" sz="1800" dirty="0" smtClean="0"/>
              <a:t>в зависимости от срока оказания банковской услуги.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О проекте Ассоциации «Россия» по подготовке стандартной кредитной документации</a:t>
            </a:r>
          </a:p>
          <a:p>
            <a:r>
              <a:rPr lang="ru-RU" sz="1800" dirty="0" smtClean="0"/>
              <a:t>Особенности правового режима </a:t>
            </a:r>
            <a:r>
              <a:rPr lang="ru-RU" sz="1800" dirty="0" err="1" smtClean="0"/>
              <a:t>МСП-заемщика</a:t>
            </a:r>
            <a:endParaRPr lang="ru-RU" sz="1800" dirty="0" smtClean="0"/>
          </a:p>
          <a:p>
            <a:r>
              <a:rPr lang="ru-RU" sz="1800" dirty="0" err="1" smtClean="0"/>
              <a:t>МСП-кредитный</a:t>
            </a:r>
            <a:r>
              <a:rPr lang="ru-RU" sz="1800" dirty="0" smtClean="0"/>
              <a:t> договор – договор присоединения?</a:t>
            </a:r>
          </a:p>
          <a:p>
            <a:r>
              <a:rPr lang="ru-RU" sz="1800" dirty="0" smtClean="0"/>
              <a:t>Порядок заключения договора</a:t>
            </a:r>
          </a:p>
          <a:p>
            <a:r>
              <a:rPr lang="ru-RU" sz="1800" dirty="0" smtClean="0"/>
              <a:t>Существенные условия договора</a:t>
            </a:r>
          </a:p>
          <a:p>
            <a:r>
              <a:rPr lang="ru-RU" sz="1800" dirty="0" smtClean="0"/>
              <a:t>Понятие кредитного продукта</a:t>
            </a:r>
          </a:p>
          <a:p>
            <a:r>
              <a:rPr lang="ru-RU" sz="1800" dirty="0" smtClean="0"/>
              <a:t>Право банка потребовать досрочного возврата кредита</a:t>
            </a:r>
          </a:p>
          <a:p>
            <a:r>
              <a:rPr lang="ru-RU" sz="1800" dirty="0" smtClean="0"/>
              <a:t>Право заемщика досрочно возвратить кредит</a:t>
            </a:r>
          </a:p>
          <a:p>
            <a:r>
              <a:rPr lang="ru-RU" sz="1800" dirty="0" smtClean="0"/>
              <a:t>Споры, связанные с банковскими вознаграждениями</a:t>
            </a:r>
          </a:p>
          <a:p>
            <a:pPr lvl="1"/>
            <a:r>
              <a:rPr lang="ru-RU" sz="1600" dirty="0" smtClean="0"/>
              <a:t>Определение размера процентов и порядка их изменения</a:t>
            </a:r>
          </a:p>
          <a:p>
            <a:pPr lvl="1"/>
            <a:r>
              <a:rPr lang="ru-RU" sz="1600" dirty="0" smtClean="0"/>
              <a:t>Допустимые банковские комиссии</a:t>
            </a:r>
          </a:p>
          <a:p>
            <a:r>
              <a:rPr lang="ru-RU" sz="2000" dirty="0" smtClean="0"/>
              <a:t>Вопросы, связанные с эффективностью обеспечения</a:t>
            </a:r>
          </a:p>
          <a:p>
            <a:pPr lvl="1"/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Банковский процент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	</a:t>
            </a:r>
            <a:r>
              <a:rPr lang="ru-RU" sz="2400" dirty="0" smtClean="0"/>
              <a:t>Под процентами за пользование банковским кредитом понимается денежное вознаграждение (плата)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за временное использование (распоряжение) суммой кредита,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размер которого определен или определим,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зависит от срока пользования кредитом и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не зависит от результатов использования кредита заемщиком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22 ноября 2012 года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264525" cy="1216025"/>
          </a:xfrm>
        </p:spPr>
        <p:txBody>
          <a:bodyPr/>
          <a:lstStyle/>
          <a:p>
            <a:r>
              <a:rPr lang="ru-RU" sz="3200" dirty="0" smtClean="0"/>
              <a:t>Споры, связанные с </a:t>
            </a:r>
            <a:br>
              <a:rPr lang="ru-RU" sz="3200" dirty="0" smtClean="0"/>
            </a:br>
            <a:r>
              <a:rPr lang="ru-RU" sz="3200" dirty="0" smtClean="0"/>
              <a:t>определением размера процентов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905000"/>
            <a:ext cx="8001000" cy="4267200"/>
          </a:xfrm>
        </p:spPr>
        <p:txBody>
          <a:bodyPr/>
          <a:lstStyle/>
          <a:p>
            <a:r>
              <a:rPr lang="ru-RU" sz="2400" dirty="0" smtClean="0"/>
              <a:t>Изменение процентной ставки банком в одностороннем порядке</a:t>
            </a:r>
          </a:p>
          <a:p>
            <a:r>
              <a:rPr lang="ru-RU" sz="2400" dirty="0" smtClean="0"/>
              <a:t>Условия о плавающей процентной ставке</a:t>
            </a:r>
          </a:p>
          <a:p>
            <a:r>
              <a:rPr lang="ru-RU" sz="2400" dirty="0" smtClean="0"/>
              <a:t>Расчет процентов при досрочном возврате кредита</a:t>
            </a:r>
          </a:p>
          <a:p>
            <a:r>
              <a:rPr lang="ru-RU" sz="2400" dirty="0" smtClean="0"/>
              <a:t>Взыскание процентов до момента фактической уплаты (исполнительное производство)</a:t>
            </a:r>
          </a:p>
          <a:p>
            <a:r>
              <a:rPr lang="ru-RU" sz="2400" dirty="0" smtClean="0"/>
              <a:t>Допустимые условия о неустойках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Цена кредитного продукта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2672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Цена кредита </a:t>
            </a:r>
            <a:r>
              <a:rPr lang="ru-RU" sz="1600" dirty="0" smtClean="0"/>
              <a:t>(ст. 424) </a:t>
            </a:r>
            <a:r>
              <a:rPr lang="ru-RU" sz="2400" dirty="0" smtClean="0"/>
              <a:t>=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	Проценты </a:t>
            </a:r>
            <a:r>
              <a:rPr lang="ru-RU" sz="1600" dirty="0" smtClean="0"/>
              <a:t>(ст. 819)</a:t>
            </a:r>
            <a:r>
              <a:rPr lang="ru-RU" sz="2400" dirty="0" smtClean="0"/>
              <a:t>+</a:t>
            </a:r>
          </a:p>
          <a:p>
            <a:pPr>
              <a:buNone/>
            </a:pPr>
            <a:r>
              <a:rPr lang="ru-RU" sz="2400" dirty="0" smtClean="0"/>
              <a:t>			Непроцентная часть цены </a:t>
            </a:r>
            <a:r>
              <a:rPr lang="ru-RU" sz="1600" dirty="0" smtClean="0"/>
              <a:t>(ст. 421 ГК) </a:t>
            </a:r>
            <a:r>
              <a:rPr lang="ru-RU" sz="2400" dirty="0" smtClean="0"/>
              <a:t>+</a:t>
            </a:r>
          </a:p>
          <a:p>
            <a:pPr>
              <a:buNone/>
            </a:pPr>
            <a:r>
              <a:rPr lang="ru-RU" sz="2400" dirty="0" smtClean="0"/>
              <a:t>				Компенсация издержек </a:t>
            </a:r>
            <a:r>
              <a:rPr lang="ru-RU" sz="1600" dirty="0" smtClean="0"/>
              <a:t>(п.2 ст. 709, 779) </a:t>
            </a:r>
            <a:r>
              <a:rPr lang="ru-RU" sz="2400" dirty="0" smtClean="0"/>
              <a:t>+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+ Вознаграждение за услугу в смешанном договоре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324600" y="2667000"/>
            <a:ext cx="2286000" cy="762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>
                <a:latin typeface="Arial" charset="0"/>
              </a:rPr>
              <a:t>Классификация комиссий, предложенная ВАС РФ*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ctr" eaLnBrk="1" hangingPunct="1">
              <a:buFontTx/>
              <a:buNone/>
            </a:pPr>
            <a:endParaRPr lang="ru-RU" smtClean="0">
              <a:latin typeface="Arial" charset="0"/>
            </a:endParaRPr>
          </a:p>
          <a:p>
            <a:pPr marL="457200" indent="-457200" algn="ctr" eaLnBrk="1" hangingPunct="1">
              <a:buFontTx/>
              <a:buNone/>
            </a:pPr>
            <a:endParaRPr lang="ru-RU" smtClean="0">
              <a:latin typeface="Arial" charset="0"/>
            </a:endParaRPr>
          </a:p>
          <a:p>
            <a:pPr marL="457200" indent="-457200" eaLnBrk="1" hangingPunct="1">
              <a:buFontTx/>
              <a:buAutoNum type="arabicPeriod"/>
            </a:pPr>
            <a:endParaRPr lang="ru-RU" smtClean="0">
              <a:latin typeface="Arial" charset="0"/>
            </a:endParaRPr>
          </a:p>
        </p:txBody>
      </p:sp>
      <p:graphicFrame>
        <p:nvGraphicFramePr>
          <p:cNvPr id="203780" name="Group 4"/>
          <p:cNvGraphicFramePr>
            <a:graphicFrameLocks noGrp="1"/>
          </p:cNvGraphicFramePr>
          <p:nvPr/>
        </p:nvGraphicFramePr>
        <p:xfrm>
          <a:off x="685800" y="1752600"/>
          <a:ext cx="8005762" cy="3810000"/>
        </p:xfrm>
        <a:graphic>
          <a:graphicData uri="http://schemas.openxmlformats.org/drawingml/2006/table">
            <a:tbl>
              <a:tblPr/>
              <a:tblGrid>
                <a:gridCol w="2355850"/>
                <a:gridCol w="3262312"/>
                <a:gridCol w="2387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Ничтожные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Притворные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Действительные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Комиссия взимается единовременно за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действия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связанные с заключением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исполнением кредитного договора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Не создает для заемщика непосредственно отдельное имущественное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благо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иной полезный эффект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Денежные суммы за уплату ничтожных комиссий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подлежат возврату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по ст. 167 ГК РФ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Обязанность по уплате является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периодической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рассчитывается как процент от остатка задолженности заемщика перед банком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Комиссия  фактически прикрывает договоренность сторон о плате за кредит, ввиду чего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может быть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квалифицирована судом как притворная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Если воля сторон о плате за кредит сформулирована путем указания на взимание определенной комиссии и закон не запрещает включение таких условий,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условие договора о комиссии не признается недействительным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Уплачивается единовременно  при выдаче кредита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Комиссия взимается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 самостоятельные услуги,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создающие для заемщика благо или полезный эффект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5000"/>
                        <a:buFontTx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Услуги связаны с кредитным договором, но не являются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стандартными действиями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без которых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заключение и исполнение кредитного договора невозможно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22 ноября 2012 года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848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*) </a:t>
            </a:r>
            <a:r>
              <a:rPr lang="ru-RU" sz="1050" dirty="0" err="1" smtClean="0"/>
              <a:t>п</a:t>
            </a:r>
            <a:r>
              <a:rPr lang="ru-RU" sz="1050" dirty="0" smtClean="0"/>
              <a:t> 4. Информационного письма Президиума ВАС РФ № 147 от 13 сентября 2011 г. «Обзор судебной практики разрешения споров, связанных с применением положений Гражданского кодекса Российской Федерации о кредитном договоре».</a:t>
            </a:r>
            <a:endParaRPr lang="ru-RU" sz="105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Правовая квалификация </a:t>
            </a:r>
            <a:r>
              <a:rPr lang="ru-RU" dirty="0" err="1" smtClean="0"/>
              <a:t>банковких</a:t>
            </a:r>
            <a:r>
              <a:rPr lang="ru-RU" dirty="0" smtClean="0"/>
              <a:t> комиссий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Авансовая уплата процентов</a:t>
            </a:r>
          </a:p>
          <a:p>
            <a:r>
              <a:rPr lang="ru-RU" sz="2800" dirty="0" smtClean="0"/>
              <a:t>Непроцентная часть цены кредита</a:t>
            </a:r>
          </a:p>
          <a:p>
            <a:pPr lvl="1"/>
            <a:r>
              <a:rPr lang="ru-RU" sz="2400" dirty="0" smtClean="0"/>
              <a:t>Зависят от срока кредита (</a:t>
            </a:r>
            <a:r>
              <a:rPr lang="ru-RU" sz="2400" dirty="0" err="1" smtClean="0"/>
              <a:t>процентоподобные</a:t>
            </a:r>
            <a:r>
              <a:rPr lang="ru-RU" sz="2400" dirty="0" smtClean="0"/>
              <a:t> комиссии)</a:t>
            </a:r>
          </a:p>
          <a:p>
            <a:pPr lvl="1"/>
            <a:r>
              <a:rPr lang="ru-RU" sz="2400" dirty="0" smtClean="0"/>
              <a:t>Не зависят от срока кредита (основания взимания - действия банка)</a:t>
            </a:r>
          </a:p>
          <a:p>
            <a:r>
              <a:rPr lang="ru-RU" sz="2800" dirty="0" smtClean="0"/>
              <a:t>Компенсация издержек</a:t>
            </a:r>
          </a:p>
          <a:p>
            <a:r>
              <a:rPr lang="ru-RU" sz="2800" dirty="0" smtClean="0"/>
              <a:t>Вознаграждение за самостоятельную услугу в смешанном договоре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Более подробное изложение…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313142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86200" y="22098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hlinkClick r:id="rId3"/>
              </a:rPr>
              <a:t>http://infotropic.ru/?page_id=2300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Стандартная документация </a:t>
            </a:r>
            <a:br>
              <a:rPr lang="ru-RU" dirty="0" smtClean="0"/>
            </a:br>
            <a:r>
              <a:rPr lang="ru-RU" sz="3200" dirty="0" smtClean="0"/>
              <a:t>на российском финансовом рынке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Генеральное соглашение НФА на рынке РЕПО</a:t>
            </a:r>
          </a:p>
          <a:p>
            <a:r>
              <a:rPr lang="ru-RU" dirty="0" smtClean="0"/>
              <a:t>Генеральное соглашение на рынке ПФИ (НАУФОР, НВА, АРБ)</a:t>
            </a:r>
          </a:p>
          <a:p>
            <a:r>
              <a:rPr lang="ru-RU" dirty="0" smtClean="0"/>
              <a:t>Стандартная документация на рынке синдицированного кредитования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 smtClean="0"/>
              <a:t>Преимущества </a:t>
            </a:r>
            <a:br>
              <a:rPr lang="ru-RU" sz="3400" dirty="0" smtClean="0"/>
            </a:br>
            <a:r>
              <a:rPr lang="ru-RU" sz="3400" dirty="0" smtClean="0"/>
              <a:t>Стандартной документации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100" dirty="0" smtClean="0"/>
          </a:p>
          <a:p>
            <a:pPr>
              <a:lnSpc>
                <a:spcPct val="90000"/>
              </a:lnSpc>
            </a:pPr>
            <a:r>
              <a:rPr lang="ru-RU" sz="2100" dirty="0" smtClean="0"/>
              <a:t>Достигается существенная экономия на юридических услугах для банков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Ведет к формированию единообразной правоприменительной практики на основе складывающихся обычаев делового оборота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Снижение правовых рисков: легитимность документации подтверждается ЦБР и Высшим Арбитражным Судом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Предоставление кредитов российскими банками на основе международных стандартов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569325" cy="1216025"/>
          </a:xfrm>
        </p:spPr>
        <p:txBody>
          <a:bodyPr/>
          <a:lstStyle/>
          <a:p>
            <a:r>
              <a:rPr lang="ru-RU" sz="2600" dirty="0" smtClean="0"/>
              <a:t>Пример: Доклад «Стандартная документация в сделках синдицированного кредитования»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5529262" cy="4267200"/>
          </a:xfrm>
        </p:spPr>
        <p:txBody>
          <a:bodyPr/>
          <a:lstStyle/>
          <a:p>
            <a:endParaRPr lang="ru-RU" sz="2000" dirty="0" smtClean="0"/>
          </a:p>
          <a:p>
            <a:r>
              <a:rPr lang="ru-RU" sz="2000" dirty="0" smtClean="0"/>
              <a:t>Состояние и задачи рынка синдицированного кредита</a:t>
            </a:r>
          </a:p>
          <a:p>
            <a:r>
              <a:rPr lang="ru-RU" sz="2000" dirty="0" smtClean="0"/>
              <a:t>Понятие и виды синдицированного кредита </a:t>
            </a:r>
          </a:p>
          <a:p>
            <a:r>
              <a:rPr lang="ru-RU" sz="2000" dirty="0" smtClean="0"/>
              <a:t>Договор синдицированного кредита по российскому праву</a:t>
            </a:r>
          </a:p>
          <a:p>
            <a:r>
              <a:rPr lang="ru-RU" sz="2000" dirty="0" smtClean="0"/>
              <a:t>Иные документы по сделке</a:t>
            </a:r>
          </a:p>
          <a:p>
            <a:r>
              <a:rPr lang="ru-RU" sz="2000" dirty="0" smtClean="0"/>
              <a:t>Обеспечительные сделки</a:t>
            </a:r>
          </a:p>
          <a:p>
            <a:r>
              <a:rPr lang="ru-RU" sz="2000" dirty="0" smtClean="0"/>
              <a:t>Обращение на вторичном рынке</a:t>
            </a:r>
          </a:p>
          <a:p>
            <a:r>
              <a:rPr lang="ru-RU" sz="2000" dirty="0" smtClean="0"/>
              <a:t>Первоочередные шаги</a:t>
            </a:r>
            <a:endParaRPr lang="ru-RU" sz="2000" dirty="0"/>
          </a:p>
        </p:txBody>
      </p:sp>
      <p:pic>
        <p:nvPicPr>
          <p:cNvPr id="5" name="Рисунок 4" descr="ru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209800"/>
            <a:ext cx="2641899" cy="37338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Реформа российского гражданского законодательства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buClr>
                <a:srgbClr val="C00000"/>
              </a:buClr>
              <a:buSzPct val="60000"/>
              <a:buFontTx/>
              <a:buNone/>
            </a:pPr>
            <a:r>
              <a:rPr lang="ru-RU" b="1" dirty="0" smtClean="0"/>
              <a:t>	</a:t>
            </a:r>
            <a:r>
              <a:rPr lang="ru-RU" sz="2400" b="1" dirty="0" smtClean="0"/>
              <a:t>Принятие новой редакции Гражданского кодекса в первом чтении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SzPct val="60000"/>
              <a:buFont typeface="Wingdings" pitchFamily="2" charset="2"/>
              <a:buChar char="q"/>
            </a:pPr>
            <a:r>
              <a:rPr lang="ru-RU" sz="2400" dirty="0" smtClean="0"/>
              <a:t>Сближение регулирования со стандартами Европейского Союза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SzPct val="60000"/>
              <a:buFont typeface="Wingdings" pitchFamily="2" charset="2"/>
              <a:buChar char="q"/>
            </a:pPr>
            <a:r>
              <a:rPr lang="ru-RU" sz="2400" dirty="0" smtClean="0"/>
              <a:t>Повышение защищенности и обеспеченности кредиторов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SzPct val="60000"/>
              <a:buFont typeface="Wingdings" pitchFamily="2" charset="2"/>
              <a:buChar char="q"/>
            </a:pPr>
            <a:r>
              <a:rPr lang="ru-RU" sz="2400" dirty="0" smtClean="0"/>
              <a:t>Новые виды финансовых сделок 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SzPct val="60000"/>
              <a:buFont typeface="Wingdings" pitchFamily="2" charset="2"/>
              <a:buChar char="q"/>
            </a:pPr>
            <a:r>
              <a:rPr lang="ru-RU" sz="2400" dirty="0" smtClean="0"/>
              <a:t>Изменение банковской договорной базы (кредит, вклад, банковский счет, залог, банковская гарантия)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7891462" cy="4267200"/>
          </a:xfrm>
        </p:spPr>
        <p:txBody>
          <a:bodyPr/>
          <a:lstStyle/>
          <a:p>
            <a:r>
              <a:rPr lang="ru-RU" sz="2000" dirty="0" smtClean="0"/>
              <a:t>Выявление правовых проблем в сфере </a:t>
            </a:r>
            <a:r>
              <a:rPr lang="ru-RU" sz="2000" dirty="0" err="1" smtClean="0"/>
              <a:t>МСП-кредитования</a:t>
            </a:r>
            <a:r>
              <a:rPr lang="ru-RU" sz="2000" dirty="0" smtClean="0"/>
              <a:t> (споры, судебная практика) </a:t>
            </a:r>
          </a:p>
          <a:p>
            <a:r>
              <a:rPr lang="ru-RU" sz="2000" dirty="0" smtClean="0"/>
              <a:t>Анализ действующей договорной базы банков</a:t>
            </a:r>
          </a:p>
          <a:p>
            <a:r>
              <a:rPr lang="ru-RU" sz="2000" dirty="0" smtClean="0"/>
              <a:t>Изучение изменений, вносимых в Гражданский кодекс (части первая и вторая)</a:t>
            </a:r>
          </a:p>
          <a:p>
            <a:r>
              <a:rPr lang="ru-RU" sz="2000" dirty="0" smtClean="0"/>
              <a:t>Подготовка стандартных (типовых) договоров с учетом изменения законодательства:</a:t>
            </a:r>
          </a:p>
          <a:p>
            <a:pPr lvl="1"/>
            <a:r>
              <a:rPr lang="ru-RU" sz="1800" dirty="0" smtClean="0"/>
              <a:t>Кредитный договор</a:t>
            </a:r>
          </a:p>
          <a:p>
            <a:pPr lvl="1"/>
            <a:r>
              <a:rPr lang="ru-RU" sz="1800" dirty="0" smtClean="0"/>
              <a:t>Договоры залога и поручения</a:t>
            </a:r>
          </a:p>
          <a:p>
            <a:r>
              <a:rPr lang="ru-RU" sz="2000" dirty="0" smtClean="0"/>
              <a:t>Обсуждение стандартных договоров с ЦБ РФ, судебными инстанциями, Советом по кодификации и совершенствованию гражданского законодательства  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Статус заемщика: ИП и МСП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267200"/>
          </a:xfrm>
        </p:spPr>
        <p:txBody>
          <a:bodyPr/>
          <a:lstStyle/>
          <a:p>
            <a:r>
              <a:rPr lang="ru-RU" dirty="0" smtClean="0"/>
              <a:t>Отграничение от потребителя</a:t>
            </a:r>
          </a:p>
          <a:p>
            <a:r>
              <a:rPr lang="ru-RU" dirty="0" smtClean="0"/>
              <a:t>Неопределенный статус имущества индивидуального предпринимателя</a:t>
            </a:r>
          </a:p>
          <a:p>
            <a:r>
              <a:rPr lang="ru-RU" dirty="0" smtClean="0"/>
              <a:t>Разделение корпоративного и потребительского кредитования</a:t>
            </a:r>
          </a:p>
          <a:p>
            <a:r>
              <a:rPr lang="ru-RU" dirty="0" smtClean="0"/>
              <a:t>Риск обращения ИП в суд общей юрисдикции</a:t>
            </a:r>
          </a:p>
          <a:p>
            <a:r>
              <a:rPr lang="ru-RU" dirty="0" smtClean="0"/>
              <a:t>Использование в договорах третейской оговорки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22 ноября 2012 года</a:t>
            </a:r>
            <a:endParaRPr lang="ru-RU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Договорная </a:t>
            </a:r>
            <a:r>
              <a:rPr lang="ru-RU" dirty="0" smtClean="0"/>
              <a:t>структура:</a:t>
            </a:r>
            <a:br>
              <a:rPr lang="ru-RU" dirty="0" smtClean="0"/>
            </a:br>
            <a:r>
              <a:rPr lang="ru-RU" dirty="0" smtClean="0"/>
              <a:t>договор присоединения?</a:t>
            </a:r>
            <a:endParaRPr lang="ru-RU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33400" y="1905000"/>
            <a:ext cx="5410200" cy="3706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Договор </a:t>
            </a:r>
            <a:r>
              <a:rPr lang="ru-RU" b="1" dirty="0" err="1" smtClean="0"/>
              <a:t>МСП-кредита</a:t>
            </a:r>
            <a:endParaRPr lang="ru-RU" b="1" dirty="0"/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838200" y="2438400"/>
            <a:ext cx="4724400" cy="205581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/>
              <a:t>Общие условия кредитования</a:t>
            </a:r>
          </a:p>
          <a:p>
            <a:pPr>
              <a:spcBef>
                <a:spcPct val="50000"/>
              </a:spcBef>
            </a:pPr>
            <a:endParaRPr lang="ru-RU" i="1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4724400" cy="81756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/>
              <a:t>Индивидуальные условия</a:t>
            </a:r>
          </a:p>
          <a:p>
            <a:pPr>
              <a:spcBef>
                <a:spcPct val="50000"/>
              </a:spcBef>
            </a:pPr>
            <a:r>
              <a:rPr lang="ru-RU"/>
              <a:t>  размер, срок и т.п.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400800" y="3810000"/>
            <a:ext cx="2057400" cy="584775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 dirty="0" smtClean="0"/>
              <a:t>Договор      залога</a:t>
            </a:r>
            <a:endParaRPr lang="ru-RU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400800" y="2819400"/>
            <a:ext cx="2057400" cy="553998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 dirty="0" smtClean="0"/>
              <a:t>Договор </a:t>
            </a:r>
            <a:r>
              <a:rPr lang="ru-RU" sz="1400" i="1" dirty="0" smtClean="0"/>
              <a:t>банковского счета</a:t>
            </a:r>
            <a:endParaRPr lang="ru-RU" sz="16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400800" y="1905000"/>
            <a:ext cx="2057400" cy="584775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 dirty="0" smtClean="0"/>
              <a:t>Договор страхования</a:t>
            </a:r>
            <a:endParaRPr lang="ru-RU" sz="1600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400800" y="4724400"/>
            <a:ext cx="2057400" cy="830997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i="1" dirty="0" smtClean="0"/>
              <a:t>Иные сопутствующие </a:t>
            </a:r>
            <a:r>
              <a:rPr lang="ru-RU" sz="1600" i="1" dirty="0"/>
              <a:t>договоры</a:t>
            </a:r>
            <a:endParaRPr lang="ru-RU" sz="1600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1099</TotalTime>
  <Words>1093</Words>
  <Application>Microsoft Office PowerPoint</Application>
  <PresentationFormat>Экран (4:3)</PresentationFormat>
  <Paragraphs>266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Profile</vt:lpstr>
      <vt:lpstr>Стандартная документация: правовые проблемы кредитования  малого и среднего бизнеса</vt:lpstr>
      <vt:lpstr>Содержание</vt:lpstr>
      <vt:lpstr>Стандартная документация  на российском финансовом рынке</vt:lpstr>
      <vt:lpstr>Преимущества  Стандартной документации</vt:lpstr>
      <vt:lpstr>Пример: Доклад «Стандартная документация в сделках синдицированного кредитования»</vt:lpstr>
      <vt:lpstr>Реформа российского гражданского законодательства</vt:lpstr>
      <vt:lpstr>Основные задачи </vt:lpstr>
      <vt:lpstr>Статус заемщика: ИП и МСП</vt:lpstr>
      <vt:lpstr>Договорная структура: договор присоединения?</vt:lpstr>
      <vt:lpstr>Кредитный продукт =  кредит + сопутствующие услуги</vt:lpstr>
      <vt:lpstr>Порядок заключения договора</vt:lpstr>
      <vt:lpstr>Договор присоединения: неэффективность защиты</vt:lpstr>
      <vt:lpstr>Общие условия сделок: пример Германии</vt:lpstr>
      <vt:lpstr>Право банка потребовать досрочного возврата кредита</vt:lpstr>
      <vt:lpstr>Право заемщика на досрочный возврат кредита</vt:lpstr>
      <vt:lpstr>Споры о банковских комиссиях и вознаграждениях</vt:lpstr>
      <vt:lpstr>Условие о цене  кредитного договора (ст. 424 ГК)</vt:lpstr>
      <vt:lpstr>Полная стоимость кредита</vt:lpstr>
      <vt:lpstr>Банковский тариф</vt:lpstr>
      <vt:lpstr>Банковский процент</vt:lpstr>
      <vt:lpstr>Споры, связанные с  определением размера процентов</vt:lpstr>
      <vt:lpstr>Цена кредитного продукта</vt:lpstr>
      <vt:lpstr>Классификация комиссий, предложенная ВАС РФ*</vt:lpstr>
      <vt:lpstr>Правовая квалификация банковких комиссий </vt:lpstr>
      <vt:lpstr>Более подробное изложение…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Иванов</dc:creator>
  <cp:lastModifiedBy>Ivanov</cp:lastModifiedBy>
  <cp:revision>160</cp:revision>
  <cp:lastPrinted>1601-01-01T00:00:00Z</cp:lastPrinted>
  <dcterms:created xsi:type="dcterms:W3CDTF">1601-01-01T00:00:00Z</dcterms:created>
  <dcterms:modified xsi:type="dcterms:W3CDTF">2012-11-15T10:00:03Z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