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6" r:id="rId2"/>
    <p:sldId id="327" r:id="rId3"/>
    <p:sldId id="331" r:id="rId4"/>
    <p:sldId id="356" r:id="rId5"/>
    <p:sldId id="333" r:id="rId6"/>
    <p:sldId id="334" r:id="rId7"/>
    <p:sldId id="335" r:id="rId8"/>
    <p:sldId id="336" r:id="rId9"/>
    <p:sldId id="337" r:id="rId10"/>
    <p:sldId id="338" r:id="rId11"/>
    <p:sldId id="339" r:id="rId12"/>
    <p:sldId id="342" r:id="rId13"/>
    <p:sldId id="340" r:id="rId14"/>
    <p:sldId id="341" r:id="rId15"/>
    <p:sldId id="349" r:id="rId16"/>
    <p:sldId id="343" r:id="rId17"/>
    <p:sldId id="344" r:id="rId18"/>
    <p:sldId id="345" r:id="rId19"/>
    <p:sldId id="350" r:id="rId20"/>
    <p:sldId id="351" r:id="rId21"/>
    <p:sldId id="347" r:id="rId22"/>
    <p:sldId id="348" r:id="rId23"/>
    <p:sldId id="354" r:id="rId24"/>
    <p:sldId id="355" r:id="rId25"/>
    <p:sldId id="267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 Windows" initials="ПW" lastIdx="0" clrIdx="0">
    <p:extLst>
      <p:ext uri="{19B8F6BF-5375-455C-9EA6-DF929625EA0E}">
        <p15:presenceInfo xmlns:p15="http://schemas.microsoft.com/office/powerpoint/2012/main" userId="Пользователь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94660"/>
  </p:normalViewPr>
  <p:slideViewPr>
    <p:cSldViewPr snapToGrid="0">
      <p:cViewPr varScale="1">
        <p:scale>
          <a:sx n="89" d="100"/>
          <a:sy n="89" d="100"/>
        </p:scale>
        <p:origin x="3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F8BA4B-E3F3-4B8A-934A-CAF7392510FA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8918B-4685-4D42-9176-F0BDCDAC63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022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78AE7-252D-45ED-9D3E-9918B6744B61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6EF86-06A4-4893-AEC2-C18E5C2FB2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458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6EF86-06A4-4893-AEC2-C18E5C2FB2F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014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6EF86-06A4-4893-AEC2-C18E5C2FB2FD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459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019F6-4746-40C3-B8A7-A0EF3EBE53A9}" type="datetime1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210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B8855-C1AA-43AE-B30C-F065FB1A55FC}" type="datetime1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495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F3E9B-2485-445B-8AC8-85C4F69462CC}" type="datetime1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659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F1ED3-6040-40E0-95BD-7C9DACB70D1C}" type="datetime1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20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4C610-00AB-4422-A236-B7F7471EC442}" type="datetime1">
              <a:rPr lang="ru-RU" smtClean="0"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134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B1027-D19B-4AE3-A1F9-116DF95D6052}" type="datetime1">
              <a:rPr lang="ru-RU" smtClean="0"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095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AAA8C-FB89-4126-9F91-2BEF52893B47}" type="datetime1">
              <a:rPr lang="ru-RU" smtClean="0"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43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F4FD8-C954-4508-B2F2-2EDC6F7BCDC1}" type="datetime1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209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2598EA-F6B6-4738-8D6B-97E85FEA7AE7}" type="datetime1">
              <a:rPr lang="ru-RU" smtClean="0"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065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27C49-0ED9-4B09-B2CA-CC83696B8BD8}" type="datetime1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53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5F838-70D4-483E-9E13-F6E2FFC469F5}" type="datetime1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2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855C9-CCDE-41F6-BBBC-A83585EC9AB4}" type="datetime1">
              <a:rPr lang="ru-RU" smtClean="0"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07886-AA1A-48B4-AB9D-A272EA37E0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187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475" y="737420"/>
            <a:ext cx="11136702" cy="4385186"/>
          </a:xfrm>
        </p:spPr>
        <p:txBody>
          <a:bodyPr anchor="ctr">
            <a:noAutofit/>
          </a:bodyPr>
          <a:lstStyle/>
          <a:p>
            <a:r>
              <a:rPr lang="ru-RU" sz="4400" b="1" dirty="0">
                <a:latin typeface="+mn-lt"/>
              </a:rPr>
              <a:t>Выполнение требований Банка России к операционной надежности кредитной организации (Положение 787-П) в рамках сформированной системы управления операционным риском (Положение 716-П)</a:t>
            </a:r>
            <a:endParaRPr lang="ru-RU" sz="44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7313" y="5384800"/>
            <a:ext cx="9552531" cy="758208"/>
          </a:xfrm>
        </p:spPr>
        <p:txBody>
          <a:bodyPr anchor="b"/>
          <a:lstStyle/>
          <a:p>
            <a:r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ru-RU" b="1" smtClean="0">
                <a:latin typeface="Arial" panose="020B0604020202020204" pitchFamily="34" charset="0"/>
                <a:cs typeface="Arial" panose="020B0604020202020204" pitchFamily="34" charset="0"/>
              </a:rPr>
              <a:t>октября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2022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19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585" y="1386272"/>
            <a:ext cx="10515600" cy="32004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latin typeface="+mn-lt"/>
              </a:rPr>
              <a:t>Требования Банка России</a:t>
            </a:r>
            <a:br>
              <a:rPr lang="ru-RU" sz="4800" b="1" dirty="0" smtClean="0">
                <a:latin typeface="+mn-lt"/>
              </a:rPr>
            </a:br>
            <a:r>
              <a:rPr lang="ru-RU" sz="1800" b="1" dirty="0" smtClean="0">
                <a:latin typeface="+mn-lt"/>
              </a:rPr>
              <a:t> </a:t>
            </a:r>
            <a:r>
              <a:rPr lang="ru-RU" sz="4000" b="1" dirty="0" smtClean="0">
                <a:latin typeface="+mn-lt"/>
              </a:rPr>
              <a:t/>
            </a:r>
            <a:br>
              <a:rPr lang="ru-RU" sz="40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к операционной </a:t>
            </a:r>
            <a:r>
              <a:rPr lang="ru-RU" sz="3600" b="1" dirty="0">
                <a:latin typeface="+mn-lt"/>
              </a:rPr>
              <a:t>надежности кредитных организаций </a:t>
            </a:r>
            <a:r>
              <a:rPr lang="ru-RU" sz="3600" b="1" dirty="0" smtClean="0">
                <a:latin typeface="+mn-lt"/>
              </a:rPr>
              <a:t>при </a:t>
            </a:r>
            <a:r>
              <a:rPr lang="ru-RU" sz="3600" b="1" dirty="0">
                <a:latin typeface="+mn-lt"/>
              </a:rPr>
              <a:t>осуществлении банковской деятельности в целях обеспечения непрерывности оказания банковских </a:t>
            </a:r>
            <a:r>
              <a:rPr lang="ru-RU" sz="3600" b="1" dirty="0" smtClean="0">
                <a:latin typeface="+mn-lt"/>
              </a:rPr>
              <a:t>услуг</a:t>
            </a:r>
            <a:br>
              <a:rPr lang="ru-RU" sz="3600" b="1" dirty="0" smtClean="0">
                <a:latin typeface="+mn-lt"/>
              </a:rPr>
            </a:b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latin typeface="+mn-lt"/>
                <a:cs typeface="Arial" panose="020B0604020202020204" pitchFamily="34" charset="0"/>
              </a:rPr>
              <a:t>(</a:t>
            </a:r>
            <a:r>
              <a:rPr lang="ru-RU" sz="3200" dirty="0">
                <a:latin typeface="+mn-lt"/>
              </a:rPr>
              <a:t>Положение Банка России от 12 января 2022 г. N </a:t>
            </a:r>
            <a:r>
              <a:rPr lang="ru-RU" sz="3200" dirty="0" smtClean="0">
                <a:latin typeface="+mn-lt"/>
              </a:rPr>
              <a:t>787-П*</a:t>
            </a:r>
            <a:r>
              <a:rPr lang="ru-RU" sz="3200" dirty="0" smtClean="0">
                <a:latin typeface="+mn-lt"/>
                <a:cs typeface="Arial" panose="020B0604020202020204" pitchFamily="34" charset="0"/>
              </a:rPr>
              <a:t>)</a:t>
            </a:r>
            <a:endParaRPr lang="ru-RU" sz="32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8034" y="5124407"/>
            <a:ext cx="107643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*) </a:t>
            </a:r>
            <a:r>
              <a:rPr lang="ru-RU" sz="2400" dirty="0"/>
              <a:t>вступает в силу с 1 октября 2022 года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2888411" cy="365125"/>
          </a:xfrm>
        </p:spPr>
        <p:txBody>
          <a:bodyPr/>
          <a:lstStyle/>
          <a:p>
            <a:fld id="{41998648-F1B0-46CB-BAD5-C6EE9A57E9AB}" type="slidenum">
              <a:rPr lang="ru-RU" sz="1600" smtClean="0">
                <a:solidFill>
                  <a:schemeClr val="tx1"/>
                </a:solidFill>
              </a:rPr>
              <a:t>2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6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6222" y="183826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должны: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991" y="968656"/>
            <a:ext cx="11181789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выполнять установленные </a:t>
            </a:r>
            <a:r>
              <a:rPr lang="ru-RU" sz="2100" dirty="0" smtClean="0"/>
              <a:t>Положением 787-П требования </a:t>
            </a:r>
            <a:r>
              <a:rPr lang="ru-RU" sz="2100" dirty="0"/>
              <a:t>к операционной </a:t>
            </a:r>
            <a:r>
              <a:rPr lang="ru-RU" sz="2100" dirty="0" smtClean="0"/>
              <a:t>надежности </a:t>
            </a:r>
            <a:r>
              <a:rPr lang="ru-RU" sz="2100" dirty="0"/>
              <a:t>с учетом требований к </a:t>
            </a:r>
            <a:r>
              <a:rPr lang="ru-RU" sz="2100" b="1" dirty="0"/>
              <a:t>системе управления операционным риском</a:t>
            </a:r>
            <a:r>
              <a:rPr lang="ru-RU" sz="2100" dirty="0"/>
              <a:t>, </a:t>
            </a:r>
            <a:r>
              <a:rPr lang="ru-RU" sz="2100" dirty="0" smtClean="0"/>
              <a:t>установленных Положением 716-П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соблюдать  требования </a:t>
            </a:r>
            <a:r>
              <a:rPr lang="ru-RU" sz="2100" dirty="0"/>
              <a:t>к операционной надежности </a:t>
            </a:r>
            <a:r>
              <a:rPr lang="ru-RU" sz="2100" dirty="0" smtClean="0"/>
              <a:t>при </a:t>
            </a:r>
            <a:r>
              <a:rPr lang="ru-RU" sz="2100" dirty="0"/>
              <a:t>выполнении </a:t>
            </a:r>
            <a:r>
              <a:rPr lang="ru-RU" sz="2100" b="1" dirty="0"/>
              <a:t>критически важных </a:t>
            </a:r>
            <a:r>
              <a:rPr lang="ru-RU" sz="2100" b="1" dirty="0" smtClean="0"/>
              <a:t>процессов </a:t>
            </a:r>
            <a:r>
              <a:rPr lang="ru-RU" sz="2100" dirty="0" smtClean="0"/>
              <a:t>в </a:t>
            </a:r>
            <a:r>
              <a:rPr lang="ru-RU" sz="2100" dirty="0"/>
              <a:t>рамках системы управления операционным риском </a:t>
            </a:r>
            <a:r>
              <a:rPr lang="ru-RU" sz="2100" dirty="0" smtClean="0"/>
              <a:t>с </a:t>
            </a:r>
            <a:r>
              <a:rPr lang="ru-RU" sz="2100" dirty="0"/>
              <a:t>использованием автоматизированных систем, программного обеспечения, средств вычислительной техники, телекоммуникационного оборудования </a:t>
            </a:r>
            <a:r>
              <a:rPr lang="ru-RU" sz="2100" dirty="0" smtClean="0"/>
              <a:t>(</a:t>
            </a:r>
            <a:r>
              <a:rPr lang="ru-RU" sz="2100" b="1" dirty="0" smtClean="0"/>
              <a:t>объекты </a:t>
            </a:r>
            <a:r>
              <a:rPr lang="ru-RU" sz="2100" b="1" dirty="0"/>
              <a:t>информационной инфраструктуры</a:t>
            </a:r>
            <a:r>
              <a:rPr lang="ru-RU" sz="2100" dirty="0" smtClean="0"/>
              <a:t>)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обеспечить </a:t>
            </a:r>
            <a:r>
              <a:rPr lang="ru-RU" sz="2100" dirty="0" smtClean="0"/>
              <a:t>непрерывность </a:t>
            </a:r>
            <a:r>
              <a:rPr lang="ru-RU" sz="2100" dirty="0"/>
              <a:t>выполнения критически важных процессов с соблюдением контрольных показателей уровня операционного риска, устанавливаемых кредитной организацией в соответствии с пунктом 3 </a:t>
            </a:r>
            <a:r>
              <a:rPr lang="ru-RU" sz="2100" dirty="0" smtClean="0"/>
              <a:t>Положения 787-П </a:t>
            </a:r>
            <a:r>
              <a:rPr lang="ru-RU" sz="2100" dirty="0"/>
              <a:t>при </a:t>
            </a:r>
            <a:r>
              <a:rPr lang="ru-RU" sz="2100" b="1" dirty="0" smtClean="0"/>
              <a:t>сбоях</a:t>
            </a:r>
            <a:r>
              <a:rPr lang="ru-RU" sz="2100" dirty="0" smtClean="0"/>
              <a:t> </a:t>
            </a:r>
            <a:r>
              <a:rPr lang="ru-RU" sz="2100" dirty="0"/>
              <a:t>объектов информационной </a:t>
            </a:r>
            <a:r>
              <a:rPr lang="ru-RU" sz="2100" dirty="0" smtClean="0"/>
              <a:t>инфраструктуры </a:t>
            </a:r>
            <a:r>
              <a:rPr lang="ru-RU" sz="2100" dirty="0"/>
              <a:t>и (или) реализации </a:t>
            </a:r>
            <a:r>
              <a:rPr lang="ru-RU" sz="2100" b="1" dirty="0" err="1" smtClean="0"/>
              <a:t>киберриска</a:t>
            </a:r>
            <a:r>
              <a:rPr lang="ru-RU" sz="2100" dirty="0" smtClean="0"/>
              <a:t>**</a:t>
            </a:r>
            <a:endParaRPr lang="ru-RU" sz="2100" b="1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обеспечить </a:t>
            </a:r>
            <a:r>
              <a:rPr lang="ru-RU" sz="2100" dirty="0" err="1"/>
              <a:t>непревышение</a:t>
            </a:r>
            <a:r>
              <a:rPr lang="ru-RU" sz="2100" dirty="0"/>
              <a:t> значения </a:t>
            </a:r>
            <a:r>
              <a:rPr lang="ru-RU" sz="2100" b="1" dirty="0" smtClean="0"/>
              <a:t>порогового уровня</a:t>
            </a:r>
            <a:r>
              <a:rPr lang="ru-RU" sz="2100" dirty="0" smtClean="0"/>
              <a:t> </a:t>
            </a:r>
            <a:r>
              <a:rPr lang="ru-RU" sz="2100" dirty="0"/>
              <a:t>допустимого времени простоя и (или) деградации технологических </a:t>
            </a:r>
            <a:r>
              <a:rPr lang="ru-RU" sz="2100" dirty="0" smtClean="0"/>
              <a:t>процессов***, приводящих </a:t>
            </a:r>
            <a:r>
              <a:rPr lang="ru-RU" sz="2100" dirty="0"/>
              <a:t>к неоказанию или ненадлежащему оказанию банковских </a:t>
            </a:r>
            <a:r>
              <a:rPr lang="ru-RU" sz="2100" dirty="0" smtClean="0"/>
              <a:t>услуг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3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7377" y="5585304"/>
            <a:ext cx="9658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</a:t>
            </a:r>
            <a:r>
              <a:rPr lang="ru-RU" dirty="0"/>
              <a:t>за исключением центрального контрагента </a:t>
            </a:r>
            <a:r>
              <a:rPr lang="ru-RU" dirty="0" smtClean="0"/>
              <a:t>и </a:t>
            </a:r>
            <a:r>
              <a:rPr lang="ru-RU" dirty="0"/>
              <a:t>центрального </a:t>
            </a:r>
            <a:r>
              <a:rPr lang="ru-RU" dirty="0" smtClean="0"/>
              <a:t>депозитария</a:t>
            </a:r>
          </a:p>
          <a:p>
            <a:r>
              <a:rPr lang="ru-RU" dirty="0" smtClean="0"/>
              <a:t>**) в соответствии с п.7.2 </a:t>
            </a:r>
            <a:r>
              <a:rPr lang="ru-RU" dirty="0"/>
              <a:t>Положения </a:t>
            </a:r>
            <a:r>
              <a:rPr lang="ru-RU" dirty="0" smtClean="0"/>
              <a:t>716-П </a:t>
            </a:r>
          </a:p>
          <a:p>
            <a:r>
              <a:rPr lang="ru-RU" dirty="0" smtClean="0"/>
              <a:t>***) </a:t>
            </a:r>
            <a:r>
              <a:rPr lang="ru-RU" dirty="0"/>
              <a:t>указанных в приложении к </a:t>
            </a:r>
            <a:r>
              <a:rPr lang="ru-RU" dirty="0" smtClean="0"/>
              <a:t>Положению 787-П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15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254364"/>
            <a:ext cx="11284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/>
              <a:t>Пороговый уровень допустимого времени простоя и (или) деградации технологических процессов кредитных </a:t>
            </a:r>
            <a:r>
              <a:rPr lang="ru-RU" sz="2000" b="1" dirty="0" smtClean="0"/>
              <a:t>организаций (Приложение к </a:t>
            </a:r>
            <a:r>
              <a:rPr lang="ru-RU" sz="2000" b="1" dirty="0"/>
              <a:t>Положению 787-П</a:t>
            </a:r>
            <a:r>
              <a:rPr lang="ru-RU" sz="2000" b="1" dirty="0" smtClean="0"/>
              <a:t>)</a:t>
            </a:r>
            <a:endParaRPr lang="ru-RU" sz="20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125805"/>
            <a:ext cx="11042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4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4</a:t>
            </a:fld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576994" y="1125807"/>
          <a:ext cx="11163556" cy="5161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9243"/>
                <a:gridCol w="2718946"/>
                <a:gridCol w="1855631"/>
                <a:gridCol w="1855631"/>
                <a:gridCol w="1855631"/>
                <a:gridCol w="1488474"/>
              </a:tblGrid>
              <a:tr h="349172">
                <a:tc rowSpan="2"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N п/п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Наименование технологического процесса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gridSpan="4">
                  <a:txBody>
                    <a:bodyPr/>
                    <a:lstStyle/>
                    <a:p>
                      <a:pPr marL="47625" marR="476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Пороговый уровень допустимого времени простоя и (или)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7625" marR="476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деградации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технологических процессов (в часах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marL="47625" marR="47625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8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для банка, размер активов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которого составляет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500 миллиардов рублей и более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для банка с универсальной лицензией, размер активов которого составляет менее 500 миллиардов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рублей</a:t>
                      </a:r>
                    </a:p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для банка с базовой лицензией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для небанковской кредитной организации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</a:tr>
              <a:tr h="888730"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Технологический процесс, обеспечивающий привлечение денежных средств физических лиц во вклады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</a:tr>
              <a:tr h="888730"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Технологический процесс, обеспечивающий привлечение денежных средств юридических лиц во вклады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</a:tr>
              <a:tr h="1248436"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Технологический процесс, обеспечивающий размещение привлеченных во вклады денежных средств физических и (или) юридических лиц от своего имени и за свой счет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47625" marR="47625" algn="ctr">
                        <a:lnSpc>
                          <a:spcPct val="115000"/>
                        </a:lnSpc>
                        <a:spcBef>
                          <a:spcPts val="375"/>
                        </a:spcBef>
                        <a:spcAft>
                          <a:spcPts val="375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5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6222" y="28734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121870"/>
            <a:ext cx="1104278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/>
              <a:t>О</a:t>
            </a:r>
            <a:r>
              <a:rPr lang="ru-RU" sz="2200" dirty="0" smtClean="0"/>
              <a:t>пределить </a:t>
            </a:r>
            <a:r>
              <a:rPr lang="ru-RU" sz="2200" dirty="0"/>
              <a:t>во </a:t>
            </a:r>
            <a:r>
              <a:rPr lang="ru-RU" sz="2200" b="1" dirty="0"/>
              <a:t>внутренних </a:t>
            </a:r>
            <a:r>
              <a:rPr lang="ru-RU" sz="2200" b="1" dirty="0" smtClean="0"/>
              <a:t>документах</a:t>
            </a:r>
            <a:r>
              <a:rPr lang="ru-RU" sz="2200" dirty="0" smtClean="0"/>
              <a:t>*</a:t>
            </a:r>
            <a:r>
              <a:rPr lang="ru-RU" sz="2200" b="1" dirty="0" smtClean="0"/>
              <a:t> </a:t>
            </a:r>
            <a:r>
              <a:rPr lang="ru-RU" sz="2200" dirty="0"/>
              <a:t>для каждого технологического процесса и соблюдать значения </a:t>
            </a:r>
            <a:r>
              <a:rPr lang="ru-RU" sz="2200" dirty="0" smtClean="0"/>
              <a:t>целевых показателей </a:t>
            </a:r>
            <a:r>
              <a:rPr lang="ru-RU" sz="2200" dirty="0"/>
              <a:t>операционной </a:t>
            </a:r>
            <a:r>
              <a:rPr lang="ru-RU" sz="2200" dirty="0" smtClean="0"/>
              <a:t>надежности (п.3):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200" b="1" dirty="0" smtClean="0"/>
              <a:t>допустимой доли </a:t>
            </a:r>
            <a:r>
              <a:rPr lang="ru-RU" sz="2200" b="1" dirty="0"/>
              <a:t>деградации технологического </a:t>
            </a:r>
            <a:r>
              <a:rPr lang="ru-RU" sz="2200" b="1" dirty="0" smtClean="0"/>
              <a:t>процесса </a:t>
            </a:r>
            <a:r>
              <a:rPr lang="ru-RU" sz="2200" dirty="0" smtClean="0"/>
              <a:t>– допустимого </a:t>
            </a:r>
            <a:r>
              <a:rPr lang="ru-RU" sz="2200" dirty="0"/>
              <a:t>отношения общего количества банковских операций и иных операций, осуществляемых в рамках технологического процесса, совершенных во время нарушений технологических процессов, приводящих к неоказанию или ненадлежащему оказанию банковских услуг </a:t>
            </a:r>
            <a:r>
              <a:rPr lang="ru-RU" sz="2200" dirty="0" smtClean="0"/>
              <a:t>(деградации </a:t>
            </a:r>
            <a:r>
              <a:rPr lang="ru-RU" sz="2200" dirty="0"/>
              <a:t>технологического процесса </a:t>
            </a:r>
            <a:r>
              <a:rPr lang="ru-RU" sz="2200" dirty="0" smtClean="0"/>
              <a:t>(технологических процессов</a:t>
            </a:r>
            <a:r>
              <a:rPr lang="ru-RU" sz="2200" dirty="0"/>
              <a:t>), в рамках события операционного риска или серии связанных событий операционного риска, вызванных </a:t>
            </a:r>
            <a:r>
              <a:rPr lang="ru-RU" sz="2200" b="1" dirty="0"/>
              <a:t>информационными угрозами </a:t>
            </a:r>
            <a:r>
              <a:rPr lang="ru-RU" sz="2200" dirty="0"/>
              <a:t>и (или) </a:t>
            </a:r>
            <a:r>
              <a:rPr lang="ru-RU" sz="2200" b="1" dirty="0"/>
              <a:t>сбоями</a:t>
            </a:r>
            <a:r>
              <a:rPr lang="ru-RU" sz="2200" dirty="0"/>
              <a:t> объектов информационной инфраструктуры, которые привели к неоказанию или ненадлежащему оказанию банковских услуг </a:t>
            </a:r>
            <a:r>
              <a:rPr lang="ru-RU" sz="2200" dirty="0" smtClean="0"/>
              <a:t>(</a:t>
            </a:r>
            <a:r>
              <a:rPr lang="ru-RU" sz="2200" b="1" dirty="0" smtClean="0"/>
              <a:t>инцидентов </a:t>
            </a:r>
            <a:r>
              <a:rPr lang="ru-RU" sz="2200" b="1" dirty="0"/>
              <a:t>операционной надежности</a:t>
            </a:r>
            <a:r>
              <a:rPr lang="ru-RU" sz="2200" dirty="0"/>
              <a:t>), к ожидаемому количеству банковских операций и иных операций, осуществляемых в рамках технологических процессов, за тот же период в случае непрерывного оказания банковских услуг, установленного кредитной </a:t>
            </a:r>
            <a:r>
              <a:rPr lang="ru-RU" sz="2200" dirty="0" smtClean="0"/>
              <a:t>организацией</a:t>
            </a:r>
            <a:endParaRPr lang="ru-RU" sz="22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5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2642" y="5992543"/>
            <a:ext cx="10679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*) с </a:t>
            </a:r>
            <a:r>
              <a:rPr lang="ru-RU" dirty="0"/>
              <a:t>учетом требований главы 5 </a:t>
            </a:r>
            <a:r>
              <a:rPr lang="ru-RU" dirty="0" smtClean="0"/>
              <a:t>Положения 716-П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652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6222" y="383210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125805"/>
            <a:ext cx="110427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О</a:t>
            </a:r>
            <a:r>
              <a:rPr lang="ru-RU" sz="2400" dirty="0" smtClean="0"/>
              <a:t>пределить </a:t>
            </a:r>
            <a:r>
              <a:rPr lang="ru-RU" sz="2400" dirty="0"/>
              <a:t>во </a:t>
            </a:r>
            <a:r>
              <a:rPr lang="ru-RU" sz="2400" b="1" dirty="0"/>
              <a:t>внутренних документах </a:t>
            </a:r>
            <a:r>
              <a:rPr lang="ru-RU" sz="2400" dirty="0"/>
              <a:t>для каждого технологического процесса и соблюдать значения </a:t>
            </a:r>
            <a:r>
              <a:rPr lang="ru-RU" sz="2400" dirty="0" smtClean="0"/>
              <a:t>целевых показателей </a:t>
            </a:r>
            <a:r>
              <a:rPr lang="ru-RU" sz="2400" dirty="0"/>
              <a:t>операционной </a:t>
            </a:r>
            <a:r>
              <a:rPr lang="ru-RU" sz="2400" dirty="0" smtClean="0"/>
              <a:t>надежности (п.3)</a:t>
            </a:r>
            <a:r>
              <a:rPr lang="ru-RU" sz="2200" dirty="0" smtClean="0"/>
              <a:t>: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dirty="0"/>
              <a:t>допустимого </a:t>
            </a:r>
            <a:r>
              <a:rPr lang="ru-RU" sz="2400" b="1" dirty="0" smtClean="0"/>
              <a:t>времени</a:t>
            </a:r>
            <a:r>
              <a:rPr lang="ru-RU" sz="2400" dirty="0" smtClean="0"/>
              <a:t>* </a:t>
            </a:r>
            <a:r>
              <a:rPr lang="ru-RU" sz="2400" dirty="0"/>
              <a:t>простоя и (или) деградации технологических процессов кредитных организаций в рамках инцидента операционной надежности (</a:t>
            </a:r>
            <a:r>
              <a:rPr lang="ru-RU" sz="2400" b="1" dirty="0"/>
              <a:t>в случае превышения </a:t>
            </a:r>
            <a:r>
              <a:rPr lang="ru-RU" sz="2400" dirty="0"/>
              <a:t>допустимой доли деградации технологического процесса</a:t>
            </a:r>
            <a:r>
              <a:rPr lang="ru-RU" sz="2400" dirty="0" smtClean="0"/>
              <a:t>)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dirty="0"/>
              <a:t>допустимого </a:t>
            </a:r>
            <a:r>
              <a:rPr lang="ru-RU" sz="2400" b="1" dirty="0"/>
              <a:t>суммарного времени </a:t>
            </a:r>
            <a:r>
              <a:rPr lang="ru-RU" sz="2400" dirty="0"/>
              <a:t>простоя и (или) деградации технологического процесса кредитной организации (</a:t>
            </a:r>
            <a:r>
              <a:rPr lang="ru-RU" sz="2400" b="1" dirty="0"/>
              <a:t>в случае превышения </a:t>
            </a:r>
            <a:r>
              <a:rPr lang="ru-RU" sz="2400" dirty="0"/>
              <a:t>допустимой доли деградации технологического процесса) в течение очередного календарного </a:t>
            </a:r>
            <a:r>
              <a:rPr lang="ru-RU" sz="2400" dirty="0" smtClean="0"/>
              <a:t>года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400" dirty="0"/>
              <a:t>показателя соблюдения режима работы (функционирования) технологического процесса (времени начала, времени окончания, продолжительности и последовательности процедур в рамках технологического процесса</a:t>
            </a:r>
            <a:r>
              <a:rPr lang="ru-RU" sz="2400" dirty="0" smtClean="0"/>
              <a:t>)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6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8740" y="5788325"/>
            <a:ext cx="11041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*) значение </a:t>
            </a:r>
            <a:r>
              <a:rPr lang="ru-RU" dirty="0"/>
              <a:t>данного целевого показателя устанавливается кредитной организацией не выше значений, предусмотренных </a:t>
            </a:r>
            <a:r>
              <a:rPr lang="ru-RU" dirty="0" smtClean="0"/>
              <a:t>Приложением </a:t>
            </a:r>
            <a:r>
              <a:rPr lang="ru-RU" dirty="0"/>
              <a:t>к </a:t>
            </a:r>
            <a:r>
              <a:rPr lang="ru-RU" dirty="0" smtClean="0"/>
              <a:t>Положению 787-П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24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150296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222" y="796627"/>
            <a:ext cx="1104278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/>
              <a:t>В случаях превышения </a:t>
            </a:r>
            <a:r>
              <a:rPr lang="ru-RU" sz="2400" dirty="0"/>
              <a:t>допустимой доли деградации технологических процессов </a:t>
            </a:r>
            <a:r>
              <a:rPr lang="ru-RU" sz="2400" dirty="0" smtClean="0"/>
              <a:t>обеспечить </a:t>
            </a:r>
            <a:r>
              <a:rPr lang="ru-RU" sz="2400" dirty="0"/>
              <a:t>фиксацию</a:t>
            </a:r>
            <a:r>
              <a:rPr lang="ru-RU" sz="2200" dirty="0" smtClean="0"/>
              <a:t>: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фактического </a:t>
            </a:r>
            <a:r>
              <a:rPr lang="ru-RU" sz="2200" b="1" dirty="0"/>
              <a:t>времени</a:t>
            </a:r>
            <a:r>
              <a:rPr lang="ru-RU" sz="2200" dirty="0"/>
              <a:t> простоя и (или) деградации технологического процесса, исчисляемого по каждому инциденту операционной надежности (с момента нарушения технологического процесса, приводящего к неоказанию или ненадлежащему оказанию банковских услуг, в связи с возникновением события или серии связанных событий, вызванных информационными угрозами и (или) сбоями объектов информационной инфраструктуры, до момента восстановления технологического процесса)</a:t>
            </a:r>
            <a:endParaRPr lang="ru-RU" sz="2200" dirty="0" smtClean="0"/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200" b="1" dirty="0"/>
              <a:t>фактической</a:t>
            </a:r>
            <a:r>
              <a:rPr lang="ru-RU" sz="2200" dirty="0"/>
              <a:t> доли деградации технологического процесса в рамках отдельного инцидента операционной </a:t>
            </a:r>
            <a:r>
              <a:rPr lang="ru-RU" sz="2200" dirty="0" smtClean="0"/>
              <a:t>надежности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</a:pPr>
            <a:r>
              <a:rPr lang="ru-RU" sz="2200" b="1" dirty="0"/>
              <a:t>суммарного времени </a:t>
            </a:r>
            <a:r>
              <a:rPr lang="ru-RU" sz="2200" dirty="0"/>
              <a:t>простоя и (или) деградации технологического процесса за последние двенадцать календарных </a:t>
            </a:r>
            <a:r>
              <a:rPr lang="ru-RU" sz="2200" dirty="0" smtClean="0"/>
              <a:t>месяцев</a:t>
            </a:r>
          </a:p>
          <a:p>
            <a:pPr lvl="0" algn="just"/>
            <a:endParaRPr lang="ru-RU" sz="1000" dirty="0" smtClean="0"/>
          </a:p>
          <a:p>
            <a:pPr lvl="0" algn="just"/>
            <a:r>
              <a:rPr lang="ru-RU" sz="2200" dirty="0"/>
              <a:t>Н</a:t>
            </a:r>
            <a:r>
              <a:rPr lang="ru-RU" sz="2200" dirty="0" smtClean="0"/>
              <a:t>е </a:t>
            </a:r>
            <a:r>
              <a:rPr lang="ru-RU" sz="2200" dirty="0"/>
              <a:t>реже одного раза в год проводить анализ необходимости пересмотра значений целевых показателей операционной надежности с учетом требований к системе контрольных показателей уровня операционного </a:t>
            </a:r>
            <a:r>
              <a:rPr lang="ru-RU" sz="2200" dirty="0" smtClean="0"/>
              <a:t>риска (глава 5 Положения 716-П)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7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13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6222" y="288854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124148"/>
            <a:ext cx="11042788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Р</a:t>
            </a:r>
            <a:r>
              <a:rPr lang="ru-RU" sz="2400" dirty="0" smtClean="0"/>
              <a:t>азработать </a:t>
            </a:r>
            <a:r>
              <a:rPr lang="ru-RU" sz="2400" dirty="0"/>
              <a:t>во </a:t>
            </a:r>
            <a:r>
              <a:rPr lang="ru-RU" sz="2400" b="1" dirty="0"/>
              <a:t>внутренних документах </a:t>
            </a:r>
            <a:r>
              <a:rPr lang="ru-RU" sz="2400" dirty="0"/>
              <a:t>и выполнять требования к операционной </a:t>
            </a:r>
            <a:r>
              <a:rPr lang="ru-RU" sz="2400" dirty="0" smtClean="0"/>
              <a:t>надежности, которые включают в себя требования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к </a:t>
            </a:r>
            <a:r>
              <a:rPr lang="ru-RU" sz="2400" dirty="0"/>
              <a:t>порядку определения значений целевых показателей операционной надежности и обеспечению контроля за их </a:t>
            </a:r>
            <a:r>
              <a:rPr lang="ru-RU" sz="2400" dirty="0" smtClean="0"/>
              <a:t>соблюдением</a:t>
            </a:r>
            <a:endParaRPr lang="ru-RU" sz="24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к </a:t>
            </a:r>
            <a:r>
              <a:rPr lang="ru-RU" sz="2400" dirty="0"/>
              <a:t>идентификации состава </a:t>
            </a:r>
            <a:r>
              <a:rPr lang="ru-RU" sz="2400" dirty="0" smtClean="0"/>
              <a:t>элементов критичной архитектуры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к </a:t>
            </a:r>
            <a:r>
              <a:rPr lang="ru-RU" sz="2400" dirty="0"/>
              <a:t>управлению изменениями </a:t>
            </a:r>
            <a:r>
              <a:rPr lang="ru-RU" sz="2400" dirty="0" smtClean="0"/>
              <a:t>элементов </a:t>
            </a:r>
            <a:r>
              <a:rPr lang="ru-RU" sz="2400" dirty="0"/>
              <a:t>критичной </a:t>
            </a:r>
            <a:r>
              <a:rPr lang="ru-RU" sz="2400" dirty="0" smtClean="0"/>
              <a:t>архитектуры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к </a:t>
            </a:r>
            <a:r>
              <a:rPr lang="ru-RU" sz="2400" b="1" dirty="0"/>
              <a:t>выявлению</a:t>
            </a:r>
            <a:r>
              <a:rPr lang="ru-RU" sz="2400" dirty="0"/>
              <a:t>, </a:t>
            </a:r>
            <a:r>
              <a:rPr lang="ru-RU" sz="2400" b="1" dirty="0"/>
              <a:t>регистрации</a:t>
            </a:r>
            <a:r>
              <a:rPr lang="ru-RU" sz="2400" dirty="0"/>
              <a:t> инцидентов операционной надежности и </a:t>
            </a:r>
            <a:r>
              <a:rPr lang="ru-RU" sz="2400" b="1" dirty="0"/>
              <a:t>реагированию</a:t>
            </a:r>
            <a:r>
              <a:rPr lang="ru-RU" sz="2400" dirty="0"/>
              <a:t> на них, а также восстановлению выполнения технологических процессов и функционирования объектов информационной инфраструктуры после реализации указанных </a:t>
            </a:r>
            <a:r>
              <a:rPr lang="ru-RU" sz="2400" dirty="0" smtClean="0"/>
              <a:t>инцидентов*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порядку </a:t>
            </a:r>
            <a:r>
              <a:rPr lang="ru-RU" sz="2400" dirty="0"/>
              <a:t>реагирования на выявленные события риска информационной безопасности и восстановлению деятельности кредитной организации в случае реализации таких событий</a:t>
            </a:r>
            <a:endParaRPr lang="ru-RU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sz="22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8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0613" y="6088840"/>
            <a:ext cx="1095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с </a:t>
            </a:r>
            <a:r>
              <a:rPr lang="ru-RU" dirty="0"/>
              <a:t>учетом </a:t>
            </a:r>
            <a:r>
              <a:rPr lang="ru-RU" dirty="0" smtClean="0"/>
              <a:t>требований главы </a:t>
            </a:r>
            <a:r>
              <a:rPr lang="ru-RU" dirty="0"/>
              <a:t>7 </a:t>
            </a:r>
            <a:r>
              <a:rPr lang="ru-RU" dirty="0" smtClean="0"/>
              <a:t>Положения </a:t>
            </a:r>
            <a:r>
              <a:rPr lang="ru-RU" dirty="0"/>
              <a:t>716-П </a:t>
            </a:r>
          </a:p>
        </p:txBody>
      </p:sp>
    </p:spTree>
    <p:extLst>
      <p:ext uri="{BB962C8B-B14F-4D97-AF65-F5344CB8AC3E}">
        <p14:creationId xmlns:p14="http://schemas.microsoft.com/office/powerpoint/2010/main" val="328572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6222" y="451247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49390"/>
            <a:ext cx="11042788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Р</a:t>
            </a:r>
            <a:r>
              <a:rPr lang="ru-RU" sz="2400" dirty="0" smtClean="0"/>
              <a:t>азработать </a:t>
            </a:r>
            <a:r>
              <a:rPr lang="ru-RU" sz="2400" dirty="0"/>
              <a:t>во </a:t>
            </a:r>
            <a:r>
              <a:rPr lang="ru-RU" sz="2400" b="1" dirty="0"/>
              <a:t>внутренних документах </a:t>
            </a:r>
            <a:r>
              <a:rPr lang="ru-RU" sz="2400" dirty="0"/>
              <a:t>и выполнять требования к операционной надежности, которые включают в </a:t>
            </a:r>
            <a:r>
              <a:rPr lang="ru-RU" sz="2400" dirty="0" smtClean="0"/>
              <a:t>себя </a:t>
            </a:r>
            <a:r>
              <a:rPr lang="ru-RU" sz="2200" dirty="0" smtClean="0"/>
              <a:t>требования: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к </a:t>
            </a:r>
            <a:r>
              <a:rPr lang="ru-RU" sz="2100" dirty="0"/>
              <a:t>взаимодействию с </a:t>
            </a:r>
            <a:r>
              <a:rPr lang="ru-RU" sz="2100" dirty="0" smtClean="0"/>
              <a:t>поставщиками </a:t>
            </a:r>
            <a:r>
              <a:rPr lang="ru-RU" sz="2100" dirty="0"/>
              <a:t>услуг в сфере информационных </a:t>
            </a:r>
            <a:r>
              <a:rPr lang="ru-RU" sz="2100" dirty="0" smtClean="0"/>
              <a:t>технологий* </a:t>
            </a:r>
            <a:r>
              <a:rPr lang="ru-RU" sz="2100" dirty="0"/>
              <a:t>при передаче поставщикам услуг в сфере информационных технологий выполнения отдельных функций кредитной организации и (или) использовании внешних информационных </a:t>
            </a:r>
            <a:r>
              <a:rPr lang="ru-RU" sz="2100" dirty="0" smtClean="0"/>
              <a:t>систем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к </a:t>
            </a:r>
            <a:r>
              <a:rPr lang="ru-RU" sz="2100" dirty="0"/>
              <a:t>аутсорсингу обслуживания и функционирования информационных систем</a:t>
            </a:r>
            <a:endParaRPr lang="ru-RU" sz="21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к </a:t>
            </a:r>
            <a:r>
              <a:rPr lang="ru-RU" sz="2100" dirty="0"/>
              <a:t>тестированию операционной надежности технологических </a:t>
            </a:r>
            <a:r>
              <a:rPr lang="ru-RU" sz="2100" dirty="0" smtClean="0"/>
              <a:t>процессов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к </a:t>
            </a:r>
            <a:r>
              <a:rPr lang="ru-RU" sz="2100" dirty="0"/>
              <a:t>нейтрализации информационных угроз со стороны несанкционированного доступа работников кредитной организации или работников поставщиков услуг в сфере информационных технологий, обладающих полномочиями доступа к объектам информационной </a:t>
            </a:r>
            <a:r>
              <a:rPr lang="ru-RU" sz="2100" dirty="0" smtClean="0"/>
              <a:t>инфраструктуры, </a:t>
            </a:r>
            <a:r>
              <a:rPr lang="ru-RU" sz="2100" dirty="0"/>
              <a:t>к объектам информационной </a:t>
            </a:r>
            <a:r>
              <a:rPr lang="ru-RU" sz="2100" dirty="0" smtClean="0"/>
              <a:t>инфраструктуры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к </a:t>
            </a:r>
            <a:r>
              <a:rPr lang="ru-RU" sz="2100" dirty="0"/>
              <a:t>обеспечению осведомленности кредитной организации об актуальных информационных угрозах, которые могут привести к инцидентам операционной надежности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9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0613" y="5987018"/>
            <a:ext cx="1095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*) с </a:t>
            </a:r>
            <a:r>
              <a:rPr lang="ru-RU" dirty="0"/>
              <a:t>учетом </a:t>
            </a:r>
            <a:r>
              <a:rPr lang="ru-RU" dirty="0" smtClean="0"/>
              <a:t>требований глав </a:t>
            </a:r>
            <a:r>
              <a:rPr lang="ru-RU" dirty="0"/>
              <a:t>7 </a:t>
            </a:r>
            <a:r>
              <a:rPr lang="ru-RU" dirty="0" smtClean="0"/>
              <a:t>и 8 Положения 716-П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4631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6222" y="451247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234" y="1194163"/>
            <a:ext cx="1104278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Обеспечить </a:t>
            </a:r>
            <a:r>
              <a:rPr lang="ru-RU" sz="2400" dirty="0"/>
              <a:t>организацию учета и контроля состава </a:t>
            </a:r>
            <a:r>
              <a:rPr lang="ru-RU" sz="2400" dirty="0" smtClean="0"/>
              <a:t>следующих элементов критичной архитектуры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технологических процессов, реализуемых непосредственно кредитной </a:t>
            </a:r>
            <a:r>
              <a:rPr lang="ru-RU" sz="2200" dirty="0" smtClean="0"/>
              <a:t>организацией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 smtClean="0"/>
              <a:t>подразделений </a:t>
            </a:r>
            <a:r>
              <a:rPr lang="ru-RU" sz="2200" dirty="0"/>
              <a:t>(работников) кредитной организации, ответственных за разработку технологических процессов, поддержание их выполнения, реализацию технологических </a:t>
            </a:r>
            <a:r>
              <a:rPr lang="ru-RU" sz="2200" dirty="0" smtClean="0"/>
              <a:t>процессов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объектов информационной инфраструктуры кредитной организации, задействованных при выполнении каждого технологического </a:t>
            </a:r>
            <a:r>
              <a:rPr lang="ru-RU" sz="2200" dirty="0" smtClean="0"/>
              <a:t>процесса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технологических участков технологических </a:t>
            </a:r>
            <a:r>
              <a:rPr lang="ru-RU" sz="2200" dirty="0" smtClean="0"/>
              <a:t>процессов*: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идентификация, аутентификация и авторизация клиентов при совершении действий в целях осуществления банковских операций;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формирование (подготовка), передача и прием электронных сообщений;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удостоверение права клиентов распоряжаться денежными средствами;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ru-RU" dirty="0"/>
              <a:t>осуществление банковской операции, учет результатов ее осуществления;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/>
              <a:t>хранение электронных сообщений и информации об осуществленных банковских операциях</a:t>
            </a:r>
            <a:endParaRPr lang="ru-RU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10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4234" y="6153618"/>
            <a:ext cx="1095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указанных в</a:t>
            </a:r>
            <a:r>
              <a:rPr lang="ru-RU" dirty="0"/>
              <a:t> абзацах втором - шестом подпункта 5.2 пункта 5 Положения </a:t>
            </a:r>
            <a:r>
              <a:rPr lang="ru-RU" dirty="0" smtClean="0"/>
              <a:t>683-П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25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7097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0613" y="653428"/>
            <a:ext cx="1104278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Обеспечить </a:t>
            </a:r>
            <a:r>
              <a:rPr lang="ru-RU" sz="2400" dirty="0"/>
              <a:t>организацию учета и контроля состава </a:t>
            </a:r>
            <a:r>
              <a:rPr lang="ru-RU" sz="2400" dirty="0" smtClean="0"/>
              <a:t>следующих элементов критичной архитектуры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 smtClean="0"/>
              <a:t>технологических процессов, технологических участков технологических процессов, реализуемых поставщиками услуг в сфере информационных технологий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 smtClean="0"/>
              <a:t>работников кредитных организаций или иных лиц, осуществляющих физический и (или) логический доступ, или программных сервисов, осуществляющих логический доступ к объектам информационной инфраструктуры (субъектов доступа), задействованных при выполнении каждого технологического процесса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 smtClean="0"/>
              <a:t>взаимосвязей и взаимозависимостей кредитной организации с иными кредитными организациями, </a:t>
            </a:r>
            <a:r>
              <a:rPr lang="ru-RU" sz="2000" dirty="0" err="1" smtClean="0"/>
              <a:t>некредитными</a:t>
            </a:r>
            <a:r>
              <a:rPr lang="ru-RU" sz="2000" dirty="0" smtClean="0"/>
              <a:t> финансовыми организациями, поставщиками услуг в сфере информационных технологий в рамках выполнения технологических процессов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 smtClean="0"/>
              <a:t>каналов передачи защищаемой информации*, </a:t>
            </a:r>
            <a:r>
              <a:rPr lang="ru-RU" sz="2000" dirty="0"/>
              <a:t>обрабатываемой и передаваемой в рамках технологических процессов участниками технологического процесса</a:t>
            </a:r>
            <a:endParaRPr lang="ru-RU" sz="2000" dirty="0" smtClean="0"/>
          </a:p>
          <a:p>
            <a:pPr algn="just"/>
            <a:r>
              <a:rPr lang="ru-RU" sz="2200" dirty="0" smtClean="0"/>
              <a:t>В </a:t>
            </a:r>
            <a:r>
              <a:rPr lang="ru-RU" sz="2200" dirty="0"/>
              <a:t>целях организации учета и контроля состава технологических процессов, технологических участков технологических процессов, реализуемых поставщиками услуг в сфере информационных технологий, кредитные организации должны обеспечивать ведение отдельного </a:t>
            </a:r>
            <a:r>
              <a:rPr lang="ru-RU" sz="2200" b="1" dirty="0"/>
              <a:t>реестра</a:t>
            </a:r>
            <a:r>
              <a:rPr lang="ru-RU" sz="2200" dirty="0"/>
              <a:t> в соответствии с </a:t>
            </a:r>
            <a:r>
              <a:rPr lang="ru-RU" sz="2200" b="1" dirty="0"/>
              <a:t>внутренними </a:t>
            </a:r>
            <a:r>
              <a:rPr lang="ru-RU" sz="2200" b="1" dirty="0" smtClean="0"/>
              <a:t>документами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11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64234" y="6153618"/>
            <a:ext cx="10955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указанной в</a:t>
            </a:r>
            <a:r>
              <a:rPr lang="ru-RU" dirty="0"/>
              <a:t> абзацах </a:t>
            </a:r>
            <a:r>
              <a:rPr lang="ru-RU" dirty="0" smtClean="0"/>
              <a:t>первом </a:t>
            </a:r>
            <a:r>
              <a:rPr lang="ru-RU" dirty="0"/>
              <a:t>- пятом пункта 1 </a:t>
            </a:r>
            <a:r>
              <a:rPr lang="ru-RU" dirty="0" smtClean="0"/>
              <a:t>Положения 683-П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752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Обеспечить </a:t>
            </a:r>
            <a:r>
              <a:rPr lang="ru-RU" sz="2400" dirty="0"/>
              <a:t>выполнение следующих требований к управлению изменениями критичной архитектуры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управление уязвимостями в критичной архитектуре, из-за которых могут реализоваться информационные угрозы и которые могут повлечь превышение значений целевых показателей операционной </a:t>
            </a:r>
            <a:r>
              <a:rPr lang="ru-RU" sz="2200" dirty="0" smtClean="0"/>
              <a:t>надежности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планирование и внедрение изменений в критичной архитектуре, направленных на обеспечение недопустимости неоказания или ненадлежащего оказания банковских </a:t>
            </a:r>
            <a:r>
              <a:rPr lang="ru-RU" sz="2200" dirty="0" smtClean="0"/>
              <a:t>услуг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управление конфигурациями (настраиваемыми параметрами) объектов информационной </a:t>
            </a:r>
            <a:r>
              <a:rPr lang="ru-RU" sz="2200" dirty="0" smtClean="0"/>
              <a:t>инфраструктуры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управление уязвимостями и обновлениями (исправлениями) объектов информационной инфраструктуры</a:t>
            </a:r>
            <a:endParaRPr lang="ru-RU" sz="22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12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smtClean="0"/>
              <a:t>Обеспечить выполнение следующих </a:t>
            </a:r>
            <a:r>
              <a:rPr lang="ru-RU" sz="2200" dirty="0"/>
              <a:t>требований к выявлению, регистрации инцидентов операционной надежности и реагированию на них, а также восстановлению выполнения технологических процессов и функционирования объектов информационной инфраструктуры после реализации таких инцидентов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/>
              <a:t>выявление</a:t>
            </a:r>
            <a:r>
              <a:rPr lang="ru-RU" sz="2000" dirty="0"/>
              <a:t> и </a:t>
            </a:r>
            <a:r>
              <a:rPr lang="ru-RU" sz="2000" b="1" dirty="0"/>
              <a:t>регистрация</a:t>
            </a:r>
            <a:r>
              <a:rPr lang="ru-RU" sz="2000" dirty="0"/>
              <a:t> инцидентов операционной </a:t>
            </a:r>
            <a:r>
              <a:rPr lang="ru-RU" sz="2000" dirty="0" smtClean="0"/>
              <a:t>надежности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b="1" dirty="0"/>
              <a:t>реагирование</a:t>
            </a:r>
            <a:r>
              <a:rPr lang="ru-RU" sz="2000" dirty="0"/>
              <a:t> на инциденты операционной надежности в отношении критичной </a:t>
            </a:r>
            <a:r>
              <a:rPr lang="ru-RU" sz="2000" dirty="0" smtClean="0"/>
              <a:t>архитектуры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/>
              <a:t>восстановление функционирования технологических процессов и объектов информационной инфраструктуры после реализации инцидентов операционной </a:t>
            </a:r>
            <a:r>
              <a:rPr lang="ru-RU" sz="2000" dirty="0" smtClean="0"/>
              <a:t>надежности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/>
              <a:t>проведение </a:t>
            </a:r>
            <a:r>
              <a:rPr lang="ru-RU" sz="2000" b="1" dirty="0"/>
              <a:t>анализа</a:t>
            </a:r>
            <a:r>
              <a:rPr lang="ru-RU" sz="2000" dirty="0"/>
              <a:t> причин и последствий реализации инцидентов операционной </a:t>
            </a:r>
            <a:r>
              <a:rPr lang="ru-RU" sz="2000" dirty="0" smtClean="0"/>
              <a:t>надежности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000" dirty="0"/>
              <a:t>организация </a:t>
            </a:r>
            <a:r>
              <a:rPr lang="ru-RU" sz="2000" b="1" dirty="0"/>
              <a:t>взаимодействия</a:t>
            </a:r>
            <a:r>
              <a:rPr lang="ru-RU" sz="2000" dirty="0"/>
              <a:t> между подразделениями кредитной организации, а также между кредитной организацией и Банком России, иными участниками технологического процесса в рамках реагирования на инциденты операционной надежности и восстановления выполнения технологических процессов и функционирования объектов информационной инфраструктуры после реализации инцидентов операционной надежности</a:t>
            </a:r>
            <a:endParaRPr lang="ru-RU" sz="20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13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41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Обеспечить </a:t>
            </a:r>
            <a:r>
              <a:rPr lang="ru-RU" sz="2400" dirty="0"/>
              <a:t>выполнение следующих требований к взаимодействию с поставщиками услуг в сфере информационных технологий</a:t>
            </a:r>
            <a:r>
              <a:rPr lang="ru-RU" sz="2200" dirty="0" smtClean="0"/>
              <a:t>:</a:t>
            </a:r>
          </a:p>
          <a:p>
            <a:pPr algn="just"/>
            <a:endParaRPr lang="ru-RU" sz="22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нейтрализация информационных угроз, связанных с привлечением поставщиков услуг в сфере информационных технологий, в том числе защита объектов информационной инфраструктуры от возможной реализации информационных угроз со стороны поставщиков услуг в сфере информационных </a:t>
            </a:r>
            <a:r>
              <a:rPr lang="ru-RU" sz="2200" dirty="0" smtClean="0"/>
              <a:t>технологий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sz="22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нейтрализация информационных угроз, обусловленных технологической зависимостью функционирования объектов информационной инфраструктуры кредитной организации от поставщиков услуг в сфере информационных технологий</a:t>
            </a:r>
            <a:endParaRPr lang="ru-RU" sz="22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14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531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 smtClean="0"/>
              <a:t>в </a:t>
            </a:r>
            <a:r>
              <a:rPr lang="ru-RU" sz="2200" dirty="0"/>
              <a:t>части тестирования операционной надежности технологических процессов </a:t>
            </a:r>
            <a:r>
              <a:rPr lang="ru-RU" sz="2200" dirty="0" smtClean="0"/>
              <a:t>принимать </a:t>
            </a:r>
            <a:r>
              <a:rPr lang="ru-RU" sz="2200" dirty="0"/>
              <a:t>организационные и технические меры, направленные на проведение сценарного </a:t>
            </a:r>
            <a:r>
              <a:rPr lang="ru-RU" sz="2200" dirty="0" smtClean="0"/>
              <a:t>анализа* </a:t>
            </a:r>
            <a:r>
              <a:rPr lang="ru-RU" sz="2200" dirty="0"/>
              <a:t>(в части возможной реализации информационных угроз в отношении критичной архитектуры, а также возникновения сбоев объектов информационной инфраструктуры), </a:t>
            </a:r>
            <a:r>
              <a:rPr lang="ru-RU" sz="2200" dirty="0" smtClean="0"/>
              <a:t>и </a:t>
            </a:r>
            <a:r>
              <a:rPr lang="ru-RU" sz="2200" dirty="0"/>
              <a:t>проводить с использованием результатов сценарного анализа тестирование готовности кредитной организации противостоять реализации информационных угроз в отношении критичной </a:t>
            </a:r>
            <a:r>
              <a:rPr lang="ru-RU" sz="2200" dirty="0" smtClean="0"/>
              <a:t>архитектур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 smtClean="0"/>
              <a:t>в </a:t>
            </a:r>
            <a:r>
              <a:rPr lang="ru-RU" sz="2200" dirty="0"/>
              <a:t>части нейтрализации информационных угроз со стороны внутреннего нарушителя </a:t>
            </a:r>
            <a:r>
              <a:rPr lang="ru-RU" sz="2200" dirty="0" smtClean="0"/>
              <a:t>разрабатывать </a:t>
            </a:r>
            <a:r>
              <a:rPr lang="ru-RU" sz="2200" dirty="0"/>
              <a:t>и </a:t>
            </a:r>
            <a:r>
              <a:rPr lang="ru-RU" sz="2200" dirty="0" smtClean="0"/>
              <a:t>предпринимать </a:t>
            </a:r>
            <a:r>
              <a:rPr lang="ru-RU" sz="2200" dirty="0"/>
              <a:t>организационные и технические меры в отношении субъектов доступа, привлекаемых в рамках выполнения технологических процессов, направленные на исключение возможности несанкционированного использования предоставленных указанным субъектам доступа полномочий</a:t>
            </a:r>
            <a:endParaRPr lang="ru-RU" sz="22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15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2475" y="5727940"/>
            <a:ext cx="11007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с </a:t>
            </a:r>
            <a:r>
              <a:rPr lang="ru-RU" dirty="0"/>
              <a:t>учетом требований подпункта 2.1.5 пункта 2.1 Положения </a:t>
            </a:r>
            <a:r>
              <a:rPr lang="ru-RU" dirty="0" smtClean="0"/>
              <a:t>716-П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719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Обеспечить </a:t>
            </a:r>
            <a:r>
              <a:rPr lang="ru-RU" sz="2400" dirty="0"/>
              <a:t>выполнение следующих требований к обеспечению осведомленности об информационных угрозах</a:t>
            </a:r>
            <a:r>
              <a:rPr lang="ru-RU" sz="2200" dirty="0" smtClean="0"/>
              <a:t>:</a:t>
            </a:r>
          </a:p>
          <a:p>
            <a:pPr algn="just"/>
            <a:endParaRPr lang="ru-RU" sz="22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 smtClean="0"/>
              <a:t>организация </a:t>
            </a:r>
            <a:r>
              <a:rPr lang="ru-RU" sz="2400" dirty="0"/>
              <a:t>взаимодействия кредитной организации и иных участников технологического процесса при обмене информацией об актуальных сценариях реализации информационных </a:t>
            </a:r>
            <a:r>
              <a:rPr lang="ru-RU" sz="2400" dirty="0" smtClean="0"/>
              <a:t>угроз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/>
              <a:t>использование информации об актуальных сценариях реализации информационных угроз в целях обеспечения непрерывного оказания банковских </a:t>
            </a:r>
            <a:r>
              <a:rPr lang="ru-RU" sz="2400" dirty="0" smtClean="0"/>
              <a:t>услуг</a:t>
            </a:r>
            <a:endParaRPr lang="ru-RU" sz="22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16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85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/>
              <a:t>о</a:t>
            </a:r>
            <a:r>
              <a:rPr lang="ru-RU" sz="2400" dirty="0" smtClean="0"/>
              <a:t>беспечить </a:t>
            </a:r>
            <a:r>
              <a:rPr lang="ru-RU" sz="2400" dirty="0"/>
              <a:t>нейтрализацию информационных угроз в отношении возникновения зависимости обеспечения операционной надежности от субъектов доступа, являющихся работниками кредитной организации, обладающими уникальными знаниями, опытом и компетенцией в области разработки технологических процессов, поддержания их выполнения, реализации технологических процессов, которые отсутствуют у иных работников указанной кредитной </a:t>
            </a:r>
            <a:r>
              <a:rPr lang="ru-RU" sz="2400" dirty="0" smtClean="0"/>
              <a:t>организации</a:t>
            </a:r>
            <a:endParaRPr lang="ru-RU" sz="22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ru-RU" sz="22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400" dirty="0"/>
              <a:t>обеспечить защиту критичной архитектуры от возможной реализации информационных угроз в условиях дистанционной (удаленной) работы работников кредитной организации</a:t>
            </a:r>
            <a:endParaRPr lang="ru-RU" sz="2200" dirty="0" smtClean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17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4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/>
              <a:t>У</a:t>
            </a:r>
            <a:r>
              <a:rPr lang="ru-RU" sz="2400" dirty="0" smtClean="0"/>
              <a:t>становить </a:t>
            </a:r>
            <a:r>
              <a:rPr lang="ru-RU" sz="2400" dirty="0"/>
              <a:t>во </a:t>
            </a:r>
            <a:r>
              <a:rPr lang="ru-RU" sz="2400" b="1" dirty="0"/>
              <a:t>внутренних </a:t>
            </a:r>
            <a:r>
              <a:rPr lang="ru-RU" sz="2400" b="1" dirty="0" smtClean="0"/>
              <a:t>документах</a:t>
            </a:r>
            <a:r>
              <a:rPr lang="ru-RU" sz="2400" dirty="0" smtClean="0"/>
              <a:t>* </a:t>
            </a:r>
            <a:r>
              <a:rPr lang="ru-RU" sz="2400" dirty="0"/>
              <a:t>описание процедур, направленных на реализацию требований к операционной </a:t>
            </a:r>
            <a:r>
              <a:rPr lang="ru-RU" sz="2400" dirty="0" smtClean="0"/>
              <a:t>надежности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определение и описание состава процедур, направленных на выполнение требований к операционной надежности </a:t>
            </a:r>
            <a:endParaRPr lang="ru-RU" sz="21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определение перечня и порядка организационного взаимодействия подразделений кредитной организации, участвующих в соблюдении требований к операционной надежности, с учетом исключения конфликта интересов </a:t>
            </a:r>
            <a:endParaRPr lang="ru-RU" sz="21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определение порядка осуществления контроля за соблюдением требований к операционной надежности в рамках </a:t>
            </a:r>
            <a:r>
              <a:rPr lang="ru-RU" sz="2100" b="1" dirty="0"/>
              <a:t>системы внутреннего </a:t>
            </a:r>
            <a:r>
              <a:rPr lang="ru-RU" sz="2100" b="1" dirty="0" smtClean="0"/>
              <a:t>контроля 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выделение ресурсного обеспечения для выполнения требований к операционной надежности</a:t>
            </a:r>
            <a:endParaRPr lang="ru-RU" sz="21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 smtClean="0"/>
              <a:t>порядок </a:t>
            </a:r>
            <a:r>
              <a:rPr lang="ru-RU" sz="2100" dirty="0"/>
              <a:t>утверждения и условия пересмотра процедур, направленных на выполнение требований к операционной </a:t>
            </a:r>
            <a:r>
              <a:rPr lang="ru-RU" sz="2100" dirty="0" smtClean="0"/>
              <a:t>надежности</a:t>
            </a:r>
            <a:endParaRPr lang="ru-RU" sz="2100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18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4619" y="6003985"/>
            <a:ext cx="10748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указанных в</a:t>
            </a:r>
            <a:r>
              <a:rPr lang="ru-RU" dirty="0"/>
              <a:t> </a:t>
            </a:r>
            <a:r>
              <a:rPr lang="ru-RU" dirty="0" err="1" smtClean="0"/>
              <a:t>пп</a:t>
            </a:r>
            <a:r>
              <a:rPr lang="ru-RU" dirty="0" smtClean="0"/>
              <a:t>.</a:t>
            </a:r>
            <a:r>
              <a:rPr lang="ru-RU" dirty="0"/>
              <a:t> 4.1.2, </a:t>
            </a:r>
            <a:r>
              <a:rPr lang="ru-RU" dirty="0" smtClean="0"/>
              <a:t>абзаце первом </a:t>
            </a:r>
            <a:r>
              <a:rPr lang="ru-RU" dirty="0" err="1" smtClean="0"/>
              <a:t>пп</a:t>
            </a:r>
            <a:r>
              <a:rPr lang="ru-RU" dirty="0" smtClean="0"/>
              <a:t>.</a:t>
            </a:r>
            <a:r>
              <a:rPr lang="ru-RU" dirty="0"/>
              <a:t> 4.1.3 и </a:t>
            </a:r>
            <a:r>
              <a:rPr lang="ru-RU" dirty="0" smtClean="0"/>
              <a:t>абзаце втором </a:t>
            </a:r>
            <a:r>
              <a:rPr lang="ru-RU" dirty="0" err="1" smtClean="0"/>
              <a:t>пп</a:t>
            </a:r>
            <a:r>
              <a:rPr lang="ru-RU" dirty="0" smtClean="0"/>
              <a:t>.</a:t>
            </a:r>
            <a:r>
              <a:rPr lang="ru-RU" dirty="0"/>
              <a:t> 4.1.4 пункта 4.1 Положения </a:t>
            </a:r>
            <a:r>
              <a:rPr lang="ru-RU" dirty="0" smtClean="0"/>
              <a:t>716-П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8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моделировать информационные угрозы в отношении критичной архитектуры с учетом </a:t>
            </a:r>
            <a:r>
              <a:rPr lang="ru-RU" sz="2200" dirty="0" smtClean="0"/>
              <a:t>требований* </a:t>
            </a:r>
            <a:r>
              <a:rPr lang="ru-RU" sz="2200" dirty="0"/>
              <a:t>к проведению качественной оценки уровня операционного </a:t>
            </a:r>
            <a:r>
              <a:rPr lang="ru-RU" sz="2200" dirty="0" smtClean="0"/>
              <a:t>риска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планировать применение организационных и технических мер, направленных на реализацию требований к операционной надежности, с учетом результатов идентификации </a:t>
            </a:r>
            <a:r>
              <a:rPr lang="ru-RU" sz="2200" b="1" dirty="0"/>
              <a:t>риска информационной безопасности</a:t>
            </a:r>
            <a:r>
              <a:rPr lang="ru-RU" sz="2200" dirty="0"/>
              <a:t>, а также его оценки, проводимой в составе процедур управления </a:t>
            </a:r>
            <a:r>
              <a:rPr lang="ru-RU" sz="2200" b="1" dirty="0"/>
              <a:t>операционным </a:t>
            </a:r>
            <a:r>
              <a:rPr lang="ru-RU" sz="2200" b="1" dirty="0" smtClean="0"/>
              <a:t>риском</a:t>
            </a:r>
            <a:r>
              <a:rPr lang="ru-RU" sz="2200" dirty="0" smtClean="0"/>
              <a:t>**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обеспечивать реализацию требований к операционной надежности на стадиях создания, ввода в эксплуатацию, эксплуатации (использования по назначению, технического обслуживания и ремонта), модернизации, вывода из эксплуатации объектов информационной </a:t>
            </a:r>
            <a:r>
              <a:rPr lang="ru-RU" sz="2200" dirty="0" smtClean="0"/>
              <a:t>инфраструктуры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обеспечивать контроль соблюдения требований к операционной надежности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19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4129" y="5710019"/>
            <a:ext cx="10748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*) предусмотренных подпунктом 2.1.5 пункта 2.1 Положения 716-П</a:t>
            </a:r>
          </a:p>
          <a:p>
            <a:r>
              <a:rPr lang="ru-RU" dirty="0"/>
              <a:t>**) в соответствии с требованиями глав 2 и 7 Положения 716-П</a:t>
            </a:r>
          </a:p>
        </p:txBody>
      </p:sp>
    </p:spTree>
    <p:extLst>
      <p:ext uri="{BB962C8B-B14F-4D97-AF65-F5344CB8AC3E}">
        <p14:creationId xmlns:p14="http://schemas.microsoft.com/office/powerpoint/2010/main" val="419947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6288"/>
            <a:ext cx="110427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включать в порядок ведения </a:t>
            </a:r>
            <a:r>
              <a:rPr lang="ru-RU" sz="2200" b="1" dirty="0"/>
              <a:t>базы </a:t>
            </a:r>
            <a:r>
              <a:rPr lang="ru-RU" sz="2200" b="1" dirty="0" smtClean="0"/>
              <a:t>событий</a:t>
            </a:r>
            <a:r>
              <a:rPr lang="ru-RU" sz="2200" dirty="0" smtClean="0"/>
              <a:t>* </a:t>
            </a:r>
            <a:r>
              <a:rPr lang="ru-RU" sz="2200" dirty="0"/>
              <a:t>особенности регистрации событий операционного риска, являющихся инцидентами операционной </a:t>
            </a:r>
            <a:r>
              <a:rPr lang="ru-RU" sz="2200" dirty="0" smtClean="0"/>
              <a:t>надежности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b="1" dirty="0" smtClean="0"/>
              <a:t>регистрировать</a:t>
            </a:r>
            <a:r>
              <a:rPr lang="ru-RU" sz="2200" dirty="0" smtClean="0"/>
              <a:t> </a:t>
            </a:r>
            <a:r>
              <a:rPr lang="ru-RU" sz="2200" dirty="0"/>
              <a:t>инциденты операционной </a:t>
            </a:r>
            <a:r>
              <a:rPr lang="ru-RU" sz="2200" dirty="0" smtClean="0"/>
              <a:t>надежности**</a:t>
            </a:r>
            <a:endParaRPr lang="ru-RU" sz="2200" dirty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 smtClean="0"/>
              <a:t>при </a:t>
            </a:r>
            <a:r>
              <a:rPr lang="ru-RU" sz="2200" dirty="0"/>
              <a:t>определении </a:t>
            </a:r>
            <a:r>
              <a:rPr lang="ru-RU" sz="2200" dirty="0" smtClean="0"/>
              <a:t>дополнительных </a:t>
            </a:r>
            <a:r>
              <a:rPr lang="ru-RU" sz="2200" dirty="0"/>
              <a:t>типов событий операционного </a:t>
            </a:r>
            <a:r>
              <a:rPr lang="ru-RU" sz="2200" dirty="0" smtClean="0"/>
              <a:t>риска*** </a:t>
            </a:r>
            <a:r>
              <a:rPr lang="ru-RU" sz="2200" dirty="0"/>
              <a:t>предусматривать </a:t>
            </a:r>
            <a:r>
              <a:rPr lang="ru-RU" sz="2200" dirty="0" smtClean="0"/>
              <a:t>во </a:t>
            </a:r>
            <a:r>
              <a:rPr lang="ru-RU" sz="2200" b="1" dirty="0"/>
              <a:t>внутренних документах </a:t>
            </a:r>
            <a:r>
              <a:rPr lang="ru-RU" sz="2200" dirty="0"/>
              <a:t>классификацию типов инцидентов операционной надежности с использованием </a:t>
            </a:r>
            <a:r>
              <a:rPr lang="ru-RU" sz="2200" b="1" dirty="0"/>
              <a:t>перечня типов инцидентов операционной </a:t>
            </a:r>
            <a:r>
              <a:rPr lang="ru-RU" sz="2200" b="1" dirty="0" smtClean="0"/>
              <a:t>надежности</a:t>
            </a:r>
            <a:r>
              <a:rPr lang="ru-RU" sz="2200" dirty="0" smtClean="0"/>
              <a:t>****, </a:t>
            </a:r>
            <a:r>
              <a:rPr lang="ru-RU" sz="2200" dirty="0"/>
              <a:t>размещаемого Банком России на официальном сайте Банка России в информационно-телекоммуникационной сети "Интернет</a:t>
            </a:r>
            <a:r>
              <a:rPr lang="ru-RU" sz="2200" dirty="0" smtClean="0"/>
              <a:t>", </a:t>
            </a:r>
            <a:r>
              <a:rPr lang="ru-RU" sz="2200" dirty="0"/>
              <a:t>и обеспечивать их регулярную актуализацию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20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4129" y="5106170"/>
            <a:ext cx="10748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*) предусмотренный пунктом 6.2 Положения </a:t>
            </a:r>
            <a:r>
              <a:rPr lang="ru-RU" dirty="0" smtClean="0"/>
              <a:t>716-П</a:t>
            </a:r>
            <a:endParaRPr lang="ru-RU" dirty="0"/>
          </a:p>
          <a:p>
            <a:r>
              <a:rPr lang="ru-RU" dirty="0"/>
              <a:t>**) с учетом требований к ведению базы событий, предусмотренных главой 6 Положения </a:t>
            </a:r>
            <a:r>
              <a:rPr lang="ru-RU" dirty="0" smtClean="0"/>
              <a:t>716-П</a:t>
            </a:r>
          </a:p>
          <a:p>
            <a:r>
              <a:rPr lang="ru-RU" dirty="0"/>
              <a:t>***) в соответствии с пунктом 3.7 Положения Банка России N </a:t>
            </a:r>
            <a:r>
              <a:rPr lang="ru-RU" dirty="0" smtClean="0"/>
              <a:t>716-П</a:t>
            </a:r>
          </a:p>
          <a:p>
            <a:r>
              <a:rPr lang="ru-RU" dirty="0" smtClean="0"/>
              <a:t>****)</a:t>
            </a:r>
            <a:r>
              <a:rPr lang="en-US" dirty="0" smtClean="0"/>
              <a:t> </a:t>
            </a:r>
            <a:r>
              <a:rPr lang="ru-RU" dirty="0" smtClean="0"/>
              <a:t>Стандарт Банка России СТО </a:t>
            </a:r>
            <a:r>
              <a:rPr lang="ru-RU" dirty="0"/>
              <a:t>БР </a:t>
            </a:r>
            <a:r>
              <a:rPr lang="ru-RU" dirty="0" smtClean="0"/>
              <a:t>БФБО-1.5-2018</a:t>
            </a:r>
            <a:r>
              <a:rPr lang="en-US" dirty="0" smtClean="0"/>
              <a:t> (h</a:t>
            </a:r>
            <a:r>
              <a:rPr lang="ru-RU" dirty="0"/>
              <a:t>ttps://cbr.ru/statichtml/file/59420/st-15-18.pdf</a:t>
            </a:r>
            <a:r>
              <a:rPr lang="en-US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61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295877"/>
            <a:ext cx="11042788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Обеспечить по </a:t>
            </a:r>
            <a:r>
              <a:rPr lang="ru-RU" sz="2400" dirty="0"/>
              <a:t>каждому инциденту операционной </a:t>
            </a:r>
            <a:r>
              <a:rPr lang="ru-RU" sz="2400" dirty="0" smtClean="0"/>
              <a:t>надежности* </a:t>
            </a:r>
            <a:r>
              <a:rPr lang="ru-RU" sz="2400" b="1" dirty="0" smtClean="0"/>
              <a:t>регистрацию</a:t>
            </a:r>
            <a:r>
              <a:rPr lang="ru-RU" sz="2400" dirty="0" smtClean="0"/>
              <a:t> </a:t>
            </a:r>
            <a:r>
              <a:rPr lang="ru-RU" sz="2400" dirty="0"/>
              <a:t>следующей информации</a:t>
            </a:r>
            <a:r>
              <a:rPr lang="ru-RU" sz="2200" dirty="0" smtClean="0"/>
              <a:t>: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данных, используемых для </a:t>
            </a:r>
            <a:r>
              <a:rPr lang="ru-RU" sz="2100" b="1" dirty="0"/>
              <a:t>фиксации превышения</a:t>
            </a:r>
            <a:r>
              <a:rPr lang="ru-RU" sz="2100" dirty="0"/>
              <a:t> установленных значений целевых показателей операционной </a:t>
            </a:r>
            <a:r>
              <a:rPr lang="ru-RU" sz="2100" dirty="0" smtClean="0"/>
              <a:t>надежности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dirty="0"/>
              <a:t>данных, позволяющих </a:t>
            </a:r>
            <a:r>
              <a:rPr lang="ru-RU" sz="2100" b="1" dirty="0"/>
              <a:t>выявить причину </a:t>
            </a:r>
            <a:r>
              <a:rPr lang="ru-RU" sz="2100" dirty="0"/>
              <a:t>превышения установленных значений целевых показателей операционной </a:t>
            </a:r>
            <a:r>
              <a:rPr lang="ru-RU" sz="2100" dirty="0" smtClean="0"/>
              <a:t>надежности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100" b="1" dirty="0"/>
              <a:t>результата реагирования </a:t>
            </a:r>
            <a:r>
              <a:rPr lang="ru-RU" sz="2100" dirty="0"/>
              <a:t>на инцидент операционной надежности (о принятых мерах и проведенных мероприятиях по реагированию на выявленный кредитной организацией или Банком России инцидент операционной </a:t>
            </a:r>
            <a:r>
              <a:rPr lang="ru-RU" sz="2100" dirty="0" smtClean="0"/>
              <a:t>надежности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sz="2200" dirty="0" smtClean="0"/>
              <a:t>Устанавливать </a:t>
            </a:r>
            <a:r>
              <a:rPr lang="ru-RU" sz="2200" dirty="0"/>
              <a:t>во </a:t>
            </a:r>
            <a:r>
              <a:rPr lang="ru-RU" sz="2200" b="1" dirty="0"/>
              <a:t>внутренних документах </a:t>
            </a:r>
            <a:r>
              <a:rPr lang="ru-RU" sz="2200" dirty="0"/>
              <a:t>критерии шкалы качественных оценок и методику определения оценок качественных потерь от реализации инцидентов операционной </a:t>
            </a:r>
            <a:r>
              <a:rPr lang="ru-RU" sz="2200" dirty="0" smtClean="0"/>
              <a:t>надежности, </a:t>
            </a:r>
            <a:r>
              <a:rPr lang="ru-RU" sz="2200" dirty="0"/>
              <a:t>в случае если они не определяются в денежном </a:t>
            </a:r>
            <a:r>
              <a:rPr lang="ru-RU" sz="2200" dirty="0" smtClean="0"/>
              <a:t>выражении**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21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0613" y="5756186"/>
            <a:ext cx="10955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*) в </a:t>
            </a:r>
            <a:r>
              <a:rPr lang="ru-RU" dirty="0"/>
              <a:t>дополнение к информации, указанной в пункте 6.6 Положения </a:t>
            </a:r>
            <a:r>
              <a:rPr lang="ru-RU" dirty="0" smtClean="0"/>
              <a:t>716-П</a:t>
            </a:r>
          </a:p>
          <a:p>
            <a:r>
              <a:rPr lang="ru-RU" dirty="0" smtClean="0"/>
              <a:t>**) в </a:t>
            </a:r>
            <a:r>
              <a:rPr lang="ru-RU" dirty="0"/>
              <a:t>соответствии с подпунктом 3.13.2 пункта 3.13 Положения 716-П</a:t>
            </a:r>
          </a:p>
        </p:txBody>
      </p:sp>
    </p:spTree>
    <p:extLst>
      <p:ext uri="{BB962C8B-B14F-4D97-AF65-F5344CB8AC3E}">
        <p14:creationId xmlns:p14="http://schemas.microsoft.com/office/powerpoint/2010/main" val="349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35452" y="421165"/>
            <a:ext cx="11284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600" b="1" dirty="0"/>
              <a:t>Кредитные </a:t>
            </a:r>
            <a:r>
              <a:rPr lang="ru-RU" sz="3600" b="1" dirty="0" smtClean="0"/>
              <a:t>организации </a:t>
            </a:r>
            <a:r>
              <a:rPr lang="ru-RU" sz="3600" b="1" dirty="0"/>
              <a:t>должны</a:t>
            </a:r>
            <a:endParaRPr lang="ru-RU" sz="3600" b="1" dirty="0" smtClean="0"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6992" y="1323037"/>
            <a:ext cx="1104278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Информировать* </a:t>
            </a:r>
            <a:r>
              <a:rPr lang="ru-RU" sz="2400" dirty="0"/>
              <a:t>Банк </a:t>
            </a:r>
            <a:r>
              <a:rPr lang="ru-RU" sz="2400" dirty="0" smtClean="0"/>
              <a:t>России в </a:t>
            </a:r>
            <a:r>
              <a:rPr lang="ru-RU" sz="2400" dirty="0"/>
              <a:t>рамках обеспечения операционной </a:t>
            </a:r>
            <a:r>
              <a:rPr lang="ru-RU" sz="2400" dirty="0" smtClean="0"/>
              <a:t>надежности</a:t>
            </a:r>
            <a:r>
              <a:rPr lang="ru-RU" sz="2200" dirty="0" smtClean="0"/>
              <a:t>:</a:t>
            </a:r>
          </a:p>
          <a:p>
            <a:pPr algn="just"/>
            <a:endParaRPr lang="ru-RU" sz="10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/>
              <a:t>о выявленных инцидентах операционной надежности (</a:t>
            </a:r>
            <a:r>
              <a:rPr lang="ru-RU" sz="2200" b="1" dirty="0"/>
              <a:t>в случае превышения </a:t>
            </a:r>
            <a:r>
              <a:rPr lang="ru-RU" sz="2200" dirty="0"/>
              <a:t>допустимой доли деградации технологических процессов), а также о принятых мерах и проведенных мероприятиях по реагированию на выявленный кредитной организацией или Банком России инцидент операционной </a:t>
            </a:r>
            <a:r>
              <a:rPr lang="ru-RU" sz="2200" dirty="0" smtClean="0"/>
              <a:t>надежности</a:t>
            </a:r>
          </a:p>
          <a:p>
            <a:pPr algn="just"/>
            <a:endParaRPr lang="ru-RU" sz="1000" dirty="0" smtClean="0"/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ru-RU" sz="2200" dirty="0" smtClean="0"/>
              <a:t>о </a:t>
            </a:r>
            <a:r>
              <a:rPr lang="ru-RU" sz="2200" dirty="0"/>
              <a:t>планируемых мероприятиях по раскрытию информации, включая выпуск пресс-релизов и проведение пресс-конференций, размещение информации на своих официальных сайтах в сети "Интернет", </a:t>
            </a:r>
            <a:r>
              <a:rPr lang="ru-RU" sz="2200" b="1" dirty="0"/>
              <a:t>в отношении указанных </a:t>
            </a:r>
            <a:r>
              <a:rPr lang="ru-RU" sz="2200" b="1" dirty="0" smtClean="0"/>
              <a:t>выше</a:t>
            </a:r>
            <a:r>
              <a:rPr lang="ru-RU" sz="2200" b="1" dirty="0"/>
              <a:t> инцидентов </a:t>
            </a:r>
            <a:r>
              <a:rPr lang="ru-RU" sz="2200" dirty="0"/>
              <a:t>операционной надежности не позднее одного рабочего дня до дня проведения </a:t>
            </a:r>
            <a:r>
              <a:rPr lang="ru-RU" sz="2200" dirty="0" smtClean="0"/>
              <a:t>мероприятия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009181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22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6992" y="5286243"/>
            <a:ext cx="11041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*) указанные </a:t>
            </a:r>
            <a:r>
              <a:rPr lang="ru-RU" dirty="0"/>
              <a:t>сведения </a:t>
            </a:r>
            <a:r>
              <a:rPr lang="ru-RU" dirty="0" smtClean="0"/>
              <a:t>представляются </a:t>
            </a:r>
            <a:r>
              <a:rPr lang="ru-RU" dirty="0"/>
              <a:t>в Банк России </a:t>
            </a:r>
            <a:r>
              <a:rPr lang="ru-RU" dirty="0" smtClean="0"/>
              <a:t>с </a:t>
            </a:r>
            <a:r>
              <a:rPr lang="ru-RU" dirty="0"/>
              <a:t>использованием технической инфраструктуры (автоматизированной системы) Банка России или резервного способа </a:t>
            </a:r>
            <a:r>
              <a:rPr lang="ru-RU" dirty="0" smtClean="0"/>
              <a:t>взаимодействия, </a:t>
            </a:r>
            <a:r>
              <a:rPr lang="ru-RU" dirty="0"/>
              <a:t>информация о которых размещается на официальном сайте Банка России в сети "Интернет</a:t>
            </a:r>
            <a:r>
              <a:rPr lang="ru-RU" dirty="0" smtClean="0"/>
              <a:t>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931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079" y="810882"/>
            <a:ext cx="10834776" cy="389914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Arial Black" panose="020B0A04020102020204" pitchFamily="34" charset="0"/>
              </a:rPr>
              <a:t>Внутренние документы </a:t>
            </a:r>
            <a:r>
              <a:rPr lang="ru-RU" sz="4000" b="1" dirty="0" smtClean="0">
                <a:latin typeface="Arial Black" panose="020B0A04020102020204" pitchFamily="34" charset="0"/>
              </a:rPr>
              <a:t/>
            </a:r>
            <a:br>
              <a:rPr lang="ru-RU" sz="4000" b="1" dirty="0" smtClean="0">
                <a:latin typeface="Arial Black" panose="020B0A04020102020204" pitchFamily="34" charset="0"/>
              </a:rPr>
            </a:br>
            <a:r>
              <a:rPr lang="ru-RU" sz="4000" b="1" dirty="0" smtClean="0">
                <a:latin typeface="Arial Black" panose="020B0A04020102020204" pitchFamily="34" charset="0"/>
              </a:rPr>
              <a:t>кредитной организации</a:t>
            </a:r>
            <a:br>
              <a:rPr lang="ru-RU" sz="4000" b="1" dirty="0" smtClean="0">
                <a:latin typeface="Arial Black" panose="020B0A04020102020204" pitchFamily="34" charset="0"/>
              </a:rPr>
            </a:br>
            <a:r>
              <a:rPr lang="ru-RU" sz="1000" b="1" dirty="0" smtClean="0">
                <a:latin typeface="+mn-lt"/>
              </a:rPr>
              <a:t/>
            </a:r>
            <a:br>
              <a:rPr lang="ru-RU" sz="1000" b="1" dirty="0" smtClean="0">
                <a:latin typeface="+mn-lt"/>
              </a:rPr>
            </a:br>
            <a:r>
              <a:rPr lang="ru-RU" sz="1000" b="1" dirty="0" smtClean="0">
                <a:latin typeface="+mn-lt"/>
              </a:rPr>
              <a:t/>
            </a:r>
            <a:br>
              <a:rPr lang="ru-RU" sz="1000" b="1" dirty="0" smtClean="0">
                <a:latin typeface="+mn-lt"/>
              </a:rPr>
            </a:br>
            <a:r>
              <a:rPr lang="ru-RU" sz="1000" b="1" dirty="0" smtClean="0">
                <a:latin typeface="+mn-lt"/>
              </a:rPr>
              <a:t/>
            </a:r>
            <a:br>
              <a:rPr lang="ru-RU" sz="1000" b="1" dirty="0" smtClean="0">
                <a:latin typeface="+mn-lt"/>
              </a:rPr>
            </a:br>
            <a:r>
              <a:rPr lang="ru-RU" sz="3200" b="1" dirty="0" smtClean="0">
                <a:latin typeface="+mn-lt"/>
              </a:rPr>
              <a:t>в </a:t>
            </a:r>
            <a:r>
              <a:rPr lang="ru-RU" sz="3200" b="1" dirty="0">
                <a:latin typeface="+mn-lt"/>
              </a:rPr>
              <a:t>целях </a:t>
            </a:r>
            <a:r>
              <a:rPr lang="ru-RU" sz="3200" b="1" dirty="0" smtClean="0">
                <a:latin typeface="+mn-lt"/>
              </a:rPr>
              <a:t>выполнения </a:t>
            </a:r>
            <a:r>
              <a:rPr lang="ru-RU" sz="3200" b="1" dirty="0">
                <a:latin typeface="+mn-lt"/>
              </a:rPr>
              <a:t>требований Банка России к операционной надежности кредитной организации (Положение 787-П) в рамках сформированной системы управления операционным риском (Положение 716-П)</a:t>
            </a:r>
            <a:r>
              <a:rPr lang="ru-RU" sz="3200" b="1" dirty="0" smtClean="0">
                <a:latin typeface="+mn-lt"/>
                <a:cs typeface="Arial" panose="020B0604020202020204" pitchFamily="34" charset="0"/>
              </a:rPr>
              <a:t/>
            </a:r>
            <a:br>
              <a:rPr lang="ru-RU" sz="3200" b="1" dirty="0" smtClean="0">
                <a:latin typeface="+mn-lt"/>
                <a:cs typeface="Arial" panose="020B0604020202020204" pitchFamily="34" charset="0"/>
              </a:rPr>
            </a:br>
            <a:endParaRPr lang="ru-RU" sz="3200" b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2888411" cy="365125"/>
          </a:xfrm>
        </p:spPr>
        <p:txBody>
          <a:bodyPr/>
          <a:lstStyle/>
          <a:p>
            <a:fld id="{41998648-F1B0-46CB-BAD5-C6EE9A57E9AB}" type="slidenum">
              <a:rPr lang="ru-RU" sz="1600" smtClean="0">
                <a:solidFill>
                  <a:schemeClr val="tx1"/>
                </a:solidFill>
              </a:rPr>
              <a:t>23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27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138376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24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9894" y="508958"/>
            <a:ext cx="3347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Положение 787-П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318958" y="508958"/>
            <a:ext cx="344481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Положение 716-П</a:t>
            </a:r>
          </a:p>
          <a:p>
            <a:pPr algn="ctr"/>
            <a:r>
              <a:rPr lang="ru-RU" sz="2000" dirty="0" smtClean="0"/>
              <a:t>(с учетом Указания 6103-У)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931349" y="508958"/>
            <a:ext cx="28176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Отчетность</a:t>
            </a:r>
          </a:p>
          <a:p>
            <a:pPr algn="ctr"/>
            <a:r>
              <a:rPr lang="ru-RU" sz="2000" dirty="0" smtClean="0"/>
              <a:t>(информирование)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700292" y="3388255"/>
            <a:ext cx="250674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Политика ОР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655389" y="1779044"/>
            <a:ext cx="259655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Политика ИБ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655388" y="4997467"/>
            <a:ext cx="259655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Политика ИС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71990" y="3456209"/>
            <a:ext cx="269144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Политика ОН</a:t>
            </a:r>
            <a:endParaRPr lang="ru-RU" sz="2000" dirty="0"/>
          </a:p>
        </p:txBody>
      </p:sp>
      <p:sp>
        <p:nvSpPr>
          <p:cNvPr id="12" name="Двойная стрелка вверх/вниз 11"/>
          <p:cNvSpPr/>
          <p:nvPr/>
        </p:nvSpPr>
        <p:spPr>
          <a:xfrm>
            <a:off x="5132719" y="2556001"/>
            <a:ext cx="1509622" cy="598487"/>
          </a:xfrm>
          <a:prstGeom prst="upDownArrow">
            <a:avLst>
              <a:gd name="adj1" fmla="val 42692"/>
              <a:gd name="adj2" fmla="val 4139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войная стрелка вверх/вниз 14"/>
          <p:cNvSpPr/>
          <p:nvPr/>
        </p:nvSpPr>
        <p:spPr>
          <a:xfrm>
            <a:off x="5132719" y="4173695"/>
            <a:ext cx="1509622" cy="590005"/>
          </a:xfrm>
          <a:prstGeom prst="upDownArrow">
            <a:avLst>
              <a:gd name="adj1" fmla="val 42692"/>
              <a:gd name="adj2" fmla="val 4139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442604" y="1509623"/>
            <a:ext cx="3045124" cy="4692769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070195" y="1691661"/>
            <a:ext cx="1041991" cy="397672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8227519" y="2057556"/>
            <a:ext cx="677108" cy="323229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200" dirty="0" smtClean="0"/>
              <a:t>База событий ОР</a:t>
            </a:r>
            <a:endParaRPr lang="ru-RU" sz="3200" dirty="0"/>
          </a:p>
        </p:txBody>
      </p:sp>
      <p:sp>
        <p:nvSpPr>
          <p:cNvPr id="20" name="Двойная стрелка влево/вправо 19"/>
          <p:cNvSpPr/>
          <p:nvPr/>
        </p:nvSpPr>
        <p:spPr>
          <a:xfrm>
            <a:off x="3776106" y="2992386"/>
            <a:ext cx="599207" cy="1512419"/>
          </a:xfrm>
          <a:prstGeom prst="leftRightArrow">
            <a:avLst>
              <a:gd name="adj1" fmla="val 46809"/>
              <a:gd name="adj2" fmla="val 3939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9693367" y="2336183"/>
            <a:ext cx="2094614" cy="2677656"/>
          </a:xfrm>
          <a:prstGeom prst="rect">
            <a:avLst/>
          </a:prstGeom>
          <a:noFill/>
          <a:ln w="6350" cap="rnd">
            <a:solidFill>
              <a:schemeClr val="tx1"/>
            </a:solidFill>
            <a:prstDash val="dash"/>
            <a:miter lim="800000"/>
          </a:ln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Форма 106</a:t>
            </a:r>
          </a:p>
          <a:p>
            <a:endParaRPr lang="ru-RU" sz="2400" dirty="0"/>
          </a:p>
          <a:p>
            <a:r>
              <a:rPr lang="ru-RU" sz="2400" dirty="0" smtClean="0"/>
              <a:t>Отчетность ОН</a:t>
            </a:r>
          </a:p>
          <a:p>
            <a:endParaRPr lang="ru-RU" sz="2400" dirty="0"/>
          </a:p>
          <a:p>
            <a:r>
              <a:rPr lang="ru-RU" sz="2400" dirty="0" smtClean="0"/>
              <a:t>Банк России</a:t>
            </a:r>
          </a:p>
          <a:p>
            <a:endParaRPr lang="ru-RU" sz="2400" dirty="0"/>
          </a:p>
          <a:p>
            <a:r>
              <a:rPr lang="ru-RU" sz="2400" dirty="0" err="1" smtClean="0"/>
              <a:t>Финцерт</a:t>
            </a:r>
            <a:endParaRPr lang="ru-RU" sz="2400" dirty="0"/>
          </a:p>
        </p:txBody>
      </p:sp>
      <p:sp>
        <p:nvSpPr>
          <p:cNvPr id="23" name="Стрелка вправо 22"/>
          <p:cNvSpPr/>
          <p:nvPr/>
        </p:nvSpPr>
        <p:spPr>
          <a:xfrm>
            <a:off x="7573031" y="2855244"/>
            <a:ext cx="411861" cy="1649561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9197489" y="2850231"/>
            <a:ext cx="410575" cy="1649561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4700292" y="5749165"/>
            <a:ext cx="2632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СУОР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17037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81509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330156"/>
            <a:ext cx="10515600" cy="1785972"/>
          </a:xfrm>
        </p:spPr>
        <p:txBody>
          <a:bodyPr>
            <a:noAutofit/>
          </a:bodyPr>
          <a:lstStyle/>
          <a:p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Бекаревич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Павел Викторович</a:t>
            </a:r>
          </a:p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независимый эксперт по управлению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рисками</a:t>
            </a:r>
          </a:p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генеральный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ООО «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екар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-РМ»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pbekar@rambler.ru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878019" y="6339097"/>
            <a:ext cx="2743200" cy="365125"/>
          </a:xfrm>
        </p:spPr>
        <p:txBody>
          <a:bodyPr/>
          <a:lstStyle/>
          <a:p>
            <a:fld id="{DE507886-AA1A-48B4-AB9D-A272EA37E0A0}" type="slidenum">
              <a:rPr lang="ru-RU" sz="1600" smtClean="0">
                <a:solidFill>
                  <a:schemeClr val="tx1"/>
                </a:solidFill>
              </a:rPr>
              <a:t>25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9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2148</Words>
  <PresentationFormat>Широкоэкранный</PresentationFormat>
  <Paragraphs>216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Выполнение требований Банка России к операционной надежности кредитной организации (Положение 787-П) в рамках сформированной системы управления операционным риском (Положение 716-П)</vt:lpstr>
      <vt:lpstr>Требования Банка России   к операционной надежности кредитных организаций при осуществлении банковской деятельности в целях обеспечения непрерывности оказания банковских услуг  (Положение Банка России от 12 января 2022 г. N 787-П*)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Внутренние документы  кредитной организации    в целях выполнения требований Банка России к операционной надежности кредитной организации (Положение 787-П) в рамках сформированной системы управления операционным риском (Положение 716-П) </vt:lpstr>
      <vt:lpstr>Презентация PowerPoint</vt:lpstr>
      <vt:lpstr>Благодарю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2019-02-19T02:03:49Z</dcterms:created>
  <dcterms:modified xsi:type="dcterms:W3CDTF">2022-10-17T10:43:31Z</dcterms:modified>
</cp:coreProperties>
</file>