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305" r:id="rId6"/>
    <p:sldId id="335" r:id="rId7"/>
    <p:sldId id="339" r:id="rId8"/>
    <p:sldId id="334" r:id="rId9"/>
    <p:sldId id="337" r:id="rId10"/>
    <p:sldId id="338" r:id="rId11"/>
    <p:sldId id="336" r:id="rId12"/>
    <p:sldId id="342" r:id="rId13"/>
    <p:sldId id="341" r:id="rId14"/>
    <p:sldId id="321" r:id="rId15"/>
    <p:sldId id="343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8004" autoAdjust="0"/>
  </p:normalViewPr>
  <p:slideViewPr>
    <p:cSldViewPr>
      <p:cViewPr>
        <p:scale>
          <a:sx n="90" d="100"/>
          <a:sy n="90" d="100"/>
        </p:scale>
        <p:origin x="-20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&lt;верхний колонтитул&gt;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323FE5C-9159-4BE5-B078-41C7819F5965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660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1" name="CustomShape 2"/>
          <p:cNvSpPr/>
          <p:nvPr/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0A458CC-0739-404E-83E4-B1F9C2E1A8F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2" name="CustomShape 3"/>
          <p:cNvSpPr/>
          <p:nvPr/>
        </p:nvSpPr>
        <p:spPr>
          <a:xfrm>
            <a:off x="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41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23FE5C-9159-4BE5-B078-41C7819F5965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436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23FE5C-9159-4BE5-B078-41C7819F5965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44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AD07-8625-4E5A-A249-50A93479A4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AD07-8625-4E5A-A249-50A93479A4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7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8"/>
          <p:cNvPicPr/>
          <p:nvPr/>
        </p:nvPicPr>
        <p:blipFill>
          <a:blip r:embed="rId3"/>
          <a:stretch/>
        </p:blipFill>
        <p:spPr>
          <a:xfrm>
            <a:off x="1146600" y="692640"/>
            <a:ext cx="1209600" cy="95760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3968857" y="1268760"/>
            <a:ext cx="5139720" cy="301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Финансовая поддержка субъектов предпринимательской </a:t>
            </a:r>
            <a:r>
              <a:rPr lang="ru-RU" sz="3200" b="1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деятельности в Тюменской области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r="1687" b="7172"/>
          <a:stretch/>
        </p:blipFill>
        <p:spPr bwMode="auto">
          <a:xfrm>
            <a:off x="-36512" y="0"/>
            <a:ext cx="4938121" cy="6858000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6" y="692696"/>
            <a:ext cx="1212203" cy="9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>
            <a:off x="1992366" y="0"/>
            <a:ext cx="2932113" cy="689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Остроумов Леонид Сергеевич</a:t>
            </a: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, директор Департамента инвестиционной политики и государственной поддержки </a:t>
            </a:r>
            <a:r>
              <a:rPr lang="ru-RU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предпринимательства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Тюменской </a:t>
            </a:r>
            <a:r>
              <a:rPr lang="ru-RU" dirty="0">
                <a:solidFill>
                  <a:schemeClr val="tx2"/>
                </a:solidFill>
                <a:latin typeface="Century Gothic" panose="020B0502020202020204" pitchFamily="34" charset="0"/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Прямоугольник 22"/>
          <p:cNvSpPr/>
          <p:nvPr/>
        </p:nvSpPr>
        <p:spPr>
          <a:xfrm>
            <a:off x="2249742" y="6093296"/>
            <a:ext cx="4455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ТРЕБОВАНИЯ К ПРОМЫШЛЕННЫМ КЛАСТЕРАМ И </a:t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СПЕЦ. ОРГАНИЗАЦИЯМ (ПП РФ ОТ 31.07.2015 № 779)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26" name="Нашивка 25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55776" y="1238123"/>
            <a:ext cx="719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ПРОВОДИТ ПРОВЕРКУ СООТВЕТСТВИЯ ПРОМЫШЛЕННЫХ КЛАСТЕРОВ ОБЯЗАТЕЛЬНЫМ ТРЕБОВАНИЯМ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¼Ð¸Ð½Ð¿ÑÐ¾Ð¼ÑÐ¾Ñ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8" b="32477"/>
          <a:stretch/>
        </p:blipFill>
        <p:spPr bwMode="auto">
          <a:xfrm>
            <a:off x="8364" y="1124744"/>
            <a:ext cx="2547412" cy="6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4646482" y="1916832"/>
            <a:ext cx="4245998" cy="4824536"/>
            <a:chOff x="4632439" y="1451589"/>
            <a:chExt cx="4471572" cy="528552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5486398" y="2959964"/>
              <a:ext cx="3109229" cy="1883827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6684367" y="4969939"/>
              <a:ext cx="713294" cy="64013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547195" y="2037088"/>
              <a:ext cx="987638" cy="67671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5735017" y="5578744"/>
              <a:ext cx="634039" cy="66452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534833" y="5713508"/>
              <a:ext cx="981541" cy="51820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608413" y="1451589"/>
              <a:ext cx="2714907" cy="640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Специализированная </a:t>
              </a:r>
              <a:b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</a:br>
              <a:r>
                <a:rPr lang="ru-RU" sz="16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организация кластера</a:t>
              </a:r>
              <a:endParaRPr lang="ru-RU" sz="16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6608" y="2648581"/>
              <a:ext cx="2998518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Промышленные предприятия</a:t>
              </a:r>
              <a:endParaRPr lang="ru-RU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32439" y="5159344"/>
              <a:ext cx="3156908" cy="438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Предприятие-производитель </a:t>
              </a:r>
            </a:p>
            <a:p>
              <a:pPr algn="just"/>
              <a:r>
                <a:rPr lang="ru-RU" sz="10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конечной продукции</a:t>
              </a:r>
              <a:endParaRPr lang="ru-RU" sz="10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207357" y="6370776"/>
              <a:ext cx="1734289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Образовательное учреждение</a:t>
              </a:r>
              <a:endParaRPr lang="ru-RU" sz="12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34945" y="6432312"/>
              <a:ext cx="196906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Инфраструктурные объекты</a:t>
              </a:r>
              <a:endParaRPr lang="ru-RU" sz="12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36512" y="19806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К</a:t>
            </a:r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лючевые требования, предъявляемые к промышленным кластерам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1980653"/>
            <a:ext cx="0" cy="4704546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36512" y="2852936"/>
            <a:ext cx="46373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sz="1200" dirty="0" smtClean="0">
                <a:latin typeface="Century Gothic" panose="020B0502020202020204" pitchFamily="34" charset="0"/>
              </a:rPr>
              <a:t>Не менее 20 % общего объема продукции участников кластера используется другими его участниками или не менее 20% объема закупки продукции участников кластера, выпускающих конечную продукцию, приходится на закупки у других участников кластера </a:t>
            </a:r>
          </a:p>
          <a:p>
            <a:pPr marL="171450" indent="-171450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sz="1200" dirty="0" smtClean="0">
                <a:latin typeface="Century Gothic" panose="020B0502020202020204" pitchFamily="34" charset="0"/>
              </a:rPr>
              <a:t>Не менее 50% рабочих мест в кластере-высокопроизводительные, производительность труда в кластере ежегодно возрастает</a:t>
            </a:r>
          </a:p>
          <a:p>
            <a:pPr marL="171450" indent="-171450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sz="1200" dirty="0" smtClean="0">
                <a:latin typeface="Century Gothic" panose="020B0502020202020204" pitchFamily="34" charset="0"/>
              </a:rPr>
              <a:t>Кластер образует не менее 10 промышленных предприятий, в том числе не менее 1 предприятия, осуществляющего производство конечной продукции</a:t>
            </a:r>
          </a:p>
          <a:p>
            <a:pPr marL="171450" indent="-171450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sz="1200" dirty="0" smtClean="0">
                <a:latin typeface="Century Gothic" panose="020B0502020202020204" pitchFamily="34" charset="0"/>
              </a:rPr>
              <a:t>Инфраструктуру образуют не менее 1 учреждения ВПО или СПО, не менее 2 объектов промышленной или технологической инфраструктуры, </a:t>
            </a:r>
            <a:r>
              <a:rPr lang="ru-RU" sz="1200" b="1" dirty="0" smtClean="0">
                <a:latin typeface="Century Gothic" panose="020B0502020202020204" pitchFamily="34" charset="0"/>
              </a:rPr>
              <a:t>1 ФКО</a:t>
            </a:r>
            <a:r>
              <a:rPr lang="ru-RU" sz="1200" dirty="0" smtClean="0">
                <a:latin typeface="Century Gothic" panose="020B0502020202020204" pitchFamily="34" charset="0"/>
              </a:rPr>
              <a:t>, 1 НКО</a:t>
            </a:r>
          </a:p>
          <a:p>
            <a:pPr marL="285750" indent="-285750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10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877" y="210306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СОПРОВОЖДЕНИЕ ИНВЕСТИЦИОННЫХ ПРОЕКТОВ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1114" y="1148551"/>
            <a:ext cx="74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entury Gothic" panose="020B0502020202020204" pitchFamily="34" charset="0"/>
              </a:rPr>
              <a:t>С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марта 2018 года сопровождением и инвестиционных проектов </a:t>
            </a:r>
            <a:r>
              <a:rPr lang="ru-RU" b="1" dirty="0" smtClean="0">
                <a:latin typeface="Century Gothic" panose="020B0502020202020204" pitchFamily="34" charset="0"/>
              </a:rPr>
              <a:t>независимо </a:t>
            </a:r>
            <a:r>
              <a:rPr lang="ru-RU" b="1" dirty="0">
                <a:latin typeface="Century Gothic" panose="020B0502020202020204" pitchFamily="34" charset="0"/>
              </a:rPr>
              <a:t>от объема вложений занимается 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b="1" dirty="0">
                <a:latin typeface="Century Gothic" panose="020B0502020202020204" pitchFamily="34" charset="0"/>
              </a:rPr>
              <a:t>Ф</a:t>
            </a:r>
            <a:r>
              <a:rPr lang="ru-RU" b="1" dirty="0" smtClean="0">
                <a:latin typeface="Century Gothic" panose="020B0502020202020204" pitchFamily="34" charset="0"/>
              </a:rPr>
              <a:t>онд </a:t>
            </a:r>
            <a:r>
              <a:rPr lang="ru-RU" b="1" dirty="0">
                <a:latin typeface="Century Gothic" panose="020B0502020202020204" pitchFamily="34" charset="0"/>
              </a:rPr>
              <a:t>«Инвестиционное агентство Тюменской области» </a:t>
            </a:r>
            <a:r>
              <a:rPr lang="ru-RU" b="1" dirty="0" smtClean="0"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(</a:t>
            </a:r>
            <a:r>
              <a:rPr lang="ru-RU" b="1" dirty="0">
                <a:latin typeface="Century Gothic" panose="020B0502020202020204" pitchFamily="34" charset="0"/>
              </a:rPr>
              <a:t>одно окно)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0871" y="5373337"/>
            <a:ext cx="5101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реестре инвестиционных проектов на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1.12.2018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 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-1827" y="909828"/>
            <a:ext cx="9143998" cy="288032"/>
            <a:chOff x="36511" y="1556792"/>
            <a:chExt cx="9143998" cy="28803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33" name="Нашивка 24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79660" y="2631902"/>
            <a:ext cx="748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entury Gothic" panose="020B0502020202020204" pitchFamily="34" charset="0"/>
              </a:rPr>
              <a:t>В 2018 </a:t>
            </a:r>
            <a:r>
              <a:rPr lang="ru-RU" b="1" dirty="0" smtClean="0">
                <a:latin typeface="Century Gothic" panose="020B0502020202020204" pitchFamily="34" charset="0"/>
              </a:rPr>
              <a:t>году на сопровождение принято 280 новых проектов</a:t>
            </a:r>
          </a:p>
          <a:p>
            <a:pPr algn="just"/>
            <a:r>
              <a:rPr lang="ru-RU" b="1" dirty="0" smtClean="0">
                <a:latin typeface="Century Gothic" panose="020B0502020202020204" pitchFamily="34" charset="0"/>
              </a:rPr>
              <a:t>Объем инвестиций по проектам – 35,4 млрд рублей</a:t>
            </a:r>
          </a:p>
          <a:p>
            <a:pPr algn="just"/>
            <a:r>
              <a:rPr lang="ru-RU" b="1" dirty="0" smtClean="0">
                <a:latin typeface="Century Gothic" panose="020B0502020202020204" pitchFamily="34" charset="0"/>
              </a:rPr>
              <a:t>Количество создаваемых рабочих мест - 4511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6" descr="ÐÐ°ÑÑÐ¸Ð½ÐºÐ¸ Ð¿Ð¾ Ð·Ð°Ð¿ÑÐ¾ÑÑ ÑÐ¾Ð¿ÑÐ¾Ð²Ð¾Ð¶Ð´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23" y="1303489"/>
            <a:ext cx="1765515" cy="7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060" y="2549551"/>
            <a:ext cx="1146147" cy="93741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94363" y="3884855"/>
            <a:ext cx="74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entury Gothic" panose="020B0502020202020204" pitchFamily="34" charset="0"/>
              </a:rPr>
              <a:t>В 2018 году </a:t>
            </a:r>
            <a:r>
              <a:rPr lang="ru-RU" b="1" dirty="0" smtClean="0">
                <a:latin typeface="Century Gothic" panose="020B0502020202020204" pitchFamily="34" charset="0"/>
              </a:rPr>
              <a:t>реализовано 89 проектов, включая проекты малого и среднего бизнеса, из них 28 проектов производственного направления, создано свыше 4000 рабочих мест</a:t>
            </a:r>
          </a:p>
        </p:txBody>
      </p:sp>
      <p:pic>
        <p:nvPicPr>
          <p:cNvPr id="19" name="Рисунок 1"/>
          <p:cNvPicPr/>
          <p:nvPr/>
        </p:nvPicPr>
        <p:blipFill>
          <a:blip r:embed="rId6"/>
          <a:srcRect r="2953"/>
          <a:stretch/>
        </p:blipFill>
        <p:spPr>
          <a:xfrm>
            <a:off x="223554" y="3913835"/>
            <a:ext cx="1109160" cy="969120"/>
          </a:xfrm>
          <a:prstGeom prst="rect">
            <a:avLst/>
          </a:prstGeom>
          <a:ln>
            <a:noFill/>
          </a:ln>
        </p:spPr>
      </p:pic>
      <p:sp>
        <p:nvSpPr>
          <p:cNvPr id="21" name="CustomShape 4"/>
          <p:cNvSpPr/>
          <p:nvPr/>
        </p:nvSpPr>
        <p:spPr>
          <a:xfrm>
            <a:off x="327960" y="5374656"/>
            <a:ext cx="8546760" cy="2797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5"/>
          <p:cNvSpPr/>
          <p:nvPr/>
        </p:nvSpPr>
        <p:spPr>
          <a:xfrm>
            <a:off x="1589760" y="5373216"/>
            <a:ext cx="60224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ИНВЕСТИЦИОННЫЕ ПРОЕКТЫ В РЕЕСТРЕ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НА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01.01.2019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Г.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4644008" y="5704688"/>
            <a:ext cx="258912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558ED5"/>
                </a:solidFill>
                <a:latin typeface="Century Gothic"/>
              </a:rPr>
              <a:t> </a:t>
            </a:r>
            <a:r>
              <a:rPr lang="ru-RU" sz="1200" b="1" strike="noStrike" spc="-1" dirty="0" smtClean="0">
                <a:solidFill>
                  <a:srgbClr val="558ED5"/>
                </a:solidFill>
                <a:latin typeface="Century Gothic"/>
              </a:rPr>
              <a:t>более</a:t>
            </a:r>
            <a:r>
              <a:rPr lang="ru-RU" sz="4000" b="1" spc="-1" dirty="0">
                <a:solidFill>
                  <a:srgbClr val="558ED5"/>
                </a:solidFill>
                <a:latin typeface="Century Gothic"/>
              </a:rPr>
              <a:t>1,6 </a:t>
            </a:r>
            <a:r>
              <a:rPr lang="ru-RU" sz="1200" b="1" strike="noStrike" spc="-1" dirty="0">
                <a:solidFill>
                  <a:srgbClr val="558ED5"/>
                </a:solidFill>
                <a:latin typeface="Century Gothic"/>
              </a:rPr>
              <a:t>трлн рублей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объем инвестиций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25" name="Рисунок 34"/>
          <p:cNvPicPr/>
          <p:nvPr/>
        </p:nvPicPr>
        <p:blipFill>
          <a:blip r:embed="rId7"/>
          <a:stretch/>
        </p:blipFill>
        <p:spPr>
          <a:xfrm>
            <a:off x="1139688" y="5795416"/>
            <a:ext cx="681480" cy="681480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35"/>
          <p:cNvPicPr/>
          <p:nvPr/>
        </p:nvPicPr>
        <p:blipFill>
          <a:blip r:embed="rId8"/>
          <a:stretch/>
        </p:blipFill>
        <p:spPr>
          <a:xfrm>
            <a:off x="7427168" y="5858048"/>
            <a:ext cx="641880" cy="658080"/>
          </a:xfrm>
          <a:prstGeom prst="rect">
            <a:avLst/>
          </a:prstGeom>
          <a:ln>
            <a:noFill/>
          </a:ln>
        </p:spPr>
      </p:pic>
      <p:sp>
        <p:nvSpPr>
          <p:cNvPr id="28" name="CustomShape 11"/>
          <p:cNvSpPr/>
          <p:nvPr/>
        </p:nvSpPr>
        <p:spPr>
          <a:xfrm>
            <a:off x="1705608" y="5776696"/>
            <a:ext cx="22183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558ED5"/>
                </a:solidFill>
                <a:latin typeface="Century Gothic"/>
              </a:rPr>
              <a:t>750 </a:t>
            </a:r>
            <a:r>
              <a:rPr lang="ru-RU" sz="1200" b="1" strike="noStrike" spc="-1" dirty="0">
                <a:solidFill>
                  <a:srgbClr val="558ED5"/>
                </a:solidFill>
                <a:latin typeface="Century Gothic"/>
              </a:rPr>
              <a:t>проектов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11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88640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ПРЕДЛОЖЕНИЯ ДЛЯ ВЗАИМОДЕЙСТВИЯ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789" y="1556792"/>
            <a:ext cx="8753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b="1" dirty="0" smtClean="0">
                <a:latin typeface="Century Gothic" panose="020B0502020202020204" pitchFamily="34" charset="0"/>
              </a:rPr>
              <a:t>Размещение информации о программах льготного кредитования на сайте ФКО</a:t>
            </a: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b="1" dirty="0" smtClean="0">
                <a:latin typeface="Century Gothic" panose="020B0502020202020204" pitchFamily="34" charset="0"/>
              </a:rPr>
              <a:t>Консультирование клиентов о программах льготного кредитования в приоритетном порядке перед внутренними кредитными продуктами, предоставляемым  по более высоким ставкам</a:t>
            </a: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b="1" dirty="0" smtClean="0">
                <a:latin typeface="Century Gothic" panose="020B0502020202020204" pitchFamily="34" charset="0"/>
              </a:rPr>
              <a:t>Размещение информации о получателях поддержки на сайте ФКО</a:t>
            </a: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b="1" dirty="0" smtClean="0">
                <a:latin typeface="Century Gothic" panose="020B0502020202020204" pitchFamily="34" charset="0"/>
              </a:rPr>
              <a:t>Рассмотрение заявок субъектов МСП в возможно короткие сроки</a:t>
            </a: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ru-RU" b="1" dirty="0" smtClean="0">
                <a:latin typeface="Century Gothic" panose="020B0502020202020204" pitchFamily="34" charset="0"/>
              </a:rPr>
              <a:t>Формирование конкретных причин отказа для возможности учета (корректировки)  при очередной подаче заявки </a:t>
            </a:r>
            <a:endParaRPr lang="ru-RU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entury Gothic" panose="020B0502020202020204" pitchFamily="34" charset="0"/>
              <a:buChar char="►"/>
            </a:pPr>
            <a:endParaRPr lang="ru-RU" b="1" dirty="0">
              <a:latin typeface="Century Gothic" panose="020B0502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-1827" y="909828"/>
            <a:ext cx="9143998" cy="288032"/>
            <a:chOff x="36511" y="1556792"/>
            <a:chExt cx="9143998" cy="28803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33" name="Нашивка 24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12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17" y="5675046"/>
            <a:ext cx="1296144" cy="10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19"/>
          <p:cNvPicPr/>
          <p:nvPr/>
        </p:nvPicPr>
        <p:blipFill>
          <a:blip r:embed="rId2"/>
          <a:srcRect l="6768" r="5775"/>
          <a:stretch/>
        </p:blipFill>
        <p:spPr>
          <a:xfrm rot="21441000">
            <a:off x="4938599" y="4571075"/>
            <a:ext cx="2118951" cy="1816697"/>
          </a:xfrm>
          <a:prstGeom prst="rect">
            <a:avLst/>
          </a:prstGeom>
          <a:ln>
            <a:noFill/>
          </a:ln>
        </p:spPr>
      </p:pic>
      <p:sp>
        <p:nvSpPr>
          <p:cNvPr id="367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2"/>
          <p:cNvSpPr/>
          <p:nvPr/>
        </p:nvSpPr>
        <p:spPr>
          <a:xfrm>
            <a:off x="35640" y="-27360"/>
            <a:ext cx="9036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ЛИЗИНГОВАЯ </a:t>
            </a: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ПОДДЕРЖКА СУБЪЕКТОВ 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МАЛОГО И СРЕДНЕГО </a:t>
            </a: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ПРЕДПРИНИМАТЕЛЬСТВА (2010-2018)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2771800" y="6131880"/>
            <a:ext cx="2430360" cy="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1717 единиц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транспортных средств,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включая  спецтехнику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 rot="5400000">
            <a:off x="4420440" y="772200"/>
            <a:ext cx="287640" cy="560160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5"/>
          <p:cNvSpPr/>
          <p:nvPr/>
        </p:nvSpPr>
        <p:spPr>
          <a:xfrm>
            <a:off x="4841280" y="908640"/>
            <a:ext cx="430236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6"/>
          <p:cNvSpPr/>
          <p:nvPr/>
        </p:nvSpPr>
        <p:spPr>
          <a:xfrm>
            <a:off x="0" y="908640"/>
            <a:ext cx="428364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3" name="Picture 21"/>
          <p:cNvPicPr/>
          <p:nvPr/>
        </p:nvPicPr>
        <p:blipFill>
          <a:blip r:embed="rId3"/>
          <a:srcRect l="38332" t="5805" r="30730" b="5563"/>
          <a:stretch/>
        </p:blipFill>
        <p:spPr>
          <a:xfrm>
            <a:off x="2742049" y="4458600"/>
            <a:ext cx="2189991" cy="1626840"/>
          </a:xfrm>
          <a:prstGeom prst="rect">
            <a:avLst/>
          </a:prstGeom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7175160" y="1387800"/>
            <a:ext cx="1887560" cy="5120640"/>
            <a:chOff x="7175160" y="1387800"/>
            <a:chExt cx="1887560" cy="5120640"/>
          </a:xfrm>
        </p:grpSpPr>
        <p:sp>
          <p:nvSpPr>
            <p:cNvPr id="374" name="CustomShape 7"/>
            <p:cNvSpPr/>
            <p:nvPr/>
          </p:nvSpPr>
          <p:spPr>
            <a:xfrm>
              <a:off x="7175160" y="4878720"/>
              <a:ext cx="1860840" cy="1629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" name="CustomShape 8"/>
            <p:cNvSpPr/>
            <p:nvPr/>
          </p:nvSpPr>
          <p:spPr>
            <a:xfrm>
              <a:off x="7175160" y="3133440"/>
              <a:ext cx="1887560" cy="1651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CustomShape 9"/>
            <p:cNvSpPr/>
            <p:nvPr/>
          </p:nvSpPr>
          <p:spPr>
            <a:xfrm>
              <a:off x="7175160" y="1387800"/>
              <a:ext cx="1860840" cy="1629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" name="CustomShape 10"/>
            <p:cNvSpPr/>
            <p:nvPr/>
          </p:nvSpPr>
          <p:spPr>
            <a:xfrm>
              <a:off x="7204320" y="1721880"/>
              <a:ext cx="1670040" cy="5929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1492</a:t>
              </a:r>
              <a:endPara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600" b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получателей поддержки</a:t>
              </a:r>
              <a:endPara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78" name="CustomShape 11"/>
            <p:cNvSpPr/>
            <p:nvPr/>
          </p:nvSpPr>
          <p:spPr>
            <a:xfrm>
              <a:off x="7250040" y="3284984"/>
              <a:ext cx="1759320" cy="7246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9,1 </a:t>
              </a:r>
            </a:p>
            <a:p>
              <a:pPr algn="ctr">
                <a:lnSpc>
                  <a:spcPct val="80000"/>
                </a:lnSpc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млрд. руб.</a:t>
              </a:r>
            </a:p>
            <a:p>
              <a:pPr algn="ctr">
                <a:lnSpc>
                  <a:spcPct val="80000"/>
                </a:lnSpc>
              </a:pPr>
              <a:endParaRPr lang="ru-RU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общая сумма поддержанных договоров</a:t>
              </a: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79" name="CustomShape 12"/>
            <p:cNvSpPr/>
            <p:nvPr/>
          </p:nvSpPr>
          <p:spPr>
            <a:xfrm>
              <a:off x="7311960" y="5255280"/>
              <a:ext cx="1563840" cy="83016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trike="noStrike" spc="-1" dirty="0" smtClean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6,3 тыс.</a:t>
              </a:r>
              <a:endParaRPr lang="ru-RU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600" b="1" strike="noStrike" spc="-1" dirty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созданных раб. мест</a:t>
              </a:r>
              <a:endParaRPr lang="ru-RU" sz="1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80" name="CustomShape 13"/>
            <p:cNvSpPr/>
            <p:nvPr/>
          </p:nvSpPr>
          <p:spPr>
            <a:xfrm>
              <a:off x="7949756" y="5479425"/>
              <a:ext cx="326160" cy="283320"/>
            </a:xfrm>
            <a:custGeom>
              <a:avLst/>
              <a:gdLst/>
              <a:ahLst/>
              <a:cxnLst/>
              <a:rect l="l" t="t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81" name="Picture 2"/>
            <p:cNvPicPr/>
            <p:nvPr/>
          </p:nvPicPr>
          <p:blipFill>
            <a:blip r:embed="rId4"/>
            <a:srcRect l="24052" t="19314" r="25857" b="22974"/>
            <a:stretch/>
          </p:blipFill>
          <p:spPr>
            <a:xfrm>
              <a:off x="8176848" y="2450420"/>
              <a:ext cx="400320" cy="44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2" name="CustomShape 14"/>
            <p:cNvSpPr/>
            <p:nvPr/>
          </p:nvSpPr>
          <p:spPr>
            <a:xfrm rot="21405000">
              <a:off x="8580819" y="3724930"/>
              <a:ext cx="286200" cy="267120"/>
            </a:xfrm>
            <a:custGeom>
              <a:avLst/>
              <a:gdLst/>
              <a:ahLst/>
              <a:cxnLst/>
              <a:rect l="l" t="t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3" name="CustomShape 15"/>
          <p:cNvSpPr/>
          <p:nvPr/>
        </p:nvSpPr>
        <p:spPr>
          <a:xfrm>
            <a:off x="3117639" y="1623554"/>
            <a:ext cx="3787290" cy="985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78120" anchor="ctr"/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Возмещение затрат по </a:t>
            </a: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уплате</a:t>
            </a:r>
            <a:b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первого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взноса </a:t>
            </a: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при заключении договоров лизинга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16"/>
          <p:cNvSpPr/>
          <p:nvPr/>
        </p:nvSpPr>
        <p:spPr>
          <a:xfrm>
            <a:off x="680040" y="1164600"/>
            <a:ext cx="1165680" cy="11534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17"/>
          <p:cNvSpPr/>
          <p:nvPr/>
        </p:nvSpPr>
        <p:spPr>
          <a:xfrm>
            <a:off x="757440" y="1226880"/>
            <a:ext cx="1010880" cy="988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3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86" name="Line 18"/>
          <p:cNvSpPr/>
          <p:nvPr/>
        </p:nvSpPr>
        <p:spPr>
          <a:xfrm flipH="1">
            <a:off x="179280" y="1674000"/>
            <a:ext cx="504000" cy="360"/>
          </a:xfrm>
          <a:prstGeom prst="line">
            <a:avLst/>
          </a:prstGeom>
          <a:ln w="2556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19"/>
          <p:cNvSpPr/>
          <p:nvPr/>
        </p:nvSpPr>
        <p:spPr>
          <a:xfrm rot="5400000">
            <a:off x="111086" y="2483338"/>
            <a:ext cx="312480" cy="18324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Line 20"/>
          <p:cNvSpPr/>
          <p:nvPr/>
        </p:nvSpPr>
        <p:spPr>
          <a:xfrm>
            <a:off x="179512" y="1667880"/>
            <a:ext cx="0" cy="867600"/>
          </a:xfrm>
          <a:prstGeom prst="line">
            <a:avLst/>
          </a:prstGeom>
          <a:ln w="2556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28"/>
          <p:cNvSpPr/>
          <p:nvPr/>
        </p:nvSpPr>
        <p:spPr>
          <a:xfrm>
            <a:off x="5262368" y="6304320"/>
            <a:ext cx="1541880" cy="47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1624 единицы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оборудования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29"/>
          <p:cNvSpPr/>
          <p:nvPr/>
        </p:nvSpPr>
        <p:spPr>
          <a:xfrm>
            <a:off x="3118551" y="2636912"/>
            <a:ext cx="3870169" cy="10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до 5 млн. руб. </a:t>
            </a:r>
            <a:r>
              <a:rPr lang="ru-RU" sz="1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/>
            </a:r>
            <a:br>
              <a:rPr lang="ru-RU" sz="1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ru-RU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по </a:t>
            </a:r>
            <a:r>
              <a:rPr lang="ru-RU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каждому договору лизинга</a:t>
            </a: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не более 50% первоначальной стоимости предмета </a:t>
            </a:r>
            <a:r>
              <a:rPr lang="ru-RU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лизинга по договору</a:t>
            </a:r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30"/>
          <p:cNvSpPr/>
          <p:nvPr/>
        </p:nvSpPr>
        <p:spPr>
          <a:xfrm>
            <a:off x="339072" y="2682476"/>
            <a:ext cx="2334961" cy="1008360"/>
          </a:xfrm>
          <a:prstGeom prst="rect">
            <a:avLst/>
          </a:prstGeom>
          <a:noFill/>
          <a:ln w="12600" cap="rnd">
            <a:solidFill>
              <a:schemeClr val="tx2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годовой размер субсидии – до 15 млн. рублей на одного субъекта 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32"/>
          <p:cNvSpPr/>
          <p:nvPr/>
        </p:nvSpPr>
        <p:spPr>
          <a:xfrm>
            <a:off x="339072" y="3861048"/>
            <a:ext cx="2334961" cy="2021656"/>
          </a:xfrm>
          <a:prstGeom prst="rect">
            <a:avLst/>
          </a:prstGeom>
          <a:noFill/>
          <a:ln w="12600" cap="rnd">
            <a:solidFill>
              <a:schemeClr val="tx2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Поддерживаются:</a:t>
            </a:r>
            <a:endParaRPr lang="ru-RU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инвестиционные проекты</a:t>
            </a:r>
            <a:r>
              <a:rPr lang="ru-RU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, включенные в раздел </a:t>
            </a: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«Сопровождаемые проекты» </a:t>
            </a: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Реестра </a:t>
            </a:r>
            <a:r>
              <a:rPr lang="ru-RU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инвестиционных проектов Тюменской </a:t>
            </a: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области</a:t>
            </a:r>
          </a:p>
          <a:p>
            <a:pPr algn="ctr">
              <a:lnSpc>
                <a:spcPct val="100000"/>
              </a:lnSpc>
            </a:pPr>
            <a:r>
              <a:rPr lang="ru-RU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и</a:t>
            </a: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инновационные проекты, включенные в Реестр инновационных проектов в Тюменской области</a:t>
            </a:r>
            <a:endParaRPr lang="ru-RU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2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66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6"/>
          <p:cNvSpPr/>
          <p:nvPr/>
        </p:nvSpPr>
        <p:spPr>
          <a:xfrm>
            <a:off x="-36512" y="1145736"/>
            <a:ext cx="9288888" cy="9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3%</a:t>
            </a:r>
            <a:r>
              <a:rPr lang="ru-RU" sz="32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с 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2018 года введена </a:t>
            </a:r>
            <a:r>
              <a:rPr lang="ru-RU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единая ставка для всех инвестиционных займов и </a:t>
            </a:r>
            <a:r>
              <a:rPr lang="ru-RU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микрозаймов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дл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я инвестиционных и инновационных проектов</a:t>
            </a:r>
            <a:r>
              <a:rPr lang="ru-RU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CustomShape 11"/>
          <p:cNvSpPr/>
          <p:nvPr/>
        </p:nvSpPr>
        <p:spPr>
          <a:xfrm>
            <a:off x="1547664" y="3937128"/>
            <a:ext cx="7976160" cy="3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МКК «Фонд микрофинансирования Тюменской области» </a:t>
            </a:r>
            <a:r>
              <a:rPr lang="ru-RU" sz="16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до </a:t>
            </a:r>
            <a:r>
              <a:rPr lang="ru-RU" sz="16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 </a:t>
            </a:r>
            <a:r>
              <a:rPr lang="ru-RU" sz="16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млн. руб</a:t>
            </a:r>
            <a:r>
              <a:rPr lang="ru-RU" sz="16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Предоставлено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109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микрозаймов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на общую сумму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164,277 млн. руб</a:t>
            </a: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.</a:t>
            </a:r>
            <a:b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</a:b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Создано </a:t>
            </a: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63 рабочих места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756" name="Picture 2"/>
          <p:cNvPicPr/>
          <p:nvPr/>
        </p:nvPicPr>
        <p:blipFill>
          <a:blip r:embed="rId2"/>
          <a:stretch/>
        </p:blipFill>
        <p:spPr>
          <a:xfrm>
            <a:off x="467544" y="3908648"/>
            <a:ext cx="672480" cy="672480"/>
          </a:xfrm>
          <a:prstGeom prst="rect">
            <a:avLst/>
          </a:prstGeom>
          <a:ln>
            <a:noFill/>
          </a:ln>
        </p:spPr>
      </p:pic>
      <p:sp>
        <p:nvSpPr>
          <p:cNvPr id="757" name="CustomShape 12"/>
          <p:cNvSpPr/>
          <p:nvPr/>
        </p:nvSpPr>
        <p:spPr>
          <a:xfrm>
            <a:off x="724234" y="4092586"/>
            <a:ext cx="8852882" cy="657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</p:txBody>
      </p:sp>
      <p:pic>
        <p:nvPicPr>
          <p:cNvPr id="758" name="Picture 36"/>
          <p:cNvPicPr/>
          <p:nvPr/>
        </p:nvPicPr>
        <p:blipFill>
          <a:blip r:embed="rId3"/>
          <a:stretch/>
        </p:blipFill>
        <p:spPr>
          <a:xfrm>
            <a:off x="54736" y="2332760"/>
            <a:ext cx="1420920" cy="736200"/>
          </a:xfrm>
          <a:prstGeom prst="rect">
            <a:avLst/>
          </a:prstGeom>
          <a:ln>
            <a:noFill/>
          </a:ln>
        </p:spPr>
      </p:pic>
      <p:sp>
        <p:nvSpPr>
          <p:cNvPr id="759" name="CustomShape 13"/>
          <p:cNvSpPr/>
          <p:nvPr/>
        </p:nvSpPr>
        <p:spPr>
          <a:xfrm>
            <a:off x="1547664" y="2276872"/>
            <a:ext cx="87105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Фонд «Инвестиционное агентство Тюменской области» </a:t>
            </a:r>
            <a:r>
              <a:rPr lang="ru-RU" sz="16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до </a:t>
            </a:r>
            <a:r>
              <a:rPr lang="ru-RU" sz="16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50 млн. руб.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П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редоставлено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4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целевых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займа 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на сумму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36,6 млн. руб. </a:t>
            </a:r>
            <a:endParaRPr lang="ru-RU" sz="1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Сохранено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30 рабочих мест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Запланировано создание </a:t>
            </a:r>
            <a:r>
              <a:rPr lang="ru-RU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58 рабочих мест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760" name="CustomShape 14"/>
          <p:cNvSpPr/>
          <p:nvPr/>
        </p:nvSpPr>
        <p:spPr>
          <a:xfrm>
            <a:off x="8782920" y="6525360"/>
            <a:ext cx="35136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E9BA9F0-096F-4DA4-AFBC-E4668A2B381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3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"/>
          <p:cNvSpPr/>
          <p:nvPr/>
        </p:nvSpPr>
        <p:spPr>
          <a:xfrm>
            <a:off x="35640" y="-27360"/>
            <a:ext cx="9036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ФИНАНСОВАЯ ПОДДЕРЖКА СУБЪЕКТОВ 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МАЛОГО И СРЕДНЕГО </a:t>
            </a: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ПРЕДПРИНИМАТЕЛЬСТВА В 2018 </a:t>
            </a:r>
            <a:r>
              <a:rPr lang="ru-RU" sz="23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ГОДУ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4"/>
          <p:cNvSpPr/>
          <p:nvPr/>
        </p:nvSpPr>
        <p:spPr>
          <a:xfrm rot="5400000">
            <a:off x="4420440" y="772200"/>
            <a:ext cx="287640" cy="560160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5"/>
          <p:cNvSpPr/>
          <p:nvPr/>
        </p:nvSpPr>
        <p:spPr>
          <a:xfrm>
            <a:off x="4841280" y="908640"/>
            <a:ext cx="430236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6"/>
          <p:cNvSpPr/>
          <p:nvPr/>
        </p:nvSpPr>
        <p:spPr>
          <a:xfrm>
            <a:off x="0" y="908640"/>
            <a:ext cx="428364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Прямоугольник 15"/>
          <p:cNvSpPr/>
          <p:nvPr/>
        </p:nvSpPr>
        <p:spPr>
          <a:xfrm>
            <a:off x="1547664" y="5201905"/>
            <a:ext cx="7331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Гарантийный фонд поручительства </a:t>
            </a:r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до 25 млн. руб. </a:t>
            </a:r>
            <a:r>
              <a:rPr lang="ru-RU" sz="1600" dirty="0" smtClean="0">
                <a:latin typeface="Century Gothic" panose="020B0502020202020204" pitchFamily="34" charset="0"/>
              </a:rPr>
              <a:t>на одного СМСП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Предоставлено </a:t>
            </a:r>
            <a:r>
              <a:rPr lang="ru-RU" sz="1600" b="1" dirty="0">
                <a:latin typeface="Century Gothic" panose="020B0502020202020204" pitchFamily="34" charset="0"/>
              </a:rPr>
              <a:t>65</a:t>
            </a:r>
            <a:r>
              <a:rPr lang="ru-RU" sz="1600" dirty="0">
                <a:latin typeface="Century Gothic" panose="020B0502020202020204" pitchFamily="34" charset="0"/>
              </a:rPr>
              <a:t> поручительств на общую сумму </a:t>
            </a:r>
            <a:r>
              <a:rPr lang="ru-RU" sz="1600" b="1" dirty="0">
                <a:latin typeface="Century Gothic" panose="020B0502020202020204" pitchFamily="34" charset="0"/>
              </a:rPr>
              <a:t>449,04 млн. руб.</a:t>
            </a:r>
            <a:r>
              <a:rPr lang="ru-RU" sz="1600" dirty="0">
                <a:latin typeface="Century Gothic" panose="020B0502020202020204" pitchFamily="34" charset="0"/>
              </a:rPr>
              <a:t>, что позволило обеспечить </a:t>
            </a:r>
            <a:r>
              <a:rPr lang="ru-RU" sz="1600" b="1" dirty="0">
                <a:latin typeface="Century Gothic" panose="020B0502020202020204" pitchFamily="34" charset="0"/>
              </a:rPr>
              <a:t>50 </a:t>
            </a:r>
            <a:r>
              <a:rPr lang="ru-RU" sz="1600" dirty="0">
                <a:latin typeface="Century Gothic" panose="020B0502020202020204" pitchFamily="34" charset="0"/>
              </a:rPr>
              <a:t>субъектам МСП привлечь кредиты на общую сумму </a:t>
            </a:r>
            <a:r>
              <a:rPr lang="ru-RU" sz="1600" b="1" dirty="0">
                <a:latin typeface="Century Gothic" panose="020B0502020202020204" pitchFamily="34" charset="0"/>
              </a:rPr>
              <a:t>1456,37 млн. руб</a:t>
            </a:r>
            <a:r>
              <a:rPr lang="ru-RU" sz="1600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1600" b="1" dirty="0" smtClean="0">
                <a:latin typeface="Century Gothic" panose="020B0502020202020204" pitchFamily="34" charset="0"/>
              </a:rPr>
              <a:t>Создано 7 рабочих мест.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36"/>
          <p:cNvPicPr/>
          <p:nvPr/>
        </p:nvPicPr>
        <p:blipFill>
          <a:blip r:embed="rId3"/>
          <a:stretch/>
        </p:blipFill>
        <p:spPr>
          <a:xfrm>
            <a:off x="65174" y="5372610"/>
            <a:ext cx="1420920" cy="736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363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50108" y="4200752"/>
            <a:ext cx="5828127" cy="2396600"/>
            <a:chOff x="-474171" y="4223053"/>
            <a:chExt cx="5756979" cy="2354859"/>
          </a:xfrm>
        </p:grpSpPr>
        <p:pic>
          <p:nvPicPr>
            <p:cNvPr id="6" name="Picture 2" descr="Картинки по запросу ОБОРУДОВАНИЕ,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290640"/>
              <a:ext cx="2655024" cy="184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3304280" y="6196868"/>
              <a:ext cx="1301899" cy="381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>1285 единиц </a:t>
              </a:r>
              <a: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/>
              </a:r>
              <a:b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</a:br>
              <a: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>оборудования</a:t>
              </a:r>
              <a:endParaRPr lang="ru-RU" sz="12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 descr="Картинки по запросу лесово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171" y="4223053"/>
              <a:ext cx="2542474" cy="1830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-296135" y="6024513"/>
              <a:ext cx="2092033" cy="52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>702 единицы </a:t>
              </a:r>
              <a: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/>
              </a:r>
              <a:b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</a:br>
              <a: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>транспортных средств,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" pitchFamily="34" charset="0"/>
                </a:rPr>
                <a:t>включая  спецтехнику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23011" y="1268109"/>
            <a:ext cx="7672461" cy="3044850"/>
            <a:chOff x="1192189" y="1932799"/>
            <a:chExt cx="5486046" cy="2110650"/>
          </a:xfrm>
        </p:grpSpPr>
        <p:sp>
          <p:nvSpPr>
            <p:cNvPr id="4" name="Овал 3"/>
            <p:cNvSpPr/>
            <p:nvPr/>
          </p:nvSpPr>
          <p:spPr>
            <a:xfrm>
              <a:off x="1549890" y="1951284"/>
              <a:ext cx="874460" cy="8653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1347766" y="2832552"/>
              <a:ext cx="1389431" cy="5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58674" bIns="58674" numCol="1" spcCol="1270" anchor="ctr" anchorCtr="0">
              <a:noAutofit/>
            </a:bodyPr>
            <a:lstStyle/>
            <a:p>
              <a:pPr lvl="0"/>
              <a:r>
                <a:rPr lang="ru-RU" sz="1050" dirty="0">
                  <a:ln w="3175" cmpd="sng">
                    <a:prstDash val="solid"/>
                  </a:ln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Возмещение части затрат на оплату </a:t>
              </a:r>
              <a:r>
                <a:rPr lang="ru-RU" sz="1050" b="1" dirty="0">
                  <a:ln w="3175" cmpd="sng">
                    <a:prstDash val="solid"/>
                  </a:ln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процентов по договорам кредита</a:t>
              </a:r>
            </a:p>
          </p:txBody>
        </p:sp>
        <p:pic>
          <p:nvPicPr>
            <p:cNvPr id="11" name="Picture 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73"/>
            <a:stretch/>
          </p:blipFill>
          <p:spPr bwMode="auto">
            <a:xfrm>
              <a:off x="1607738" y="2018047"/>
              <a:ext cx="758765" cy="742500"/>
            </a:xfrm>
            <a:prstGeom prst="ellipse">
              <a:avLst/>
            </a:prstGeom>
            <a:noFill/>
            <a:scene3d>
              <a:camera prst="orthographicFront"/>
              <a:lightRig rig="threePt" dir="t"/>
            </a:scene3d>
            <a:sp3d>
              <a:bevelT w="63500" h="254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95535" y="3480615"/>
              <a:ext cx="1906856" cy="277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не более 2/3 ставки рефинансирования ЦБ РФ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192189" y="2372308"/>
              <a:ext cx="355476" cy="851089"/>
              <a:chOff x="65584" y="1756014"/>
              <a:chExt cx="473968" cy="113478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71552" y="1771575"/>
                <a:ext cx="46800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Равнобедренный треугольник 14"/>
              <p:cNvSpPr/>
              <p:nvPr/>
            </p:nvSpPr>
            <p:spPr>
              <a:xfrm rot="5400000">
                <a:off x="967" y="2642719"/>
                <a:ext cx="312697" cy="18346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73421" y="1756014"/>
                <a:ext cx="1" cy="86769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2843808" y="1932799"/>
              <a:ext cx="1750005" cy="1463536"/>
              <a:chOff x="4642749" y="1170003"/>
              <a:chExt cx="2333340" cy="1951383"/>
            </a:xfrm>
          </p:grpSpPr>
          <p:sp>
            <p:nvSpPr>
              <p:cNvPr id="30" name="Скругленный прямоугольник 4"/>
              <p:cNvSpPr/>
              <p:nvPr/>
            </p:nvSpPr>
            <p:spPr>
              <a:xfrm>
                <a:off x="4847594" y="2323855"/>
                <a:ext cx="2128495" cy="7975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674" tIns="58674" rIns="58674" bIns="58674" numCol="1" spcCol="1270" anchor="ctr" anchorCtr="0">
                <a:noAutofit/>
              </a:bodyPr>
              <a:lstStyle/>
              <a:p>
                <a:pPr defTabSz="36671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50" dirty="0">
                    <a:ln w="3175" cmpd="sng">
                      <a:prstDash val="solid"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Возмещение затрат по уплате </a:t>
                </a:r>
                <a:r>
                  <a:rPr lang="ru-RU" sz="1050" b="1" dirty="0">
                    <a:ln w="3175" cmpd="sng">
                      <a:prstDash val="solid"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первого взноса </a:t>
                </a:r>
                <a:r>
                  <a:rPr lang="ru-RU" sz="1050" dirty="0">
                    <a:ln w="3175" cmpd="sng">
                      <a:prstDash val="solid"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при заключении договоров лизинга</a:t>
                </a: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4642749" y="1170003"/>
                <a:ext cx="1653767" cy="1687124"/>
                <a:chOff x="2267743" y="1134320"/>
                <a:chExt cx="1653767" cy="1687124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2832961" y="1196752"/>
                  <a:ext cx="1011152" cy="988657"/>
                </a:xfrm>
                <a:prstGeom prst="ellipse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style>
                <a:lnRef idx="0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3">
                  <a:schemeClr val="dk2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Овал 32"/>
                <p:cNvSpPr/>
                <p:nvPr/>
              </p:nvSpPr>
              <p:spPr>
                <a:xfrm>
                  <a:off x="2755564" y="1134320"/>
                  <a:ext cx="1165946" cy="1153852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grpSp>
              <p:nvGrpSpPr>
                <p:cNvPr id="34" name="Группа 33"/>
                <p:cNvGrpSpPr/>
                <p:nvPr/>
              </p:nvGrpSpPr>
              <p:grpSpPr>
                <a:xfrm>
                  <a:off x="2267743" y="1691080"/>
                  <a:ext cx="468000" cy="1130364"/>
                  <a:chOff x="66076" y="1756014"/>
                  <a:chExt cx="468000" cy="1130364"/>
                </a:xfrm>
              </p:grpSpPr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flipH="1">
                    <a:off x="66076" y="1756014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Равнобедренный треугольник 35"/>
                  <p:cNvSpPr/>
                  <p:nvPr/>
                </p:nvSpPr>
                <p:spPr>
                  <a:xfrm rot="5400000">
                    <a:off x="4745" y="2638298"/>
                    <a:ext cx="312697" cy="183464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79571" y="1756014"/>
                    <a:ext cx="1" cy="867693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8" name="Прямоугольник 37"/>
            <p:cNvSpPr/>
            <p:nvPr/>
          </p:nvSpPr>
          <p:spPr>
            <a:xfrm>
              <a:off x="2964159" y="3371407"/>
              <a:ext cx="1751777" cy="672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25 млн</a:t>
              </a:r>
              <a:r>
                <a:rPr lang="en-US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руб. </a:t>
              </a: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по каждому договору лизинга</a:t>
              </a:r>
            </a:p>
            <a:p>
              <a:endParaRPr lang="ru-RU" sz="6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не более 50% первоначальной стоимости предмета </a:t>
              </a: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лизинга по договору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626006" y="1960043"/>
              <a:ext cx="2052229" cy="1797923"/>
              <a:chOff x="2339751" y="1206328"/>
              <a:chExt cx="2736305" cy="2397229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339751" y="1206328"/>
                <a:ext cx="2088233" cy="1960874"/>
                <a:chOff x="2267743" y="1134320"/>
                <a:chExt cx="2088233" cy="1960874"/>
              </a:xfrm>
            </p:grpSpPr>
            <p:sp>
              <p:nvSpPr>
                <p:cNvPr id="42" name="Скругленный прямоугольник 4"/>
                <p:cNvSpPr/>
                <p:nvPr/>
              </p:nvSpPr>
              <p:spPr>
                <a:xfrm>
                  <a:off x="2491332" y="2297662"/>
                  <a:ext cx="1864644" cy="79753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8674" tIns="58674" rIns="58674" bIns="58674" numCol="1" spcCol="1270" anchor="ctr" anchorCtr="0">
                  <a:noAutofit/>
                </a:bodyPr>
                <a:lstStyle/>
                <a:p>
                  <a:pPr defTabSz="366713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ru-RU" sz="1050" dirty="0">
                      <a:ln w="3175" cmpd="sng">
                        <a:prstDash val="solid"/>
                      </a:ln>
                      <a:solidFill>
                        <a:schemeClr val="tx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Возмещение части затрат, связанных с уплатой </a:t>
                  </a:r>
                  <a:r>
                    <a:rPr lang="ru-RU" sz="1050" b="1" dirty="0">
                      <a:ln w="3175" cmpd="sng">
                        <a:prstDash val="solid"/>
                      </a:ln>
                      <a:solidFill>
                        <a:schemeClr val="tx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лизинговых платежей</a:t>
                  </a: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2832961" y="1196752"/>
                  <a:ext cx="1011152" cy="988657"/>
                </a:xfrm>
                <a:prstGeom prst="ellipse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style>
                <a:lnRef idx="0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3">
                  <a:schemeClr val="dk2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4" name="Овал 43"/>
                <p:cNvSpPr/>
                <p:nvPr/>
              </p:nvSpPr>
              <p:spPr>
                <a:xfrm>
                  <a:off x="2755564" y="1134320"/>
                  <a:ext cx="1165946" cy="1153852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grpSp>
              <p:nvGrpSpPr>
                <p:cNvPr id="45" name="Группа 44"/>
                <p:cNvGrpSpPr/>
                <p:nvPr/>
              </p:nvGrpSpPr>
              <p:grpSpPr>
                <a:xfrm>
                  <a:off x="2267743" y="1691080"/>
                  <a:ext cx="468000" cy="1134784"/>
                  <a:chOff x="66076" y="1756014"/>
                  <a:chExt cx="468000" cy="1134784"/>
                </a:xfrm>
              </p:grpSpPr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flipH="1">
                    <a:off x="66076" y="1756014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Равнобедренный треугольник 46"/>
                  <p:cNvSpPr/>
                  <p:nvPr/>
                </p:nvSpPr>
                <p:spPr>
                  <a:xfrm rot="5400000">
                    <a:off x="1460" y="2642718"/>
                    <a:ext cx="312697" cy="183464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75579" y="1756014"/>
                    <a:ext cx="1" cy="867693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Прямоугольник 40"/>
              <p:cNvSpPr/>
              <p:nvPr/>
            </p:nvSpPr>
            <p:spPr>
              <a:xfrm>
                <a:off x="2533582" y="3233756"/>
                <a:ext cx="2542474" cy="36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не более 2/3 ставки рефинансирования ЦБ РФ</a:t>
                </a:r>
              </a:p>
            </p:txBody>
          </p:sp>
        </p:grpSp>
      </p:grpSp>
      <p:sp>
        <p:nvSpPr>
          <p:cNvPr id="49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72504" y="-27384"/>
            <a:ext cx="9036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ФИНАНСОВАЯ ПОДДЕРЖКА СУБЪЕКТОВ </a:t>
            </a:r>
            <a:endParaRPr lang="ru-RU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ДЕЯТЕЛЬНОСТИ В СФЕРЕ ПРОМЫШЛЕННОСТИ (2010-2018)</a:t>
            </a:r>
            <a:endParaRPr lang="ru-RU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 rot="5400000">
            <a:off x="4420440" y="772200"/>
            <a:ext cx="287640" cy="560160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4841280" y="908640"/>
            <a:ext cx="430236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0" y="908640"/>
            <a:ext cx="4283640" cy="143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4" name="Группа 53"/>
          <p:cNvGrpSpPr/>
          <p:nvPr/>
        </p:nvGrpSpPr>
        <p:grpSpPr>
          <a:xfrm>
            <a:off x="7175160" y="1387800"/>
            <a:ext cx="1887560" cy="5120640"/>
            <a:chOff x="7175160" y="1387800"/>
            <a:chExt cx="1887560" cy="5120640"/>
          </a:xfrm>
        </p:grpSpPr>
        <p:sp>
          <p:nvSpPr>
            <p:cNvPr id="55" name="CustomShape 7"/>
            <p:cNvSpPr/>
            <p:nvPr/>
          </p:nvSpPr>
          <p:spPr>
            <a:xfrm>
              <a:off x="7175160" y="4878720"/>
              <a:ext cx="1860840" cy="1629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CustomShape 8"/>
            <p:cNvSpPr/>
            <p:nvPr/>
          </p:nvSpPr>
          <p:spPr>
            <a:xfrm>
              <a:off x="7175160" y="3133440"/>
              <a:ext cx="1887560" cy="16519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CustomShape 9"/>
            <p:cNvSpPr/>
            <p:nvPr/>
          </p:nvSpPr>
          <p:spPr>
            <a:xfrm>
              <a:off x="7175160" y="1387800"/>
              <a:ext cx="1860840" cy="1629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10"/>
            <p:cNvSpPr/>
            <p:nvPr/>
          </p:nvSpPr>
          <p:spPr>
            <a:xfrm>
              <a:off x="7204320" y="1721880"/>
              <a:ext cx="1670040" cy="5929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68</a:t>
              </a:r>
              <a:endPara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600" b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получателей поддержки</a:t>
              </a:r>
              <a:endPara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9" name="CustomShape 11"/>
            <p:cNvSpPr/>
            <p:nvPr/>
          </p:nvSpPr>
          <p:spPr>
            <a:xfrm>
              <a:off x="7250040" y="3284984"/>
              <a:ext cx="1759320" cy="7246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7,9 </a:t>
              </a:r>
              <a:br>
                <a:rPr lang="ru-RU" sz="18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</a:br>
              <a:r>
                <a:rPr lang="ru-RU" sz="1800" b="1" strike="noStrike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млрд. руб.</a:t>
              </a:r>
            </a:p>
            <a:p>
              <a:pPr algn="ctr">
                <a:lnSpc>
                  <a:spcPct val="80000"/>
                </a:lnSpc>
              </a:pPr>
              <a:endParaRPr lang="ru-RU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 strike="noStrike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общая сумма поддержанных договоров</a:t>
              </a: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0" name="CustomShape 12"/>
            <p:cNvSpPr/>
            <p:nvPr/>
          </p:nvSpPr>
          <p:spPr>
            <a:xfrm>
              <a:off x="7311960" y="5255280"/>
              <a:ext cx="1563840" cy="83016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0600" tIns="30600" rIns="30600" bIns="3060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trike="noStrike" spc="-1" dirty="0" smtClean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5 тыс.</a:t>
              </a:r>
              <a:endParaRPr lang="ru-RU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endParaRPr lang="ru-RU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600" b="1" strike="noStrike" spc="-1" dirty="0">
                  <a:solidFill>
                    <a:schemeClr val="tx2"/>
                  </a:solidFill>
                  <a:uFill>
                    <a:solidFill>
                      <a:srgbClr val="FFFFFF"/>
                    </a:solidFill>
                  </a:uFill>
                  <a:latin typeface="Century Gothic"/>
                  <a:ea typeface="DejaVu Sans"/>
                </a:rPr>
                <a:t>созданных раб. мест</a:t>
              </a:r>
              <a:endParaRPr lang="ru-RU" sz="16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1" name="CustomShape 13"/>
            <p:cNvSpPr/>
            <p:nvPr/>
          </p:nvSpPr>
          <p:spPr>
            <a:xfrm>
              <a:off x="7949756" y="5479425"/>
              <a:ext cx="326160" cy="283320"/>
            </a:xfrm>
            <a:custGeom>
              <a:avLst/>
              <a:gdLst/>
              <a:ahLst/>
              <a:cxnLst/>
              <a:rect l="l" t="t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2" name="Picture 2"/>
            <p:cNvPicPr/>
            <p:nvPr/>
          </p:nvPicPr>
          <p:blipFill>
            <a:blip r:embed="rId7"/>
            <a:srcRect l="24052" t="19314" r="25857" b="22974"/>
            <a:stretch/>
          </p:blipFill>
          <p:spPr>
            <a:xfrm>
              <a:off x="8176848" y="2450420"/>
              <a:ext cx="400320" cy="44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" name="CustomShape 14"/>
            <p:cNvSpPr/>
            <p:nvPr/>
          </p:nvSpPr>
          <p:spPr>
            <a:xfrm rot="21405000">
              <a:off x="8580819" y="3724930"/>
              <a:ext cx="286200" cy="267120"/>
            </a:xfrm>
            <a:custGeom>
              <a:avLst/>
              <a:gdLst/>
              <a:ahLst/>
              <a:cxnLst/>
              <a:rect l="l" t="t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4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уфн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6805"/>
            <a:ext cx="2079204" cy="13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76" y="-27384"/>
            <a:ext cx="91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76" y="11663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НАЛОГОВЫЕ ЛЬГОТЫ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66" name="Нашивка 65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Номер слайда 40"/>
          <p:cNvSpPr txBox="1">
            <a:spLocks/>
          </p:cNvSpPr>
          <p:nvPr/>
        </p:nvSpPr>
        <p:spPr>
          <a:xfrm>
            <a:off x="7004039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1296598"/>
            <a:ext cx="7344816" cy="5117717"/>
            <a:chOff x="346741" y="1296598"/>
            <a:chExt cx="7344816" cy="5117717"/>
          </a:xfrm>
        </p:grpSpPr>
        <p:grpSp>
          <p:nvGrpSpPr>
            <p:cNvPr id="5" name="Группа 4"/>
            <p:cNvGrpSpPr/>
            <p:nvPr/>
          </p:nvGrpSpPr>
          <p:grpSpPr>
            <a:xfrm rot="16200000">
              <a:off x="536000" y="1107339"/>
              <a:ext cx="5117717" cy="5496235"/>
              <a:chOff x="953465" y="1232644"/>
              <a:chExt cx="4975683" cy="5350847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953465" y="1232644"/>
                <a:ext cx="1865023" cy="5350847"/>
                <a:chOff x="6439374" y="-898972"/>
                <a:chExt cx="2487482" cy="7350165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6439374" y="-802675"/>
                  <a:ext cx="2487482" cy="7109138"/>
                  <a:chOff x="6909809" y="-31318"/>
                  <a:chExt cx="2221218" cy="6194673"/>
                </a:xfrm>
              </p:grpSpPr>
              <p:sp>
                <p:nvSpPr>
                  <p:cNvPr id="19" name="Шестиугольник 18"/>
                  <p:cNvSpPr/>
                  <p:nvPr/>
                </p:nvSpPr>
                <p:spPr>
                  <a:xfrm>
                    <a:off x="6909809" y="4212283"/>
                    <a:ext cx="2216670" cy="1951072"/>
                  </a:xfrm>
                  <a:prstGeom prst="hexagon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20" name="Шестиугольник 19"/>
                  <p:cNvSpPr/>
                  <p:nvPr/>
                </p:nvSpPr>
                <p:spPr>
                  <a:xfrm>
                    <a:off x="6914358" y="2092192"/>
                    <a:ext cx="2216669" cy="1951072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21" name="Шестиугольник 20"/>
                  <p:cNvSpPr/>
                  <p:nvPr/>
                </p:nvSpPr>
                <p:spPr>
                  <a:xfrm>
                    <a:off x="6909810" y="-31318"/>
                    <a:ext cx="2216670" cy="1951072"/>
                  </a:xfrm>
                  <a:prstGeom prst="hexagon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</p:grpSp>
            <p:sp>
              <p:nvSpPr>
                <p:cNvPr id="14" name="Овал 4"/>
                <p:cNvSpPr/>
                <p:nvPr/>
              </p:nvSpPr>
              <p:spPr>
                <a:xfrm rot="5400000">
                  <a:off x="6878825" y="-147410"/>
                  <a:ext cx="2294523" cy="791399"/>
                </a:xfrm>
                <a:prstGeom prst="rect">
                  <a:avLst/>
                </a:pr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0480" tIns="30480" rIns="30480" bIns="30480" spcCol="1270" anchor="ctr"/>
                <a:lstStyle/>
                <a:p>
                  <a:pPr algn="ctr" defTabSz="1066800" fontAlgn="base">
                    <a:lnSpc>
                      <a:spcPct val="80000"/>
                    </a:lnSpc>
                    <a:spcBef>
                      <a:spcPct val="0"/>
                    </a:spcBef>
                    <a:defRPr/>
                  </a:pPr>
                  <a:endPara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itchFamily="34" charset="0"/>
                    <a:sym typeface="Helvetica" pitchFamily="34" charset="0"/>
                  </a:endParaRPr>
                </a:p>
                <a:p>
                  <a:pPr marL="10710" algn="ctr"/>
                  <a:endParaRPr lang="ru-RU" b="1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 marL="10710" algn="ctr"/>
                  <a:r>
                    <a:rPr lang="ru-RU" sz="1400" spc="-34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на </a:t>
                  </a:r>
                  <a:r>
                    <a:rPr lang="ru-RU" b="1" spc="-34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3%</a:t>
                  </a:r>
                </a:p>
                <a:p>
                  <a:pPr marL="10710" algn="ctr"/>
                  <a:r>
                    <a:rPr lang="ru-RU" sz="1400" spc="-34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снижаем </a:t>
                  </a:r>
                  <a:r>
                    <a:rPr lang="ru-RU" sz="1400" spc="-13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региональную </a:t>
                  </a:r>
                  <a:r>
                    <a:rPr lang="ru-RU" sz="1400" spc="-8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часть </a:t>
                  </a:r>
                  <a:r>
                    <a:rPr lang="ru-RU" sz="1400" spc="-63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налога </a:t>
                  </a:r>
                  <a:r>
                    <a:rPr lang="ru-RU" sz="1400" spc="-3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на </a:t>
                  </a:r>
                  <a:r>
                    <a:rPr lang="ru-RU" sz="1400" spc="30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прибыль</a:t>
                  </a:r>
                  <a:endParaRPr lang="ru-RU" sz="14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6" name="Овал 4"/>
                <p:cNvSpPr/>
                <p:nvPr/>
              </p:nvSpPr>
              <p:spPr>
                <a:xfrm rot="5400000">
                  <a:off x="6411387" y="4618948"/>
                  <a:ext cx="2556637" cy="1107854"/>
                </a:xfrm>
                <a:prstGeom prst="rect">
                  <a:avLst/>
                </a:pr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0480" tIns="30480" rIns="30480" bIns="30480" spcCol="1270" anchor="ctr"/>
                <a:lstStyle/>
                <a:p>
                  <a:pPr algn="ctr" defTabSz="1066800" fontAlgn="base">
                    <a:lnSpc>
                      <a:spcPct val="80000"/>
                    </a:lnSpc>
                    <a:spcBef>
                      <a:spcPct val="0"/>
                    </a:spcBef>
                    <a:defRPr/>
                  </a:pPr>
                  <a:r>
                    <a:rPr lang="ru-RU" sz="22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2 года</a:t>
                  </a:r>
                </a:p>
                <a:p>
                  <a:pPr algn="ctr" defTabSz="1066800" fontAlgn="base">
                    <a:lnSpc>
                      <a:spcPct val="80000"/>
                    </a:lnSpc>
                    <a:spcBef>
                      <a:spcPct val="0"/>
                    </a:spcBef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налоговые каникулы </a:t>
                  </a:r>
                  <a:br>
                    <a:rPr lang="ru-RU" sz="16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</a:br>
                  <a:r>
                    <a:rPr lang="ru-RU" sz="16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для ИП при</a:t>
                  </a:r>
                </a:p>
                <a:p>
                  <a:pPr algn="ctr" defTabSz="1066800" fontAlgn="base">
                    <a:lnSpc>
                      <a:spcPct val="80000"/>
                    </a:lnSpc>
                    <a:spcBef>
                      <a:spcPct val="0"/>
                    </a:spcBef>
                    <a:defRPr/>
                  </a:pPr>
                  <a:r>
                    <a:rPr lang="ru-RU" sz="16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ПСН и УСН</a:t>
                  </a:r>
                  <a:endParaRPr lang="ru-RU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23" name="Шестиугольник 22"/>
              <p:cNvSpPr/>
              <p:nvPr/>
            </p:nvSpPr>
            <p:spPr>
              <a:xfrm>
                <a:off x="2494772" y="3959204"/>
                <a:ext cx="1861204" cy="1630036"/>
              </a:xfrm>
              <a:prstGeom prst="hex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4" name="Овал 4"/>
              <p:cNvSpPr/>
              <p:nvPr/>
            </p:nvSpPr>
            <p:spPr>
              <a:xfrm rot="5400000">
                <a:off x="1387875" y="3377818"/>
                <a:ext cx="1670390" cy="1025410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endPara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  <a:sym typeface="Helvetica" pitchFamily="34" charset="0"/>
                </a:endParaRPr>
              </a:p>
              <a:p>
                <a:pPr marL="10710" algn="ctr"/>
                <a:endParaRPr lang="ru-RU" b="1" spc="-34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10710" algn="ctr"/>
                <a:r>
                  <a:rPr lang="ru-RU" b="1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0%</a:t>
                </a:r>
                <a:br>
                  <a:rPr lang="ru-RU" b="1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</a:br>
                <a: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на имущество</a:t>
                </a:r>
                <a:b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</a:br>
                <a: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до 3-х лет с </a:t>
                </a:r>
                <a:b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</a:br>
                <a: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момента ввода в эксплуатацию</a:t>
                </a:r>
              </a:p>
              <a:p>
                <a:pPr marL="10710" algn="ctr"/>
                <a: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при объеме инвестиций от </a:t>
                </a:r>
              </a:p>
              <a:p>
                <a:pPr marL="10710" algn="ctr"/>
                <a:r>
                  <a:rPr lang="ru-RU" sz="1250" spc="-34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300 млн. руб.</a:t>
                </a:r>
                <a:endParaRPr lang="ru-RU" sz="1250" dirty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" name="Шестиугольник 24"/>
              <p:cNvSpPr/>
              <p:nvPr/>
            </p:nvSpPr>
            <p:spPr>
              <a:xfrm>
                <a:off x="2494774" y="2170283"/>
                <a:ext cx="1861204" cy="1630036"/>
              </a:xfrm>
              <a:prstGeom prst="hexag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7" name="Шестиугольник 26"/>
              <p:cNvSpPr/>
              <p:nvPr/>
            </p:nvSpPr>
            <p:spPr>
              <a:xfrm>
                <a:off x="4067944" y="3068548"/>
                <a:ext cx="1861204" cy="1630036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8" name="Овал 4"/>
              <p:cNvSpPr/>
              <p:nvPr/>
            </p:nvSpPr>
            <p:spPr>
              <a:xfrm rot="5400000">
                <a:off x="2549217" y="2641113"/>
                <a:ext cx="1759852" cy="725053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endParaRPr lang="ru-RU" b="1" spc="13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2000" b="1" spc="13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5%</a:t>
                </a: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1300" spc="13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по УСН </a:t>
                </a: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1300" spc="13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(доходы-расходы)</a:t>
                </a: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1300" spc="13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до 31.12.2019 </a:t>
                </a:r>
                <a:endParaRPr lang="ru-RU" sz="13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Овал 4"/>
              <p:cNvSpPr/>
              <p:nvPr/>
            </p:nvSpPr>
            <p:spPr>
              <a:xfrm rot="5400000">
                <a:off x="4120230" y="3500514"/>
                <a:ext cx="1861206" cy="830628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2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1%</a:t>
                </a: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</a:t>
                </a:r>
                <a:r>
                  <a:rPr lang="ru-RU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о УСН (доходы)</a:t>
                </a:r>
                <a:br>
                  <a:rPr lang="ru-RU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для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IT-</a:t>
                </a:r>
                <a:r>
                  <a:rPr lang="ru-RU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сферы</a:t>
                </a:r>
              </a:p>
              <a:p>
                <a:pPr algn="ctr" defTabSz="1066800" fontAlgn="base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ru-RU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д</a:t>
                </a:r>
                <a:r>
                  <a:rPr lang="ru-RU" sz="1400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о 31.12.2019 </a:t>
                </a:r>
                <a:endPara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Шестиугольник 29"/>
            <p:cNvSpPr/>
            <p:nvPr/>
          </p:nvSpPr>
          <p:spPr>
            <a:xfrm rot="16200000">
              <a:off x="5767149" y="4616056"/>
              <a:ext cx="1914333" cy="1674326"/>
            </a:xfrm>
            <a:prstGeom prst="hexagon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766350" y="4928681"/>
              <a:ext cx="192520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10" algn="ctr"/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Налоговые </a:t>
              </a:r>
              <a:b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каникулы:</a:t>
              </a:r>
            </a:p>
            <a:p>
              <a:pPr marL="10710" algn="ctr"/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270</a:t>
              </a:r>
              <a:r>
                <a:rPr lang="ru-RU" sz="1200" b="1" spc="-34" baseline="300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</a:t>
              </a:r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СМСП по ПСН</a:t>
              </a:r>
            </a:p>
            <a:p>
              <a:pPr marL="10710" algn="ctr"/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186</a:t>
              </a:r>
              <a:r>
                <a:rPr lang="ru-RU" sz="1200" b="1" spc="-34" baseline="30000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 </a:t>
              </a:r>
              <a:r>
                <a:rPr lang="ru-RU" sz="12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СМСП по УСН </a:t>
              </a:r>
            </a:p>
            <a:p>
              <a:pPr marL="10710" algn="ctr"/>
              <a:endParaRPr lang="ru-RU" sz="500" b="1" spc="-34" dirty="0" smtClean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 rot="16200000">
              <a:off x="4831047" y="3030804"/>
              <a:ext cx="1914333" cy="1674326"/>
            </a:xfrm>
            <a:prstGeom prst="hexagon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830246" y="3120350"/>
              <a:ext cx="1925207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ПСН</a:t>
              </a:r>
            </a:p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2016: 462 патентов, </a:t>
              </a:r>
              <a:b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381 СМСП</a:t>
              </a:r>
            </a:p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2017: 953 патентов,</a:t>
              </a:r>
            </a:p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760 СМСП</a:t>
              </a:r>
            </a:p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2018: 1348 патента</a:t>
              </a:r>
              <a:endParaRPr lang="ru-RU" sz="1300" b="1" spc="-34" dirty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10710" algn="ctr"/>
              <a:r>
                <a:rPr lang="ru-RU" sz="1300" b="1" spc="-34" dirty="0" smtClean="0">
                  <a:solidFill>
                    <a:schemeClr val="tx2"/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1139 СМСП</a:t>
              </a:r>
              <a:endParaRPr lang="ru-RU" sz="1300" b="1" spc="-34" dirty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10710" algn="ctr"/>
              <a:endParaRPr lang="ru-RU" sz="1300" b="1" spc="-34" dirty="0" smtClean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10710" algn="ctr"/>
              <a:endParaRPr lang="ru-RU" sz="1300" b="1" spc="-34" dirty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 rot="16200000">
              <a:off x="3929798" y="1416602"/>
              <a:ext cx="1914333" cy="1674326"/>
            </a:xfrm>
            <a:prstGeom prst="hexagon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4" name="CustomShape 14"/>
          <p:cNvSpPr/>
          <p:nvPr/>
        </p:nvSpPr>
        <p:spPr>
          <a:xfrm>
            <a:off x="240292" y="6492976"/>
            <a:ext cx="884628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1 – показатель по состоянию на 01.01.2019.</a:t>
            </a:r>
          </a:p>
          <a:p>
            <a:pPr>
              <a:lnSpc>
                <a:spcPct val="100000"/>
              </a:lnSpc>
            </a:pPr>
            <a:r>
              <a:rPr lang="ru-RU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2 –</a:t>
            </a:r>
            <a:r>
              <a:rPr lang="ru-RU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 показатель по состоянию на 01.01.2018.  Уточненные данные </a:t>
            </a:r>
            <a:r>
              <a:rPr lang="ru-RU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будут предоставлены после поступления информации </a:t>
            </a:r>
            <a:r>
              <a:rPr lang="ru-RU" sz="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от УФНС России по Тюменской области</a:t>
            </a:r>
            <a:endParaRPr lang="ru-RU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35" name="Овал 4"/>
          <p:cNvSpPr/>
          <p:nvPr/>
        </p:nvSpPr>
        <p:spPr>
          <a:xfrm>
            <a:off x="3628427" y="3257270"/>
            <a:ext cx="1807669" cy="110783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480" tIns="30480" rIns="30480" bIns="30480" spcCol="1270" anchor="ctr"/>
          <a:lstStyle/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endParaRPr lang="ru-RU" sz="1400" b="1" spc="13" dirty="0" smtClean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2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УСН</a:t>
            </a:r>
            <a:br>
              <a:rPr lang="ru-RU" sz="12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2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(доходы-расходы) 2017:</a:t>
            </a: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endParaRPr lang="ru-RU" sz="400" b="1" spc="13" dirty="0" smtClean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21903 СМСП</a:t>
            </a: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endParaRPr lang="ru-RU" sz="1200" b="1" spc="13" dirty="0" smtClean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2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уплачено налогов</a:t>
            </a: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endParaRPr lang="ru-RU" sz="500" b="1" spc="13" dirty="0" smtClean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spc="13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1,7 млрд. руб.</a:t>
            </a:r>
          </a:p>
          <a:p>
            <a:pPr algn="ctr" defTabSz="1066800" fontAlgn="base">
              <a:lnSpc>
                <a:spcPct val="80000"/>
              </a:lnSpc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rishevaKYu\Desktop\МЭР о Программе 6,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2" b="22164"/>
          <a:stretch/>
        </p:blipFill>
        <p:spPr bwMode="auto">
          <a:xfrm>
            <a:off x="754229" y="1700808"/>
            <a:ext cx="7848872" cy="35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15616" y="4199408"/>
            <a:ext cx="1296144" cy="76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1095120" y="4289902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8,5 %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5405154"/>
            <a:ext cx="4015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Банки-участники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872" y="5830521"/>
            <a:ext cx="4740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отобрано 70 </a:t>
            </a:r>
            <a:r>
              <a:rPr lang="ru-RU" sz="1600" dirty="0">
                <a:latin typeface="Century Gothic" panose="020B0502020202020204" pitchFamily="34" charset="0"/>
              </a:rPr>
              <a:t>банков из 29 регионов </a:t>
            </a:r>
            <a:r>
              <a:rPr lang="ru-RU" sz="1600" dirty="0" smtClean="0">
                <a:latin typeface="Century Gothic" panose="020B0502020202020204" pitchFamily="34" charset="0"/>
              </a:rPr>
              <a:t>России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97541" y="2047298"/>
            <a:ext cx="1296144" cy="19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" name="Группа 33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37" name="Нашивка 36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Прямоугольник 2">
            <a:extLst>
              <a:ext uri="{FF2B5EF4-FFF2-40B4-BE49-F238E27FC236}">
                <a16:creationId xmlns="" xmlns:a16="http://schemas.microsoft.com/office/drawing/2014/main" id="{D705AE81-80C2-4331-AF50-36C6C2C5E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099" y="-27384"/>
            <a:ext cx="6481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ПРОГРАММА ЛЬГОТНОГО КРЕДИТОВАНИЯ</a:t>
            </a:r>
            <a:br>
              <a:rPr lang="ru-RU" alt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СУБЪЕКТОВ МСП ПОД 8,5 %</a:t>
            </a:r>
            <a:endParaRPr lang="ru-RU" alt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6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Картинки по запросу чемодан иконка"/>
          <p:cNvSpPr>
            <a:spLocks noChangeAspect="1" noChangeArrowheads="1"/>
          </p:cNvSpPr>
          <p:nvPr/>
        </p:nvSpPr>
        <p:spPr bwMode="auto">
          <a:xfrm>
            <a:off x="1259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9" name="AutoShape 4" descr="Картинки по запросу чемодан иконка"/>
          <p:cNvSpPr>
            <a:spLocks noChangeAspect="1" noChangeArrowheads="1"/>
          </p:cNvSpPr>
          <p:nvPr/>
        </p:nvSpPr>
        <p:spPr bwMode="auto">
          <a:xfrm>
            <a:off x="1373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1251012" y="-27384"/>
            <a:ext cx="661535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5" b="1" dirty="0">
                <a:solidFill>
                  <a:schemeClr val="bg1"/>
                </a:solidFill>
                <a:latin typeface="Century Gothic" pitchFamily="34" charset="0"/>
              </a:rPr>
              <a:t>ПРОГРАММЫ ПОДДЕРЖКИ СУБЪЕКТОВ МСП,</a:t>
            </a:r>
            <a:br>
              <a:rPr lang="ru-RU" sz="1725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725" b="1" dirty="0">
                <a:solidFill>
                  <a:schemeClr val="bg1"/>
                </a:solidFill>
                <a:latin typeface="Century Gothic" pitchFamily="34" charset="0"/>
              </a:rPr>
              <a:t>РАЗРАБОТАННЫЕ АО «КОРПОРАЦИЯ «МСП»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6093296"/>
            <a:ext cx="1914901" cy="69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79512" y="1196753"/>
            <a:ext cx="8640960" cy="5073072"/>
            <a:chOff x="56653" y="2799981"/>
            <a:chExt cx="9132365" cy="421184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6653" y="2799981"/>
              <a:ext cx="4433967" cy="383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Программа 9,6 % и 10,6 %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525412" y="2844551"/>
              <a:ext cx="1841896" cy="383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Гарантии 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2051" y="3193440"/>
              <a:ext cx="4259746" cy="1386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млн руб.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min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 сумма кредита</a:t>
              </a:r>
            </a:p>
            <a:p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1 млрд руб.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max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 сумма кредита</a:t>
              </a:r>
              <a:endParaRPr lang="ru-RU" sz="12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9,6 %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– для субъектов МСП в приоритетных отраслях экономики, лизинговой компании, МФО или организации, управляющей объектами инфраструктуры поддержки МСП</a:t>
              </a:r>
            </a:p>
            <a:p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10,6 %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– для субъектов МСП в прочих отраслях</a:t>
              </a:r>
            </a:p>
            <a:p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44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банка-партнера</a:t>
              </a:r>
            </a:p>
            <a:p>
              <a:r>
                <a:rPr lang="ru-RU" sz="12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3 года </a:t>
              </a:r>
              <a:r>
                <a:rPr lang="ru-RU" sz="1050" dirty="0">
                  <a:latin typeface="Century Gothic" panose="020B0502020202020204" pitchFamily="34" charset="0"/>
                  <a:cs typeface="Arial" panose="020B0604020202020204" pitchFamily="34" charset="0"/>
                </a:rPr>
                <a:t>– срок льготного фондирования </a:t>
              </a:r>
            </a:p>
          </p:txBody>
        </p:sp>
        <p:sp>
          <p:nvSpPr>
            <p:cNvPr id="37" name="Line 9"/>
            <p:cNvSpPr/>
            <p:nvPr/>
          </p:nvSpPr>
          <p:spPr>
            <a:xfrm flipH="1">
              <a:off x="4698939" y="2886943"/>
              <a:ext cx="0" cy="370202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Прямоугольник 37"/>
            <p:cNvSpPr/>
            <p:nvPr/>
          </p:nvSpPr>
          <p:spPr>
            <a:xfrm>
              <a:off x="257514" y="4635425"/>
              <a:ext cx="3992038" cy="237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Проекты приоритетных отраслей: 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Сельское хозяйство</a:t>
              </a:r>
              <a:r>
                <a:rPr lang="en-US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предоставление услуг в этой области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Обрабатывающее производство, в т.</a:t>
              </a:r>
              <a:r>
                <a:rPr lang="en-US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ч. производство пищевых продуктов, первичная и последующая переработка с/х продуктов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Производство и распределение электроэнергии, газа и воды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Строительство, транспорт и связь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Внутренний туризм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Высокотехнологичные проекты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Деятельность в области здравоохранения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Деятельность по складированию и хранению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Деятельность предприятий общественного питания (за исключением ресторанов)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Деятельность в сфере бытовых услуг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Сбор, обработка и утилизация отходов</a:t>
              </a:r>
            </a:p>
            <a:p>
              <a:pPr marL="214313" indent="-214313">
                <a:buClr>
                  <a:schemeClr val="tx2"/>
                </a:buClr>
                <a:buFont typeface="Century Gothic" panose="020B0502020202020204" pitchFamily="34" charset="0"/>
                <a:buChar char="►"/>
              </a:pPr>
              <a:endParaRPr lang="ru-RU" sz="10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82973" y="3418365"/>
              <a:ext cx="3006045" cy="3194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15 лет</a:t>
              </a: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в зависимости от условий конкретного продукта</a:t>
              </a:r>
            </a:p>
            <a:p>
              <a:endParaRPr lang="ru-RU" sz="10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endParaRPr lang="ru-RU" sz="10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endParaRPr lang="ru-RU" sz="1000" b="1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0,75 % годовых</a:t>
              </a: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от суммы гарантии за весь</a:t>
              </a: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срок действия гарантии</a:t>
              </a:r>
            </a:p>
            <a:p>
              <a:endParaRPr lang="ru-RU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endParaRPr lang="ru-RU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Единовременно / ежегодно / </a:t>
              </a:r>
              <a:b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</a:br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1 раз в полгода / ежеквартально/</a:t>
              </a:r>
            </a:p>
            <a:p>
              <a:endParaRPr lang="ru-RU" sz="1000" b="1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50 % </a:t>
              </a:r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от суммы кредита</a:t>
              </a:r>
            </a:p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60 % </a:t>
              </a:r>
              <a:r>
                <a:rPr lang="ru-RU" sz="1000" dirty="0">
                  <a:latin typeface="Century Gothic" panose="020B0502020202020204" pitchFamily="34" charset="0"/>
                  <a:cs typeface="Arial" panose="020B0604020202020204" pitchFamily="34" charset="0"/>
                </a:rPr>
                <a:t>от суммы кредита в рамках развития сельхозкооперации</a:t>
              </a:r>
              <a:endParaRPr lang="ru-RU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70 % </a:t>
              </a:r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в рамках продуктов</a:t>
              </a: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для участников государственных и</a:t>
              </a: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муниципальных закупок и в рамках продукта «</a:t>
              </a:r>
              <a:r>
                <a:rPr lang="ru-RU" sz="900" dirty="0" err="1">
                  <a:latin typeface="Century Gothic" panose="020B0502020202020204" pitchFamily="34" charset="0"/>
                  <a:cs typeface="Arial" panose="020B0604020202020204" pitchFamily="34" charset="0"/>
                </a:rPr>
                <a:t>Согарантия</a:t>
              </a:r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»</a:t>
              </a:r>
            </a:p>
            <a:p>
              <a:r>
                <a:rPr lang="ru-RU" sz="9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до 100 % </a:t>
              </a:r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от суммы кредита в рамках гарантии для стартапов</a:t>
              </a:r>
            </a:p>
            <a:p>
              <a:endParaRPr lang="ru-RU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900" dirty="0">
                  <a:latin typeface="Century Gothic" panose="020B0502020202020204" pitchFamily="34" charset="0"/>
                  <a:cs typeface="Arial" panose="020B0604020202020204" pitchFamily="34" charset="0"/>
                </a:rPr>
                <a:t>*Обеспечение не требуется</a:t>
              </a:r>
            </a:p>
            <a:p>
              <a:endParaRPr lang="ru-RU" sz="9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9"/>
            <p:cNvSpPr/>
            <p:nvPr/>
          </p:nvSpPr>
          <p:spPr>
            <a:xfrm flipH="1">
              <a:off x="6228184" y="3429000"/>
              <a:ext cx="0" cy="51932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Line 9"/>
            <p:cNvSpPr/>
            <p:nvPr/>
          </p:nvSpPr>
          <p:spPr>
            <a:xfrm flipH="1">
              <a:off x="6228184" y="4061801"/>
              <a:ext cx="0" cy="51932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" name="Line 9"/>
            <p:cNvSpPr/>
            <p:nvPr/>
          </p:nvSpPr>
          <p:spPr>
            <a:xfrm flipH="1">
              <a:off x="6228184" y="4725144"/>
              <a:ext cx="0" cy="39600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Line 9"/>
            <p:cNvSpPr/>
            <p:nvPr/>
          </p:nvSpPr>
          <p:spPr>
            <a:xfrm flipH="1">
              <a:off x="6228184" y="5251073"/>
              <a:ext cx="0" cy="133789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Прямоугольник 44"/>
            <p:cNvSpPr/>
            <p:nvPr/>
          </p:nvSpPr>
          <p:spPr>
            <a:xfrm>
              <a:off x="4880133" y="3533854"/>
              <a:ext cx="1276045" cy="210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05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Срок гарантии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44008" y="4134307"/>
              <a:ext cx="1512167" cy="344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5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Вознаграждение за гарантию 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52635" y="4738246"/>
              <a:ext cx="1512167" cy="344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5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Порядок уплаты вознаграждения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649185" y="5526850"/>
              <a:ext cx="1512167" cy="210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5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Сумма гарантии</a:t>
              </a:r>
            </a:p>
          </p:txBody>
        </p:sp>
      </p:grpSp>
      <p:sp>
        <p:nvSpPr>
          <p:cNvPr id="3" name="AutoShape 2" descr="Картинки по запросу мсп банк"/>
          <p:cNvSpPr>
            <a:spLocks noChangeAspect="1" noChangeArrowheads="1"/>
          </p:cNvSpPr>
          <p:nvPr/>
        </p:nvSpPr>
        <p:spPr bwMode="auto">
          <a:xfrm>
            <a:off x="1488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84" y="5949280"/>
            <a:ext cx="1589942" cy="74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26"/>
          <p:cNvSpPr/>
          <p:nvPr/>
        </p:nvSpPr>
        <p:spPr>
          <a:xfrm>
            <a:off x="-252536" y="-27384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ПРОГРАММЫ ПОДДЕРЖКИ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СУБЪЕКТОВ МСП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РАЗРАБОТАННЫЕ АО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«КОРПОРАЦИЯ «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МСП»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31" name="Нашивка 30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7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" name="Picture 2" descr="http://finobzor.ru/uploads/images/2016/939/org_wfkf4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1" b="40773"/>
          <a:stretch/>
        </p:blipFill>
        <p:spPr bwMode="auto">
          <a:xfrm>
            <a:off x="43769" y="1243389"/>
            <a:ext cx="3878212" cy="6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493656" y="2060848"/>
            <a:ext cx="6318702" cy="2889329"/>
            <a:chOff x="467544" y="2465890"/>
            <a:chExt cx="8424936" cy="288932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5" y="2465890"/>
              <a:ext cx="1674438" cy="2889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entury Gothic" panose="020B0502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309267" y="2465891"/>
              <a:ext cx="1542653" cy="2889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entury Gothic" panose="020B0502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995936" y="2465890"/>
              <a:ext cx="2118717" cy="2889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entury Gothic" panose="020B0502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269707" y="2465891"/>
              <a:ext cx="2622773" cy="2889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entury Gothic" panose="020B0502020202020204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67544" y="2908394"/>
              <a:ext cx="169770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сумма займа</a:t>
              </a:r>
            </a:p>
            <a:p>
              <a:pPr algn="ctr"/>
              <a:r>
                <a:rPr lang="ru-RU" sz="2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50-500 </a:t>
              </a:r>
              <a:r>
                <a:rPr lang="ru-RU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млн руб.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(5 лет)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267744" y="3068961"/>
              <a:ext cx="1697707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5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5% </a:t>
              </a:r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годовых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98964" y="2908394"/>
              <a:ext cx="1839995" cy="16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общий бюджет проекта </a:t>
              </a:r>
            </a:p>
            <a:p>
              <a:pPr algn="ctr"/>
              <a:endParaRPr lang="ru-RU" sz="825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ОТ 100 </a:t>
              </a:r>
              <a:r>
                <a:rPr lang="ru-RU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млн руб.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28184" y="2492897"/>
              <a:ext cx="2502024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Целевой объем продаж новой продукции</a:t>
              </a:r>
              <a:br>
                <a:rPr lang="ru-RU" sz="135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</a:br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не менее </a:t>
              </a:r>
              <a:r>
                <a:rPr lang="ru-RU" sz="2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50%</a:t>
              </a:r>
              <a:endPara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ru-RU" sz="135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/>
              </a:r>
              <a:br>
                <a:rPr lang="ru-RU" sz="135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</a:br>
              <a:r>
                <a:rPr lang="ru-RU" sz="135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от суммы займа в год, начиная со 2 года серийного производства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17709"/>
              </p:ext>
            </p:extLst>
          </p:nvPr>
        </p:nvGraphicFramePr>
        <p:xfrm>
          <a:off x="1493657" y="5017976"/>
          <a:ext cx="6318703" cy="1652016"/>
        </p:xfrm>
        <a:graphic>
          <a:graphicData uri="http://schemas.openxmlformats.org/drawingml/2006/table">
            <a:tbl>
              <a:tblPr/>
              <a:tblGrid>
                <a:gridCol w="207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6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0856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Софинансирование со стороны заявителя, частных инвесторов или банков</a:t>
                      </a:r>
                    </a:p>
                  </a:txBody>
                  <a:tcPr marL="61722" marR="61722" marT="41148" marB="41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≥ 50% </a:t>
                      </a:r>
                      <a:br>
                        <a:rPr lang="ru-RU" sz="4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22" marR="61722" marT="41148" marB="41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 том числе за счет собственных</a:t>
                      </a:r>
                      <a:b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средств/средств акционера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≥ 15%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от суммы займа</a:t>
                      </a:r>
                    </a:p>
                  </a:txBody>
                  <a:tcPr marL="61722" marR="61722" marT="41148" marB="41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249742" y="6093296"/>
            <a:ext cx="4455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142850"/>
            <a:ext cx="819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ФОНД РАЗВИТИЯ ПРОМЫШЛЕННОСТИ 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26" name="Нашивка 25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8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20934" y="2888451"/>
            <a:ext cx="8843554" cy="3060829"/>
            <a:chOff x="102961" y="2359295"/>
            <a:chExt cx="9144000" cy="3204845"/>
          </a:xfrm>
        </p:grpSpPr>
        <p:pic>
          <p:nvPicPr>
            <p:cNvPr id="15" name="Picture 53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02961" y="2359295"/>
              <a:ext cx="9144000" cy="3204845"/>
            </a:xfrm>
            <a:prstGeom prst="rect">
              <a:avLst/>
            </a:prstGeom>
            <a:noFill/>
          </p:spPr>
        </p:pic>
        <p:pic>
          <p:nvPicPr>
            <p:cNvPr id="16" name="Picture 50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1676400" y="2418701"/>
              <a:ext cx="553720" cy="553720"/>
            </a:xfrm>
            <a:prstGeom prst="rect">
              <a:avLst/>
            </a:prstGeom>
            <a:noFill/>
          </p:spPr>
        </p:pic>
        <p:pic>
          <p:nvPicPr>
            <p:cNvPr id="17" name="Picture 52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8534400" y="2418701"/>
              <a:ext cx="412115" cy="574040"/>
            </a:xfrm>
            <a:prstGeom prst="rect">
              <a:avLst/>
            </a:prstGeom>
            <a:noFill/>
          </p:spPr>
        </p:pic>
        <p:pic>
          <p:nvPicPr>
            <p:cNvPr id="18" name="Picture 65"/>
            <p:cNvPicPr/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5153977" y="2393617"/>
              <a:ext cx="360045" cy="499110"/>
            </a:xfrm>
            <a:prstGeom prst="rect">
              <a:avLst/>
            </a:prstGeom>
            <a:noFill/>
          </p:spPr>
        </p:pic>
      </p:grpSp>
      <p:sp>
        <p:nvSpPr>
          <p:cNvPr id="28" name="CustomShape 1"/>
          <p:cNvSpPr/>
          <p:nvPr/>
        </p:nvSpPr>
        <p:spPr>
          <a:xfrm>
            <a:off x="-3600" y="-27360"/>
            <a:ext cx="9143640" cy="86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Прямоугольник 22"/>
          <p:cNvSpPr/>
          <p:nvPr/>
        </p:nvSpPr>
        <p:spPr>
          <a:xfrm>
            <a:off x="2249742" y="6093296"/>
            <a:ext cx="44551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76296" y="142850"/>
            <a:ext cx="9289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СИСТЕМА ПОДДЕРЖКИ ПРОМЫШЛЕННЫХ КЛАСТЕРОВ </a:t>
            </a:r>
            <a:endParaRPr lang="ru-RU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908720"/>
            <a:ext cx="9143998" cy="288032"/>
            <a:chOff x="36511" y="1556792"/>
            <a:chExt cx="9143998" cy="28803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320480" y="1556793"/>
              <a:ext cx="4860029" cy="288031"/>
              <a:chOff x="1243835" y="3353959"/>
              <a:chExt cx="5267711" cy="419283"/>
            </a:xfrm>
          </p:grpSpPr>
          <p:sp>
            <p:nvSpPr>
              <p:cNvPr id="26" name="Нашивка 25"/>
              <p:cNvSpPr/>
              <p:nvPr/>
            </p:nvSpPr>
            <p:spPr>
              <a:xfrm rot="5400000">
                <a:off x="1338022" y="3259772"/>
                <a:ext cx="419283" cy="607658"/>
              </a:xfrm>
              <a:prstGeom prst="chevr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48043" y="3353959"/>
                <a:ext cx="4663503" cy="2096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6511" y="1556792"/>
              <a:ext cx="4283967" cy="1440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7504" y="1248544"/>
            <a:ext cx="2979440" cy="1656701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Формирование заявки в </a:t>
            </a:r>
            <a:r>
              <a:rPr lang="ru-RU" sz="1200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Минпромторг</a:t>
            </a:r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Заявка включает комплект из 15 документов в соответствии с ПП РФ № 779, с приложением сведений о совместных проектах участников кластера, на финансирование которых планируется получить субсидию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400944"/>
            <a:ext cx="2520280" cy="1504301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Внесение в реестр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(по итогам проверки </a:t>
            </a:r>
            <a:r>
              <a:rPr lang="ru-RU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Минпромторг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России </a:t>
            </a:r>
            <a:b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вносит кластер и совместные проекты в соответствующий реестр)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7382" y="1248544"/>
            <a:ext cx="3079114" cy="1656701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Получение 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(субсидия предоставляется инициатору совместного проекта на возмещение части затрат, понесенных в процессе реализации проекта после внесения проекта в реестр и заключения договора с </a:t>
            </a:r>
            <a:r>
              <a:rPr lang="ru-RU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Минпромторгом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России)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6004250"/>
            <a:ext cx="3657599" cy="8091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 </a:t>
            </a:r>
            <a:r>
              <a:rPr lang="ru-RU" sz="17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этап </a:t>
            </a:r>
            <a:r>
              <a:rPr lang="ru-RU" sz="17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включение кластера и совместного проекта в реестр </a:t>
            </a:r>
            <a:r>
              <a:rPr lang="ru-RU" sz="17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Минпромторга</a:t>
            </a:r>
            <a:r>
              <a:rPr lang="ru-RU" sz="17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России </a:t>
            </a:r>
            <a:endParaRPr lang="ru-RU" sz="1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88121" y="6004250"/>
            <a:ext cx="3456623" cy="8091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II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этап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субсидирование совместного проекта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8782920" y="6525360"/>
            <a:ext cx="3535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4D1B78-04CC-4AA4-84F2-142C4A86ED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/>
              </a:rPr>
              <a:t>9</a:t>
            </a:fld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5364</TotalTime>
  <Words>1029</Words>
  <Application>Microsoft Office PowerPoint</Application>
  <PresentationFormat>Экран (4:3)</PresentationFormat>
  <Paragraphs>243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Киришева Кристина Юрьевна</dc:creator>
  <cp:lastModifiedBy>Киришева Кристина Юрьевна</cp:lastModifiedBy>
  <cp:revision>416</cp:revision>
  <cp:lastPrinted>2018-02-28T12:45:51Z</cp:lastPrinted>
  <dcterms:created xsi:type="dcterms:W3CDTF">2018-01-25T07:15:52Z</dcterms:created>
  <dcterms:modified xsi:type="dcterms:W3CDTF">2019-02-27T08:27:55Z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34</vt:i4>
  </property>
</Properties>
</file>