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6" r:id="rId7"/>
    <p:sldId id="278" r:id="rId8"/>
    <p:sldId id="281" r:id="rId9"/>
    <p:sldId id="259" r:id="rId10"/>
    <p:sldId id="263" r:id="rId11"/>
    <p:sldId id="260" r:id="rId12"/>
    <p:sldId id="282" r:id="rId13"/>
    <p:sldId id="269" r:id="rId14"/>
    <p:sldId id="262" r:id="rId15"/>
    <p:sldId id="268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5345"/>
  </p:normalViewPr>
  <p:slideViewPr>
    <p:cSldViewPr snapToGrid="0" snapToObjects="1">
      <p:cViewPr varScale="1">
        <p:scale>
          <a:sx n="76" d="100"/>
          <a:sy n="76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AE32D1-6D2D-4F27-9CC9-2328D0D25C6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EACCA91-1FAC-4005-A429-50FD084FF32D}">
      <dgm:prSet/>
      <dgm:spPr/>
      <dgm:t>
        <a:bodyPr/>
        <a:lstStyle/>
        <a:p>
          <a:r>
            <a:rPr lang="ru-RU"/>
            <a:t>Основной сквозной темой явялется проект цифрового рубля и других криптовалют</a:t>
          </a:r>
          <a:endParaRPr lang="en-US"/>
        </a:p>
      </dgm:t>
    </dgm:pt>
    <dgm:pt modelId="{F9F4B1B7-EF0A-45DE-B3E6-8049C6A325C6}" type="parTrans" cxnId="{311B6C80-BD53-4AA0-AB90-FC6B66180043}">
      <dgm:prSet/>
      <dgm:spPr/>
      <dgm:t>
        <a:bodyPr/>
        <a:lstStyle/>
        <a:p>
          <a:endParaRPr lang="en-US"/>
        </a:p>
      </dgm:t>
    </dgm:pt>
    <dgm:pt modelId="{28F1003E-4B3F-464F-932A-083FEDA780AD}" type="sibTrans" cxnId="{311B6C80-BD53-4AA0-AB90-FC6B66180043}">
      <dgm:prSet/>
      <dgm:spPr/>
      <dgm:t>
        <a:bodyPr/>
        <a:lstStyle/>
        <a:p>
          <a:endParaRPr lang="en-US"/>
        </a:p>
      </dgm:t>
    </dgm:pt>
    <dgm:pt modelId="{CF088B9C-653A-45B5-B1D1-0EC045DE7E20}">
      <dgm:prSet/>
      <dgm:spPr/>
      <dgm:t>
        <a:bodyPr/>
        <a:lstStyle/>
        <a:p>
          <a:r>
            <a:rPr lang="ru-RU"/>
            <a:t>Мы посмотрим на эту историю с системной точки зрения, как на часть общего исторического процесса</a:t>
          </a:r>
          <a:endParaRPr lang="en-US"/>
        </a:p>
      </dgm:t>
    </dgm:pt>
    <dgm:pt modelId="{9D7C0B4A-1F5C-4984-8EE4-4CC7A06D6BAD}" type="parTrans" cxnId="{2CC96866-8A67-457B-8C1E-6ED17F20B52F}">
      <dgm:prSet/>
      <dgm:spPr/>
      <dgm:t>
        <a:bodyPr/>
        <a:lstStyle/>
        <a:p>
          <a:endParaRPr lang="en-US"/>
        </a:p>
      </dgm:t>
    </dgm:pt>
    <dgm:pt modelId="{27D6868E-D4EE-4BE2-8013-6B6485B970A7}" type="sibTrans" cxnId="{2CC96866-8A67-457B-8C1E-6ED17F20B52F}">
      <dgm:prSet/>
      <dgm:spPr/>
      <dgm:t>
        <a:bodyPr/>
        <a:lstStyle/>
        <a:p>
          <a:endParaRPr lang="en-US"/>
        </a:p>
      </dgm:t>
    </dgm:pt>
    <dgm:pt modelId="{E159C826-9A4F-41A9-B000-F777F5E98EA4}">
      <dgm:prSet/>
      <dgm:spPr/>
      <dgm:t>
        <a:bodyPr/>
        <a:lstStyle/>
        <a:p>
          <a:r>
            <a:rPr lang="ru-RU"/>
            <a:t>В то же время мы конкретно обсудим, что нам несет ЦР и нравится ли нам это. </a:t>
          </a:r>
          <a:endParaRPr lang="en-US"/>
        </a:p>
      </dgm:t>
    </dgm:pt>
    <dgm:pt modelId="{360918B8-12E6-485F-AA83-653297FB8272}" type="parTrans" cxnId="{575E55F2-35EF-4623-8E54-C550B19F1D4A}">
      <dgm:prSet/>
      <dgm:spPr/>
      <dgm:t>
        <a:bodyPr/>
        <a:lstStyle/>
        <a:p>
          <a:endParaRPr lang="en-US"/>
        </a:p>
      </dgm:t>
    </dgm:pt>
    <dgm:pt modelId="{B4BE9780-DDB9-45D4-AC8C-46F08738346A}" type="sibTrans" cxnId="{575E55F2-35EF-4623-8E54-C550B19F1D4A}">
      <dgm:prSet/>
      <dgm:spPr/>
      <dgm:t>
        <a:bodyPr/>
        <a:lstStyle/>
        <a:p>
          <a:endParaRPr lang="en-US"/>
        </a:p>
      </dgm:t>
    </dgm:pt>
    <dgm:pt modelId="{F36BF79C-F8D8-4D67-AED4-3009A1D5B414}" type="pres">
      <dgm:prSet presAssocID="{97AE32D1-6D2D-4F27-9CC9-2328D0D25C6A}" presName="root" presStyleCnt="0">
        <dgm:presLayoutVars>
          <dgm:dir/>
          <dgm:resizeHandles val="exact"/>
        </dgm:presLayoutVars>
      </dgm:prSet>
      <dgm:spPr/>
    </dgm:pt>
    <dgm:pt modelId="{0299B287-B6CC-45BB-85C5-07373A0371A4}" type="pres">
      <dgm:prSet presAssocID="{6EACCA91-1FAC-4005-A429-50FD084FF32D}" presName="compNode" presStyleCnt="0"/>
      <dgm:spPr/>
    </dgm:pt>
    <dgm:pt modelId="{B6D254CC-8BD1-42D7-B835-2F3D02042C88}" type="pres">
      <dgm:prSet presAssocID="{6EACCA91-1FAC-4005-A429-50FD084FF32D}" presName="bgRect" presStyleLbl="bgShp" presStyleIdx="0" presStyleCnt="3"/>
      <dgm:spPr/>
    </dgm:pt>
    <dgm:pt modelId="{3D97531F-163E-4A8C-8609-9BC9DE2C878A}" type="pres">
      <dgm:prSet presAssocID="{6EACCA91-1FAC-4005-A429-50FD084FF32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Флажок"/>
        </a:ext>
      </dgm:extLst>
    </dgm:pt>
    <dgm:pt modelId="{8F13FBD3-4CB6-471F-94A5-3A2ECA4FC33F}" type="pres">
      <dgm:prSet presAssocID="{6EACCA91-1FAC-4005-A429-50FD084FF32D}" presName="spaceRect" presStyleCnt="0"/>
      <dgm:spPr/>
    </dgm:pt>
    <dgm:pt modelId="{46810876-9069-4F74-A2D0-8174709C6125}" type="pres">
      <dgm:prSet presAssocID="{6EACCA91-1FAC-4005-A429-50FD084FF32D}" presName="parTx" presStyleLbl="revTx" presStyleIdx="0" presStyleCnt="3">
        <dgm:presLayoutVars>
          <dgm:chMax val="0"/>
          <dgm:chPref val="0"/>
        </dgm:presLayoutVars>
      </dgm:prSet>
      <dgm:spPr/>
    </dgm:pt>
    <dgm:pt modelId="{7876AE9E-7C4B-4E93-9C0C-ED60727D9547}" type="pres">
      <dgm:prSet presAssocID="{28F1003E-4B3F-464F-932A-083FEDA780AD}" presName="sibTrans" presStyleCnt="0"/>
      <dgm:spPr/>
    </dgm:pt>
    <dgm:pt modelId="{457A906C-D7DB-4C50-BC46-E11DF1EC6E99}" type="pres">
      <dgm:prSet presAssocID="{CF088B9C-653A-45B5-B1D1-0EC045DE7E20}" presName="compNode" presStyleCnt="0"/>
      <dgm:spPr/>
    </dgm:pt>
    <dgm:pt modelId="{0647A82C-FB2B-4DDF-BC45-165438550069}" type="pres">
      <dgm:prSet presAssocID="{CF088B9C-653A-45B5-B1D1-0EC045DE7E20}" presName="bgRect" presStyleLbl="bgShp" presStyleIdx="1" presStyleCnt="3"/>
      <dgm:spPr/>
    </dgm:pt>
    <dgm:pt modelId="{5585164E-B71F-4C0E-828D-A5BF596C417C}" type="pres">
      <dgm:prSet presAssocID="{CF088B9C-653A-45B5-B1D1-0EC045DE7E2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8B5A50B2-A00D-4793-AFEC-782702387202}" type="pres">
      <dgm:prSet presAssocID="{CF088B9C-653A-45B5-B1D1-0EC045DE7E20}" presName="spaceRect" presStyleCnt="0"/>
      <dgm:spPr/>
    </dgm:pt>
    <dgm:pt modelId="{5D6BB918-88C0-478B-ACD6-830575A52EAF}" type="pres">
      <dgm:prSet presAssocID="{CF088B9C-653A-45B5-B1D1-0EC045DE7E20}" presName="parTx" presStyleLbl="revTx" presStyleIdx="1" presStyleCnt="3">
        <dgm:presLayoutVars>
          <dgm:chMax val="0"/>
          <dgm:chPref val="0"/>
        </dgm:presLayoutVars>
      </dgm:prSet>
      <dgm:spPr/>
    </dgm:pt>
    <dgm:pt modelId="{06CFE59C-2D70-4E9E-8055-6745C3A5CDDC}" type="pres">
      <dgm:prSet presAssocID="{27D6868E-D4EE-4BE2-8013-6B6485B970A7}" presName="sibTrans" presStyleCnt="0"/>
      <dgm:spPr/>
    </dgm:pt>
    <dgm:pt modelId="{01E039D5-9089-4E22-A59B-01BEC021D67E}" type="pres">
      <dgm:prSet presAssocID="{E159C826-9A4F-41A9-B000-F777F5E98EA4}" presName="compNode" presStyleCnt="0"/>
      <dgm:spPr/>
    </dgm:pt>
    <dgm:pt modelId="{9A5D5642-CB85-4AC9-9156-F2BC2DA4C65D}" type="pres">
      <dgm:prSet presAssocID="{E159C826-9A4F-41A9-B000-F777F5E98EA4}" presName="bgRect" presStyleLbl="bgShp" presStyleIdx="2" presStyleCnt="3"/>
      <dgm:spPr/>
    </dgm:pt>
    <dgm:pt modelId="{5095FCCE-C95B-4622-9E8C-3C80CAEB7A66}" type="pres">
      <dgm:prSet presAssocID="{E159C826-9A4F-41A9-B000-F777F5E98EA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4C45F8D4-7228-47E2-8483-01564CE469F0}" type="pres">
      <dgm:prSet presAssocID="{E159C826-9A4F-41A9-B000-F777F5E98EA4}" presName="spaceRect" presStyleCnt="0"/>
      <dgm:spPr/>
    </dgm:pt>
    <dgm:pt modelId="{C18301BA-4BD1-4227-B5C7-FEDDCE13E0D5}" type="pres">
      <dgm:prSet presAssocID="{E159C826-9A4F-41A9-B000-F777F5E98EA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4B07D23-E533-418C-A945-B30D663E103E}" type="presOf" srcId="{6EACCA91-1FAC-4005-A429-50FD084FF32D}" destId="{46810876-9069-4F74-A2D0-8174709C6125}" srcOrd="0" destOrd="0" presId="urn:microsoft.com/office/officeart/2018/2/layout/IconVerticalSolidList"/>
    <dgm:cxn modelId="{609D6934-29F5-46AD-BD28-367DB8641384}" type="presOf" srcId="{CF088B9C-653A-45B5-B1D1-0EC045DE7E20}" destId="{5D6BB918-88C0-478B-ACD6-830575A52EAF}" srcOrd="0" destOrd="0" presId="urn:microsoft.com/office/officeart/2018/2/layout/IconVerticalSolidList"/>
    <dgm:cxn modelId="{2CC96866-8A67-457B-8C1E-6ED17F20B52F}" srcId="{97AE32D1-6D2D-4F27-9CC9-2328D0D25C6A}" destId="{CF088B9C-653A-45B5-B1D1-0EC045DE7E20}" srcOrd="1" destOrd="0" parTransId="{9D7C0B4A-1F5C-4984-8EE4-4CC7A06D6BAD}" sibTransId="{27D6868E-D4EE-4BE2-8013-6B6485B970A7}"/>
    <dgm:cxn modelId="{32B34859-6EB7-4A00-A5DC-22B8CC82CB53}" type="presOf" srcId="{97AE32D1-6D2D-4F27-9CC9-2328D0D25C6A}" destId="{F36BF79C-F8D8-4D67-AED4-3009A1D5B414}" srcOrd="0" destOrd="0" presId="urn:microsoft.com/office/officeart/2018/2/layout/IconVerticalSolidList"/>
    <dgm:cxn modelId="{311B6C80-BD53-4AA0-AB90-FC6B66180043}" srcId="{97AE32D1-6D2D-4F27-9CC9-2328D0D25C6A}" destId="{6EACCA91-1FAC-4005-A429-50FD084FF32D}" srcOrd="0" destOrd="0" parTransId="{F9F4B1B7-EF0A-45DE-B3E6-8049C6A325C6}" sibTransId="{28F1003E-4B3F-464F-932A-083FEDA780AD}"/>
    <dgm:cxn modelId="{02A6AEC6-56A4-4D3A-B609-0B679C0E16FD}" type="presOf" srcId="{E159C826-9A4F-41A9-B000-F777F5E98EA4}" destId="{C18301BA-4BD1-4227-B5C7-FEDDCE13E0D5}" srcOrd="0" destOrd="0" presId="urn:microsoft.com/office/officeart/2018/2/layout/IconVerticalSolidList"/>
    <dgm:cxn modelId="{575E55F2-35EF-4623-8E54-C550B19F1D4A}" srcId="{97AE32D1-6D2D-4F27-9CC9-2328D0D25C6A}" destId="{E159C826-9A4F-41A9-B000-F777F5E98EA4}" srcOrd="2" destOrd="0" parTransId="{360918B8-12E6-485F-AA83-653297FB8272}" sibTransId="{B4BE9780-DDB9-45D4-AC8C-46F08738346A}"/>
    <dgm:cxn modelId="{6ACE89CB-A56B-49BB-9731-1B753F925CFB}" type="presParOf" srcId="{F36BF79C-F8D8-4D67-AED4-3009A1D5B414}" destId="{0299B287-B6CC-45BB-85C5-07373A0371A4}" srcOrd="0" destOrd="0" presId="urn:microsoft.com/office/officeart/2018/2/layout/IconVerticalSolidList"/>
    <dgm:cxn modelId="{861F70BA-D151-47F6-9040-53B06DA2013F}" type="presParOf" srcId="{0299B287-B6CC-45BB-85C5-07373A0371A4}" destId="{B6D254CC-8BD1-42D7-B835-2F3D02042C88}" srcOrd="0" destOrd="0" presId="urn:microsoft.com/office/officeart/2018/2/layout/IconVerticalSolidList"/>
    <dgm:cxn modelId="{9CA3BCD9-7332-4AA1-9DF7-96A0CBD4C648}" type="presParOf" srcId="{0299B287-B6CC-45BB-85C5-07373A0371A4}" destId="{3D97531F-163E-4A8C-8609-9BC9DE2C878A}" srcOrd="1" destOrd="0" presId="urn:microsoft.com/office/officeart/2018/2/layout/IconVerticalSolidList"/>
    <dgm:cxn modelId="{E7C8CFC0-87C4-4631-A1B7-570F53AF8085}" type="presParOf" srcId="{0299B287-B6CC-45BB-85C5-07373A0371A4}" destId="{8F13FBD3-4CB6-471F-94A5-3A2ECA4FC33F}" srcOrd="2" destOrd="0" presId="urn:microsoft.com/office/officeart/2018/2/layout/IconVerticalSolidList"/>
    <dgm:cxn modelId="{8D0C5831-110E-4892-9D68-1FE2FDAF825A}" type="presParOf" srcId="{0299B287-B6CC-45BB-85C5-07373A0371A4}" destId="{46810876-9069-4F74-A2D0-8174709C6125}" srcOrd="3" destOrd="0" presId="urn:microsoft.com/office/officeart/2018/2/layout/IconVerticalSolidList"/>
    <dgm:cxn modelId="{4E7BCF11-D3AC-4D60-9159-AF7FEB96D7DA}" type="presParOf" srcId="{F36BF79C-F8D8-4D67-AED4-3009A1D5B414}" destId="{7876AE9E-7C4B-4E93-9C0C-ED60727D9547}" srcOrd="1" destOrd="0" presId="urn:microsoft.com/office/officeart/2018/2/layout/IconVerticalSolidList"/>
    <dgm:cxn modelId="{CA71E4B0-B673-4525-9C31-F963381CBB6D}" type="presParOf" srcId="{F36BF79C-F8D8-4D67-AED4-3009A1D5B414}" destId="{457A906C-D7DB-4C50-BC46-E11DF1EC6E99}" srcOrd="2" destOrd="0" presId="urn:microsoft.com/office/officeart/2018/2/layout/IconVerticalSolidList"/>
    <dgm:cxn modelId="{1CBD109E-0500-4CB4-911F-77AE553B8DF6}" type="presParOf" srcId="{457A906C-D7DB-4C50-BC46-E11DF1EC6E99}" destId="{0647A82C-FB2B-4DDF-BC45-165438550069}" srcOrd="0" destOrd="0" presId="urn:microsoft.com/office/officeart/2018/2/layout/IconVerticalSolidList"/>
    <dgm:cxn modelId="{AF28E4E6-87D3-49A8-9D4A-67A9B517B7C3}" type="presParOf" srcId="{457A906C-D7DB-4C50-BC46-E11DF1EC6E99}" destId="{5585164E-B71F-4C0E-828D-A5BF596C417C}" srcOrd="1" destOrd="0" presId="urn:microsoft.com/office/officeart/2018/2/layout/IconVerticalSolidList"/>
    <dgm:cxn modelId="{94D63FD4-CD13-429D-8246-B8FC90CD35FF}" type="presParOf" srcId="{457A906C-D7DB-4C50-BC46-E11DF1EC6E99}" destId="{8B5A50B2-A00D-4793-AFEC-782702387202}" srcOrd="2" destOrd="0" presId="urn:microsoft.com/office/officeart/2018/2/layout/IconVerticalSolidList"/>
    <dgm:cxn modelId="{BADEB172-F8B8-449B-845B-93880D86F4CF}" type="presParOf" srcId="{457A906C-D7DB-4C50-BC46-E11DF1EC6E99}" destId="{5D6BB918-88C0-478B-ACD6-830575A52EAF}" srcOrd="3" destOrd="0" presId="urn:microsoft.com/office/officeart/2018/2/layout/IconVerticalSolidList"/>
    <dgm:cxn modelId="{8C81C93E-79DE-4300-97DC-E52FA6BCFFFF}" type="presParOf" srcId="{F36BF79C-F8D8-4D67-AED4-3009A1D5B414}" destId="{06CFE59C-2D70-4E9E-8055-6745C3A5CDDC}" srcOrd="3" destOrd="0" presId="urn:microsoft.com/office/officeart/2018/2/layout/IconVerticalSolidList"/>
    <dgm:cxn modelId="{8BAD7E8A-B365-47F8-A491-16EB37F61EC3}" type="presParOf" srcId="{F36BF79C-F8D8-4D67-AED4-3009A1D5B414}" destId="{01E039D5-9089-4E22-A59B-01BEC021D67E}" srcOrd="4" destOrd="0" presId="urn:microsoft.com/office/officeart/2018/2/layout/IconVerticalSolidList"/>
    <dgm:cxn modelId="{B888BBB2-9ADC-47A2-927C-45E79F068ED8}" type="presParOf" srcId="{01E039D5-9089-4E22-A59B-01BEC021D67E}" destId="{9A5D5642-CB85-4AC9-9156-F2BC2DA4C65D}" srcOrd="0" destOrd="0" presId="urn:microsoft.com/office/officeart/2018/2/layout/IconVerticalSolidList"/>
    <dgm:cxn modelId="{E67670DB-73F5-4B42-BD8D-5F544182D576}" type="presParOf" srcId="{01E039D5-9089-4E22-A59B-01BEC021D67E}" destId="{5095FCCE-C95B-4622-9E8C-3C80CAEB7A66}" srcOrd="1" destOrd="0" presId="urn:microsoft.com/office/officeart/2018/2/layout/IconVerticalSolidList"/>
    <dgm:cxn modelId="{5DA1AF41-A9A6-4B13-986F-303CA409E11E}" type="presParOf" srcId="{01E039D5-9089-4E22-A59B-01BEC021D67E}" destId="{4C45F8D4-7228-47E2-8483-01564CE469F0}" srcOrd="2" destOrd="0" presId="urn:microsoft.com/office/officeart/2018/2/layout/IconVerticalSolidList"/>
    <dgm:cxn modelId="{82712026-96E3-4403-AE81-7657124C9E59}" type="presParOf" srcId="{01E039D5-9089-4E22-A59B-01BEC021D67E}" destId="{C18301BA-4BD1-4227-B5C7-FEDDCE13E0D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254CC-8BD1-42D7-B835-2F3D02042C88}">
      <dsp:nvSpPr>
        <dsp:cNvPr id="0" name=""/>
        <dsp:cNvSpPr/>
      </dsp:nvSpPr>
      <dsp:spPr>
        <a:xfrm>
          <a:off x="0" y="680"/>
          <a:ext cx="5959475" cy="15932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97531F-163E-4A8C-8609-9BC9DE2C878A}">
      <dsp:nvSpPr>
        <dsp:cNvPr id="0" name=""/>
        <dsp:cNvSpPr/>
      </dsp:nvSpPr>
      <dsp:spPr>
        <a:xfrm>
          <a:off x="481961" y="359164"/>
          <a:ext cx="876294" cy="8762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10876-9069-4F74-A2D0-8174709C6125}">
      <dsp:nvSpPr>
        <dsp:cNvPr id="0" name=""/>
        <dsp:cNvSpPr/>
      </dsp:nvSpPr>
      <dsp:spPr>
        <a:xfrm>
          <a:off x="1840218" y="680"/>
          <a:ext cx="4119256" cy="1593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0" tIns="168620" rIns="168620" bIns="1686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Основной сквозной темой явялется проект цифрового рубля и других криптовалют</a:t>
          </a:r>
          <a:endParaRPr lang="en-US" sz="2300" kern="1200"/>
        </a:p>
      </dsp:txBody>
      <dsp:txXfrm>
        <a:off x="1840218" y="680"/>
        <a:ext cx="4119256" cy="1593262"/>
      </dsp:txXfrm>
    </dsp:sp>
    <dsp:sp modelId="{0647A82C-FB2B-4DDF-BC45-165438550069}">
      <dsp:nvSpPr>
        <dsp:cNvPr id="0" name=""/>
        <dsp:cNvSpPr/>
      </dsp:nvSpPr>
      <dsp:spPr>
        <a:xfrm>
          <a:off x="0" y="1992259"/>
          <a:ext cx="5959475" cy="1593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5164E-B71F-4C0E-828D-A5BF596C417C}">
      <dsp:nvSpPr>
        <dsp:cNvPr id="0" name=""/>
        <dsp:cNvSpPr/>
      </dsp:nvSpPr>
      <dsp:spPr>
        <a:xfrm>
          <a:off x="481961" y="2350743"/>
          <a:ext cx="876294" cy="8762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BB918-88C0-478B-ACD6-830575A52EAF}">
      <dsp:nvSpPr>
        <dsp:cNvPr id="0" name=""/>
        <dsp:cNvSpPr/>
      </dsp:nvSpPr>
      <dsp:spPr>
        <a:xfrm>
          <a:off x="1840218" y="1992259"/>
          <a:ext cx="4119256" cy="1593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0" tIns="168620" rIns="168620" bIns="1686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Мы посмотрим на эту историю с системной точки зрения, как на часть общего исторического процесса</a:t>
          </a:r>
          <a:endParaRPr lang="en-US" sz="2300" kern="1200"/>
        </a:p>
      </dsp:txBody>
      <dsp:txXfrm>
        <a:off x="1840218" y="1992259"/>
        <a:ext cx="4119256" cy="1593262"/>
      </dsp:txXfrm>
    </dsp:sp>
    <dsp:sp modelId="{9A5D5642-CB85-4AC9-9156-F2BC2DA4C65D}">
      <dsp:nvSpPr>
        <dsp:cNvPr id="0" name=""/>
        <dsp:cNvSpPr/>
      </dsp:nvSpPr>
      <dsp:spPr>
        <a:xfrm>
          <a:off x="0" y="3983837"/>
          <a:ext cx="5959475" cy="15932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5FCCE-C95B-4622-9E8C-3C80CAEB7A66}">
      <dsp:nvSpPr>
        <dsp:cNvPr id="0" name=""/>
        <dsp:cNvSpPr/>
      </dsp:nvSpPr>
      <dsp:spPr>
        <a:xfrm>
          <a:off x="481961" y="4342321"/>
          <a:ext cx="876294" cy="8762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301BA-4BD1-4227-B5C7-FEDDCE13E0D5}">
      <dsp:nvSpPr>
        <dsp:cNvPr id="0" name=""/>
        <dsp:cNvSpPr/>
      </dsp:nvSpPr>
      <dsp:spPr>
        <a:xfrm>
          <a:off x="1840218" y="3983837"/>
          <a:ext cx="4119256" cy="1593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20" tIns="168620" rIns="168620" bIns="1686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В то же время мы конкретно обсудим, что нам несет ЦР и нравится ли нам это. </a:t>
          </a:r>
          <a:endParaRPr lang="en-US" sz="2300" kern="1200"/>
        </a:p>
      </dsp:txBody>
      <dsp:txXfrm>
        <a:off x="1840218" y="3983837"/>
        <a:ext cx="4119256" cy="159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bes.ru/finansy-i-investicii/417661-strasti-po-cifre-pochemu-cifrovogo-rublya-opasayutsya-finansisty-i-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5951E-32B9-614E-A29C-607D65658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178697"/>
            <a:ext cx="8361229" cy="2098226"/>
          </a:xfrm>
        </p:spPr>
        <p:txBody>
          <a:bodyPr/>
          <a:lstStyle/>
          <a:p>
            <a:r>
              <a:rPr lang="ru-RU" sz="4800" dirty="0"/>
              <a:t>Цифровые валюты центральных банков, Как промышленная революция в финансах</a:t>
            </a:r>
            <a:endParaRPr lang="ru-RU" sz="5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88F845-F743-E946-AEE4-98F3228C8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9697" y="4679303"/>
            <a:ext cx="6831673" cy="1086237"/>
          </a:xfrm>
        </p:spPr>
        <p:txBody>
          <a:bodyPr>
            <a:normAutofit/>
          </a:bodyPr>
          <a:lstStyle/>
          <a:p>
            <a:r>
              <a:rPr lang="ru-RU" dirty="0"/>
              <a:t>Виктор </a:t>
            </a:r>
            <a:r>
              <a:rPr lang="ru-RU" dirty="0" err="1"/>
              <a:t>Достов</a:t>
            </a:r>
            <a:r>
              <a:rPr lang="ru-RU" dirty="0"/>
              <a:t>, АЭД/Центр Технологий Распределенных реестров СПбГУ</a:t>
            </a:r>
          </a:p>
        </p:txBody>
      </p:sp>
    </p:spTree>
    <p:extLst>
      <p:ext uri="{BB962C8B-B14F-4D97-AF65-F5344CB8AC3E}">
        <p14:creationId xmlns:p14="http://schemas.microsoft.com/office/powerpoint/2010/main" val="355757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62B11-60AB-3048-85A2-71C75C3B8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ru-RU" sz="5400">
                <a:solidFill>
                  <a:schemeClr val="bg2"/>
                </a:solidFill>
              </a:rPr>
              <a:t>Концепции и базовые цели в странах разные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D9CAA5-35D9-4D40-9637-0B8B37D30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ru-RU" sz="1800"/>
              <a:t>Африка – финансовая доступность</a:t>
            </a:r>
          </a:p>
          <a:p>
            <a:r>
              <a:rPr lang="ru-RU" sz="1800"/>
              <a:t>Китай – доступность, зарубежная диаспора, борьба с  цифровыми олигархами</a:t>
            </a:r>
          </a:p>
          <a:p>
            <a:r>
              <a:rPr lang="ru-RU" sz="1800"/>
              <a:t>ЕС – стимул для финтеха, угрозы частных платежных систем и гигантов типа ФБ, криптовалют, сжатие наличной массы и экстренные сценарии</a:t>
            </a:r>
            <a:endParaRPr lang="en-US" sz="1800"/>
          </a:p>
          <a:p>
            <a:r>
              <a:rPr lang="ru-RU" sz="1800"/>
              <a:t>Венесуэла, Иран – антисанкционные инструменты</a:t>
            </a:r>
          </a:p>
          <a:p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200043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49020-707B-C148-82E1-27A93DC48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ru-RU" sz="5400">
                <a:solidFill>
                  <a:schemeClr val="bg2"/>
                </a:solidFill>
              </a:rPr>
              <a:t>Есть ли потребность в новых продуктах?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52E2BB-1825-3A44-9921-15B142020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ru-RU" sz="1500"/>
              <a:t>На российском платежном рынке существующие продукты (карты, электронные деньги) хорошо решают большинство проблем. Разумеется, есть проблемы доступности, и другие нерешенные задачи, но непонятно – почему их нужно решать новым способом, а не развивать старые</a:t>
            </a:r>
          </a:p>
          <a:p>
            <a:r>
              <a:rPr lang="ru-RU" sz="1500"/>
              <a:t>С другой стороны, абсолютно понятна эффективность </a:t>
            </a:r>
            <a:r>
              <a:rPr lang="en-US" sz="1500"/>
              <a:t>CBDC </a:t>
            </a:r>
            <a:r>
              <a:rPr lang="ru-RU" sz="1500"/>
              <a:t>с точки зрения государства (ЦБ и Правительство): </a:t>
            </a:r>
          </a:p>
          <a:p>
            <a:pPr lvl="1"/>
            <a:r>
              <a:rPr lang="ru-RU" sz="1500"/>
              <a:t>Монетарное и технологическое управление. Разделение кредитных и платежных денег.</a:t>
            </a:r>
          </a:p>
          <a:p>
            <a:pPr lvl="1"/>
            <a:r>
              <a:rPr lang="ru-RU" sz="1500"/>
              <a:t>Полная прослеживаемость</a:t>
            </a:r>
          </a:p>
          <a:p>
            <a:pPr lvl="1"/>
            <a:r>
              <a:rPr lang="ru-RU" sz="1500"/>
              <a:t>Устранение рисков ликвидности и других рисков недобросовестных и неэффективных банков, </a:t>
            </a:r>
          </a:p>
          <a:p>
            <a:pPr lvl="1"/>
            <a:r>
              <a:rPr lang="ru-RU" sz="1500"/>
              <a:t>равно как и риска чрезмерного усиления отдельных банков и, как следствие – олигополизации рынка </a:t>
            </a:r>
          </a:p>
          <a:p>
            <a:pPr lvl="1"/>
            <a:r>
              <a:rPr lang="ru-RU" sz="1500"/>
              <a:t>Новые продукты, типа окрашенных денег для пособий, пенсий и т.п.</a:t>
            </a:r>
          </a:p>
        </p:txBody>
      </p:sp>
    </p:spTree>
    <p:extLst>
      <p:ext uri="{BB962C8B-B14F-4D97-AF65-F5344CB8AC3E}">
        <p14:creationId xmlns:p14="http://schemas.microsoft.com/office/powerpoint/2010/main" val="1158506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6FB50-B960-524B-9273-664BBE66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чем тогда смысл?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81A0A9-2FB6-E04B-9766-53B703901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Возможно</a:t>
            </a:r>
            <a:r>
              <a:rPr lang="ru-RU" dirty="0"/>
              <a:t>, мы стоим на пороге перехода к качественно новой банковской системе. В этом смысле ЦВЦБ – просто переходной этап или дорожный указатель</a:t>
            </a:r>
          </a:p>
          <a:p>
            <a:r>
              <a:rPr lang="ru-RU" dirty="0"/>
              <a:t>Что будет</a:t>
            </a:r>
          </a:p>
          <a:p>
            <a:pPr lvl="1"/>
            <a:r>
              <a:rPr lang="ru-RU" dirty="0"/>
              <a:t>Единая инфраструктура (не фрагментированная на банки)</a:t>
            </a:r>
          </a:p>
          <a:p>
            <a:pPr lvl="1"/>
            <a:r>
              <a:rPr lang="ru-RU" dirty="0"/>
              <a:t>Одноуровневая (вместо </a:t>
            </a:r>
            <a:r>
              <a:rPr lang="ru-RU" dirty="0" err="1"/>
              <a:t>двууровневой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Прямое управление монетарной политикой (вместо продажи денег)</a:t>
            </a:r>
          </a:p>
          <a:p>
            <a:pPr lvl="1"/>
            <a:r>
              <a:rPr lang="ru-RU" dirty="0"/>
              <a:t>Принципиально новые методы управления МП – прямая инфляция или дефляция</a:t>
            </a:r>
          </a:p>
          <a:p>
            <a:pPr lvl="1"/>
            <a:r>
              <a:rPr lang="ru-RU" dirty="0"/>
              <a:t>Деньги становятся продуктовой линейкой (окрашенные, </a:t>
            </a:r>
            <a:r>
              <a:rPr lang="en-US" dirty="0"/>
              <a:t>food stamps, </a:t>
            </a:r>
            <a:r>
              <a:rPr lang="ru-RU" dirty="0"/>
              <a:t>госзаказ…)</a:t>
            </a:r>
          </a:p>
          <a:p>
            <a:pPr marL="530352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897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7AA74-6FDE-2347-B7B1-B241D455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ru-RU" sz="5400">
                <a:solidFill>
                  <a:schemeClr val="bg2"/>
                </a:solidFill>
              </a:rPr>
              <a:t>Реализации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A91AB-F863-8347-A9C5-F98400F61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5573846" cy="5262390"/>
          </a:xfrm>
        </p:spPr>
        <p:txBody>
          <a:bodyPr anchor="ctr">
            <a:normAutofit/>
          </a:bodyPr>
          <a:lstStyle/>
          <a:p>
            <a:r>
              <a:rPr lang="ru-RU" sz="3600" dirty="0"/>
              <a:t>От модели В к модели </a:t>
            </a:r>
            <a:r>
              <a:rPr lang="en-US" sz="3600" dirty="0"/>
              <a:t>D</a:t>
            </a:r>
            <a:r>
              <a:rPr lang="ru-RU" sz="3600" dirty="0"/>
              <a:t> и обратно</a:t>
            </a:r>
          </a:p>
        </p:txBody>
      </p:sp>
    </p:spTree>
    <p:extLst>
      <p:ext uri="{BB962C8B-B14F-4D97-AF65-F5344CB8AC3E}">
        <p14:creationId xmlns:p14="http://schemas.microsoft.com/office/powerpoint/2010/main" val="30860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E87A9-F40A-F548-803D-D6AEEE72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ru-RU" sz="5400">
                <a:solidFill>
                  <a:schemeClr val="bg2"/>
                </a:solidFill>
              </a:rPr>
              <a:t>Важность решения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C9B2A0-9D14-954F-9664-F074F118F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ru-RU" sz="1800"/>
              <a:t>Понятно, что если модель сработает, ЦБ выпустит аналогичные решения для переводов между юрлицами, трансграницы и так далее, полностью взяв на себя эти функции.</a:t>
            </a:r>
          </a:p>
          <a:p>
            <a:r>
              <a:rPr lang="ru-RU" sz="1800"/>
              <a:t>Необходимо четко понимать последствия и сценарии</a:t>
            </a:r>
          </a:p>
          <a:p>
            <a:r>
              <a:rPr lang="ru-RU" sz="1800"/>
              <a:t>Ограниченность тестовых кейсов</a:t>
            </a:r>
          </a:p>
          <a:p>
            <a:r>
              <a:rPr lang="ru-RU" sz="1800"/>
              <a:t>Концепция  </a:t>
            </a:r>
            <a:r>
              <a:rPr lang="en-US" sz="1800"/>
              <a:t>vs agile</a:t>
            </a:r>
          </a:p>
          <a:p>
            <a:r>
              <a:rPr lang="ru-RU" sz="1800"/>
              <a:t>Есть ли мы смысл в быстрых движениях? </a:t>
            </a:r>
          </a:p>
        </p:txBody>
      </p:sp>
    </p:spTree>
    <p:extLst>
      <p:ext uri="{BB962C8B-B14F-4D97-AF65-F5344CB8AC3E}">
        <p14:creationId xmlns:p14="http://schemas.microsoft.com/office/powerpoint/2010/main" val="4152619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9803B-DB5F-2147-8148-CA1343281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ru-RU" dirty="0"/>
              <a:t>Публикации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EE2180-3C1C-5E41-B35C-9F6D836D9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ru-RU" sz="1100" err="1"/>
              <a:t>Достов</a:t>
            </a:r>
            <a:r>
              <a:rPr lang="ru-RU" sz="1100"/>
              <a:t> В.Л., Шуст П.М., Цифровые валюты центральных банков: потенциальные пути использования в трансграничных расчетах  // Международные банковские операции, №1(75)\2020,  стр. 67-72</a:t>
            </a:r>
          </a:p>
          <a:p>
            <a:pPr lvl="0"/>
            <a:r>
              <a:rPr lang="en-US" sz="1100"/>
              <a:t>KOCHERGIN Dmitry, DOSTOV Victor. Central Banks Digital currency: issuing and integration scenarios in the monetary and payment system // In: </a:t>
            </a:r>
            <a:r>
              <a:rPr lang="en-US" sz="1100" err="1"/>
              <a:t>Abramowicz</a:t>
            </a:r>
            <a:r>
              <a:rPr lang="en-US" sz="1100"/>
              <a:t> W., Klein G. (eds) Business Information Systems Workshops. BIS 2020. Lecture Notes in Business Information Processing, vol 394. Pp 111-119. Springer, Cham. </a:t>
            </a:r>
            <a:endParaRPr lang="ru-RU" sz="1100"/>
          </a:p>
          <a:p>
            <a:pPr lvl="0"/>
            <a:r>
              <a:rPr lang="en-US" sz="1100"/>
              <a:t>Victor </a:t>
            </a:r>
            <a:r>
              <a:rPr lang="en-US" sz="1100" err="1"/>
              <a:t>Dostov</a:t>
            </a:r>
            <a:r>
              <a:rPr lang="en-US" sz="1100"/>
              <a:t>, Pavel </a:t>
            </a:r>
            <a:r>
              <a:rPr lang="en-US" sz="1100" err="1"/>
              <a:t>Shust</a:t>
            </a:r>
            <a:r>
              <a:rPr lang="en-US" sz="1100"/>
              <a:t>. A generalization of Bass equation for description of diffusion of cryptocurrencies and other payment methods and some metrics for cooperation on market // In: BDLTA workshop,  conference, 20th International Conference, Cagliari, Italy, July 1–4, 2020, Proceedings, Part III Springer Nature Switzerland AG 2020 O. </a:t>
            </a:r>
            <a:r>
              <a:rPr lang="en-US" sz="1100" err="1"/>
              <a:t>Gervasi</a:t>
            </a:r>
            <a:r>
              <a:rPr lang="en-US" sz="1100"/>
              <a:t> et al. (Eds.): ICCSA 2020, LNCS 12251, pp. 3–13, 2020. </a:t>
            </a:r>
            <a:endParaRPr lang="ru-RU" sz="1100"/>
          </a:p>
          <a:p>
            <a:r>
              <a:rPr lang="en-US" sz="1100"/>
              <a:t> Victor DOSTOV, Alexander IVANOV, Victor TITOV (2020). Interoperability of Traditional and Distributed Ledger-Based Payment Systems // 36th IBIMA Conference, 2020.</a:t>
            </a:r>
            <a:endParaRPr lang="ru-RU" sz="1100"/>
          </a:p>
          <a:p>
            <a:r>
              <a:rPr lang="ru-RU" sz="1100" err="1"/>
              <a:t>В.Л.Достов</a:t>
            </a:r>
            <a:r>
              <a:rPr lang="ru-RU" sz="1100"/>
              <a:t>. Страсти по цифре: почему цифрового рубля опасаются финансисты и в чем его польза. </a:t>
            </a:r>
            <a:r>
              <a:rPr lang="en-US" sz="1100"/>
              <a:t>Forbes 01.</a:t>
            </a:r>
            <a:r>
              <a:rPr lang="ru-RU" sz="1100"/>
              <a:t>20</a:t>
            </a:r>
            <a:r>
              <a:rPr lang="en-US" sz="1100"/>
              <a:t>21. </a:t>
            </a:r>
            <a:r>
              <a:rPr lang="en-US" sz="1100">
                <a:hlinkClick r:id="rId2"/>
              </a:rPr>
              <a:t>https://www.forbes.ru/finansy-i-investicii/417661-strasti-po-cifre-pochemu-cifrovogo-rublya-opasayutsya-finansisty-i-v</a:t>
            </a:r>
            <a:endParaRPr lang="ru-RU" sz="1100"/>
          </a:p>
          <a:p>
            <a:r>
              <a:rPr lang="ru-RU" sz="1100" err="1"/>
              <a:t>В.Л.Достов</a:t>
            </a:r>
            <a:r>
              <a:rPr lang="ru-RU" sz="1100"/>
              <a:t>. «Это покушение на базовую модель». Как цифровой рубль изменит </a:t>
            </a:r>
            <a:r>
              <a:rPr lang="ru-RU" sz="1100" err="1"/>
              <a:t>финтех</a:t>
            </a:r>
            <a:r>
              <a:rPr lang="ru-RU" sz="1100"/>
              <a:t>. РБК 10.2020.  </a:t>
            </a:r>
            <a:r>
              <a:rPr lang="en-US" sz="1100"/>
              <a:t>https://</a:t>
            </a:r>
            <a:r>
              <a:rPr lang="en-US" sz="1100" err="1"/>
              <a:t>quote.rbc.ru</a:t>
            </a:r>
            <a:r>
              <a:rPr lang="en-US" sz="1100"/>
              <a:t>/news/article/5f8d4e4d9a794779fbcf3b7b</a:t>
            </a:r>
            <a:endParaRPr lang="ru-RU" sz="1100"/>
          </a:p>
          <a:p>
            <a:pPr marL="0" indent="0">
              <a:buNone/>
            </a:pPr>
            <a:endParaRPr lang="ru-RU" sz="1100"/>
          </a:p>
          <a:p>
            <a:pPr marL="0" indent="0">
              <a:buNone/>
            </a:pPr>
            <a:endParaRPr lang="ru-RU" sz="1100"/>
          </a:p>
        </p:txBody>
      </p:sp>
    </p:spTree>
    <p:extLst>
      <p:ext uri="{BB962C8B-B14F-4D97-AF65-F5344CB8AC3E}">
        <p14:creationId xmlns:p14="http://schemas.microsoft.com/office/powerpoint/2010/main" val="1278121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6860A-D3A1-EC4B-BF2F-1333A4744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Виктор </a:t>
            </a:r>
            <a:r>
              <a:rPr lang="ru-RU" dirty="0" err="1"/>
              <a:t>Достов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3CB8E3-0662-EA48-878D-CB6A5CCC5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00" y="2626668"/>
            <a:ext cx="9601200" cy="546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+79219638515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93984E-4325-BD43-9229-43BF1E604709}"/>
              </a:ext>
            </a:extLst>
          </p:cNvPr>
          <p:cNvSpPr/>
          <p:nvPr/>
        </p:nvSpPr>
        <p:spPr>
          <a:xfrm>
            <a:off x="1473200" y="33287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err="1"/>
              <a:t>greygato@gmail.com</a:t>
            </a:r>
            <a:endParaRPr lang="ru-RU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B7DC9E-9B9C-F040-9D5D-3C6CC09375A0}"/>
              </a:ext>
            </a:extLst>
          </p:cNvPr>
          <p:cNvSpPr txBox="1"/>
          <p:nvPr/>
        </p:nvSpPr>
        <p:spPr>
          <a:xfrm>
            <a:off x="1473200" y="4287103"/>
            <a:ext cx="3595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https://</a:t>
            </a:r>
            <a:r>
              <a:rPr lang="en-US" sz="3200" dirty="0" err="1"/>
              <a:t>t.me</a:t>
            </a:r>
            <a:r>
              <a:rPr lang="en-US" sz="3200" dirty="0"/>
              <a:t>/</a:t>
            </a:r>
            <a:r>
              <a:rPr lang="en-US" sz="3200" dirty="0" err="1"/>
              <a:t>npaed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4068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2DAC179-C790-4427-B1A0-AF7E55B8E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3D654-1022-DC43-B1E3-1C8219C70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340" y="639704"/>
            <a:ext cx="3299579" cy="5577840"/>
          </a:xfrm>
        </p:spPr>
        <p:txBody>
          <a:bodyPr anchor="ctr">
            <a:normAutofit/>
          </a:bodyPr>
          <a:lstStyle/>
          <a:p>
            <a:r>
              <a:rPr lang="ru-RU" dirty="0"/>
              <a:t>Содержание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A392D87-3787-45D6-976E-B85674C09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36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FE8E04-DEE3-49FD-89A2-285FAD1C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565C18A-B36E-4F9B-9D74-8D2C686302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999026"/>
              </p:ext>
            </p:extLst>
          </p:nvPr>
        </p:nvGraphicFramePr>
        <p:xfrm>
          <a:off x="784225" y="639763"/>
          <a:ext cx="5959475" cy="557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97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1D217-CFE1-E34F-8529-5C738A78C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ru-RU" dirty="0"/>
              <a:t>Предсказуемость в финансовом секторе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CA6E53-6EAA-9A44-8983-E11081030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r>
              <a:rPr lang="ru-RU" sz="2800" dirty="0"/>
              <a:t>Почему проект стратегии развития НПС от ЦБ сделан на три года?</a:t>
            </a:r>
          </a:p>
          <a:p>
            <a:r>
              <a:rPr lang="ru-RU" sz="2800" dirty="0"/>
              <a:t>Каков горизонт предсказуемости, о чем мы думали </a:t>
            </a:r>
            <a:r>
              <a:rPr lang="en-US" sz="2800" dirty="0"/>
              <a:t>5-10</a:t>
            </a:r>
            <a:r>
              <a:rPr lang="ru-RU" sz="2800" dirty="0"/>
              <a:t> лет назад?</a:t>
            </a:r>
          </a:p>
          <a:p>
            <a:pPr marL="530352" lvl="1" indent="0">
              <a:buNone/>
            </a:pPr>
            <a:endParaRPr lang="ru-R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Белые лампы, среди которых одна желтая">
            <a:extLst>
              <a:ext uri="{FF2B5EF4-FFF2-40B4-BE49-F238E27FC236}">
                <a16:creationId xmlns:a16="http://schemas.microsoft.com/office/drawing/2014/main" id="{2740F5A0-A184-4CF9-8EDD-A15AFE8FF8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77" r="35647" b="-1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25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63C4D-835C-6740-9512-E442EA80D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ru-RU" sz="5400">
                <a:solidFill>
                  <a:schemeClr val="bg2"/>
                </a:solidFill>
              </a:rPr>
              <a:t>Дерзкие прогнозы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C6F5BD-FD99-7945-A75F-E97950687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ru-RU" sz="2800" dirty="0"/>
              <a:t>Смерть банков, убитых </a:t>
            </a:r>
            <a:r>
              <a:rPr lang="en-US" sz="2800" dirty="0"/>
              <a:t>Apple, Facebook, Google</a:t>
            </a:r>
          </a:p>
          <a:p>
            <a:r>
              <a:rPr lang="ru-RU" sz="2800" dirty="0"/>
              <a:t>Победа </a:t>
            </a:r>
            <a:r>
              <a:rPr lang="ru-RU" sz="2800" dirty="0" err="1"/>
              <a:t>криптовалют</a:t>
            </a:r>
            <a:endParaRPr lang="ru-RU" sz="2800" dirty="0"/>
          </a:p>
          <a:p>
            <a:r>
              <a:rPr lang="ru-RU" sz="2800" dirty="0"/>
              <a:t>Электронные деньги</a:t>
            </a:r>
            <a:endParaRPr lang="en-US" sz="2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5497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7B25E-892C-6544-B9CE-6017C831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ru-RU" dirty="0"/>
              <a:t>Может проблема в дерзости?</a:t>
            </a:r>
          </a:p>
        </p:txBody>
      </p:sp>
      <p:pic>
        <p:nvPicPr>
          <p:cNvPr id="5" name="Picture 4" descr="Вопросительный знак на зеленом пастельном фоне">
            <a:extLst>
              <a:ext uri="{FF2B5EF4-FFF2-40B4-BE49-F238E27FC236}">
                <a16:creationId xmlns:a16="http://schemas.microsoft.com/office/drawing/2014/main" id="{DE81F853-3B14-42D0-A751-AB8E4F308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081" r="6089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AA1EA6-C466-2A4C-B8C9-E86302170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ru-RU" sz="3200" dirty="0" err="1"/>
              <a:t>Необанки</a:t>
            </a:r>
            <a:endParaRPr lang="ru-RU" sz="3200" dirty="0"/>
          </a:p>
          <a:p>
            <a:r>
              <a:rPr lang="ru-RU" sz="3200" dirty="0" err="1"/>
              <a:t>Кастомизация</a:t>
            </a:r>
            <a:r>
              <a:rPr lang="ru-RU" sz="3200" dirty="0"/>
              <a:t> продуктов</a:t>
            </a:r>
          </a:p>
          <a:p>
            <a:r>
              <a:rPr lang="ru-RU" sz="3200" dirty="0"/>
              <a:t>Микроплатежи</a:t>
            </a:r>
          </a:p>
          <a:p>
            <a:r>
              <a:rPr lang="ru-RU" sz="3200" dirty="0"/>
              <a:t>Холодильники</a:t>
            </a:r>
          </a:p>
        </p:txBody>
      </p:sp>
    </p:spTree>
    <p:extLst>
      <p:ext uri="{BB962C8B-B14F-4D97-AF65-F5344CB8AC3E}">
        <p14:creationId xmlns:p14="http://schemas.microsoft.com/office/powerpoint/2010/main" val="70402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AEDD3-5DBC-034D-87D5-8B0A1D426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ru-RU" dirty="0"/>
              <a:t>Источник проблемы</a:t>
            </a:r>
          </a:p>
        </p:txBody>
      </p:sp>
      <p:pic>
        <p:nvPicPr>
          <p:cNvPr id="5" name="Picture 4" descr="Много вопросительных знаков на черном фоне">
            <a:extLst>
              <a:ext uri="{FF2B5EF4-FFF2-40B4-BE49-F238E27FC236}">
                <a16:creationId xmlns:a16="http://schemas.microsoft.com/office/drawing/2014/main" id="{A1B0AEC6-18E5-4577-9D7F-FECF1DB3C9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097" r="2" b="2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6E0F9F-4B27-954E-A0B1-2347CDAA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ru-RU" dirty="0"/>
              <a:t>Аналитики видят яркое явления и экстраполируют начальную стадию, обычно – ошибочно</a:t>
            </a:r>
          </a:p>
          <a:p>
            <a:r>
              <a:rPr lang="ru-RU" dirty="0"/>
              <a:t>Нет правильной методологии</a:t>
            </a:r>
          </a:p>
        </p:txBody>
      </p:sp>
    </p:spTree>
    <p:extLst>
      <p:ext uri="{BB962C8B-B14F-4D97-AF65-F5344CB8AC3E}">
        <p14:creationId xmlns:p14="http://schemas.microsoft.com/office/powerpoint/2010/main" val="229579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659CC-F497-D649-A242-D37E376E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ru-RU" sz="5400">
                <a:solidFill>
                  <a:schemeClr val="bg2"/>
                </a:solidFill>
              </a:rPr>
              <a:t>Основные положение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61F1A-CC9C-8E4B-AA57-384036BEC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ru-RU" sz="1800" dirty="0"/>
              <a:t>Развитие общества определяется развитием производительных сил</a:t>
            </a:r>
          </a:p>
          <a:p>
            <a:r>
              <a:rPr lang="ru-RU" sz="1800" dirty="0"/>
              <a:t>Количественное развитие производительных сил сменяется качественными скачками</a:t>
            </a:r>
          </a:p>
          <a:p>
            <a:r>
              <a:rPr lang="ru-RU" sz="1800" dirty="0"/>
              <a:t>Стадии</a:t>
            </a:r>
          </a:p>
          <a:p>
            <a:pPr lvl="1"/>
            <a:r>
              <a:rPr lang="ru-RU" sz="1800" dirty="0"/>
              <a:t>Феодализм </a:t>
            </a:r>
          </a:p>
          <a:p>
            <a:pPr lvl="1"/>
            <a:r>
              <a:rPr lang="ru-RU" sz="1800" dirty="0"/>
              <a:t>Капитализм (свободный рынок – олигополии -  монополии)</a:t>
            </a:r>
          </a:p>
          <a:p>
            <a:pPr lvl="1"/>
            <a:r>
              <a:rPr lang="ru-RU" sz="1800" dirty="0"/>
              <a:t>Коммунизм (обобществление)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5617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AC909-DC22-CB43-B9A3-AB08F317F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Революции финансового рынка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B4C92E-69AE-C34B-9535-285714B9B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Нулевая – появление денег</a:t>
            </a:r>
          </a:p>
          <a:p>
            <a:r>
              <a:rPr lang="ru-RU" dirty="0" err="1"/>
              <a:t>Цифровизация</a:t>
            </a:r>
            <a:r>
              <a:rPr lang="ru-RU" dirty="0"/>
              <a:t> денег (</a:t>
            </a:r>
            <a:r>
              <a:rPr lang="en-US" dirty="0"/>
              <a:t>face value),</a:t>
            </a:r>
            <a:r>
              <a:rPr lang="ru-RU" dirty="0"/>
              <a:t> появление производных продуктов</a:t>
            </a:r>
          </a:p>
          <a:p>
            <a:r>
              <a:rPr lang="ru-RU" dirty="0"/>
              <a:t>Первая – интернет, он-</a:t>
            </a:r>
            <a:r>
              <a:rPr lang="ru-RU" dirty="0" err="1"/>
              <a:t>лайн</a:t>
            </a:r>
            <a:r>
              <a:rPr lang="ru-RU" dirty="0"/>
              <a:t>, потеря контакта с клиентом</a:t>
            </a:r>
          </a:p>
          <a:p>
            <a:r>
              <a:rPr lang="ru-RU" dirty="0"/>
              <a:t>Какая будет вторая?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4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5FFD0-7A89-7941-B768-1DA9BABC9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ru-RU" sz="3700" err="1"/>
              <a:t>Целесобразность</a:t>
            </a:r>
            <a:r>
              <a:rPr lang="ru-RU" sz="3700"/>
              <a:t> введения цифрового рубля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94CB6B-78AB-934D-B0E9-440EB58B6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r>
              <a:rPr lang="ru-RU" sz="1400" dirty="0"/>
              <a:t>Представляется, что </a:t>
            </a:r>
            <a:r>
              <a:rPr lang="en-US" sz="1400" dirty="0"/>
              <a:t>CBDC </a:t>
            </a:r>
            <a:r>
              <a:rPr lang="ru-RU" sz="1400" dirty="0"/>
              <a:t>стали естественным следствием </a:t>
            </a:r>
          </a:p>
          <a:p>
            <a:pPr lvl="1"/>
            <a:r>
              <a:rPr lang="ru-RU" sz="1400" dirty="0"/>
              <a:t>технологического развития, позволяющего централизованно управлять миллиардом счетов</a:t>
            </a:r>
          </a:p>
          <a:p>
            <a:pPr lvl="1"/>
            <a:r>
              <a:rPr lang="ru-RU" sz="1400" dirty="0"/>
              <a:t>Естественной </a:t>
            </a:r>
            <a:r>
              <a:rPr lang="ru-RU" sz="1400" dirty="0" err="1"/>
              <a:t>олигополизации</a:t>
            </a:r>
            <a:endParaRPr lang="ru-RU" sz="1400" dirty="0"/>
          </a:p>
          <a:p>
            <a:pPr lvl="1"/>
            <a:r>
              <a:rPr lang="ru-RU" sz="1400" dirty="0"/>
              <a:t>Новой  концепции центральных банков, перешедших к активным технологическим интервенциям (</a:t>
            </a:r>
            <a:r>
              <a:rPr lang="en-US" sz="1400" dirty="0"/>
              <a:t>RTGS,  </a:t>
            </a:r>
            <a:r>
              <a:rPr lang="ru-RU" sz="1400" dirty="0"/>
              <a:t>МИР, СБП, ЕБС </a:t>
            </a:r>
            <a:r>
              <a:rPr lang="en-US" sz="1400" dirty="0"/>
              <a:t> </a:t>
            </a:r>
            <a:r>
              <a:rPr lang="ru-RU" sz="1400" dirty="0"/>
              <a:t>и </a:t>
            </a:r>
            <a:r>
              <a:rPr lang="en-US" sz="1400" dirty="0"/>
              <a:t> </a:t>
            </a:r>
            <a:r>
              <a:rPr lang="ru-RU" sz="1400" dirty="0"/>
              <a:t>так далее).</a:t>
            </a:r>
          </a:p>
          <a:p>
            <a:r>
              <a:rPr lang="ru-RU" sz="1400" dirty="0"/>
              <a:t>В свете этого -- концепция </a:t>
            </a:r>
            <a:r>
              <a:rPr lang="en-US" sz="1400" dirty="0"/>
              <a:t>CBDC – </a:t>
            </a:r>
            <a:r>
              <a:rPr lang="ru-RU" sz="1400" dirty="0"/>
              <a:t>абсолютно естественный шаг, использующий эффект масштаба, убирающий фрагментацию национальной платежной системы, повышающей степень контроля над денежной массой и ее оборотом. </a:t>
            </a:r>
          </a:p>
          <a:p>
            <a:r>
              <a:rPr lang="ru-RU" sz="1400" dirty="0"/>
              <a:t>Развилка между </a:t>
            </a:r>
            <a:r>
              <a:rPr lang="ru-RU" sz="1400" dirty="0" err="1"/>
              <a:t>суперцентрализацией</a:t>
            </a:r>
            <a:r>
              <a:rPr lang="ru-RU" sz="1400" dirty="0"/>
              <a:t> и полным распределением финансовой системы (Сбербанк </a:t>
            </a:r>
            <a:r>
              <a:rPr lang="en-US" sz="1400" dirty="0"/>
              <a:t>vs </a:t>
            </a:r>
            <a:r>
              <a:rPr lang="ru-RU" sz="1400" dirty="0" err="1"/>
              <a:t>Биткойн</a:t>
            </a:r>
            <a:r>
              <a:rPr lang="ru-RU" sz="1400" dirty="0"/>
              <a:t>)</a:t>
            </a:r>
          </a:p>
          <a:p>
            <a:pPr lvl="1"/>
            <a:endParaRPr lang="ru-RU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Растение в бетонной трещине">
            <a:extLst>
              <a:ext uri="{FF2B5EF4-FFF2-40B4-BE49-F238E27FC236}">
                <a16:creationId xmlns:a16="http://schemas.microsoft.com/office/drawing/2014/main" id="{91C244D7-EA45-4773-B32D-B2B286B1F1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95" r="37029" b="-1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55406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875</Words>
  <Application>Microsoft Office PowerPoint</Application>
  <PresentationFormat>Широкоэкранный</PresentationFormat>
  <Paragraphs>80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Franklin Gothic Book</vt:lpstr>
      <vt:lpstr>Уголки</vt:lpstr>
      <vt:lpstr>Цифровые валюты центральных банков, Как промышленная революция в финансах</vt:lpstr>
      <vt:lpstr>Содержание</vt:lpstr>
      <vt:lpstr>Предсказуемость в финансовом секторе</vt:lpstr>
      <vt:lpstr>Дерзкие прогнозы</vt:lpstr>
      <vt:lpstr>Может проблема в дерзости?</vt:lpstr>
      <vt:lpstr>Источник проблемы</vt:lpstr>
      <vt:lpstr>Основные положение</vt:lpstr>
      <vt:lpstr>Революции финансового рынка</vt:lpstr>
      <vt:lpstr>Целесобразность введения цифрового рубля</vt:lpstr>
      <vt:lpstr>Концепции и базовые цели в странах разные</vt:lpstr>
      <vt:lpstr>Есть ли потребность в новых продуктах?</vt:lpstr>
      <vt:lpstr>В чем тогда смысл?</vt:lpstr>
      <vt:lpstr>Реализации </vt:lpstr>
      <vt:lpstr>Важность решения</vt:lpstr>
      <vt:lpstr>Публикации</vt:lpstr>
      <vt:lpstr>Виктор Достов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Тезисы к совещанию по цифровому рублю</dc:title>
  <dc:creator>Viktor Dostov</dc:creator>
  <cp:lastModifiedBy>Марина Кулешова</cp:lastModifiedBy>
  <cp:revision>31</cp:revision>
  <dcterms:created xsi:type="dcterms:W3CDTF">2020-11-13T10:11:29Z</dcterms:created>
  <dcterms:modified xsi:type="dcterms:W3CDTF">2021-04-19T07:15:51Z</dcterms:modified>
</cp:coreProperties>
</file>