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63" r:id="rId2"/>
    <p:sldId id="421" r:id="rId3"/>
    <p:sldId id="420" r:id="rId4"/>
    <p:sldId id="422" r:id="rId5"/>
    <p:sldId id="406" r:id="rId6"/>
    <p:sldId id="423" r:id="rId7"/>
    <p:sldId id="425" r:id="rId8"/>
    <p:sldId id="427" r:id="rId9"/>
    <p:sldId id="426" r:id="rId10"/>
    <p:sldId id="332" r:id="rId11"/>
    <p:sldId id="428" r:id="rId12"/>
    <p:sldId id="429" r:id="rId13"/>
    <p:sldId id="431" r:id="rId14"/>
    <p:sldId id="432" r:id="rId15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6FA1D6F9-C290-4A55-82A8-AE794EAB17B5}">
          <p14:sldIdLst>
            <p14:sldId id="263"/>
            <p14:sldId id="421"/>
            <p14:sldId id="420"/>
            <p14:sldId id="422"/>
            <p14:sldId id="406"/>
            <p14:sldId id="423"/>
            <p14:sldId id="425"/>
            <p14:sldId id="427"/>
            <p14:sldId id="426"/>
            <p14:sldId id="332"/>
            <p14:sldId id="428"/>
            <p14:sldId id="429"/>
            <p14:sldId id="431"/>
            <p14:sldId id="4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2" userDrawn="1">
          <p15:clr>
            <a:srgbClr val="A4A3A4"/>
          </p15:clr>
        </p15:guide>
        <p15:guide id="2" pos="5360" userDrawn="1">
          <p15:clr>
            <a:srgbClr val="A4A3A4"/>
          </p15:clr>
        </p15:guide>
        <p15:guide id="3" pos="306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льга Кудинова" initials="ОК" lastIdx="1" clrIdx="0">
    <p:extLst>
      <p:ext uri="{19B8F6BF-5375-455C-9EA6-DF929625EA0E}">
        <p15:presenceInfo xmlns:p15="http://schemas.microsoft.com/office/powerpoint/2012/main" userId="Ольга Кудинов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BE3"/>
    <a:srgbClr val="FF443D"/>
    <a:srgbClr val="004BE2"/>
    <a:srgbClr val="FDE2D3"/>
    <a:srgbClr val="FFE6E5"/>
    <a:srgbClr val="FFB7B3"/>
    <a:srgbClr val="A5A5A5"/>
    <a:srgbClr val="F8CBAD"/>
    <a:srgbClr val="4DEEFF"/>
    <a:srgbClr val="00F2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41" autoAdjust="0"/>
    <p:restoredTop sz="95390" autoAdjust="0"/>
  </p:normalViewPr>
  <p:slideViewPr>
    <p:cSldViewPr snapToGrid="0">
      <p:cViewPr varScale="1">
        <p:scale>
          <a:sx n="82" d="100"/>
          <a:sy n="82" d="100"/>
        </p:scale>
        <p:origin x="389" y="-101"/>
      </p:cViewPr>
      <p:guideLst>
        <p:guide orient="horz" pos="232"/>
        <p:guide pos="5360"/>
        <p:guide pos="30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7364A-6A51-914E-83CA-461C56489098}" type="datetimeFigureOut">
              <a:rPr lang="ru-RU" smtClean="0"/>
              <a:t>03.08.2021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23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377326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377326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A375A-1B9A-B74E-AA3F-979BEA957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610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061E-AAED-A941-AAEB-5274A740B26F}" type="datetime1">
              <a:rPr lang="ru-RU" smtClean="0"/>
              <a:t>03.08.2021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02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A7D-B3AA-474D-977B-489AEC509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492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3467-9DAE-CA4B-8F11-666F92A47865}" type="datetime1">
              <a:rPr lang="ru-RU" smtClean="0"/>
              <a:t>03.08.2021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02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A7D-B3AA-474D-977B-489AEC509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093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2CC6-1851-CF49-9B5A-3D6BDDBD2456}" type="datetime1">
              <a:rPr lang="ru-RU" smtClean="0"/>
              <a:t>03.08.2021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02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A7D-B3AA-474D-977B-489AEC509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20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400D-A78F-734A-9BCB-C9D96DE0B6FD}" type="datetime1">
              <a:rPr lang="ru-RU" smtClean="0"/>
              <a:t>03.08.2021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02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A7D-B3AA-474D-977B-489AEC509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609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7FD8-AF38-4B4B-A458-3AD2ECF9A2A3}" type="datetime1">
              <a:rPr lang="ru-RU" smtClean="0"/>
              <a:t>03.08.2021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02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A7D-B3AA-474D-977B-489AEC509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103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8E07C-C0C7-1146-81BA-080E13FCD15D}" type="datetime1">
              <a:rPr lang="ru-RU" smtClean="0"/>
              <a:t>03.08.2021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02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A7D-B3AA-474D-977B-489AEC509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922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23898-774C-6941-8EBE-5D1BF99F7F43}" type="datetime1">
              <a:rPr lang="ru-RU" smtClean="0"/>
              <a:t>03.08.2021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02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A7D-B3AA-474D-977B-489AEC509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474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681C-4450-F742-9C77-9CDD1DD755E9}" type="datetime1">
              <a:rPr lang="ru-RU" smtClean="0"/>
              <a:t>03.08.2021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02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A7D-B3AA-474D-977B-489AEC509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61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D1F1B-AE50-0B4B-A8B5-892885B1DC02}" type="datetime1">
              <a:rPr lang="ru-RU" smtClean="0"/>
              <a:t>03.08.2021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02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A7D-B3AA-474D-977B-489AEC509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538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8388-A35B-1B48-BCB0-2ADC01A0A25B}" type="datetime1">
              <a:rPr lang="ru-RU" smtClean="0"/>
              <a:t>03.08.2021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02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A7D-B3AA-474D-977B-489AEC509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577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41D9-988C-6540-BF63-A776362D244F}" type="datetime1">
              <a:rPr lang="ru-RU" smtClean="0"/>
              <a:t>03.08.2021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02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A7D-B3AA-474D-977B-489AEC509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28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E54F4-29EE-6842-87AD-C3059B21E7D1}" type="datetime1">
              <a:rPr lang="ru-RU" smtClean="0"/>
              <a:t>03.08.2021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02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B6A7D-B3AA-474D-977B-489AEC509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743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3B27387-9BE0-5143-8484-4498A78198B1}"/>
              </a:ext>
            </a:extLst>
          </p:cNvPr>
          <p:cNvSpPr txBox="1"/>
          <p:nvPr/>
        </p:nvSpPr>
        <p:spPr>
          <a:xfrm>
            <a:off x="3261478" y="638261"/>
            <a:ext cx="3716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Комитет по наличному денежному обращению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866C10A-AAD6-744C-A469-6F3E71F01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589" y="-1327930"/>
            <a:ext cx="1769805" cy="7313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C1010F7-29F6-A748-8370-9625BD452209}"/>
              </a:ext>
            </a:extLst>
          </p:cNvPr>
          <p:cNvSpPr txBox="1"/>
          <p:nvPr/>
        </p:nvSpPr>
        <p:spPr>
          <a:xfrm>
            <a:off x="1032389" y="4175256"/>
            <a:ext cx="557796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800" dirty="0">
                <a:solidFill>
                  <a:schemeClr val="bg1"/>
                </a:solidFill>
                <a:latin typeface="IBM Plex Sans" panose="020B0503050203000203" pitchFamily="34" charset="0"/>
                <a:cs typeface="Calibri Light" panose="020F0302020204030204" pitchFamily="34" charset="0"/>
              </a:rPr>
              <a:t>Алексей </a:t>
            </a:r>
            <a:r>
              <a:rPr lang="ru-RU" sz="2800" dirty="0" err="1">
                <a:solidFill>
                  <a:schemeClr val="bg1"/>
                </a:solidFill>
                <a:latin typeface="IBM Plex Sans" panose="020B0503050203000203" pitchFamily="34" charset="0"/>
                <a:cs typeface="Calibri Light" panose="020F0302020204030204" pitchFamily="34" charset="0"/>
              </a:rPr>
              <a:t>Войлуков</a:t>
            </a:r>
            <a:endParaRPr lang="ru-RU" sz="2800" dirty="0">
              <a:solidFill>
                <a:schemeClr val="bg1"/>
              </a:solidFill>
              <a:latin typeface="IBM Plex Sans" panose="020B0503050203000203" pitchFamily="34" charset="0"/>
              <a:cs typeface="Calibri Light" panose="020F030202020403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000" dirty="0">
                <a:solidFill>
                  <a:schemeClr val="bg1"/>
                </a:solidFill>
                <a:latin typeface="IBM Plex Sans" panose="020B0503050203000203" pitchFamily="34" charset="0"/>
                <a:cs typeface="Calibri Light" panose="020F0302020204030204" pitchFamily="34" charset="0"/>
              </a:rPr>
              <a:t>Вице-президент Ассоциации банков России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13A9CE1-649D-134E-9840-772BBF49655A}"/>
              </a:ext>
            </a:extLst>
          </p:cNvPr>
          <p:cNvSpPr/>
          <p:nvPr/>
        </p:nvSpPr>
        <p:spPr>
          <a:xfrm rot="5400000">
            <a:off x="5610448" y="898681"/>
            <a:ext cx="716528" cy="11937424"/>
          </a:xfrm>
          <a:prstGeom prst="rect">
            <a:avLst/>
          </a:prstGeom>
          <a:gradFill flip="none" rotWithShape="1">
            <a:gsLst>
              <a:gs pos="0">
                <a:srgbClr val="004BE2"/>
              </a:gs>
              <a:gs pos="83000">
                <a:srgbClr val="6995EE"/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IBM Plex Sans" panose="020B0503050203000203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DD421D0-486E-0443-AD12-C5AE348A89A5}"/>
              </a:ext>
            </a:extLst>
          </p:cNvPr>
          <p:cNvSpPr/>
          <p:nvPr/>
        </p:nvSpPr>
        <p:spPr>
          <a:xfrm rot="16200000">
            <a:off x="5880623" y="475763"/>
            <a:ext cx="152743" cy="11913989"/>
          </a:xfrm>
          <a:prstGeom prst="rect">
            <a:avLst/>
          </a:prstGeom>
          <a:gradFill flip="none" rotWithShape="1">
            <a:gsLst>
              <a:gs pos="0">
                <a:srgbClr val="004BE2"/>
              </a:gs>
              <a:gs pos="76000">
                <a:srgbClr val="6995EE"/>
              </a:gs>
              <a:gs pos="96000">
                <a:schemeClr val="bg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IBM Plex Sans" panose="020B050305020300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E40864-E473-C44B-B4F8-51259C2DC421}"/>
              </a:ext>
            </a:extLst>
          </p:cNvPr>
          <p:cNvSpPr txBox="1"/>
          <p:nvPr/>
        </p:nvSpPr>
        <p:spPr>
          <a:xfrm>
            <a:off x="1020521" y="1638957"/>
            <a:ext cx="60397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Обеспечение наличными деньгами в регионах</a:t>
            </a:r>
          </a:p>
          <a:p>
            <a:endParaRPr lang="ru-RU" sz="4400" b="1" dirty="0">
              <a:solidFill>
                <a:schemeClr val="bg1"/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42FB8D6-B236-40E2-9A9B-443ED96843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45" y="294215"/>
            <a:ext cx="2291118" cy="995871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FB7BAAA-6EFC-4961-AB96-0D2946BA10E3}"/>
              </a:ext>
            </a:extLst>
          </p:cNvPr>
          <p:cNvSpPr/>
          <p:nvPr/>
        </p:nvSpPr>
        <p:spPr>
          <a:xfrm rot="5400000" flipH="1">
            <a:off x="2710880" y="2202879"/>
            <a:ext cx="50258" cy="3290981"/>
          </a:xfrm>
          <a:prstGeom prst="rect">
            <a:avLst/>
          </a:prstGeom>
          <a:solidFill>
            <a:srgbClr val="FF4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IBM Plex Sans" panose="020B0503050203000203" pitchFamily="3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B8C58CE-EE89-418C-A30F-B9E3ACAD3A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1" r="15071"/>
          <a:stretch/>
        </p:blipFill>
        <p:spPr>
          <a:xfrm>
            <a:off x="7166404" y="0"/>
            <a:ext cx="5025596" cy="72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75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C3D45E0-CE5D-0047-99DF-DDEBE780487C}"/>
              </a:ext>
            </a:extLst>
          </p:cNvPr>
          <p:cNvSpPr/>
          <p:nvPr/>
        </p:nvSpPr>
        <p:spPr>
          <a:xfrm rot="16200000">
            <a:off x="5750341" y="431013"/>
            <a:ext cx="448627" cy="12439165"/>
          </a:xfrm>
          <a:prstGeom prst="rect">
            <a:avLst/>
          </a:prstGeom>
          <a:gradFill flip="none" rotWithShape="1">
            <a:gsLst>
              <a:gs pos="4000">
                <a:srgbClr val="004BE2"/>
              </a:gs>
              <a:gs pos="6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IBM Plex Sans" panose="020B0503050203000203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8D9409C-8CEB-3F40-BD21-128BAE05EB26}"/>
              </a:ext>
            </a:extLst>
          </p:cNvPr>
          <p:cNvSpPr/>
          <p:nvPr/>
        </p:nvSpPr>
        <p:spPr>
          <a:xfrm>
            <a:off x="-244929" y="-185335"/>
            <a:ext cx="545841" cy="7061955"/>
          </a:xfrm>
          <a:prstGeom prst="rect">
            <a:avLst/>
          </a:prstGeom>
          <a:gradFill flip="none" rotWithShape="1">
            <a:gsLst>
              <a:gs pos="0">
                <a:srgbClr val="004BE2"/>
              </a:gs>
              <a:gs pos="76000">
                <a:srgbClr val="6995EE"/>
              </a:gs>
              <a:gs pos="96000">
                <a:schemeClr val="bg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IBM Plex Sans" panose="020B0503050203000203" pitchFamily="34" charset="0"/>
            </a:endParaRP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5BC872A8-233D-1546-8E55-85A25272F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4623" y="6431466"/>
            <a:ext cx="545841" cy="307265"/>
          </a:xfrm>
        </p:spPr>
        <p:txBody>
          <a:bodyPr/>
          <a:lstStyle/>
          <a:p>
            <a:fld id="{163B6A7D-B3AA-474D-977B-489AEC509AE0}" type="slidenum">
              <a:rPr lang="ru-RU" smtClean="0">
                <a:solidFill>
                  <a:schemeClr val="bg1"/>
                </a:solidFill>
                <a:latin typeface="IBM Plex Sans" panose="020B0503050203000203" pitchFamily="34" charset="0"/>
              </a:rPr>
              <a:t>10</a:t>
            </a:fld>
            <a:endParaRPr lang="ru-RU" dirty="0">
              <a:solidFill>
                <a:schemeClr val="bg1"/>
              </a:solidFill>
              <a:latin typeface="IBM Plex Sans" panose="020B050305020300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985" y="-1345229"/>
            <a:ext cx="1908558" cy="78821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8EC029C-A040-42DA-9DA2-ADA9C61D84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018" y="194489"/>
            <a:ext cx="2560605" cy="992837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40FC354-792C-4780-B690-601BF1F4F09A}"/>
              </a:ext>
            </a:extLst>
          </p:cNvPr>
          <p:cNvSpPr/>
          <p:nvPr/>
        </p:nvSpPr>
        <p:spPr>
          <a:xfrm rot="5400000" flipH="1">
            <a:off x="3519105" y="6565004"/>
            <a:ext cx="45719" cy="3470703"/>
          </a:xfrm>
          <a:prstGeom prst="rect">
            <a:avLst/>
          </a:prstGeom>
          <a:solidFill>
            <a:srgbClr val="FF4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IBM Plex Sans" panose="020B050305020300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B950A4-B7C2-4D1F-A3ED-D56AA963A544}"/>
              </a:ext>
            </a:extLst>
          </p:cNvPr>
          <p:cNvSpPr txBox="1"/>
          <p:nvPr/>
        </p:nvSpPr>
        <p:spPr>
          <a:xfrm>
            <a:off x="645337" y="2567243"/>
            <a:ext cx="33034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FF443D"/>
              </a:buClr>
              <a:buSzPct val="110000"/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ru-RU" sz="2000" dirty="0">
                <a:latin typeface="IBM Plex Sans Medium" panose="020B0603050203000203" pitchFamily="34" charset="-52"/>
                <a:cs typeface="Times New Roman" panose="02020603050405020304" pitchFamily="18" charset="0"/>
              </a:rPr>
              <a:t>Географическое положение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003F35-0408-4714-B806-183C97D35F1E}"/>
              </a:ext>
            </a:extLst>
          </p:cNvPr>
          <p:cNvSpPr txBox="1"/>
          <p:nvPr/>
        </p:nvSpPr>
        <p:spPr>
          <a:xfrm>
            <a:off x="4291376" y="2535698"/>
            <a:ext cx="33665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>
              <a:spcBef>
                <a:spcPts val="600"/>
              </a:spcBef>
              <a:spcAft>
                <a:spcPts val="600"/>
              </a:spcAft>
              <a:buClr>
                <a:srgbClr val="FF443D"/>
              </a:buClr>
              <a:buSzPct val="110000"/>
              <a:buFont typeface="Arial" panose="020B0604020202020204" pitchFamily="34" charset="0"/>
              <a:buChar char="•"/>
              <a:tabLst>
                <a:tab pos="630555" algn="l"/>
              </a:tabLst>
              <a:defRPr sz="1600">
                <a:latin typeface="IBM Plex Sans" panose="020B0503050203000203" pitchFamily="34" charset="-52"/>
                <a:cs typeface="Times New Roman" panose="02020603050405020304" pitchFamily="18" charset="0"/>
              </a:defRPr>
            </a:lvl1pPr>
          </a:lstStyle>
          <a:p>
            <a:r>
              <a:rPr lang="ru-RU" sz="2000" dirty="0">
                <a:latin typeface="IBM Plex Sans Medium" panose="020B0603050203000203" pitchFamily="34" charset="-52"/>
              </a:rPr>
              <a:t>Оборот наличных денег в регионе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0E1D08-D71B-46BD-B31E-328D47C580EA}"/>
              </a:ext>
            </a:extLst>
          </p:cNvPr>
          <p:cNvSpPr txBox="1"/>
          <p:nvPr/>
        </p:nvSpPr>
        <p:spPr>
          <a:xfrm>
            <a:off x="8006748" y="2483161"/>
            <a:ext cx="30712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>
              <a:spcBef>
                <a:spcPts val="600"/>
              </a:spcBef>
              <a:spcAft>
                <a:spcPts val="600"/>
              </a:spcAft>
              <a:buClr>
                <a:srgbClr val="FF443D"/>
              </a:buClr>
              <a:buSzPct val="110000"/>
              <a:buFont typeface="Arial" panose="020B0604020202020204" pitchFamily="34" charset="0"/>
              <a:buChar char="•"/>
              <a:tabLst>
                <a:tab pos="630555" algn="l"/>
              </a:tabLst>
              <a:defRPr sz="1600" b="1">
                <a:latin typeface="IBM Plex Sans" panose="020B0503050203000203" pitchFamily="34" charset="-52"/>
                <a:cs typeface="Times New Roman" panose="02020603050405020304" pitchFamily="18" charset="0"/>
              </a:defRPr>
            </a:lvl1pPr>
          </a:lstStyle>
          <a:p>
            <a:r>
              <a:rPr lang="ru-RU" sz="2000" b="0" dirty="0">
                <a:latin typeface="IBM Plex Sans Medium" panose="020B0603050203000203" pitchFamily="34" charset="-52"/>
              </a:rPr>
              <a:t>Стоимость услуг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A9FAC1-A075-4902-8A57-296880025100}"/>
              </a:ext>
            </a:extLst>
          </p:cNvPr>
          <p:cNvSpPr txBox="1"/>
          <p:nvPr/>
        </p:nvSpPr>
        <p:spPr>
          <a:xfrm>
            <a:off x="689853" y="4074958"/>
            <a:ext cx="33034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>
              <a:spcBef>
                <a:spcPts val="600"/>
              </a:spcBef>
              <a:spcAft>
                <a:spcPts val="600"/>
              </a:spcAft>
              <a:buClr>
                <a:srgbClr val="FF443D"/>
              </a:buClr>
              <a:buSzPct val="110000"/>
              <a:buFont typeface="Arial" panose="020B0604020202020204" pitchFamily="34" charset="0"/>
              <a:buChar char="•"/>
              <a:tabLst>
                <a:tab pos="630555" algn="l"/>
              </a:tabLst>
              <a:defRPr sz="1600" b="1">
                <a:latin typeface="IBM Plex Sans" panose="020B0503050203000203" pitchFamily="34" charset="-52"/>
                <a:cs typeface="Times New Roman" panose="02020603050405020304" pitchFamily="18" charset="0"/>
              </a:defRPr>
            </a:lvl1pPr>
          </a:lstStyle>
          <a:p>
            <a:r>
              <a:rPr lang="ru-RU" sz="2000" b="0" dirty="0">
                <a:latin typeface="IBM Plex Sans Medium" panose="020B0603050203000203" pitchFamily="34" charset="-52"/>
              </a:rPr>
              <a:t>Расстояние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BFC7C7-05D5-4ED6-92E8-3A7EFF90D918}"/>
              </a:ext>
            </a:extLst>
          </p:cNvPr>
          <p:cNvSpPr txBox="1"/>
          <p:nvPr/>
        </p:nvSpPr>
        <p:spPr>
          <a:xfrm>
            <a:off x="4294579" y="4027523"/>
            <a:ext cx="33665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>
              <a:spcBef>
                <a:spcPts val="600"/>
              </a:spcBef>
              <a:spcAft>
                <a:spcPts val="600"/>
              </a:spcAft>
              <a:buClr>
                <a:srgbClr val="FF443D"/>
              </a:buClr>
              <a:buSzPct val="110000"/>
              <a:buFont typeface="Arial" panose="020B0604020202020204" pitchFamily="34" charset="0"/>
              <a:buChar char="•"/>
              <a:tabLst>
                <a:tab pos="630555" algn="l"/>
              </a:tabLst>
              <a:defRPr sz="1600" b="1">
                <a:latin typeface="IBM Plex Sans" panose="020B0503050203000203" pitchFamily="34" charset="-52"/>
                <a:cs typeface="Times New Roman" panose="02020603050405020304" pitchFamily="18" charset="0"/>
              </a:defRPr>
            </a:lvl1pPr>
          </a:lstStyle>
          <a:p>
            <a:r>
              <a:rPr lang="ru-RU" sz="2000" b="0" dirty="0">
                <a:latin typeface="IBM Plex Sans Medium" panose="020B0603050203000203" pitchFamily="34" charset="-52"/>
              </a:rPr>
              <a:t>Кассовые мощности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9F83952-C047-4B14-B435-E7C2BDC2F62E}"/>
              </a:ext>
            </a:extLst>
          </p:cNvPr>
          <p:cNvSpPr txBox="1"/>
          <p:nvPr/>
        </p:nvSpPr>
        <p:spPr>
          <a:xfrm>
            <a:off x="7986922" y="3924635"/>
            <a:ext cx="32898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>
              <a:spcBef>
                <a:spcPts val="600"/>
              </a:spcBef>
              <a:spcAft>
                <a:spcPts val="600"/>
              </a:spcAft>
              <a:buClr>
                <a:srgbClr val="FF443D"/>
              </a:buClr>
              <a:buSzPct val="110000"/>
              <a:buFont typeface="Arial" panose="020B0604020202020204" pitchFamily="34" charset="0"/>
              <a:buChar char="•"/>
              <a:tabLst>
                <a:tab pos="630555" algn="l"/>
              </a:tabLst>
              <a:defRPr sz="1600" b="1">
                <a:latin typeface="IBM Plex Sans" panose="020B0503050203000203" pitchFamily="34" charset="-52"/>
                <a:cs typeface="Times New Roman" panose="02020603050405020304" pitchFamily="18" charset="0"/>
              </a:defRPr>
            </a:lvl1pPr>
          </a:lstStyle>
          <a:p>
            <a:r>
              <a:rPr lang="ru-RU" sz="2000" b="0" dirty="0">
                <a:latin typeface="IBM Plex Sans Medium" panose="020B0603050203000203" pitchFamily="34" charset="-52"/>
              </a:rPr>
              <a:t>Обеспечение безопасности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08718A3-CA57-4ED2-903F-4E55BD7628ED}"/>
              </a:ext>
            </a:extLst>
          </p:cNvPr>
          <p:cNvSpPr txBox="1"/>
          <p:nvPr/>
        </p:nvSpPr>
        <p:spPr>
          <a:xfrm>
            <a:off x="8006748" y="5090198"/>
            <a:ext cx="33034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>
              <a:spcBef>
                <a:spcPts val="600"/>
              </a:spcBef>
              <a:spcAft>
                <a:spcPts val="600"/>
              </a:spcAft>
              <a:buClr>
                <a:srgbClr val="FF443D"/>
              </a:buClr>
              <a:buSzPct val="110000"/>
              <a:buFont typeface="Arial" panose="020B0604020202020204" pitchFamily="34" charset="0"/>
              <a:buChar char="•"/>
              <a:tabLst>
                <a:tab pos="630555" algn="l"/>
              </a:tabLst>
              <a:defRPr sz="1600" b="0">
                <a:latin typeface="IBM Plex Sans" panose="020B0503050203000203" pitchFamily="34" charset="-52"/>
                <a:cs typeface="Times New Roman" panose="02020603050405020304" pitchFamily="18" charset="0"/>
              </a:defRPr>
            </a:lvl1pPr>
          </a:lstStyle>
          <a:p>
            <a:r>
              <a:rPr lang="ru-RU" sz="2000" dirty="0">
                <a:latin typeface="IBM Plex Sans Medium" panose="020B0603050203000203" pitchFamily="34" charset="-52"/>
              </a:rPr>
              <a:t>Доступность удаленных населенных пунктов</a:t>
            </a:r>
          </a:p>
        </p:txBody>
      </p:sp>
      <p:sp>
        <p:nvSpPr>
          <p:cNvPr id="38" name="Заголовок 3">
            <a:extLst>
              <a:ext uri="{FF2B5EF4-FFF2-40B4-BE49-F238E27FC236}">
                <a16:creationId xmlns:a16="http://schemas.microsoft.com/office/drawing/2014/main" id="{6A984344-0319-49B7-8833-6B17FC80F4D4}"/>
              </a:ext>
            </a:extLst>
          </p:cNvPr>
          <p:cNvSpPr txBox="1">
            <a:spLocks/>
          </p:cNvSpPr>
          <p:nvPr/>
        </p:nvSpPr>
        <p:spPr>
          <a:xfrm>
            <a:off x="533400" y="431717"/>
            <a:ext cx="9345585" cy="13795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rgbClr val="004BE2"/>
                </a:solidFill>
                <a:latin typeface="IBM Plex Sans" panose="020B0503050203000203" pitchFamily="34" charset="0"/>
              </a:rPr>
              <a:t>Критерии определения количества подразделений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CF5E13-58A9-4E41-A742-8C85278CEE07}"/>
              </a:ext>
            </a:extLst>
          </p:cNvPr>
          <p:cNvSpPr txBox="1"/>
          <p:nvPr/>
        </p:nvSpPr>
        <p:spPr>
          <a:xfrm>
            <a:off x="4291376" y="5138460"/>
            <a:ext cx="33034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>
              <a:spcBef>
                <a:spcPts val="600"/>
              </a:spcBef>
              <a:spcAft>
                <a:spcPts val="600"/>
              </a:spcAft>
              <a:buClr>
                <a:srgbClr val="FF443D"/>
              </a:buClr>
              <a:buSzPct val="110000"/>
              <a:buFont typeface="Arial" panose="020B0604020202020204" pitchFamily="34" charset="0"/>
              <a:buChar char="•"/>
              <a:tabLst>
                <a:tab pos="630555" algn="l"/>
              </a:tabLst>
              <a:defRPr sz="1600" b="0">
                <a:latin typeface="IBM Plex Sans" panose="020B0503050203000203" pitchFamily="34" charset="-52"/>
                <a:cs typeface="Times New Roman" panose="02020603050405020304" pitchFamily="18" charset="0"/>
              </a:defRPr>
            </a:lvl1pPr>
          </a:lstStyle>
          <a:p>
            <a:r>
              <a:rPr lang="ru-RU" sz="2000" dirty="0">
                <a:latin typeface="IBM Plex Sans Medium" panose="020B0603050203000203" pitchFamily="34" charset="-52"/>
              </a:rPr>
              <a:t>Длительность и частота совершаемых операций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200C88-E905-4D29-BF89-9C2216CDC8BD}"/>
              </a:ext>
            </a:extLst>
          </p:cNvPr>
          <p:cNvSpPr txBox="1"/>
          <p:nvPr/>
        </p:nvSpPr>
        <p:spPr>
          <a:xfrm>
            <a:off x="645337" y="5203149"/>
            <a:ext cx="30492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>
              <a:spcBef>
                <a:spcPts val="600"/>
              </a:spcBef>
              <a:spcAft>
                <a:spcPts val="600"/>
              </a:spcAft>
              <a:buClr>
                <a:srgbClr val="FF443D"/>
              </a:buClr>
              <a:buSzPct val="110000"/>
              <a:buFont typeface="Arial" panose="020B0604020202020204" pitchFamily="34" charset="0"/>
              <a:buChar char="•"/>
              <a:tabLst>
                <a:tab pos="630555" algn="l"/>
              </a:tabLst>
              <a:defRPr sz="1600" b="0">
                <a:latin typeface="IBM Plex Sans" panose="020B0503050203000203" pitchFamily="34" charset="-52"/>
                <a:cs typeface="Times New Roman" panose="02020603050405020304" pitchFamily="18" charset="0"/>
              </a:defRPr>
            </a:lvl1pPr>
          </a:lstStyle>
          <a:p>
            <a:r>
              <a:rPr lang="ru-RU" sz="2000" dirty="0">
                <a:latin typeface="IBM Plex Sans Medium" panose="020B0603050203000203" pitchFamily="34" charset="-52"/>
              </a:rPr>
              <a:t>Социальные факторы в регионе (возраст, занятость)</a:t>
            </a:r>
          </a:p>
        </p:txBody>
      </p:sp>
    </p:spTree>
    <p:extLst>
      <p:ext uri="{BB962C8B-B14F-4D97-AF65-F5344CB8AC3E}">
        <p14:creationId xmlns:p14="http://schemas.microsoft.com/office/powerpoint/2010/main" val="2499342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AAAA4E-A45A-4324-88B5-EAEDF52D2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500" b="1" dirty="0">
                <a:solidFill>
                  <a:srgbClr val="014BE3"/>
                </a:solidFill>
                <a:latin typeface="IBM Plex Sans Medium" panose="020B0603050203000203" pitchFamily="34" charset="-52"/>
              </a:rPr>
              <a:t>Альтернативное решение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675F7D-FD3D-4FDD-807E-740546B2D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55" y="1930513"/>
            <a:ext cx="10843727" cy="222851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ru-RU" b="1" dirty="0">
              <a:solidFill>
                <a:srgbClr val="014BE3"/>
              </a:solidFill>
              <a:latin typeface="IBM Plex Sans Medium" panose="020B0603050203000203" pitchFamily="34" charset="-5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>
                <a:latin typeface="IBM Plex Sans Medium" panose="020B0603050203000203" pitchFamily="34" charset="-52"/>
              </a:rPr>
              <a:t>создание кассовых центров по обработке наличных денег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>
                <a:latin typeface="IBM Plex Sans Medium" panose="020B0603050203000203" pitchFamily="34" charset="-52"/>
              </a:rPr>
              <a:t>создание региональных кассовых хабов</a:t>
            </a:r>
          </a:p>
          <a:p>
            <a:pPr>
              <a:buFont typeface="Wingdings" panose="05000000000000000000" pitchFamily="2" charset="2"/>
              <a:buChar char="q"/>
            </a:pPr>
            <a:endParaRPr lang="ru-RU" sz="3000" dirty="0">
              <a:latin typeface="IBM Plex Sans Medium" panose="020B0603050203000203" pitchFamily="34" charset="-52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7AFF5C-D6BB-4F43-93DC-30229A8B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A7D-B3AA-474D-977B-489AEC509AE0}" type="slidenum">
              <a:rPr lang="ru-RU" smtClean="0"/>
              <a:t>11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E34903A-6E88-4D13-90DD-3F94E9F3EDF5}"/>
              </a:ext>
            </a:extLst>
          </p:cNvPr>
          <p:cNvSpPr/>
          <p:nvPr/>
        </p:nvSpPr>
        <p:spPr>
          <a:xfrm>
            <a:off x="0" y="0"/>
            <a:ext cx="545841" cy="7061955"/>
          </a:xfrm>
          <a:prstGeom prst="rect">
            <a:avLst/>
          </a:prstGeom>
          <a:gradFill flip="none" rotWithShape="1">
            <a:gsLst>
              <a:gs pos="0">
                <a:srgbClr val="004BE2"/>
              </a:gs>
              <a:gs pos="76000">
                <a:srgbClr val="6995EE"/>
              </a:gs>
              <a:gs pos="96000">
                <a:schemeClr val="bg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IBM Plex Sans" panose="020B050305020300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79D5A3-8F1B-4258-8344-2AC96C0990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018" y="194489"/>
            <a:ext cx="2560605" cy="99283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3E4BB6D-CCA3-4C18-8417-0CFEB6926799}"/>
              </a:ext>
            </a:extLst>
          </p:cNvPr>
          <p:cNvSpPr/>
          <p:nvPr/>
        </p:nvSpPr>
        <p:spPr>
          <a:xfrm rot="5400000" flipH="1">
            <a:off x="1735651" y="3107572"/>
            <a:ext cx="45719" cy="1512178"/>
          </a:xfrm>
          <a:prstGeom prst="rect">
            <a:avLst/>
          </a:prstGeom>
          <a:solidFill>
            <a:srgbClr val="FF4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IBM Plex Sans" panose="020B050305020300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05C1A7-A858-4F15-B3B3-495FCFC4D1DF}"/>
              </a:ext>
            </a:extLst>
          </p:cNvPr>
          <p:cNvSpPr txBox="1"/>
          <p:nvPr/>
        </p:nvSpPr>
        <p:spPr>
          <a:xfrm>
            <a:off x="2321169" y="4440545"/>
            <a:ext cx="64949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014BE3"/>
                </a:solidFill>
                <a:effectLst/>
                <a:latin typeface="IBM Plex Sans Medium" panose="020B0603050203000203" pitchFamily="34" charset="-52"/>
                <a:ea typeface="Calibri" panose="020F0502020204030204" pitchFamily="34" charset="0"/>
              </a:rPr>
              <a:t>66% </a:t>
            </a:r>
            <a:r>
              <a:rPr lang="ru-RU" sz="2400" dirty="0">
                <a:effectLst/>
                <a:latin typeface="IBM Plex Sans Medium" panose="020B0603050203000203" pitchFamily="34" charset="-52"/>
                <a:ea typeface="Calibri" panose="020F0502020204030204" pitchFamily="34" charset="0"/>
              </a:rPr>
              <a:t>опрошенных </a:t>
            </a:r>
            <a:r>
              <a:rPr lang="ru-RU" sz="2400" dirty="0">
                <a:solidFill>
                  <a:srgbClr val="014BE3"/>
                </a:solidFill>
                <a:latin typeface="IBM Plex Sans Medium" panose="020B0603050203000203" pitchFamily="34" charset="-52"/>
                <a:ea typeface="Calibri" panose="020F0502020204030204" pitchFamily="34" charset="0"/>
              </a:rPr>
              <a:t>поддерживают</a:t>
            </a:r>
          </a:p>
        </p:txBody>
      </p:sp>
    </p:spTree>
    <p:extLst>
      <p:ext uri="{BB962C8B-B14F-4D97-AF65-F5344CB8AC3E}">
        <p14:creationId xmlns:p14="http://schemas.microsoft.com/office/powerpoint/2010/main" val="649150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AAAA4E-A45A-4324-88B5-EAEDF52D2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500" b="1" dirty="0">
                <a:solidFill>
                  <a:srgbClr val="014BE3"/>
                </a:solidFill>
                <a:latin typeface="IBM Plex Sans Medium" panose="020B0603050203000203" pitchFamily="34" charset="-52"/>
              </a:rPr>
              <a:t>Функции регионального хаба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7AFF5C-D6BB-4F43-93DC-30229A8B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A7D-B3AA-474D-977B-489AEC509AE0}" type="slidenum">
              <a:rPr lang="ru-RU" smtClean="0"/>
              <a:t>12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E34903A-6E88-4D13-90DD-3F94E9F3EDF5}"/>
              </a:ext>
            </a:extLst>
          </p:cNvPr>
          <p:cNvSpPr/>
          <p:nvPr/>
        </p:nvSpPr>
        <p:spPr>
          <a:xfrm>
            <a:off x="0" y="0"/>
            <a:ext cx="545841" cy="7061955"/>
          </a:xfrm>
          <a:prstGeom prst="rect">
            <a:avLst/>
          </a:prstGeom>
          <a:gradFill flip="none" rotWithShape="1">
            <a:gsLst>
              <a:gs pos="0">
                <a:srgbClr val="004BE2"/>
              </a:gs>
              <a:gs pos="76000">
                <a:srgbClr val="6995EE"/>
              </a:gs>
              <a:gs pos="96000">
                <a:schemeClr val="bg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IBM Plex Sans" panose="020B050305020300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79D5A3-8F1B-4258-8344-2AC96C0990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018" y="194489"/>
            <a:ext cx="2560605" cy="9928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1E28C7-B77C-4A53-8AE8-24FE2589ED42}"/>
              </a:ext>
            </a:extLst>
          </p:cNvPr>
          <p:cNvSpPr txBox="1"/>
          <p:nvPr/>
        </p:nvSpPr>
        <p:spPr>
          <a:xfrm>
            <a:off x="1211421" y="2385646"/>
            <a:ext cx="3201959" cy="733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rgbClr val="FF443D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effectLst/>
                <a:latin typeface="IBM Plex Sans Medium" panose="020B060305020300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Обслуживать единую банкоматную сеть;</a:t>
            </a:r>
            <a:endParaRPr lang="ru-RU" sz="2000" dirty="0">
              <a:latin typeface="IBM Plex Sans Medium" panose="020B0603050203000203" pitchFamily="34" charset="-52"/>
              <a:ea typeface="Yu Gothic UI Light" panose="020B0300000000000000" pitchFamily="34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5DDF05-3296-4C52-A958-4BB7C42C92DB}"/>
              </a:ext>
            </a:extLst>
          </p:cNvPr>
          <p:cNvSpPr txBox="1"/>
          <p:nvPr/>
        </p:nvSpPr>
        <p:spPr>
          <a:xfrm>
            <a:off x="1211421" y="3814331"/>
            <a:ext cx="3201959" cy="733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effectLst/>
                <a:latin typeface="IBM Plex Sans Medium" panose="020B060305020300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Являться кассой пересчета;</a:t>
            </a:r>
            <a:endParaRPr lang="ru-RU" sz="2000" dirty="0">
              <a:latin typeface="IBM Plex Sans Medium" panose="020B0603050203000203" pitchFamily="34" charset="-52"/>
              <a:ea typeface="Yu Gothic UI Light" panose="020B0300000000000000" pitchFamily="34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46311C-B884-49BC-9F8A-B8ACD83553A8}"/>
              </a:ext>
            </a:extLst>
          </p:cNvPr>
          <p:cNvSpPr txBox="1"/>
          <p:nvPr/>
        </p:nvSpPr>
        <p:spPr>
          <a:xfrm>
            <a:off x="6591299" y="5027409"/>
            <a:ext cx="3765682" cy="1063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effectLst/>
                <a:latin typeface="IBM Plex Sans Medium" panose="020B060305020300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Осуществлять полный набор операций с наличностью.</a:t>
            </a:r>
            <a:endParaRPr lang="ru-RU" sz="2000" dirty="0">
              <a:latin typeface="IBM Plex Sans Medium" panose="020B0603050203000203" pitchFamily="34" charset="-52"/>
              <a:ea typeface="Yu Gothic UI Light" panose="020B0300000000000000" pitchFamily="34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51D39A-6C18-43F9-9B31-C0EDC6944EE6}"/>
              </a:ext>
            </a:extLst>
          </p:cNvPr>
          <p:cNvSpPr txBox="1"/>
          <p:nvPr/>
        </p:nvSpPr>
        <p:spPr>
          <a:xfrm>
            <a:off x="6591298" y="3814332"/>
            <a:ext cx="3691037" cy="733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IBM Plex Sans Medium" panose="020B060305020300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Осуществлять экспертизу денег;</a:t>
            </a:r>
            <a:endParaRPr lang="ru-RU" sz="2000" dirty="0">
              <a:latin typeface="IBM Plex Sans Medium" panose="020B0603050203000203" pitchFamily="34" charset="-52"/>
              <a:ea typeface="Yu Gothic UI Light" panose="020B0300000000000000" pitchFamily="34" charset="-12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909048-95EE-4547-9C7F-774FB7E375FE}"/>
              </a:ext>
            </a:extLst>
          </p:cNvPr>
          <p:cNvSpPr txBox="1"/>
          <p:nvPr/>
        </p:nvSpPr>
        <p:spPr>
          <a:xfrm>
            <a:off x="6591298" y="2402633"/>
            <a:ext cx="3765682" cy="733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IBM Plex Sans Medium" panose="020B060305020300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Осуществлять хранение денег и ценностей;</a:t>
            </a:r>
            <a:endParaRPr lang="ru-RU" sz="2000" dirty="0">
              <a:latin typeface="IBM Plex Sans Medium" panose="020B0603050203000203" pitchFamily="34" charset="-52"/>
              <a:ea typeface="Yu Gothic UI Light" panose="020B0300000000000000" pitchFamily="34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3D0AA0-A014-42A1-AB1D-A399CA3D8D9D}"/>
              </a:ext>
            </a:extLst>
          </p:cNvPr>
          <p:cNvSpPr txBox="1"/>
          <p:nvPr/>
        </p:nvSpPr>
        <p:spPr>
          <a:xfrm>
            <a:off x="1292287" y="5192069"/>
            <a:ext cx="3201959" cy="733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IBM Plex Sans Medium" panose="020B060305020300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Являться монетной площадкой</a:t>
            </a:r>
            <a:r>
              <a:rPr lang="ru-RU" sz="2000" dirty="0">
                <a:effectLst/>
                <a:latin typeface="IBM Plex Sans Medium" panose="020B060305020300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IBM Plex Sans Medium" panose="020B0603050203000203" pitchFamily="34" charset="-52"/>
              <a:ea typeface="Yu Gothic UI Light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7598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AAAA4E-A45A-4324-88B5-EAEDF52D2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500" b="1" dirty="0">
                <a:solidFill>
                  <a:srgbClr val="014BE3"/>
                </a:solidFill>
                <a:latin typeface="IBM Plex Sans Medium" panose="020B0603050203000203" pitchFamily="34" charset="-52"/>
              </a:rPr>
              <a:t>Пути снижения расходов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675F7D-FD3D-4FDD-807E-740546B2D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65662"/>
          </a:xfrm>
        </p:spPr>
        <p:txBody>
          <a:bodyPr>
            <a:noAutofit/>
          </a:bodyPr>
          <a:lstStyle/>
          <a:p>
            <a:pPr marL="571500" indent="-342900" algn="just">
              <a:lnSpc>
                <a:spcPct val="107000"/>
              </a:lnSpc>
              <a:spcAft>
                <a:spcPts val="800"/>
              </a:spcAft>
              <a:buClr>
                <a:srgbClr val="014BE3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effectLst/>
                <a:latin typeface="IBM Plex Sans Medium" panose="020B060305020300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принятие функций РКЦ;</a:t>
            </a:r>
          </a:p>
          <a:p>
            <a:pPr marL="571500" indent="-342900" algn="just">
              <a:lnSpc>
                <a:spcPct val="107000"/>
              </a:lnSpc>
              <a:spcAft>
                <a:spcPts val="800"/>
              </a:spcAft>
              <a:buClr>
                <a:srgbClr val="014BE3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effectLst/>
                <a:latin typeface="IBM Plex Sans Medium" panose="020B060305020300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создание единых кассовых центров на несколько кредитных организаций;</a:t>
            </a:r>
          </a:p>
          <a:p>
            <a:pPr marL="571500" indent="-342900" algn="just">
              <a:lnSpc>
                <a:spcPct val="107000"/>
              </a:lnSpc>
              <a:spcAft>
                <a:spcPts val="800"/>
              </a:spcAft>
              <a:buClr>
                <a:srgbClr val="014BE3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effectLst/>
                <a:latin typeface="IBM Plex Sans Medium" panose="020B060305020300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применение полного аутсорсинга в части инкассации, перевозки и пересчета наличных денег;</a:t>
            </a:r>
          </a:p>
          <a:p>
            <a:pPr marL="571500" indent="-342900" algn="just">
              <a:lnSpc>
                <a:spcPct val="107000"/>
              </a:lnSpc>
              <a:spcAft>
                <a:spcPts val="800"/>
              </a:spcAft>
              <a:buClr>
                <a:srgbClr val="014BE3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effectLst/>
                <a:latin typeface="IBM Plex Sans Medium" panose="020B060305020300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устройств рециркуляции денежной наличности;</a:t>
            </a:r>
          </a:p>
          <a:p>
            <a:pPr marL="571500" indent="-342900" algn="just">
              <a:lnSpc>
                <a:spcPct val="107000"/>
              </a:lnSpc>
              <a:spcAft>
                <a:spcPts val="800"/>
              </a:spcAft>
              <a:buClr>
                <a:srgbClr val="014BE3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latin typeface="IBM Plex Sans Medium" panose="020B060305020300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000" dirty="0">
                <a:effectLst/>
                <a:latin typeface="IBM Plex Sans Medium" panose="020B060305020300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еограниченное число кредитных организаций, работающих с наличными деньгами, принадлежащими Банку России;	</a:t>
            </a:r>
          </a:p>
          <a:p>
            <a:pPr marL="571500" indent="-342900" algn="just">
              <a:lnSpc>
                <a:spcPct val="107000"/>
              </a:lnSpc>
              <a:spcAft>
                <a:spcPts val="800"/>
              </a:spcAft>
              <a:buClr>
                <a:srgbClr val="014BE3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effectLst/>
                <a:latin typeface="IBM Plex Sans Medium" panose="020B060305020300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пересмотр режима контроля за порядком совершения кредитными организациями операций с наличными деньгами, принадлежащими Банку России;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7AFF5C-D6BB-4F43-93DC-30229A8B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A7D-B3AA-474D-977B-489AEC509AE0}" type="slidenum">
              <a:rPr lang="ru-RU" smtClean="0"/>
              <a:t>13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E34903A-6E88-4D13-90DD-3F94E9F3EDF5}"/>
              </a:ext>
            </a:extLst>
          </p:cNvPr>
          <p:cNvSpPr/>
          <p:nvPr/>
        </p:nvSpPr>
        <p:spPr>
          <a:xfrm>
            <a:off x="0" y="0"/>
            <a:ext cx="545841" cy="7061955"/>
          </a:xfrm>
          <a:prstGeom prst="rect">
            <a:avLst/>
          </a:prstGeom>
          <a:gradFill flip="none" rotWithShape="1">
            <a:gsLst>
              <a:gs pos="0">
                <a:srgbClr val="004BE2"/>
              </a:gs>
              <a:gs pos="76000">
                <a:srgbClr val="6995EE"/>
              </a:gs>
              <a:gs pos="96000">
                <a:schemeClr val="bg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IBM Plex Sans" panose="020B050305020300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79D5A3-8F1B-4258-8344-2AC96C0990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018" y="194489"/>
            <a:ext cx="2560605" cy="99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44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AAAA4E-A45A-4324-88B5-EAEDF52D2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500" b="1" dirty="0">
                <a:solidFill>
                  <a:srgbClr val="014BE3"/>
                </a:solidFill>
                <a:latin typeface="IBM Plex Sans Medium" panose="020B0603050203000203" pitchFamily="34" charset="-52"/>
              </a:rPr>
              <a:t>Пути снижения расходов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675F7D-FD3D-4FDD-807E-740546B2D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Autofit/>
          </a:bodyPr>
          <a:lstStyle/>
          <a:p>
            <a:pPr marL="571500" indent="-342900" algn="just">
              <a:lnSpc>
                <a:spcPct val="107000"/>
              </a:lnSpc>
              <a:spcAft>
                <a:spcPts val="800"/>
              </a:spcAft>
              <a:buClr>
                <a:srgbClr val="014BE3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latin typeface="IBM Plex Sans Medium" panose="020B0603050203000203" pitchFamily="34" charset="-52"/>
                <a:cs typeface="Times New Roman" panose="02020603050405020304" pitchFamily="18" charset="0"/>
              </a:rPr>
              <a:t>возможность сдавать и получать денежную наличность бесплатно;</a:t>
            </a:r>
          </a:p>
          <a:p>
            <a:pPr marL="571500" indent="-342900" algn="just">
              <a:lnSpc>
                <a:spcPct val="107000"/>
              </a:lnSpc>
              <a:spcAft>
                <a:spcPts val="800"/>
              </a:spcAft>
              <a:buClr>
                <a:srgbClr val="014BE3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latin typeface="IBM Plex Sans Medium" panose="020B0603050203000203" pitchFamily="34" charset="-52"/>
                <a:cs typeface="Times New Roman" panose="02020603050405020304" pitchFamily="18" charset="0"/>
              </a:rPr>
              <a:t>создание единой банкоматной сети;</a:t>
            </a:r>
          </a:p>
          <a:p>
            <a:pPr marL="571500" indent="-342900" algn="just">
              <a:lnSpc>
                <a:spcPct val="107000"/>
              </a:lnSpc>
              <a:spcAft>
                <a:spcPts val="800"/>
              </a:spcAft>
              <a:buClr>
                <a:srgbClr val="014BE3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latin typeface="IBM Plex Sans Medium" panose="020B0603050203000203" pitchFamily="34" charset="-52"/>
                <a:cs typeface="Times New Roman" panose="02020603050405020304" pitchFamily="18" charset="0"/>
              </a:rPr>
              <a:t>обмен денежной наличностью между кредитными организациями без участия Банка России на общей площадке;</a:t>
            </a:r>
          </a:p>
          <a:p>
            <a:pPr marL="571500" indent="-342900" algn="just">
              <a:lnSpc>
                <a:spcPct val="107000"/>
              </a:lnSpc>
              <a:spcAft>
                <a:spcPts val="800"/>
              </a:spcAft>
              <a:buClr>
                <a:srgbClr val="014BE3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latin typeface="IBM Plex Sans Medium" panose="020B0603050203000203" pitchFamily="34" charset="-52"/>
                <a:cs typeface="Times New Roman" panose="02020603050405020304" pitchFamily="18" charset="0"/>
              </a:rPr>
              <a:t>продление времени кассового обслуживания банков;</a:t>
            </a:r>
          </a:p>
          <a:p>
            <a:pPr marL="571500" indent="-342900" algn="just">
              <a:lnSpc>
                <a:spcPct val="107000"/>
              </a:lnSpc>
              <a:spcAft>
                <a:spcPts val="800"/>
              </a:spcAft>
              <a:buClr>
                <a:srgbClr val="014BE3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latin typeface="IBM Plex Sans Medium" panose="020B0603050203000203" pitchFamily="34" charset="-52"/>
                <a:cs typeface="Times New Roman" panose="02020603050405020304" pitchFamily="18" charset="0"/>
              </a:rPr>
              <a:t>повышение качества банкнот;</a:t>
            </a:r>
          </a:p>
          <a:p>
            <a:pPr marL="571500" indent="-342900" algn="just">
              <a:lnSpc>
                <a:spcPct val="107000"/>
              </a:lnSpc>
              <a:spcAft>
                <a:spcPts val="800"/>
              </a:spcAft>
              <a:buClr>
                <a:srgbClr val="014BE3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latin typeface="IBM Plex Sans Medium" panose="020B0603050203000203" pitchFamily="34" charset="-52"/>
                <a:cs typeface="Times New Roman" panose="02020603050405020304" pitchFamily="18" charset="0"/>
              </a:rPr>
              <a:t>сохранение РКЦ в крупных городах;</a:t>
            </a:r>
          </a:p>
          <a:p>
            <a:pPr marL="571500" indent="-342900" algn="just">
              <a:lnSpc>
                <a:spcPct val="107000"/>
              </a:lnSpc>
              <a:spcAft>
                <a:spcPts val="800"/>
              </a:spcAft>
              <a:buClr>
                <a:srgbClr val="014BE3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latin typeface="IBM Plex Sans Medium" panose="020B0603050203000203" pitchFamily="34" charset="-52"/>
                <a:cs typeface="Times New Roman" panose="02020603050405020304" pitchFamily="18" charset="0"/>
              </a:rPr>
              <a:t>активное внедрение, продвижение безналичных расчетов;</a:t>
            </a:r>
          </a:p>
          <a:p>
            <a:pPr marL="571500" indent="-342900" algn="just">
              <a:lnSpc>
                <a:spcPct val="107000"/>
              </a:lnSpc>
              <a:spcAft>
                <a:spcPts val="800"/>
              </a:spcAft>
              <a:buClr>
                <a:srgbClr val="014BE3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latin typeface="IBM Plex Sans Medium" panose="020B0603050203000203" pitchFamily="34" charset="-52"/>
                <a:cs typeface="Times New Roman" panose="02020603050405020304" pitchFamily="18" charset="0"/>
              </a:rPr>
              <a:t>модернизация работы монетных площадок Банка России.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7AFF5C-D6BB-4F43-93DC-30229A8B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A7D-B3AA-474D-977B-489AEC509AE0}" type="slidenum">
              <a:rPr lang="ru-RU" smtClean="0"/>
              <a:t>14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E34903A-6E88-4D13-90DD-3F94E9F3EDF5}"/>
              </a:ext>
            </a:extLst>
          </p:cNvPr>
          <p:cNvSpPr/>
          <p:nvPr/>
        </p:nvSpPr>
        <p:spPr>
          <a:xfrm>
            <a:off x="0" y="0"/>
            <a:ext cx="545841" cy="7061955"/>
          </a:xfrm>
          <a:prstGeom prst="rect">
            <a:avLst/>
          </a:prstGeom>
          <a:gradFill flip="none" rotWithShape="1">
            <a:gsLst>
              <a:gs pos="0">
                <a:srgbClr val="004BE2"/>
              </a:gs>
              <a:gs pos="76000">
                <a:srgbClr val="6995EE"/>
              </a:gs>
              <a:gs pos="96000">
                <a:schemeClr val="bg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IBM Plex Sans" panose="020B050305020300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79D5A3-8F1B-4258-8344-2AC96C0990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018" y="194489"/>
            <a:ext cx="2560605" cy="99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861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A84B4A-0043-46D7-A1B6-3674536EE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>
                <a:solidFill>
                  <a:srgbClr val="004BE2"/>
                </a:solidFill>
                <a:latin typeface="IBM Plex Sans" panose="020B0503050203000203" pitchFamily="34" charset="0"/>
              </a:rPr>
              <a:t>Обеспечение банкнотами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EFD762-15F7-462A-8AD5-4F35D57F8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000" b="1" dirty="0">
                <a:solidFill>
                  <a:srgbClr val="014BE3"/>
                </a:solidFill>
                <a:latin typeface="IBM Plex Sans Medium" panose="020B0603050203000203" pitchFamily="34" charset="-52"/>
              </a:rPr>
              <a:t>97% </a:t>
            </a:r>
            <a:r>
              <a:rPr lang="ru-RU" sz="2500" dirty="0">
                <a:latin typeface="IBM Plex Sans Medium" panose="020B0603050203000203" pitchFamily="34" charset="-52"/>
              </a:rPr>
              <a:t>кредитных организаций -</a:t>
            </a:r>
          </a:p>
          <a:p>
            <a:pPr marL="0" indent="0">
              <a:buNone/>
            </a:pPr>
            <a:r>
              <a:rPr lang="ru-RU" sz="2000" dirty="0">
                <a:latin typeface="IBM Plex Sans Medium" panose="020B0603050203000203" pitchFamily="34" charset="-52"/>
              </a:rPr>
              <a:t>считают </a:t>
            </a:r>
            <a:r>
              <a:rPr lang="ru-RU" sz="2000" dirty="0">
                <a:solidFill>
                  <a:srgbClr val="000000"/>
                </a:solidFill>
                <a:effectLst/>
                <a:latin typeface="IBM Plex Sans Medium" panose="020B0603050203000203" pitchFamily="34" charset="-52"/>
                <a:ea typeface="Times New Roman" panose="02020603050405020304" pitchFamily="18" charset="0"/>
              </a:rPr>
              <a:t>ситуацию с обеспечением </a:t>
            </a:r>
            <a:r>
              <a:rPr lang="ru-RU" sz="2000" dirty="0">
                <a:effectLst/>
                <a:latin typeface="IBM Plex Sans Medium" panose="020B0603050203000203" pitchFamily="34" charset="-52"/>
                <a:ea typeface="Times New Roman" panose="02020603050405020304" pitchFamily="18" charset="0"/>
              </a:rPr>
              <a:t>банкнотами</a:t>
            </a:r>
            <a:r>
              <a:rPr lang="ru-RU" sz="2000" dirty="0">
                <a:solidFill>
                  <a:srgbClr val="000000"/>
                </a:solidFill>
                <a:effectLst/>
                <a:latin typeface="IBM Plex Sans Medium" panose="020B0603050203000203" pitchFamily="34" charset="-52"/>
                <a:ea typeface="Times New Roman" panose="02020603050405020304" pitchFamily="18" charset="0"/>
              </a:rPr>
              <a:t> в регионах</a:t>
            </a:r>
            <a:r>
              <a:rPr lang="ru-RU" sz="2000" dirty="0">
                <a:solidFill>
                  <a:srgbClr val="014BE3"/>
                </a:solidFill>
                <a:effectLst/>
                <a:latin typeface="IBM Plex Sans Medium" panose="020B0603050203000203" pitchFamily="34" charset="-52"/>
                <a:ea typeface="Times New Roman" panose="02020603050405020304" pitchFamily="18" charset="0"/>
              </a:rPr>
              <a:t> оптимальной</a:t>
            </a:r>
            <a:r>
              <a:rPr lang="ru-RU" sz="2000" dirty="0">
                <a:solidFill>
                  <a:srgbClr val="000000"/>
                </a:solidFill>
                <a:effectLst/>
                <a:latin typeface="IBM Plex Sans Medium" panose="020B0603050203000203" pitchFamily="34" charset="-52"/>
                <a:ea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  <a:effectLst/>
              <a:latin typeface="IBM Plex Sans Medium" panose="020B0603050203000203" pitchFamily="34" charset="-52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200" b="1" dirty="0">
              <a:solidFill>
                <a:srgbClr val="000000"/>
              </a:solidFill>
              <a:latin typeface="IBM Plex Sans Medium" panose="020B0603050203000203" pitchFamily="34" charset="-52"/>
            </a:endParaRPr>
          </a:p>
          <a:p>
            <a:pPr marL="0" indent="0">
              <a:buNone/>
            </a:pPr>
            <a:r>
              <a:rPr lang="ru-RU" sz="3000" b="1" dirty="0">
                <a:solidFill>
                  <a:srgbClr val="000000"/>
                </a:solidFill>
                <a:latin typeface="IBM Plex Sans Medium" panose="020B0603050203000203" pitchFamily="34" charset="-52"/>
              </a:rPr>
              <a:t>Проблемы: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IBM Plex Sans Medium" panose="020B060305020300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неудовлетворительное качество банкнот;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IBM Plex Sans Medium" panose="020B060305020300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необеспечение банкнотами;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IBM Plex Sans Medium" panose="020B060305020300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неполучение купюр по заявке.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F9A9FE-21D5-43B8-B758-706F5815B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A7D-B3AA-474D-977B-489AEC509AE0}" type="slidenum">
              <a:rPr lang="ru-RU" smtClean="0"/>
              <a:t>2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AB41A45-DFD8-40C4-B83E-D48C744C5BFE}"/>
              </a:ext>
            </a:extLst>
          </p:cNvPr>
          <p:cNvSpPr/>
          <p:nvPr/>
        </p:nvSpPr>
        <p:spPr>
          <a:xfrm>
            <a:off x="0" y="0"/>
            <a:ext cx="545841" cy="7061955"/>
          </a:xfrm>
          <a:prstGeom prst="rect">
            <a:avLst/>
          </a:prstGeom>
          <a:gradFill flip="none" rotWithShape="1">
            <a:gsLst>
              <a:gs pos="0">
                <a:srgbClr val="004BE2"/>
              </a:gs>
              <a:gs pos="76000">
                <a:srgbClr val="6995EE"/>
              </a:gs>
              <a:gs pos="96000">
                <a:schemeClr val="bg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IBM Plex Sans" panose="020B05030502030002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02050F-EFCF-4388-B582-27EBA2A4EF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018" y="194489"/>
            <a:ext cx="2560605" cy="99283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97CEE53-7DA5-4E5B-98A2-82535594E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479" y="2959793"/>
            <a:ext cx="1511939" cy="4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86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A84B4A-0043-46D7-A1B6-3674536EE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>
                <a:solidFill>
                  <a:srgbClr val="004BE2"/>
                </a:solidFill>
                <a:latin typeface="IBM Plex Sans" panose="020B0503050203000203" pitchFamily="34" charset="0"/>
              </a:rPr>
              <a:t>Обеспечение монетами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EFD762-15F7-462A-8AD5-4F35D57F8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000" b="1" dirty="0">
                <a:solidFill>
                  <a:srgbClr val="014BE3"/>
                </a:solidFill>
                <a:latin typeface="IBM Plex Sans Medium" panose="020B0603050203000203" pitchFamily="34" charset="-52"/>
              </a:rPr>
              <a:t>78% </a:t>
            </a:r>
            <a:r>
              <a:rPr lang="ru-RU" sz="2500" dirty="0">
                <a:latin typeface="IBM Plex Sans Medium" panose="020B0603050203000203" pitchFamily="34" charset="-52"/>
              </a:rPr>
              <a:t>кредитных организаций -</a:t>
            </a:r>
          </a:p>
          <a:p>
            <a:pPr marL="0" indent="0">
              <a:buNone/>
            </a:pPr>
            <a:r>
              <a:rPr lang="ru-RU" sz="2000" dirty="0">
                <a:latin typeface="IBM Plex Sans Medium" panose="020B0603050203000203" pitchFamily="34" charset="-52"/>
              </a:rPr>
              <a:t>считают </a:t>
            </a:r>
            <a:r>
              <a:rPr lang="ru-RU" sz="2000" dirty="0">
                <a:solidFill>
                  <a:srgbClr val="000000"/>
                </a:solidFill>
                <a:effectLst/>
                <a:latin typeface="IBM Plex Sans Medium" panose="020B0603050203000203" pitchFamily="34" charset="-52"/>
                <a:ea typeface="Times New Roman" panose="02020603050405020304" pitchFamily="18" charset="0"/>
              </a:rPr>
              <a:t>ситуацию с обеспечением монетами в регионах</a:t>
            </a:r>
            <a:r>
              <a:rPr lang="ru-RU" sz="2000" dirty="0">
                <a:solidFill>
                  <a:srgbClr val="014BE3"/>
                </a:solidFill>
                <a:effectLst/>
                <a:latin typeface="IBM Plex Sans Medium" panose="020B0603050203000203" pitchFamily="34" charset="-52"/>
                <a:ea typeface="Times New Roman" panose="02020603050405020304" pitchFamily="18" charset="0"/>
              </a:rPr>
              <a:t> оптимальной</a:t>
            </a:r>
            <a:r>
              <a:rPr lang="ru-RU" sz="2000" dirty="0">
                <a:solidFill>
                  <a:srgbClr val="000000"/>
                </a:solidFill>
                <a:effectLst/>
                <a:latin typeface="IBM Plex Sans Medium" panose="020B0603050203000203" pitchFamily="34" charset="-52"/>
                <a:ea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  <a:effectLst/>
              <a:latin typeface="IBM Plex Sans Medium" panose="020B0603050203000203" pitchFamily="34" charset="-52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  <a:effectLst/>
              <a:latin typeface="IBM Plex Sans Medium" panose="020B0603050203000203" pitchFamily="34" charset="-52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000" b="1" dirty="0">
                <a:solidFill>
                  <a:srgbClr val="000000"/>
                </a:solidFill>
                <a:latin typeface="IBM Plex Sans Medium" panose="020B0603050203000203" pitchFamily="34" charset="-52"/>
              </a:rPr>
              <a:t>Проблемы: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IBM Plex Sans Medium" panose="020B060305020300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нехватка монет </a:t>
            </a:r>
            <a:r>
              <a:rPr lang="ru-RU" sz="2000" dirty="0">
                <a:effectLst/>
                <a:latin typeface="IBM Plex Sans Medium" panose="020B060305020300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номиналом менее 1 рубля;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IBM Plex Sans Medium" panose="020B060305020300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реализация монеты, которую Банк России не принимает.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F9A9FE-21D5-43B8-B758-706F5815B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A7D-B3AA-474D-977B-489AEC509AE0}" type="slidenum">
              <a:rPr lang="ru-RU" smtClean="0"/>
              <a:t>3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AB41A45-DFD8-40C4-B83E-D48C744C5BFE}"/>
              </a:ext>
            </a:extLst>
          </p:cNvPr>
          <p:cNvSpPr/>
          <p:nvPr/>
        </p:nvSpPr>
        <p:spPr>
          <a:xfrm>
            <a:off x="0" y="0"/>
            <a:ext cx="545841" cy="7061955"/>
          </a:xfrm>
          <a:prstGeom prst="rect">
            <a:avLst/>
          </a:prstGeom>
          <a:gradFill flip="none" rotWithShape="1">
            <a:gsLst>
              <a:gs pos="0">
                <a:srgbClr val="004BE2"/>
              </a:gs>
              <a:gs pos="76000">
                <a:srgbClr val="6995EE"/>
              </a:gs>
              <a:gs pos="96000">
                <a:schemeClr val="bg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IBM Plex Sans" panose="020B05030502030002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02050F-EFCF-4388-B582-27EBA2A4EF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018" y="194489"/>
            <a:ext cx="2560605" cy="9928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DC6DCF3-D1C7-441E-B08B-611853D55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116" y="3118413"/>
            <a:ext cx="1511939" cy="4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98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AAAA4E-A45A-4324-88B5-EAEDF52D2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500" b="1" dirty="0">
                <a:solidFill>
                  <a:srgbClr val="014BE3"/>
                </a:solidFill>
                <a:latin typeface="IBM Plex Sans Medium" panose="020B0603050203000203" pitchFamily="34" charset="-52"/>
              </a:rPr>
              <a:t>Сложности в связи с </a:t>
            </a:r>
            <a:br>
              <a:rPr lang="ru-RU" sz="4500" b="1" dirty="0">
                <a:solidFill>
                  <a:srgbClr val="014BE3"/>
                </a:solidFill>
                <a:latin typeface="IBM Plex Sans Medium" panose="020B0603050203000203" pitchFamily="34" charset="-52"/>
              </a:rPr>
            </a:br>
            <a:r>
              <a:rPr lang="ru-RU" sz="4500" b="1" dirty="0">
                <a:solidFill>
                  <a:srgbClr val="014BE3"/>
                </a:solidFill>
                <a:latin typeface="IBM Plex Sans Medium" panose="020B0603050203000203" pitchFamily="34" charset="-52"/>
              </a:rPr>
              <a:t>закрытием РКЦ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675F7D-FD3D-4FDD-807E-740546B2D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43727" cy="805608"/>
          </a:xfrm>
        </p:spPr>
        <p:txBody>
          <a:bodyPr/>
          <a:lstStyle/>
          <a:p>
            <a:pPr marL="0" indent="0">
              <a:buNone/>
            </a:pPr>
            <a:r>
              <a:rPr lang="ru-RU" sz="3000" b="1" dirty="0">
                <a:solidFill>
                  <a:srgbClr val="014BE3"/>
                </a:solidFill>
                <a:effectLst/>
                <a:latin typeface="IBM Plex Sans Medium" panose="020B0603050203000203" pitchFamily="34" charset="-52"/>
                <a:ea typeface="Calibri" panose="020F0502020204030204" pitchFamily="34" charset="0"/>
              </a:rPr>
              <a:t>80% </a:t>
            </a:r>
            <a:r>
              <a:rPr lang="ru-RU" sz="2000" dirty="0">
                <a:effectLst/>
                <a:latin typeface="IBM Plex Sans Medium" panose="020B0603050203000203" pitchFamily="34" charset="-52"/>
                <a:ea typeface="Calibri" panose="020F0502020204030204" pitchFamily="34" charset="0"/>
              </a:rPr>
              <a:t>банков - закрытие близлежащих РКЦ в ближайшие 3 года </a:t>
            </a:r>
            <a:r>
              <a:rPr lang="ru-RU" sz="2000" dirty="0">
                <a:solidFill>
                  <a:srgbClr val="014BE3"/>
                </a:solidFill>
                <a:effectLst/>
                <a:latin typeface="IBM Plex Sans Medium" panose="020B0603050203000203" pitchFamily="34" charset="-52"/>
                <a:ea typeface="Calibri" panose="020F0502020204030204" pitchFamily="34" charset="0"/>
              </a:rPr>
              <a:t>приведет</a:t>
            </a:r>
            <a:r>
              <a:rPr lang="ru-RU" sz="2000" dirty="0">
                <a:effectLst/>
                <a:latin typeface="IBM Plex Sans Medium" panose="020B0603050203000203" pitchFamily="34" charset="-52"/>
                <a:ea typeface="Calibri" panose="020F0502020204030204" pitchFamily="34" charset="0"/>
              </a:rPr>
              <a:t> к возникновению </a:t>
            </a:r>
            <a:r>
              <a:rPr lang="ru-RU" sz="2000" dirty="0">
                <a:solidFill>
                  <a:srgbClr val="014BE3"/>
                </a:solidFill>
                <a:effectLst/>
                <a:latin typeface="IBM Plex Sans Medium" panose="020B0603050203000203" pitchFamily="34" charset="-52"/>
                <a:ea typeface="Calibri" panose="020F0502020204030204" pitchFamily="34" charset="0"/>
              </a:rPr>
              <a:t>сложностей</a:t>
            </a:r>
            <a:r>
              <a:rPr lang="ru-RU" sz="2000" dirty="0">
                <a:effectLst/>
                <a:latin typeface="IBM Plex Sans Medium" panose="020B0603050203000203" pitchFamily="34" charset="-52"/>
                <a:ea typeface="Calibri" panose="020F0502020204030204" pitchFamily="34" charset="0"/>
              </a:rPr>
              <a:t>:</a:t>
            </a:r>
            <a:endParaRPr lang="ru-RU" sz="2000" dirty="0">
              <a:latin typeface="IBM Plex Sans Medium" panose="020B0603050203000203" pitchFamily="34" charset="-52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7AFF5C-D6BB-4F43-93DC-30229A8B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A7D-B3AA-474D-977B-489AEC509AE0}" type="slidenum">
              <a:rPr lang="ru-RU" smtClean="0"/>
              <a:t>4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E34903A-6E88-4D13-90DD-3F94E9F3EDF5}"/>
              </a:ext>
            </a:extLst>
          </p:cNvPr>
          <p:cNvSpPr/>
          <p:nvPr/>
        </p:nvSpPr>
        <p:spPr>
          <a:xfrm>
            <a:off x="0" y="0"/>
            <a:ext cx="545841" cy="7061955"/>
          </a:xfrm>
          <a:prstGeom prst="rect">
            <a:avLst/>
          </a:prstGeom>
          <a:gradFill flip="none" rotWithShape="1">
            <a:gsLst>
              <a:gs pos="0">
                <a:srgbClr val="004BE2"/>
              </a:gs>
              <a:gs pos="76000">
                <a:srgbClr val="6995EE"/>
              </a:gs>
              <a:gs pos="96000">
                <a:schemeClr val="bg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IBM Plex Sans" panose="020B050305020300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79D5A3-8F1B-4258-8344-2AC96C0990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018" y="194489"/>
            <a:ext cx="2560605" cy="9928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A9828D-3DAE-4EF9-BA6E-3C386A2117C3}"/>
              </a:ext>
            </a:extLst>
          </p:cNvPr>
          <p:cNvSpPr txBox="1"/>
          <p:nvPr/>
        </p:nvSpPr>
        <p:spPr>
          <a:xfrm>
            <a:off x="838198" y="2848494"/>
            <a:ext cx="5077409" cy="3084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000" b="1" dirty="0">
                <a:latin typeface="IBM Plex Sans Medium" panose="020B0603050203000203" pitchFamily="34" charset="-52"/>
                <a:cs typeface="Times New Roman" panose="02020603050405020304" pitchFamily="18" charset="0"/>
              </a:rPr>
              <a:t>рост затрат </a:t>
            </a:r>
            <a:r>
              <a:rPr lang="ru-RU" sz="2000" dirty="0">
                <a:latin typeface="IBM Plex Sans Medium" panose="020B0603050203000203" pitchFamily="34" charset="-52"/>
                <a:cs typeface="Times New Roman" panose="02020603050405020304" pitchFamily="18" charset="0"/>
              </a:rPr>
              <a:t>кредитных организаций;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000" dirty="0">
                <a:latin typeface="IBM Plex Sans Medium" panose="020B0603050203000203" pitchFamily="34" charset="-52"/>
                <a:cs typeface="Times New Roman" panose="02020603050405020304" pitchFamily="18" charset="0"/>
              </a:rPr>
              <a:t>увеличение </a:t>
            </a:r>
            <a:r>
              <a:rPr lang="ru-RU" sz="2000" b="1" dirty="0">
                <a:latin typeface="IBM Plex Sans Medium" panose="020B0603050203000203" pitchFamily="34" charset="-52"/>
                <a:cs typeface="Times New Roman" panose="02020603050405020304" pitchFamily="18" charset="0"/>
              </a:rPr>
              <a:t>времени на транспортировку</a:t>
            </a:r>
            <a:r>
              <a:rPr lang="ru-RU" sz="2000" dirty="0">
                <a:latin typeface="IBM Plex Sans Medium" panose="020B0603050203000203" pitchFamily="34" charset="-52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000" b="1" dirty="0">
                <a:effectLst/>
                <a:latin typeface="IBM Plex Sans Medium" panose="020B060305020300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замедление</a:t>
            </a:r>
            <a:r>
              <a:rPr lang="ru-RU" sz="2000" dirty="0">
                <a:effectLst/>
                <a:latin typeface="IBM Plex Sans Medium" panose="020B060305020300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налично-денежного оборота;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000" b="1" dirty="0">
                <a:latin typeface="IBM Plex Sans Medium" panose="020B0603050203000203" pitchFamily="34" charset="-52"/>
                <a:cs typeface="Times New Roman" panose="02020603050405020304" pitchFamily="18" charset="0"/>
              </a:rPr>
              <a:t>увеличение</a:t>
            </a:r>
            <a:r>
              <a:rPr lang="ru-RU" sz="2000" dirty="0">
                <a:effectLst/>
                <a:latin typeface="IBM Plex Sans Medium" panose="020B060305020300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effectLst/>
                <a:latin typeface="IBM Plex Sans Medium" panose="020B060305020300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сроков исполнения заявок</a:t>
            </a:r>
            <a:r>
              <a:rPr lang="ru-RU" sz="2000" dirty="0">
                <a:effectLst/>
                <a:latin typeface="IBM Plex Sans Medium" panose="020B060305020300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клиентов;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dirty="0">
              <a:latin typeface="IBM Plex Sans" panose="020B0503050203000203" pitchFamily="34" charset="-52"/>
              <a:ea typeface="Yu Gothic UI Light" panose="020B0300000000000000" pitchFamily="34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942646-2B3E-4166-9597-F0204049C0CB}"/>
              </a:ext>
            </a:extLst>
          </p:cNvPr>
          <p:cNvSpPr txBox="1"/>
          <p:nvPr/>
        </p:nvSpPr>
        <p:spPr>
          <a:xfrm>
            <a:off x="6756918" y="2766170"/>
            <a:ext cx="4859693" cy="3867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000" dirty="0">
                <a:effectLst/>
                <a:latin typeface="IBM Plex Sans Medium" panose="020B060305020300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сложности с </a:t>
            </a:r>
            <a:r>
              <a:rPr lang="ru-RU" sz="2000" b="1" dirty="0">
                <a:effectLst/>
                <a:latin typeface="IBM Plex Sans Medium" panose="020B060305020300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направлением на экспертизу, сдачей </a:t>
            </a:r>
            <a:r>
              <a:rPr lang="ru-RU" sz="2000" dirty="0">
                <a:effectLst/>
                <a:latin typeface="IBM Plex Sans Medium" panose="020B060305020300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сверхлимитных остатков наличных денег, </a:t>
            </a:r>
            <a:r>
              <a:rPr lang="ru-RU" sz="2000" b="1" dirty="0">
                <a:effectLst/>
                <a:latin typeface="IBM Plex Sans Medium" panose="020B060305020300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изъятием из обращения </a:t>
            </a:r>
            <a:r>
              <a:rPr lang="ru-RU" sz="2000" dirty="0">
                <a:effectLst/>
                <a:latin typeface="IBM Plex Sans Medium" panose="020B060305020300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ветхих и поврежденных банкнот и дефектной монеты;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000" dirty="0">
                <a:effectLst/>
                <a:latin typeface="IBM Plex Sans Medium" panose="020B060305020300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IBM Plex Sans Medium" panose="020B0603050203000203" pitchFamily="34" charset="-52"/>
                <a:cs typeface="Times New Roman" panose="02020603050405020304" pitchFamily="18" charset="0"/>
              </a:rPr>
              <a:t>увеличение временного интервала </a:t>
            </a:r>
            <a:r>
              <a:rPr lang="ru-RU" sz="2000" dirty="0">
                <a:latin typeface="IBM Plex Sans Medium" panose="020B0603050203000203" pitchFamily="34" charset="-52"/>
                <a:cs typeface="Times New Roman" panose="02020603050405020304" pitchFamily="18" charset="0"/>
              </a:rPr>
              <a:t>между отправкой наличности в РКЦ и зачислением средств на корсчет банка.</a:t>
            </a:r>
          </a:p>
          <a:p>
            <a:endParaRPr lang="ru-RU" dirty="0">
              <a:latin typeface="IBM Plex Sans" panose="020B0503050203000203" pitchFamily="34" charset="-52"/>
              <a:ea typeface="Yu Gothic UI Light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0485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7370FA55-156C-406B-9F52-64ED594123A7}"/>
              </a:ext>
            </a:extLst>
          </p:cNvPr>
          <p:cNvSpPr/>
          <p:nvPr/>
        </p:nvSpPr>
        <p:spPr>
          <a:xfrm rot="16200000">
            <a:off x="5750341" y="431013"/>
            <a:ext cx="448627" cy="12439165"/>
          </a:xfrm>
          <a:prstGeom prst="rect">
            <a:avLst/>
          </a:prstGeom>
          <a:gradFill flip="none" rotWithShape="1">
            <a:gsLst>
              <a:gs pos="4000">
                <a:srgbClr val="004BE2"/>
              </a:gs>
              <a:gs pos="6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IBM Plex Sans" panose="020B0503050203000203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27F8760-8B9B-A14E-88BB-55D3080D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3228" y="4953149"/>
            <a:ext cx="3687588" cy="4445784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8D9409C-8CEB-3F40-BD21-128BAE05EB26}"/>
              </a:ext>
            </a:extLst>
          </p:cNvPr>
          <p:cNvSpPr/>
          <p:nvPr/>
        </p:nvSpPr>
        <p:spPr>
          <a:xfrm>
            <a:off x="-244929" y="-185335"/>
            <a:ext cx="545841" cy="7061955"/>
          </a:xfrm>
          <a:prstGeom prst="rect">
            <a:avLst/>
          </a:prstGeom>
          <a:gradFill flip="none" rotWithShape="1">
            <a:gsLst>
              <a:gs pos="0">
                <a:srgbClr val="004BE2"/>
              </a:gs>
              <a:gs pos="76000">
                <a:srgbClr val="6995EE"/>
              </a:gs>
              <a:gs pos="96000">
                <a:schemeClr val="bg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IBM Plex Sans" panose="020B0503050203000203" pitchFamily="34" charset="0"/>
            </a:endParaRP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5BC872A8-233D-1546-8E55-85A25272F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4623" y="6431466"/>
            <a:ext cx="545841" cy="307265"/>
          </a:xfrm>
        </p:spPr>
        <p:txBody>
          <a:bodyPr/>
          <a:lstStyle/>
          <a:p>
            <a:fld id="{163B6A7D-B3AA-474D-977B-489AEC509AE0}" type="slidenum">
              <a:rPr lang="ru-RU" smtClean="0">
                <a:solidFill>
                  <a:schemeClr val="bg1"/>
                </a:solidFill>
                <a:latin typeface="IBM Plex Sans" panose="020B0503050203000203" pitchFamily="34" charset="0"/>
              </a:rPr>
              <a:t>5</a:t>
            </a:fld>
            <a:endParaRPr lang="ru-RU" dirty="0">
              <a:solidFill>
                <a:schemeClr val="bg1"/>
              </a:solidFill>
              <a:latin typeface="IBM Plex Sans" panose="020B05030502030002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EFED508-8FB9-5E4B-8A00-BAE835571A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249" y="-1231820"/>
            <a:ext cx="1857294" cy="770953"/>
          </a:xfrm>
          <a:prstGeom prst="rect">
            <a:avLst/>
          </a:prstGeom>
        </p:spPr>
      </p:pic>
      <p:sp>
        <p:nvSpPr>
          <p:cNvPr id="16" name="Заголовок 3">
            <a:extLst>
              <a:ext uri="{FF2B5EF4-FFF2-40B4-BE49-F238E27FC236}">
                <a16:creationId xmlns:a16="http://schemas.microsoft.com/office/drawing/2014/main" id="{B4857E83-FE23-714D-B2C4-8C58AC7A788F}"/>
              </a:ext>
            </a:extLst>
          </p:cNvPr>
          <p:cNvSpPr txBox="1">
            <a:spLocks/>
          </p:cNvSpPr>
          <p:nvPr/>
        </p:nvSpPr>
        <p:spPr>
          <a:xfrm>
            <a:off x="1250341" y="410977"/>
            <a:ext cx="7415391" cy="8521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rgbClr val="004BE2"/>
                </a:solidFill>
                <a:latin typeface="IBM Plex Sans" panose="020B0503050203000203" pitchFamily="34" charset="0"/>
              </a:rPr>
              <a:t>Пути решения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0E939DE-06B1-934A-A45A-EDD0C45341AD}"/>
              </a:ext>
            </a:extLst>
          </p:cNvPr>
          <p:cNvSpPr/>
          <p:nvPr/>
        </p:nvSpPr>
        <p:spPr>
          <a:xfrm rot="5400000" flipH="1">
            <a:off x="1962544" y="3725429"/>
            <a:ext cx="45719" cy="1512178"/>
          </a:xfrm>
          <a:prstGeom prst="rect">
            <a:avLst/>
          </a:prstGeom>
          <a:solidFill>
            <a:srgbClr val="FF4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IBM Plex Sans" panose="020B0503050203000203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4358C95-F3D3-DE45-A64F-71970541F1E5}"/>
              </a:ext>
            </a:extLst>
          </p:cNvPr>
          <p:cNvSpPr/>
          <p:nvPr/>
        </p:nvSpPr>
        <p:spPr>
          <a:xfrm rot="5400000" flipH="1">
            <a:off x="1976279" y="5395759"/>
            <a:ext cx="45719" cy="1512178"/>
          </a:xfrm>
          <a:prstGeom prst="rect">
            <a:avLst/>
          </a:prstGeom>
          <a:solidFill>
            <a:srgbClr val="FF4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IBM Plex Sans" panose="020B0503050203000203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6080FE3F-F88B-AC47-8E4B-84C66F97190F}"/>
              </a:ext>
            </a:extLst>
          </p:cNvPr>
          <p:cNvSpPr/>
          <p:nvPr/>
        </p:nvSpPr>
        <p:spPr>
          <a:xfrm>
            <a:off x="1290447" y="3174670"/>
            <a:ext cx="42448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14BE3"/>
                </a:solidFill>
                <a:latin typeface="IBM Plex Sans" panose="020B0503050203000203" pitchFamily="34" charset="0"/>
                <a:ea typeface="Yu Gothic UI Light" panose="020B0300000000000000" pitchFamily="34" charset="-128"/>
              </a:rPr>
              <a:t>увеличение количества </a:t>
            </a:r>
            <a:r>
              <a:rPr lang="ru-RU" sz="2000" b="1" dirty="0">
                <a:latin typeface="IBM Plex Sans" panose="020B0503050203000203" pitchFamily="34" charset="0"/>
                <a:ea typeface="Yu Gothic UI Light" panose="020B0300000000000000" pitchFamily="34" charset="-128"/>
              </a:rPr>
              <a:t>кредитных организаций с правом хранения денег ЦБ</a:t>
            </a:r>
            <a:endParaRPr lang="ru-RU" dirty="0">
              <a:latin typeface="IBM Plex Sans" panose="020B0503050203000203" pitchFamily="34" charset="-52"/>
              <a:ea typeface="Yu Gothic UI Light" panose="020B0300000000000000" pitchFamily="34" charset="-128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557A5EDB-EEE9-E24F-A879-C2CA707CCEE6}"/>
              </a:ext>
            </a:extLst>
          </p:cNvPr>
          <p:cNvSpPr/>
          <p:nvPr/>
        </p:nvSpPr>
        <p:spPr>
          <a:xfrm rot="5400000" flipH="1">
            <a:off x="7123318" y="3139910"/>
            <a:ext cx="45719" cy="1512178"/>
          </a:xfrm>
          <a:prstGeom prst="rect">
            <a:avLst/>
          </a:prstGeom>
          <a:solidFill>
            <a:srgbClr val="FF4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IBM Plex Sans" panose="020B0503050203000203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73306DCF-8160-BF4D-AB49-9D34426040A0}"/>
              </a:ext>
            </a:extLst>
          </p:cNvPr>
          <p:cNvSpPr/>
          <p:nvPr/>
        </p:nvSpPr>
        <p:spPr>
          <a:xfrm>
            <a:off x="6242623" y="1839920"/>
            <a:ext cx="34794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effectLst/>
                <a:latin typeface="IBM Plex Sans Medium" panose="020B0603050203000203" pitchFamily="34" charset="-52"/>
                <a:ea typeface="Calibri" panose="020F0502020204030204" pitchFamily="34" charset="0"/>
              </a:rPr>
              <a:t>создание </a:t>
            </a:r>
            <a:r>
              <a:rPr lang="ru-RU" sz="2000" b="1" dirty="0">
                <a:solidFill>
                  <a:srgbClr val="014BE3"/>
                </a:solidFill>
                <a:effectLst/>
                <a:latin typeface="IBM Plex Sans Medium" panose="020B0603050203000203" pitchFamily="34" charset="-52"/>
                <a:ea typeface="Calibri" panose="020F0502020204030204" pitchFamily="34" charset="0"/>
              </a:rPr>
              <a:t>кассовых центров</a:t>
            </a:r>
            <a:r>
              <a:rPr lang="ru-RU" sz="2000" b="1" dirty="0">
                <a:effectLst/>
                <a:latin typeface="IBM Plex Sans Medium" panose="020B0603050203000203" pitchFamily="34" charset="-52"/>
                <a:ea typeface="Calibri" panose="020F0502020204030204" pitchFamily="34" charset="0"/>
              </a:rPr>
              <a:t> по обработке наличных денег, многофункциональных центров в удобном месторасположении</a:t>
            </a:r>
            <a:endParaRPr lang="ru-RU" sz="2000" b="1" dirty="0">
              <a:latin typeface="IBM Plex Sans Medium" panose="020B0603050203000203" pitchFamily="34" charset="-52"/>
              <a:ea typeface="Yu Gothic UI Light" panose="020B0300000000000000" pitchFamily="34" charset="-128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E5526AE1-EAC2-F041-9890-486AB0E43F8B}"/>
              </a:ext>
            </a:extLst>
          </p:cNvPr>
          <p:cNvSpPr/>
          <p:nvPr/>
        </p:nvSpPr>
        <p:spPr>
          <a:xfrm rot="5400000" flipH="1">
            <a:off x="7143580" y="5319871"/>
            <a:ext cx="45719" cy="1512178"/>
          </a:xfrm>
          <a:prstGeom prst="rect">
            <a:avLst/>
          </a:prstGeom>
          <a:solidFill>
            <a:srgbClr val="FF4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IBM Plex Sans" panose="020B0503050203000203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0E236E18-666D-B842-B83C-50C6995C10B8}"/>
              </a:ext>
            </a:extLst>
          </p:cNvPr>
          <p:cNvSpPr/>
          <p:nvPr/>
        </p:nvSpPr>
        <p:spPr>
          <a:xfrm>
            <a:off x="6293219" y="4303008"/>
            <a:ext cx="37747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14BE3"/>
                </a:solidFill>
                <a:effectLst/>
                <a:latin typeface="IBM Plex Sans Medium" panose="020B0603050203000203" pitchFamily="34" charset="-52"/>
                <a:ea typeface="Calibri" panose="020F0502020204030204" pitchFamily="34" charset="0"/>
              </a:rPr>
              <a:t>контроль</a:t>
            </a:r>
            <a:r>
              <a:rPr lang="ru-RU" sz="2000" b="1" dirty="0">
                <a:effectLst/>
                <a:latin typeface="IBM Plex Sans Medium" panose="020B0603050203000203" pitchFamily="34" charset="-52"/>
                <a:ea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rgbClr val="014BE3"/>
                </a:solidFill>
                <a:latin typeface="IBM Plex Sans Medium" panose="020B0603050203000203" pitchFamily="34" charset="-52"/>
              </a:rPr>
              <a:t>за тарифами </a:t>
            </a:r>
            <a:r>
              <a:rPr lang="ru-RU" sz="2000" b="1" dirty="0">
                <a:latin typeface="IBM Plex Sans Medium" panose="020B0603050203000203" pitchFamily="34" charset="-52"/>
              </a:rPr>
              <a:t>кредитных</a:t>
            </a:r>
            <a:r>
              <a:rPr lang="ru-RU" sz="2000" b="1" dirty="0">
                <a:solidFill>
                  <a:srgbClr val="014BE3"/>
                </a:solidFill>
                <a:latin typeface="IBM Plex Sans Medium" panose="020B0603050203000203" pitchFamily="34" charset="-52"/>
              </a:rPr>
              <a:t> </a:t>
            </a:r>
            <a:r>
              <a:rPr lang="ru-RU" sz="2000" b="1" dirty="0">
                <a:effectLst/>
                <a:latin typeface="IBM Plex Sans Medium" panose="020B0603050203000203" pitchFamily="34" charset="-52"/>
                <a:ea typeface="Calibri" panose="020F0502020204030204" pitchFamily="34" charset="0"/>
              </a:rPr>
              <a:t>организаций, которым будут переданы функции хранения денег ЦБ</a:t>
            </a:r>
            <a:endParaRPr lang="ru-RU" sz="2000" b="1" dirty="0">
              <a:latin typeface="IBM Plex Sans Medium" panose="020B0603050203000203" pitchFamily="34" charset="-52"/>
              <a:ea typeface="Yu Gothic UI Light" panose="020B0300000000000000" pitchFamily="34" charset="-128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FADD786-2728-4718-BB04-89FF149699F6}"/>
              </a:ext>
            </a:extLst>
          </p:cNvPr>
          <p:cNvSpPr/>
          <p:nvPr/>
        </p:nvSpPr>
        <p:spPr>
          <a:xfrm>
            <a:off x="1229315" y="4708623"/>
            <a:ext cx="39915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effectLst/>
                <a:latin typeface="IBM Plex Sans Medium" panose="020B0603050203000203" pitchFamily="34" charset="-52"/>
                <a:ea typeface="Calibri" panose="020F0502020204030204" pitchFamily="34" charset="0"/>
              </a:rPr>
              <a:t>развитие банкоматной сети за счет передачи </a:t>
            </a:r>
            <a:r>
              <a:rPr lang="ru-RU" sz="2000" b="1" dirty="0">
                <a:solidFill>
                  <a:srgbClr val="014BE3"/>
                </a:solidFill>
                <a:effectLst/>
                <a:latin typeface="IBM Plex Sans Medium" panose="020B0603050203000203" pitchFamily="34" charset="-52"/>
                <a:ea typeface="Calibri" panose="020F0502020204030204" pitchFamily="34" charset="0"/>
              </a:rPr>
              <a:t>банкоматов на централизованное обслуживание </a:t>
            </a:r>
            <a:endParaRPr lang="ru-RU" sz="2000" b="1" dirty="0">
              <a:solidFill>
                <a:srgbClr val="014BE3"/>
              </a:solidFill>
              <a:latin typeface="IBM Plex Sans Medium" panose="020B0603050203000203" pitchFamily="34" charset="-52"/>
              <a:ea typeface="Yu Gothic UI Light" panose="020B0300000000000000" pitchFamily="34" charset="-128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28C772B-726D-4094-B1B4-EA9C57B1BC87}"/>
              </a:ext>
            </a:extLst>
          </p:cNvPr>
          <p:cNvSpPr/>
          <p:nvPr/>
        </p:nvSpPr>
        <p:spPr>
          <a:xfrm rot="5400000" flipH="1">
            <a:off x="2082183" y="2260129"/>
            <a:ext cx="45719" cy="1512178"/>
          </a:xfrm>
          <a:prstGeom prst="rect">
            <a:avLst/>
          </a:prstGeom>
          <a:solidFill>
            <a:srgbClr val="FF4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IBM Plex Sans" panose="020B050305020300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087FA4-BCAF-418D-A6A7-F9EBBA2A5C98}"/>
              </a:ext>
            </a:extLst>
          </p:cNvPr>
          <p:cNvSpPr txBox="1"/>
          <p:nvPr/>
        </p:nvSpPr>
        <p:spPr>
          <a:xfrm>
            <a:off x="1256261" y="1839494"/>
            <a:ext cx="42176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14BE3"/>
                </a:solidFill>
                <a:latin typeface="IBM Plex Sans" panose="020B0503050203000203" pitchFamily="34" charset="0"/>
                <a:ea typeface="Yu Gothic UI Light" panose="020B0300000000000000" pitchFamily="34" charset="-128"/>
              </a:rPr>
              <a:t>пересмотр подходов к</a:t>
            </a:r>
            <a:r>
              <a:rPr lang="ru-RU" sz="2000" b="1" dirty="0">
                <a:latin typeface="IBM Plex Sans" panose="020B0503050203000203" pitchFamily="34" charset="0"/>
                <a:ea typeface="Yu Gothic UI Light" panose="020B0300000000000000" pitchFamily="34" charset="-128"/>
              </a:rPr>
              <a:t> закрытию РКЦ, организация необходимой инфраструктуры </a:t>
            </a:r>
            <a:endParaRPr lang="ru-RU" b="1" dirty="0">
              <a:latin typeface="IBM Plex Sans" panose="020B0503050203000203" pitchFamily="34" charset="-52"/>
              <a:ea typeface="Yu Gothic UI Light" panose="020B0300000000000000" pitchFamily="34" charset="-128"/>
            </a:endParaRPr>
          </a:p>
        </p:txBody>
      </p:sp>
      <p:pic>
        <p:nvPicPr>
          <p:cNvPr id="4" name="Рисунок 3" descr="Стрелка вниз со сплошной заливкой">
            <a:extLst>
              <a:ext uri="{FF2B5EF4-FFF2-40B4-BE49-F238E27FC236}">
                <a16:creationId xmlns:a16="http://schemas.microsoft.com/office/drawing/2014/main" id="{F2B58549-70B9-47A3-AAA6-48B8DE1477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308301" y="1881101"/>
            <a:ext cx="574070" cy="574070"/>
          </a:xfrm>
          <a:prstGeom prst="rect">
            <a:avLst/>
          </a:prstGeom>
        </p:spPr>
      </p:pic>
      <p:pic>
        <p:nvPicPr>
          <p:cNvPr id="6" name="Рисунок 5" descr="Закрыть со сплошной заливкой">
            <a:extLst>
              <a:ext uri="{FF2B5EF4-FFF2-40B4-BE49-F238E27FC236}">
                <a16:creationId xmlns:a16="http://schemas.microsoft.com/office/drawing/2014/main" id="{C66D8798-1F25-427D-81AD-AF7733BC96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337573" y="2554588"/>
            <a:ext cx="642522" cy="642522"/>
          </a:xfrm>
          <a:prstGeom prst="rect">
            <a:avLst/>
          </a:prstGeom>
        </p:spPr>
      </p:pic>
      <p:pic>
        <p:nvPicPr>
          <p:cNvPr id="9" name="Рисунок 8" descr="Лампочка и шестеренка со сплошной заливкой">
            <a:extLst>
              <a:ext uri="{FF2B5EF4-FFF2-40B4-BE49-F238E27FC236}">
                <a16:creationId xmlns:a16="http://schemas.microsoft.com/office/drawing/2014/main" id="{1D8190D0-9741-4F9A-832E-50388448AE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337800" y="5100149"/>
            <a:ext cx="665523" cy="66552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6ECC83A-0576-4D43-81B6-CF5E03CBF20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018" y="194489"/>
            <a:ext cx="2560605" cy="99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790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AAAA4E-A45A-4324-88B5-EAEDF52D2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500" b="1" dirty="0">
                <a:solidFill>
                  <a:srgbClr val="014BE3"/>
                </a:solidFill>
                <a:latin typeface="IBM Plex Sans Medium" panose="020B0603050203000203" pitchFamily="34" charset="-52"/>
              </a:rPr>
              <a:t>Передача функций РКЦ </a:t>
            </a:r>
            <a:br>
              <a:rPr lang="ru-RU" sz="4500" b="1" dirty="0">
                <a:solidFill>
                  <a:srgbClr val="014BE3"/>
                </a:solidFill>
                <a:latin typeface="IBM Plex Sans Medium" panose="020B0603050203000203" pitchFamily="34" charset="-52"/>
              </a:rPr>
            </a:br>
            <a:r>
              <a:rPr lang="ru-RU" sz="4500" b="1" dirty="0">
                <a:solidFill>
                  <a:srgbClr val="014BE3"/>
                </a:solidFill>
                <a:latin typeface="IBM Plex Sans Medium" panose="020B0603050203000203" pitchFamily="34" charset="-52"/>
              </a:rPr>
              <a:t>кредитным организациям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675F7D-FD3D-4FDD-807E-740546B2D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1594"/>
            <a:ext cx="10843727" cy="8056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000" dirty="0">
                <a:latin typeface="IBM Plex Sans Medium" panose="020B0603050203000203" pitchFamily="34" charset="-52"/>
                <a:ea typeface="Calibri" panose="020F0502020204030204" pitchFamily="34" charset="0"/>
              </a:rPr>
              <a:t>п</a:t>
            </a:r>
            <a:r>
              <a:rPr lang="ru-RU" sz="3000" dirty="0">
                <a:effectLst/>
                <a:latin typeface="IBM Plex Sans Medium" panose="020B0603050203000203" pitchFamily="34" charset="-52"/>
                <a:ea typeface="Calibri" panose="020F0502020204030204" pitchFamily="34" charset="0"/>
              </a:rPr>
              <a:t>о мнению </a:t>
            </a:r>
            <a:r>
              <a:rPr lang="ru-RU" sz="3200" b="1" dirty="0">
                <a:solidFill>
                  <a:srgbClr val="014BE3"/>
                </a:solidFill>
                <a:effectLst/>
                <a:latin typeface="IBM Plex Sans Medium" panose="020B0603050203000203" pitchFamily="34" charset="-52"/>
                <a:ea typeface="Calibri" panose="020F0502020204030204" pitchFamily="34" charset="0"/>
              </a:rPr>
              <a:t>66,7%</a:t>
            </a:r>
            <a:r>
              <a:rPr lang="ru-RU" sz="3000" b="1" dirty="0">
                <a:solidFill>
                  <a:srgbClr val="014BE3"/>
                </a:solidFill>
                <a:effectLst/>
                <a:latin typeface="IBM Plex Sans Medium" panose="020B0603050203000203" pitchFamily="34" charset="-52"/>
                <a:ea typeface="Calibri" panose="020F0502020204030204" pitchFamily="34" charset="0"/>
              </a:rPr>
              <a:t> </a:t>
            </a:r>
            <a:r>
              <a:rPr lang="ru-RU" sz="3000" dirty="0">
                <a:effectLst/>
                <a:latin typeface="IBM Plex Sans Medium" panose="020B0603050203000203" pitchFamily="34" charset="-52"/>
                <a:ea typeface="Calibri" panose="020F0502020204030204" pitchFamily="34" charset="0"/>
              </a:rPr>
              <a:t>банков </a:t>
            </a:r>
            <a:r>
              <a:rPr lang="ru-RU" sz="3000" dirty="0">
                <a:solidFill>
                  <a:srgbClr val="014BE3"/>
                </a:solidFill>
                <a:effectLst/>
                <a:latin typeface="IBM Plex Sans Medium" panose="020B0603050203000203" pitchFamily="34" charset="-52"/>
                <a:ea typeface="Calibri" panose="020F0502020204030204" pitchFamily="34" charset="0"/>
              </a:rPr>
              <a:t>решит </a:t>
            </a:r>
            <a:r>
              <a:rPr lang="ru-RU" sz="3000" dirty="0">
                <a:effectLst/>
                <a:latin typeface="IBM Plex Sans Medium" panose="020B0603050203000203" pitchFamily="34" charset="-52"/>
                <a:ea typeface="Calibri" panose="020F0502020204030204" pitchFamily="34" charset="0"/>
              </a:rPr>
              <a:t>проблему обеспечения наличными в регионах</a:t>
            </a:r>
          </a:p>
          <a:p>
            <a:pPr marL="0" indent="0">
              <a:buNone/>
            </a:pPr>
            <a:endParaRPr lang="ru-RU" sz="3000" dirty="0">
              <a:latin typeface="IBM Plex Sans Medium" panose="020B0603050203000203" pitchFamily="34" charset="-52"/>
            </a:endParaRPr>
          </a:p>
          <a:p>
            <a:pPr marL="0" indent="0">
              <a:buNone/>
            </a:pPr>
            <a:endParaRPr lang="ru-RU" sz="3000" dirty="0">
              <a:latin typeface="IBM Plex Sans Medium" panose="020B0603050203000203" pitchFamily="34" charset="-52"/>
            </a:endParaRPr>
          </a:p>
          <a:p>
            <a:pPr marL="0" indent="0">
              <a:buNone/>
            </a:pPr>
            <a:endParaRPr lang="ru-RU" sz="3000" dirty="0">
              <a:latin typeface="IBM Plex Sans Medium" panose="020B0603050203000203" pitchFamily="34" charset="-52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7AFF5C-D6BB-4F43-93DC-30229A8B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A7D-B3AA-474D-977B-489AEC509AE0}" type="slidenum">
              <a:rPr lang="ru-RU" smtClean="0"/>
              <a:t>6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E34903A-6E88-4D13-90DD-3F94E9F3EDF5}"/>
              </a:ext>
            </a:extLst>
          </p:cNvPr>
          <p:cNvSpPr/>
          <p:nvPr/>
        </p:nvSpPr>
        <p:spPr>
          <a:xfrm>
            <a:off x="0" y="0"/>
            <a:ext cx="545841" cy="7061955"/>
          </a:xfrm>
          <a:prstGeom prst="rect">
            <a:avLst/>
          </a:prstGeom>
          <a:gradFill flip="none" rotWithShape="1">
            <a:gsLst>
              <a:gs pos="0">
                <a:srgbClr val="004BE2"/>
              </a:gs>
              <a:gs pos="76000">
                <a:srgbClr val="6995EE"/>
              </a:gs>
              <a:gs pos="96000">
                <a:schemeClr val="bg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IBM Plex Sans" panose="020B050305020300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79D5A3-8F1B-4258-8344-2AC96C0990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018" y="194489"/>
            <a:ext cx="2560605" cy="9928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A9828D-3DAE-4EF9-BA6E-3C386A2117C3}"/>
              </a:ext>
            </a:extLst>
          </p:cNvPr>
          <p:cNvSpPr txBox="1"/>
          <p:nvPr/>
        </p:nvSpPr>
        <p:spPr>
          <a:xfrm>
            <a:off x="688907" y="3781555"/>
            <a:ext cx="10181255" cy="1689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300" dirty="0">
                <a:solidFill>
                  <a:srgbClr val="014BE3"/>
                </a:solidFill>
                <a:latin typeface="IBM Plex Sans Medium" panose="020B060305020300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2300" dirty="0">
                <a:solidFill>
                  <a:srgbClr val="014BE3"/>
                </a:solidFill>
                <a:effectLst/>
                <a:latin typeface="IBM Plex Sans Medium" panose="020B060305020300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асположение</a:t>
            </a:r>
            <a:r>
              <a:rPr lang="ru-RU" sz="2300" dirty="0">
                <a:effectLst/>
                <a:latin typeface="IBM Plex Sans Medium" panose="020B060305020300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играет важную роль и от него будет </a:t>
            </a:r>
            <a:r>
              <a:rPr lang="ru-RU" sz="2300" dirty="0">
                <a:solidFill>
                  <a:srgbClr val="014BE3"/>
                </a:solidFill>
                <a:effectLst/>
                <a:latin typeface="IBM Plex Sans Medium" panose="020B060305020300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зависеть достаточность</a:t>
            </a:r>
            <a:r>
              <a:rPr lang="ru-RU" sz="2300" dirty="0">
                <a:effectLst/>
                <a:latin typeface="IBM Plex Sans Medium" panose="020B060305020300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данной меры;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300" dirty="0">
                <a:latin typeface="IBM Plex Sans Medium" panose="020B060305020300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может </a:t>
            </a:r>
            <a:r>
              <a:rPr lang="ru-RU" sz="2300" dirty="0">
                <a:solidFill>
                  <a:srgbClr val="014BE3"/>
                </a:solidFill>
                <a:effectLst/>
                <a:latin typeface="IBM Plex Sans Medium" panose="020B0603050203000203" pitchFamily="34" charset="-52"/>
                <a:ea typeface="Calibri" panose="020F0502020204030204" pitchFamily="34" charset="0"/>
              </a:rPr>
              <a:t>негативно</a:t>
            </a:r>
            <a:r>
              <a:rPr lang="ru-RU" sz="2300" dirty="0">
                <a:effectLst/>
                <a:latin typeface="IBM Plex Sans Medium" panose="020B0603050203000203" pitchFamily="34" charset="-52"/>
                <a:ea typeface="Calibri" panose="020F0502020204030204" pitchFamily="34" charset="0"/>
              </a:rPr>
              <a:t> сказаться на деятельности </a:t>
            </a:r>
            <a:r>
              <a:rPr lang="ru-RU" sz="2300" dirty="0">
                <a:solidFill>
                  <a:srgbClr val="014BE3"/>
                </a:solidFill>
                <a:effectLst/>
                <a:latin typeface="IBM Plex Sans Medium" panose="020B0603050203000203" pitchFamily="34" charset="-52"/>
                <a:ea typeface="Calibri" panose="020F0502020204030204" pitchFamily="34" charset="0"/>
              </a:rPr>
              <a:t>региональных банков, монополии крупных банков</a:t>
            </a:r>
            <a:r>
              <a:rPr lang="ru-RU" sz="2300" dirty="0">
                <a:effectLst/>
                <a:latin typeface="IBM Plex Sans Medium" panose="020B0603050203000203" pitchFamily="34" charset="-52"/>
                <a:ea typeface="Calibri" panose="020F0502020204030204" pitchFamily="34" charset="0"/>
              </a:rPr>
              <a:t>.</a:t>
            </a:r>
            <a:endParaRPr lang="ru-RU" sz="2300" dirty="0">
              <a:latin typeface="IBM Plex Sans Medium" panose="020B0603050203000203" pitchFamily="34" charset="-52"/>
              <a:ea typeface="Yu Gothic UI Light" panose="020B0300000000000000" pitchFamily="34" charset="-128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247E5B5-445F-4ADB-AD1A-41AB504EF074}"/>
              </a:ext>
            </a:extLst>
          </p:cNvPr>
          <p:cNvSpPr/>
          <p:nvPr/>
        </p:nvSpPr>
        <p:spPr>
          <a:xfrm rot="5400000" flipH="1">
            <a:off x="1983571" y="2703656"/>
            <a:ext cx="45719" cy="1512178"/>
          </a:xfrm>
          <a:prstGeom prst="rect">
            <a:avLst/>
          </a:prstGeom>
          <a:solidFill>
            <a:srgbClr val="FF4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IBM Plex Sans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14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AAAA4E-A45A-4324-88B5-EAEDF52D2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500" b="1" dirty="0">
                <a:solidFill>
                  <a:srgbClr val="014BE3"/>
                </a:solidFill>
                <a:latin typeface="IBM Plex Sans Medium" panose="020B0603050203000203" pitchFamily="34" charset="-52"/>
              </a:rPr>
              <a:t>Передача функций РКЦ </a:t>
            </a:r>
            <a:br>
              <a:rPr lang="ru-RU" sz="4500" b="1" dirty="0">
                <a:solidFill>
                  <a:srgbClr val="014BE3"/>
                </a:solidFill>
                <a:latin typeface="IBM Plex Sans Medium" panose="020B0603050203000203" pitchFamily="34" charset="-52"/>
              </a:rPr>
            </a:br>
            <a:r>
              <a:rPr lang="ru-RU" sz="4500" b="1" dirty="0">
                <a:solidFill>
                  <a:srgbClr val="014BE3"/>
                </a:solidFill>
                <a:latin typeface="IBM Plex Sans Medium" panose="020B0603050203000203" pitchFamily="34" charset="-52"/>
              </a:rPr>
              <a:t>кредитным организациям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675F7D-FD3D-4FDD-807E-740546B2D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4242" y="1775064"/>
            <a:ext cx="5347996" cy="622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>
                <a:latin typeface="IBM Plex Sans Medium" panose="020B0603050203000203" pitchFamily="34" charset="-52"/>
                <a:ea typeface="Calibri" panose="020F0502020204030204" pitchFamily="34" charset="0"/>
              </a:rPr>
              <a:t>Может вызвать </a:t>
            </a:r>
            <a:r>
              <a:rPr lang="ru-RU" sz="3000" dirty="0">
                <a:solidFill>
                  <a:srgbClr val="014BE3"/>
                </a:solidFill>
                <a:latin typeface="IBM Plex Sans Medium" panose="020B0603050203000203" pitchFamily="34" charset="-52"/>
                <a:ea typeface="Calibri" panose="020F0502020204030204" pitchFamily="34" charset="0"/>
              </a:rPr>
              <a:t>сложности</a:t>
            </a:r>
            <a:r>
              <a:rPr lang="ru-RU" sz="3000" dirty="0">
                <a:latin typeface="IBM Plex Sans Medium" panose="020B0603050203000203" pitchFamily="34" charset="-52"/>
                <a:ea typeface="Calibri" panose="020F0502020204030204" pitchFamily="34" charset="0"/>
              </a:rPr>
              <a:t>:</a:t>
            </a:r>
            <a:endParaRPr lang="ru-RU" sz="3000" dirty="0">
              <a:latin typeface="IBM Plex Sans Medium" panose="020B0603050203000203" pitchFamily="34" charset="-52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7AFF5C-D6BB-4F43-93DC-30229A8B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A7D-B3AA-474D-977B-489AEC509AE0}" type="slidenum">
              <a:rPr lang="ru-RU" smtClean="0"/>
              <a:t>7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E34903A-6E88-4D13-90DD-3F94E9F3EDF5}"/>
              </a:ext>
            </a:extLst>
          </p:cNvPr>
          <p:cNvSpPr/>
          <p:nvPr/>
        </p:nvSpPr>
        <p:spPr>
          <a:xfrm>
            <a:off x="0" y="0"/>
            <a:ext cx="545841" cy="7061955"/>
          </a:xfrm>
          <a:prstGeom prst="rect">
            <a:avLst/>
          </a:prstGeom>
          <a:gradFill flip="none" rotWithShape="1">
            <a:gsLst>
              <a:gs pos="0">
                <a:srgbClr val="004BE2"/>
              </a:gs>
              <a:gs pos="76000">
                <a:srgbClr val="6995EE"/>
              </a:gs>
              <a:gs pos="96000">
                <a:schemeClr val="bg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IBM Plex Sans" panose="020B050305020300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79D5A3-8F1B-4258-8344-2AC96C0990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018" y="194489"/>
            <a:ext cx="2560605" cy="9928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1E28C7-B77C-4A53-8AE8-24FE2589ED42}"/>
              </a:ext>
            </a:extLst>
          </p:cNvPr>
          <p:cNvSpPr txBox="1"/>
          <p:nvPr/>
        </p:nvSpPr>
        <p:spPr>
          <a:xfrm>
            <a:off x="707568" y="2397968"/>
            <a:ext cx="3481877" cy="733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rgbClr val="FF443D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effectLst/>
                <a:latin typeface="IBM Plex Sans Medium" panose="020B060305020300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полноты покрытия по регионам;</a:t>
            </a:r>
            <a:endParaRPr lang="ru-RU" sz="2000" dirty="0">
              <a:latin typeface="IBM Plex Sans Medium" panose="020B0603050203000203" pitchFamily="34" charset="-52"/>
              <a:ea typeface="Yu Gothic UI Light" panose="020B0300000000000000" pitchFamily="34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5DDF05-3296-4C52-A958-4BB7C42C92DB}"/>
              </a:ext>
            </a:extLst>
          </p:cNvPr>
          <p:cNvSpPr txBox="1"/>
          <p:nvPr/>
        </p:nvSpPr>
        <p:spPr>
          <a:xfrm>
            <a:off x="707569" y="3573807"/>
            <a:ext cx="3929746" cy="172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effectLst/>
                <a:latin typeface="IBM Plex Sans Medium" panose="020B060305020300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достаточность сумм, оперативность и своевременность получения банкнот или монет;</a:t>
            </a:r>
            <a:endParaRPr lang="ru-RU" sz="2000" dirty="0">
              <a:latin typeface="IBM Plex Sans Medium" panose="020B0603050203000203" pitchFamily="34" charset="-52"/>
              <a:ea typeface="Yu Gothic UI Light" panose="020B0300000000000000" pitchFamily="34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46311C-B884-49BC-9F8A-B8ACD83553A8}"/>
              </a:ext>
            </a:extLst>
          </p:cNvPr>
          <p:cNvSpPr txBox="1"/>
          <p:nvPr/>
        </p:nvSpPr>
        <p:spPr>
          <a:xfrm>
            <a:off x="6591298" y="5027409"/>
            <a:ext cx="4036269" cy="1392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effectLst/>
                <a:latin typeface="IBM Plex Sans Medium" panose="020B060305020300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приоритет собственных интересов банка перед интересами регионального банка.</a:t>
            </a:r>
            <a:endParaRPr lang="ru-RU" sz="2000" dirty="0">
              <a:latin typeface="IBM Plex Sans Medium" panose="020B0603050203000203" pitchFamily="34" charset="-52"/>
              <a:ea typeface="Yu Gothic UI Light" panose="020B0300000000000000" pitchFamily="34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51D39A-6C18-43F9-9B31-C0EDC6944EE6}"/>
              </a:ext>
            </a:extLst>
          </p:cNvPr>
          <p:cNvSpPr txBox="1"/>
          <p:nvPr/>
        </p:nvSpPr>
        <p:spPr>
          <a:xfrm>
            <a:off x="6591298" y="3814332"/>
            <a:ext cx="3929746" cy="1063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IBM Plex Sans Medium" panose="020B060305020300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000" dirty="0">
                <a:effectLst/>
                <a:latin typeface="IBM Plex Sans Medium" panose="020B060305020300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ересмотр вопроса инкассации, заключение новых договоров;</a:t>
            </a:r>
            <a:endParaRPr lang="ru-RU" sz="2000" dirty="0">
              <a:latin typeface="IBM Plex Sans Medium" panose="020B0603050203000203" pitchFamily="34" charset="-52"/>
              <a:ea typeface="Yu Gothic UI Light" panose="020B0300000000000000" pitchFamily="34" charset="-12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909048-95EE-4547-9C7F-774FB7E375FE}"/>
              </a:ext>
            </a:extLst>
          </p:cNvPr>
          <p:cNvSpPr txBox="1"/>
          <p:nvPr/>
        </p:nvSpPr>
        <p:spPr>
          <a:xfrm>
            <a:off x="6591298" y="2402633"/>
            <a:ext cx="3929746" cy="1063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IBM Plex Sans Medium" panose="020B060305020300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2000" dirty="0">
                <a:effectLst/>
                <a:latin typeface="IBM Plex Sans Medium" panose="020B060305020300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ополнительные расходы по обеспечению удаленных офисов;</a:t>
            </a:r>
            <a:endParaRPr lang="ru-RU" sz="2000" dirty="0">
              <a:latin typeface="IBM Plex Sans Medium" panose="020B0603050203000203" pitchFamily="34" charset="-52"/>
              <a:ea typeface="Yu Gothic UI Light" panose="020B0300000000000000" pitchFamily="34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3D0AA0-A014-42A1-AB1D-A399CA3D8D9D}"/>
              </a:ext>
            </a:extLst>
          </p:cNvPr>
          <p:cNvSpPr txBox="1"/>
          <p:nvPr/>
        </p:nvSpPr>
        <p:spPr>
          <a:xfrm>
            <a:off x="648474" y="5647374"/>
            <a:ext cx="3929746" cy="404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IBM Plex Sans Medium" panose="020B060305020300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effectLst/>
                <a:latin typeface="IBM Plex Sans Medium" panose="020B060305020300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ысокая стоимость услуг;</a:t>
            </a:r>
            <a:endParaRPr lang="ru-RU" sz="2000" dirty="0">
              <a:latin typeface="IBM Plex Sans Medium" panose="020B0603050203000203" pitchFamily="34" charset="-52"/>
              <a:ea typeface="Yu Gothic UI Light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4856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AAAA4E-A45A-4324-88B5-EAEDF52D2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500" b="1" dirty="0">
                <a:solidFill>
                  <a:srgbClr val="014BE3"/>
                </a:solidFill>
                <a:latin typeface="IBM Plex Sans Medium" panose="020B0603050203000203" pitchFamily="34" charset="-52"/>
              </a:rPr>
              <a:t>Сложности при организации </a:t>
            </a:r>
            <a:br>
              <a:rPr lang="ru-RU" sz="4500" b="1" dirty="0">
                <a:solidFill>
                  <a:srgbClr val="014BE3"/>
                </a:solidFill>
                <a:latin typeface="IBM Plex Sans Medium" panose="020B0603050203000203" pitchFamily="34" charset="-52"/>
              </a:rPr>
            </a:br>
            <a:r>
              <a:rPr lang="ru-RU" sz="4500" b="1" dirty="0">
                <a:solidFill>
                  <a:srgbClr val="014BE3"/>
                </a:solidFill>
                <a:latin typeface="IBM Plex Sans Medium" panose="020B0603050203000203" pitchFamily="34" charset="-52"/>
              </a:rPr>
              <a:t>КИЦ в офисе банка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675F7D-FD3D-4FDD-807E-740546B2D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278" y="2538286"/>
            <a:ext cx="10515600" cy="3203091"/>
          </a:xfrm>
        </p:spPr>
        <p:txBody>
          <a:bodyPr>
            <a:no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  <a:buClr>
                <a:srgbClr val="014BE3"/>
              </a:buClr>
              <a:buSzPct val="120000"/>
            </a:pPr>
            <a:r>
              <a:rPr lang="ru-RU" sz="2200" dirty="0">
                <a:effectLst/>
                <a:latin typeface="IBM Plex Sans Medium" panose="020B060305020300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не готовность банков подкрепляться наличными деньгами </a:t>
            </a:r>
            <a:r>
              <a:rPr lang="ru-RU" sz="2200" dirty="0">
                <a:solidFill>
                  <a:srgbClr val="014BE3"/>
                </a:solidFill>
                <a:effectLst/>
                <a:latin typeface="IBM Plex Sans Medium" panose="020B060305020300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на платной основе</a:t>
            </a:r>
            <a:r>
              <a:rPr lang="ru-RU" sz="2200" dirty="0">
                <a:effectLst/>
                <a:latin typeface="IBM Plex Sans Medium" panose="020B060305020300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  <a:buClr>
                <a:srgbClr val="014BE3"/>
              </a:buClr>
              <a:buSzPct val="120000"/>
            </a:pPr>
            <a:r>
              <a:rPr lang="ru-RU" sz="2200" dirty="0">
                <a:solidFill>
                  <a:srgbClr val="014BE3"/>
                </a:solidFill>
                <a:effectLst/>
                <a:latin typeface="IBM Plex Sans Medium" panose="020B060305020300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длительный процесс и высокие затраты </a:t>
            </a:r>
            <a:r>
              <a:rPr lang="ru-RU" sz="2200" dirty="0">
                <a:effectLst/>
                <a:latin typeface="IBM Plex Sans Medium" panose="020B060305020300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на организацию хранения денежной наличности Банка России в КИЦ;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  <a:buClr>
                <a:srgbClr val="014BE3"/>
              </a:buClr>
              <a:buSzPct val="120000"/>
            </a:pPr>
            <a:r>
              <a:rPr lang="ru-RU" sz="2200" dirty="0">
                <a:effectLst/>
                <a:latin typeface="IBM Plex Sans Medium" panose="020B060305020300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рост </a:t>
            </a:r>
            <a:r>
              <a:rPr lang="ru-RU" sz="2200" dirty="0">
                <a:solidFill>
                  <a:srgbClr val="014BE3"/>
                </a:solidFill>
                <a:effectLst/>
                <a:latin typeface="IBM Plex Sans Medium" panose="020B060305020300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затрат на перевозку </a:t>
            </a:r>
            <a:r>
              <a:rPr lang="ru-RU" sz="2200" dirty="0">
                <a:effectLst/>
                <a:latin typeface="IBM Plex Sans Medium" panose="020B060305020300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денежной наличности;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  <a:buClr>
                <a:srgbClr val="014BE3"/>
              </a:buClr>
              <a:buSzPct val="120000"/>
            </a:pPr>
            <a:r>
              <a:rPr lang="ru-RU" sz="2200" dirty="0">
                <a:latin typeface="IBM Plex Sans Medium" panose="020B060305020300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z="2200" dirty="0">
                <a:effectLst/>
                <a:latin typeface="IBM Plex Sans Medium" panose="020B060305020300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ороткие </a:t>
            </a:r>
            <a:r>
              <a:rPr lang="ru-RU" sz="2200" dirty="0">
                <a:solidFill>
                  <a:srgbClr val="014BE3"/>
                </a:solidFill>
                <a:effectLst/>
                <a:latin typeface="IBM Plex Sans Medium" panose="020B060305020300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сроки направления </a:t>
            </a:r>
            <a:r>
              <a:rPr lang="ru-RU" sz="2200" dirty="0">
                <a:effectLst/>
                <a:latin typeface="IBM Plex Sans Medium" panose="020B060305020300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денежной наличности </a:t>
            </a:r>
            <a:r>
              <a:rPr lang="ru-RU" sz="2200" dirty="0">
                <a:solidFill>
                  <a:srgbClr val="014BE3"/>
                </a:solidFill>
                <a:effectLst/>
                <a:latin typeface="IBM Plex Sans Medium" panose="020B060305020300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на экспертизу</a:t>
            </a:r>
            <a:r>
              <a:rPr lang="ru-RU" sz="2200" dirty="0">
                <a:effectLst/>
                <a:latin typeface="IBM Plex Sans Medium" panose="020B060305020300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7AFF5C-D6BB-4F43-93DC-30229A8B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A7D-B3AA-474D-977B-489AEC509AE0}" type="slidenum">
              <a:rPr lang="ru-RU" smtClean="0"/>
              <a:t>8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E34903A-6E88-4D13-90DD-3F94E9F3EDF5}"/>
              </a:ext>
            </a:extLst>
          </p:cNvPr>
          <p:cNvSpPr/>
          <p:nvPr/>
        </p:nvSpPr>
        <p:spPr>
          <a:xfrm>
            <a:off x="0" y="0"/>
            <a:ext cx="545841" cy="7061955"/>
          </a:xfrm>
          <a:prstGeom prst="rect">
            <a:avLst/>
          </a:prstGeom>
          <a:gradFill flip="none" rotWithShape="1">
            <a:gsLst>
              <a:gs pos="0">
                <a:srgbClr val="004BE2"/>
              </a:gs>
              <a:gs pos="76000">
                <a:srgbClr val="6995EE"/>
              </a:gs>
              <a:gs pos="96000">
                <a:schemeClr val="bg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IBM Plex Sans" panose="020B050305020300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79D5A3-8F1B-4258-8344-2AC96C0990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018" y="194489"/>
            <a:ext cx="2560605" cy="99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78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AAAA4E-A45A-4324-88B5-EAEDF52D2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18652"/>
          </a:xfrm>
        </p:spPr>
        <p:txBody>
          <a:bodyPr>
            <a:noAutofit/>
          </a:bodyPr>
          <a:lstStyle/>
          <a:p>
            <a:r>
              <a:rPr lang="ru-RU" sz="4500" b="1" dirty="0">
                <a:solidFill>
                  <a:srgbClr val="014BE3"/>
                </a:solidFill>
                <a:latin typeface="IBM Plex Sans Medium" panose="020B0603050203000203" pitchFamily="34" charset="-52"/>
              </a:rPr>
              <a:t>Достаточность планируемого количества кассовых подразделений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7AFF5C-D6BB-4F43-93DC-30229A8B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A7D-B3AA-474D-977B-489AEC509AE0}" type="slidenum">
              <a:rPr lang="ru-RU" smtClean="0"/>
              <a:t>9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E34903A-6E88-4D13-90DD-3F94E9F3EDF5}"/>
              </a:ext>
            </a:extLst>
          </p:cNvPr>
          <p:cNvSpPr/>
          <p:nvPr/>
        </p:nvSpPr>
        <p:spPr>
          <a:xfrm>
            <a:off x="0" y="0"/>
            <a:ext cx="545841" cy="7061955"/>
          </a:xfrm>
          <a:prstGeom prst="rect">
            <a:avLst/>
          </a:prstGeom>
          <a:gradFill flip="none" rotWithShape="1">
            <a:gsLst>
              <a:gs pos="0">
                <a:srgbClr val="004BE2"/>
              </a:gs>
              <a:gs pos="76000">
                <a:srgbClr val="6995EE"/>
              </a:gs>
              <a:gs pos="96000">
                <a:schemeClr val="bg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IBM Plex Sans" panose="020B050305020300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79D5A3-8F1B-4258-8344-2AC96C0990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018" y="194489"/>
            <a:ext cx="2560605" cy="9928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351D39A-6C18-43F9-9B31-C0EDC6944EE6}"/>
              </a:ext>
            </a:extLst>
          </p:cNvPr>
          <p:cNvSpPr txBox="1"/>
          <p:nvPr/>
        </p:nvSpPr>
        <p:spPr>
          <a:xfrm>
            <a:off x="2381638" y="3867423"/>
            <a:ext cx="7600562" cy="829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2300" dirty="0">
                <a:effectLst/>
                <a:latin typeface="IBM Plex Sans Medium" panose="020B0603050203000203" pitchFamily="34" charset="-52"/>
                <a:ea typeface="Calibri" panose="020F0502020204030204" pitchFamily="34" charset="0"/>
              </a:rPr>
              <a:t>не должно быть количественных ограничений со стороны Банка России</a:t>
            </a:r>
            <a:endParaRPr lang="ru-RU" sz="2300" dirty="0">
              <a:latin typeface="IBM Plex Sans Medium" panose="020B0603050203000203" pitchFamily="34" charset="-52"/>
              <a:ea typeface="Yu Gothic UI Light" panose="020B0300000000000000" pitchFamily="34" charset="-12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909048-95EE-4547-9C7F-774FB7E375FE}"/>
              </a:ext>
            </a:extLst>
          </p:cNvPr>
          <p:cNvSpPr txBox="1"/>
          <p:nvPr/>
        </p:nvSpPr>
        <p:spPr>
          <a:xfrm>
            <a:off x="949569" y="2284846"/>
            <a:ext cx="9625904" cy="976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Clr>
                <a:srgbClr val="FF0000"/>
              </a:buClr>
            </a:pPr>
            <a:r>
              <a:rPr lang="ru-RU" sz="3000" b="1" dirty="0">
                <a:solidFill>
                  <a:srgbClr val="FF0000"/>
                </a:solidFill>
                <a:effectLst/>
                <a:latin typeface="IBM Plex Sans Medium" panose="020B0603050203000203" pitchFamily="34" charset="-52"/>
                <a:ea typeface="Calibri" panose="020F0502020204030204" pitchFamily="34" charset="0"/>
              </a:rPr>
              <a:t>70%</a:t>
            </a:r>
            <a:r>
              <a:rPr lang="ru-RU" sz="2300" b="1" dirty="0">
                <a:solidFill>
                  <a:srgbClr val="014BE3"/>
                </a:solidFill>
                <a:effectLst/>
                <a:latin typeface="IBM Plex Sans Medium" panose="020B0603050203000203" pitchFamily="34" charset="-52"/>
                <a:ea typeface="Calibri" panose="020F0502020204030204" pitchFamily="34" charset="0"/>
              </a:rPr>
              <a:t> </a:t>
            </a:r>
            <a:r>
              <a:rPr lang="ru-RU" sz="2300" dirty="0">
                <a:effectLst/>
                <a:latin typeface="IBM Plex Sans Medium" panose="020B0603050203000203" pitchFamily="34" charset="-52"/>
                <a:ea typeface="Calibri" panose="020F0502020204030204" pitchFamily="34" charset="0"/>
              </a:rPr>
              <a:t>респондентов считают, что 60 кассовых подразделений </a:t>
            </a:r>
            <a:r>
              <a:rPr lang="ru-RU" sz="2500" b="1" dirty="0">
                <a:solidFill>
                  <a:srgbClr val="014BE3"/>
                </a:solidFill>
                <a:effectLst/>
                <a:latin typeface="IBM Plex Sans Medium" panose="020B0603050203000203" pitchFamily="34" charset="-52"/>
                <a:ea typeface="Calibri" panose="020F0502020204030204" pitchFamily="34" charset="0"/>
              </a:rPr>
              <a:t>недостаточно</a:t>
            </a:r>
            <a:r>
              <a:rPr lang="ru-RU" sz="2300" dirty="0">
                <a:effectLst/>
                <a:latin typeface="IBM Plex Sans Medium" panose="020B0603050203000203" pitchFamily="34" charset="-52"/>
                <a:ea typeface="Calibri" panose="020F0502020204030204" pitchFamily="34" charset="0"/>
              </a:rPr>
              <a:t> для покрытия всей страны </a:t>
            </a:r>
            <a:endParaRPr lang="ru-RU" sz="2300" dirty="0">
              <a:latin typeface="IBM Plex Sans Medium" panose="020B0603050203000203" pitchFamily="34" charset="-52"/>
              <a:ea typeface="Yu Gothic UI Light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04003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3646</TotalTime>
  <Words>618</Words>
  <Application>Microsoft Office PowerPoint</Application>
  <PresentationFormat>Широкоэкранный</PresentationFormat>
  <Paragraphs>107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IBM Plex Sans</vt:lpstr>
      <vt:lpstr>IBM Plex Sans Medium</vt:lpstr>
      <vt:lpstr>Wingdings</vt:lpstr>
      <vt:lpstr>Тема Office</vt:lpstr>
      <vt:lpstr>Презентация PowerPoint</vt:lpstr>
      <vt:lpstr>Обеспечение банкнотами</vt:lpstr>
      <vt:lpstr>Обеспечение монетами</vt:lpstr>
      <vt:lpstr>Сложности в связи с  закрытием РКЦ</vt:lpstr>
      <vt:lpstr>Презентация PowerPoint</vt:lpstr>
      <vt:lpstr>Передача функций РКЦ  кредитным организациям</vt:lpstr>
      <vt:lpstr>Передача функций РКЦ  кредитным организациям</vt:lpstr>
      <vt:lpstr>Сложности при организации  КИЦ в офисе банка</vt:lpstr>
      <vt:lpstr>Достаточность планируемого количества кассовых подразделений</vt:lpstr>
      <vt:lpstr>Презентация PowerPoint</vt:lpstr>
      <vt:lpstr>Альтернативное решение</vt:lpstr>
      <vt:lpstr>Функции регионального хаба</vt:lpstr>
      <vt:lpstr>Пути снижения расходов</vt:lpstr>
      <vt:lpstr>Пути снижения расходов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Кудинова</dc:creator>
  <cp:lastModifiedBy>Александра Нестерова</cp:lastModifiedBy>
  <cp:revision>274</cp:revision>
  <cp:lastPrinted>2021-05-26T07:09:38Z</cp:lastPrinted>
  <dcterms:created xsi:type="dcterms:W3CDTF">2020-05-15T08:02:07Z</dcterms:created>
  <dcterms:modified xsi:type="dcterms:W3CDTF">2021-08-03T13:41:24Z</dcterms:modified>
</cp:coreProperties>
</file>