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7"/>
  </p:notesMasterIdLst>
  <p:handoutMasterIdLst>
    <p:handoutMasterId r:id="rId8"/>
  </p:handoutMasterIdLst>
  <p:sldIdLst>
    <p:sldId id="256" r:id="rId2"/>
    <p:sldId id="824" r:id="rId3"/>
    <p:sldId id="354" r:id="rId4"/>
    <p:sldId id="830" r:id="rId5"/>
    <p:sldId id="831" r:id="rId6"/>
  </p:sldIdLst>
  <p:sldSz cx="9144000" cy="6858000" type="screen4x3"/>
  <p:notesSz cx="6794500" cy="99314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vanov" initials="I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B8CF31"/>
    <a:srgbClr val="FFCC00"/>
    <a:srgbClr val="CC6600"/>
    <a:srgbClr val="996633"/>
    <a:srgbClr val="993300"/>
    <a:srgbClr val="FFCC99"/>
    <a:srgbClr val="CC9900"/>
    <a:srgbClr val="FFCC6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249" autoAdjust="0"/>
    <p:restoredTop sz="94558" autoAdjust="0"/>
  </p:normalViewPr>
  <p:slideViewPr>
    <p:cSldViewPr>
      <p:cViewPr varScale="1">
        <p:scale>
          <a:sx n="86" d="100"/>
          <a:sy n="86" d="100"/>
        </p:scale>
        <p:origin x="99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17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17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86730E9A-5813-4F1A-A52C-AF9884FE358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1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057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4" y="4717415"/>
            <a:ext cx="4982633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17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17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939879BA-B4EA-4842-B692-DE8027A5EBE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9283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C77F86-1AFB-4E18-AB71-826ABCFE1CCB}" type="slidenum">
              <a:rPr lang="ru-RU"/>
              <a:pPr/>
              <a:t>1</a:t>
            </a:fld>
            <a:endParaRPr lang="ru-RU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307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70D0BB2-BA2B-4F45-9EDA-341A838451B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884F7-F5CC-48AA-BFD7-87D2BB90BD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8BD7A-D9F4-4A51-88AB-75714F7BA8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7AE32-4065-4C4D-9F01-37587BC5BD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065F0-5F63-4A3A-B9F4-A710340EF0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E9FF0-4860-4ADC-9B3C-8AE923A662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682CB-7DB9-4FF0-99C5-13CD6C5F63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0E325-3F6B-4C00-9E46-42FE642B11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EE196-8961-4656-8B6A-83C2E70A85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7F661-22E5-4A1E-9342-76128A9E04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F4485-D5DD-44C7-A597-1696091714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ru-RU"/>
              <a:t>3 октября 2019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F20829-D6C7-43DB-9298-115DA733336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8001000" cy="1371600"/>
          </a:xfrm>
        </p:spPr>
        <p:txBody>
          <a:bodyPr/>
          <a:lstStyle/>
          <a:p>
            <a:r>
              <a:rPr lang="ru-RU" sz="3600" dirty="0"/>
              <a:t>Комитет по инвестиционным банковским продуктам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505200"/>
            <a:ext cx="6477000" cy="1600200"/>
          </a:xfrm>
        </p:spPr>
        <p:txBody>
          <a:bodyPr/>
          <a:lstStyle/>
          <a:p>
            <a:pPr algn="r"/>
            <a:r>
              <a:rPr lang="ru-RU" i="1" dirty="0" smtClean="0"/>
              <a:t>Стандартизации </a:t>
            </a:r>
            <a:r>
              <a:rPr lang="ru-RU" i="1" dirty="0"/>
              <a:t>договорной документации в части взимания комиссий за досрочное погашение кредитов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70D0BB2-BA2B-4F45-9EDA-341A838451BE}" type="slidenum">
              <a:rPr lang="ru-RU" smtClean="0"/>
              <a:pPr/>
              <a:t>1</a:t>
            </a:fld>
            <a:endParaRPr lang="ru-RU" dirty="0"/>
          </a:p>
        </p:txBody>
      </p:sp>
      <p:pic>
        <p:nvPicPr>
          <p:cNvPr id="7" name="Picture 6" descr="aslogo-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453447"/>
            <a:ext cx="1752600" cy="163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FAD8F0F2-473B-40A4-BEAB-2EB9C95F0F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400" y="6225726"/>
            <a:ext cx="4343400" cy="457200"/>
          </a:xfrm>
        </p:spPr>
        <p:txBody>
          <a:bodyPr/>
          <a:lstStyle/>
          <a:p>
            <a:pPr algn="l"/>
            <a:r>
              <a:rPr lang="ru-RU" i="1" dirty="0" smtClean="0"/>
              <a:t>Для </a:t>
            </a:r>
            <a:r>
              <a:rPr lang="ru-RU" i="1" dirty="0" smtClean="0"/>
              <a:t>Заседания Комитета в расширенном </a:t>
            </a:r>
            <a:r>
              <a:rPr lang="ru-RU" i="1" dirty="0" smtClean="0"/>
              <a:t>составе </a:t>
            </a:r>
          </a:p>
          <a:p>
            <a:pPr algn="l"/>
            <a:r>
              <a:rPr lang="ru-RU" i="1" dirty="0" smtClean="0"/>
              <a:t>8 </a:t>
            </a:r>
            <a:r>
              <a:rPr lang="ru-RU" i="1" dirty="0"/>
              <a:t>октября </a:t>
            </a:r>
            <a:r>
              <a:rPr lang="ru-RU" i="1" dirty="0" smtClean="0"/>
              <a:t>2020</a:t>
            </a:r>
            <a:endParaRPr lang="ru-RU" i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  <p:bldP spid="410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9D3636-AEE6-40AE-9E3A-666EDB646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4" y="304800"/>
            <a:ext cx="8493125" cy="1216025"/>
          </a:xfrm>
        </p:spPr>
        <p:txBody>
          <a:bodyPr/>
          <a:lstStyle/>
          <a:p>
            <a:r>
              <a:rPr lang="ru-RU" dirty="0" smtClean="0"/>
              <a:t>Управление рисками и комиссия за досрочный возврат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94BC10-E3A9-455D-A154-E06B1E6E6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Системное управление процентными рисками банковской книги –</a:t>
            </a:r>
            <a:r>
              <a:rPr lang="ru-RU" dirty="0"/>
              <a:t> </a:t>
            </a:r>
            <a:r>
              <a:rPr lang="ru-RU" dirty="0" smtClean="0"/>
              <a:t>одно из приоритетных направлений и для профессиональных ассоциаций банков и для Банка России</a:t>
            </a:r>
          </a:p>
          <a:p>
            <a:r>
              <a:rPr lang="ru-RU" dirty="0" smtClean="0"/>
              <a:t>Плата за досрочный возврат –</a:t>
            </a:r>
            <a:r>
              <a:rPr lang="ru-RU" dirty="0"/>
              <a:t> </a:t>
            </a:r>
            <a:r>
              <a:rPr lang="ru-RU" dirty="0" smtClean="0"/>
              <a:t>важнейший фактор управления процентными рисками</a:t>
            </a:r>
            <a:endParaRPr lang="ru-RU" dirty="0" smtClean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40F0118-CB57-4C92-98EA-B268BC4B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8</a:t>
            </a:r>
            <a:r>
              <a:rPr lang="ru-RU" dirty="0" smtClean="0"/>
              <a:t> </a:t>
            </a:r>
            <a:r>
              <a:rPr lang="ru-RU" dirty="0"/>
              <a:t>октября </a:t>
            </a:r>
            <a:r>
              <a:rPr lang="ru-RU" dirty="0" smtClean="0"/>
              <a:t>2020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0A0203A-250B-4E27-B274-8DD39AC42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676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FB810-7FAE-4532-AC44-41BD5E9A4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Правовой </a:t>
            </a:r>
            <a:r>
              <a:rPr lang="ru-RU" sz="3600" dirty="0"/>
              <a:t>статус </a:t>
            </a:r>
            <a:r>
              <a:rPr lang="ru-RU" sz="3600" dirty="0" smtClean="0"/>
              <a:t>комиссии </a:t>
            </a:r>
            <a:r>
              <a:rPr lang="ru-RU" sz="3600" dirty="0"/>
              <a:t>за досрочный возврат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C3EE1A-9DE1-428F-8F61-D7E8C7A76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Возможность взимания д</a:t>
            </a:r>
            <a:r>
              <a:rPr lang="ru-RU" sz="2400" dirty="0" smtClean="0"/>
              <a:t>опускается ГК РФ для коммерческих кредитов*</a:t>
            </a:r>
          </a:p>
          <a:p>
            <a:r>
              <a:rPr lang="ru-RU" sz="2400" dirty="0" smtClean="0"/>
              <a:t>Варианты установления изложены в Правилах СРО НФА** и подкреплены экономическим обоснованием***</a:t>
            </a:r>
            <a:endParaRPr lang="ru-RU" sz="2400" dirty="0" smtClean="0"/>
          </a:p>
          <a:p>
            <a:r>
              <a:rPr lang="ru-RU" sz="2400" dirty="0" smtClean="0"/>
              <a:t>Обоснованность подтверждается актуальной </a:t>
            </a:r>
            <a:r>
              <a:rPr lang="ru-RU" sz="2400" dirty="0" smtClean="0"/>
              <a:t>судебной практикой (см. след. слайд)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F20F1F7-E60D-497C-890E-9ED4ED092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8 октября 2020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FD616B-9D4F-4549-9AE9-F75ECCD1A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Нижний колонтитул 3">
            <a:extLst>
              <a:ext uri="{FF2B5EF4-FFF2-40B4-BE49-F238E27FC236}">
                <a16:creationId xmlns:a16="http://schemas.microsoft.com/office/drawing/2014/main" id="{2F20F1F7-E60D-497C-890E-9ED4ED092E03}"/>
              </a:ext>
            </a:extLst>
          </p:cNvPr>
          <p:cNvSpPr txBox="1">
            <a:spLocks/>
          </p:cNvSpPr>
          <p:nvPr/>
        </p:nvSpPr>
        <p:spPr bwMode="auto">
          <a:xfrm>
            <a:off x="152400" y="4629150"/>
            <a:ext cx="8991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ru-RU" sz="1050" dirty="0" smtClean="0"/>
              <a:t>* В случае предоставления кредитов в целях, связанных с осуществлением предпринимательской деятельности, если соответствующие комиссии предусмотрены условиями договора (подтверждено письмом Банка России от 05-35</a:t>
            </a:r>
            <a:r>
              <a:rPr lang="en-US" sz="1050" dirty="0" smtClean="0"/>
              <a:t>/6877 </a:t>
            </a:r>
            <a:r>
              <a:rPr lang="ru-RU" sz="1050" dirty="0" smtClean="0"/>
              <a:t>от 18.09.2020)</a:t>
            </a:r>
            <a:endParaRPr lang="ru-RU" sz="1100" dirty="0" smtClean="0"/>
          </a:p>
          <a:p>
            <a:pPr algn="l"/>
            <a:r>
              <a:rPr lang="ru-RU" sz="1050" dirty="0" smtClean="0"/>
              <a:t>** «</a:t>
            </a:r>
            <a:r>
              <a:rPr lang="ru-RU" sz="1050" dirty="0"/>
              <a:t>Правила управления процентным риском, риском ликвидности и рисками от встроенных </a:t>
            </a:r>
            <a:r>
              <a:rPr lang="ru-RU" sz="1050" dirty="0" err="1"/>
              <a:t>опциональностей</a:t>
            </a:r>
            <a:r>
              <a:rPr lang="ru-RU" sz="1050" dirty="0"/>
              <a:t> через надлежащее структурирование </a:t>
            </a:r>
            <a:r>
              <a:rPr lang="ru-RU" sz="1050" dirty="0"/>
              <a:t>кредитных продуктов</a:t>
            </a:r>
            <a:r>
              <a:rPr lang="ru-RU" sz="1050" dirty="0"/>
              <a:t>», разработанные </a:t>
            </a:r>
            <a:r>
              <a:rPr lang="ru-RU" sz="1050" dirty="0"/>
              <a:t>«Национальной финансовой ассоциацией (саморегулируемой некоммерческой организацией)» </a:t>
            </a:r>
            <a:r>
              <a:rPr lang="ru-RU" sz="1050" dirty="0"/>
              <a:t>при участии представителей Банка России</a:t>
            </a:r>
            <a:r>
              <a:rPr lang="ru-RU" sz="1050" dirty="0"/>
              <a:t> </a:t>
            </a:r>
            <a:r>
              <a:rPr lang="ru-RU" sz="1050" dirty="0"/>
              <a:t>(</a:t>
            </a:r>
            <a:r>
              <a:rPr lang="ru-RU" sz="1050" dirty="0"/>
              <a:t>№ 27/19-СД</a:t>
            </a:r>
          </a:p>
          <a:p>
            <a:pPr algn="l"/>
            <a:r>
              <a:rPr lang="ru-RU" sz="1050" dirty="0" smtClean="0"/>
              <a:t>24.12.19</a:t>
            </a:r>
          </a:p>
          <a:p>
            <a:pPr algn="l"/>
            <a:r>
              <a:rPr lang="ru-RU" sz="1050" dirty="0" smtClean="0"/>
              <a:t>*** Изложено в Разделе 7 «Экономическое обоснование кредитных плат в рамках российского правового поля для использования при рассмотрении вопросов о законности их взимания»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137067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FB810-7FAE-4532-AC44-41BD5E9A4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Пример </a:t>
            </a:r>
            <a:r>
              <a:rPr lang="ru-RU" sz="3600" dirty="0" smtClean="0"/>
              <a:t>судебной практики (плата за досрочный возврат)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C3EE1A-9DE1-428F-8F61-D7E8C7A76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Экономическая суть, доказывающая о</a:t>
            </a:r>
            <a:r>
              <a:rPr lang="ru-RU" sz="2400" dirty="0" smtClean="0"/>
              <a:t>боснованность: </a:t>
            </a:r>
          </a:p>
          <a:p>
            <a:pPr marL="0" indent="0">
              <a:buNone/>
            </a:pPr>
            <a:r>
              <a:rPr lang="ru-RU" sz="2400" dirty="0" smtClean="0"/>
              <a:t>Экономия на </a:t>
            </a:r>
            <a:r>
              <a:rPr lang="ru-RU" sz="2400" dirty="0"/>
              <a:t>процентных платежах </a:t>
            </a:r>
            <a:r>
              <a:rPr lang="ru-RU" sz="2400" dirty="0" smtClean="0"/>
              <a:t>(благо </a:t>
            </a:r>
            <a:r>
              <a:rPr lang="ru-RU" sz="2400" dirty="0"/>
              <a:t>для </a:t>
            </a:r>
            <a:r>
              <a:rPr lang="ru-RU" sz="2400" dirty="0" smtClean="0"/>
              <a:t>заёмщика).</a:t>
            </a:r>
            <a:endParaRPr lang="ru-RU" sz="2400" dirty="0" smtClean="0"/>
          </a:p>
          <a:p>
            <a:pPr marL="0" indent="0">
              <a:buNone/>
            </a:pPr>
            <a:r>
              <a:rPr lang="ru-RU" sz="2000" i="1" dirty="0" smtClean="0"/>
              <a:t>Плата за досрочный возврат меньше чем процентные платежи, которые были бы начислены при отсутствии досрочного погашения</a:t>
            </a:r>
            <a:endParaRPr lang="ru-RU" sz="2000" i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Ставка по кредиту 9%*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Плата за досрочный возврат 5% годовых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Определение Верховного суда РФ № 307-ЭС19-15070 от 19.09.2019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F20F1F7-E60D-497C-890E-9ED4ED092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8 октября 2020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FD616B-9D4F-4549-9AE9-F75ECCD1A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Нижний колонтитул 3">
            <a:extLst>
              <a:ext uri="{FF2B5EF4-FFF2-40B4-BE49-F238E27FC236}">
                <a16:creationId xmlns:a16="http://schemas.microsoft.com/office/drawing/2014/main" id="{2F20F1F7-E60D-497C-890E-9ED4ED092E03}"/>
              </a:ext>
            </a:extLst>
          </p:cNvPr>
          <p:cNvSpPr txBox="1">
            <a:spLocks/>
          </p:cNvSpPr>
          <p:nvPr/>
        </p:nvSpPr>
        <p:spPr bwMode="auto">
          <a:xfrm>
            <a:off x="0" y="6484744"/>
            <a:ext cx="8991600" cy="220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ru-RU" sz="1050" dirty="0" smtClean="0"/>
              <a:t>* Уровень процентной ставки в кредитном договоре, как и размер платы за досрочный возврат, не обязательно являются фиксированными значениями и могут определяться в зависимости от значений определенных рыночных индикаторах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451283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FB810-7FAE-4532-AC44-41BD5E9A4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Дальнейшие шаги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C3EE1A-9DE1-428F-8F61-D7E8C7A76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Различные варианты комиссии за досрочное погашения целесообразно детализировать на уровне профессиональных ассоциаций банков, продолжив конструктивный диалог с Банком России*</a:t>
            </a:r>
          </a:p>
          <a:p>
            <a:r>
              <a:rPr lang="ru-RU" sz="2400" dirty="0" smtClean="0"/>
              <a:t>Это уменьшит правовые риски</a:t>
            </a:r>
          </a:p>
          <a:p>
            <a:r>
              <a:rPr lang="ru-RU" sz="2400" dirty="0" smtClean="0"/>
              <a:t>Указанные </a:t>
            </a:r>
            <a:r>
              <a:rPr lang="ru-RU" sz="2400" dirty="0"/>
              <a:t>варианты планируется включить в Стандарт договорной </a:t>
            </a:r>
            <a:r>
              <a:rPr lang="ru-RU" sz="2400" dirty="0"/>
              <a:t>документации </a:t>
            </a:r>
            <a:r>
              <a:rPr lang="ru-RU" sz="2400" dirty="0"/>
              <a:t>по синдицированному </a:t>
            </a:r>
            <a:r>
              <a:rPr lang="ru-RU" sz="2400" dirty="0"/>
              <a:t>кредиту</a:t>
            </a:r>
            <a:endParaRPr lang="ru-RU" sz="240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F20F1F7-E60D-497C-890E-9ED4ED092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8 октября 2020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FD616B-9D4F-4549-9AE9-F75ECCD1A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AE32-4065-4C4D-9F01-37587BC5BD26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Нижний колонтитул 3">
            <a:extLst>
              <a:ext uri="{FF2B5EF4-FFF2-40B4-BE49-F238E27FC236}">
                <a16:creationId xmlns:a16="http://schemas.microsoft.com/office/drawing/2014/main" id="{2F20F1F7-E60D-497C-890E-9ED4ED092E03}"/>
              </a:ext>
            </a:extLst>
          </p:cNvPr>
          <p:cNvSpPr txBox="1">
            <a:spLocks/>
          </p:cNvSpPr>
          <p:nvPr/>
        </p:nvSpPr>
        <p:spPr bwMode="auto">
          <a:xfrm>
            <a:off x="79375" y="5467350"/>
            <a:ext cx="8991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ru-RU" sz="1050" dirty="0" smtClean="0"/>
              <a:t>* См. </a:t>
            </a:r>
            <a:r>
              <a:rPr lang="ru-RU" sz="1050" dirty="0"/>
              <a:t>письмо Банка России от 05-35</a:t>
            </a:r>
            <a:r>
              <a:rPr lang="en-US" sz="1050" dirty="0"/>
              <a:t>/6877 </a:t>
            </a:r>
            <a:r>
              <a:rPr lang="ru-RU" sz="1050" dirty="0"/>
              <a:t>от </a:t>
            </a:r>
            <a:r>
              <a:rPr lang="ru-RU" sz="1050" dirty="0" smtClean="0"/>
              <a:t>18.09.2020 «О взимании платы за досрочное погашение кредитов (в ответ на письмо Исх. № 02-05</a:t>
            </a:r>
            <a:r>
              <a:rPr lang="en-US" sz="1050" dirty="0" smtClean="0"/>
              <a:t>/547 </a:t>
            </a:r>
            <a:r>
              <a:rPr lang="ru-RU" sz="1050" dirty="0" smtClean="0"/>
              <a:t>от</a:t>
            </a:r>
            <a:r>
              <a:rPr lang="en-US" sz="1050" dirty="0" smtClean="0"/>
              <a:t> 30.</a:t>
            </a:r>
            <a:r>
              <a:rPr lang="ru-RU" sz="1050" dirty="0" smtClean="0"/>
              <a:t>07.2020): Принципы </a:t>
            </a:r>
            <a:r>
              <a:rPr lang="ru-RU" sz="1050" dirty="0"/>
              <a:t>и стандарты структурирования кредитных сделок по данному </a:t>
            </a:r>
            <a:r>
              <a:rPr lang="ru-RU" sz="1050" dirty="0" smtClean="0"/>
              <a:t>вопросу, позволяющие уменьшить сопутствующие правовые риски, могут быть выработаны на уровне профессиональных ассоциаций банков в соответствии с нормами действующего законодательства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28207779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2839</TotalTime>
  <Words>408</Words>
  <Application>Microsoft Office PowerPoint</Application>
  <PresentationFormat>Экран (4:3)</PresentationFormat>
  <Paragraphs>38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Verdana</vt:lpstr>
      <vt:lpstr>Wingdings</vt:lpstr>
      <vt:lpstr>Profile</vt:lpstr>
      <vt:lpstr>Комитет по инвестиционным банковским продуктам</vt:lpstr>
      <vt:lpstr>Управление рисками и комиссия за досрочный возврат</vt:lpstr>
      <vt:lpstr>Правовой статус комиссии за досрочный возврат</vt:lpstr>
      <vt:lpstr>Пример судебной практики (плата за досрочный возврат)</vt:lpstr>
      <vt:lpstr>Дальнейшие шаги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Иванов</dc:creator>
  <cp:lastModifiedBy>Козлаков Андрей Станиславович</cp:lastModifiedBy>
  <cp:revision>423</cp:revision>
  <cp:lastPrinted>2020-10-03T23:38:10Z</cp:lastPrinted>
  <dcterms:created xsi:type="dcterms:W3CDTF">1601-01-01T00:00:00Z</dcterms:created>
  <dcterms:modified xsi:type="dcterms:W3CDTF">2020-10-03T23:38:45Z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LCID">
    <vt:i4>1049</vt:i4>
  </property>
</Properties>
</file>