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407" r:id="rId3"/>
    <p:sldId id="409" r:id="rId4"/>
    <p:sldId id="408" r:id="rId5"/>
    <p:sldId id="280" r:id="rId6"/>
    <p:sldId id="353" r:id="rId7"/>
    <p:sldId id="372" r:id="rId8"/>
    <p:sldId id="364" r:id="rId9"/>
    <p:sldId id="362" r:id="rId10"/>
    <p:sldId id="360" r:id="rId11"/>
    <p:sldId id="361" r:id="rId12"/>
    <p:sldId id="363" r:id="rId13"/>
    <p:sldId id="369" r:id="rId14"/>
    <p:sldId id="3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ВЦИОМ</a:t>
            </a:r>
          </a:p>
        </c:rich>
      </c:tx>
      <c:layout>
        <c:manualLayout>
          <c:xMode val="edge"/>
          <c:yMode val="edge"/>
          <c:x val="0.80548950131233599"/>
          <c:y val="0.908234251968503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659653160528836E-2"/>
          <c:y val="0.11676574803149606"/>
          <c:w val="0.33108433477528315"/>
          <c:h val="0.6863592519685038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ВЦИОМ</a:t>
            </a:r>
          </a:p>
        </c:rich>
      </c:tx>
      <c:layout>
        <c:manualLayout>
          <c:xMode val="edge"/>
          <c:yMode val="edge"/>
          <c:x val="0.80548950131233599"/>
          <c:y val="0.908234251968503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659653160528836E-2"/>
          <c:y val="0.11676574803149606"/>
          <c:w val="0.33108433477528315"/>
          <c:h val="0.6863592519685038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032739494383206"/>
          <c:w val="0.6273207192336"/>
          <c:h val="0.844550551154582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F78-4E0F-959B-2C07ACE97B1A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F78-4E0F-959B-2C07ACE97B1A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F78-4E0F-959B-2C07ACE97B1A}"/>
              </c:ext>
            </c:extLst>
          </c:dPt>
          <c:dPt>
            <c:idx val="3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F78-4E0F-959B-2C07ACE97B1A}"/>
              </c:ext>
            </c:extLst>
          </c:dPt>
          <c:dLbls>
            <c:dLbl>
              <c:idx val="0"/>
              <c:layout>
                <c:manualLayout>
                  <c:x val="-5.3729282563233137E-2"/>
                  <c:y val="0.102160313461964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78-4E0F-959B-2C07ACE97B1A}"/>
                </c:ext>
              </c:extLst>
            </c:dLbl>
            <c:dLbl>
              <c:idx val="1"/>
              <c:layout>
                <c:manualLayout>
                  <c:x val="-0.17147665337936668"/>
                  <c:y val="1.05529789010588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78-4E0F-959B-2C07ACE97B1A}"/>
                </c:ext>
              </c:extLst>
            </c:dLbl>
            <c:dLbl>
              <c:idx val="2"/>
              <c:layout>
                <c:manualLayout>
                  <c:x val="0.12706628368640277"/>
                  <c:y val="-0.161047449312522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78-4E0F-959B-2C07ACE97B1A}"/>
                </c:ext>
              </c:extLst>
            </c:dLbl>
            <c:dLbl>
              <c:idx val="3"/>
              <c:layout>
                <c:manualLayout>
                  <c:x val="9.8847266996900121E-2"/>
                  <c:y val="8.63897345015652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78-4E0F-959B-2C07ACE97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Franklin Gothic Boo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1 года (7%)</c:v>
                </c:pt>
                <c:pt idx="1">
                  <c:v>от 1 года до 3 лет (31%)</c:v>
                </c:pt>
                <c:pt idx="2">
                  <c:v>от 3 лет до 10 лет (42%)</c:v>
                </c:pt>
                <c:pt idx="3">
                  <c:v>более 10 лет (20%)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0.31</c:v>
                </c:pt>
                <c:pt idx="2">
                  <c:v>0.42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78-4E0F-959B-2C07ACE97B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7F78-4E0F-959B-2C07ACE97B1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7F78-4E0F-959B-2C07ACE97B1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7F78-4E0F-959B-2C07ACE97B1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7F78-4E0F-959B-2C07ACE97B1A}"/>
              </c:ext>
            </c:extLst>
          </c:dPt>
          <c:cat>
            <c:strRef>
              <c:f>Лист1!$A$2:$A$5</c:f>
              <c:strCache>
                <c:ptCount val="4"/>
                <c:pt idx="0">
                  <c:v>до 1 года (7%)</c:v>
                </c:pt>
                <c:pt idx="1">
                  <c:v>от 1 года до 3 лет (31%)</c:v>
                </c:pt>
                <c:pt idx="2">
                  <c:v>от 3 лет до 10 лет (42%)</c:v>
                </c:pt>
                <c:pt idx="3">
                  <c:v>более 10 лет (20%)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7F78-4E0F-959B-2C07ACE97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961507099979163"/>
          <c:y val="9.8198380928859588E-2"/>
          <c:w val="0.37739711236004275"/>
          <c:h val="0.90180161907114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ea typeface="+mn-ea"/>
              <a:cs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617820420200769"/>
          <c:w val="0.55215955412971152"/>
          <c:h val="0.741866345075817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explosion val="4"/>
          <c:dPt>
            <c:idx val="0"/>
            <c:bubble3D val="0"/>
            <c:explosion val="15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F78-4E0F-959B-2C07ACE97B1A}"/>
              </c:ext>
            </c:extLst>
          </c:dPt>
          <c:dPt>
            <c:idx val="1"/>
            <c:bubble3D val="0"/>
            <c:explosion val="19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F78-4E0F-959B-2C07ACE97B1A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F78-4E0F-959B-2C07ACE97B1A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F78-4E0F-959B-2C07ACE97B1A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36A-4BB1-96E3-BF810FF56E27}"/>
              </c:ext>
            </c:extLst>
          </c:dPt>
          <c:dLbls>
            <c:dLbl>
              <c:idx val="0"/>
              <c:layout>
                <c:manualLayout>
                  <c:x val="-0.13411118808554665"/>
                  <c:y val="0.11312596287032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78-4E0F-959B-2C07ACE97B1A}"/>
                </c:ext>
              </c:extLst>
            </c:dLbl>
            <c:dLbl>
              <c:idx val="1"/>
              <c:layout>
                <c:manualLayout>
                  <c:x val="-0.1210327400685634"/>
                  <c:y val="-0.233672350959468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78-4E0F-959B-2C07ACE97B1A}"/>
                </c:ext>
              </c:extLst>
            </c:dLbl>
            <c:dLbl>
              <c:idx val="2"/>
              <c:layout>
                <c:manualLayout>
                  <c:x val="4.0120446821732166E-2"/>
                  <c:y val="-0.119021613294094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78-4E0F-959B-2C07ACE97B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78-4E0F-959B-2C07ACE97B1A}"/>
                </c:ext>
              </c:extLst>
            </c:dLbl>
            <c:dLbl>
              <c:idx val="4"/>
              <c:layout>
                <c:manualLayout>
                  <c:x val="8.7928632805182996E-2"/>
                  <c:y val="0.122201522811214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6A-4BB1-96E3-BF810FF56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Franklin Gothic Boo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Микробизнес</c:v>
                </c:pt>
                <c:pt idx="1">
                  <c:v>Малый бизнес</c:v>
                </c:pt>
                <c:pt idx="2">
                  <c:v>Средний бизнес</c:v>
                </c:pt>
                <c:pt idx="3">
                  <c:v>Крупный бизнес</c:v>
                </c:pt>
                <c:pt idx="4">
                  <c:v>ИП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0.24</c:v>
                </c:pt>
                <c:pt idx="1">
                  <c:v>0.38</c:v>
                </c:pt>
                <c:pt idx="2">
                  <c:v>0.12</c:v>
                </c:pt>
                <c:pt idx="3">
                  <c:v>0.03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78-4E0F-959B-2C07ACE97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079127407226811"/>
          <c:y val="9.8198387627697503E-2"/>
          <c:w val="0.47622078398958168"/>
          <c:h val="0.90180161907114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ea typeface="+mn-ea"/>
              <a:cs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6D-484A-A859-5C302948B97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6D-484A-A859-5C302948B97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86D-484A-A859-5C302948B9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Лист1!$A$2:$A$15</c:f>
              <c:strCache>
                <c:ptCount val="14"/>
                <c:pt idx="0">
                  <c:v>Компьютерные услуги</c:v>
                </c:pt>
                <c:pt idx="1">
                  <c:v>Другое</c:v>
                </c:pt>
                <c:pt idx="2">
                  <c:v>Связь</c:v>
                </c:pt>
                <c:pt idx="3">
                  <c:v>Бытовое обслуживание</c:v>
                </c:pt>
                <c:pt idx="4">
                  <c:v>Полиграфия и издательство</c:v>
                </c:pt>
                <c:pt idx="5">
                  <c:v>Образование</c:v>
                </c:pt>
                <c:pt idx="6">
                  <c:v>Туризм</c:v>
                </c:pt>
                <c:pt idx="7">
                  <c:v>Недвижимость</c:v>
                </c:pt>
                <c:pt idx="8">
                  <c:v>Транспорт</c:v>
                </c:pt>
                <c:pt idx="9">
                  <c:v>Строительство</c:v>
                </c:pt>
                <c:pt idx="10">
                  <c:v>Сельское хозяйство</c:v>
                </c:pt>
                <c:pt idx="11">
                  <c:v>Производство</c:v>
                </c:pt>
                <c:pt idx="12">
                  <c:v>Услуги</c:v>
                </c:pt>
                <c:pt idx="13">
                  <c:v>Торговля</c:v>
                </c:pt>
              </c:strCache>
            </c:strRef>
          </c:cat>
          <c:val>
            <c:numRef>
              <c:f>Лист1!$B$2:$B$15</c:f>
              <c:numCache>
                <c:formatCode>0%</c:formatCode>
                <c:ptCount val="14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  <c:pt idx="6">
                  <c:v>0.03</c:v>
                </c:pt>
                <c:pt idx="7">
                  <c:v>0.04</c:v>
                </c:pt>
                <c:pt idx="8">
                  <c:v>0.06</c:v>
                </c:pt>
                <c:pt idx="9">
                  <c:v>7.0000000000000007E-2</c:v>
                </c:pt>
                <c:pt idx="10">
                  <c:v>0.08</c:v>
                </c:pt>
                <c:pt idx="11">
                  <c:v>0.17</c:v>
                </c:pt>
                <c:pt idx="12">
                  <c:v>0.23</c:v>
                </c:pt>
                <c:pt idx="1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BD-4A4E-970C-4133FB23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63451136"/>
        <c:axId val="60857664"/>
      </c:barChart>
      <c:catAx>
        <c:axId val="6345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0857664"/>
        <c:crosses val="autoZero"/>
        <c:auto val="1"/>
        <c:lblAlgn val="ctr"/>
        <c:lblOffset val="100"/>
        <c:noMultiLvlLbl val="0"/>
      </c:catAx>
      <c:valAx>
        <c:axId val="608576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345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467914617178142E-3"/>
          <c:y val="9.7269427102289169E-2"/>
          <c:w val="0.56449780882311906"/>
          <c:h val="0.75818285319671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Получил кредит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B0C-4090-837D-9A3F962254A1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B0C-4090-837D-9A3F962254A1}"/>
              </c:ext>
            </c:extLst>
          </c:dPt>
          <c:dPt>
            <c:idx val="2"/>
            <c:bubble3D val="0"/>
            <c:explosion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B0C-4090-837D-9A3F962254A1}"/>
              </c:ext>
            </c:extLst>
          </c:dPt>
          <c:dLbls>
            <c:dLbl>
              <c:idx val="0"/>
              <c:layout>
                <c:manualLayout>
                  <c:x val="-7.6004271807453672E-2"/>
                  <c:y val="0.129915684462984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C-4090-837D-9A3F962254A1}"/>
                </c:ext>
              </c:extLst>
            </c:dLbl>
            <c:dLbl>
              <c:idx val="1"/>
              <c:layout>
                <c:manualLayout>
                  <c:x val="2.7997363781071274E-2"/>
                  <c:y val="-0.272243997125712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C-4090-837D-9A3F962254A1}"/>
                </c:ext>
              </c:extLst>
            </c:dLbl>
            <c:dLbl>
              <c:idx val="2"/>
              <c:layout>
                <c:manualLayout>
                  <c:x val="4.7072605407561051E-2"/>
                  <c:y val="0.1692439597973067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200" b="1" i="0" u="none" strike="noStrike" kern="1200" baseline="0">
                        <a:solidFill>
                          <a:schemeClr val="bg1"/>
                        </a:solidFill>
                        <a:latin typeface="Franklin Gothic Book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C-4090-837D-9A3F96225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Franklin Gothic Boo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 льготных условиях (26%)</c:v>
                </c:pt>
                <c:pt idx="1">
                  <c:v>на обычных условиях (50%)</c:v>
                </c:pt>
                <c:pt idx="2">
                  <c:v>потребительский кредит (24%)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0.26</c:v>
                </c:pt>
                <c:pt idx="1">
                  <c:v>0.50390000000000001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0C-4090-837D-9A3F962254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4B4-417F-B373-A823803E152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4B4-417F-B373-A823803E152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4B4-417F-B373-A823803E152E}"/>
              </c:ext>
            </c:extLst>
          </c:dPt>
          <c:cat>
            <c:strRef>
              <c:f>Лист1!$A$2:$A$4</c:f>
              <c:strCache>
                <c:ptCount val="3"/>
                <c:pt idx="0">
                  <c:v>на льготных условиях (26%)</c:v>
                </c:pt>
                <c:pt idx="1">
                  <c:v>на обычных условиях (50%)</c:v>
                </c:pt>
                <c:pt idx="2">
                  <c:v>потребительский кредит (24%)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B0C-4090-837D-9A3F96225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463805772372152"/>
          <c:y val="0.16361366966227125"/>
          <c:w val="0.48593479164264625"/>
          <c:h val="0.6767108075067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ea typeface="+mn-ea"/>
              <a:cs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770705783996543E-3"/>
          <c:y val="0.15995243935713599"/>
          <c:w val="0.46817371377555977"/>
          <c:h val="0.63143355875611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1D3-415B-ABB4-8E9724E77E7F}"/>
              </c:ext>
            </c:extLst>
          </c:dPt>
          <c:dPt>
            <c:idx val="1"/>
            <c:bubble3D val="0"/>
            <c:explosion val="1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1D3-415B-ABB4-8E9724E77E7F}"/>
              </c:ext>
            </c:extLst>
          </c:dPt>
          <c:dPt>
            <c:idx val="2"/>
            <c:bubble3D val="0"/>
            <c:explosion val="1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1D3-415B-ABB4-8E9724E77E7F}"/>
              </c:ext>
            </c:extLst>
          </c:dPt>
          <c:dPt>
            <c:idx val="3"/>
            <c:bubble3D val="0"/>
            <c:explosion val="4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36B-4552-96EF-42C0447AB832}"/>
              </c:ext>
            </c:extLst>
          </c:dPt>
          <c:dLbls>
            <c:dLbl>
              <c:idx val="0"/>
              <c:layout>
                <c:manualLayout>
                  <c:x val="-8.8024963285504632E-2"/>
                  <c:y val="0.111600260750139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3-415B-ABB4-8E9724E77E7F}"/>
                </c:ext>
              </c:extLst>
            </c:dLbl>
            <c:dLbl>
              <c:idx val="1"/>
              <c:layout>
                <c:manualLayout>
                  <c:x val="-6.8846771430045667E-2"/>
                  <c:y val="-0.189777353934065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3-415B-ABB4-8E9724E77E7F}"/>
                </c:ext>
              </c:extLst>
            </c:dLbl>
            <c:dLbl>
              <c:idx val="2"/>
              <c:layout>
                <c:manualLayout>
                  <c:x val="5.4638300294144501E-2"/>
                  <c:y val="-0.200122688040161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3-415B-ABB4-8E9724E77E7F}"/>
                </c:ext>
              </c:extLst>
            </c:dLbl>
            <c:dLbl>
              <c:idx val="3"/>
              <c:layout>
                <c:manualLayout>
                  <c:x val="0.1110208283942116"/>
                  <c:y val="7.70169986106265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6B-4552-96EF-42C0447AB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Franklin Gothic Boo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программа льготного кредитования по снижению процентной ставки(30%)</c:v>
                </c:pt>
                <c:pt idx="1">
                  <c:v>программа льготного кредитования под поручительство РГО (АО "Корпорации МСП", АО "МСП Банк") (19%)</c:v>
                </c:pt>
                <c:pt idx="2">
                  <c:v>иная специальная программа (13 %)</c:v>
                </c:pt>
                <c:pt idx="3">
                  <c:v>не знал о программе льготного кредитования (38%)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0.19389999999999999</c:v>
                </c:pt>
                <c:pt idx="2">
                  <c:v>0.13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D3-415B-ABB4-8E9724E77E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21D3-415B-ABB4-8E9724E77E7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21D3-415B-ABB4-8E9724E77E7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21D3-415B-ABB4-8E9724E77E7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36B-4552-96EF-42C0447AB832}"/>
              </c:ext>
            </c:extLst>
          </c:dPt>
          <c:cat>
            <c:strRef>
              <c:f>Лист1!$A$2:$A$5</c:f>
              <c:strCache>
                <c:ptCount val="4"/>
                <c:pt idx="0">
                  <c:v>программа льготного кредитования по снижению процентной ставки(30%)</c:v>
                </c:pt>
                <c:pt idx="1">
                  <c:v>программа льготного кредитования под поручительство РГО (АО "Корпорации МСП", АО "МСП Банк") (19%)</c:v>
                </c:pt>
                <c:pt idx="2">
                  <c:v>иная специальная программа (13 %)</c:v>
                </c:pt>
                <c:pt idx="3">
                  <c:v>не знал о программе льготного кредитования (38%)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D-21D3-415B-ABB4-8E9724E77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692053337558061"/>
          <c:y val="2.8120829453349438E-2"/>
          <c:w val="0.5506448985344824"/>
          <c:h val="0.90180161907114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ea typeface="+mn-ea"/>
              <a:cs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337129914228729"/>
          <c:w val="0.48392954183785269"/>
          <c:h val="0.650765297094188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F78-4E0F-959B-2C07ACE97B1A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F78-4E0F-959B-2C07ACE97B1A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F78-4E0F-959B-2C07ACE97B1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F78-4E0F-959B-2C07ACE97B1A}"/>
              </c:ext>
            </c:extLst>
          </c:dPt>
          <c:dLbls>
            <c:dLbl>
              <c:idx val="0"/>
              <c:layout>
                <c:manualLayout>
                  <c:x val="-0.1070939894670089"/>
                  <c:y val="0.106767135892606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78-4E0F-959B-2C07ACE97B1A}"/>
                </c:ext>
              </c:extLst>
            </c:dLbl>
            <c:dLbl>
              <c:idx val="1"/>
              <c:layout>
                <c:manualLayout>
                  <c:x val="-5.9258799898229504E-3"/>
                  <c:y val="-0.235690042213971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78-4E0F-959B-2C07ACE97B1A}"/>
                </c:ext>
              </c:extLst>
            </c:dLbl>
            <c:dLbl>
              <c:idx val="2"/>
              <c:layout>
                <c:manualLayout>
                  <c:x val="8.7653956540261979E-2"/>
                  <c:y val="-4.06171999955856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78-4E0F-959B-2C07ACE97B1A}"/>
                </c:ext>
              </c:extLst>
            </c:dLbl>
            <c:dLbl>
              <c:idx val="3"/>
              <c:layout>
                <c:manualLayout>
                  <c:x val="5.8978293917089329E-2"/>
                  <c:y val="0.118096942579028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78-4E0F-959B-2C07ACE97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Franklin Gothic Boo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 раз(33%)</c:v>
                </c:pt>
                <c:pt idx="1">
                  <c:v>более 1 раза (34%)</c:v>
                </c:pt>
                <c:pt idx="2">
                  <c:v>ни разу - бесполезно тратить время (16%)</c:v>
                </c:pt>
                <c:pt idx="3">
                  <c:v>ни разу - нет потребности (17%)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</c:v>
                </c:pt>
                <c:pt idx="1">
                  <c:v>0.34</c:v>
                </c:pt>
                <c:pt idx="2">
                  <c:v>0.16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78-4E0F-959B-2C07ACE97B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7F78-4E0F-959B-2C07ACE97B1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7F78-4E0F-959B-2C07ACE97B1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7F78-4E0F-959B-2C07ACE97B1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7F78-4E0F-959B-2C07ACE97B1A}"/>
              </c:ext>
            </c:extLst>
          </c:dPt>
          <c:cat>
            <c:strRef>
              <c:f>Лист1!$A$2:$A$5</c:f>
              <c:strCache>
                <c:ptCount val="4"/>
                <c:pt idx="0">
                  <c:v>1 раз(33%)</c:v>
                </c:pt>
                <c:pt idx="1">
                  <c:v>более 1 раза (34%)</c:v>
                </c:pt>
                <c:pt idx="2">
                  <c:v>ни разу - бесполезно тратить время (16%)</c:v>
                </c:pt>
                <c:pt idx="3">
                  <c:v>ни разу - нет потребности (17%)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7F78-4E0F-959B-2C07ACE97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513986663858066"/>
          <c:y val="9.8198380928859588E-2"/>
          <c:w val="0.51187224634512896"/>
          <c:h val="0.90180161907114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ea typeface="+mn-ea"/>
              <a:cs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023180940115904"/>
          <c:w val="0.53995842986936105"/>
          <c:h val="0.7285534309471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Получил кредит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explosion val="25"/>
          <c:dPt>
            <c:idx val="0"/>
            <c:bubble3D val="0"/>
            <c:explosion val="3"/>
            <c:spPr>
              <a:solidFill>
                <a:srgbClr val="008000"/>
              </a:solidFill>
              <a:ln w="28575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D57-4F80-B8AC-333EE76379CA}"/>
              </c:ext>
            </c:extLst>
          </c:dPt>
          <c:dPt>
            <c:idx val="1"/>
            <c:bubble3D val="0"/>
            <c:explosion val="7"/>
            <c:spPr>
              <a:solidFill>
                <a:schemeClr val="accent1">
                  <a:lumMod val="75000"/>
                </a:schemeClr>
              </a:solidFill>
              <a:ln w="28575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D57-4F80-B8AC-333EE76379CA}"/>
              </c:ext>
            </c:extLst>
          </c:dPt>
          <c:dPt>
            <c:idx val="2"/>
            <c:bubble3D val="0"/>
            <c:explosion val="4"/>
            <c:spPr>
              <a:solidFill>
                <a:srgbClr val="C00000"/>
              </a:solidFill>
              <a:ln w="28575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D57-4F80-B8AC-333EE76379CA}"/>
              </c:ext>
            </c:extLst>
          </c:dPt>
          <c:dLbls>
            <c:dLbl>
              <c:idx val="0"/>
              <c:layout>
                <c:manualLayout>
                  <c:x val="-6.9923108837815176E-2"/>
                  <c:y val="0.118063915563145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57-4F80-B8AC-333EE76379CA}"/>
                </c:ext>
              </c:extLst>
            </c:dLbl>
            <c:dLbl>
              <c:idx val="1"/>
              <c:layout>
                <c:manualLayout>
                  <c:x val="1.6604941806793443E-2"/>
                  <c:y val="-0.275206939350672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57-4F80-B8AC-333EE76379CA}"/>
                </c:ext>
              </c:extLst>
            </c:dLbl>
            <c:dLbl>
              <c:idx val="2"/>
              <c:layout>
                <c:manualLayout>
                  <c:x val="6.2974539117344491E-2"/>
                  <c:y val="0.127762768647871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57-4F80-B8AC-333EE76379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Franklin Gothic Boo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 льготных условиях (26%)</c:v>
                </c:pt>
                <c:pt idx="1">
                  <c:v>на обычных условиях (51%)</c:v>
                </c:pt>
                <c:pt idx="2">
                  <c:v>потребительский кредит (23%)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0.26</c:v>
                </c:pt>
                <c:pt idx="1">
                  <c:v>0.51390000000000002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57-4F80-B8AC-333EE7637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4D57-4F80-B8AC-333EE76379C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4D57-4F80-B8AC-333EE76379C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4D57-4F80-B8AC-333EE76379CA}"/>
              </c:ext>
            </c:extLst>
          </c:dPt>
          <c:cat>
            <c:strRef>
              <c:f>Лист1!$A$2:$A$4</c:f>
              <c:strCache>
                <c:ptCount val="3"/>
                <c:pt idx="0">
                  <c:v>на льготных условиях (26%)</c:v>
                </c:pt>
                <c:pt idx="1">
                  <c:v>на обычных условиях (51%)</c:v>
                </c:pt>
                <c:pt idx="2">
                  <c:v>потребительский кредит (23%)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D-4D57-4F80-B8AC-333EE7637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336085040720732"/>
          <c:y val="0.18435426523698872"/>
          <c:w val="0.52663912755997055"/>
          <c:h val="0.47819367843444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ea typeface="+mn-ea"/>
              <a:cs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155228493255611"/>
          <c:w val="0.48471495051474567"/>
          <c:h val="0.6551816251135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Получил кредит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D57-4F80-B8AC-333EE76379CA}"/>
              </c:ext>
            </c:extLst>
          </c:dPt>
          <c:dPt>
            <c:idx val="1"/>
            <c:bubble3D val="0"/>
            <c:explosion val="18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D57-4F80-B8AC-333EE76379CA}"/>
              </c:ext>
            </c:extLst>
          </c:dPt>
          <c:dPt>
            <c:idx val="2"/>
            <c:bubble3D val="0"/>
            <c:explosion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D57-4F80-B8AC-333EE76379CA}"/>
              </c:ext>
            </c:extLst>
          </c:dPt>
          <c:dLbls>
            <c:dLbl>
              <c:idx val="0"/>
              <c:layout>
                <c:manualLayout>
                  <c:x val="-0.10851478216150617"/>
                  <c:y val="-3.97373452999299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57-4F80-B8AC-333EE76379CA}"/>
                </c:ext>
              </c:extLst>
            </c:dLbl>
            <c:dLbl>
              <c:idx val="1"/>
              <c:layout>
                <c:manualLayout>
                  <c:x val="8.3799692655437907E-2"/>
                  <c:y val="-0.126054382332198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57-4F80-B8AC-333EE76379CA}"/>
                </c:ext>
              </c:extLst>
            </c:dLbl>
            <c:dLbl>
              <c:idx val="2"/>
              <c:layout>
                <c:manualLayout>
                  <c:x val="6.1652728443097389E-2"/>
                  <c:y val="0.101211048651545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Franklin Gothic Boo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57-4F80-B8AC-333EE76379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Franklin Gothic Boo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системозначимые банки (Сбербанк, ВТБ,Россельхоз) (54%)</c:v>
                </c:pt>
                <c:pt idx="1">
                  <c:v>другие банки (26%)</c:v>
                </c:pt>
                <c:pt idx="2">
                  <c:v>пробовал во все банки (20%)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0.54</c:v>
                </c:pt>
                <c:pt idx="1">
                  <c:v>0.26390000000000002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57-4F80-B8AC-333EE7637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4D57-4F80-B8AC-333EE76379C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4D57-4F80-B8AC-333EE76379C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4D57-4F80-B8AC-333EE76379CA}"/>
              </c:ext>
            </c:extLst>
          </c:dPt>
          <c:cat>
            <c:strRef>
              <c:f>Лист1!$A$2:$A$4</c:f>
              <c:strCache>
                <c:ptCount val="3"/>
                <c:pt idx="0">
                  <c:v>системозначимые банки (Сбербанк, ВТБ,Россельхоз) (54%)</c:v>
                </c:pt>
                <c:pt idx="1">
                  <c:v>другие банки (26%)</c:v>
                </c:pt>
                <c:pt idx="2">
                  <c:v>пробовал во все банки (20%)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D-4D57-4F80-B8AC-333EE7637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n-ea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673558898875996"/>
          <c:y val="0.12446750348091501"/>
          <c:w val="0.57326438917995459"/>
          <c:h val="0.71577287979991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ea typeface="+mn-ea"/>
              <a:cs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5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5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7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4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7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4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5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4830-583A-471F-805F-1B298BBE4B0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5E776-81FE-417A-B221-B674E685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2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9495" y="2242166"/>
            <a:ext cx="8356108" cy="17291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/>
            <a:r>
              <a:rPr lang="ru-RU" sz="2625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Заседание Комитета по малому и среднему бизнесу </a:t>
            </a:r>
            <a:br>
              <a:rPr lang="ru-RU" sz="2625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2625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«О ходе реализации Национального проекта </a:t>
            </a:r>
            <a:br>
              <a:rPr lang="ru-RU" sz="2625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2625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«Малое и среднее предпринимательство и поддержка индивидуальной предпринимательской инициативы»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87614" y="3971342"/>
            <a:ext cx="6981557" cy="79104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/>
            <a:br>
              <a:rPr lang="ru-RU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Елена Николаевна Дыбова, вице-президент ТПП РФ</a:t>
            </a:r>
            <a:endParaRPr lang="ru-RU" sz="2400" i="1" dirty="0">
              <a:latin typeface="Franklin Gothic Demi Cond" panose="020B0706030402020204" pitchFamily="34" charset="0"/>
            </a:endParaRPr>
          </a:p>
        </p:txBody>
      </p:sp>
      <p:pic>
        <p:nvPicPr>
          <p:cNvPr id="8" name="Picture 4" descr="C:\Users\usr-mbk00091\Pictures\logo ТПП Р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68" y="1049814"/>
            <a:ext cx="368446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9876" y="5462980"/>
            <a:ext cx="2016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11 сентября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173022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2145535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244" y="1967841"/>
            <a:ext cx="8424936" cy="337363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37100" y="857251"/>
            <a:ext cx="9183060" cy="8276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ЗНАНИЕ РЕСПОНДЕНТАМИ ЛЬГОТНЫХ ПРОГРАММ КРЕДИТОВАНИЯ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4C43AF6-6B8A-4CE9-B0E4-1EF6012EE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519577"/>
              </p:ext>
            </p:extLst>
          </p:nvPr>
        </p:nvGraphicFramePr>
        <p:xfrm>
          <a:off x="141890" y="1683803"/>
          <a:ext cx="8750291" cy="394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4" descr="C:\Users\usr-mbk00091\Pictures\logo ТПП РФ.png">
            <a:extLst>
              <a:ext uri="{FF2B5EF4-FFF2-40B4-BE49-F238E27FC236}">
                <a16:creationId xmlns:a16="http://schemas.microsoft.com/office/drawing/2014/main" id="{ADECB84A-F143-4A4C-9586-9AAC06C9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68" y="5182551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2145535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244" y="1967841"/>
            <a:ext cx="7827671" cy="337363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37100" y="857250"/>
            <a:ext cx="9183060" cy="7882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СКОЛЬКО РАЗ ЗА ПОСЛЕДНИЕ ТРИ ГОДА ВЫ ОБРАЩАЛИСЬ </a:t>
            </a:r>
            <a:br>
              <a:rPr lang="ru-RU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 БАНКИ ЗА ПОЛУЧЕНИЕМ КРЕДИТА ДЛЯ СВОЕГО БИЗНЕСА?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2EC773B-5799-46D9-955A-E126CA8A2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835974"/>
              </p:ext>
            </p:extLst>
          </p:nvPr>
        </p:nvGraphicFramePr>
        <p:xfrm>
          <a:off x="0" y="1516528"/>
          <a:ext cx="8828689" cy="394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C:\Users\usr-mbk00091\Pictures\logo ТПП РФ.png">
            <a:extLst>
              <a:ext uri="{FF2B5EF4-FFF2-40B4-BE49-F238E27FC236}">
                <a16:creationId xmlns:a16="http://schemas.microsoft.com/office/drawing/2014/main" id="{B3A68773-0E0D-4AE6-9694-6AE92711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68" y="5182551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4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2145535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244" y="1967841"/>
            <a:ext cx="8424936" cy="337363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1" y="857251"/>
            <a:ext cx="9145960" cy="9360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КАКИЕ КРЕДИТЫ </a:t>
            </a:r>
            <a:r>
              <a:rPr lang="ru-RU" sz="2700" b="1" u="sng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НА РАЗВИТИЕ ВАШЕГО БИЗНЕСА </a:t>
            </a:r>
            <a:br>
              <a:rPr lang="ru-RU" sz="2700" b="1" u="sng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ВЫ СМОГЛИ ПОЛУЧИТЬ?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12D22E1-F8B2-4EA9-8A42-06656693F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281482"/>
              </p:ext>
            </p:extLst>
          </p:nvPr>
        </p:nvGraphicFramePr>
        <p:xfrm>
          <a:off x="-118571" y="1821645"/>
          <a:ext cx="889208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C:\Users\usr-mbk00091\Pictures\logo ТПП РФ.png">
            <a:extLst>
              <a:ext uri="{FF2B5EF4-FFF2-40B4-BE49-F238E27FC236}">
                <a16:creationId xmlns:a16="http://schemas.microsoft.com/office/drawing/2014/main" id="{243C72CC-B7C0-45C8-8DF7-4FDA4226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68" y="5182551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2145535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244" y="1967841"/>
            <a:ext cx="8424936" cy="337363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57250"/>
            <a:ext cx="9144000" cy="662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 КАКИЕ БАНКИ ОБРАЩАЛИСЬ</a:t>
            </a:r>
            <a:r>
              <a:rPr lang="en-US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ЗА КРЕДИТОМ?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12D22E1-F8B2-4EA9-8A42-06656693F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67104"/>
              </p:ext>
            </p:extLst>
          </p:nvPr>
        </p:nvGraphicFramePr>
        <p:xfrm>
          <a:off x="258547" y="1503635"/>
          <a:ext cx="8633633" cy="372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C:\Users\usr-mbk00091\Pictures\logo ТПП РФ.png">
            <a:extLst>
              <a:ext uri="{FF2B5EF4-FFF2-40B4-BE49-F238E27FC236}">
                <a16:creationId xmlns:a16="http://schemas.microsoft.com/office/drawing/2014/main" id="{B4ED8C7D-E0BB-411F-9122-7FB7ECFC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68" y="5182551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8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1967840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9513" y="1842671"/>
            <a:ext cx="8464972" cy="307510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1" y="221715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18115703"/>
              </p:ext>
            </p:extLst>
          </p:nvPr>
        </p:nvGraphicFramePr>
        <p:xfrm>
          <a:off x="2828526" y="3087667"/>
          <a:ext cx="5271865" cy="171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0995" y="1750529"/>
            <a:ext cx="2880320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75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3.</a:t>
            </a:r>
            <a:r>
              <a:rPr lang="ru-RU" sz="1875" dirty="0">
                <a:solidFill>
                  <a:srgbClr val="17375E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</a:t>
            </a:r>
            <a:r>
              <a:rPr lang="ru-RU" sz="1875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Запустить программу гарантийной поддержки </a:t>
            </a:r>
            <a:r>
              <a:rPr lang="ru-RU" sz="1875" dirty="0">
                <a:solidFill>
                  <a:srgbClr val="17375E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субъектов МСП </a:t>
            </a:r>
            <a:r>
              <a:rPr lang="ru-RU" sz="1875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для получения 1-го или 2-го кредита</a:t>
            </a:r>
            <a:r>
              <a:rPr lang="ru-RU" sz="1875" dirty="0">
                <a:solidFill>
                  <a:srgbClr val="17375E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.</a:t>
            </a:r>
            <a:endParaRPr lang="ru-RU" sz="1875" dirty="0"/>
          </a:p>
        </p:txBody>
      </p:sp>
      <p:sp>
        <p:nvSpPr>
          <p:cNvPr id="6" name="TextBox 5"/>
          <p:cNvSpPr txBox="1"/>
          <p:nvPr/>
        </p:nvSpPr>
        <p:spPr>
          <a:xfrm>
            <a:off x="3044428" y="1734163"/>
            <a:ext cx="2844317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75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2.</a:t>
            </a:r>
            <a:r>
              <a:rPr lang="ru-RU" sz="1875" dirty="0">
                <a:solidFill>
                  <a:srgbClr val="17375E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Снизить регулятивные издержки, упростить и </a:t>
            </a:r>
            <a:r>
              <a:rPr lang="ru-RU" sz="1875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удешевить выдачу банками небольших кредитов</a:t>
            </a:r>
          </a:p>
          <a:p>
            <a:pPr algn="ctr"/>
            <a:r>
              <a:rPr lang="ru-RU" sz="1875" dirty="0">
                <a:solidFill>
                  <a:srgbClr val="17375E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(до 5 млн рублей).</a:t>
            </a:r>
            <a:endParaRPr lang="ru-RU" sz="1875" b="1" dirty="0">
              <a:solidFill>
                <a:srgbClr val="C0000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966" y="1728923"/>
            <a:ext cx="2633495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75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1.</a:t>
            </a:r>
            <a:r>
              <a:rPr lang="ru-RU" sz="1875" dirty="0">
                <a:solidFill>
                  <a:srgbClr val="17375E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Правила кредитования не на основе залога имущества, а на основе данных о самом бизнесе </a:t>
            </a:r>
            <a:r>
              <a:rPr lang="ru-RU" sz="1875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«Рейтингование компании по качеству  бизнеса» </a:t>
            </a:r>
            <a:endParaRPr lang="ru-RU" sz="1875" b="1" dirty="0">
              <a:solidFill>
                <a:srgbClr val="C0000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C:\Users\usr-mbk00091\Pictures\logo ТПП РФ.png">
            <a:extLst>
              <a:ext uri="{FF2B5EF4-FFF2-40B4-BE49-F238E27FC236}">
                <a16:creationId xmlns:a16="http://schemas.microsoft.com/office/drawing/2014/main" id="{8E5D286A-67BD-4FD5-A4ED-DAF8CF1D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94" y="5209578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78AE570-861D-4043-8A05-C13DBD9318A5}"/>
              </a:ext>
            </a:extLst>
          </p:cNvPr>
          <p:cNvSpPr/>
          <p:nvPr/>
        </p:nvSpPr>
        <p:spPr>
          <a:xfrm>
            <a:off x="0" y="857251"/>
            <a:ext cx="9145959" cy="678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ПРЕДЛОЖЕНИЯ ТПП РФ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5A5E68-E779-4A6B-A0AC-58B96A82B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43" y="3312613"/>
            <a:ext cx="4893929" cy="17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C856978-951A-42A0-80FF-984A25B4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6" y="3950728"/>
            <a:ext cx="2974025" cy="16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1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0CA2CD-9201-4A89-8637-A5665BAC3CAE}"/>
              </a:ext>
            </a:extLst>
          </p:cNvPr>
          <p:cNvSpPr/>
          <p:nvPr/>
        </p:nvSpPr>
        <p:spPr>
          <a:xfrm>
            <a:off x="0" y="857251"/>
            <a:ext cx="9145959" cy="5874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ДИНАМИКА ЧИСЛА МСП В ЦЕЛОМ ПО РОССИЙСКОЙ ФЕДЕРАЦИИ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53989"/>
              </p:ext>
            </p:extLst>
          </p:nvPr>
        </p:nvGraphicFramePr>
        <p:xfrm>
          <a:off x="543283" y="1647352"/>
          <a:ext cx="8122726" cy="18105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Franklin Gothic Demi Cond" panose="020B0706030402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На 01.08.2018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На 01.08.2019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kern="1200" dirty="0">
                          <a:solidFill>
                            <a:srgbClr val="FF000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Динамика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5 922 420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5 690 763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- 231 657 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Микро бизнес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5 648 149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5 450 541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- 197 608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Малый бизнес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255 161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223 788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- 31 373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Средний бизнес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19 110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16 434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Franklin Gothic Demi Cond" panose="020B0706030402020204" pitchFamily="34" charset="0"/>
                          <a:ea typeface="+mn-ea"/>
                          <a:cs typeface="Times New Roman" panose="02020603050405020304" pitchFamily="18" charset="0"/>
                        </a:rPr>
                        <a:t>- 2 676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Picture 4" descr="C:\Users\usr-mbk00091\Pictures\logo ТПП РФ.png">
            <a:extLst>
              <a:ext uri="{FF2B5EF4-FFF2-40B4-BE49-F238E27FC236}">
                <a16:creationId xmlns:a16="http://schemas.microsoft.com/office/drawing/2014/main" id="{1824B105-C64B-418D-BBB6-8D71493F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68" y="5259506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ÐÐ¾ÑÐ¾Ð¶ÐµÐµ Ð¸Ð·Ð¾Ð±ÑÐ°Ð¶ÐµÐ½Ð¸Ð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3998" r="4123" b="4112"/>
          <a:stretch/>
        </p:blipFill>
        <p:spPr bwMode="auto">
          <a:xfrm>
            <a:off x="667973" y="3520292"/>
            <a:ext cx="3535892" cy="2378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ÐÐ°ÑÑÐ¸Ð½ÐºÐ¸ Ð¿Ð¾ Ð·Ð°Ð¿ÑÐ¾ÑÑ ÑÐ¾ÐºÑÐ°ÑÐµÐ½Ð¸Ðµ ÐºÐ¾Ð»Ð¸ÑÐµÑÑÐ²Ð° Ð¿ÑÐµÐ´Ð¿ÑÐ¸ÑÑÐ¸Ð¹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501" r="6833" b="10749"/>
          <a:stretch/>
        </p:blipFill>
        <p:spPr bwMode="auto">
          <a:xfrm>
            <a:off x="5468606" y="3520292"/>
            <a:ext cx="2787735" cy="1674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8309760" y="1703368"/>
            <a:ext cx="160317" cy="2493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46019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1950909"/>
            <a:ext cx="5250657" cy="27315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79521" y="1716165"/>
            <a:ext cx="8412168" cy="2966300"/>
          </a:xfrm>
          <a:prstGeom prst="round2Same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0CA2CD-9201-4A89-8637-A5665BAC3CAE}"/>
              </a:ext>
            </a:extLst>
          </p:cNvPr>
          <p:cNvSpPr/>
          <p:nvPr/>
        </p:nvSpPr>
        <p:spPr>
          <a:xfrm>
            <a:off x="0" y="857251"/>
            <a:ext cx="9145959" cy="5874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ЦЕЛЕВЫЕ ПОКАЗАТЕЛИ НАЦИОНАЛЬНОГО ПРОЕКТА К 2024г.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F33F6-0179-47B0-87F9-61F02C17EF36}"/>
              </a:ext>
            </a:extLst>
          </p:cNvPr>
          <p:cNvSpPr txBox="1"/>
          <p:nvPr/>
        </p:nvSpPr>
        <p:spPr>
          <a:xfrm>
            <a:off x="554909" y="1800791"/>
            <a:ext cx="34789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Численность занятых в сфере МСП, включая ИП: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25 млн. человек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E2566-EF90-4CF0-A6C9-07E9C22B9796}"/>
              </a:ext>
            </a:extLst>
          </p:cNvPr>
          <p:cNvSpPr txBox="1"/>
          <p:nvPr/>
        </p:nvSpPr>
        <p:spPr>
          <a:xfrm>
            <a:off x="5071363" y="1800791"/>
            <a:ext cx="37963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Доля малого и среднего предпринимательства в ВВП: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32,5%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66A9F18-E14C-404A-84E9-32D9916A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8" y="3124315"/>
            <a:ext cx="4197811" cy="17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7A21E4E-D9E3-41D3-A5D0-CE0F1233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41" y="3124315"/>
            <a:ext cx="2698863" cy="18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usr-mbk00091\Pictures\logo ТПП РФ.png">
            <a:extLst>
              <a:ext uri="{FF2B5EF4-FFF2-40B4-BE49-F238E27FC236}">
                <a16:creationId xmlns:a16="http://schemas.microsoft.com/office/drawing/2014/main" id="{1824B105-C64B-418D-BBB6-8D71493F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68" y="5259506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9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1950909"/>
            <a:ext cx="5250657" cy="27315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65916" y="1589658"/>
            <a:ext cx="8529509" cy="3317434"/>
          </a:xfrm>
          <a:prstGeom prst="round2Same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0CA2CD-9201-4A89-8637-A5665BAC3CAE}"/>
              </a:ext>
            </a:extLst>
          </p:cNvPr>
          <p:cNvSpPr/>
          <p:nvPr/>
        </p:nvSpPr>
        <p:spPr>
          <a:xfrm>
            <a:off x="0" y="857251"/>
            <a:ext cx="9145959" cy="5874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КАК ДОСТИЧЬ ЦЕЛЕВЫХ ПОКАЗАТЕЛЕЙ?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F33F6-0179-47B0-87F9-61F02C17EF36}"/>
              </a:ext>
            </a:extLst>
          </p:cNvPr>
          <p:cNvSpPr txBox="1"/>
          <p:nvPr/>
        </p:nvSpPr>
        <p:spPr>
          <a:xfrm>
            <a:off x="102783" y="1663133"/>
            <a:ext cx="499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Упрощение доступа МСП к финансовым ресурсам</a:t>
            </a:r>
            <a:r>
              <a:rPr lang="ru-RU" sz="2400" dirty="0">
                <a:solidFill>
                  <a:srgbClr val="17375E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кредитных организаций;</a:t>
            </a:r>
            <a:endParaRPr lang="ru-RU" sz="2400" b="1" dirty="0">
              <a:solidFill>
                <a:srgbClr val="00206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usr-mbk00091\Pictures\logo ТПП РФ.png">
            <a:extLst>
              <a:ext uri="{FF2B5EF4-FFF2-40B4-BE49-F238E27FC236}">
                <a16:creationId xmlns:a16="http://schemas.microsoft.com/office/drawing/2014/main" id="{1824B105-C64B-418D-BBB6-8D71493F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68" y="5259506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A8CE7E7-DD5E-404A-A870-E37C969AA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22" y="1865837"/>
            <a:ext cx="3781661" cy="25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F69A22-3C7C-45AC-B3ED-44379474C782}"/>
              </a:ext>
            </a:extLst>
          </p:cNvPr>
          <p:cNvSpPr txBox="1"/>
          <p:nvPr/>
        </p:nvSpPr>
        <p:spPr>
          <a:xfrm>
            <a:off x="129417" y="2796092"/>
            <a:ext cx="4995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Ежегодное</a:t>
            </a:r>
            <a:r>
              <a:rPr lang="ru-RU" sz="2400" dirty="0">
                <a:solidFill>
                  <a:srgbClr val="17375E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увеличение объема льготных кредитов, выдаваемых субъектам МСП,</a:t>
            </a:r>
            <a:r>
              <a:rPr lang="ru-RU" sz="2400" dirty="0">
                <a:solidFill>
                  <a:srgbClr val="17375E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17375E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рост числа </a:t>
            </a:r>
            <a:r>
              <a:rPr lang="ru-RU" sz="2400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таких субъектов, </a:t>
            </a:r>
            <a:r>
              <a:rPr lang="ru-RU" sz="2400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получающих заемное финансирование.</a:t>
            </a:r>
            <a:endParaRPr lang="ru-RU" sz="2400" b="1" dirty="0">
              <a:solidFill>
                <a:srgbClr val="C0000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88463C98-F8F4-4095-87FB-065D63CA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60" y="4292908"/>
            <a:ext cx="2163863" cy="16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1967840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9513" y="1842671"/>
            <a:ext cx="8464972" cy="307510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1" y="221715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65731147"/>
              </p:ext>
            </p:extLst>
          </p:nvPr>
        </p:nvGraphicFramePr>
        <p:xfrm>
          <a:off x="303509" y="1515445"/>
          <a:ext cx="8464972" cy="307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17324" y="1732531"/>
            <a:ext cx="31864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Средневзвешенная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% ставка для бизнес-кредитов </a:t>
            </a:r>
            <a:r>
              <a:rPr lang="ru-RU" sz="2000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в России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15-16%</a:t>
            </a:r>
            <a:r>
              <a:rPr lang="ru-RU" sz="36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*</a:t>
            </a:r>
            <a:endParaRPr lang="ru-RU" sz="3600" b="1" dirty="0">
              <a:solidFill>
                <a:srgbClr val="C0000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35566" y="1755791"/>
            <a:ext cx="28443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Самая высокая % ставка </a:t>
            </a:r>
            <a:r>
              <a:rPr lang="ru-RU" sz="2000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для бизнес-кредитов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на Кипре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6,76%</a:t>
            </a:r>
            <a:r>
              <a:rPr lang="ru-RU" sz="36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*</a:t>
            </a:r>
            <a:endParaRPr lang="ru-RU" sz="3600" b="1" dirty="0">
              <a:solidFill>
                <a:srgbClr val="C0000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30" y="1734581"/>
            <a:ext cx="26334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Самая низкая % ставка </a:t>
            </a:r>
            <a:r>
              <a:rPr lang="ru-RU" sz="2000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для бизнес-кредитов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в Австрии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2,34%</a:t>
            </a:r>
            <a:r>
              <a:rPr lang="ru-RU" sz="33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23" name="Picture 4" descr="C:\Users\usr-mbk00091\Pictures\logo ТПП РФ.png">
            <a:extLst>
              <a:ext uri="{FF2B5EF4-FFF2-40B4-BE49-F238E27FC236}">
                <a16:creationId xmlns:a16="http://schemas.microsoft.com/office/drawing/2014/main" id="{8E5D286A-67BD-4FD5-A4ED-DAF8CF1D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01" y="5224849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78AE570-861D-4043-8A05-C13DBD9318A5}"/>
              </a:ext>
            </a:extLst>
          </p:cNvPr>
          <p:cNvSpPr/>
          <p:nvPr/>
        </p:nvSpPr>
        <p:spPr>
          <a:xfrm>
            <a:off x="0" y="857251"/>
            <a:ext cx="9145959" cy="678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СРАВНЕНИЕ ПРОЦЕНТНЫХ СТАВОК ПО КРЕДИТАМ </a:t>
            </a:r>
            <a:b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ДЛЯ ПРЕДПРИНИМАТЕЛЕЙ ЕВРОПЫ И РОССИИ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2B48EB-BCE2-48BA-8596-DB21FF0C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9" y="3526589"/>
            <a:ext cx="2743046" cy="21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43CFFE-5F4D-4CED-A224-B14EF8C7EE08}"/>
              </a:ext>
            </a:extLst>
          </p:cNvPr>
          <p:cNvSpPr txBox="1"/>
          <p:nvPr/>
        </p:nvSpPr>
        <p:spPr>
          <a:xfrm flipH="1">
            <a:off x="460585" y="5636625"/>
            <a:ext cx="4306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* По данным Агентства финансовой статистики StatBanker.ru </a:t>
            </a:r>
          </a:p>
        </p:txBody>
      </p:sp>
    </p:spTree>
    <p:extLst>
      <p:ext uri="{BB962C8B-B14F-4D97-AF65-F5344CB8AC3E}">
        <p14:creationId xmlns:p14="http://schemas.microsoft.com/office/powerpoint/2010/main" val="126143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2145535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244" y="1967841"/>
            <a:ext cx="8424936" cy="337363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https://cdn-img.pressreader.com/pressdisplay/docserver/getimage.aspx?regionKey=kEydLt%2B7ImWnB8Aiq1KxOw%3D%3D&amp;scale=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5" y="1589446"/>
            <a:ext cx="3369154" cy="40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1" y="857251"/>
            <a:ext cx="9145960" cy="4267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775" b="1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itchFamily="34" charset="0"/>
              </a:rPr>
              <a:t>ОПРОС О ДОСТУПНОСТИ  КРЕДИТОВ  ДЛЯ  МСБ</a:t>
            </a:r>
            <a:r>
              <a:rPr lang="ru-RU" altLang="ru-RU" sz="2775" b="1" dirty="0">
                <a:solidFill>
                  <a:srgbClr val="C00000"/>
                </a:solidFill>
                <a:latin typeface="Franklin Gothic Demi Cond" panose="020B0706030402020204" pitchFamily="34" charset="0"/>
                <a:cs typeface="Arial" pitchFamily="34" charset="0"/>
              </a:rPr>
              <a:t>*</a:t>
            </a:r>
            <a:r>
              <a:rPr lang="ru-RU" altLang="ru-RU" sz="2775" b="1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itchFamily="34" charset="0"/>
              </a:rPr>
              <a:t> </a:t>
            </a:r>
            <a:endParaRPr lang="ru-RU" altLang="ru-RU" sz="2775" dirty="0">
              <a:solidFill>
                <a:schemeClr val="bg1"/>
              </a:solidFill>
              <a:latin typeface="Franklin Gothic Demi Cond" panose="020B0706030402020204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45050" y="1601703"/>
            <a:ext cx="3759696" cy="175432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6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4</a:t>
            </a:r>
            <a:r>
              <a:rPr lang="ru-RU" altLang="ru-RU" sz="36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6 273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предпринимателей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проголосовали!</a:t>
            </a:r>
            <a:endParaRPr lang="ru-RU" alt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s://www.ncronline.org/sites/default/files/20190111T1516-0622-CNS-MARCHERS-WASHINGTON%20c.jpg">
            <a:extLst>
              <a:ext uri="{FF2B5EF4-FFF2-40B4-BE49-F238E27FC236}">
                <a16:creationId xmlns:a16="http://schemas.microsoft.com/office/drawing/2014/main" id="{706D9CF9-E203-4056-840C-54D06011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13" y="3598504"/>
            <a:ext cx="3195555" cy="21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A9BF7B-58BC-4F03-B900-B890903BAB76}"/>
              </a:ext>
            </a:extLst>
          </p:cNvPr>
          <p:cNvSpPr txBox="1"/>
          <p:nvPr/>
        </p:nvSpPr>
        <p:spPr>
          <a:xfrm flipH="1">
            <a:off x="467244" y="5705235"/>
            <a:ext cx="3276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* </a:t>
            </a:r>
            <a:r>
              <a:rPr lang="ru-RU" sz="1200" i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Опрос был проведен  ТПП РФ в 2019 году </a:t>
            </a:r>
          </a:p>
        </p:txBody>
      </p:sp>
    </p:spTree>
    <p:extLst>
      <p:ext uri="{BB962C8B-B14F-4D97-AF65-F5344CB8AC3E}">
        <p14:creationId xmlns:p14="http://schemas.microsoft.com/office/powerpoint/2010/main" val="188492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203482" y="3383567"/>
            <a:ext cx="450836" cy="20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Franklin Gothic Book" pitchFamily="34" charset="0"/>
              </a:rPr>
              <a:t>3%</a:t>
            </a:r>
          </a:p>
        </p:txBody>
      </p:sp>
      <p:pic>
        <p:nvPicPr>
          <p:cNvPr id="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2145535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36054" y="2160289"/>
            <a:ext cx="8176388" cy="337363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37100" y="857251"/>
            <a:ext cx="9183060" cy="567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ПОРТРЕТ  РЕСПОНДЕНТОВ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2EC773B-5799-46D9-955A-E126CA8A2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793816"/>
              </p:ext>
            </p:extLst>
          </p:nvPr>
        </p:nvGraphicFramePr>
        <p:xfrm>
          <a:off x="219079" y="1984747"/>
          <a:ext cx="4064216" cy="299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6842" y="1511519"/>
            <a:ext cx="2948152" cy="417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Сколько лет организации?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46470" y="1543051"/>
            <a:ext cx="5809593" cy="541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К какой категории хозяйствующего субъекта относится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Ваша организация?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B2EC773B-5799-46D9-955A-E126CA8A2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699916"/>
              </p:ext>
            </p:extLst>
          </p:nvPr>
        </p:nvGraphicFramePr>
        <p:xfrm>
          <a:off x="4658710" y="2084602"/>
          <a:ext cx="4035972" cy="275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383841" y="3153982"/>
            <a:ext cx="540953" cy="348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3%</a:t>
            </a:r>
          </a:p>
        </p:txBody>
      </p:sp>
      <p:pic>
        <p:nvPicPr>
          <p:cNvPr id="15" name="Picture 4" descr="C:\Users\usr-mbk00091\Pictures\logo ТПП РФ.png">
            <a:extLst>
              <a:ext uri="{FF2B5EF4-FFF2-40B4-BE49-F238E27FC236}">
                <a16:creationId xmlns:a16="http://schemas.microsoft.com/office/drawing/2014/main" id="{D9C8E43F-867F-46A7-81D8-C809BD3E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68" y="5182551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0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2145535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1284016"/>
            <a:ext cx="8567899" cy="35959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1" y="857251"/>
            <a:ext cx="9145960" cy="606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СФЕРА ДЕЯТЕЛЬНОСТИ РЕСПОНДЕНТОВ</a:t>
            </a:r>
          </a:p>
        </p:txBody>
      </p:sp>
      <p:graphicFrame>
        <p:nvGraphicFramePr>
          <p:cNvPr id="10" name="Group 180">
            <a:extLst>
              <a:ext uri="{FF2B5EF4-FFF2-40B4-BE49-F238E27FC236}">
                <a16:creationId xmlns:a16="http://schemas.microsoft.com/office/drawing/2014/main" id="{314B987A-C3E8-4A33-8149-B515CB88E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40068"/>
              </p:ext>
            </p:extLst>
          </p:nvPr>
        </p:nvGraphicFramePr>
        <p:xfrm>
          <a:off x="70945" y="1464223"/>
          <a:ext cx="4213005" cy="39686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0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240">
                <a:tc>
                  <a:txBody>
                    <a:bodyPr/>
                    <a:lstStyle/>
                    <a:p>
                      <a:pPr marL="182563" marR="0" lvl="0" indent="-968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" pitchFamily="34" charset="0"/>
                          <a:ea typeface="+mn-ea"/>
                          <a:cs typeface="Arial" pitchFamily="34" charset="0"/>
                        </a:rPr>
                        <a:t>ОТРАСЛЬ</a:t>
                      </a:r>
                      <a:endParaRPr kumimoji="0" lang="en-US" sz="2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500" marR="6750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Demi Cond" pitchFamily="34" charset="0"/>
                        </a:rPr>
                        <a:t>Торговля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25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Demi Cond" pitchFamily="34" charset="0"/>
                        </a:rPr>
                        <a:t>Услуги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23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Demi Cond" pitchFamily="34" charset="0"/>
                        </a:rPr>
                        <a:t>Производство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17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Сельскохозяйственная деятельность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8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Строительство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7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Транспорт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6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Связь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4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Образование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3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Недвижимость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3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Бытовое обслуживание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2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Полиграфия и издательство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2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Туризм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2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Компьютерные услуги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1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cs typeface="Tahoma" pitchFamily="34" charset="0"/>
                        </a:rPr>
                        <a:t>Другое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Tahoma" pitchFamily="34" charset="0"/>
                        </a:rPr>
                        <a:t>1</a:t>
                      </a: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Demi Cond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500" marR="1350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8F5CD6D-ED22-4F12-BBE1-6585EB871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158223"/>
              </p:ext>
            </p:extLst>
          </p:nvPr>
        </p:nvGraphicFramePr>
        <p:xfrm>
          <a:off x="4572979" y="1677057"/>
          <a:ext cx="3994920" cy="340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89" y="2863070"/>
            <a:ext cx="2507853" cy="177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:\Users\usr-mbk00091\Pictures\logo ТПП РФ.png">
            <a:extLst>
              <a:ext uri="{FF2B5EF4-FFF2-40B4-BE49-F238E27FC236}">
                <a16:creationId xmlns:a16="http://schemas.microsoft.com/office/drawing/2014/main" id="{43B52489-2F91-48E5-9555-214CCE780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68" y="5182551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8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0" y="2145535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244" y="1967841"/>
            <a:ext cx="8424936" cy="337363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" y="857251"/>
            <a:ext cx="9143999" cy="6191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ПОЛУЧАЛИ ЛИ ВЫ КРЕДИТЫ ДЛЯ СВОЕГО БИЗНЕСА?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09719E4-DB87-4760-81DD-5C8E77A3A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043150"/>
              </p:ext>
            </p:extLst>
          </p:nvPr>
        </p:nvGraphicFramePr>
        <p:xfrm>
          <a:off x="0" y="1895492"/>
          <a:ext cx="905729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4" descr="C:\Users\usr-mbk00091\Pictures\logo ТПП РФ.png">
            <a:extLst>
              <a:ext uri="{FF2B5EF4-FFF2-40B4-BE49-F238E27FC236}">
                <a16:creationId xmlns:a16="http://schemas.microsoft.com/office/drawing/2014/main" id="{F2724302-C558-4D67-A07D-880B371F6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68" y="5182551"/>
            <a:ext cx="3424376" cy="5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45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361</Words>
  <Application>Microsoft Office PowerPoint</Application>
  <PresentationFormat>Экран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Demi</vt:lpstr>
      <vt:lpstr>Franklin Gothic Demi Cond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Марина Малютина</cp:lastModifiedBy>
  <cp:revision>132</cp:revision>
  <dcterms:created xsi:type="dcterms:W3CDTF">2018-09-08T15:30:22Z</dcterms:created>
  <dcterms:modified xsi:type="dcterms:W3CDTF">2019-09-10T09:29:09Z</dcterms:modified>
</cp:coreProperties>
</file>