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74" r:id="rId4"/>
    <p:sldId id="275" r:id="rId5"/>
    <p:sldId id="260" r:id="rId6"/>
    <p:sldId id="267" r:id="rId7"/>
    <p:sldId id="265" r:id="rId8"/>
    <p:sldId id="261" r:id="rId9"/>
    <p:sldId id="268" r:id="rId10"/>
    <p:sldId id="273" r:id="rId11"/>
    <p:sldId id="272" r:id="rId12"/>
    <p:sldId id="271" r:id="rId13"/>
    <p:sldId id="276" r:id="rId14"/>
    <p:sldId id="270" r:id="rId15"/>
    <p:sldId id="258" r:id="rId16"/>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00"/>
    <a:srgbClr val="000000"/>
    <a:srgbClr val="800000"/>
    <a:srgbClr val="E49B0F"/>
    <a:srgbClr val="3F00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110" d="100"/>
          <a:sy n="110" d="100"/>
        </p:scale>
        <p:origin x="-658"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sukhomlinov.HEAD\Desktop\&#1044;&#1086;&#1082;&#1091;&#1084;&#1077;&#1085;&#1090;&#1099;\&#1055;&#1088;&#1077;&#1079;&#1077;&#1085;&#1090;&#1072;&#1094;&#1080;&#1103;\2014\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1"/>
          <c:showCatName val="0"/>
          <c:showSerName val="0"/>
          <c:showPercent val="0"/>
          <c:showBubbleSize val="0"/>
        </c:dLbls>
        <c:marker val="1"/>
        <c:smooth val="0"/>
        <c:axId val="51000064"/>
        <c:axId val="51001600"/>
      </c:lineChart>
      <c:catAx>
        <c:axId val="51000064"/>
        <c:scaling>
          <c:orientation val="minMax"/>
        </c:scaling>
        <c:delete val="0"/>
        <c:axPos val="b"/>
        <c:majorTickMark val="none"/>
        <c:minorTickMark val="none"/>
        <c:tickLblPos val="nextTo"/>
        <c:crossAx val="51001600"/>
        <c:crosses val="autoZero"/>
        <c:auto val="1"/>
        <c:lblAlgn val="ctr"/>
        <c:lblOffset val="100"/>
        <c:noMultiLvlLbl val="0"/>
      </c:catAx>
      <c:valAx>
        <c:axId val="51001600"/>
        <c:scaling>
          <c:orientation val="minMax"/>
        </c:scaling>
        <c:delete val="1"/>
        <c:axPos val="l"/>
        <c:numFmt formatCode="#,##0" sourceLinked="1"/>
        <c:majorTickMark val="out"/>
        <c:minorTickMark val="none"/>
        <c:tickLblPos val="nextTo"/>
        <c:crossAx val="51000064"/>
        <c:crosses val="autoZero"/>
        <c:crossBetween val="between"/>
      </c:valAx>
      <c:spPr>
        <a:noFill/>
        <a:ln w="25400">
          <a:noFill/>
        </a:ln>
      </c:spPr>
    </c:plotArea>
    <c:plotVisOnly val="1"/>
    <c:dispBlanksAs val="gap"/>
    <c:showDLblsOverMax val="0"/>
  </c:chart>
  <c:spPr>
    <a:ln>
      <a:noFill/>
    </a:ln>
  </c:spPr>
  <c:txPr>
    <a:bodyPr/>
    <a:lstStyle/>
    <a:p>
      <a:pPr>
        <a:defRPr>
          <a:latin typeface="Arial Narrow" panose="020B0606020202030204" pitchFamily="34" charset="0"/>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24607F3D-6653-49F3-982F-B0E3729933C2}" type="datetimeFigureOut">
              <a:rPr lang="ru-RU" smtClean="0"/>
              <a:t>22.04.2014</a:t>
            </a:fld>
            <a:endParaRPr lang="ru-RU"/>
          </a:p>
        </p:txBody>
      </p:sp>
      <p:sp>
        <p:nvSpPr>
          <p:cNvPr id="4" name="Нижний колонтитул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C66B60A8-5243-4F1D-A5F5-6CF08EEEC2E2}" type="slidenum">
              <a:rPr lang="ru-RU" smtClean="0"/>
              <a:t>‹#›</a:t>
            </a:fld>
            <a:endParaRPr lang="ru-RU"/>
          </a:p>
        </p:txBody>
      </p:sp>
    </p:spTree>
    <p:extLst>
      <p:ext uri="{BB962C8B-B14F-4D97-AF65-F5344CB8AC3E}">
        <p14:creationId xmlns:p14="http://schemas.microsoft.com/office/powerpoint/2010/main" val="32829531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1C846445-8215-4D82-B13D-E7BC7E1D0BA0}" type="datetimeFigureOut">
              <a:rPr lang="ru-RU" smtClean="0"/>
              <a:t>22.04.2014</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BC186857-57F8-4243-A393-96CE363493FE}" type="slidenum">
              <a:rPr lang="ru-RU" smtClean="0"/>
              <a:t>‹#›</a:t>
            </a:fld>
            <a:endParaRPr lang="ru-RU"/>
          </a:p>
        </p:txBody>
      </p:sp>
    </p:spTree>
    <p:extLst>
      <p:ext uri="{BB962C8B-B14F-4D97-AF65-F5344CB8AC3E}">
        <p14:creationId xmlns:p14="http://schemas.microsoft.com/office/powerpoint/2010/main" val="217944790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10</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11</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13</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14</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15</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2</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3</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4</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5</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6</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7</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8</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Титульная</a:t>
            </a:r>
            <a:r>
              <a:rPr lang="ru-RU" baseline="0" dirty="0" smtClean="0"/>
              <a:t> страница</a:t>
            </a:r>
          </a:p>
        </p:txBody>
      </p:sp>
      <p:sp>
        <p:nvSpPr>
          <p:cNvPr id="4" name="Номер слайда 3"/>
          <p:cNvSpPr>
            <a:spLocks noGrp="1"/>
          </p:cNvSpPr>
          <p:nvPr>
            <p:ph type="sldNum" sz="quarter" idx="10"/>
          </p:nvPr>
        </p:nvSpPr>
        <p:spPr/>
        <p:txBody>
          <a:bodyPr/>
          <a:lstStyle/>
          <a:p>
            <a:fld id="{BC186857-57F8-4243-A393-96CE363493FE}" type="slidenum">
              <a:rPr lang="ru-RU" smtClean="0"/>
              <a:t>9</a:t>
            </a:fld>
            <a:endParaRPr lang="ru-RU"/>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val="325249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36645D-2FB2-446E-922C-196D038AF7B8}" type="datetime1">
              <a:rPr lang="ru-RU" smtClean="0"/>
              <a:t>22.04.2014</a:t>
            </a:fld>
            <a:endParaRPr lang="ru-RU"/>
          </a:p>
        </p:txBody>
      </p:sp>
      <p:sp>
        <p:nvSpPr>
          <p:cNvPr id="5" name="Нижний колонтитул 4"/>
          <p:cNvSpPr>
            <a:spLocks noGrp="1"/>
          </p:cNvSpPr>
          <p:nvPr>
            <p:ph type="ftr" sz="quarter" idx="11"/>
          </p:nvPr>
        </p:nvSpPr>
        <p:spPr/>
        <p:txBody>
          <a:bodyPr/>
          <a:lstStyle/>
          <a:p>
            <a:r>
              <a:rPr lang="ru-RU" smtClean="0"/>
              <a:t>КБ «ЭНЕРГОТРАНСБАНК» (ОАО)</a:t>
            </a:r>
            <a:endParaRPr lang="ru-RU"/>
          </a:p>
        </p:txBody>
      </p:sp>
      <p:sp>
        <p:nvSpPr>
          <p:cNvPr id="6" name="Номер слайда 5"/>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112243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8058D7-563F-4FF2-8B68-83B3927CC7DD}" type="datetime1">
              <a:rPr lang="ru-RU" smtClean="0"/>
              <a:t>22.04.2014</a:t>
            </a:fld>
            <a:endParaRPr lang="ru-RU"/>
          </a:p>
        </p:txBody>
      </p:sp>
      <p:sp>
        <p:nvSpPr>
          <p:cNvPr id="5" name="Нижний колонтитул 4"/>
          <p:cNvSpPr>
            <a:spLocks noGrp="1"/>
          </p:cNvSpPr>
          <p:nvPr>
            <p:ph type="ftr" sz="quarter" idx="11"/>
          </p:nvPr>
        </p:nvSpPr>
        <p:spPr/>
        <p:txBody>
          <a:bodyPr/>
          <a:lstStyle/>
          <a:p>
            <a:r>
              <a:rPr lang="ru-RU" smtClean="0"/>
              <a:t>КБ «ЭНЕРГОТРАНСБАНК» (ОАО)</a:t>
            </a:r>
            <a:endParaRPr lang="ru-RU"/>
          </a:p>
        </p:txBody>
      </p:sp>
      <p:sp>
        <p:nvSpPr>
          <p:cNvPr id="6" name="Номер слайда 5"/>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93755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022154-8678-4438-8DD9-12102A2F452D}" type="datetime1">
              <a:rPr lang="ru-RU" smtClean="0"/>
              <a:t>22.04.2014</a:t>
            </a:fld>
            <a:endParaRPr lang="ru-RU"/>
          </a:p>
        </p:txBody>
      </p:sp>
      <p:sp>
        <p:nvSpPr>
          <p:cNvPr id="5" name="Нижний колонтитул 4"/>
          <p:cNvSpPr>
            <a:spLocks noGrp="1"/>
          </p:cNvSpPr>
          <p:nvPr>
            <p:ph type="ftr" sz="quarter" idx="11"/>
          </p:nvPr>
        </p:nvSpPr>
        <p:spPr/>
        <p:txBody>
          <a:bodyPr/>
          <a:lstStyle/>
          <a:p>
            <a:r>
              <a:rPr lang="ru-RU" smtClean="0"/>
              <a:t>КБ «ЭНЕРГОТРАНСБАНК» (ОАО)</a:t>
            </a:r>
            <a:endParaRPr lang="ru-RU"/>
          </a:p>
        </p:txBody>
      </p:sp>
      <p:sp>
        <p:nvSpPr>
          <p:cNvPr id="6" name="Номер слайда 5"/>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325131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183BC4-B52F-4FC2-992D-B9D1339E666C}" type="datetime1">
              <a:rPr lang="ru-RU" smtClean="0"/>
              <a:t>22.04.2014</a:t>
            </a:fld>
            <a:endParaRPr lang="ru-RU"/>
          </a:p>
        </p:txBody>
      </p:sp>
      <p:sp>
        <p:nvSpPr>
          <p:cNvPr id="5" name="Нижний колонтитул 4"/>
          <p:cNvSpPr>
            <a:spLocks noGrp="1"/>
          </p:cNvSpPr>
          <p:nvPr>
            <p:ph type="ftr" sz="quarter" idx="11"/>
          </p:nvPr>
        </p:nvSpPr>
        <p:spPr/>
        <p:txBody>
          <a:bodyPr/>
          <a:lstStyle/>
          <a:p>
            <a:r>
              <a:rPr lang="ru-RU" smtClean="0"/>
              <a:t>КБ «ЭНЕРГОТРАНСБАНК» (ОАО)</a:t>
            </a:r>
            <a:endParaRPr lang="ru-RU"/>
          </a:p>
        </p:txBody>
      </p:sp>
      <p:sp>
        <p:nvSpPr>
          <p:cNvPr id="6" name="Номер слайда 5"/>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980889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F2D8DE-083F-488E-8F30-BD300139EF8B}" type="datetime1">
              <a:rPr lang="ru-RU" smtClean="0"/>
              <a:t>22.04.2014</a:t>
            </a:fld>
            <a:endParaRPr lang="ru-RU"/>
          </a:p>
        </p:txBody>
      </p:sp>
      <p:sp>
        <p:nvSpPr>
          <p:cNvPr id="5" name="Нижний колонтитул 4"/>
          <p:cNvSpPr>
            <a:spLocks noGrp="1"/>
          </p:cNvSpPr>
          <p:nvPr>
            <p:ph type="ftr" sz="quarter" idx="11"/>
          </p:nvPr>
        </p:nvSpPr>
        <p:spPr/>
        <p:txBody>
          <a:bodyPr/>
          <a:lstStyle/>
          <a:p>
            <a:r>
              <a:rPr lang="ru-RU" smtClean="0"/>
              <a:t>КБ «ЭНЕРГОТРАНСБАНК» (ОАО)</a:t>
            </a:r>
            <a:endParaRPr lang="ru-RU"/>
          </a:p>
        </p:txBody>
      </p:sp>
      <p:sp>
        <p:nvSpPr>
          <p:cNvPr id="6" name="Номер слайда 5"/>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276713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759590-C9F1-4410-A4F4-6C2766F7D931}" type="datetime1">
              <a:rPr lang="ru-RU" smtClean="0"/>
              <a:t>22.04.2014</a:t>
            </a:fld>
            <a:endParaRPr lang="ru-RU"/>
          </a:p>
        </p:txBody>
      </p:sp>
      <p:sp>
        <p:nvSpPr>
          <p:cNvPr id="6" name="Нижний колонтитул 5"/>
          <p:cNvSpPr>
            <a:spLocks noGrp="1"/>
          </p:cNvSpPr>
          <p:nvPr>
            <p:ph type="ftr" sz="quarter" idx="11"/>
          </p:nvPr>
        </p:nvSpPr>
        <p:spPr/>
        <p:txBody>
          <a:bodyPr/>
          <a:lstStyle/>
          <a:p>
            <a:r>
              <a:rPr lang="ru-RU" smtClean="0"/>
              <a:t>КБ «ЭНЕРГОТРАНСБАНК» (ОАО)</a:t>
            </a:r>
            <a:endParaRPr lang="ru-RU"/>
          </a:p>
        </p:txBody>
      </p:sp>
      <p:sp>
        <p:nvSpPr>
          <p:cNvPr id="7" name="Номер слайда 6"/>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80115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CC7EE9-9DAB-41B5-99D0-B1A43AEAC54D}" type="datetime1">
              <a:rPr lang="ru-RU" smtClean="0"/>
              <a:t>22.04.2014</a:t>
            </a:fld>
            <a:endParaRPr lang="ru-RU"/>
          </a:p>
        </p:txBody>
      </p:sp>
      <p:sp>
        <p:nvSpPr>
          <p:cNvPr id="8" name="Нижний колонтитул 7"/>
          <p:cNvSpPr>
            <a:spLocks noGrp="1"/>
          </p:cNvSpPr>
          <p:nvPr>
            <p:ph type="ftr" sz="quarter" idx="11"/>
          </p:nvPr>
        </p:nvSpPr>
        <p:spPr/>
        <p:txBody>
          <a:bodyPr/>
          <a:lstStyle/>
          <a:p>
            <a:r>
              <a:rPr lang="ru-RU" smtClean="0"/>
              <a:t>КБ «ЭНЕРГОТРАНСБАНК» (ОАО)</a:t>
            </a:r>
            <a:endParaRPr lang="ru-RU"/>
          </a:p>
        </p:txBody>
      </p:sp>
      <p:sp>
        <p:nvSpPr>
          <p:cNvPr id="9" name="Номер слайда 8"/>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207556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95580F-1C6A-4158-9298-37FFDCBAF2D3}" type="datetime1">
              <a:rPr lang="ru-RU" smtClean="0"/>
              <a:t>22.04.2014</a:t>
            </a:fld>
            <a:endParaRPr lang="ru-RU"/>
          </a:p>
        </p:txBody>
      </p:sp>
      <p:sp>
        <p:nvSpPr>
          <p:cNvPr id="4" name="Нижний колонтитул 3"/>
          <p:cNvSpPr>
            <a:spLocks noGrp="1"/>
          </p:cNvSpPr>
          <p:nvPr>
            <p:ph type="ftr" sz="quarter" idx="11"/>
          </p:nvPr>
        </p:nvSpPr>
        <p:spPr/>
        <p:txBody>
          <a:bodyPr/>
          <a:lstStyle/>
          <a:p>
            <a:r>
              <a:rPr lang="ru-RU" smtClean="0"/>
              <a:t>КБ «ЭНЕРГОТРАНСБАНК» (ОАО)</a:t>
            </a:r>
            <a:endParaRPr lang="ru-RU"/>
          </a:p>
        </p:txBody>
      </p:sp>
      <p:sp>
        <p:nvSpPr>
          <p:cNvPr id="5" name="Номер слайда 4"/>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130042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9E8B4DA-5A81-4D3E-A997-B73D55AFEDF9}" type="datetime1">
              <a:rPr lang="ru-RU" smtClean="0"/>
              <a:t>22.04.2014</a:t>
            </a:fld>
            <a:endParaRPr lang="ru-RU"/>
          </a:p>
        </p:txBody>
      </p:sp>
      <p:sp>
        <p:nvSpPr>
          <p:cNvPr id="3" name="Нижний колонтитул 2"/>
          <p:cNvSpPr>
            <a:spLocks noGrp="1"/>
          </p:cNvSpPr>
          <p:nvPr>
            <p:ph type="ftr" sz="quarter" idx="11"/>
          </p:nvPr>
        </p:nvSpPr>
        <p:spPr/>
        <p:txBody>
          <a:bodyPr/>
          <a:lstStyle/>
          <a:p>
            <a:r>
              <a:rPr lang="ru-RU" smtClean="0"/>
              <a:t>КБ «ЭНЕРГОТРАНСБАНК» (ОАО)</a:t>
            </a:r>
            <a:endParaRPr lang="ru-RU"/>
          </a:p>
        </p:txBody>
      </p:sp>
      <p:sp>
        <p:nvSpPr>
          <p:cNvPr id="4" name="Номер слайда 3"/>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18562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45FA8B-7F07-49C8-8F0C-58B2D4004CE6}" type="datetime1">
              <a:rPr lang="ru-RU" smtClean="0"/>
              <a:t>22.04.2014</a:t>
            </a:fld>
            <a:endParaRPr lang="ru-RU"/>
          </a:p>
        </p:txBody>
      </p:sp>
      <p:sp>
        <p:nvSpPr>
          <p:cNvPr id="6" name="Нижний колонтитул 5"/>
          <p:cNvSpPr>
            <a:spLocks noGrp="1"/>
          </p:cNvSpPr>
          <p:nvPr>
            <p:ph type="ftr" sz="quarter" idx="11"/>
          </p:nvPr>
        </p:nvSpPr>
        <p:spPr/>
        <p:txBody>
          <a:bodyPr/>
          <a:lstStyle/>
          <a:p>
            <a:r>
              <a:rPr lang="ru-RU" smtClean="0"/>
              <a:t>КБ «ЭНЕРГОТРАНСБАНК» (ОАО)</a:t>
            </a:r>
            <a:endParaRPr lang="ru-RU"/>
          </a:p>
        </p:txBody>
      </p:sp>
      <p:sp>
        <p:nvSpPr>
          <p:cNvPr id="7" name="Номер слайда 6"/>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3931168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EEBD5F-CDAD-41D3-9288-93E86F1C3655}" type="datetime1">
              <a:rPr lang="ru-RU" smtClean="0"/>
              <a:t>22.04.2014</a:t>
            </a:fld>
            <a:endParaRPr lang="ru-RU"/>
          </a:p>
        </p:txBody>
      </p:sp>
      <p:sp>
        <p:nvSpPr>
          <p:cNvPr id="6" name="Нижний колонтитул 5"/>
          <p:cNvSpPr>
            <a:spLocks noGrp="1"/>
          </p:cNvSpPr>
          <p:nvPr>
            <p:ph type="ftr" sz="quarter" idx="11"/>
          </p:nvPr>
        </p:nvSpPr>
        <p:spPr/>
        <p:txBody>
          <a:bodyPr/>
          <a:lstStyle/>
          <a:p>
            <a:r>
              <a:rPr lang="ru-RU" smtClean="0"/>
              <a:t>КБ «ЭНЕРГОТРАНСБАНК» (ОАО)</a:t>
            </a:r>
            <a:endParaRPr lang="ru-RU"/>
          </a:p>
        </p:txBody>
      </p:sp>
      <p:sp>
        <p:nvSpPr>
          <p:cNvPr id="7" name="Номер слайда 6"/>
          <p:cNvSpPr>
            <a:spLocks noGrp="1"/>
          </p:cNvSpPr>
          <p:nvPr>
            <p:ph type="sldNum" sz="quarter" idx="12"/>
          </p:nvPr>
        </p:nvSpPr>
        <p:spPr/>
        <p:txBody>
          <a:bodyPr/>
          <a:lstStyle/>
          <a:p>
            <a:fld id="{8596E94E-99BE-41C9-BDA3-2067EBDB93DA}" type="slidenum">
              <a:rPr lang="ru-RU" smtClean="0"/>
              <a:t>‹#›</a:t>
            </a:fld>
            <a:endParaRPr lang="ru-RU"/>
          </a:p>
        </p:txBody>
      </p:sp>
    </p:spTree>
    <p:extLst>
      <p:ext uri="{BB962C8B-B14F-4D97-AF65-F5344CB8AC3E}">
        <p14:creationId xmlns:p14="http://schemas.microsoft.com/office/powerpoint/2010/main" val="204302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85DCD-2C5C-4FCC-9F23-9F9ECADF68EA}" type="datetime1">
              <a:rPr lang="ru-RU" smtClean="0"/>
              <a:t>22.04.2014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КБ «ЭНЕРГОТРАНСБАНК» (ОАО)</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6E94E-99BE-41C9-BDA3-2067EBDB93DA}" type="slidenum">
              <a:rPr lang="ru-RU" smtClean="0"/>
              <a:t>‹#›</a:t>
            </a:fld>
            <a:endParaRPr lang="ru-RU"/>
          </a:p>
        </p:txBody>
      </p:sp>
    </p:spTree>
    <p:extLst>
      <p:ext uri="{BB962C8B-B14F-4D97-AF65-F5344CB8AC3E}">
        <p14:creationId xmlns:p14="http://schemas.microsoft.com/office/powerpoint/2010/main" val="404935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mail@energotransbank.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ww.energotransbank.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с двумя скругленными соседними углами 20"/>
          <p:cNvSpPr/>
          <p:nvPr/>
        </p:nvSpPr>
        <p:spPr>
          <a:xfrm rot="10800000">
            <a:off x="247721" y="4667598"/>
            <a:ext cx="8615938" cy="1852264"/>
          </a:xfrm>
          <a:prstGeom prst="round2SameRect">
            <a:avLst>
              <a:gd name="adj1" fmla="val 12659"/>
              <a:gd name="adj2" fmla="val 0"/>
            </a:avLst>
          </a:prstGeom>
          <a:gradFill flip="none" rotWithShape="1">
            <a:gsLst>
              <a:gs pos="0">
                <a:srgbClr val="800000"/>
              </a:gs>
              <a:gs pos="100000">
                <a:srgbClr val="3F0007"/>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smtClean="0">
              <a:latin typeface="Arial" panose="020B0604020202020204" pitchFamily="34" charset="0"/>
              <a:cs typeface="Arial" panose="020B0604020202020204" pitchFamily="34" charset="0"/>
            </a:endParaRPr>
          </a:p>
        </p:txBody>
      </p:sp>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latin typeface="Arial" panose="020B0604020202020204" pitchFamily="34" charset="0"/>
                <a:cs typeface="Arial" panose="020B0604020202020204" pitchFamily="34" charset="0"/>
              </a:rPr>
              <a:t>v</a:t>
            </a:r>
            <a:endParaRPr lang="ru-RU" dirty="0" smtClean="0">
              <a:latin typeface="Arial" panose="020B0604020202020204" pitchFamily="34" charset="0"/>
              <a:cs typeface="Arial" panose="020B0604020202020204" pitchFamily="34" charset="0"/>
            </a:endParaRPr>
          </a:p>
        </p:txBody>
      </p:sp>
      <p:sp>
        <p:nvSpPr>
          <p:cNvPr id="8" name="Прямоугольник 7"/>
          <p:cNvSpPr/>
          <p:nvPr/>
        </p:nvSpPr>
        <p:spPr>
          <a:xfrm>
            <a:off x="539552" y="5349515"/>
            <a:ext cx="3277116" cy="400110"/>
          </a:xfrm>
          <a:prstGeom prst="rect">
            <a:avLst/>
          </a:prstGeom>
        </p:spPr>
        <p:txBody>
          <a:bodyPr wrap="none">
            <a:spAutoFit/>
          </a:bodyPr>
          <a:lstStyle/>
          <a:p>
            <a:r>
              <a:rPr lang="en-US" sz="2000" dirty="0" smtClean="0">
                <a:solidFill>
                  <a:schemeClr val="bg1"/>
                </a:solidFill>
                <a:latin typeface="Arial" panose="020B0604020202020204" pitchFamily="34" charset="0"/>
                <a:cs typeface="Arial" panose="020B0604020202020204" pitchFamily="34" charset="0"/>
              </a:rPr>
              <a:t>www.energotransbank.com</a:t>
            </a:r>
            <a:endParaRPr lang="ru-RU" sz="2000" dirty="0">
              <a:solidFill>
                <a:schemeClr val="bg1"/>
              </a:solidFill>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007" y="5210453"/>
            <a:ext cx="4392488" cy="739787"/>
          </a:xfrm>
          <a:prstGeom prst="rect">
            <a:avLst/>
          </a:prstGeom>
          <a:ln>
            <a:noFill/>
          </a:ln>
          <a:effectLst>
            <a:outerShdw blurRad="50800" dist="38100" dir="2700000" algn="tl" rotWithShape="0">
              <a:prstClr val="black">
                <a:alpha val="40000"/>
              </a:prstClr>
            </a:outerShdw>
          </a:effectLst>
        </p:spPr>
      </p:pic>
      <p:sp>
        <p:nvSpPr>
          <p:cNvPr id="22" name="TextBox 21"/>
          <p:cNvSpPr txBox="1"/>
          <p:nvPr/>
        </p:nvSpPr>
        <p:spPr>
          <a:xfrm>
            <a:off x="4020007" y="548680"/>
            <a:ext cx="4008377" cy="369332"/>
          </a:xfrm>
          <a:prstGeom prst="rect">
            <a:avLst/>
          </a:prstGeom>
          <a:noFill/>
        </p:spPr>
        <p:txBody>
          <a:bodyPr wrap="square" rtlCol="0">
            <a:spAutoFit/>
          </a:bodyPr>
          <a:lstStyle/>
          <a:p>
            <a:r>
              <a:rPr lang="en-US" dirty="0" smtClean="0">
                <a:solidFill>
                  <a:srgbClr val="800000"/>
                </a:solidFill>
                <a:latin typeface="Arial" panose="020B0604020202020204" pitchFamily="34" charset="0"/>
                <a:cs typeface="Arial" panose="020B0604020202020204" pitchFamily="34" charset="0"/>
              </a:rPr>
              <a:t>The partner of AVTOTOR group</a:t>
            </a:r>
            <a:endParaRPr lang="ru-RU" dirty="0">
              <a:solidFill>
                <a:srgbClr val="800000"/>
              </a:solidFill>
              <a:latin typeface="Arial" panose="020B0604020202020204" pitchFamily="34" charset="0"/>
              <a:cs typeface="Arial" panose="020B0604020202020204" pitchFamily="34" charset="0"/>
            </a:endParaRPr>
          </a:p>
        </p:txBody>
      </p:sp>
      <p:sp>
        <p:nvSpPr>
          <p:cNvPr id="24" name="TextBox 23"/>
          <p:cNvSpPr txBox="1"/>
          <p:nvPr/>
        </p:nvSpPr>
        <p:spPr>
          <a:xfrm>
            <a:off x="4020007" y="1484784"/>
            <a:ext cx="4392488" cy="646331"/>
          </a:xfrm>
          <a:prstGeom prst="rect">
            <a:avLst/>
          </a:prstGeom>
          <a:noFill/>
        </p:spPr>
        <p:txBody>
          <a:bodyPr wrap="square" rtlCol="0">
            <a:spAutoFit/>
          </a:bodyPr>
          <a:lstStyle/>
          <a:p>
            <a:r>
              <a:rPr lang="en-US" sz="3600" dirty="0">
                <a:solidFill>
                  <a:srgbClr val="800000"/>
                </a:solidFill>
                <a:latin typeface="Arial" panose="020B0604020202020204" pitchFamily="34" charset="0"/>
                <a:cs typeface="Arial" panose="020B0604020202020204" pitchFamily="34" charset="0"/>
              </a:rPr>
              <a:t>Bank’s </a:t>
            </a:r>
            <a:r>
              <a:rPr lang="en-US" sz="3600" dirty="0" smtClean="0">
                <a:solidFill>
                  <a:srgbClr val="800000"/>
                </a:solidFill>
                <a:latin typeface="Arial" panose="020B0604020202020204" pitchFamily="34" charset="0"/>
                <a:cs typeface="Arial" panose="020B0604020202020204" pitchFamily="34" charset="0"/>
              </a:rPr>
              <a:t>Profile</a:t>
            </a:r>
            <a:endParaRPr lang="en-US" sz="3600" dirty="0">
              <a:solidFill>
                <a:srgbClr val="800000"/>
              </a:solidFill>
              <a:latin typeface="Arial" panose="020B0604020202020204" pitchFamily="34" charset="0"/>
              <a:cs typeface="Arial" panose="020B0604020202020204" pitchFamily="34" charset="0"/>
            </a:endParaRPr>
          </a:p>
        </p:txBody>
      </p:sp>
      <p:sp>
        <p:nvSpPr>
          <p:cNvPr id="25"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latin typeface="Arial" panose="020B0604020202020204" pitchFamily="34" charset="0"/>
                <a:cs typeface="Arial" panose="020B0604020202020204" pitchFamily="34" charset="0"/>
              </a:rPr>
              <a:t>CB “ENERGOTRANSBANK” (JSC)</a:t>
            </a:r>
          </a:p>
        </p:txBody>
      </p:sp>
    </p:spTree>
    <p:extLst>
      <p:ext uri="{BB962C8B-B14F-4D97-AF65-F5344CB8AC3E}">
        <p14:creationId xmlns:p14="http://schemas.microsoft.com/office/powerpoint/2010/main" val="16052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10</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Deposit Insurance</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pic>
        <p:nvPicPr>
          <p:cNvPr id="8" name="Picture 2" descr="http://ubii.ru/files/as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240" y="3333871"/>
            <a:ext cx="1960438" cy="19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51520" y="1341438"/>
            <a:ext cx="8568630" cy="1631216"/>
          </a:xfrm>
          <a:prstGeom prst="rect">
            <a:avLst/>
          </a:prstGeom>
        </p:spPr>
        <p:txBody>
          <a:bodyPr wrap="square">
            <a:spAutoFit/>
          </a:bodyPr>
          <a:lstStyle/>
          <a:p>
            <a:pPr fontAlgn="base">
              <a:spcBef>
                <a:spcPct val="0"/>
              </a:spcBef>
              <a:spcAft>
                <a:spcPct val="0"/>
              </a:spcAft>
              <a:defRPr/>
            </a:pPr>
            <a:r>
              <a:rPr lang="en-US" sz="2000" dirty="0" smtClean="0">
                <a:solidFill>
                  <a:srgbClr val="000000"/>
                </a:solidFill>
                <a:latin typeface="Arial Narrow" panose="020B0606020202030204" pitchFamily="34" charset="0"/>
                <a:cs typeface="Arial" charset="0"/>
              </a:rPr>
              <a:t>In compliance with the provisions of Federal Law No. 177-FZ as of December 23, 2003 “On insurance of deposits of physical persons held with banks of the Russian Federation” </a:t>
            </a:r>
            <a:r>
              <a:rPr lang="en-US" sz="2000" b="1" dirty="0" smtClean="0">
                <a:solidFill>
                  <a:srgbClr val="000000"/>
                </a:solidFill>
                <a:latin typeface="Arial Narrow" panose="020B0606020202030204" pitchFamily="34" charset="0"/>
                <a:cs typeface="Arial" charset="0"/>
              </a:rPr>
              <a:t>CB “ENERGOTRANSBANK” (JSC) is a participant of compulsory deposit insurance</a:t>
            </a:r>
            <a:r>
              <a:rPr lang="ru-RU" sz="2000" b="1" dirty="0" smtClean="0">
                <a:solidFill>
                  <a:srgbClr val="000000"/>
                </a:solidFill>
                <a:latin typeface="Arial Narrow" panose="020B0606020202030204" pitchFamily="34" charset="0"/>
                <a:cs typeface="Arial" charset="0"/>
              </a:rPr>
              <a:t> </a:t>
            </a:r>
            <a:r>
              <a:rPr lang="en-US" sz="2000" b="1" dirty="0" smtClean="0">
                <a:solidFill>
                  <a:srgbClr val="000000"/>
                </a:solidFill>
                <a:latin typeface="Arial Narrow" panose="020B0606020202030204" pitchFamily="34" charset="0"/>
                <a:cs typeface="Arial" charset="0"/>
              </a:rPr>
              <a:t>system </a:t>
            </a:r>
            <a:r>
              <a:rPr lang="ru-RU" sz="2000" dirty="0" smtClean="0">
                <a:solidFill>
                  <a:srgbClr val="000000"/>
                </a:solidFill>
                <a:latin typeface="Arial Narrow" panose="020B0606020202030204" pitchFamily="34" charset="0"/>
                <a:cs typeface="Arial" charset="0"/>
              </a:rPr>
              <a:t>(</a:t>
            </a:r>
            <a:r>
              <a:rPr lang="en-US" sz="2000" dirty="0" smtClean="0">
                <a:solidFill>
                  <a:srgbClr val="000000"/>
                </a:solidFill>
                <a:latin typeface="Arial Narrow" panose="020B0606020202030204" pitchFamily="34" charset="0"/>
                <a:cs typeface="Arial" charset="0"/>
              </a:rPr>
              <a:t>Certificate on Bank’s incorporation into the register of  banks participating in the deposit insurance system No. 625 as of 10.02.2005</a:t>
            </a:r>
            <a:r>
              <a:rPr lang="ru-RU" sz="2000" dirty="0" smtClean="0">
                <a:solidFill>
                  <a:srgbClr val="000000"/>
                </a:solidFill>
                <a:latin typeface="Arial Narrow" panose="020B0606020202030204" pitchFamily="34" charset="0"/>
                <a:cs typeface="Arial" charset="0"/>
              </a:rPr>
              <a:t>)</a:t>
            </a:r>
            <a:r>
              <a:rPr lang="en-US" sz="2000" dirty="0">
                <a:solidFill>
                  <a:srgbClr val="000000"/>
                </a:solidFill>
                <a:latin typeface="Arial Narrow" panose="020B0606020202030204" pitchFamily="34" charset="0"/>
                <a:cs typeface="Arial" charset="0"/>
              </a:rPr>
              <a:t>.</a:t>
            </a:r>
            <a:endParaRPr lang="ru-RU" sz="2000" dirty="0">
              <a:solidFill>
                <a:srgbClr val="000000"/>
              </a:solidFill>
              <a:latin typeface="Arial Narrow" panose="020B0606020202030204" pitchFamily="34" charset="0"/>
              <a:cs typeface="Arial" charset="0"/>
            </a:endParaRPr>
          </a:p>
        </p:txBody>
      </p:sp>
      <p:sp>
        <p:nvSpPr>
          <p:cNvPr id="10" name="Прямоугольник 9"/>
          <p:cNvSpPr/>
          <p:nvPr/>
        </p:nvSpPr>
        <p:spPr>
          <a:xfrm>
            <a:off x="350893" y="3212976"/>
            <a:ext cx="6309339" cy="2554545"/>
          </a:xfrm>
          <a:prstGeom prst="rect">
            <a:avLst/>
          </a:prstGeom>
        </p:spPr>
        <p:txBody>
          <a:bodyPr wrap="square">
            <a:spAutoFit/>
          </a:bodyPr>
          <a:lstStyle/>
          <a:p>
            <a:pPr fontAlgn="base">
              <a:spcBef>
                <a:spcPct val="0"/>
              </a:spcBef>
              <a:spcAft>
                <a:spcPct val="0"/>
              </a:spcAft>
              <a:defRPr/>
            </a:pPr>
            <a:r>
              <a:rPr lang="en-US" sz="2000" dirty="0" smtClean="0">
                <a:solidFill>
                  <a:srgbClr val="000000"/>
                </a:solidFill>
                <a:latin typeface="Arial Narrow" panose="020B0606020202030204" pitchFamily="34" charset="0"/>
                <a:cs typeface="Arial" charset="0"/>
              </a:rPr>
              <a:t>According to the aforementioned law, insurance indemnity, regarding the deposit , in respect of which the insured event  has occurred, shall be paid to the depositor  in the volume of 100% of the total amounts of deposits held with the bank, but not more than 700 000 RUR (for insured events).</a:t>
            </a:r>
            <a:endParaRPr lang="ru-RU" sz="2000" dirty="0" smtClean="0">
              <a:solidFill>
                <a:srgbClr val="000000"/>
              </a:solidFill>
              <a:latin typeface="Arial Narrow" panose="020B0606020202030204" pitchFamily="34" charset="0"/>
              <a:cs typeface="Arial" charset="0"/>
            </a:endParaRPr>
          </a:p>
          <a:p>
            <a:pPr fontAlgn="base">
              <a:spcBef>
                <a:spcPct val="0"/>
              </a:spcBef>
              <a:spcAft>
                <a:spcPct val="0"/>
              </a:spcAft>
              <a:defRPr/>
            </a:pPr>
            <a:r>
              <a:rPr lang="en-US" sz="2000" dirty="0" smtClean="0">
                <a:solidFill>
                  <a:srgbClr val="000000"/>
                </a:solidFill>
                <a:latin typeface="Arial Narrow" panose="020B0606020202030204" pitchFamily="34" charset="0"/>
                <a:cs typeface="Arial" charset="0"/>
              </a:rPr>
              <a:t>Maximum indemnity amount shall be 700 000 for all the deposits and accounts, held with one bank. Deposits held with various banks shall be insured independently</a:t>
            </a:r>
            <a:r>
              <a:rPr lang="ru-RU" sz="2000" dirty="0" smtClean="0">
                <a:solidFill>
                  <a:srgbClr val="000000"/>
                </a:solidFill>
                <a:latin typeface="Arial Narrow" panose="020B0606020202030204" pitchFamily="34" charset="0"/>
                <a:cs typeface="Arial" charset="0"/>
              </a:rPr>
              <a:t>.</a:t>
            </a:r>
            <a:endParaRPr lang="ru-RU" sz="2000" dirty="0">
              <a:solidFill>
                <a:srgbClr val="000000"/>
              </a:solidFill>
              <a:latin typeface="Arial Narrow" panose="020B0606020202030204" pitchFamily="34" charset="0"/>
              <a:cs typeface="Arial" charset="0"/>
            </a:endParaRPr>
          </a:p>
        </p:txBody>
      </p:sp>
    </p:spTree>
    <p:extLst>
      <p:ext uri="{BB962C8B-B14F-4D97-AF65-F5344CB8AC3E}">
        <p14:creationId xmlns:p14="http://schemas.microsoft.com/office/powerpoint/2010/main" val="21277773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11</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Regional </a:t>
            </a:r>
            <a:r>
              <a:rPr lang="en-US" sz="3200" b="1" dirty="0" smtClean="0">
                <a:solidFill>
                  <a:srgbClr val="800000"/>
                </a:solidFill>
                <a:latin typeface="Arial" panose="020B0604020202020204" pitchFamily="34" charset="0"/>
                <a:cs typeface="Arial" panose="020B0604020202020204" pitchFamily="34" charset="0"/>
              </a:rPr>
              <a:t>Programs </a:t>
            </a:r>
            <a:r>
              <a:rPr lang="en-US" sz="3200" b="1" dirty="0">
                <a:solidFill>
                  <a:srgbClr val="800000"/>
                </a:solidFill>
                <a:latin typeface="Arial" panose="020B0604020202020204" pitchFamily="34" charset="0"/>
                <a:cs typeface="Arial" panose="020B0604020202020204" pitchFamily="34" charset="0"/>
              </a:rPr>
              <a:t>Participation</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8" name="Объект 2"/>
          <p:cNvSpPr txBox="1">
            <a:spLocks/>
          </p:cNvSpPr>
          <p:nvPr/>
        </p:nvSpPr>
        <p:spPr>
          <a:xfrm>
            <a:off x="323528" y="1556792"/>
            <a:ext cx="8682360" cy="4556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2000" dirty="0" smtClean="0">
                <a:latin typeface="Arial Narrow" panose="020B0606020202030204" pitchFamily="34" charset="0"/>
              </a:rPr>
              <a:t>In the year 2013 Bank has supported the following regional programs</a:t>
            </a:r>
            <a:r>
              <a:rPr lang="ru-RU" sz="2000" dirty="0" smtClean="0">
                <a:latin typeface="Arial Narrow" panose="020B0606020202030204" pitchFamily="34" charset="0"/>
              </a:rPr>
              <a:t>:</a:t>
            </a:r>
          </a:p>
          <a:p>
            <a:pPr marL="0" indent="0">
              <a:buFont typeface="Arial" charset="0"/>
              <a:buNone/>
              <a:defRPr/>
            </a:pPr>
            <a:endParaRPr lang="ru-RU" sz="2000" dirty="0" smtClean="0">
              <a:latin typeface="Arial Narrow" panose="020B0606020202030204" pitchFamily="34" charset="0"/>
            </a:endParaRPr>
          </a:p>
          <a:p>
            <a:pPr>
              <a:defRPr/>
            </a:pPr>
            <a:endParaRPr lang="ru-RU" sz="2000" dirty="0">
              <a:latin typeface="Arial Narrow" panose="020B0606020202030204" pitchFamily="34" charset="0"/>
            </a:endParaRPr>
          </a:p>
        </p:txBody>
      </p:sp>
      <p:sp>
        <p:nvSpPr>
          <p:cNvPr id="9" name="Прямоугольник 8"/>
          <p:cNvSpPr/>
          <p:nvPr/>
        </p:nvSpPr>
        <p:spPr>
          <a:xfrm>
            <a:off x="281260" y="2084412"/>
            <a:ext cx="8529973" cy="3170099"/>
          </a:xfrm>
          <a:prstGeom prst="rect">
            <a:avLst/>
          </a:prstGeom>
        </p:spPr>
        <p:txBody>
          <a:bodyPr wrap="square">
            <a:spAutoFit/>
          </a:bodyPr>
          <a:lstStyle/>
          <a:p>
            <a:pPr marL="285750" indent="-285750" fontAlgn="base">
              <a:spcBef>
                <a:spcPct val="0"/>
              </a:spcBef>
              <a:spcAft>
                <a:spcPct val="0"/>
              </a:spcAft>
              <a:buClr>
                <a:srgbClr val="FFFFFF">
                  <a:lumMod val="50000"/>
                </a:srgbClr>
              </a:buClr>
              <a:buFont typeface="Arial" pitchFamily="34" charset="0"/>
              <a:buChar char="•"/>
              <a:defRPr/>
            </a:pPr>
            <a:r>
              <a:rPr lang="en-US" sz="2000" dirty="0" smtClean="0">
                <a:latin typeface="Arial Narrow" panose="020B0606020202030204" pitchFamily="34" charset="0"/>
                <a:cs typeface="Arial" charset="0"/>
              </a:rPr>
              <a:t>Partner of State Autonomous Agency (GAU) for Kaliningrad region “Fund for Business Support” with regard to implementation of the Programme of support of small and medium-sized enterprises in Kaliningrad region (Agreement dated May 15, 2010).</a:t>
            </a:r>
            <a:endParaRPr lang="ru-RU" sz="2000" dirty="0" smtClean="0">
              <a:latin typeface="Arial Narrow" panose="020B0606020202030204" pitchFamily="34" charset="0"/>
              <a:cs typeface="Arial" charset="0"/>
            </a:endParaRPr>
          </a:p>
          <a:p>
            <a:pPr fontAlgn="base">
              <a:spcBef>
                <a:spcPct val="0"/>
              </a:spcBef>
              <a:spcAft>
                <a:spcPct val="0"/>
              </a:spcAft>
              <a:buClr>
                <a:srgbClr val="FFFFFF">
                  <a:lumMod val="50000"/>
                </a:srgbClr>
              </a:buClr>
              <a:defRPr/>
            </a:pPr>
            <a:endParaRPr lang="ru-RU" sz="2000" dirty="0">
              <a:latin typeface="Arial Narrow" panose="020B0606020202030204" pitchFamily="34" charset="0"/>
              <a:cs typeface="Arial" charset="0"/>
            </a:endParaRPr>
          </a:p>
          <a:p>
            <a:pPr marL="285750" indent="-285750" fontAlgn="base">
              <a:spcBef>
                <a:spcPct val="0"/>
              </a:spcBef>
              <a:spcAft>
                <a:spcPts val="300"/>
              </a:spcAft>
              <a:buClr>
                <a:srgbClr val="FFFFFF">
                  <a:lumMod val="50000"/>
                </a:srgbClr>
              </a:buClr>
              <a:buFont typeface="Arial" pitchFamily="34" charset="0"/>
              <a:buChar char="•"/>
              <a:defRPr/>
            </a:pPr>
            <a:r>
              <a:rPr lang="en-US" sz="2000" dirty="0" smtClean="0">
                <a:latin typeface="Arial Narrow" panose="020B0606020202030204" pitchFamily="34" charset="0"/>
                <a:cs typeface="Arial" charset="0"/>
              </a:rPr>
              <a:t>Subject to Order No. 2117 of 19.10.2012 issued by Federal Customs service of the Russian Federation CB “ENERGOTRANSBANK” (JSC) is included into the Register of banks, other credit establishments and the insurance companies, which provide bank guarantees acceptable by customs authorities as a security of customs charges and tax payment. Maximum amount of all concurrent bank guarantees for the Bank is 700 mln. RUR</a:t>
            </a:r>
            <a:r>
              <a:rPr lang="ru-RU" sz="2000" dirty="0" smtClean="0">
                <a:latin typeface="Arial Narrow" panose="020B0606020202030204" pitchFamily="34" charset="0"/>
                <a:cs typeface="Arial" charset="0"/>
              </a:rPr>
              <a:t>.</a:t>
            </a:r>
            <a:endParaRPr lang="ru-RU" sz="2000" dirty="0">
              <a:latin typeface="Arial Narrow" panose="020B0606020202030204" pitchFamily="34" charset="0"/>
              <a:cs typeface="Arial" charset="0"/>
            </a:endParaRPr>
          </a:p>
        </p:txBody>
      </p:sp>
    </p:spTree>
    <p:extLst>
      <p:ext uri="{BB962C8B-B14F-4D97-AF65-F5344CB8AC3E}">
        <p14:creationId xmlns:p14="http://schemas.microsoft.com/office/powerpoint/2010/main" val="3204039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12</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Environmental Protection</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12" name="Прямоугольник 3"/>
          <p:cNvSpPr>
            <a:spLocks noChangeArrowheads="1"/>
          </p:cNvSpPr>
          <p:nvPr/>
        </p:nvSpPr>
        <p:spPr bwMode="auto">
          <a:xfrm>
            <a:off x="169863" y="1412875"/>
            <a:ext cx="8696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fontAlgn="base">
              <a:spcBef>
                <a:spcPct val="0"/>
              </a:spcBef>
              <a:spcAft>
                <a:spcPct val="0"/>
              </a:spcAft>
              <a:defRPr/>
            </a:pPr>
            <a:r>
              <a:rPr lang="en-US" sz="2000" dirty="0" smtClean="0">
                <a:latin typeface="Arial Narrow" panose="020B0606020202030204" pitchFamily="34" charset="0"/>
                <a:cs typeface="Arial" charset="0"/>
              </a:rPr>
              <a:t>With the view of compliance with Federal Law No.7-</a:t>
            </a:r>
            <a:r>
              <a:rPr lang="ru-RU" sz="2000" dirty="0" smtClean="0">
                <a:latin typeface="Arial Narrow" panose="020B0606020202030204" pitchFamily="34" charset="0"/>
                <a:cs typeface="Arial" charset="0"/>
              </a:rPr>
              <a:t>ФЗ</a:t>
            </a:r>
            <a:r>
              <a:rPr lang="en-US" sz="2000" dirty="0" smtClean="0">
                <a:latin typeface="Arial Narrow" panose="020B0606020202030204" pitchFamily="34" charset="0"/>
                <a:cs typeface="Arial" charset="0"/>
              </a:rPr>
              <a:t> as of 10.01.2002 “On Environmental Protection”, Bank has been paying contributions to local division of </a:t>
            </a:r>
            <a:r>
              <a:rPr lang="en-US" sz="2000" dirty="0" err="1" smtClean="0">
                <a:latin typeface="Arial Narrow" panose="020B0606020202030204" pitchFamily="34" charset="0"/>
                <a:cs typeface="Arial" charset="0"/>
              </a:rPr>
              <a:t>Rosprirodnadzor</a:t>
            </a:r>
            <a:r>
              <a:rPr lang="en-US" sz="2000" dirty="0" smtClean="0">
                <a:latin typeface="Arial Narrow" panose="020B0606020202030204" pitchFamily="34" charset="0"/>
                <a:cs typeface="Arial" charset="0"/>
              </a:rPr>
              <a:t> (Federal Service for Supervision of Natural Resources Usage)</a:t>
            </a:r>
            <a:r>
              <a:rPr lang="ru-RU" sz="2000" dirty="0" smtClean="0">
                <a:latin typeface="Arial Narrow" panose="020B0606020202030204" pitchFamily="34" charset="0"/>
                <a:cs typeface="Arial" charset="0"/>
              </a:rPr>
              <a:t>. </a:t>
            </a:r>
            <a:endParaRPr lang="ru-RU" sz="2000" dirty="0">
              <a:latin typeface="Arial Narrow" panose="020B0606020202030204" pitchFamily="34" charset="0"/>
              <a:cs typeface="Arial" charset="0"/>
            </a:endParaRPr>
          </a:p>
        </p:txBody>
      </p:sp>
      <p:pic>
        <p:nvPicPr>
          <p:cNvPr id="13" name="Рисунок 8" descr="http://www.rcicd.org/pub/entity/RC_SubSection/124/img/sec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470523"/>
            <a:ext cx="25923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504824" y="3459788"/>
            <a:ext cx="5435327" cy="707886"/>
          </a:xfrm>
          <a:prstGeom prst="rect">
            <a:avLst/>
          </a:prstGeom>
        </p:spPr>
        <p:txBody>
          <a:bodyPr wrap="square">
            <a:spAutoFit/>
          </a:bodyPr>
          <a:lstStyle/>
          <a:p>
            <a:pPr fontAlgn="base">
              <a:spcBef>
                <a:spcPct val="0"/>
              </a:spcBef>
              <a:spcAft>
                <a:spcPct val="0"/>
              </a:spcAft>
              <a:defRPr/>
            </a:pPr>
            <a:r>
              <a:rPr lang="en-US" sz="2000" dirty="0" smtClean="0">
                <a:latin typeface="Arial Narrow" panose="020B0606020202030204" pitchFamily="34" charset="0"/>
                <a:cs typeface="Arial" charset="0"/>
              </a:rPr>
              <a:t>For the year 2013 Bank transferred more than 150 000 RUR.</a:t>
            </a:r>
            <a:endParaRPr lang="ru-RU" sz="2000" dirty="0">
              <a:latin typeface="Arial Narrow" panose="020B0606020202030204" pitchFamily="34" charset="0"/>
              <a:cs typeface="Arial" charset="0"/>
            </a:endParaRPr>
          </a:p>
        </p:txBody>
      </p:sp>
    </p:spTree>
    <p:extLst>
      <p:ext uri="{BB962C8B-B14F-4D97-AF65-F5344CB8AC3E}">
        <p14:creationId xmlns:p14="http://schemas.microsoft.com/office/powerpoint/2010/main" val="35041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13</a:t>
            </a:fld>
            <a:endParaRPr lang="ru-RU" dirty="0">
              <a:solidFill>
                <a:srgbClr val="800000"/>
              </a:solidFill>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graphicFrame>
        <p:nvGraphicFramePr>
          <p:cNvPr id="17" name="Диаграмма 16"/>
          <p:cNvGraphicFramePr>
            <a:graphicFrameLocks/>
          </p:cNvGraphicFramePr>
          <p:nvPr>
            <p:extLst>
              <p:ext uri="{D42A27DB-BD31-4B8C-83A1-F6EECF244321}">
                <p14:modId xmlns:p14="http://schemas.microsoft.com/office/powerpoint/2010/main" val="2254418826"/>
              </p:ext>
            </p:extLst>
          </p:nvPr>
        </p:nvGraphicFramePr>
        <p:xfrm>
          <a:off x="383022" y="3789040"/>
          <a:ext cx="4176465" cy="2399527"/>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419027" y="548680"/>
            <a:ext cx="8280920" cy="4684872"/>
          </a:xfrm>
          <a:prstGeom prst="rect">
            <a:avLst/>
          </a:prstGeom>
        </p:spPr>
        <p:txBody>
          <a:bodyPr wrap="square">
            <a:spAutoFit/>
          </a:bodyPr>
          <a:lstStyle/>
          <a:p>
            <a:pPr algn="just">
              <a:lnSpc>
                <a:spcPts val="2000"/>
              </a:lnSpc>
            </a:pPr>
            <a:r>
              <a:rPr lang="en-US" sz="1400" dirty="0">
                <a:latin typeface="Arial Narrow" panose="020B0606020202030204" pitchFamily="34" charset="0"/>
              </a:rPr>
              <a:t>AVTOTOR in cooperation with a number of leading western companies has started  works on setting-up of a full-cycle automobile manufacturing cluster in the Kaliningrad region. Once completed, the project is expected to combine new vehicle production factories and several new joint ventures for automotive components production. It is anticipated that up to six full-cycle vehicle assembly operations for different automakers and up to 15 automotive components production plants will be set up in Kaliningrad. The automotive components facilities will produce parts for </a:t>
            </a:r>
            <a:r>
              <a:rPr lang="en-US" sz="1400" dirty="0" err="1">
                <a:latin typeface="Arial Narrow" panose="020B0606020202030204" pitchFamily="34" charset="0"/>
              </a:rPr>
              <a:t>Avtotor's</a:t>
            </a:r>
            <a:r>
              <a:rPr lang="en-US" sz="1400" dirty="0">
                <a:latin typeface="Arial Narrow" panose="020B0606020202030204" pitchFamily="34" charset="0"/>
              </a:rPr>
              <a:t> needs, and may also supply to other Russian automotive companies as well as export parts to other countries.</a:t>
            </a:r>
            <a:endParaRPr lang="ru-RU" sz="1400" dirty="0">
              <a:latin typeface="Arial Narrow" panose="020B0606020202030204" pitchFamily="34" charset="0"/>
            </a:endParaRPr>
          </a:p>
          <a:p>
            <a:pPr algn="just">
              <a:lnSpc>
                <a:spcPts val="2000"/>
              </a:lnSpc>
            </a:pPr>
            <a:r>
              <a:rPr lang="en-US" sz="1400" dirty="0">
                <a:latin typeface="Arial Narrow" panose="020B0606020202030204" pitchFamily="34" charset="0"/>
              </a:rPr>
              <a:t>Agreements to that effect has been signed with Magna International who are a leading global automotive supplier and who already have manufacturing operations in 27 countries. Original equipment manufacturers concerned will include a number of leading global brands who have signed documents ranging from Letters of Intent to definitive investment agreements.  Total investments commitments currently stand at 1,5 billion euros and may substantially increase as the project takes shape. AVTOTOR already produces more than 30 models for such brands as BMW, Cadillac, KIA, Opel, Chevrolet and Hyundai.</a:t>
            </a:r>
            <a:endParaRPr lang="ru-RU" sz="1400" dirty="0">
              <a:latin typeface="Arial Narrow" panose="020B0606020202030204" pitchFamily="34" charset="0"/>
            </a:endParaRPr>
          </a:p>
          <a:p>
            <a:pPr algn="just">
              <a:lnSpc>
                <a:spcPts val="2000"/>
              </a:lnSpc>
            </a:pPr>
            <a:r>
              <a:rPr lang="en-US" sz="1400" dirty="0">
                <a:latin typeface="Arial Narrow" panose="020B0606020202030204" pitchFamily="34" charset="0"/>
              </a:rPr>
              <a:t>The project is coordinated with Russian state investment programs who have committed to invest in road construction and other elements of the surrounding environment. </a:t>
            </a:r>
            <a:endParaRPr lang="ru-RU" sz="1400" dirty="0">
              <a:latin typeface="Arial Narrow" panose="020B0606020202030204" pitchFamily="34" charset="0"/>
            </a:endParaRPr>
          </a:p>
          <a:p>
            <a:pPr algn="just">
              <a:lnSpc>
                <a:spcPts val="2000"/>
              </a:lnSpc>
            </a:pPr>
            <a:r>
              <a:rPr lang="en-US" sz="1400" dirty="0">
                <a:latin typeface="Arial Narrow" panose="020B0606020202030204" pitchFamily="34" charset="0"/>
              </a:rPr>
              <a:t>When completed the project will generate annual sales of approximately 6 billion euros. This  investment will have a profound effect on the business climate and living conditions in Kaliningrad area.</a:t>
            </a:r>
            <a:endParaRPr lang="ru-RU" sz="1400" dirty="0">
              <a:latin typeface="Arial Narrow" panose="020B0606020202030204" pitchFamily="34" charset="0"/>
            </a:endParaRPr>
          </a:p>
          <a:p>
            <a:pPr algn="just">
              <a:lnSpc>
                <a:spcPts val="2000"/>
              </a:lnSpc>
            </a:pPr>
            <a:r>
              <a:rPr lang="en-US" sz="1400" dirty="0">
                <a:latin typeface="Arial Narrow" panose="020B0606020202030204" pitchFamily="34" charset="0"/>
              </a:rPr>
              <a:t>CB “</a:t>
            </a:r>
            <a:r>
              <a:rPr lang="en-US" sz="1400" dirty="0" err="1">
                <a:latin typeface="Arial Narrow" panose="020B0606020202030204" pitchFamily="34" charset="0"/>
              </a:rPr>
              <a:t>Energotransbank</a:t>
            </a:r>
            <a:r>
              <a:rPr lang="en-US" sz="1400" dirty="0">
                <a:latin typeface="Arial Narrow" panose="020B0606020202030204" pitchFamily="34" charset="0"/>
              </a:rPr>
              <a:t>” is involved in certain aspects of the Project such as setting up financing and mortgage programs for construction of about 50 thousand compartments in the vicinity of the site, cash management and risk management procedures for parts of the Project financed by AVTOTOR. </a:t>
            </a:r>
            <a:endParaRPr lang="ru-RU" sz="1400" dirty="0">
              <a:latin typeface="Arial Narrow" panose="020B0606020202030204" pitchFamily="34" charset="0"/>
            </a:endParaRPr>
          </a:p>
        </p:txBody>
      </p:sp>
    </p:spTree>
    <p:extLst>
      <p:ext uri="{BB962C8B-B14F-4D97-AF65-F5344CB8AC3E}">
        <p14:creationId xmlns:p14="http://schemas.microsoft.com/office/powerpoint/2010/main" val="4227957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14</a:t>
            </a:fld>
            <a:endParaRPr lang="ru-RU" dirty="0">
              <a:solidFill>
                <a:srgbClr val="800000"/>
              </a:solidFill>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8" name="Объект 2"/>
          <p:cNvSpPr txBox="1">
            <a:spLocks/>
          </p:cNvSpPr>
          <p:nvPr/>
        </p:nvSpPr>
        <p:spPr>
          <a:xfrm>
            <a:off x="335210" y="980728"/>
            <a:ext cx="8229600" cy="25922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US" sz="1600" b="1" dirty="0" smtClean="0">
                <a:solidFill>
                  <a:srgbClr val="800000"/>
                </a:solidFill>
                <a:effectLst>
                  <a:outerShdw blurRad="38100" dist="38100" dir="2700000" algn="tl">
                    <a:srgbClr val="000000">
                      <a:alpha val="43137"/>
                    </a:srgbClr>
                  </a:outerShdw>
                </a:effectLst>
                <a:latin typeface="Arial Narrow" panose="020B0606020202030204" pitchFamily="34" charset="0"/>
              </a:rPr>
              <a:t>CB “ENERGOTRANSBANK (JSC)</a:t>
            </a:r>
            <a:endParaRPr lang="ru-RU" sz="1600" b="1" dirty="0" smtClean="0">
              <a:solidFill>
                <a:srgbClr val="800000"/>
              </a:solidFill>
              <a:effectLst>
                <a:outerShdw blurRad="38100" dist="38100" dir="2700000" algn="tl">
                  <a:srgbClr val="000000">
                    <a:alpha val="43137"/>
                  </a:srgbClr>
                </a:outerShdw>
              </a:effectLst>
              <a:latin typeface="Arial Narrow" panose="020B0606020202030204" pitchFamily="34" charset="0"/>
            </a:endParaRPr>
          </a:p>
          <a:p>
            <a:pPr marL="0" indent="0" algn="ctr">
              <a:buFont typeface="Arial" charset="0"/>
              <a:buNone/>
              <a:defRPr/>
            </a:pPr>
            <a:r>
              <a:rPr lang="en-US" sz="1600" dirty="0" smtClean="0">
                <a:latin typeface="Arial Narrow" panose="020B0606020202030204" pitchFamily="34" charset="0"/>
              </a:rPr>
              <a:t>Registration Number</a:t>
            </a:r>
            <a:r>
              <a:rPr lang="ru-RU" sz="1600" dirty="0" smtClean="0">
                <a:latin typeface="Arial Narrow" panose="020B0606020202030204" pitchFamily="34" charset="0"/>
              </a:rPr>
              <a:t>: 1307 </a:t>
            </a:r>
            <a:br>
              <a:rPr lang="ru-RU" sz="1600" dirty="0" smtClean="0">
                <a:latin typeface="Arial Narrow" panose="020B0606020202030204" pitchFamily="34" charset="0"/>
              </a:rPr>
            </a:br>
            <a:r>
              <a:rPr lang="en-US" sz="1600" dirty="0" smtClean="0">
                <a:latin typeface="Arial Narrow" panose="020B0606020202030204" pitchFamily="34" charset="0"/>
              </a:rPr>
              <a:t>General Banking License issued by Central Bank of Russian Federation </a:t>
            </a:r>
          </a:p>
          <a:p>
            <a:pPr marL="0" indent="0" algn="ctr">
              <a:buFont typeface="Arial" charset="0"/>
              <a:buNone/>
              <a:defRPr/>
            </a:pPr>
            <a:r>
              <a:rPr lang="en-US" sz="1600" dirty="0" smtClean="0">
                <a:latin typeface="Arial Narrow" panose="020B0606020202030204" pitchFamily="34" charset="0"/>
              </a:rPr>
              <a:t>No.</a:t>
            </a:r>
            <a:r>
              <a:rPr lang="ru-RU" sz="1600" dirty="0" smtClean="0">
                <a:latin typeface="Arial Narrow" panose="020B0606020202030204" pitchFamily="34" charset="0"/>
              </a:rPr>
              <a:t>1307 </a:t>
            </a:r>
            <a:r>
              <a:rPr lang="en-US" sz="1600" dirty="0" smtClean="0">
                <a:latin typeface="Arial Narrow" panose="020B0606020202030204" pitchFamily="34" charset="0"/>
              </a:rPr>
              <a:t>as of December</a:t>
            </a:r>
            <a:r>
              <a:rPr lang="ru-RU" sz="1600" dirty="0" smtClean="0">
                <a:latin typeface="Arial Narrow" panose="020B0606020202030204" pitchFamily="34" charset="0"/>
              </a:rPr>
              <a:t> 13</a:t>
            </a:r>
            <a:r>
              <a:rPr lang="en-US" sz="1600" dirty="0" smtClean="0">
                <a:latin typeface="Arial Narrow" panose="020B0606020202030204" pitchFamily="34" charset="0"/>
              </a:rPr>
              <a:t>,</a:t>
            </a:r>
            <a:r>
              <a:rPr lang="ru-RU" sz="1600" dirty="0" smtClean="0">
                <a:latin typeface="Arial Narrow" panose="020B0606020202030204" pitchFamily="34" charset="0"/>
              </a:rPr>
              <a:t> 2005 </a:t>
            </a:r>
          </a:p>
          <a:p>
            <a:pPr marL="0" indent="0" algn="ctr">
              <a:buFont typeface="Arial" charset="0"/>
              <a:buNone/>
              <a:defRPr/>
            </a:pPr>
            <a:endParaRPr lang="ru-RU" sz="1100" b="1" dirty="0" smtClean="0">
              <a:latin typeface="Arial Narrow" panose="020B0606020202030204" pitchFamily="34" charset="0"/>
            </a:endParaRPr>
          </a:p>
          <a:p>
            <a:pPr marL="0" indent="0" algn="ctr">
              <a:buFont typeface="Arial" charset="0"/>
              <a:buNone/>
              <a:defRPr/>
            </a:pPr>
            <a:r>
              <a:rPr lang="en-US" sz="1600" dirty="0" smtClean="0">
                <a:latin typeface="Arial Narrow" panose="020B0606020202030204" pitchFamily="34" charset="0"/>
              </a:rPr>
              <a:t>83-A </a:t>
            </a:r>
            <a:r>
              <a:rPr lang="en-US" sz="1600" dirty="0" err="1" smtClean="0">
                <a:latin typeface="Arial Narrow" panose="020B0606020202030204" pitchFamily="34" charset="0"/>
              </a:rPr>
              <a:t>Klinicheskaya</a:t>
            </a:r>
            <a:r>
              <a:rPr lang="en-US" sz="1600" dirty="0" smtClean="0">
                <a:latin typeface="Arial Narrow" panose="020B0606020202030204" pitchFamily="34" charset="0"/>
              </a:rPr>
              <a:t> street, Kaliningrad, </a:t>
            </a:r>
            <a:r>
              <a:rPr lang="ru-RU" sz="1600" dirty="0" smtClean="0">
                <a:latin typeface="Arial Narrow" panose="020B0606020202030204" pitchFamily="34" charset="0"/>
              </a:rPr>
              <a:t>236016</a:t>
            </a:r>
          </a:p>
          <a:p>
            <a:pPr marL="0" indent="0" algn="ctr">
              <a:buFont typeface="Arial" charset="0"/>
              <a:buNone/>
              <a:defRPr/>
            </a:pPr>
            <a:r>
              <a:rPr lang="en-US" sz="1600" dirty="0" smtClean="0">
                <a:latin typeface="Arial Narrow" panose="020B0606020202030204" pitchFamily="34" charset="0"/>
              </a:rPr>
              <a:t>Telephone</a:t>
            </a:r>
            <a:r>
              <a:rPr lang="ru-RU" sz="1600" dirty="0" smtClean="0">
                <a:latin typeface="Arial Narrow" panose="020B0606020202030204" pitchFamily="34" charset="0"/>
              </a:rPr>
              <a:t>: +7 (4012) 59-00-99</a:t>
            </a:r>
          </a:p>
          <a:p>
            <a:pPr marL="0" indent="0" algn="ctr">
              <a:buFont typeface="Arial" charset="0"/>
              <a:buNone/>
              <a:defRPr/>
            </a:pPr>
            <a:r>
              <a:rPr lang="en-US" sz="1600" dirty="0" smtClean="0">
                <a:latin typeface="Arial Narrow" panose="020B0606020202030204" pitchFamily="34" charset="0"/>
              </a:rPr>
              <a:t>e-mail: </a:t>
            </a:r>
            <a:r>
              <a:rPr lang="en-US" sz="1600" dirty="0" smtClean="0">
                <a:latin typeface="Arial Narrow" panose="020B0606020202030204" pitchFamily="34" charset="0"/>
                <a:hlinkClick r:id="rId3"/>
              </a:rPr>
              <a:t>mail@energotransbank.com</a:t>
            </a:r>
            <a:r>
              <a:rPr lang="en-US" sz="1600" dirty="0" smtClean="0">
                <a:latin typeface="Arial Narrow" panose="020B0606020202030204" pitchFamily="34" charset="0"/>
              </a:rPr>
              <a:t> </a:t>
            </a:r>
          </a:p>
          <a:p>
            <a:pPr marL="0" indent="0" algn="ctr">
              <a:buFont typeface="Arial" pitchFamily="34" charset="0"/>
              <a:buNone/>
              <a:defRPr/>
            </a:pPr>
            <a:r>
              <a:rPr lang="en-US" sz="1600" dirty="0" smtClean="0">
                <a:solidFill>
                  <a:srgbClr val="3B3B3B"/>
                </a:solidFill>
                <a:latin typeface="Arial Narrow" panose="020B0606020202030204" pitchFamily="34" charset="0"/>
                <a:cs typeface="Arial" charset="0"/>
                <a:hlinkClick r:id="rId4"/>
              </a:rPr>
              <a:t>http://www.energotransbank.com</a:t>
            </a:r>
            <a:endParaRPr lang="en-US" sz="1600" dirty="0" smtClean="0">
              <a:solidFill>
                <a:srgbClr val="3B3B3B"/>
              </a:solidFill>
              <a:latin typeface="Arial Narrow" panose="020B0606020202030204" pitchFamily="34" charset="0"/>
              <a:cs typeface="Arial" charset="0"/>
            </a:endParaRPr>
          </a:p>
          <a:p>
            <a:pPr marL="0" indent="0" algn="ctr">
              <a:buFont typeface="Arial" pitchFamily="34" charset="0"/>
              <a:buNone/>
              <a:defRPr/>
            </a:pPr>
            <a:endParaRPr lang="ru-RU" sz="1600" dirty="0" smtClean="0">
              <a:solidFill>
                <a:srgbClr val="3B3B3B"/>
              </a:solidFill>
              <a:latin typeface="Arial Narrow" panose="020B0606020202030204" pitchFamily="34" charset="0"/>
              <a:cs typeface="Arial" charset="0"/>
            </a:endParaRPr>
          </a:p>
          <a:p>
            <a:pPr marL="0" indent="0" algn="ctr">
              <a:buFont typeface="Arial" charset="0"/>
              <a:buNone/>
              <a:defRPr/>
            </a:pPr>
            <a:endParaRPr lang="ru-RU" sz="1600" dirty="0" smtClean="0">
              <a:latin typeface="Arial Narrow" panose="020B0606020202030204" pitchFamily="34" charset="0"/>
            </a:endParaRPr>
          </a:p>
          <a:p>
            <a:pPr marL="0" indent="0" algn="ctr">
              <a:buFont typeface="Arial" charset="0"/>
              <a:buNone/>
              <a:defRPr/>
            </a:pPr>
            <a:endParaRPr lang="ru-RU" sz="600" dirty="0" smtClean="0">
              <a:latin typeface="Arial Narrow" panose="020B0606020202030204" pitchFamily="34"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226692774"/>
              </p:ext>
            </p:extLst>
          </p:nvPr>
        </p:nvGraphicFramePr>
        <p:xfrm>
          <a:off x="668338" y="4002088"/>
          <a:ext cx="8080375" cy="1371600"/>
        </p:xfrm>
        <a:graphic>
          <a:graphicData uri="http://schemas.openxmlformats.org/drawingml/2006/table">
            <a:tbl>
              <a:tblPr firstRow="1" bandRow="1">
                <a:tableStyleId>{2D5ABB26-0587-4C30-8999-92F81FD0307C}</a:tableStyleId>
              </a:tblPr>
              <a:tblGrid>
                <a:gridCol w="4232740"/>
                <a:gridCol w="3847635"/>
              </a:tblGrid>
              <a:tr h="1371600">
                <a:tc>
                  <a:txBody>
                    <a:bodyPr/>
                    <a:lstStyle/>
                    <a:p>
                      <a:pPr algn="ctr"/>
                      <a:r>
                        <a:rPr lang="en-US"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SOVIETSKIY BRANCH</a:t>
                      </a:r>
                      <a:r>
                        <a:rPr lang="en-US" sz="1200" baseline="0" dirty="0" smtClean="0">
                          <a:solidFill>
                            <a:srgbClr val="800000"/>
                          </a:solidFill>
                          <a:effectLst>
                            <a:outerShdw blurRad="38100" dist="38100" dir="2700000" algn="tl">
                              <a:srgbClr val="000000">
                                <a:alpha val="43137"/>
                              </a:srgbClr>
                            </a:outerShdw>
                          </a:effectLst>
                          <a:latin typeface="Arial Narrow" panose="020B0606020202030204" pitchFamily="34" charset="0"/>
                        </a:rPr>
                        <a:t> OF COMMERCIAL BANK “ENERGOTRANSBANK” </a:t>
                      </a:r>
                      <a:r>
                        <a:rPr lang="ru-RU"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 </a:t>
                      </a:r>
                    </a:p>
                    <a:p>
                      <a:pPr algn="ctr"/>
                      <a:r>
                        <a:rPr lang="en-US"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open joint stock company</a:t>
                      </a:r>
                      <a:endParaRPr lang="ru-RU" sz="1200" dirty="0" smtClean="0">
                        <a:solidFill>
                          <a:srgbClr val="800000"/>
                        </a:solidFill>
                        <a:effectLst>
                          <a:outerShdw blurRad="38100" dist="38100" dir="2700000" algn="tl">
                            <a:srgbClr val="000000">
                              <a:alpha val="43137"/>
                            </a:srgbClr>
                          </a:outerShdw>
                        </a:effectLst>
                        <a:latin typeface="Arial Narrow" panose="020B0606020202030204" pitchFamily="34" charset="0"/>
                      </a:endParaRPr>
                    </a:p>
                    <a:p>
                      <a:pPr algn="ctr"/>
                      <a:r>
                        <a:rPr lang="en-US" sz="1200" dirty="0" smtClean="0">
                          <a:solidFill>
                            <a:srgbClr val="800000"/>
                          </a:solidFill>
                          <a:latin typeface="Arial Narrow" panose="020B0606020202030204" pitchFamily="34" charset="0"/>
                        </a:rPr>
                        <a:t>SOVIETSKIY</a:t>
                      </a:r>
                      <a:r>
                        <a:rPr lang="en-US" sz="1200" baseline="0" dirty="0" smtClean="0">
                          <a:solidFill>
                            <a:srgbClr val="800000"/>
                          </a:solidFill>
                          <a:latin typeface="Arial Narrow" panose="020B0606020202030204" pitchFamily="34" charset="0"/>
                        </a:rPr>
                        <a:t> FKB “ENERGOTRANSBANK” (JSC)</a:t>
                      </a:r>
                      <a:r>
                        <a:rPr lang="ru-RU" sz="1200" dirty="0" smtClean="0">
                          <a:solidFill>
                            <a:srgbClr val="800000"/>
                          </a:solidFill>
                          <a:latin typeface="Arial Narrow" panose="020B0606020202030204" pitchFamily="34" charset="0"/>
                        </a:rPr>
                        <a:t> </a:t>
                      </a:r>
                      <a:r>
                        <a:rPr lang="en-US" sz="1200" kern="1200" dirty="0" smtClean="0">
                          <a:solidFill>
                            <a:schemeClr val="tx1"/>
                          </a:solidFill>
                          <a:latin typeface="Arial Narrow" panose="020B0606020202030204" pitchFamily="34" charset="0"/>
                          <a:ea typeface="+mn-ea"/>
                          <a:cs typeface="+mn-cs"/>
                        </a:rPr>
                        <a:t>R</a:t>
                      </a:r>
                      <a:r>
                        <a:rPr lang="en-US" sz="1200" dirty="0" smtClean="0">
                          <a:solidFill>
                            <a:schemeClr val="tx1"/>
                          </a:solidFill>
                          <a:latin typeface="Arial Narrow" panose="020B0606020202030204" pitchFamily="34" charset="0"/>
                        </a:rPr>
                        <a:t>egistration number</a:t>
                      </a:r>
                      <a:r>
                        <a:rPr lang="en-US" sz="1200" baseline="0" dirty="0" smtClean="0">
                          <a:solidFill>
                            <a:schemeClr val="tx1"/>
                          </a:solidFill>
                          <a:latin typeface="Arial Narrow" panose="020B0606020202030204" pitchFamily="34" charset="0"/>
                        </a:rPr>
                        <a:t> in the Bank of Russia Branch Register</a:t>
                      </a:r>
                      <a:r>
                        <a:rPr lang="ru-RU" sz="1200" dirty="0" smtClean="0">
                          <a:solidFill>
                            <a:schemeClr val="tx1"/>
                          </a:solidFill>
                          <a:latin typeface="Arial Narrow" panose="020B0606020202030204" pitchFamily="34" charset="0"/>
                        </a:rPr>
                        <a:t> : 1307/1, </a:t>
                      </a:r>
                      <a:r>
                        <a:rPr lang="en-US" sz="1200" dirty="0" smtClean="0">
                          <a:solidFill>
                            <a:schemeClr val="tx1"/>
                          </a:solidFill>
                          <a:latin typeface="Arial Narrow" panose="020B0606020202030204" pitchFamily="34" charset="0"/>
                        </a:rPr>
                        <a:t>location</a:t>
                      </a:r>
                      <a:r>
                        <a:rPr lang="ru-RU" sz="1200"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9 </a:t>
                      </a:r>
                      <a:r>
                        <a:rPr lang="en-US" sz="1200" dirty="0" err="1" smtClean="0">
                          <a:solidFill>
                            <a:schemeClr val="tx1"/>
                          </a:solidFill>
                          <a:latin typeface="Arial Narrow" panose="020B0606020202030204" pitchFamily="34" charset="0"/>
                        </a:rPr>
                        <a:t>Goncharova</a:t>
                      </a:r>
                      <a:r>
                        <a:rPr lang="en-US" sz="1200" dirty="0" smtClean="0">
                          <a:solidFill>
                            <a:schemeClr val="tx1"/>
                          </a:solidFill>
                          <a:latin typeface="Arial Narrow" panose="020B0606020202030204" pitchFamily="34" charset="0"/>
                        </a:rPr>
                        <a:t> street, </a:t>
                      </a:r>
                      <a:r>
                        <a:rPr lang="en-US" sz="1200" dirty="0" err="1" smtClean="0">
                          <a:solidFill>
                            <a:schemeClr val="tx1"/>
                          </a:solidFill>
                          <a:latin typeface="Arial Narrow" panose="020B0606020202030204" pitchFamily="34" charset="0"/>
                        </a:rPr>
                        <a:t>Sovetsk</a:t>
                      </a:r>
                      <a:r>
                        <a:rPr lang="en-US" sz="1200" dirty="0" smtClean="0">
                          <a:solidFill>
                            <a:schemeClr val="tx1"/>
                          </a:solidFill>
                          <a:latin typeface="Arial Narrow" panose="020B0606020202030204" pitchFamily="34" charset="0"/>
                        </a:rPr>
                        <a:t>,</a:t>
                      </a:r>
                      <a:r>
                        <a:rPr lang="en-US" sz="1200" baseline="0" dirty="0" smtClean="0">
                          <a:solidFill>
                            <a:schemeClr val="tx1"/>
                          </a:solidFill>
                          <a:latin typeface="Arial Narrow" panose="020B0606020202030204" pitchFamily="34" charset="0"/>
                        </a:rPr>
                        <a:t> Kaliningrad region, </a:t>
                      </a:r>
                      <a:r>
                        <a:rPr lang="ru-RU" sz="1200" dirty="0" smtClean="0">
                          <a:solidFill>
                            <a:schemeClr val="tx1"/>
                          </a:solidFill>
                          <a:latin typeface="Arial Narrow" panose="020B0606020202030204" pitchFamily="34" charset="0"/>
                        </a:rPr>
                        <a:t>238750</a:t>
                      </a:r>
                    </a:p>
                  </a:txBody>
                  <a:tcPr marL="91449" marR="91449" marT="45736" marB="45736"/>
                </a:tc>
                <a:tc>
                  <a:txBody>
                    <a:bodyPr/>
                    <a:lstStyle/>
                    <a:p>
                      <a:pPr algn="ctr"/>
                      <a:r>
                        <a:rPr lang="en-US"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MOSCOW</a:t>
                      </a:r>
                      <a:r>
                        <a:rPr lang="en-US" sz="1200" baseline="0" dirty="0" smtClean="0">
                          <a:solidFill>
                            <a:srgbClr val="800000"/>
                          </a:solidFill>
                          <a:effectLst>
                            <a:outerShdw blurRad="38100" dist="38100" dir="2700000" algn="tl">
                              <a:srgbClr val="000000">
                                <a:alpha val="43137"/>
                              </a:srgbClr>
                            </a:outerShdw>
                          </a:effectLst>
                          <a:latin typeface="Arial Narrow" panose="020B0606020202030204" pitchFamily="34" charset="0"/>
                        </a:rPr>
                        <a:t> BRANCH OF COMMERCIAL BAKN “ENERGOTRANSBANK”</a:t>
                      </a:r>
                      <a:endParaRPr lang="ru-RU" sz="1200" dirty="0" smtClean="0">
                        <a:solidFill>
                          <a:srgbClr val="800000"/>
                        </a:solidFill>
                        <a:effectLst>
                          <a:outerShdw blurRad="38100" dist="38100" dir="2700000" algn="tl">
                            <a:srgbClr val="000000">
                              <a:alpha val="43137"/>
                            </a:srgbClr>
                          </a:outerShdw>
                        </a:effectLst>
                        <a:latin typeface="Arial Narrow" panose="020B0606020202030204" pitchFamily="34" charset="0"/>
                      </a:endParaRPr>
                    </a:p>
                    <a:p>
                      <a:pPr algn="ctr"/>
                      <a:r>
                        <a:rPr lang="ru-RU"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 </a:t>
                      </a:r>
                      <a:r>
                        <a:rPr lang="en-US" sz="1200" dirty="0" smtClean="0">
                          <a:solidFill>
                            <a:srgbClr val="800000"/>
                          </a:solidFill>
                          <a:effectLst>
                            <a:outerShdw blurRad="38100" dist="38100" dir="2700000" algn="tl">
                              <a:srgbClr val="000000">
                                <a:alpha val="43137"/>
                              </a:srgbClr>
                            </a:outerShdw>
                          </a:effectLst>
                          <a:latin typeface="Arial Narrow" panose="020B0606020202030204" pitchFamily="34" charset="0"/>
                        </a:rPr>
                        <a:t>open joint stock company</a:t>
                      </a:r>
                      <a:endParaRPr lang="ru-RU" sz="1200" dirty="0" smtClean="0">
                        <a:solidFill>
                          <a:srgbClr val="800000"/>
                        </a:solidFill>
                        <a:effectLst>
                          <a:outerShdw blurRad="38100" dist="38100" dir="2700000" algn="tl">
                            <a:srgbClr val="000000">
                              <a:alpha val="43137"/>
                            </a:srgbClr>
                          </a:outerShdw>
                        </a:effectLst>
                        <a:latin typeface="Arial Narrow" panose="020B0606020202030204" pitchFamily="34" charset="0"/>
                      </a:endParaRPr>
                    </a:p>
                    <a:p>
                      <a:pPr algn="ctr"/>
                      <a:r>
                        <a:rPr lang="en-US" sz="1200" dirty="0" smtClean="0">
                          <a:solidFill>
                            <a:srgbClr val="800000"/>
                          </a:solidFill>
                          <a:latin typeface="Arial Narrow" panose="020B0606020202030204" pitchFamily="34" charset="0"/>
                        </a:rPr>
                        <a:t>MOSCOW</a:t>
                      </a:r>
                      <a:r>
                        <a:rPr lang="en-US" sz="1200" baseline="0" dirty="0" smtClean="0">
                          <a:solidFill>
                            <a:srgbClr val="800000"/>
                          </a:solidFill>
                          <a:latin typeface="Arial Narrow" panose="020B0606020202030204" pitchFamily="34" charset="0"/>
                        </a:rPr>
                        <a:t> FKB “ENERGOTRANSBANK” (JSC)</a:t>
                      </a:r>
                      <a:endParaRPr lang="ru-RU" sz="1200" dirty="0" smtClean="0">
                        <a:solidFill>
                          <a:srgbClr val="800000"/>
                        </a:solidFill>
                        <a:latin typeface="Arial Narrow" panose="020B0606020202030204" pitchFamily="34" charset="0"/>
                      </a:endParaRPr>
                    </a:p>
                    <a:p>
                      <a:pPr algn="ctr"/>
                      <a:r>
                        <a:rPr lang="en-US" sz="1200" kern="1200" dirty="0" smtClean="0">
                          <a:solidFill>
                            <a:schemeClr val="tx1"/>
                          </a:solidFill>
                          <a:latin typeface="Arial Narrow" panose="020B0606020202030204" pitchFamily="34" charset="0"/>
                          <a:ea typeface="+mn-ea"/>
                          <a:cs typeface="+mn-cs"/>
                        </a:rPr>
                        <a:t>R</a:t>
                      </a:r>
                      <a:r>
                        <a:rPr lang="en-US" sz="1200" dirty="0" smtClean="0">
                          <a:solidFill>
                            <a:schemeClr val="tx1"/>
                          </a:solidFill>
                          <a:latin typeface="Arial Narrow" panose="020B0606020202030204" pitchFamily="34" charset="0"/>
                        </a:rPr>
                        <a:t>egistration number</a:t>
                      </a:r>
                      <a:r>
                        <a:rPr lang="en-US" sz="1200" baseline="0" dirty="0" smtClean="0">
                          <a:solidFill>
                            <a:schemeClr val="tx1"/>
                          </a:solidFill>
                          <a:latin typeface="Arial Narrow" panose="020B0606020202030204" pitchFamily="34" charset="0"/>
                        </a:rPr>
                        <a:t> in the Bank of Russia Branch Register</a:t>
                      </a:r>
                      <a:r>
                        <a:rPr lang="ru-RU" sz="1200" dirty="0" smtClean="0">
                          <a:solidFill>
                            <a:schemeClr val="tx1"/>
                          </a:solidFill>
                          <a:latin typeface="Arial Narrow" panose="020B0606020202030204" pitchFamily="34" charset="0"/>
                        </a:rPr>
                        <a:t> : 1307/</a:t>
                      </a:r>
                      <a:r>
                        <a:rPr lang="en-US" sz="1200" dirty="0" smtClean="0">
                          <a:solidFill>
                            <a:schemeClr val="tx1"/>
                          </a:solidFill>
                          <a:latin typeface="Arial Narrow" panose="020B0606020202030204" pitchFamily="34" charset="0"/>
                        </a:rPr>
                        <a:t>4</a:t>
                      </a:r>
                      <a:r>
                        <a:rPr lang="ru-RU" sz="1200" dirty="0" smtClean="0">
                          <a:solidFill>
                            <a:schemeClr val="tx1"/>
                          </a:solidFill>
                          <a:latin typeface="Arial Narrow" panose="020B0606020202030204" pitchFamily="34" charset="0"/>
                        </a:rPr>
                        <a:t>, </a:t>
                      </a:r>
                      <a:r>
                        <a:rPr lang="en-US" sz="1200" dirty="0" smtClean="0">
                          <a:solidFill>
                            <a:schemeClr val="tx1"/>
                          </a:solidFill>
                          <a:latin typeface="Arial Narrow" panose="020B0606020202030204" pitchFamily="34" charset="0"/>
                        </a:rPr>
                        <a:t>location</a:t>
                      </a:r>
                      <a:r>
                        <a:rPr lang="ru-RU" sz="1200" dirty="0" smtClean="0">
                          <a:solidFill>
                            <a:schemeClr val="tx1"/>
                          </a:solidFill>
                          <a:latin typeface="Arial Narrow" panose="020B0606020202030204" pitchFamily="34" charset="0"/>
                        </a:rPr>
                        <a:t>:</a:t>
                      </a:r>
                      <a:r>
                        <a:rPr lang="en-US" sz="1200" dirty="0" smtClean="0">
                          <a:solidFill>
                            <a:schemeClr val="tx1"/>
                          </a:solidFill>
                          <a:latin typeface="Arial Narrow" panose="020B0606020202030204" pitchFamily="34" charset="0"/>
                        </a:rPr>
                        <a:t> bldg.3,</a:t>
                      </a:r>
                      <a:r>
                        <a:rPr lang="en-US" sz="1200" baseline="0" dirty="0" smtClean="0">
                          <a:solidFill>
                            <a:schemeClr val="tx1"/>
                          </a:solidFill>
                          <a:latin typeface="Arial Narrow" panose="020B0606020202030204" pitchFamily="34" charset="0"/>
                        </a:rPr>
                        <a:t> 3 </a:t>
                      </a:r>
                      <a:r>
                        <a:rPr lang="en-US" sz="1200" baseline="0" dirty="0" err="1" smtClean="0">
                          <a:solidFill>
                            <a:schemeClr val="tx1"/>
                          </a:solidFill>
                          <a:latin typeface="Arial Narrow" panose="020B0606020202030204" pitchFamily="34" charset="0"/>
                        </a:rPr>
                        <a:t>Solyanka</a:t>
                      </a:r>
                      <a:r>
                        <a:rPr lang="en-US" sz="1200" baseline="0" dirty="0" smtClean="0">
                          <a:solidFill>
                            <a:schemeClr val="tx1"/>
                          </a:solidFill>
                          <a:latin typeface="Arial Narrow" panose="020B0606020202030204" pitchFamily="34" charset="0"/>
                        </a:rPr>
                        <a:t> street, Moscow,</a:t>
                      </a:r>
                      <a:r>
                        <a:rPr lang="ru-RU" sz="1200" dirty="0" smtClean="0">
                          <a:solidFill>
                            <a:schemeClr val="tx1"/>
                          </a:solidFill>
                          <a:latin typeface="Arial Narrow" panose="020B0606020202030204" pitchFamily="34" charset="0"/>
                        </a:rPr>
                        <a:t> 109028.</a:t>
                      </a:r>
                    </a:p>
                  </a:txBody>
                  <a:tcPr marL="91449" marR="91449" marT="45736" marB="45736"/>
                </a:tc>
              </a:tr>
            </a:tbl>
          </a:graphicData>
        </a:graphic>
      </p:graphicFrame>
    </p:spTree>
    <p:extLst>
      <p:ext uri="{BB962C8B-B14F-4D97-AF65-F5344CB8AC3E}">
        <p14:creationId xmlns:p14="http://schemas.microsoft.com/office/powerpoint/2010/main" val="125119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 двумя скругленными соседними углами 11"/>
          <p:cNvSpPr/>
          <p:nvPr/>
        </p:nvSpPr>
        <p:spPr>
          <a:xfrm rot="10800000">
            <a:off x="251517" y="260648"/>
            <a:ext cx="8615938" cy="6244752"/>
          </a:xfrm>
          <a:prstGeom prst="round2SameRect">
            <a:avLst>
              <a:gd name="adj1" fmla="val 4422"/>
              <a:gd name="adj2" fmla="val 3661"/>
            </a:avLst>
          </a:prstGeom>
          <a:gradFill flip="none" rotWithShape="1">
            <a:gsLst>
              <a:gs pos="0">
                <a:srgbClr val="800000"/>
              </a:gs>
              <a:gs pos="100000">
                <a:srgbClr val="3F0007"/>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smtClean="0"/>
          </a:p>
        </p:txBody>
      </p:sp>
      <p:sp>
        <p:nvSpPr>
          <p:cNvPr id="20" name="Скругленный прямоугольник 19"/>
          <p:cNvSpPr/>
          <p:nvPr/>
        </p:nvSpPr>
        <p:spPr>
          <a:xfrm>
            <a:off x="251519" y="260648"/>
            <a:ext cx="8615936" cy="6244752"/>
          </a:xfrm>
          <a:prstGeom prst="roundRect">
            <a:avLst>
              <a:gd name="adj" fmla="val 4038"/>
            </a:avLst>
          </a:prstGeom>
          <a:noFill/>
          <a:ln>
            <a:no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smtClean="0"/>
          </a:p>
        </p:txBody>
      </p:sp>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007" y="5210453"/>
            <a:ext cx="4392488" cy="739787"/>
          </a:xfrm>
          <a:prstGeom prst="rect">
            <a:avLst/>
          </a:prstGeom>
          <a:ln>
            <a:noFill/>
          </a:ln>
          <a:effectLst>
            <a:outerShdw blurRad="50800" dist="38100" dir="2700000" algn="tl" rotWithShape="0">
              <a:prstClr val="black">
                <a:alpha val="40000"/>
              </a:prstClr>
            </a:outerShdw>
          </a:effectLst>
        </p:spPr>
      </p:pic>
      <p:sp>
        <p:nvSpPr>
          <p:cNvPr id="17" name="TextBox 16"/>
          <p:cNvSpPr txBox="1"/>
          <p:nvPr/>
        </p:nvSpPr>
        <p:spPr>
          <a:xfrm>
            <a:off x="4020007" y="548680"/>
            <a:ext cx="3360305" cy="369332"/>
          </a:xfrm>
          <a:prstGeom prst="rect">
            <a:avLst/>
          </a:prstGeom>
          <a:noFill/>
        </p:spPr>
        <p:txBody>
          <a:bodyPr wrap="square" rtlCol="0">
            <a:spAutoFit/>
          </a:bodyPr>
          <a:lstStyle/>
          <a:p>
            <a:r>
              <a:rPr lang="en-US" dirty="0" smtClean="0">
                <a:solidFill>
                  <a:schemeClr val="bg1"/>
                </a:solidFill>
              </a:rPr>
              <a:t>19 March 2014</a:t>
            </a:r>
            <a:endParaRPr lang="ru-RU" dirty="0">
              <a:solidFill>
                <a:schemeClr val="bg1"/>
              </a:solidFill>
            </a:endParaRPr>
          </a:p>
        </p:txBody>
      </p:sp>
      <p:sp>
        <p:nvSpPr>
          <p:cNvPr id="18" name="TextBox 17"/>
          <p:cNvSpPr txBox="1"/>
          <p:nvPr/>
        </p:nvSpPr>
        <p:spPr>
          <a:xfrm>
            <a:off x="4020007" y="1484784"/>
            <a:ext cx="4392488" cy="1200329"/>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Thank you for your attention!</a:t>
            </a:r>
            <a:endParaRPr lang="ru-RU" sz="3600" dirty="0">
              <a:solidFill>
                <a:schemeClr val="bg1"/>
              </a:solidFill>
              <a:latin typeface="Arial" panose="020B0604020202020204" pitchFamily="34" charset="0"/>
              <a:cs typeface="Arial" panose="020B0604020202020204" pitchFamily="34" charset="0"/>
            </a:endParaRPr>
          </a:p>
        </p:txBody>
      </p:sp>
      <p:sp>
        <p:nvSpPr>
          <p:cNvPr id="9"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10" name="Прямоугольник 9"/>
          <p:cNvSpPr/>
          <p:nvPr/>
        </p:nvSpPr>
        <p:spPr>
          <a:xfrm>
            <a:off x="539552" y="5349515"/>
            <a:ext cx="3277116" cy="400110"/>
          </a:xfrm>
          <a:prstGeom prst="rect">
            <a:avLst/>
          </a:prstGeom>
        </p:spPr>
        <p:txBody>
          <a:bodyPr wrap="none">
            <a:spAutoFit/>
          </a:bodyPr>
          <a:lstStyle/>
          <a:p>
            <a:r>
              <a:rPr lang="en-US" sz="2000" dirty="0" smtClean="0">
                <a:solidFill>
                  <a:schemeClr val="bg1"/>
                </a:solidFill>
                <a:latin typeface="Arial" panose="020B0604020202020204" pitchFamily="34" charset="0"/>
                <a:cs typeface="Arial" panose="020B0604020202020204" pitchFamily="34" charset="0"/>
              </a:rPr>
              <a:t>www.energotransbank.com</a:t>
            </a:r>
            <a:endParaRPr lang="ru-RU"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38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2</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pl-PL" sz="3200" b="1" dirty="0">
                <a:solidFill>
                  <a:srgbClr val="800000"/>
                </a:solidFill>
                <a:latin typeface="Arial" panose="020B0604020202020204" pitchFamily="34" charset="0"/>
                <a:cs typeface="Arial" panose="020B0604020202020204" pitchFamily="34" charset="0"/>
              </a:rPr>
              <a:t>About Bank</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2" name="Объект 2"/>
          <p:cNvSpPr txBox="1">
            <a:spLocks/>
          </p:cNvSpPr>
          <p:nvPr/>
        </p:nvSpPr>
        <p:spPr>
          <a:xfrm>
            <a:off x="468163" y="908944"/>
            <a:ext cx="8229600" cy="237604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1400" dirty="0">
                <a:latin typeface="Arial Narrow" panose="020B0606020202030204" pitchFamily="34" charset="0"/>
              </a:rPr>
              <a:t> </a:t>
            </a:r>
            <a:r>
              <a:rPr lang="en-US" sz="1400" dirty="0" smtClean="0">
                <a:latin typeface="Arial Narrow" panose="020B0606020202030204" pitchFamily="34" charset="0"/>
              </a:rPr>
              <a:t>    The </a:t>
            </a:r>
            <a:r>
              <a:rPr lang="en-US" sz="1400" dirty="0">
                <a:latin typeface="Arial Narrow" panose="020B0606020202030204" pitchFamily="34" charset="0"/>
              </a:rPr>
              <a:t>Bank was established </a:t>
            </a:r>
            <a:r>
              <a:rPr lang="en-US" sz="1400" dirty="0" smtClean="0">
                <a:latin typeface="Arial Narrow" panose="020B0606020202030204" pitchFamily="34" charset="0"/>
              </a:rPr>
              <a:t>1990</a:t>
            </a:r>
            <a:r>
              <a:rPr lang="en-US" sz="1400" dirty="0">
                <a:latin typeface="Arial Narrow" panose="020B0606020202030204" pitchFamily="34" charset="0"/>
              </a:rPr>
              <a:t>. In 2002 the Bank was </a:t>
            </a:r>
            <a:r>
              <a:rPr lang="en-US" sz="1400" dirty="0" err="1">
                <a:latin typeface="Arial Narrow" panose="020B0606020202030204" pitchFamily="34" charset="0"/>
              </a:rPr>
              <a:t>reorganised</a:t>
            </a:r>
            <a:r>
              <a:rPr lang="en-US" sz="1400" dirty="0">
                <a:latin typeface="Arial Narrow" panose="020B0606020202030204" pitchFamily="34" charset="0"/>
              </a:rPr>
              <a:t> from Closed Joint Stock Company to Open Joint Stock Company. The principal activities are deposit taking</a:t>
            </a:r>
            <a:r>
              <a:rPr lang="en-US" sz="1400" dirty="0" smtClean="0">
                <a:latin typeface="Arial Narrow" panose="020B0606020202030204" pitchFamily="34" charset="0"/>
              </a:rPr>
              <a:t>, loans and guarantees</a:t>
            </a:r>
            <a:r>
              <a:rPr lang="en-US" sz="1400" dirty="0">
                <a:latin typeface="Arial Narrow" panose="020B0606020202030204" pitchFamily="34" charset="0"/>
              </a:rPr>
              <a:t>, </a:t>
            </a:r>
            <a:r>
              <a:rPr lang="en-US" sz="1400" dirty="0" smtClean="0">
                <a:latin typeface="Arial Narrow" panose="020B0606020202030204" pitchFamily="34" charset="0"/>
              </a:rPr>
              <a:t>payroll services, cash management, international and domestic cash transfers, securities </a:t>
            </a:r>
            <a:r>
              <a:rPr lang="en-US" sz="1400" dirty="0">
                <a:latin typeface="Arial Narrow" panose="020B0606020202030204" pitchFamily="34" charset="0"/>
              </a:rPr>
              <a:t>and foreign </a:t>
            </a:r>
            <a:r>
              <a:rPr lang="en-US" sz="1400" dirty="0" smtClean="0">
                <a:latin typeface="Arial Narrow" panose="020B0606020202030204" pitchFamily="34" charset="0"/>
              </a:rPr>
              <a:t>exchange trading.</a:t>
            </a:r>
            <a:r>
              <a:rPr lang="en-GB" sz="1400" dirty="0" smtClean="0">
                <a:latin typeface="Arial Narrow" panose="020B0606020202030204" pitchFamily="34" charset="0"/>
              </a:rPr>
              <a:t> </a:t>
            </a:r>
          </a:p>
          <a:p>
            <a:pPr marL="0" indent="0" algn="just">
              <a:buNone/>
            </a:pPr>
            <a:r>
              <a:rPr lang="en-GB" sz="1400" dirty="0">
                <a:latin typeface="Arial Narrow" panose="020B0606020202030204" pitchFamily="34" charset="0"/>
              </a:rPr>
              <a:t> </a:t>
            </a:r>
            <a:r>
              <a:rPr lang="en-GB" sz="1400" dirty="0" smtClean="0">
                <a:latin typeface="Arial Narrow" panose="020B0606020202030204" pitchFamily="34" charset="0"/>
              </a:rPr>
              <a:t>      The </a:t>
            </a:r>
            <a:r>
              <a:rPr lang="en-GB" sz="1400" dirty="0">
                <a:latin typeface="Arial Narrow" panose="020B0606020202030204" pitchFamily="34" charset="0"/>
              </a:rPr>
              <a:t>activities of the Bank are regulated by the Central Bank of the Russian Federation (the “CBR”). The Bank has a general banking license, and is a member of the state </a:t>
            </a:r>
            <a:r>
              <a:rPr lang="en-GB" sz="1400" dirty="0" smtClean="0">
                <a:latin typeface="Arial Narrow" panose="020B0606020202030204" pitchFamily="34" charset="0"/>
              </a:rPr>
              <a:t>Deposit Insurance System of </a:t>
            </a:r>
            <a:r>
              <a:rPr lang="en-GB" sz="1400" dirty="0">
                <a:latin typeface="Arial Narrow" panose="020B0606020202030204" pitchFamily="34" charset="0"/>
              </a:rPr>
              <a:t>the Russian Federation. The Bank has two full branches and 24 operational offices</a:t>
            </a:r>
            <a:r>
              <a:rPr lang="en-GB" sz="1400" dirty="0" smtClean="0">
                <a:latin typeface="Arial Narrow" panose="020B0606020202030204" pitchFamily="34" charset="0"/>
              </a:rPr>
              <a:t>. The </a:t>
            </a:r>
            <a:r>
              <a:rPr lang="en-GB" sz="1400" dirty="0">
                <a:latin typeface="Arial Narrow" panose="020B0606020202030204" pitchFamily="34" charset="0"/>
              </a:rPr>
              <a:t>majority of the assets and liabilities are located in </a:t>
            </a:r>
            <a:r>
              <a:rPr lang="en-GB" sz="1400" dirty="0" smtClean="0">
                <a:latin typeface="Arial Narrow" panose="020B0606020202030204" pitchFamily="34" charset="0"/>
              </a:rPr>
              <a:t>Kaliningrad</a:t>
            </a:r>
            <a:r>
              <a:rPr lang="en-GB" sz="1400" dirty="0">
                <a:latin typeface="Arial Narrow" panose="020B0606020202030204" pitchFamily="34" charset="0"/>
              </a:rPr>
              <a:t>, Kaliningrad region, and </a:t>
            </a:r>
            <a:r>
              <a:rPr lang="en-GB" sz="1400" dirty="0" smtClean="0">
                <a:latin typeface="Arial Narrow" panose="020B0606020202030204" pitchFamily="34" charset="0"/>
              </a:rPr>
              <a:t>in the European part of Russia (West of the </a:t>
            </a:r>
            <a:r>
              <a:rPr lang="en-GB" sz="1400" dirty="0" err="1" smtClean="0">
                <a:latin typeface="Arial Narrow" panose="020B0606020202030204" pitchFamily="34" charset="0"/>
              </a:rPr>
              <a:t>Eurals</a:t>
            </a:r>
            <a:r>
              <a:rPr lang="en-GB" sz="1400" dirty="0" smtClean="0">
                <a:latin typeface="Arial Narrow" panose="020B0606020202030204" pitchFamily="34" charset="0"/>
              </a:rPr>
              <a:t> </a:t>
            </a:r>
            <a:r>
              <a:rPr lang="en-GB" sz="1400" dirty="0" err="1" smtClean="0">
                <a:latin typeface="Arial Narrow" panose="020B0606020202030204" pitchFamily="34" charset="0"/>
              </a:rPr>
              <a:t>Mountans</a:t>
            </a:r>
            <a:r>
              <a:rPr lang="en-GB" sz="1400" dirty="0" smtClean="0">
                <a:latin typeface="Arial Narrow" panose="020B0606020202030204" pitchFamily="34" charset="0"/>
              </a:rPr>
              <a:t>) including Moscow where it has its full branch.</a:t>
            </a:r>
            <a:endParaRPr lang="ru-RU" sz="1400" dirty="0">
              <a:latin typeface="Arial Narrow" panose="020B0606020202030204" pitchFamily="34" charset="0"/>
            </a:endParaRPr>
          </a:p>
          <a:p>
            <a:pPr marL="0" indent="0" algn="just">
              <a:buNone/>
            </a:pPr>
            <a:r>
              <a:rPr lang="en-GB" sz="1400" dirty="0" smtClean="0">
                <a:latin typeface="Arial Narrow" panose="020B0606020202030204" pitchFamily="34" charset="0"/>
              </a:rPr>
              <a:t>     The </a:t>
            </a:r>
            <a:r>
              <a:rPr lang="en-GB" sz="1400" dirty="0">
                <a:latin typeface="Arial Narrow" panose="020B0606020202030204" pitchFamily="34" charset="0"/>
              </a:rPr>
              <a:t>Bank’s registered office is in </a:t>
            </a:r>
            <a:r>
              <a:rPr lang="en-US" sz="1400" dirty="0">
                <a:latin typeface="Arial Narrow" panose="020B0606020202030204" pitchFamily="34" charset="0"/>
              </a:rPr>
              <a:t>Kaliningrad (former </a:t>
            </a:r>
            <a:r>
              <a:rPr lang="en-US" sz="1400" dirty="0" err="1">
                <a:latin typeface="Arial Narrow" panose="020B0606020202030204" pitchFamily="34" charset="0"/>
              </a:rPr>
              <a:t>Koenigsberg</a:t>
            </a:r>
            <a:r>
              <a:rPr lang="en-US" sz="1400" dirty="0">
                <a:latin typeface="Arial Narrow" panose="020B0606020202030204" pitchFamily="34" charset="0"/>
              </a:rPr>
              <a:t>). </a:t>
            </a:r>
            <a:r>
              <a:rPr lang="en-GB" sz="1400" dirty="0" smtClean="0">
                <a:latin typeface="Arial Narrow" panose="020B0606020202030204" pitchFamily="34" charset="0"/>
              </a:rPr>
              <a:t>Location has an impact on the local population and business as the nearest boarder checkpoint with Poland is 39,5 km from the city, while the closest major city in mainland Russia (Smolensk) is 900 km away across Lithuania and Belarus. </a:t>
            </a:r>
            <a:endParaRPr lang="ru-RU" sz="1400" dirty="0">
              <a:latin typeface="Arial Narrow" panose="020B0606020202030204" pitchFamily="34" charset="0"/>
            </a:endParaRPr>
          </a:p>
        </p:txBody>
      </p:sp>
      <p:pic>
        <p:nvPicPr>
          <p:cNvPr id="14" name="Объект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868144" y="3428776"/>
            <a:ext cx="2897188" cy="2376488"/>
          </a:xfrm>
          <a:prstGeom prst="rect">
            <a:avLst/>
          </a:prstGeom>
        </p:spPr>
      </p:pic>
      <p:sp>
        <p:nvSpPr>
          <p:cNvPr id="17"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2" name="Прямоугольник 1"/>
          <p:cNvSpPr/>
          <p:nvPr/>
        </p:nvSpPr>
        <p:spPr>
          <a:xfrm>
            <a:off x="467544" y="3199616"/>
            <a:ext cx="5150793" cy="3108543"/>
          </a:xfrm>
          <a:prstGeom prst="rect">
            <a:avLst/>
          </a:prstGeom>
        </p:spPr>
        <p:txBody>
          <a:bodyPr wrap="square">
            <a:spAutoFit/>
          </a:bodyPr>
          <a:lstStyle/>
          <a:p>
            <a:pPr algn="just"/>
            <a:r>
              <a:rPr lang="en-US" sz="1400" dirty="0" smtClean="0">
                <a:latin typeface="Arial Narrow" panose="020B0606020202030204" pitchFamily="34" charset="0"/>
              </a:rPr>
              <a:t>     The </a:t>
            </a:r>
            <a:r>
              <a:rPr lang="en-US" sz="1400" dirty="0">
                <a:latin typeface="Arial Narrow" panose="020B0606020202030204" pitchFamily="34" charset="0"/>
              </a:rPr>
              <a:t>unique feature of the Bank is the number of its registered shareholders which is about 603 000 physical persons and 110 corporate entities. This makes </a:t>
            </a:r>
            <a:r>
              <a:rPr lang="en-US" sz="1400" dirty="0" err="1">
                <a:latin typeface="Arial Narrow" panose="020B0606020202030204" pitchFamily="34" charset="0"/>
              </a:rPr>
              <a:t>Energotransbank</a:t>
            </a:r>
            <a:r>
              <a:rPr lang="en-US" sz="1400" dirty="0">
                <a:latin typeface="Arial Narrow" panose="020B0606020202030204" pitchFamily="34" charset="0"/>
              </a:rPr>
              <a:t> the absolute record holder in the Russian Federation in terms of shareholders diversity with </a:t>
            </a:r>
            <a:r>
              <a:rPr lang="en-US" sz="1400" dirty="0" err="1">
                <a:latin typeface="Arial Narrow" panose="020B0606020202030204" pitchFamily="34" charset="0"/>
              </a:rPr>
              <a:t>Sberbank</a:t>
            </a:r>
            <a:r>
              <a:rPr lang="en-US" sz="1400" dirty="0">
                <a:latin typeface="Arial Narrow" panose="020B0606020202030204" pitchFamily="34" charset="0"/>
              </a:rPr>
              <a:t> far behind with less than 50% of this figure. The sheer number of shareholders of the Bank imposes a great discipline on its management for obvious reasons</a:t>
            </a:r>
            <a:r>
              <a:rPr lang="en-US" sz="1400" dirty="0" smtClean="0">
                <a:latin typeface="Arial Narrow" panose="020B0606020202030204" pitchFamily="34" charset="0"/>
              </a:rPr>
              <a:t>. Sending 1 letter to each shareholder by post costs </a:t>
            </a:r>
            <a:endParaRPr lang="ru-RU" sz="1400" dirty="0">
              <a:latin typeface="Arial Narrow" panose="020B0606020202030204" pitchFamily="34" charset="0"/>
            </a:endParaRPr>
          </a:p>
          <a:p>
            <a:pPr algn="just"/>
            <a:r>
              <a:rPr lang="en-US" sz="1400" dirty="0" smtClean="0">
                <a:latin typeface="Arial Narrow" panose="020B0606020202030204" pitchFamily="34" charset="0"/>
              </a:rPr>
              <a:t>     These </a:t>
            </a:r>
            <a:r>
              <a:rPr lang="en-US" sz="1400" dirty="0">
                <a:latin typeface="Arial Narrow" panose="020B0606020202030204" pitchFamily="34" charset="0"/>
              </a:rPr>
              <a:t>603 000 </a:t>
            </a:r>
            <a:r>
              <a:rPr lang="en-US" sz="1400" dirty="0" err="1" smtClean="0">
                <a:latin typeface="Arial Narrow" panose="020B0606020202030204" pitchFamily="34" charset="0"/>
              </a:rPr>
              <a:t>phisical</a:t>
            </a:r>
            <a:r>
              <a:rPr lang="en-US" sz="1400" dirty="0" smtClean="0">
                <a:latin typeface="Arial Narrow" panose="020B0606020202030204" pitchFamily="34" charset="0"/>
              </a:rPr>
              <a:t> persons came </a:t>
            </a:r>
            <a:r>
              <a:rPr lang="en-US" sz="1400" dirty="0">
                <a:latin typeface="Arial Narrow" panose="020B0606020202030204" pitchFamily="34" charset="0"/>
              </a:rPr>
              <a:t>into possession of the shares of </a:t>
            </a:r>
            <a:r>
              <a:rPr lang="en-US" sz="1400" dirty="0" smtClean="0">
                <a:latin typeface="Arial Narrow" panose="020B0606020202030204" pitchFamily="34" charset="0"/>
              </a:rPr>
              <a:t>the Bank </a:t>
            </a:r>
            <a:r>
              <a:rPr lang="en-US" sz="1400" dirty="0">
                <a:latin typeface="Arial Narrow" panose="020B0606020202030204" pitchFamily="34" charset="0"/>
              </a:rPr>
              <a:t>in 2006 </a:t>
            </a:r>
            <a:r>
              <a:rPr lang="en-US" sz="1400" dirty="0" smtClean="0">
                <a:latin typeface="Arial Narrow" panose="020B0606020202030204" pitchFamily="34" charset="0"/>
              </a:rPr>
              <a:t>by </a:t>
            </a:r>
            <a:r>
              <a:rPr lang="en-US" sz="1400" dirty="0">
                <a:latin typeface="Arial Narrow" panose="020B0606020202030204" pitchFamily="34" charset="0"/>
              </a:rPr>
              <a:t>swapping </a:t>
            </a:r>
            <a:r>
              <a:rPr lang="en-US" sz="1400" dirty="0" smtClean="0">
                <a:latin typeface="Arial Narrow" panose="020B0606020202030204" pitchFamily="34" charset="0"/>
              </a:rPr>
              <a:t>their </a:t>
            </a:r>
            <a:r>
              <a:rPr lang="en-US" sz="1400" dirty="0">
                <a:latin typeface="Arial Narrow" panose="020B0606020202030204" pitchFamily="34" charset="0"/>
              </a:rPr>
              <a:t>participations in a nation-wide investment fund of the type that was popular in mid-90s into the shares of this Kaliningrad-registered Bank. </a:t>
            </a:r>
            <a:endParaRPr lang="ru-RU" sz="1400" dirty="0">
              <a:latin typeface="Arial Narrow" panose="020B0606020202030204" pitchFamily="34" charset="0"/>
            </a:endParaRPr>
          </a:p>
          <a:p>
            <a:pPr algn="just"/>
            <a:r>
              <a:rPr lang="en-US" sz="1400" dirty="0" smtClean="0">
                <a:latin typeface="Arial Narrow" panose="020B0606020202030204" pitchFamily="34" charset="0"/>
              </a:rPr>
              <a:t>     In </a:t>
            </a:r>
            <a:r>
              <a:rPr lang="en-US" sz="1400" dirty="0">
                <a:latin typeface="Arial Narrow" panose="020B0606020202030204" pitchFamily="34" charset="0"/>
              </a:rPr>
              <a:t>accordance with Russian legislation the Bank publically disclosed it principal beneficial owner. Mr. Vladimir </a:t>
            </a:r>
            <a:r>
              <a:rPr lang="en-US" sz="1400" dirty="0" err="1">
                <a:latin typeface="Arial Narrow" panose="020B0606020202030204" pitchFamily="34" charset="0"/>
              </a:rPr>
              <a:t>Scherbakov</a:t>
            </a:r>
            <a:r>
              <a:rPr lang="en-US" sz="1400" dirty="0">
                <a:latin typeface="Arial Narrow" panose="020B0606020202030204" pitchFamily="34" charset="0"/>
              </a:rPr>
              <a:t> directly and indirectly controls about 48 percent of shares issued by the Bank.</a:t>
            </a:r>
            <a:endParaRPr lang="ru-RU" sz="1400" dirty="0">
              <a:latin typeface="Arial Narrow" panose="020B0606020202030204" pitchFamily="34" charset="0"/>
            </a:endParaRPr>
          </a:p>
        </p:txBody>
      </p:sp>
    </p:spTree>
    <p:extLst>
      <p:ext uri="{BB962C8B-B14F-4D97-AF65-F5344CB8AC3E}">
        <p14:creationId xmlns:p14="http://schemas.microsoft.com/office/powerpoint/2010/main" val="133340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3</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pl-PL" sz="3200" b="1" dirty="0">
                <a:solidFill>
                  <a:srgbClr val="800000"/>
                </a:solidFill>
                <a:latin typeface="Arial" panose="020B0604020202020204" pitchFamily="34" charset="0"/>
                <a:cs typeface="Arial" panose="020B0604020202020204" pitchFamily="34" charset="0"/>
              </a:rPr>
              <a:t>About </a:t>
            </a:r>
            <a:r>
              <a:rPr lang="en-US" sz="3200" b="1" dirty="0" smtClean="0">
                <a:solidFill>
                  <a:srgbClr val="800000"/>
                </a:solidFill>
                <a:latin typeface="Arial" panose="020B0604020202020204" pitchFamily="34" charset="0"/>
                <a:cs typeface="Arial" panose="020B0604020202020204" pitchFamily="34" charset="0"/>
              </a:rPr>
              <a:t>the </a:t>
            </a:r>
            <a:r>
              <a:rPr lang="pl-PL" sz="3200" b="1" dirty="0" smtClean="0">
                <a:solidFill>
                  <a:srgbClr val="800000"/>
                </a:solidFill>
                <a:latin typeface="Arial" panose="020B0604020202020204" pitchFamily="34" charset="0"/>
                <a:cs typeface="Arial" panose="020B0604020202020204" pitchFamily="34" charset="0"/>
              </a:rPr>
              <a:t>Bank</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2" name="Объект 2"/>
          <p:cNvSpPr txBox="1">
            <a:spLocks/>
          </p:cNvSpPr>
          <p:nvPr/>
        </p:nvSpPr>
        <p:spPr>
          <a:xfrm>
            <a:off x="468163" y="908944"/>
            <a:ext cx="8229600" cy="295210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base">
              <a:spcBef>
                <a:spcPct val="0"/>
              </a:spcBef>
              <a:spcAft>
                <a:spcPct val="0"/>
              </a:spcAft>
              <a:buNone/>
              <a:defRPr/>
            </a:pPr>
            <a:r>
              <a:rPr lang="en-US" sz="1400" b="1" dirty="0" smtClean="0">
                <a:latin typeface="Arial Narrow" pitchFamily="34" charset="0"/>
                <a:cs typeface="Arial" charset="0"/>
              </a:rPr>
              <a:t>     </a:t>
            </a:r>
            <a:r>
              <a:rPr lang="en-US" sz="1400" dirty="0" smtClean="0">
                <a:latin typeface="Arial Narrow" pitchFamily="34" charset="0"/>
                <a:cs typeface="Arial" charset="0"/>
              </a:rPr>
              <a:t>CB “ENERGOTRANSBANK” (JSC) is one of the first commercial banks established in the territory of Kaliningrad region in the post-Soviet era. Currently it is a relatively small regional bank with solid capital adequacy and liquidity ratios well positioned in its principal area of operations. While being the largest of the locally incorporated banks, it faces competition from approximately 36 banking groups based in Moscow and </a:t>
            </a:r>
            <a:r>
              <a:rPr lang="en-US" sz="1400" dirty="0" err="1" smtClean="0">
                <a:latin typeface="Arial Narrow" pitchFamily="34" charset="0"/>
                <a:cs typeface="Arial" charset="0"/>
              </a:rPr>
              <a:t>St.Petersburg</a:t>
            </a:r>
            <a:r>
              <a:rPr lang="en-US" sz="1400" dirty="0" smtClean="0">
                <a:latin typeface="Arial Narrow" pitchFamily="34" charset="0"/>
                <a:cs typeface="Arial" charset="0"/>
              </a:rPr>
              <a:t> that have offices in Kaliningrad.</a:t>
            </a:r>
          </a:p>
          <a:p>
            <a:pPr marL="0" indent="0" algn="just" fontAlgn="base">
              <a:spcBef>
                <a:spcPct val="0"/>
              </a:spcBef>
              <a:spcAft>
                <a:spcPct val="0"/>
              </a:spcAft>
              <a:buNone/>
              <a:defRPr/>
            </a:pPr>
            <a:r>
              <a:rPr lang="en-US" sz="1400" dirty="0">
                <a:latin typeface="Arial Narrow" pitchFamily="34" charset="0"/>
                <a:cs typeface="Arial" charset="0"/>
              </a:rPr>
              <a:t>     The Bank provides banking services to a large number of small and medium – sized Companies mostly (but not exclusively) located in Kaliningrad Region. It has here 24 operational offices selling banking products to members of general Public and to small local entrepreneurs. </a:t>
            </a:r>
            <a:r>
              <a:rPr lang="en-US" sz="1400" dirty="0" smtClean="0">
                <a:latin typeface="Arial Narrow" pitchFamily="34" charset="0"/>
                <a:cs typeface="Arial" charset="0"/>
              </a:rPr>
              <a:t>The Bank is the Principal Banker to the AVTOTOR Group of Companies</a:t>
            </a:r>
            <a:r>
              <a:rPr lang="en-US" sz="1400" dirty="0">
                <a:latin typeface="Arial Narrow" pitchFamily="34" charset="0"/>
                <a:cs typeface="Arial" charset="0"/>
              </a:rPr>
              <a:t> </a:t>
            </a:r>
            <a:r>
              <a:rPr lang="en-US" sz="1400" dirty="0" smtClean="0">
                <a:latin typeface="Arial Narrow" pitchFamily="34" charset="0"/>
                <a:cs typeface="Arial" charset="0"/>
              </a:rPr>
              <a:t>who are</a:t>
            </a:r>
            <a:r>
              <a:rPr lang="ru-RU" sz="1400" dirty="0" smtClean="0">
                <a:latin typeface="Arial Narrow" pitchFamily="34" charset="0"/>
                <a:cs typeface="Arial" charset="0"/>
              </a:rPr>
              <a:t> </a:t>
            </a:r>
            <a:r>
              <a:rPr lang="en-US" sz="1400" dirty="0" smtClean="0">
                <a:latin typeface="Arial Narrow" pitchFamily="34" charset="0"/>
                <a:cs typeface="Arial" charset="0"/>
              </a:rPr>
              <a:t>the second – largest motor vehicle producer in Russia in terms of units sold, and the largest producer in terms of monetary value of the sales. It provides to the Group cash management, FX risk management, cross-boarder and local payment services, issues guaranties and opens or adviser letters of credit, provides payroll and other standard banking services</a:t>
            </a:r>
            <a:r>
              <a:rPr lang="en-US" sz="1400" dirty="0">
                <a:latin typeface="Arial Narrow" pitchFamily="34" charset="0"/>
                <a:cs typeface="Arial" charset="0"/>
              </a:rPr>
              <a:t>. The Bank has no credit </a:t>
            </a:r>
            <a:r>
              <a:rPr lang="en-US" sz="1400" dirty="0" smtClean="0">
                <a:latin typeface="Arial Narrow" pitchFamily="34" charset="0"/>
                <a:cs typeface="Arial" charset="0"/>
              </a:rPr>
              <a:t>risk exposure </a:t>
            </a:r>
            <a:r>
              <a:rPr lang="en-US" sz="1400" dirty="0">
                <a:latin typeface="Arial Narrow" pitchFamily="34" charset="0"/>
                <a:cs typeface="Arial" charset="0"/>
              </a:rPr>
              <a:t>to </a:t>
            </a:r>
            <a:r>
              <a:rPr lang="en-US" sz="1400" dirty="0" smtClean="0">
                <a:latin typeface="Arial Narrow" pitchFamily="34" charset="0"/>
                <a:cs typeface="Arial" charset="0"/>
              </a:rPr>
              <a:t>AVTOTOR Group.</a:t>
            </a:r>
          </a:p>
          <a:p>
            <a:pPr marL="0" indent="0" algn="just" fontAlgn="base">
              <a:spcBef>
                <a:spcPct val="0"/>
              </a:spcBef>
              <a:spcAft>
                <a:spcPct val="0"/>
              </a:spcAft>
              <a:buNone/>
              <a:defRPr/>
            </a:pPr>
            <a:r>
              <a:rPr lang="en-US" sz="1400" dirty="0" smtClean="0">
                <a:latin typeface="Arial Narrow" pitchFamily="34" charset="0"/>
                <a:cs typeface="Arial" charset="0"/>
              </a:rPr>
              <a:t>      Our Bank has very strong roots in Kaliningrad (former </a:t>
            </a:r>
            <a:r>
              <a:rPr lang="en-US" sz="1400" dirty="0" err="1" smtClean="0">
                <a:latin typeface="Arial Narrow" pitchFamily="34" charset="0"/>
                <a:cs typeface="Arial" charset="0"/>
              </a:rPr>
              <a:t>Koenigsberg</a:t>
            </a:r>
            <a:r>
              <a:rPr lang="en-US" sz="1400" dirty="0" smtClean="0">
                <a:latin typeface="Arial Narrow" pitchFamily="34" charset="0"/>
                <a:cs typeface="Arial" charset="0"/>
              </a:rPr>
              <a:t>). It is the Principal Banker to companies creating over 50% of Gross Regional Product and approximately 65% of commercial output of the Region.</a:t>
            </a:r>
          </a:p>
        </p:txBody>
      </p:sp>
      <p:sp>
        <p:nvSpPr>
          <p:cNvPr id="13" name="Объект 3"/>
          <p:cNvSpPr txBox="1">
            <a:spLocks/>
          </p:cNvSpPr>
          <p:nvPr/>
        </p:nvSpPr>
        <p:spPr>
          <a:xfrm>
            <a:off x="553323" y="3861048"/>
            <a:ext cx="8158211" cy="2242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None/>
              <a:defRPr/>
            </a:pPr>
            <a:r>
              <a:rPr lang="en-US" sz="1400" b="1" dirty="0" smtClean="0">
                <a:latin typeface="Arial Narrow" pitchFamily="34" charset="0"/>
              </a:rPr>
              <a:t>Key figures as on 31/03/2014 (equivalent in euros)</a:t>
            </a:r>
            <a:r>
              <a:rPr lang="ru-RU" sz="1400" dirty="0" smtClean="0">
                <a:latin typeface="Arial Narrow" pitchFamily="34" charset="0"/>
              </a:rPr>
              <a:t>:</a:t>
            </a:r>
            <a:endParaRPr lang="en-US" sz="1400" dirty="0" smtClean="0">
              <a:latin typeface="Arial Narrow" pitchFamily="34" charset="0"/>
            </a:endParaRPr>
          </a:p>
          <a:p>
            <a:pPr marL="0" indent="0">
              <a:spcBef>
                <a:spcPts val="300"/>
              </a:spcBef>
              <a:buNone/>
              <a:defRPr/>
            </a:pPr>
            <a:r>
              <a:rPr lang="en-US" sz="1400" dirty="0" smtClean="0">
                <a:latin typeface="Arial Narrow" pitchFamily="34" charset="0"/>
              </a:rPr>
              <a:t>Capital (as defined by CBR for capital adequacy purposes):  100 million</a:t>
            </a:r>
          </a:p>
          <a:p>
            <a:pPr marL="0" indent="0">
              <a:spcBef>
                <a:spcPts val="300"/>
              </a:spcBef>
              <a:buNone/>
              <a:defRPr/>
            </a:pPr>
            <a:r>
              <a:rPr lang="en-US" sz="1400" dirty="0" smtClean="0">
                <a:latin typeface="Arial Narrow" pitchFamily="34" charset="0"/>
              </a:rPr>
              <a:t>Loan portfolio: 120 million</a:t>
            </a:r>
          </a:p>
          <a:p>
            <a:pPr marL="0" indent="0">
              <a:spcBef>
                <a:spcPts val="300"/>
              </a:spcBef>
              <a:buNone/>
              <a:defRPr/>
            </a:pPr>
            <a:r>
              <a:rPr lang="en-US" sz="1400" dirty="0" smtClean="0">
                <a:latin typeface="Arial Narrow" pitchFamily="34" charset="0"/>
              </a:rPr>
              <a:t>Bonds accepted by CBR as collateral security: 40 million</a:t>
            </a:r>
          </a:p>
          <a:p>
            <a:pPr marL="0" indent="0">
              <a:spcBef>
                <a:spcPts val="300"/>
              </a:spcBef>
              <a:buNone/>
              <a:defRPr/>
            </a:pPr>
            <a:r>
              <a:rPr lang="en-US" sz="1400" dirty="0" smtClean="0">
                <a:latin typeface="Arial Narrow" pitchFamily="34" charset="0"/>
              </a:rPr>
              <a:t>Placements with institutions with investment-grate ratios from leading international rating agencies: 180 million</a:t>
            </a:r>
          </a:p>
          <a:p>
            <a:pPr marL="0" indent="0">
              <a:spcBef>
                <a:spcPts val="300"/>
              </a:spcBef>
              <a:buNone/>
              <a:defRPr/>
            </a:pPr>
            <a:r>
              <a:rPr lang="en-US" sz="1400" dirty="0">
                <a:latin typeface="Arial Narrow" pitchFamily="34" charset="0"/>
              </a:rPr>
              <a:t>Operational profit 1st quarter </a:t>
            </a:r>
            <a:r>
              <a:rPr lang="en-US" sz="1400" dirty="0" smtClean="0">
                <a:latin typeface="Arial Narrow" pitchFamily="34" charset="0"/>
              </a:rPr>
              <a:t>2014: </a:t>
            </a:r>
            <a:r>
              <a:rPr lang="en-US" sz="1400" dirty="0">
                <a:latin typeface="Arial Narrow" pitchFamily="34" charset="0"/>
              </a:rPr>
              <a:t>8 </a:t>
            </a:r>
            <a:r>
              <a:rPr lang="en-US" sz="1400" dirty="0" smtClean="0">
                <a:latin typeface="Arial Narrow" pitchFamily="34" charset="0"/>
              </a:rPr>
              <a:t>million</a:t>
            </a:r>
          </a:p>
          <a:p>
            <a:pPr marL="0" indent="0">
              <a:spcBef>
                <a:spcPts val="300"/>
              </a:spcBef>
              <a:buNone/>
              <a:defRPr/>
            </a:pPr>
            <a:r>
              <a:rPr lang="en-US" sz="1400" dirty="0" smtClean="0">
                <a:latin typeface="Arial Narrow" pitchFamily="34" charset="0"/>
              </a:rPr>
              <a:t>Total balance sheet: 340 million </a:t>
            </a:r>
          </a:p>
          <a:p>
            <a:pPr marL="0" indent="0">
              <a:spcBef>
                <a:spcPts val="300"/>
              </a:spcBef>
              <a:buNone/>
              <a:defRPr/>
            </a:pPr>
            <a:r>
              <a:rPr lang="en-US" sz="1400" dirty="0" smtClean="0">
                <a:latin typeface="Arial Narrow" pitchFamily="34" charset="0"/>
              </a:rPr>
              <a:t>Bank has </a:t>
            </a:r>
            <a:r>
              <a:rPr lang="ru-RU" sz="1400" dirty="0" smtClean="0">
                <a:latin typeface="Arial Narrow" pitchFamily="34" charset="0"/>
              </a:rPr>
              <a:t>5</a:t>
            </a:r>
            <a:r>
              <a:rPr lang="en-US" sz="1400" dirty="0" smtClean="0">
                <a:latin typeface="Arial Narrow" pitchFamily="34" charset="0"/>
              </a:rPr>
              <a:t>5</a:t>
            </a:r>
            <a:r>
              <a:rPr lang="ru-RU" sz="1400" dirty="0" smtClean="0">
                <a:latin typeface="Arial Narrow" pitchFamily="34" charset="0"/>
              </a:rPr>
              <a:t>0 </a:t>
            </a:r>
            <a:r>
              <a:rPr lang="en-US" sz="1400" dirty="0" smtClean="0">
                <a:latin typeface="Arial Narrow" pitchFamily="34" charset="0"/>
              </a:rPr>
              <a:t>officers and employees</a:t>
            </a:r>
          </a:p>
          <a:p>
            <a:pPr marL="0" indent="0">
              <a:spcBef>
                <a:spcPts val="300"/>
              </a:spcBef>
              <a:buNone/>
              <a:defRPr/>
            </a:pPr>
            <a:r>
              <a:rPr lang="en-US" sz="1400" dirty="0" smtClean="0">
                <a:latin typeface="Arial Narrow" pitchFamily="34" charset="0"/>
              </a:rPr>
              <a:t>Auditor: KPMG</a:t>
            </a:r>
          </a:p>
          <a:p>
            <a:pPr marL="0" indent="0">
              <a:spcBef>
                <a:spcPts val="300"/>
              </a:spcBef>
              <a:buNone/>
              <a:defRPr/>
            </a:pPr>
            <a:endParaRPr lang="en-US" sz="1400" dirty="0">
              <a:latin typeface="Arial Narrow" pitchFamily="34" charset="0"/>
            </a:endParaRPr>
          </a:p>
        </p:txBody>
      </p:sp>
      <p:sp>
        <p:nvSpPr>
          <p:cNvPr id="17"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Tree>
    <p:extLst>
      <p:ext uri="{BB962C8B-B14F-4D97-AF65-F5344CB8AC3E}">
        <p14:creationId xmlns:p14="http://schemas.microsoft.com/office/powerpoint/2010/main" val="197538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4</a:t>
            </a:fld>
            <a:endParaRPr lang="ru-RU" dirty="0">
              <a:solidFill>
                <a:srgbClr val="800000"/>
              </a:solidFill>
            </a:endParaRPr>
          </a:p>
        </p:txBody>
      </p:sp>
      <p:sp>
        <p:nvSpPr>
          <p:cNvPr id="25" name="Нижний колонтитул 24"/>
          <p:cNvSpPr>
            <a:spLocks noGrp="1"/>
          </p:cNvSpPr>
          <p:nvPr>
            <p:ph type="ftr" sz="quarter" idx="11"/>
          </p:nvPr>
        </p:nvSpPr>
        <p:spPr>
          <a:xfrm>
            <a:off x="3124200" y="6520259"/>
            <a:ext cx="2895600" cy="365125"/>
          </a:xfrm>
        </p:spPr>
        <p:txBody>
          <a:bodyPr/>
          <a:lstStyle/>
          <a:p>
            <a:r>
              <a:rPr lang="ru-RU" b="1" dirty="0" smtClean="0">
                <a:solidFill>
                  <a:srgbClr val="800000"/>
                </a:solidFill>
              </a:rPr>
              <a:t>КБ «ЭНЕРГОТРАНСБАНК» (ОАО)</a:t>
            </a:r>
            <a:endParaRPr lang="ru-RU" b="1" dirty="0">
              <a:solidFill>
                <a:srgbClr val="800000"/>
              </a:solidFill>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Заголовок 1"/>
          <p:cNvSpPr txBox="1">
            <a:spLocks/>
          </p:cNvSpPr>
          <p:nvPr/>
        </p:nvSpPr>
        <p:spPr>
          <a:xfrm>
            <a:off x="374848" y="341412"/>
            <a:ext cx="8229600" cy="927348"/>
          </a:xfrm>
          <a:prstGeom prst="rect">
            <a:avLst/>
          </a:prstGeom>
        </p:spPr>
        <p:txBody>
          <a:bodyPr wrap="square" numCol="1"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800" b="1" dirty="0" smtClean="0">
                <a:solidFill>
                  <a:srgbClr val="800000"/>
                </a:solidFill>
                <a:latin typeface="Arial Black" pitchFamily="34" charset="0"/>
              </a:rPr>
              <a:t>Kaliningrad Region</a:t>
            </a:r>
            <a:endParaRPr lang="ru-RU" sz="2800" b="1" dirty="0" smtClean="0">
              <a:solidFill>
                <a:srgbClr val="800000"/>
              </a:solidFill>
              <a:latin typeface="Arial Black" pitchFamily="34" charset="0"/>
            </a:endParaRPr>
          </a:p>
        </p:txBody>
      </p:sp>
      <p:pic>
        <p:nvPicPr>
          <p:cNvPr id="12" name="Picture 4" descr="КАРТА"/>
          <p:cNvPicPr>
            <a:picLocks noChangeAspect="1" noChangeArrowheads="1"/>
          </p:cNvPicPr>
          <p:nvPr/>
        </p:nvPicPr>
        <p:blipFill>
          <a:blip r:embed="rId3"/>
          <a:srcRect/>
          <a:stretch>
            <a:fillRect/>
          </a:stretch>
        </p:blipFill>
        <p:spPr bwMode="auto">
          <a:xfrm>
            <a:off x="1259632" y="908720"/>
            <a:ext cx="6508704" cy="3096344"/>
          </a:xfrm>
          <a:prstGeom prst="rect">
            <a:avLst/>
          </a:prstGeom>
          <a:solidFill>
            <a:schemeClr val="bg2">
              <a:lumMod val="50000"/>
            </a:schemeClr>
          </a:solid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2121102901"/>
              </p:ext>
            </p:extLst>
          </p:nvPr>
        </p:nvGraphicFramePr>
        <p:xfrm>
          <a:off x="1284312" y="4005064"/>
          <a:ext cx="6484024" cy="2346960"/>
        </p:xfrm>
        <a:graphic>
          <a:graphicData uri="http://schemas.openxmlformats.org/drawingml/2006/table">
            <a:tbl>
              <a:tblPr firstRow="1" bandRow="1">
                <a:tableStyleId>{5C22544A-7EE6-4342-B048-85BDC9FD1C3A}</a:tableStyleId>
              </a:tblPr>
              <a:tblGrid>
                <a:gridCol w="3242012"/>
                <a:gridCol w="3242012"/>
              </a:tblGrid>
              <a:tr h="0">
                <a:tc>
                  <a:txBody>
                    <a:bodyPr/>
                    <a:lstStyle/>
                    <a:p>
                      <a:r>
                        <a:rPr lang="en-US" sz="1400" b="1" dirty="0" smtClean="0">
                          <a:solidFill>
                            <a:schemeClr val="tx1"/>
                          </a:solidFill>
                          <a:latin typeface="Arial Narrow" panose="020B0606020202030204" pitchFamily="34" charset="0"/>
                        </a:rPr>
                        <a:t>Land</a:t>
                      </a:r>
                      <a:r>
                        <a:rPr lang="en-US" sz="1400" b="1" baseline="0" dirty="0" smtClean="0">
                          <a:solidFill>
                            <a:schemeClr val="tx1"/>
                          </a:solidFill>
                          <a:latin typeface="Arial Narrow" panose="020B0606020202030204" pitchFamily="34" charset="0"/>
                        </a:rPr>
                        <a:t> surface</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1" dirty="0" smtClean="0">
                          <a:solidFill>
                            <a:schemeClr val="tx1"/>
                          </a:solidFill>
                          <a:latin typeface="Arial Narrow" panose="020B0606020202030204" pitchFamily="34" charset="0"/>
                        </a:rPr>
                        <a:t>15 100 км2 </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Location </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1" dirty="0" smtClean="0">
                          <a:solidFill>
                            <a:schemeClr val="tx1"/>
                          </a:solidFill>
                          <a:latin typeface="Arial Narrow" panose="020B0606020202030204" pitchFamily="34" charset="0"/>
                        </a:rPr>
                        <a:t>Between</a:t>
                      </a:r>
                      <a:r>
                        <a:rPr lang="en-US" sz="1400" b="1" baseline="0" dirty="0" smtClean="0">
                          <a:solidFill>
                            <a:schemeClr val="tx1"/>
                          </a:solidFill>
                          <a:latin typeface="Arial Narrow" panose="020B0606020202030204" pitchFamily="34" charset="0"/>
                        </a:rPr>
                        <a:t> Lithuania (north) and Poland (south) </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Population </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1" dirty="0" smtClean="0">
                          <a:solidFill>
                            <a:schemeClr val="tx1"/>
                          </a:solidFill>
                          <a:latin typeface="Arial Narrow" panose="020B0606020202030204" pitchFamily="34" charset="0"/>
                        </a:rPr>
                        <a:t>954,</a:t>
                      </a:r>
                      <a:r>
                        <a:rPr lang="ru-RU" sz="1400" b="1" baseline="0" dirty="0" smtClean="0">
                          <a:solidFill>
                            <a:schemeClr val="tx1"/>
                          </a:solidFill>
                          <a:latin typeface="Arial Narrow" panose="020B0606020202030204" pitchFamily="34" charset="0"/>
                        </a:rPr>
                        <a:t> 7</a:t>
                      </a:r>
                      <a:r>
                        <a:rPr lang="en-US" sz="1400" b="1" baseline="0" dirty="0" smtClean="0">
                          <a:solidFill>
                            <a:schemeClr val="tx1"/>
                          </a:solidFill>
                          <a:latin typeface="Arial Narrow" panose="020B0606020202030204" pitchFamily="34" charset="0"/>
                        </a:rPr>
                        <a:t>thousand</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Population</a:t>
                      </a:r>
                      <a:r>
                        <a:rPr lang="en-US" sz="1400" b="1" baseline="0" dirty="0" smtClean="0">
                          <a:solidFill>
                            <a:schemeClr val="tx1"/>
                          </a:solidFill>
                          <a:latin typeface="Arial Narrow" panose="020B0606020202030204" pitchFamily="34" charset="0"/>
                        </a:rPr>
                        <a:t> density</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1" dirty="0" smtClean="0">
                          <a:solidFill>
                            <a:schemeClr val="tx1"/>
                          </a:solidFill>
                          <a:latin typeface="Arial Narrow" panose="020B0606020202030204" pitchFamily="34" charset="0"/>
                        </a:rPr>
                        <a:t>62,1 </a:t>
                      </a:r>
                      <a:r>
                        <a:rPr lang="en-US" sz="1400" b="1" dirty="0" err="1" smtClean="0">
                          <a:solidFill>
                            <a:schemeClr val="tx1"/>
                          </a:solidFill>
                          <a:latin typeface="Arial Narrow" panose="020B0606020202030204" pitchFamily="34" charset="0"/>
                        </a:rPr>
                        <a:t>pers</a:t>
                      </a:r>
                      <a:r>
                        <a:rPr lang="en-US" sz="1400" b="1" dirty="0" smtClean="0">
                          <a:solidFill>
                            <a:schemeClr val="tx1"/>
                          </a:solidFill>
                          <a:latin typeface="Arial Narrow" panose="020B0606020202030204" pitchFamily="34" charset="0"/>
                        </a:rPr>
                        <a:t>/km</a:t>
                      </a:r>
                      <a:r>
                        <a:rPr lang="ru-RU" sz="1400" b="1" dirty="0" smtClean="0">
                          <a:solidFill>
                            <a:schemeClr val="tx1"/>
                          </a:solidFill>
                          <a:latin typeface="Arial Narrow" panose="020B0606020202030204" pitchFamily="34" charset="0"/>
                        </a:rPr>
                        <a:t>2</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Unemployment </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400" b="1" dirty="0" smtClean="0">
                          <a:solidFill>
                            <a:schemeClr val="tx1"/>
                          </a:solidFill>
                          <a:latin typeface="Arial Narrow" panose="020B0606020202030204" pitchFamily="34" charset="0"/>
                        </a:rPr>
                        <a:t>1,2%</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Gross regional product (2013)</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sz="1400" b="1" kern="1200" dirty="0" smtClean="0">
                          <a:solidFill>
                            <a:schemeClr val="tx1"/>
                          </a:solidFill>
                          <a:latin typeface="Arial Narrow" panose="020B0606020202030204" pitchFamily="34" charset="0"/>
                          <a:ea typeface="+mn-ea"/>
                          <a:cs typeface="+mn-cs"/>
                        </a:rPr>
                        <a:t>5,5</a:t>
                      </a:r>
                      <a:r>
                        <a:rPr lang="en-US" sz="1400" b="1" kern="1200" baseline="0" dirty="0" smtClean="0">
                          <a:solidFill>
                            <a:schemeClr val="tx1"/>
                          </a:solidFill>
                          <a:latin typeface="Arial Narrow" panose="020B0606020202030204" pitchFamily="34" charset="0"/>
                          <a:ea typeface="+mn-ea"/>
                          <a:cs typeface="+mn-cs"/>
                        </a:rPr>
                        <a:t> billion euros</a:t>
                      </a:r>
                      <a:endParaRPr lang="ru-RU" sz="1400" b="1" kern="1200" dirty="0">
                        <a:solidFill>
                          <a:schemeClr val="tx1"/>
                        </a:solidFill>
                        <a:latin typeface="Arial Narrow" panose="020B0606020202030204" pitchFamily="34" charset="0"/>
                        <a:ea typeface="+mn-ea"/>
                        <a:cs typeface="+mn-cs"/>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r>
                        <a:rPr lang="en-US" sz="1400" b="1" dirty="0" smtClean="0">
                          <a:solidFill>
                            <a:schemeClr val="tx1"/>
                          </a:solidFill>
                          <a:latin typeface="Arial Narrow" panose="020B0606020202030204" pitchFamily="34" charset="0"/>
                        </a:rPr>
                        <a:t>Average monthly income</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smtClean="0">
                          <a:solidFill>
                            <a:schemeClr val="tx1"/>
                          </a:solidFill>
                          <a:latin typeface="Arial Narrow" panose="020B0606020202030204" pitchFamily="34" charset="0"/>
                        </a:rPr>
                        <a:t>521 euros</a:t>
                      </a:r>
                      <a:endParaRPr lang="ru-RU" sz="1400" b="1" dirty="0">
                        <a:solidFill>
                          <a:schemeClr val="tx1"/>
                        </a:solidFill>
                        <a:latin typeface="Arial Narrow" panose="020B0606020202030204" pitchFamily="34" charset="0"/>
                      </a:endParaRPr>
                    </a:p>
                  </a:txBody>
                  <a:tcPr>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884235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5</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pl-PL" sz="3200" b="1" dirty="0">
                <a:solidFill>
                  <a:srgbClr val="800000"/>
                </a:solidFill>
                <a:latin typeface="Arial" panose="020B0604020202020204" pitchFamily="34" charset="0"/>
                <a:cs typeface="Arial" panose="020B0604020202020204" pitchFamily="34" charset="0"/>
              </a:rPr>
              <a:t>History of Bank</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17" name="Прямоугольник 16"/>
          <p:cNvSpPr/>
          <p:nvPr/>
        </p:nvSpPr>
        <p:spPr>
          <a:xfrm>
            <a:off x="276225" y="3097213"/>
            <a:ext cx="1631950" cy="3284115"/>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anchor="ctr"/>
          <a:lstStyle/>
          <a:p>
            <a:pPr fontAlgn="base">
              <a:lnSpc>
                <a:spcPct val="115000"/>
              </a:lnSpc>
              <a:spcBef>
                <a:spcPts val="750"/>
              </a:spcBef>
              <a:spcAft>
                <a:spcPct val="0"/>
              </a:spcAft>
              <a:defRPr/>
            </a:pPr>
            <a:r>
              <a:rPr lang="en-US" sz="1200" b="1" dirty="0" smtClean="0">
                <a:solidFill>
                  <a:srgbClr val="292934"/>
                </a:solidFill>
                <a:latin typeface="Arial Narrow" pitchFamily="34" charset="0"/>
                <a:cs typeface="Calibri" pitchFamily="34" charset="0"/>
              </a:rPr>
              <a:t>Formation of Bank strategic growth potential (increase in Bank’s own funds)</a:t>
            </a:r>
            <a:r>
              <a:rPr lang="ru-RU" sz="1200" b="1" dirty="0" smtClean="0">
                <a:solidFill>
                  <a:srgbClr val="292934"/>
                </a:solidFill>
                <a:latin typeface="Arial Narrow" pitchFamily="34" charset="0"/>
                <a:cs typeface="Calibri" pitchFamily="34" charset="0"/>
              </a:rPr>
              <a:t>. </a:t>
            </a:r>
            <a:endParaRPr lang="ru-RU" sz="1200" b="1" dirty="0">
              <a:solidFill>
                <a:srgbClr val="292934"/>
              </a:solidFill>
              <a:latin typeface="Arial Narrow" pitchFamily="34" charset="0"/>
              <a:ea typeface="Calibri" pitchFamily="34" charset="0"/>
              <a:cs typeface="Times New Roman" pitchFamily="18" charset="0"/>
            </a:endParaRPr>
          </a:p>
          <a:p>
            <a:pPr fontAlgn="base">
              <a:lnSpc>
                <a:spcPct val="115000"/>
              </a:lnSpc>
              <a:spcBef>
                <a:spcPts val="750"/>
              </a:spcBef>
              <a:spcAft>
                <a:spcPct val="0"/>
              </a:spcAft>
              <a:defRPr/>
            </a:pPr>
            <a:r>
              <a:rPr lang="en-US" sz="1200" dirty="0" smtClean="0">
                <a:solidFill>
                  <a:srgbClr val="292934"/>
                </a:solidFill>
                <a:latin typeface="Arial Narrow" pitchFamily="34" charset="0"/>
                <a:cs typeface="Calibri" pitchFamily="34" charset="0"/>
              </a:rPr>
              <a:t>Reorganization through merger with commercial noncredit organization –  “</a:t>
            </a:r>
            <a:r>
              <a:rPr lang="en-US" sz="1200" dirty="0" err="1" smtClean="0">
                <a:solidFill>
                  <a:srgbClr val="292934"/>
                </a:solidFill>
                <a:latin typeface="Arial Narrow" pitchFamily="34" charset="0"/>
                <a:cs typeface="Calibri" pitchFamily="34" charset="0"/>
              </a:rPr>
              <a:t>Narodny</a:t>
            </a:r>
            <a:r>
              <a:rPr lang="en-US" sz="1200" dirty="0" smtClean="0">
                <a:solidFill>
                  <a:srgbClr val="292934"/>
                </a:solidFill>
                <a:latin typeface="Arial Narrow" pitchFamily="34" charset="0"/>
                <a:cs typeface="Calibri" pitchFamily="34" charset="0"/>
              </a:rPr>
              <a:t> Fund”</a:t>
            </a:r>
            <a:r>
              <a:rPr lang="ru-RU"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p:txBody>
      </p:sp>
      <p:sp>
        <p:nvSpPr>
          <p:cNvPr id="18" name="Прямоугольник 17"/>
          <p:cNvSpPr/>
          <p:nvPr/>
        </p:nvSpPr>
        <p:spPr>
          <a:xfrm>
            <a:off x="323528" y="2420888"/>
            <a:ext cx="1584648" cy="576064"/>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marL="47625" algn="ctr" fontAlgn="base">
              <a:spcBef>
                <a:spcPct val="0"/>
              </a:spcBef>
              <a:spcAft>
                <a:spcPct val="0"/>
              </a:spcAft>
              <a:defRPr/>
            </a:pPr>
            <a:r>
              <a:rPr lang="en-US" sz="1600" b="1" dirty="0" smtClean="0">
                <a:solidFill>
                  <a:srgbClr val="800000"/>
                </a:solidFill>
                <a:effectLst>
                  <a:outerShdw blurRad="38100" dist="38100" dir="2700000" algn="tl">
                    <a:srgbClr val="000000">
                      <a:alpha val="43137"/>
                    </a:srgbClr>
                  </a:outerShdw>
                </a:effectLst>
                <a:cs typeface="Calibri" pitchFamily="34" charset="0"/>
              </a:rPr>
              <a:t>I stage</a:t>
            </a:r>
            <a:endParaRPr lang="ru-RU" sz="1600" b="1" dirty="0">
              <a:solidFill>
                <a:srgbClr val="800000"/>
              </a:solidFill>
              <a:effectLst>
                <a:outerShdw blurRad="38100" dist="38100" dir="2700000" algn="tl">
                  <a:srgbClr val="000000">
                    <a:alpha val="43137"/>
                  </a:srgbClr>
                </a:outerShdw>
              </a:effectLst>
              <a:ea typeface="Calibri" pitchFamily="34" charset="0"/>
              <a:cs typeface="Times New Roman" pitchFamily="18" charset="0"/>
            </a:endParaRPr>
          </a:p>
          <a:p>
            <a:pPr marL="47625" algn="ctr" fontAlgn="base">
              <a:spcBef>
                <a:spcPct val="0"/>
              </a:spcBef>
              <a:spcAft>
                <a:spcPct val="0"/>
              </a:spcAft>
              <a:defRPr/>
            </a:pPr>
            <a:r>
              <a:rPr lang="en-US" sz="1600" b="1" dirty="0" smtClean="0">
                <a:solidFill>
                  <a:srgbClr val="800000"/>
                </a:solidFill>
                <a:effectLst>
                  <a:outerShdw blurRad="38100" dist="38100" dir="2700000" algn="tl">
                    <a:srgbClr val="000000">
                      <a:alpha val="43137"/>
                    </a:srgbClr>
                  </a:outerShdw>
                </a:effectLst>
                <a:cs typeface="Calibri" pitchFamily="34" charset="0"/>
              </a:rPr>
              <a:t>December 2006</a:t>
            </a:r>
            <a:endParaRPr lang="ru-RU" sz="1600" b="1" dirty="0">
              <a:solidFill>
                <a:srgbClr val="800000"/>
              </a:solidFill>
              <a:effectLst>
                <a:outerShdw blurRad="38100" dist="38100" dir="2700000" algn="tl">
                  <a:srgbClr val="000000">
                    <a:alpha val="43137"/>
                  </a:srgbClr>
                </a:outerShdw>
              </a:effectLst>
              <a:cs typeface="Calibri" pitchFamily="34" charset="0"/>
            </a:endParaRPr>
          </a:p>
          <a:p>
            <a:pPr marL="47625" algn="ctr" fontAlgn="base">
              <a:spcBef>
                <a:spcPct val="0"/>
              </a:spcBef>
              <a:spcAft>
                <a:spcPts val="1000"/>
              </a:spcAft>
              <a:defRPr/>
            </a:pPr>
            <a:r>
              <a:rPr lang="ru-RU" sz="1600" dirty="0">
                <a:solidFill>
                  <a:srgbClr val="800000"/>
                </a:solidFill>
                <a:effectLst>
                  <a:outerShdw blurRad="38100" dist="38100" dir="2700000" algn="tl">
                    <a:srgbClr val="000000">
                      <a:alpha val="43137"/>
                    </a:srgbClr>
                  </a:outerShdw>
                </a:effectLst>
                <a:cs typeface="Calibri" pitchFamily="34" charset="0"/>
              </a:rPr>
              <a:t> </a:t>
            </a:r>
          </a:p>
        </p:txBody>
      </p:sp>
      <p:sp>
        <p:nvSpPr>
          <p:cNvPr id="19" name="Прямоугольник 18"/>
          <p:cNvSpPr/>
          <p:nvPr/>
        </p:nvSpPr>
        <p:spPr>
          <a:xfrm>
            <a:off x="1908175" y="2547938"/>
            <a:ext cx="2087563" cy="3833390"/>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anchor="ctr"/>
          <a:lstStyle/>
          <a:p>
            <a:pPr marL="85725" fontAlgn="base">
              <a:spcBef>
                <a:spcPts val="750"/>
              </a:spcBef>
              <a:spcAft>
                <a:spcPct val="0"/>
              </a:spcAft>
              <a:defRPr/>
            </a:pPr>
            <a:r>
              <a:rPr lang="en-US" sz="1200" b="1" dirty="0" smtClean="0">
                <a:solidFill>
                  <a:srgbClr val="292934"/>
                </a:solidFill>
                <a:latin typeface="Arial Narrow" pitchFamily="34" charset="0"/>
                <a:cs typeface="Calibri" pitchFamily="34" charset="0"/>
              </a:rPr>
              <a:t>Determination of operation concept of strategic growth potential, market strategy priorities  of Bank development.</a:t>
            </a:r>
            <a:endParaRPr lang="ru-RU" sz="1200" b="1" dirty="0">
              <a:solidFill>
                <a:srgbClr val="292934"/>
              </a:solidFill>
              <a:latin typeface="Arial Narrow" pitchFamily="34" charset="0"/>
              <a:ea typeface="Calibri" pitchFamily="34" charset="0"/>
              <a:cs typeface="Times New Roman" pitchFamily="18" charset="0"/>
            </a:endParaRPr>
          </a:p>
          <a:p>
            <a:pPr marL="85725" fontAlgn="base">
              <a:spcBef>
                <a:spcPts val="750"/>
              </a:spcBef>
              <a:spcAft>
                <a:spcPct val="0"/>
              </a:spcAft>
              <a:defRPr/>
            </a:pPr>
            <a:r>
              <a:rPr lang="en-US" sz="1200" dirty="0" smtClean="0">
                <a:solidFill>
                  <a:srgbClr val="292934"/>
                </a:solidFill>
                <a:latin typeface="Arial Narrow" pitchFamily="34" charset="0"/>
                <a:cs typeface="Calibri" pitchFamily="34" charset="0"/>
              </a:rPr>
              <a:t>Bank developed its activity as full-service commercial bank.</a:t>
            </a:r>
            <a:endParaRPr lang="ru-RU" sz="1200" dirty="0">
              <a:solidFill>
                <a:srgbClr val="292934"/>
              </a:solidFill>
              <a:latin typeface="Arial Narrow" pitchFamily="34" charset="0"/>
              <a:cs typeface="Calibri" pitchFamily="34" charset="0"/>
            </a:endParaRPr>
          </a:p>
          <a:p>
            <a:pPr marL="85725" fontAlgn="base">
              <a:spcBef>
                <a:spcPts val="750"/>
              </a:spcBef>
              <a:spcAft>
                <a:spcPct val="0"/>
              </a:spcAft>
              <a:defRPr/>
            </a:pPr>
            <a:r>
              <a:rPr lang="en-US" sz="1200" dirty="0" smtClean="0">
                <a:solidFill>
                  <a:srgbClr val="292934"/>
                </a:solidFill>
                <a:latin typeface="Arial Narrow" pitchFamily="34" charset="0"/>
                <a:cs typeface="Calibri" pitchFamily="34" charset="0"/>
              </a:rPr>
              <a:t>Product line extension (payroll card programmes, overdraft cards, system “</a:t>
            </a:r>
            <a:r>
              <a:rPr lang="en-US" sz="1200" dirty="0" err="1" smtClean="0">
                <a:solidFill>
                  <a:srgbClr val="292934"/>
                </a:solidFill>
                <a:latin typeface="Arial Narrow" pitchFamily="34" charset="0"/>
                <a:cs typeface="Calibri" pitchFamily="34" charset="0"/>
              </a:rPr>
              <a:t>Gorod</a:t>
            </a:r>
            <a:r>
              <a:rPr lang="en-US" sz="1200" dirty="0" smtClean="0">
                <a:solidFill>
                  <a:srgbClr val="292934"/>
                </a:solidFill>
                <a:latin typeface="Arial Narrow" pitchFamily="34" charset="0"/>
                <a:cs typeface="Calibri" pitchFamily="34" charset="0"/>
              </a:rPr>
              <a:t>”)</a:t>
            </a:r>
            <a:r>
              <a:rPr lang="ru-RU"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a:p>
            <a:pPr marL="85725" fontAlgn="base">
              <a:spcBef>
                <a:spcPts val="750"/>
              </a:spcBef>
              <a:spcAft>
                <a:spcPct val="0"/>
              </a:spcAft>
              <a:defRPr/>
            </a:pPr>
            <a:r>
              <a:rPr lang="en-US" sz="1200" dirty="0" smtClean="0">
                <a:solidFill>
                  <a:srgbClr val="292934"/>
                </a:solidFill>
                <a:latin typeface="Arial Narrow" pitchFamily="34" charset="0"/>
                <a:cs typeface="Calibri" pitchFamily="34" charset="0"/>
              </a:rPr>
              <a:t>Retail service network extension.</a:t>
            </a:r>
            <a:endParaRPr lang="ru-RU" sz="1200" dirty="0">
              <a:solidFill>
                <a:srgbClr val="292934"/>
              </a:solidFill>
              <a:latin typeface="Arial Narrow" pitchFamily="34" charset="0"/>
              <a:cs typeface="Calibri" pitchFamily="34" charset="0"/>
            </a:endParaRPr>
          </a:p>
          <a:p>
            <a:pPr marL="85725" fontAlgn="base">
              <a:spcBef>
                <a:spcPts val="750"/>
              </a:spcBef>
              <a:spcAft>
                <a:spcPts val="1000"/>
              </a:spcAft>
              <a:defRPr/>
            </a:pPr>
            <a:r>
              <a:rPr lang="en-US"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p:txBody>
      </p:sp>
      <p:sp>
        <p:nvSpPr>
          <p:cNvPr id="21" name="Прямоугольник 20"/>
          <p:cNvSpPr/>
          <p:nvPr/>
        </p:nvSpPr>
        <p:spPr>
          <a:xfrm>
            <a:off x="3995738" y="1844675"/>
            <a:ext cx="2304456" cy="4536653"/>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anchor="ctr"/>
          <a:lstStyle/>
          <a:p>
            <a:pPr fontAlgn="base">
              <a:spcBef>
                <a:spcPts val="750"/>
              </a:spcBef>
              <a:spcAft>
                <a:spcPct val="0"/>
              </a:spcAft>
              <a:defRPr/>
            </a:pPr>
            <a:r>
              <a:rPr lang="en-US" sz="1200" b="1" dirty="0" smtClean="0">
                <a:solidFill>
                  <a:srgbClr val="292934"/>
                </a:solidFill>
                <a:latin typeface="Arial Narrow" pitchFamily="34" charset="0"/>
                <a:cs typeface="Calibri" pitchFamily="34" charset="0"/>
              </a:rPr>
              <a:t>Build-up of strategic growth potential </a:t>
            </a:r>
            <a:r>
              <a:rPr lang="en-US" sz="1200" dirty="0" smtClean="0">
                <a:solidFill>
                  <a:srgbClr val="292934"/>
                </a:solidFill>
                <a:latin typeface="Arial Narrow" pitchFamily="34" charset="0"/>
                <a:cs typeface="Calibri" pitchFamily="34" charset="0"/>
              </a:rPr>
              <a:t>(capitalization growth), business value enhancement within the framework of full-service bank model due to the use of all sources of capitalization.</a:t>
            </a:r>
            <a:endParaRPr lang="ru-RU" sz="1200" dirty="0">
              <a:solidFill>
                <a:srgbClr val="292934"/>
              </a:solidFill>
              <a:latin typeface="Arial Narrow" pitchFamily="34" charset="0"/>
              <a:ea typeface="Calibri" pitchFamily="34" charset="0"/>
              <a:cs typeface="Times New Roman" pitchFamily="18" charset="0"/>
            </a:endParaRPr>
          </a:p>
          <a:p>
            <a:pPr fontAlgn="base">
              <a:spcBef>
                <a:spcPts val="750"/>
              </a:spcBef>
              <a:spcAft>
                <a:spcPct val="0"/>
              </a:spcAft>
              <a:defRPr/>
            </a:pPr>
            <a:r>
              <a:rPr lang="en-US" sz="1200" dirty="0" smtClean="0">
                <a:solidFill>
                  <a:srgbClr val="292934"/>
                </a:solidFill>
                <a:latin typeface="Arial Narrow" pitchFamily="34" charset="0"/>
                <a:cs typeface="Calibri" pitchFamily="34" charset="0"/>
              </a:rPr>
              <a:t>First credit rating received (</a:t>
            </a:r>
            <a:r>
              <a:rPr lang="ru-RU" sz="1200" dirty="0" smtClean="0">
                <a:solidFill>
                  <a:srgbClr val="292934"/>
                </a:solidFill>
                <a:latin typeface="Arial Narrow" pitchFamily="34" charset="0"/>
                <a:cs typeface="Calibri" pitchFamily="34" charset="0"/>
              </a:rPr>
              <a:t>В++</a:t>
            </a:r>
            <a:r>
              <a:rPr lang="en-US" sz="1200" dirty="0" smtClean="0">
                <a:solidFill>
                  <a:srgbClr val="292934"/>
                </a:solidFill>
                <a:latin typeface="Arial Narrow" pitchFamily="34" charset="0"/>
                <a:cs typeface="Calibri" pitchFamily="34" charset="0"/>
              </a:rPr>
              <a:t> issued by the leading Russian</a:t>
            </a:r>
            <a:r>
              <a:rPr lang="ru-RU" sz="1200" dirty="0" smtClean="0">
                <a:solidFill>
                  <a:srgbClr val="292934"/>
                </a:solidFill>
                <a:latin typeface="Arial Narrow" pitchFamily="34" charset="0"/>
                <a:cs typeface="Calibri" pitchFamily="34" charset="0"/>
              </a:rPr>
              <a:t> </a:t>
            </a:r>
            <a:r>
              <a:rPr lang="en-US" sz="1200" dirty="0" smtClean="0">
                <a:solidFill>
                  <a:srgbClr val="292934"/>
                </a:solidFill>
                <a:latin typeface="Arial Narrow" pitchFamily="34" charset="0"/>
                <a:cs typeface="Calibri" pitchFamily="34" charset="0"/>
              </a:rPr>
              <a:t>rating agency “Expert RA”</a:t>
            </a:r>
            <a:r>
              <a:rPr lang="ru-RU"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a:p>
            <a:pPr fontAlgn="base">
              <a:spcBef>
                <a:spcPts val="750"/>
              </a:spcBef>
              <a:spcAft>
                <a:spcPct val="0"/>
              </a:spcAft>
              <a:defRPr/>
            </a:pPr>
            <a:r>
              <a:rPr lang="en-US" sz="1200" dirty="0" smtClean="0">
                <a:solidFill>
                  <a:srgbClr val="292934"/>
                </a:solidFill>
                <a:latin typeface="Arial Narrow" pitchFamily="34" charset="0"/>
                <a:cs typeface="Calibri" pitchFamily="34" charset="0"/>
              </a:rPr>
              <a:t>Ensuring stable position of Bank in crisis due to  conservative approach to  lending operations. </a:t>
            </a:r>
            <a:endParaRPr lang="ru-RU" sz="1200" dirty="0">
              <a:solidFill>
                <a:srgbClr val="292934"/>
              </a:solidFill>
              <a:latin typeface="Arial Narrow" pitchFamily="34" charset="0"/>
              <a:cs typeface="Calibri" pitchFamily="34" charset="0"/>
            </a:endParaRPr>
          </a:p>
          <a:p>
            <a:pPr fontAlgn="base">
              <a:spcBef>
                <a:spcPts val="750"/>
              </a:spcBef>
              <a:spcAft>
                <a:spcPct val="0"/>
              </a:spcAft>
              <a:defRPr/>
            </a:pPr>
            <a:r>
              <a:rPr lang="en-US" sz="1200" dirty="0" smtClean="0">
                <a:solidFill>
                  <a:srgbClr val="292934"/>
                </a:solidFill>
                <a:latin typeface="Arial Narrow" pitchFamily="34" charset="0"/>
                <a:cs typeface="Calibri" pitchFamily="34" charset="0"/>
              </a:rPr>
              <a:t>Gaining leadership among credit institutions of Kaliningrad region by the number of self-service devices installed in this area.</a:t>
            </a:r>
            <a:r>
              <a:rPr lang="ru-RU" sz="1200" dirty="0" smtClean="0">
                <a:solidFill>
                  <a:srgbClr val="292934"/>
                </a:solidFill>
                <a:latin typeface="Arial Narrow" pitchFamily="34" charset="0"/>
                <a:cs typeface="Calibri" pitchFamily="34" charset="0"/>
              </a:rPr>
              <a:t> </a:t>
            </a:r>
            <a:endParaRPr lang="ru-RU" sz="1200" dirty="0">
              <a:solidFill>
                <a:srgbClr val="292934"/>
              </a:solidFill>
              <a:latin typeface="Arial Narrow" pitchFamily="34" charset="0"/>
              <a:cs typeface="Calibri" pitchFamily="34" charset="0"/>
            </a:endParaRPr>
          </a:p>
        </p:txBody>
      </p:sp>
      <p:sp>
        <p:nvSpPr>
          <p:cNvPr id="23" name="Прямоугольник 22"/>
          <p:cNvSpPr/>
          <p:nvPr/>
        </p:nvSpPr>
        <p:spPr>
          <a:xfrm>
            <a:off x="6300193" y="1603375"/>
            <a:ext cx="2448272" cy="4777953"/>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anchor="ctr"/>
          <a:lstStyle/>
          <a:p>
            <a:pPr marL="85725" fontAlgn="base">
              <a:lnSpc>
                <a:spcPct val="115000"/>
              </a:lnSpc>
              <a:spcBef>
                <a:spcPts val="750"/>
              </a:spcBef>
              <a:spcAft>
                <a:spcPct val="0"/>
              </a:spcAft>
              <a:defRPr/>
            </a:pPr>
            <a:r>
              <a:rPr lang="en-US" sz="1200" b="1" dirty="0" smtClean="0">
                <a:solidFill>
                  <a:srgbClr val="292934"/>
                </a:solidFill>
                <a:latin typeface="Arial Narrow" pitchFamily="34" charset="0"/>
                <a:cs typeface="Calibri" pitchFamily="34" charset="0"/>
              </a:rPr>
              <a:t>Enhancement of Bank market value due to expansion of stable client base, loan portfolio growth and increase in profit from operating performance</a:t>
            </a:r>
            <a:r>
              <a:rPr lang="ru-RU" sz="1200" b="1" dirty="0" smtClean="0">
                <a:solidFill>
                  <a:srgbClr val="292934"/>
                </a:solidFill>
                <a:latin typeface="Arial Narrow" pitchFamily="34" charset="0"/>
                <a:cs typeface="Calibri" pitchFamily="34" charset="0"/>
              </a:rPr>
              <a:t>.</a:t>
            </a:r>
            <a:endParaRPr lang="ru-RU" sz="1200" b="1" dirty="0">
              <a:solidFill>
                <a:srgbClr val="292934"/>
              </a:solidFill>
              <a:latin typeface="Arial Narrow" pitchFamily="34" charset="0"/>
              <a:ea typeface="Calibri" pitchFamily="34" charset="0"/>
              <a:cs typeface="Times New Roman" pitchFamily="18" charset="0"/>
            </a:endParaRPr>
          </a:p>
          <a:p>
            <a:pPr marL="85725" fontAlgn="base">
              <a:lnSpc>
                <a:spcPct val="115000"/>
              </a:lnSpc>
              <a:spcBef>
                <a:spcPts val="750"/>
              </a:spcBef>
              <a:spcAft>
                <a:spcPct val="0"/>
              </a:spcAft>
              <a:defRPr/>
            </a:pPr>
            <a:r>
              <a:rPr lang="en-US" sz="1200" dirty="0" smtClean="0">
                <a:solidFill>
                  <a:srgbClr val="292934"/>
                </a:solidFill>
                <a:latin typeface="Arial Narrow" pitchFamily="34" charset="0"/>
                <a:cs typeface="Calibri" pitchFamily="34" charset="0"/>
              </a:rPr>
              <a:t>Credit rating improved by “Expert RA” in December 2012 to </a:t>
            </a:r>
            <a:r>
              <a:rPr lang="en-US" sz="1200" b="1" dirty="0" smtClean="0">
                <a:solidFill>
                  <a:srgbClr val="292934"/>
                </a:solidFill>
                <a:latin typeface="Arial Narrow" pitchFamily="34" charset="0"/>
                <a:cs typeface="Calibri" pitchFamily="34" charset="0"/>
              </a:rPr>
              <a:t>A+ </a:t>
            </a:r>
            <a:r>
              <a:rPr lang="en-US" sz="1200" dirty="0" smtClean="0">
                <a:solidFill>
                  <a:srgbClr val="292934"/>
                </a:solidFill>
                <a:latin typeface="Arial Narrow" pitchFamily="34" charset="0"/>
                <a:cs typeface="Calibri" pitchFamily="34" charset="0"/>
              </a:rPr>
              <a:t>level, outlook is “stable”. This rating was confirmed on </a:t>
            </a:r>
            <a:r>
              <a:rPr lang="en-US" sz="1200" b="1" dirty="0" smtClean="0">
                <a:solidFill>
                  <a:srgbClr val="292934"/>
                </a:solidFill>
                <a:latin typeface="Arial Narrow" pitchFamily="34" charset="0"/>
                <a:cs typeface="Calibri" pitchFamily="34" charset="0"/>
              </a:rPr>
              <a:t>December 16, 2013. </a:t>
            </a:r>
            <a:r>
              <a:rPr lang="en-US" sz="1200" dirty="0" smtClean="0">
                <a:solidFill>
                  <a:srgbClr val="292934"/>
                </a:solidFill>
                <a:latin typeface="Arial Narrow" pitchFamily="34" charset="0"/>
                <a:cs typeface="Calibri" pitchFamily="34" charset="0"/>
              </a:rPr>
              <a:t>This puts the Bank into the upmost 8 pct. </a:t>
            </a:r>
            <a:r>
              <a:rPr lang="en-US" sz="1200" dirty="0">
                <a:solidFill>
                  <a:srgbClr val="292934"/>
                </a:solidFill>
                <a:latin typeface="Arial Narrow" pitchFamily="34" charset="0"/>
                <a:cs typeface="Calibri" pitchFamily="34" charset="0"/>
              </a:rPr>
              <a:t>o</a:t>
            </a:r>
            <a:r>
              <a:rPr lang="en-US" sz="1200" dirty="0" smtClean="0">
                <a:solidFill>
                  <a:srgbClr val="292934"/>
                </a:solidFill>
                <a:latin typeface="Arial Narrow" pitchFamily="34" charset="0"/>
                <a:cs typeface="Calibri" pitchFamily="34" charset="0"/>
              </a:rPr>
              <a:t>f ratings of all banks rated by this leading Agency. </a:t>
            </a:r>
            <a:endParaRPr lang="ru-RU" sz="1200" dirty="0">
              <a:solidFill>
                <a:srgbClr val="292934"/>
              </a:solidFill>
              <a:latin typeface="Arial Narrow" pitchFamily="34" charset="0"/>
              <a:cs typeface="Calibri" pitchFamily="34" charset="0"/>
            </a:endParaRPr>
          </a:p>
          <a:p>
            <a:pPr marL="85725" fontAlgn="base">
              <a:lnSpc>
                <a:spcPct val="115000"/>
              </a:lnSpc>
              <a:spcBef>
                <a:spcPts val="750"/>
              </a:spcBef>
              <a:spcAft>
                <a:spcPct val="0"/>
              </a:spcAft>
              <a:defRPr/>
            </a:pPr>
            <a:r>
              <a:rPr lang="en-US" sz="1200" dirty="0" smtClean="0">
                <a:solidFill>
                  <a:srgbClr val="292934"/>
                </a:solidFill>
                <a:latin typeface="Arial Narrow" pitchFamily="34" charset="0"/>
                <a:cs typeface="Calibri" pitchFamily="34" charset="0"/>
              </a:rPr>
              <a:t>Expansion of sales channels</a:t>
            </a:r>
            <a:r>
              <a:rPr lang="ru-RU"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a:p>
            <a:pPr marL="85725" fontAlgn="base">
              <a:spcAft>
                <a:spcPts val="1000"/>
              </a:spcAft>
              <a:defRPr/>
            </a:pPr>
            <a:r>
              <a:rPr lang="en-US" sz="1200" dirty="0" smtClean="0">
                <a:solidFill>
                  <a:srgbClr val="292934"/>
                </a:solidFill>
                <a:latin typeface="Arial Narrow" pitchFamily="34" charset="0"/>
                <a:cs typeface="Calibri" pitchFamily="34" charset="0"/>
              </a:rPr>
              <a:t>Development of product line and technologies within the scope of  business lines strategic priorities</a:t>
            </a:r>
            <a:r>
              <a:rPr lang="ru-RU" sz="1200" dirty="0" smtClean="0">
                <a:solidFill>
                  <a:srgbClr val="292934"/>
                </a:solidFill>
                <a:latin typeface="Arial Narrow" pitchFamily="34" charset="0"/>
                <a:cs typeface="Calibri" pitchFamily="34" charset="0"/>
              </a:rPr>
              <a:t>: </a:t>
            </a:r>
            <a:r>
              <a:rPr lang="en-US" sz="1200" dirty="0" smtClean="0">
                <a:solidFill>
                  <a:srgbClr val="292934"/>
                </a:solidFill>
                <a:latin typeface="Arial Narrow" pitchFamily="34" charset="0"/>
                <a:cs typeface="Calibri" pitchFamily="34" charset="0"/>
              </a:rPr>
              <a:t>retail lending, electronic banking and development of Bank infrastructure projects</a:t>
            </a:r>
            <a:r>
              <a:rPr lang="ru-RU" sz="1200" dirty="0" smtClean="0">
                <a:solidFill>
                  <a:srgbClr val="292934"/>
                </a:solidFill>
                <a:latin typeface="Arial Narrow" pitchFamily="34" charset="0"/>
                <a:cs typeface="Calibri" pitchFamily="34" charset="0"/>
              </a:rPr>
              <a:t>.</a:t>
            </a:r>
            <a:endParaRPr lang="ru-RU" sz="1200" dirty="0">
              <a:solidFill>
                <a:srgbClr val="292934"/>
              </a:solidFill>
              <a:latin typeface="Arial Narrow" pitchFamily="34" charset="0"/>
              <a:cs typeface="Calibri" pitchFamily="34" charset="0"/>
            </a:endParaRPr>
          </a:p>
        </p:txBody>
      </p:sp>
      <p:sp>
        <p:nvSpPr>
          <p:cNvPr id="26" name="Прямоугольник 25"/>
          <p:cNvSpPr/>
          <p:nvPr/>
        </p:nvSpPr>
        <p:spPr>
          <a:xfrm>
            <a:off x="1908176" y="1844675"/>
            <a:ext cx="2015752" cy="647700"/>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marL="47625" algn="ctr" fontAlgn="base">
              <a:spcBef>
                <a:spcPct val="0"/>
              </a:spcBef>
              <a:spcAft>
                <a:spcPct val="0"/>
              </a:spcAft>
              <a:defRPr/>
            </a:pPr>
            <a:r>
              <a:rPr lang="en-US" sz="1600" b="1" dirty="0">
                <a:solidFill>
                  <a:srgbClr val="800000"/>
                </a:solidFill>
                <a:effectLst>
                  <a:outerShdw blurRad="38100" dist="38100" dir="2700000" algn="tl">
                    <a:srgbClr val="000000">
                      <a:alpha val="43137"/>
                    </a:srgbClr>
                  </a:outerShdw>
                </a:effectLst>
                <a:cs typeface="Calibri" pitchFamily="34" charset="0"/>
              </a:rPr>
              <a:t>II</a:t>
            </a:r>
            <a:r>
              <a:rPr lang="ru-RU" sz="1600" b="1" dirty="0">
                <a:solidFill>
                  <a:srgbClr val="800000"/>
                </a:solidFill>
                <a:effectLst>
                  <a:outerShdw blurRad="38100" dist="38100" dir="2700000" algn="tl">
                    <a:srgbClr val="000000">
                      <a:alpha val="43137"/>
                    </a:srgbClr>
                  </a:outerShdw>
                </a:effectLst>
                <a:cs typeface="Calibri" pitchFamily="34" charset="0"/>
              </a:rPr>
              <a:t> </a:t>
            </a:r>
            <a:r>
              <a:rPr lang="en-US" sz="1600" b="1" dirty="0" smtClean="0">
                <a:solidFill>
                  <a:srgbClr val="800000"/>
                </a:solidFill>
                <a:effectLst>
                  <a:outerShdw blurRad="38100" dist="38100" dir="2700000" algn="tl">
                    <a:srgbClr val="000000">
                      <a:alpha val="43137"/>
                    </a:srgbClr>
                  </a:outerShdw>
                </a:effectLst>
                <a:cs typeface="Calibri" pitchFamily="34" charset="0"/>
              </a:rPr>
              <a:t>stage</a:t>
            </a:r>
            <a:endParaRPr lang="ru-RU" sz="1600" dirty="0">
              <a:solidFill>
                <a:srgbClr val="800000"/>
              </a:solidFill>
              <a:effectLst>
                <a:outerShdw blurRad="38100" dist="38100" dir="2700000" algn="tl">
                  <a:srgbClr val="000000">
                    <a:alpha val="43137"/>
                  </a:srgbClr>
                </a:outerShdw>
              </a:effectLst>
              <a:ea typeface="Calibri" pitchFamily="34" charset="0"/>
              <a:cs typeface="Times New Roman" pitchFamily="18" charset="0"/>
            </a:endParaRPr>
          </a:p>
          <a:p>
            <a:pPr marL="47625" algn="ctr" fontAlgn="base">
              <a:spcBef>
                <a:spcPct val="0"/>
              </a:spcBef>
              <a:spcAft>
                <a:spcPct val="0"/>
              </a:spcAft>
              <a:defRPr/>
            </a:pPr>
            <a:r>
              <a:rPr lang="ru-RU" sz="1600" b="1" dirty="0">
                <a:solidFill>
                  <a:srgbClr val="800000"/>
                </a:solidFill>
                <a:effectLst>
                  <a:outerShdw blurRad="38100" dist="38100" dir="2700000" algn="tl">
                    <a:srgbClr val="000000">
                      <a:alpha val="43137"/>
                    </a:srgbClr>
                  </a:outerShdw>
                </a:effectLst>
                <a:cs typeface="Calibri" pitchFamily="34" charset="0"/>
              </a:rPr>
              <a:t>200</a:t>
            </a:r>
            <a:r>
              <a:rPr lang="en-US" sz="1600" b="1" dirty="0" smtClean="0">
                <a:solidFill>
                  <a:srgbClr val="800000"/>
                </a:solidFill>
                <a:effectLst>
                  <a:outerShdw blurRad="38100" dist="38100" dir="2700000" algn="tl">
                    <a:srgbClr val="000000">
                      <a:alpha val="43137"/>
                    </a:srgbClr>
                  </a:outerShdw>
                </a:effectLst>
                <a:cs typeface="Calibri" pitchFamily="34" charset="0"/>
              </a:rPr>
              <a:t>7</a:t>
            </a:r>
            <a:endParaRPr lang="ru-RU" sz="1600" dirty="0">
              <a:solidFill>
                <a:srgbClr val="800000"/>
              </a:solidFill>
              <a:effectLst>
                <a:outerShdw blurRad="38100" dist="38100" dir="2700000" algn="tl">
                  <a:srgbClr val="000000">
                    <a:alpha val="43137"/>
                  </a:srgbClr>
                </a:outerShdw>
              </a:effectLst>
              <a:cs typeface="Calibri" pitchFamily="34" charset="0"/>
            </a:endParaRPr>
          </a:p>
        </p:txBody>
      </p:sp>
      <p:sp>
        <p:nvSpPr>
          <p:cNvPr id="27" name="Прямоугольник 26"/>
          <p:cNvSpPr/>
          <p:nvPr/>
        </p:nvSpPr>
        <p:spPr>
          <a:xfrm>
            <a:off x="3995738" y="1196752"/>
            <a:ext cx="2160437" cy="597123"/>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marL="47625" algn="ctr" fontAlgn="base">
              <a:spcBef>
                <a:spcPct val="0"/>
              </a:spcBef>
              <a:spcAft>
                <a:spcPct val="0"/>
              </a:spcAft>
              <a:defRPr/>
            </a:pPr>
            <a:r>
              <a:rPr lang="en-US" sz="1600" b="1" dirty="0">
                <a:solidFill>
                  <a:srgbClr val="800000"/>
                </a:solidFill>
                <a:effectLst>
                  <a:outerShdw blurRad="38100" dist="38100" dir="2700000" algn="tl">
                    <a:srgbClr val="000000">
                      <a:alpha val="43137"/>
                    </a:srgbClr>
                  </a:outerShdw>
                </a:effectLst>
                <a:cs typeface="Calibri" pitchFamily="34" charset="0"/>
              </a:rPr>
              <a:t>III</a:t>
            </a:r>
            <a:r>
              <a:rPr lang="ru-RU" sz="1600" b="1" dirty="0">
                <a:solidFill>
                  <a:srgbClr val="800000"/>
                </a:solidFill>
                <a:effectLst>
                  <a:outerShdw blurRad="38100" dist="38100" dir="2700000" algn="tl">
                    <a:srgbClr val="000000">
                      <a:alpha val="43137"/>
                    </a:srgbClr>
                  </a:outerShdw>
                </a:effectLst>
                <a:cs typeface="Calibri" pitchFamily="34" charset="0"/>
              </a:rPr>
              <a:t> </a:t>
            </a:r>
            <a:r>
              <a:rPr lang="en-US" sz="1600" b="1" dirty="0" smtClean="0">
                <a:solidFill>
                  <a:srgbClr val="800000"/>
                </a:solidFill>
                <a:effectLst>
                  <a:outerShdw blurRad="38100" dist="38100" dir="2700000" algn="tl">
                    <a:srgbClr val="000000">
                      <a:alpha val="43137"/>
                    </a:srgbClr>
                  </a:outerShdw>
                </a:effectLst>
                <a:cs typeface="Calibri" pitchFamily="34" charset="0"/>
              </a:rPr>
              <a:t>stage</a:t>
            </a:r>
            <a:endParaRPr lang="ru-RU" sz="1600" b="1" dirty="0">
              <a:solidFill>
                <a:srgbClr val="800000"/>
              </a:solidFill>
              <a:effectLst>
                <a:outerShdw blurRad="38100" dist="38100" dir="2700000" algn="tl">
                  <a:srgbClr val="000000">
                    <a:alpha val="43137"/>
                  </a:srgbClr>
                </a:outerShdw>
              </a:effectLst>
              <a:ea typeface="Calibri" pitchFamily="34" charset="0"/>
              <a:cs typeface="Times New Roman" pitchFamily="18" charset="0"/>
            </a:endParaRPr>
          </a:p>
          <a:p>
            <a:pPr marL="47625" algn="ctr" fontAlgn="base">
              <a:spcBef>
                <a:spcPct val="0"/>
              </a:spcBef>
              <a:spcAft>
                <a:spcPct val="0"/>
              </a:spcAft>
              <a:defRPr/>
            </a:pPr>
            <a:r>
              <a:rPr lang="ru-RU" sz="1600" b="1" dirty="0">
                <a:solidFill>
                  <a:srgbClr val="800000"/>
                </a:solidFill>
                <a:effectLst>
                  <a:outerShdw blurRad="38100" dist="38100" dir="2700000" algn="tl">
                    <a:srgbClr val="000000">
                      <a:alpha val="43137"/>
                    </a:srgbClr>
                  </a:outerShdw>
                </a:effectLst>
                <a:cs typeface="Calibri" pitchFamily="34" charset="0"/>
              </a:rPr>
              <a:t>200</a:t>
            </a:r>
            <a:r>
              <a:rPr lang="en-US" sz="1600" b="1" dirty="0">
                <a:solidFill>
                  <a:srgbClr val="800000"/>
                </a:solidFill>
                <a:effectLst>
                  <a:outerShdw blurRad="38100" dist="38100" dir="2700000" algn="tl">
                    <a:srgbClr val="000000">
                      <a:alpha val="43137"/>
                    </a:srgbClr>
                  </a:outerShdw>
                </a:effectLst>
                <a:cs typeface="Calibri" pitchFamily="34" charset="0"/>
              </a:rPr>
              <a:t>8 - </a:t>
            </a:r>
            <a:r>
              <a:rPr lang="en-US" sz="1600" b="1" dirty="0" smtClean="0">
                <a:solidFill>
                  <a:srgbClr val="800000"/>
                </a:solidFill>
                <a:effectLst>
                  <a:outerShdw blurRad="38100" dist="38100" dir="2700000" algn="tl">
                    <a:srgbClr val="000000">
                      <a:alpha val="43137"/>
                    </a:srgbClr>
                  </a:outerShdw>
                </a:effectLst>
                <a:cs typeface="Calibri" pitchFamily="34" charset="0"/>
              </a:rPr>
              <a:t>2010</a:t>
            </a:r>
            <a:endParaRPr lang="ru-RU" sz="1600" b="1" dirty="0">
              <a:solidFill>
                <a:srgbClr val="800000"/>
              </a:solidFill>
              <a:effectLst>
                <a:outerShdw blurRad="38100" dist="38100" dir="2700000" algn="tl">
                  <a:srgbClr val="000000">
                    <a:alpha val="43137"/>
                  </a:srgbClr>
                </a:outerShdw>
              </a:effectLst>
              <a:cs typeface="Calibri" pitchFamily="34" charset="0"/>
            </a:endParaRPr>
          </a:p>
        </p:txBody>
      </p:sp>
      <p:sp>
        <p:nvSpPr>
          <p:cNvPr id="28" name="Прямоугольник 27"/>
          <p:cNvSpPr/>
          <p:nvPr/>
        </p:nvSpPr>
        <p:spPr>
          <a:xfrm>
            <a:off x="6300194" y="908720"/>
            <a:ext cx="2448272" cy="648619"/>
          </a:xfrm>
          <a:prstGeom prst="rect">
            <a:avLst/>
          </a:prstGeom>
          <a:ln>
            <a:noFill/>
          </a:ln>
        </p:spPr>
        <p:style>
          <a:lnRef idx="2">
            <a:schemeClr val="accent2"/>
          </a:lnRef>
          <a:fillRef idx="1">
            <a:schemeClr val="lt1"/>
          </a:fillRef>
          <a:effectRef idx="0">
            <a:schemeClr val="accent2"/>
          </a:effectRef>
          <a:fontRef idx="minor">
            <a:schemeClr val="dk1"/>
          </a:fontRef>
        </p:style>
        <p:txBody>
          <a:bodyPr anchor="ctr"/>
          <a:lstStyle/>
          <a:p>
            <a:pPr marL="47625" algn="ctr" fontAlgn="base">
              <a:lnSpc>
                <a:spcPct val="115000"/>
              </a:lnSpc>
              <a:spcBef>
                <a:spcPct val="0"/>
              </a:spcBef>
              <a:spcAft>
                <a:spcPct val="0"/>
              </a:spcAft>
              <a:defRPr/>
            </a:pPr>
            <a:r>
              <a:rPr lang="en-US" sz="1600" b="1" dirty="0">
                <a:solidFill>
                  <a:srgbClr val="800000"/>
                </a:solidFill>
                <a:effectLst>
                  <a:outerShdw blurRad="38100" dist="38100" dir="2700000" algn="tl">
                    <a:srgbClr val="000000">
                      <a:alpha val="43137"/>
                    </a:srgbClr>
                  </a:outerShdw>
                </a:effectLst>
                <a:cs typeface="Calibri" pitchFamily="34" charset="0"/>
              </a:rPr>
              <a:t>IV</a:t>
            </a:r>
            <a:r>
              <a:rPr lang="ru-RU" sz="1600" b="1" dirty="0">
                <a:solidFill>
                  <a:srgbClr val="800000"/>
                </a:solidFill>
                <a:effectLst>
                  <a:outerShdw blurRad="38100" dist="38100" dir="2700000" algn="tl">
                    <a:srgbClr val="000000">
                      <a:alpha val="43137"/>
                    </a:srgbClr>
                  </a:outerShdw>
                </a:effectLst>
                <a:cs typeface="Calibri" pitchFamily="34" charset="0"/>
              </a:rPr>
              <a:t> </a:t>
            </a:r>
            <a:r>
              <a:rPr lang="en-US" sz="1600" b="1" dirty="0" smtClean="0">
                <a:solidFill>
                  <a:srgbClr val="800000"/>
                </a:solidFill>
                <a:effectLst>
                  <a:outerShdw blurRad="38100" dist="38100" dir="2700000" algn="tl">
                    <a:srgbClr val="000000">
                      <a:alpha val="43137"/>
                    </a:srgbClr>
                  </a:outerShdw>
                </a:effectLst>
                <a:cs typeface="Calibri" pitchFamily="34" charset="0"/>
              </a:rPr>
              <a:t>stage</a:t>
            </a:r>
            <a:endParaRPr lang="ru-RU" sz="1600" b="1" dirty="0">
              <a:solidFill>
                <a:srgbClr val="800000"/>
              </a:solidFill>
              <a:effectLst>
                <a:outerShdw blurRad="38100" dist="38100" dir="2700000" algn="tl">
                  <a:srgbClr val="000000">
                    <a:alpha val="43137"/>
                  </a:srgbClr>
                </a:outerShdw>
              </a:effectLst>
              <a:ea typeface="Calibri" pitchFamily="34" charset="0"/>
              <a:cs typeface="Times New Roman" pitchFamily="18" charset="0"/>
            </a:endParaRPr>
          </a:p>
          <a:p>
            <a:pPr marL="47625" algn="ctr" fontAlgn="base">
              <a:lnSpc>
                <a:spcPct val="115000"/>
              </a:lnSpc>
              <a:spcBef>
                <a:spcPct val="0"/>
              </a:spcBef>
              <a:spcAft>
                <a:spcPct val="0"/>
              </a:spcAft>
              <a:defRPr/>
            </a:pPr>
            <a:r>
              <a:rPr lang="en-US" sz="1600" b="1" dirty="0">
                <a:solidFill>
                  <a:srgbClr val="800000"/>
                </a:solidFill>
                <a:effectLst>
                  <a:outerShdw blurRad="38100" dist="38100" dir="2700000" algn="tl">
                    <a:srgbClr val="000000">
                      <a:alpha val="43137"/>
                    </a:srgbClr>
                  </a:outerShdw>
                </a:effectLst>
                <a:cs typeface="Calibri" pitchFamily="34" charset="0"/>
              </a:rPr>
              <a:t>2011 </a:t>
            </a:r>
            <a:r>
              <a:rPr lang="ru-RU" sz="1600" b="1" dirty="0">
                <a:solidFill>
                  <a:srgbClr val="800000"/>
                </a:solidFill>
                <a:effectLst>
                  <a:outerShdw blurRad="38100" dist="38100" dir="2700000" algn="tl">
                    <a:srgbClr val="000000">
                      <a:alpha val="43137"/>
                    </a:srgbClr>
                  </a:outerShdw>
                </a:effectLst>
                <a:cs typeface="Calibri" pitchFamily="34" charset="0"/>
              </a:rPr>
              <a:t>– </a:t>
            </a:r>
            <a:r>
              <a:rPr lang="ru-RU" sz="1600" b="1" dirty="0" smtClean="0">
                <a:solidFill>
                  <a:srgbClr val="800000"/>
                </a:solidFill>
                <a:effectLst>
                  <a:outerShdw blurRad="38100" dist="38100" dir="2700000" algn="tl">
                    <a:srgbClr val="000000">
                      <a:alpha val="43137"/>
                    </a:srgbClr>
                  </a:outerShdw>
                </a:effectLst>
                <a:cs typeface="Calibri" pitchFamily="34" charset="0"/>
              </a:rPr>
              <a:t>2013</a:t>
            </a:r>
            <a:endParaRPr lang="ru-RU" sz="1600" b="1" dirty="0">
              <a:solidFill>
                <a:srgbClr val="800000"/>
              </a:solidFill>
              <a:effectLst>
                <a:outerShdw blurRad="38100" dist="38100" dir="2700000" algn="tl">
                  <a:srgbClr val="000000">
                    <a:alpha val="43137"/>
                  </a:srgbClr>
                </a:outerShdw>
              </a:effectLst>
              <a:cs typeface="Calibri" pitchFamily="34" charset="0"/>
            </a:endParaRPr>
          </a:p>
        </p:txBody>
      </p:sp>
      <p:sp>
        <p:nvSpPr>
          <p:cNvPr id="2" name="Номер слайда 1"/>
          <p:cNvSpPr>
            <a:spLocks noGrp="1"/>
          </p:cNvSpPr>
          <p:nvPr>
            <p:ph type="sldNum" sz="quarter" idx="12"/>
          </p:nvPr>
        </p:nvSpPr>
        <p:spPr/>
        <p:txBody>
          <a:bodyPr/>
          <a:lstStyle/>
          <a:p>
            <a:pPr algn="ctr"/>
            <a:fld id="{8596E94E-99BE-41C9-BDA3-2067EBDB93DA}" type="slidenum">
              <a:rPr lang="ru-RU" sz="1800" smtClean="0">
                <a:solidFill>
                  <a:srgbClr val="780000"/>
                </a:solidFill>
              </a:rPr>
              <a:pPr algn="ctr"/>
              <a:t>5</a:t>
            </a:fld>
            <a:endParaRPr lang="ru-RU" sz="1800" dirty="0">
              <a:solidFill>
                <a:srgbClr val="780000"/>
              </a:solidFill>
            </a:endParaRPr>
          </a:p>
        </p:txBody>
      </p:sp>
    </p:spTree>
    <p:extLst>
      <p:ext uri="{BB962C8B-B14F-4D97-AF65-F5344CB8AC3E}">
        <p14:creationId xmlns:p14="http://schemas.microsoft.com/office/powerpoint/2010/main" val="2183586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6</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Geographic Footprint</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graphicFrame>
        <p:nvGraphicFramePr>
          <p:cNvPr id="8" name="Таблица 7"/>
          <p:cNvGraphicFramePr>
            <a:graphicFrameLocks noGrp="1"/>
          </p:cNvGraphicFramePr>
          <p:nvPr>
            <p:extLst>
              <p:ext uri="{D42A27DB-BD31-4B8C-83A1-F6EECF244321}">
                <p14:modId xmlns:p14="http://schemas.microsoft.com/office/powerpoint/2010/main" val="1603918361"/>
              </p:ext>
            </p:extLst>
          </p:nvPr>
        </p:nvGraphicFramePr>
        <p:xfrm>
          <a:off x="755576" y="4904205"/>
          <a:ext cx="7920880" cy="1066792"/>
        </p:xfrm>
        <a:graphic>
          <a:graphicData uri="http://schemas.openxmlformats.org/drawingml/2006/table">
            <a:tbl>
              <a:tblPr>
                <a:tableStyleId>{16D9F66E-5EB9-4882-86FB-DCBF35E3C3E4}</a:tableStyleId>
              </a:tblPr>
              <a:tblGrid>
                <a:gridCol w="2084442"/>
                <a:gridCol w="5836438"/>
              </a:tblGrid>
              <a:tr h="297779">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350" b="1" u="none" strike="noStrike" cap="none" normalizeH="0" baseline="0" dirty="0" smtClean="0">
                          <a:ln>
                            <a:noFill/>
                          </a:ln>
                          <a:solidFill>
                            <a:srgbClr val="000000"/>
                          </a:solidFill>
                          <a:effectLst/>
                          <a:latin typeface="Arial Narrow" pitchFamily="34" charset="0"/>
                        </a:rPr>
                        <a:t>Central operational office</a:t>
                      </a:r>
                      <a:endParaRPr kumimoji="0" lang="ru-RU" sz="1350" b="1"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400" b="0" u="none" strike="noStrike" cap="none" normalizeH="0" baseline="0" dirty="0" smtClean="0">
                          <a:ln>
                            <a:noFill/>
                          </a:ln>
                          <a:solidFill>
                            <a:srgbClr val="000000"/>
                          </a:solidFill>
                          <a:effectLst/>
                          <a:latin typeface="Arial Narrow" pitchFamily="34" charset="0"/>
                        </a:rPr>
                        <a:t>Kaliningrad</a:t>
                      </a:r>
                      <a:endParaRPr kumimoji="0" lang="ru-RU" sz="1400" b="0"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r>
              <a:tr h="278285">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350" b="1" u="none" strike="noStrike" cap="none" normalizeH="0" baseline="0" dirty="0" smtClean="0">
                          <a:ln>
                            <a:noFill/>
                          </a:ln>
                          <a:solidFill>
                            <a:srgbClr val="000000"/>
                          </a:solidFill>
                          <a:effectLst/>
                          <a:latin typeface="Arial Narrow" pitchFamily="34" charset="0"/>
                        </a:rPr>
                        <a:t>Branches</a:t>
                      </a:r>
                      <a:endParaRPr kumimoji="0" lang="ru-RU" sz="1350" b="1"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400" b="0" u="none" strike="noStrike" cap="none" normalizeH="0" baseline="0" dirty="0" smtClean="0">
                          <a:ln>
                            <a:noFill/>
                          </a:ln>
                          <a:solidFill>
                            <a:srgbClr val="000000"/>
                          </a:solidFill>
                          <a:effectLst/>
                          <a:latin typeface="Arial Narrow" pitchFamily="34" charset="0"/>
                        </a:rPr>
                        <a:t>Moscow, </a:t>
                      </a:r>
                      <a:r>
                        <a:rPr kumimoji="0" lang="en-US" sz="1400" b="0" u="none" strike="noStrike" cap="none" normalizeH="0" baseline="0" dirty="0" err="1" smtClean="0">
                          <a:ln>
                            <a:noFill/>
                          </a:ln>
                          <a:solidFill>
                            <a:srgbClr val="000000"/>
                          </a:solidFill>
                          <a:effectLst/>
                          <a:latin typeface="Arial Narrow" pitchFamily="34" charset="0"/>
                        </a:rPr>
                        <a:t>Sovetsk</a:t>
                      </a:r>
                      <a:endParaRPr kumimoji="0" lang="ru-RU" sz="1400" b="0"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r>
              <a:tr h="432048">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350" b="1" i="0" u="none" strike="noStrike" cap="none" normalizeH="0" baseline="0" dirty="0" smtClean="0">
                          <a:ln>
                            <a:noFill/>
                          </a:ln>
                          <a:solidFill>
                            <a:srgbClr val="000000"/>
                          </a:solidFill>
                          <a:effectLst/>
                          <a:latin typeface="Arial Narrow" pitchFamily="34" charset="0"/>
                          <a:cs typeface="Times New Roman" pitchFamily="18" charset="0"/>
                        </a:rPr>
                        <a:t>Full Service Sub-branches</a:t>
                      </a:r>
                      <a:endParaRPr kumimoji="0" lang="ru-RU" sz="1350" b="1"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328738" algn="l"/>
                          <a:tab pos="2251075" algn="l"/>
                        </a:tabLst>
                      </a:pPr>
                      <a:r>
                        <a:rPr kumimoji="0" lang="en-US" sz="1400" b="0" u="none" strike="noStrike" cap="none" normalizeH="0" baseline="0" dirty="0" smtClean="0">
                          <a:ln>
                            <a:noFill/>
                          </a:ln>
                          <a:solidFill>
                            <a:srgbClr val="000000"/>
                          </a:solidFill>
                          <a:effectLst/>
                          <a:latin typeface="Arial Narrow" pitchFamily="34" charset="0"/>
                        </a:rPr>
                        <a:t>Kaliningrad, </a:t>
                      </a:r>
                      <a:r>
                        <a:rPr kumimoji="0" lang="en-US" sz="1400" b="0" u="none" strike="noStrike" cap="none" normalizeH="0" baseline="0" dirty="0" err="1" smtClean="0">
                          <a:ln>
                            <a:noFill/>
                          </a:ln>
                          <a:solidFill>
                            <a:srgbClr val="000000"/>
                          </a:solidFill>
                          <a:effectLst/>
                          <a:latin typeface="Arial Narrow" pitchFamily="34" charset="0"/>
                        </a:rPr>
                        <a:t>Baltiysk</a:t>
                      </a:r>
                      <a:r>
                        <a:rPr kumimoji="0" lang="en-US" sz="1400" b="0" u="none" strike="noStrike" cap="none" normalizeH="0" baseline="0" dirty="0" smtClean="0">
                          <a:ln>
                            <a:noFill/>
                          </a:ln>
                          <a:solidFill>
                            <a:srgbClr val="000000"/>
                          </a:solidFill>
                          <a:effectLst/>
                          <a:latin typeface="Arial Narrow" pitchFamily="34" charset="0"/>
                        </a:rPr>
                        <a:t>, </a:t>
                      </a:r>
                      <a:r>
                        <a:rPr kumimoji="0" lang="en-US" sz="1400" b="0" u="none" strike="noStrike" cap="none" normalizeH="0" baseline="0" dirty="0" err="1" smtClean="0">
                          <a:ln>
                            <a:noFill/>
                          </a:ln>
                          <a:solidFill>
                            <a:srgbClr val="000000"/>
                          </a:solidFill>
                          <a:effectLst/>
                          <a:latin typeface="Arial Narrow" pitchFamily="34" charset="0"/>
                        </a:rPr>
                        <a:t>Guryevsk</a:t>
                      </a:r>
                      <a:r>
                        <a:rPr kumimoji="0" lang="en-US" sz="1400" b="0" u="none" strike="noStrike" cap="none" normalizeH="0" baseline="0" dirty="0" smtClean="0">
                          <a:ln>
                            <a:noFill/>
                          </a:ln>
                          <a:solidFill>
                            <a:srgbClr val="000000"/>
                          </a:solidFill>
                          <a:effectLst/>
                          <a:latin typeface="Arial Narrow" pitchFamily="34" charset="0"/>
                        </a:rPr>
                        <a:t>, </a:t>
                      </a:r>
                      <a:r>
                        <a:rPr kumimoji="0" lang="en-US" sz="1400" b="0" u="none" strike="noStrike" cap="none" normalizeH="0" baseline="0" dirty="0" err="1" smtClean="0">
                          <a:ln>
                            <a:noFill/>
                          </a:ln>
                          <a:solidFill>
                            <a:srgbClr val="000000"/>
                          </a:solidFill>
                          <a:effectLst/>
                          <a:latin typeface="Arial Narrow" pitchFamily="34" charset="0"/>
                        </a:rPr>
                        <a:t>Bagrationovsk</a:t>
                      </a:r>
                      <a:r>
                        <a:rPr kumimoji="0" lang="en-US" sz="1400" b="0" u="none" strike="noStrike" cap="none" normalizeH="0" baseline="0" dirty="0" smtClean="0">
                          <a:ln>
                            <a:noFill/>
                          </a:ln>
                          <a:solidFill>
                            <a:srgbClr val="000000"/>
                          </a:solidFill>
                          <a:effectLst/>
                          <a:latin typeface="Arial Narrow" pitchFamily="34" charset="0"/>
                        </a:rPr>
                        <a:t>, </a:t>
                      </a:r>
                      <a:r>
                        <a:rPr kumimoji="0" lang="en-US" sz="1400" b="0" u="none" strike="noStrike" cap="none" normalizeH="0" baseline="0" dirty="0" err="1" smtClean="0">
                          <a:ln>
                            <a:noFill/>
                          </a:ln>
                          <a:solidFill>
                            <a:srgbClr val="000000"/>
                          </a:solidFill>
                          <a:effectLst/>
                          <a:latin typeface="Arial Narrow" pitchFamily="34" charset="0"/>
                        </a:rPr>
                        <a:t>Chernyakhovsk</a:t>
                      </a:r>
                      <a:r>
                        <a:rPr kumimoji="0" lang="en-US" sz="1400" b="0" u="none" strike="noStrike" cap="none" normalizeH="0" baseline="0" dirty="0" smtClean="0">
                          <a:ln>
                            <a:noFill/>
                          </a:ln>
                          <a:solidFill>
                            <a:srgbClr val="000000"/>
                          </a:solidFill>
                          <a:effectLst/>
                          <a:latin typeface="Arial Narrow" pitchFamily="34" charset="0"/>
                        </a:rPr>
                        <a:t>, </a:t>
                      </a:r>
                      <a:r>
                        <a:rPr kumimoji="0" lang="en-US" sz="1400" b="0" u="none" strike="noStrike" cap="none" normalizeH="0" baseline="0" dirty="0" err="1" smtClean="0">
                          <a:ln>
                            <a:noFill/>
                          </a:ln>
                          <a:solidFill>
                            <a:srgbClr val="000000"/>
                          </a:solidFill>
                          <a:effectLst/>
                          <a:latin typeface="Arial Narrow" pitchFamily="34" charset="0"/>
                        </a:rPr>
                        <a:t>Gusev</a:t>
                      </a:r>
                      <a:r>
                        <a:rPr kumimoji="0" lang="en-US" sz="1400" b="0" u="none" strike="noStrike" cap="none" normalizeH="0" baseline="0" dirty="0" smtClean="0">
                          <a:ln>
                            <a:noFill/>
                          </a:ln>
                          <a:solidFill>
                            <a:srgbClr val="000000"/>
                          </a:solidFill>
                          <a:effectLst/>
                          <a:latin typeface="Arial Narrow" pitchFamily="34" charset="0"/>
                        </a:rPr>
                        <a:t>, </a:t>
                      </a:r>
                      <a:r>
                        <a:rPr kumimoji="0" lang="en-US" sz="1400" b="0" u="none" strike="noStrike" cap="none" normalizeH="0" baseline="0" dirty="0" err="1" smtClean="0">
                          <a:ln>
                            <a:noFill/>
                          </a:ln>
                          <a:solidFill>
                            <a:srgbClr val="000000"/>
                          </a:solidFill>
                          <a:effectLst/>
                          <a:latin typeface="Arial Narrow" pitchFamily="34" charset="0"/>
                        </a:rPr>
                        <a:t>Zelenogradsk</a:t>
                      </a:r>
                      <a:r>
                        <a:rPr kumimoji="0" lang="en-US" sz="1400" b="0" u="none" strike="noStrike" cap="none" normalizeH="0" baseline="0" dirty="0" smtClean="0">
                          <a:ln>
                            <a:noFill/>
                          </a:ln>
                          <a:solidFill>
                            <a:srgbClr val="000000"/>
                          </a:solidFill>
                          <a:effectLst/>
                          <a:latin typeface="Arial Narrow" pitchFamily="34" charset="0"/>
                        </a:rPr>
                        <a:t>, Neman</a:t>
                      </a:r>
                      <a:endParaRPr kumimoji="0" lang="ru-RU" sz="1400" b="0" i="0" u="none" strike="noStrike" cap="none" normalizeH="0" baseline="0" dirty="0" smtClean="0">
                        <a:ln>
                          <a:noFill/>
                        </a:ln>
                        <a:solidFill>
                          <a:srgbClr val="000000"/>
                        </a:solidFill>
                        <a:effectLst/>
                        <a:latin typeface="Arial Narrow" pitchFamily="34" charset="0"/>
                        <a:cs typeface="Times New Roman" pitchFamily="18" charset="0"/>
                      </a:endParaRPr>
                    </a:p>
                  </a:txBody>
                  <a:tcPr marL="68582" marR="68582" marT="0" marB="0" horzOverflow="overflow">
                    <a:noFill/>
                  </a:tcPr>
                </a:tc>
              </a:tr>
            </a:tbl>
          </a:graphicData>
        </a:graphic>
      </p:graphicFrame>
      <p:grpSp>
        <p:nvGrpSpPr>
          <p:cNvPr id="9" name="Группа 6"/>
          <p:cNvGrpSpPr>
            <a:grpSpLocks/>
          </p:cNvGrpSpPr>
          <p:nvPr/>
        </p:nvGrpSpPr>
        <p:grpSpPr bwMode="auto">
          <a:xfrm>
            <a:off x="688827" y="1011535"/>
            <a:ext cx="7632700" cy="3857625"/>
            <a:chOff x="684213" y="1268413"/>
            <a:chExt cx="7632700" cy="3857625"/>
          </a:xfrm>
        </p:grpSpPr>
        <p:pic>
          <p:nvPicPr>
            <p:cNvPr id="10" name="Рисунок 8" descr="Безымянный.JPG"/>
            <p:cNvPicPr>
              <a:picLocks noChangeAspect="1" noChangeArrowheads="1"/>
            </p:cNvPicPr>
            <p:nvPr/>
          </p:nvPicPr>
          <p:blipFill>
            <a:blip r:embed="rId3" cstate="print">
              <a:extLst>
                <a:ext uri="{28A0092B-C50C-407E-A947-70E740481C1C}">
                  <a14:useLocalDpi xmlns:a14="http://schemas.microsoft.com/office/drawing/2010/main" val="0"/>
                </a:ext>
              </a:extLst>
            </a:blip>
            <a:srcRect l="-104" t="-366" r="-82" b="-520"/>
            <a:stretch>
              <a:fillRect/>
            </a:stretch>
          </p:blipFill>
          <p:spPr bwMode="auto">
            <a:xfrm>
              <a:off x="684213" y="1268413"/>
              <a:ext cx="76327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
            <p:cNvSpPr>
              <a:spLocks noChangeArrowheads="1"/>
            </p:cNvSpPr>
            <p:nvPr/>
          </p:nvSpPr>
          <p:spPr bwMode="auto">
            <a:xfrm>
              <a:off x="2808288" y="2744788"/>
              <a:ext cx="1162050" cy="271462"/>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Guryevsk</a:t>
              </a:r>
              <a:endParaRPr lang="ru-RU" sz="1400" dirty="0">
                <a:solidFill>
                  <a:srgbClr val="000000"/>
                </a:solidFill>
                <a:cs typeface="Times New Roman" pitchFamily="18" charset="0"/>
              </a:endParaRPr>
            </a:p>
          </p:txBody>
        </p:sp>
        <p:pic>
          <p:nvPicPr>
            <p:cNvPr id="13" name="Рисунок 7"/>
            <p:cNvPicPr>
              <a:picLocks noChangeAspect="1" noChangeArrowheads="1"/>
            </p:cNvPicPr>
            <p:nvPr/>
          </p:nvPicPr>
          <p:blipFill>
            <a:blip r:embed="rId4" cstate="print">
              <a:extLst>
                <a:ext uri="{28A0092B-C50C-407E-A947-70E740481C1C}">
                  <a14:useLocalDpi xmlns:a14="http://schemas.microsoft.com/office/drawing/2010/main" val="0"/>
                </a:ext>
              </a:extLst>
            </a:blip>
            <a:srcRect l="67340" t="78043" r="28035" b="16177"/>
            <a:stretch>
              <a:fillRect/>
            </a:stretch>
          </p:blipFill>
          <p:spPr bwMode="auto">
            <a:xfrm>
              <a:off x="2356711" y="3469843"/>
              <a:ext cx="419092" cy="41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Рисунок 8"/>
            <p:cNvPicPr>
              <a:picLocks noChangeAspect="1" noChangeArrowheads="1"/>
            </p:cNvPicPr>
            <p:nvPr/>
          </p:nvPicPr>
          <p:blipFill>
            <a:blip r:embed="rId4" cstate="print">
              <a:extLst>
                <a:ext uri="{28A0092B-C50C-407E-A947-70E740481C1C}">
                  <a14:useLocalDpi xmlns:a14="http://schemas.microsoft.com/office/drawing/2010/main" val="0"/>
                </a:ext>
              </a:extLst>
            </a:blip>
            <a:srcRect l="67340" t="78043" r="28035" b="16177"/>
            <a:stretch>
              <a:fillRect/>
            </a:stretch>
          </p:blipFill>
          <p:spPr bwMode="auto">
            <a:xfrm>
              <a:off x="5715844" y="2103442"/>
              <a:ext cx="288919" cy="2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9"/>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5545937" y="3754454"/>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Рисунок 13"/>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2775802" y="4726754"/>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5"/>
            <p:cNvSpPr>
              <a:spLocks noChangeArrowheads="1"/>
            </p:cNvSpPr>
            <p:nvPr/>
          </p:nvSpPr>
          <p:spPr bwMode="auto">
            <a:xfrm flipH="1">
              <a:off x="1220788" y="2867025"/>
              <a:ext cx="1155700" cy="320675"/>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smtClean="0">
                  <a:solidFill>
                    <a:srgbClr val="000000"/>
                  </a:solidFill>
                  <a:cs typeface="Times New Roman" pitchFamily="18" charset="0"/>
                </a:rPr>
                <a:t>Kaliningrad</a:t>
              </a:r>
              <a:endParaRPr lang="ru-RU" sz="1400" dirty="0">
                <a:solidFill>
                  <a:srgbClr val="000000"/>
                </a:solidFill>
                <a:cs typeface="Times New Roman" pitchFamily="18" charset="0"/>
              </a:endParaRPr>
            </a:p>
          </p:txBody>
        </p:sp>
        <p:pic>
          <p:nvPicPr>
            <p:cNvPr id="21" name="Рисунок 7"/>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2671029" y="3188283"/>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5"/>
            <p:cNvSpPr>
              <a:spLocks noChangeArrowheads="1"/>
            </p:cNvSpPr>
            <p:nvPr/>
          </p:nvSpPr>
          <p:spPr bwMode="auto">
            <a:xfrm>
              <a:off x="6108700" y="1597025"/>
              <a:ext cx="1162050" cy="271463"/>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Sovetsk</a:t>
              </a:r>
              <a:endParaRPr lang="ru-RU" sz="1400" dirty="0">
                <a:solidFill>
                  <a:srgbClr val="000000"/>
                </a:solidFill>
                <a:cs typeface="Times New Roman" pitchFamily="18" charset="0"/>
              </a:endParaRPr>
            </a:p>
          </p:txBody>
        </p:sp>
        <p:sp>
          <p:nvSpPr>
            <p:cNvPr id="25" name="AutoShape 5"/>
            <p:cNvSpPr>
              <a:spLocks noChangeArrowheads="1"/>
            </p:cNvSpPr>
            <p:nvPr/>
          </p:nvSpPr>
          <p:spPr bwMode="auto">
            <a:xfrm>
              <a:off x="6689725" y="3333750"/>
              <a:ext cx="1162050" cy="271463"/>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Gusev</a:t>
              </a:r>
              <a:endParaRPr lang="ru-RU" sz="1400" dirty="0">
                <a:solidFill>
                  <a:srgbClr val="000000"/>
                </a:solidFill>
                <a:cs typeface="Times New Roman" pitchFamily="18" charset="0"/>
              </a:endParaRPr>
            </a:p>
          </p:txBody>
        </p:sp>
        <p:sp>
          <p:nvSpPr>
            <p:cNvPr id="26" name="AutoShape 5"/>
            <p:cNvSpPr>
              <a:spLocks noChangeArrowheads="1"/>
            </p:cNvSpPr>
            <p:nvPr/>
          </p:nvSpPr>
          <p:spPr bwMode="auto">
            <a:xfrm flipH="1">
              <a:off x="4356099" y="3292475"/>
              <a:ext cx="1219398" cy="249238"/>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Chernyakhovsk</a:t>
              </a:r>
              <a:endParaRPr lang="ru-RU" sz="1400" dirty="0">
                <a:solidFill>
                  <a:srgbClr val="000000"/>
                </a:solidFill>
                <a:cs typeface="Times New Roman" pitchFamily="18" charset="0"/>
              </a:endParaRPr>
            </a:p>
          </p:txBody>
        </p:sp>
        <p:sp>
          <p:nvSpPr>
            <p:cNvPr id="27" name="AutoShape 5"/>
            <p:cNvSpPr>
              <a:spLocks noChangeArrowheads="1"/>
            </p:cNvSpPr>
            <p:nvPr/>
          </p:nvSpPr>
          <p:spPr bwMode="auto">
            <a:xfrm>
              <a:off x="3001963" y="4313238"/>
              <a:ext cx="1354137" cy="271462"/>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Bagrationovsk</a:t>
              </a:r>
              <a:endParaRPr lang="ru-RU" sz="1400" dirty="0">
                <a:solidFill>
                  <a:srgbClr val="000000"/>
                </a:solidFill>
                <a:cs typeface="Times New Roman" pitchFamily="18" charset="0"/>
              </a:endParaRPr>
            </a:p>
          </p:txBody>
        </p:sp>
        <p:pic>
          <p:nvPicPr>
            <p:cNvPr id="28" name="Рисунок 12"/>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6516748" y="3649678"/>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Рисунок 11"/>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867664" y="3544903"/>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Группа 4"/>
            <p:cNvGrpSpPr>
              <a:grpSpLocks/>
            </p:cNvGrpSpPr>
            <p:nvPr/>
          </p:nvGrpSpPr>
          <p:grpSpPr bwMode="auto">
            <a:xfrm>
              <a:off x="1181289" y="4235469"/>
              <a:ext cx="1354682" cy="265536"/>
              <a:chOff x="1181289" y="4235469"/>
              <a:chExt cx="1354682" cy="265536"/>
            </a:xfrm>
          </p:grpSpPr>
          <p:sp>
            <p:nvSpPr>
              <p:cNvPr id="33" name="AutoShape 5"/>
              <p:cNvSpPr>
                <a:spLocks noChangeArrowheads="1"/>
              </p:cNvSpPr>
              <p:nvPr/>
            </p:nvSpPr>
            <p:spPr bwMode="auto">
              <a:xfrm flipV="1">
                <a:off x="1181289" y="4235469"/>
                <a:ext cx="1354682" cy="225923"/>
              </a:xfrm>
              <a:prstGeom prst="wedgeRoundRectCallout">
                <a:avLst>
                  <a:gd name="adj1" fmla="val -62648"/>
                  <a:gd name="adj2" fmla="val 297343"/>
                  <a:gd name="adj3" fmla="val 16667"/>
                </a:avLst>
              </a:prstGeom>
              <a:gradFill rotWithShape="0">
                <a:gsLst>
                  <a:gs pos="0">
                    <a:srgbClr val="999999"/>
                  </a:gs>
                  <a:gs pos="92999">
                    <a:srgbClr val="FFFFFF"/>
                  </a:gs>
                  <a:gs pos="100000">
                    <a:srgbClr val="FFFFFF"/>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pPr>
                <a:endParaRPr lang="ru-RU" sz="1200">
                  <a:solidFill>
                    <a:srgbClr val="000000"/>
                  </a:solidFill>
                  <a:cs typeface="Times New Roman" pitchFamily="18" charset="0"/>
                </a:endParaRPr>
              </a:p>
            </p:txBody>
          </p:sp>
          <p:sp>
            <p:nvSpPr>
              <p:cNvPr id="34" name="Прямоугольник 33"/>
              <p:cNvSpPr/>
              <p:nvPr/>
            </p:nvSpPr>
            <p:spPr>
              <a:xfrm>
                <a:off x="1377950" y="4238625"/>
                <a:ext cx="697627" cy="262380"/>
              </a:xfrm>
              <a:prstGeom prst="rect">
                <a:avLst/>
              </a:prstGeom>
            </p:spPr>
            <p:txBody>
              <a:bodyPr wrap="none">
                <a:spAutoFit/>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Baltiysk</a:t>
                </a:r>
                <a:endParaRPr lang="ru-RU" sz="1400" dirty="0">
                  <a:solidFill>
                    <a:srgbClr val="000000"/>
                  </a:solidFill>
                  <a:cs typeface="Times New Roman" pitchFamily="18" charset="0"/>
                </a:endParaRPr>
              </a:p>
            </p:txBody>
          </p:sp>
        </p:grpSp>
        <p:pic>
          <p:nvPicPr>
            <p:cNvPr id="31" name="Рисунок 8"/>
            <p:cNvPicPr>
              <a:picLocks noChangeAspect="1" noChangeArrowheads="1"/>
            </p:cNvPicPr>
            <p:nvPr/>
          </p:nvPicPr>
          <p:blipFill>
            <a:blip r:embed="rId4" cstate="print">
              <a:extLst>
                <a:ext uri="{28A0092B-C50C-407E-A947-70E740481C1C}">
                  <a14:useLocalDpi xmlns:a14="http://schemas.microsoft.com/office/drawing/2010/main" val="0"/>
                </a:ext>
              </a:extLst>
            </a:blip>
            <a:srcRect l="67340" t="78043" r="28035" b="16177"/>
            <a:stretch>
              <a:fillRect/>
            </a:stretch>
          </p:blipFill>
          <p:spPr bwMode="auto">
            <a:xfrm>
              <a:off x="6124097" y="2175938"/>
              <a:ext cx="216024" cy="21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5"/>
            <p:cNvSpPr>
              <a:spLocks noChangeArrowheads="1"/>
            </p:cNvSpPr>
            <p:nvPr/>
          </p:nvSpPr>
          <p:spPr bwMode="auto">
            <a:xfrm>
              <a:off x="6516748" y="1916832"/>
              <a:ext cx="935572" cy="259106"/>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smtClean="0">
                  <a:solidFill>
                    <a:srgbClr val="000000"/>
                  </a:solidFill>
                  <a:cs typeface="Times New Roman" pitchFamily="18" charset="0"/>
                </a:rPr>
                <a:t>Neman</a:t>
              </a:r>
              <a:endParaRPr lang="ru-RU" sz="1400" dirty="0">
                <a:solidFill>
                  <a:srgbClr val="000000"/>
                </a:solidFill>
                <a:cs typeface="Times New Roman" pitchFamily="18" charset="0"/>
              </a:endParaRPr>
            </a:p>
          </p:txBody>
        </p:sp>
      </p:grpSp>
      <p:pic>
        <p:nvPicPr>
          <p:cNvPr id="35" name="Рисунок 9"/>
          <p:cNvPicPr>
            <a:picLocks noChangeAspect="1" noChangeArrowheads="1"/>
          </p:cNvPicPr>
          <p:nvPr/>
        </p:nvPicPr>
        <p:blipFill>
          <a:blip r:embed="rId5" cstate="print">
            <a:extLst>
              <a:ext uri="{28A0092B-C50C-407E-A947-70E740481C1C}">
                <a14:useLocalDpi xmlns:a14="http://schemas.microsoft.com/office/drawing/2010/main" val="0"/>
              </a:ext>
            </a:extLst>
          </a:blip>
          <a:srcRect l="67340" t="78043" r="28035" b="16177"/>
          <a:stretch>
            <a:fillRect/>
          </a:stretch>
        </p:blipFill>
        <p:spPr bwMode="auto">
          <a:xfrm>
            <a:off x="2477549" y="2362975"/>
            <a:ext cx="209546"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5"/>
          <p:cNvSpPr>
            <a:spLocks noChangeArrowheads="1"/>
          </p:cNvSpPr>
          <p:nvPr/>
        </p:nvSpPr>
        <p:spPr bwMode="auto">
          <a:xfrm>
            <a:off x="2780417" y="1960261"/>
            <a:ext cx="1092818" cy="271462"/>
          </a:xfrm>
          <a:prstGeom prst="wedgeRoundRectCallout">
            <a:avLst>
              <a:gd name="adj1" fmla="val -59838"/>
              <a:gd name="adj2" fmla="val 118069"/>
              <a:gd name="adj3" fmla="val 16667"/>
            </a:avLst>
          </a:prstGeom>
          <a:gradFill rotWithShape="0">
            <a:gsLst>
              <a:gs pos="0">
                <a:srgbClr val="FFFFFF"/>
              </a:gs>
              <a:gs pos="100000">
                <a:srgbClr val="999999"/>
              </a:gs>
            </a:gsLst>
            <a:lin ang="5400000" scaled="1"/>
          </a:gradFill>
          <a:ln w="12700">
            <a:solidFill>
              <a:srgbClr val="666666"/>
            </a:solidFill>
            <a:miter lim="800000"/>
            <a:headEnd/>
            <a:tailEnd/>
          </a:ln>
          <a:effectLst>
            <a:outerShdw dist="28398" dir="3806097" algn="ctr" rotWithShape="0">
              <a:srgbClr val="7F7F7F">
                <a:alpha val="50000"/>
              </a:srgbClr>
            </a:outerShdw>
          </a:effectLst>
        </p:spPr>
        <p:txBody>
          <a:bodyPr/>
          <a:lstStyle/>
          <a:p>
            <a:pPr marL="47625" fontAlgn="base">
              <a:lnSpc>
                <a:spcPct val="115000"/>
              </a:lnSpc>
              <a:spcBef>
                <a:spcPts val="750"/>
              </a:spcBef>
              <a:spcAft>
                <a:spcPts val="1000"/>
              </a:spcAft>
              <a:defRPr/>
            </a:pPr>
            <a:r>
              <a:rPr lang="en-US" sz="1050" dirty="0" err="1" smtClean="0">
                <a:solidFill>
                  <a:srgbClr val="000000"/>
                </a:solidFill>
                <a:cs typeface="Times New Roman" pitchFamily="18" charset="0"/>
              </a:rPr>
              <a:t>Zelenogradsk</a:t>
            </a:r>
            <a:endParaRPr lang="ru-RU" sz="1050" dirty="0">
              <a:solidFill>
                <a:srgbClr val="000000"/>
              </a:solidFill>
              <a:cs typeface="Times New Roman" pitchFamily="18" charset="0"/>
            </a:endParaRPr>
          </a:p>
        </p:txBody>
      </p:sp>
    </p:spTree>
    <p:extLst>
      <p:ext uri="{BB962C8B-B14F-4D97-AF65-F5344CB8AC3E}">
        <p14:creationId xmlns:p14="http://schemas.microsoft.com/office/powerpoint/2010/main" val="3136343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7</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smtClean="0">
                <a:solidFill>
                  <a:srgbClr val="800000"/>
                </a:solidFill>
                <a:latin typeface="Arial" panose="020B0604020202020204" pitchFamily="34" charset="0"/>
                <a:cs typeface="Arial" panose="020B0604020202020204" pitchFamily="34" charset="0"/>
              </a:rPr>
              <a:t>Product portfolio</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sp>
        <p:nvSpPr>
          <p:cNvPr id="2" name="Прямоугольник 1"/>
          <p:cNvSpPr/>
          <p:nvPr/>
        </p:nvSpPr>
        <p:spPr>
          <a:xfrm>
            <a:off x="251519" y="974088"/>
            <a:ext cx="8615936" cy="5486117"/>
          </a:xfrm>
          <a:prstGeom prst="rect">
            <a:avLst/>
          </a:prstGeom>
        </p:spPr>
        <p:txBody>
          <a:bodyPr wrap="square">
            <a:spAutoFit/>
          </a:bodyPr>
          <a:lstStyle/>
          <a:p>
            <a:pPr marL="171450">
              <a:defRPr/>
            </a:pPr>
            <a:r>
              <a:rPr lang="en-US" sz="1400" dirty="0">
                <a:latin typeface="Arial" panose="020B0604020202020204" pitchFamily="34" charset="0"/>
                <a:cs typeface="Arial" panose="020B0604020202020204" pitchFamily="34" charset="0"/>
              </a:rPr>
              <a:t>CB “ENERGOTRANSBANK” (JSC) is a full-service commercial bank, conducting the following business activities:</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settlement and cash services to legal entities and individuals;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opening and management of accounts in local and foreign currency for residents and non-residents;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functions of currency control agent ;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trade finance transactions (letter of credit, collection);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cash collection services.</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employment of funds and acceptance of deposits on various terms;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safe custody in individual safe deposit boxes;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issuance and acquiring of bank cards within payment systems of MasterCard </a:t>
            </a:r>
            <a:r>
              <a:rPr lang="en-US" sz="1400" dirty="0" err="1">
                <a:latin typeface="Arial" panose="020B0604020202020204" pitchFamily="34" charset="0"/>
                <a:cs typeface="Arial" panose="020B0604020202020204" pitchFamily="34" charset="0"/>
              </a:rPr>
              <a:t>WorldWide</a:t>
            </a:r>
            <a:r>
              <a:rPr lang="en-US" sz="1400" dirty="0">
                <a:latin typeface="Arial" panose="020B0604020202020204" pitchFamily="34" charset="0"/>
                <a:cs typeface="Arial" panose="020B0604020202020204" pitchFamily="34" charset="0"/>
              </a:rPr>
              <a:t>, Visa International and </a:t>
            </a:r>
            <a:r>
              <a:rPr lang="en-US" sz="1400" dirty="0" err="1">
                <a:latin typeface="Arial" panose="020B0604020202020204" pitchFamily="34" charset="0"/>
                <a:cs typeface="Arial" panose="020B0604020202020204" pitchFamily="34" charset="0"/>
              </a:rPr>
              <a:t>Zolotaya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Korona</a:t>
            </a:r>
            <a:r>
              <a:rPr lang="en-US" sz="1400" dirty="0">
                <a:latin typeface="Arial" panose="020B0604020202020204" pitchFamily="34" charset="0"/>
                <a:cs typeface="Arial" panose="020B0604020202020204" pitchFamily="34" charset="0"/>
              </a:rPr>
              <a:t>;</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credit and financial services for  diverse classes of customers, including factoring ;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guarantee issuance;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securities administration (including government stocks), bill brokerage with securities of Russian issuers, purchase and negotiation of the bills of Russian enterprises and own bills of Bank;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brokerage and depositary service;</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purchase, sale, conversion of cash and non-cash currency;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international money transfer and acceptance of funds without opening an account; </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operations within  the international money transfer systems “Western Union”, “MoneyGram”, “Contact”, “</a:t>
            </a:r>
            <a:r>
              <a:rPr lang="en-US" sz="1400" dirty="0" err="1">
                <a:latin typeface="Arial" panose="020B0604020202020204" pitchFamily="34" charset="0"/>
                <a:cs typeface="Arial" panose="020B0604020202020204" pitchFamily="34" charset="0"/>
              </a:rPr>
              <a:t>Anelik</a:t>
            </a:r>
            <a:r>
              <a:rPr lang="en-US" sz="1400" dirty="0">
                <a:latin typeface="Arial" panose="020B0604020202020204" pitchFamily="34" charset="0"/>
                <a:cs typeface="Arial" panose="020B0604020202020204" pitchFamily="34" charset="0"/>
              </a:rPr>
              <a:t>”, “BLIZKO”, “</a:t>
            </a:r>
            <a:r>
              <a:rPr lang="en-US" sz="1400" dirty="0" err="1">
                <a:latin typeface="Arial" panose="020B0604020202020204" pitchFamily="34" charset="0"/>
                <a:cs typeface="Arial" panose="020B0604020202020204" pitchFamily="34" charset="0"/>
              </a:rPr>
              <a:t>Zolotaya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Korona</a:t>
            </a:r>
            <a:r>
              <a:rPr lang="en-US" sz="1400" dirty="0">
                <a:latin typeface="Arial" panose="020B0604020202020204" pitchFamily="34" charset="0"/>
                <a:cs typeface="Arial" panose="020B0604020202020204" pitchFamily="34" charset="0"/>
              </a:rPr>
              <a:t>”,  “UNISTREAM”; «Leader».</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remote banking service (Client-bank, Internet-bank)</a:t>
            </a:r>
          </a:p>
          <a:p>
            <a:pPr marL="342900" indent="-171450">
              <a:spcBef>
                <a:spcPts val="300"/>
              </a:spcBef>
              <a:buFont typeface="Arial" pitchFamily="34" charset="0"/>
              <a:buChar char="•"/>
              <a:defRPr/>
            </a:pPr>
            <a:r>
              <a:rPr lang="en-US" sz="1400" dirty="0">
                <a:latin typeface="Arial" panose="020B0604020202020204" pitchFamily="34" charset="0"/>
                <a:cs typeface="Arial" panose="020B0604020202020204" pitchFamily="34" charset="0"/>
              </a:rPr>
              <a:t>consulting services</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8162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8</a:t>
            </a:fld>
            <a:endParaRPr lang="ru-RU" dirty="0">
              <a:solidFill>
                <a:srgbClr val="800000"/>
              </a:solidFill>
            </a:endParaRPr>
          </a:p>
        </p:txBody>
      </p:sp>
      <p:sp>
        <p:nvSpPr>
          <p:cNvPr id="24" name="TextBox 23"/>
          <p:cNvSpPr txBox="1"/>
          <p:nvPr/>
        </p:nvSpPr>
        <p:spPr>
          <a:xfrm>
            <a:off x="468163" y="384126"/>
            <a:ext cx="6624736" cy="1323439"/>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Corporate </a:t>
            </a:r>
            <a:r>
              <a:rPr lang="en-US" sz="3200" b="1" dirty="0" smtClean="0">
                <a:solidFill>
                  <a:srgbClr val="800000"/>
                </a:solidFill>
                <a:latin typeface="Arial" panose="020B0604020202020204" pitchFamily="34" charset="0"/>
                <a:cs typeface="Arial" panose="020B0604020202020204" pitchFamily="34" charset="0"/>
              </a:rPr>
              <a:t>Management</a:t>
            </a:r>
          </a:p>
          <a:p>
            <a:r>
              <a:rPr lang="en-US" sz="1600" b="1" dirty="0" smtClean="0">
                <a:solidFill>
                  <a:srgbClr val="800000"/>
                </a:solidFill>
                <a:latin typeface="Arial" panose="020B0604020202020204" pitchFamily="34" charset="0"/>
                <a:cs typeface="Arial" panose="020B0604020202020204" pitchFamily="34" charset="0"/>
              </a:rPr>
              <a:t>The Bank fully implements corporate governance principles published by the Central Bank of Russia that are compliant with best international practices</a:t>
            </a:r>
            <a:endParaRPr lang="ru-RU" sz="16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grpSp>
        <p:nvGrpSpPr>
          <p:cNvPr id="8" name="Группа 6"/>
          <p:cNvGrpSpPr>
            <a:grpSpLocks/>
          </p:cNvGrpSpPr>
          <p:nvPr/>
        </p:nvGrpSpPr>
        <p:grpSpPr bwMode="auto">
          <a:xfrm>
            <a:off x="468163" y="2204864"/>
            <a:ext cx="4607893" cy="3528392"/>
            <a:chOff x="207963" y="1557338"/>
            <a:chExt cx="5176837" cy="3003550"/>
          </a:xfrm>
        </p:grpSpPr>
        <p:sp>
          <p:nvSpPr>
            <p:cNvPr id="9" name="Прямоугольник 8"/>
            <p:cNvSpPr/>
            <p:nvPr/>
          </p:nvSpPr>
          <p:spPr>
            <a:xfrm>
              <a:off x="3419475" y="2565400"/>
              <a:ext cx="1965325" cy="1147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000000"/>
                  </a:solidFill>
                  <a:latin typeface="Arial Narrow" panose="020B0606020202030204" pitchFamily="34" charset="0"/>
                </a:rPr>
                <a:t>Vice Chairman of the Administrative Board , internal control</a:t>
              </a:r>
              <a:endParaRPr lang="ru-RU" sz="1400" dirty="0">
                <a:solidFill>
                  <a:srgbClr val="000000"/>
                </a:solidFill>
                <a:latin typeface="Arial Narrow" panose="020B0606020202030204" pitchFamily="34" charset="0"/>
              </a:endParaRPr>
            </a:p>
          </p:txBody>
        </p:sp>
        <p:sp>
          <p:nvSpPr>
            <p:cNvPr id="10" name="Прямоугольник 9"/>
            <p:cNvSpPr/>
            <p:nvPr/>
          </p:nvSpPr>
          <p:spPr>
            <a:xfrm>
              <a:off x="207963" y="4095750"/>
              <a:ext cx="1727746" cy="465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000000"/>
                  </a:solidFill>
                  <a:latin typeface="Arial Narrow" panose="020B0606020202030204" pitchFamily="34" charset="0"/>
                </a:rPr>
                <a:t>The Administrative  Board</a:t>
              </a:r>
              <a:endParaRPr lang="ru-RU" sz="1400" dirty="0">
                <a:solidFill>
                  <a:srgbClr val="000000"/>
                </a:solidFill>
                <a:latin typeface="Arial Narrow" panose="020B0606020202030204" pitchFamily="34" charset="0"/>
              </a:endParaRPr>
            </a:p>
          </p:txBody>
        </p:sp>
        <p:sp>
          <p:nvSpPr>
            <p:cNvPr id="12" name="Прямоугольник 11"/>
            <p:cNvSpPr/>
            <p:nvPr/>
          </p:nvSpPr>
          <p:spPr>
            <a:xfrm>
              <a:off x="2007717" y="4078288"/>
              <a:ext cx="1728192"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350" dirty="0" smtClean="0">
                  <a:solidFill>
                    <a:srgbClr val="000000"/>
                  </a:solidFill>
                  <a:latin typeface="Arial Narrow" panose="020B0606020202030204" pitchFamily="34" charset="0"/>
                </a:rPr>
                <a:t>Chairman of the Administrative Board</a:t>
              </a:r>
              <a:endParaRPr lang="ru-RU" sz="1350" dirty="0">
                <a:solidFill>
                  <a:srgbClr val="000000"/>
                </a:solidFill>
                <a:latin typeface="Arial Narrow" panose="020B0606020202030204" pitchFamily="34" charset="0"/>
              </a:endParaRPr>
            </a:p>
          </p:txBody>
        </p:sp>
        <p:sp>
          <p:nvSpPr>
            <p:cNvPr id="13" name="Прямоугольник 12"/>
            <p:cNvSpPr/>
            <p:nvPr/>
          </p:nvSpPr>
          <p:spPr>
            <a:xfrm>
              <a:off x="3924300" y="4078288"/>
              <a:ext cx="146050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000000"/>
                  </a:solidFill>
                  <a:latin typeface="Arial Narrow" panose="020B0606020202030204" pitchFamily="34" charset="0"/>
                </a:rPr>
                <a:t>Advisory staff</a:t>
              </a:r>
              <a:endParaRPr lang="ru-RU" sz="1400" dirty="0">
                <a:solidFill>
                  <a:srgbClr val="000000"/>
                </a:solidFill>
                <a:latin typeface="Arial Narrow" panose="020B0606020202030204" pitchFamily="34" charset="0"/>
              </a:endParaRPr>
            </a:p>
          </p:txBody>
        </p:sp>
        <p:cxnSp>
          <p:nvCxnSpPr>
            <p:cNvPr id="14" name="Прямая со стрелкой 13"/>
            <p:cNvCxnSpPr>
              <a:stCxn id="12" idx="3"/>
              <a:endCxn id="13" idx="1"/>
            </p:cNvCxnSpPr>
            <p:nvPr/>
          </p:nvCxnSpPr>
          <p:spPr>
            <a:xfrm>
              <a:off x="3735908" y="4319588"/>
              <a:ext cx="18839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7" name="Группа 4"/>
            <p:cNvGrpSpPr>
              <a:grpSpLocks/>
            </p:cNvGrpSpPr>
            <p:nvPr/>
          </p:nvGrpSpPr>
          <p:grpSpPr bwMode="auto">
            <a:xfrm>
              <a:off x="1042988" y="1557338"/>
              <a:ext cx="2089150" cy="2520950"/>
              <a:chOff x="1042988" y="1557338"/>
              <a:chExt cx="2089150" cy="2520950"/>
            </a:xfrm>
          </p:grpSpPr>
          <p:sp>
            <p:nvSpPr>
              <p:cNvPr id="19" name="Прямоугольник 18"/>
              <p:cNvSpPr/>
              <p:nvPr/>
            </p:nvSpPr>
            <p:spPr>
              <a:xfrm>
                <a:off x="1042988" y="1557338"/>
                <a:ext cx="2089150" cy="647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000000"/>
                    </a:solidFill>
                    <a:latin typeface="Arial Narrow" panose="020B0606020202030204" pitchFamily="34" charset="0"/>
                  </a:rPr>
                  <a:t>The General Shareholders’ Meeting</a:t>
                </a:r>
                <a:endParaRPr lang="ru-RU" sz="1400" dirty="0">
                  <a:solidFill>
                    <a:srgbClr val="000000"/>
                  </a:solidFill>
                  <a:latin typeface="Arial Narrow" panose="020B0606020202030204" pitchFamily="34" charset="0"/>
                </a:endParaRPr>
              </a:p>
            </p:txBody>
          </p:sp>
          <p:sp>
            <p:nvSpPr>
              <p:cNvPr id="21" name="Прямоугольник 20"/>
              <p:cNvSpPr/>
              <p:nvPr/>
            </p:nvSpPr>
            <p:spPr>
              <a:xfrm>
                <a:off x="1042988" y="2644775"/>
                <a:ext cx="2089150" cy="928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400" dirty="0" smtClean="0">
                    <a:solidFill>
                      <a:srgbClr val="000000"/>
                    </a:solidFill>
                    <a:latin typeface="Arial Narrow" panose="020B0606020202030204" pitchFamily="34" charset="0"/>
                  </a:rPr>
                  <a:t>The Board of Directors</a:t>
                </a:r>
                <a:endParaRPr lang="ru-RU" sz="1400" dirty="0">
                  <a:solidFill>
                    <a:srgbClr val="000000"/>
                  </a:solidFill>
                  <a:latin typeface="Arial Narrow" panose="020B0606020202030204" pitchFamily="34" charset="0"/>
                </a:endParaRPr>
              </a:p>
            </p:txBody>
          </p:sp>
          <p:cxnSp>
            <p:nvCxnSpPr>
              <p:cNvPr id="23" name="Прямая со стрелкой 22"/>
              <p:cNvCxnSpPr>
                <a:stCxn id="19" idx="2"/>
                <a:endCxn id="21" idx="0"/>
              </p:cNvCxnSpPr>
              <p:nvPr/>
            </p:nvCxnSpPr>
            <p:spPr>
              <a:xfrm>
                <a:off x="2087563" y="2205038"/>
                <a:ext cx="0" cy="4397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a:off x="2627313" y="3860800"/>
                <a:ext cx="0" cy="1984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1400176" y="3852863"/>
                <a:ext cx="0" cy="2254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единительная линия 26"/>
              <p:cNvCxnSpPr/>
              <p:nvPr/>
            </p:nvCxnSpPr>
            <p:spPr>
              <a:xfrm>
                <a:off x="1400176" y="3860800"/>
                <a:ext cx="1227137" cy="0"/>
              </a:xfrm>
              <a:prstGeom prst="line">
                <a:avLst/>
              </a:prstGeom>
            </p:spPr>
            <p:style>
              <a:lnRef idx="1">
                <a:schemeClr val="dk1"/>
              </a:lnRef>
              <a:fillRef idx="0">
                <a:schemeClr val="dk1"/>
              </a:fillRef>
              <a:effectRef idx="0">
                <a:schemeClr val="dk1"/>
              </a:effectRef>
              <a:fontRef idx="minor">
                <a:schemeClr val="tx1"/>
              </a:fontRef>
            </p:style>
          </p:cxnSp>
          <p:cxnSp>
            <p:nvCxnSpPr>
              <p:cNvPr id="28" name="Прямая соединительная линия 27"/>
              <p:cNvCxnSpPr/>
              <p:nvPr/>
            </p:nvCxnSpPr>
            <p:spPr>
              <a:xfrm>
                <a:off x="2268538" y="3563938"/>
                <a:ext cx="0" cy="296862"/>
              </a:xfrm>
              <a:prstGeom prst="line">
                <a:avLst/>
              </a:prstGeom>
            </p:spPr>
            <p:style>
              <a:lnRef idx="1">
                <a:schemeClr val="dk1"/>
              </a:lnRef>
              <a:fillRef idx="0">
                <a:schemeClr val="dk1"/>
              </a:fillRef>
              <a:effectRef idx="0">
                <a:schemeClr val="dk1"/>
              </a:effectRef>
              <a:fontRef idx="minor">
                <a:schemeClr val="tx1"/>
              </a:fontRef>
            </p:style>
          </p:cxnSp>
        </p:grpSp>
        <p:cxnSp>
          <p:nvCxnSpPr>
            <p:cNvPr id="18" name="Прямая со стрелкой 17"/>
            <p:cNvCxnSpPr/>
            <p:nvPr/>
          </p:nvCxnSpPr>
          <p:spPr>
            <a:xfrm>
              <a:off x="3132137" y="3071813"/>
              <a:ext cx="2841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29" name="Прямая соединительная линия 28"/>
          <p:cNvCxnSpPr/>
          <p:nvPr/>
        </p:nvCxnSpPr>
        <p:spPr>
          <a:xfrm>
            <a:off x="5435600" y="1341438"/>
            <a:ext cx="0" cy="4054475"/>
          </a:xfrm>
          <a:prstGeom prst="line">
            <a:avLst/>
          </a:prstGeom>
          <a:ln w="28575">
            <a:solidFill>
              <a:schemeClr val="bg1">
                <a:lumMod val="50000"/>
              </a:schemeClr>
            </a:solidFill>
            <a:prstDash val="sysDot"/>
          </a:ln>
        </p:spPr>
        <p:style>
          <a:lnRef idx="1">
            <a:schemeClr val="dk1"/>
          </a:lnRef>
          <a:fillRef idx="0">
            <a:schemeClr val="dk1"/>
          </a:fillRef>
          <a:effectRef idx="0">
            <a:schemeClr val="dk1"/>
          </a:effectRef>
          <a:fontRef idx="minor">
            <a:schemeClr val="tx1"/>
          </a:fontRef>
        </p:style>
      </p:cxnSp>
      <p:sp>
        <p:nvSpPr>
          <p:cNvPr id="30" name="Прямоугольник 27"/>
          <p:cNvSpPr>
            <a:spLocks noChangeArrowheads="1"/>
          </p:cNvSpPr>
          <p:nvPr/>
        </p:nvSpPr>
        <p:spPr bwMode="auto">
          <a:xfrm>
            <a:off x="5580112" y="1484784"/>
            <a:ext cx="2787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US" b="1" dirty="0" smtClean="0">
                <a:solidFill>
                  <a:srgbClr val="000000"/>
                </a:solidFill>
                <a:latin typeface="Arial Narrow" pitchFamily="34" charset="0"/>
                <a:cs typeface="Arial" charset="0"/>
              </a:rPr>
              <a:t>Management Bodies and Committees</a:t>
            </a:r>
            <a:r>
              <a:rPr lang="ru-RU" b="1" dirty="0" smtClean="0">
                <a:solidFill>
                  <a:srgbClr val="000000"/>
                </a:solidFill>
                <a:latin typeface="Arial Narrow" pitchFamily="34" charset="0"/>
                <a:cs typeface="Arial" charset="0"/>
              </a:rPr>
              <a:t>:</a:t>
            </a:r>
            <a:endParaRPr lang="ru-RU" b="1" dirty="0">
              <a:solidFill>
                <a:srgbClr val="000000"/>
              </a:solidFill>
              <a:latin typeface="Arial Narrow" pitchFamily="34" charset="0"/>
              <a:cs typeface="Arial" charset="0"/>
            </a:endParaRPr>
          </a:p>
        </p:txBody>
      </p:sp>
      <p:sp>
        <p:nvSpPr>
          <p:cNvPr id="31" name="Прямоугольник 28"/>
          <p:cNvSpPr>
            <a:spLocks noChangeArrowheads="1"/>
          </p:cNvSpPr>
          <p:nvPr/>
        </p:nvSpPr>
        <p:spPr bwMode="auto">
          <a:xfrm>
            <a:off x="5580112" y="2358013"/>
            <a:ext cx="331311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fontAlgn="base">
              <a:spcBef>
                <a:spcPct val="0"/>
              </a:spcBef>
              <a:spcAft>
                <a:spcPct val="0"/>
              </a:spcAft>
              <a:buFont typeface="Arial" charset="0"/>
              <a:buAutoNum type="arabicPeriod"/>
              <a:defRPr/>
            </a:pPr>
            <a:endParaRPr lang="en-US" sz="1400" dirty="0" smtClean="0">
              <a:solidFill>
                <a:srgbClr val="000000"/>
              </a:solidFill>
              <a:latin typeface="Arial Narrow" panose="020B0606020202030204" pitchFamily="34" charset="0"/>
              <a:cs typeface="Arial" charset="0"/>
            </a:endParaRP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CEO</a:t>
            </a: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The Management Board</a:t>
            </a:r>
            <a:endParaRPr lang="ru-RU" sz="1400" dirty="0" smtClean="0">
              <a:solidFill>
                <a:srgbClr val="000000"/>
              </a:solidFill>
              <a:latin typeface="Arial Narrow" panose="020B0606020202030204" pitchFamily="34" charset="0"/>
              <a:cs typeface="Arial" charset="0"/>
            </a:endParaRP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Asset and Liability Committee</a:t>
            </a:r>
            <a:endParaRPr lang="ru-RU" sz="1400" dirty="0" smtClean="0">
              <a:solidFill>
                <a:srgbClr val="000000"/>
              </a:solidFill>
              <a:latin typeface="Arial Narrow" panose="020B0606020202030204" pitchFamily="34" charset="0"/>
              <a:cs typeface="Arial" charset="0"/>
            </a:endParaRP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Credit Committee</a:t>
            </a:r>
            <a:endParaRPr lang="ru-RU" sz="1400" dirty="0">
              <a:solidFill>
                <a:srgbClr val="000000"/>
              </a:solidFill>
              <a:latin typeface="Arial Narrow" panose="020B0606020202030204" pitchFamily="34" charset="0"/>
              <a:cs typeface="Arial" charset="0"/>
            </a:endParaRP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Business Committee</a:t>
            </a:r>
            <a:r>
              <a:rPr lang="ru-RU" sz="1400" dirty="0" smtClean="0">
                <a:solidFill>
                  <a:srgbClr val="000000"/>
                </a:solidFill>
                <a:latin typeface="Arial Narrow" panose="020B0606020202030204" pitchFamily="34" charset="0"/>
                <a:cs typeface="Arial" charset="0"/>
              </a:rPr>
              <a:t>  </a:t>
            </a:r>
            <a:endParaRPr lang="ru-RU" sz="1400" dirty="0">
              <a:solidFill>
                <a:srgbClr val="000000"/>
              </a:solidFill>
              <a:latin typeface="Arial Narrow" panose="020B0606020202030204" pitchFamily="34" charset="0"/>
              <a:cs typeface="Arial" charset="0"/>
            </a:endParaRPr>
          </a:p>
          <a:p>
            <a:pPr marL="342900" indent="-342900" fontAlgn="base">
              <a:spcBef>
                <a:spcPct val="0"/>
              </a:spcBef>
              <a:spcAft>
                <a:spcPct val="0"/>
              </a:spcAft>
              <a:buFont typeface="Arial" charset="0"/>
              <a:buAutoNum type="arabicPeriod"/>
              <a:defRPr/>
            </a:pPr>
            <a:r>
              <a:rPr lang="en-US" sz="1400" dirty="0" smtClean="0">
                <a:solidFill>
                  <a:srgbClr val="000000"/>
                </a:solidFill>
                <a:latin typeface="Arial Narrow" panose="020B0606020202030204" pitchFamily="34" charset="0"/>
                <a:cs typeface="Arial" charset="0"/>
              </a:rPr>
              <a:t>Small Credit Committee</a:t>
            </a:r>
            <a:endParaRPr lang="ru-RU" sz="1400" dirty="0">
              <a:solidFill>
                <a:srgbClr val="000000"/>
              </a:solidFill>
              <a:latin typeface="Arial Narrow" panose="020B0606020202030204" pitchFamily="34" charset="0"/>
              <a:cs typeface="Arial" charset="0"/>
            </a:endParaRPr>
          </a:p>
        </p:txBody>
      </p:sp>
    </p:spTree>
    <p:extLst>
      <p:ext uri="{BB962C8B-B14F-4D97-AF65-F5344CB8AC3E}">
        <p14:creationId xmlns:p14="http://schemas.microsoft.com/office/powerpoint/2010/main" val="4110464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251519" y="260648"/>
            <a:ext cx="8615936" cy="6244752"/>
          </a:xfrm>
          <a:prstGeom prst="roundRect">
            <a:avLst>
              <a:gd name="adj" fmla="val 4038"/>
            </a:avLst>
          </a:prstGeom>
          <a:noFill/>
          <a:ln>
            <a:solidFill>
              <a:srgbClr val="C00000"/>
            </a:solidFill>
          </a:ln>
        </p:spPr>
        <p:style>
          <a:lnRef idx="2">
            <a:schemeClr val="accent1">
              <a:shade val="50000"/>
            </a:schemeClr>
          </a:lnRef>
          <a:fillRef idx="1001">
            <a:schemeClr val="l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v</a:t>
            </a:r>
            <a:endParaRPr lang="ru-RU" dirty="0" smtClean="0"/>
          </a:p>
        </p:txBody>
      </p:sp>
      <p:sp>
        <p:nvSpPr>
          <p:cNvPr id="22" name="TextBox 21"/>
          <p:cNvSpPr txBox="1"/>
          <p:nvPr/>
        </p:nvSpPr>
        <p:spPr>
          <a:xfrm>
            <a:off x="7729512" y="5921396"/>
            <a:ext cx="432048" cy="369332"/>
          </a:xfrm>
          <a:prstGeom prst="rect">
            <a:avLst/>
          </a:prstGeom>
          <a:noFill/>
        </p:spPr>
        <p:txBody>
          <a:bodyPr wrap="square" rtlCol="0">
            <a:spAutoFit/>
          </a:bodyPr>
          <a:lstStyle/>
          <a:p>
            <a:pPr algn="ctr"/>
            <a:fld id="{BFC4E918-C4CF-4D74-B991-4101DED5651A}" type="slidenum">
              <a:rPr lang="ru-RU" smtClean="0">
                <a:solidFill>
                  <a:srgbClr val="800000"/>
                </a:solidFill>
              </a:rPr>
              <a:pPr algn="ctr"/>
              <a:t>9</a:t>
            </a:fld>
            <a:endParaRPr lang="ru-RU" dirty="0">
              <a:solidFill>
                <a:srgbClr val="800000"/>
              </a:solidFill>
            </a:endParaRPr>
          </a:p>
        </p:txBody>
      </p:sp>
      <p:sp>
        <p:nvSpPr>
          <p:cNvPr id="24" name="TextBox 23"/>
          <p:cNvSpPr txBox="1"/>
          <p:nvPr/>
        </p:nvSpPr>
        <p:spPr>
          <a:xfrm>
            <a:off x="468163" y="384126"/>
            <a:ext cx="6624736" cy="584775"/>
          </a:xfrm>
          <a:prstGeom prst="rect">
            <a:avLst/>
          </a:prstGeom>
          <a:noFill/>
        </p:spPr>
        <p:txBody>
          <a:bodyPr wrap="square" rtlCol="0">
            <a:spAutoFit/>
          </a:bodyPr>
          <a:lstStyle/>
          <a:p>
            <a:r>
              <a:rPr lang="en-US" sz="3200" b="1" dirty="0">
                <a:solidFill>
                  <a:srgbClr val="800000"/>
                </a:solidFill>
                <a:latin typeface="Arial" panose="020B0604020202020204" pitchFamily="34" charset="0"/>
                <a:cs typeface="Arial" panose="020B0604020202020204" pitchFamily="34" charset="0"/>
              </a:rPr>
              <a:t>Bank’s Board of Directors</a:t>
            </a:r>
            <a:endParaRPr lang="ru-RU" sz="3200" b="1" dirty="0" smtClean="0">
              <a:solidFill>
                <a:srgbClr val="800000"/>
              </a:solidFill>
              <a:latin typeface="Arial" panose="020B0604020202020204" pitchFamily="34" charset="0"/>
              <a:cs typeface="Arial" panose="020B0604020202020204" pitchFamily="34" charset="0"/>
            </a:endParaRPr>
          </a:p>
        </p:txBody>
      </p:sp>
      <p:sp>
        <p:nvSpPr>
          <p:cNvPr id="15" name="TextBox 14">
            <a:hlinkClick r:id="" action="ppaction://hlinkshowjump?jump=previousslide"/>
          </p:cNvPr>
          <p:cNvSpPr txBox="1"/>
          <p:nvPr/>
        </p:nvSpPr>
        <p:spPr>
          <a:xfrm>
            <a:off x="7308304"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6" name="TextBox 15">
            <a:hlinkClick r:id="" action="ppaction://hlinkshowjump?jump=nextslide"/>
          </p:cNvPr>
          <p:cNvSpPr txBox="1"/>
          <p:nvPr/>
        </p:nvSpPr>
        <p:spPr>
          <a:xfrm>
            <a:off x="8100392" y="5918758"/>
            <a:ext cx="432048" cy="369332"/>
          </a:xfrm>
          <a:prstGeom prst="rect">
            <a:avLst/>
          </a:prstGeom>
          <a:noFill/>
        </p:spPr>
        <p:txBody>
          <a:bodyPr wrap="square" rtlCol="0">
            <a:spAutoFit/>
          </a:bodyPr>
          <a:lstStyle/>
          <a:p>
            <a:pPr algn="ctr"/>
            <a:r>
              <a:rPr lang="ru-RU" dirty="0" smtClean="0">
                <a:solidFill>
                  <a:srgbClr val="800000"/>
                </a:solidFill>
              </a:rPr>
              <a:t>→</a:t>
            </a:r>
            <a:endParaRPr lang="ru-RU" dirty="0">
              <a:solidFill>
                <a:srgbClr val="800000"/>
              </a:solidFill>
            </a:endParaRPr>
          </a:p>
        </p:txBody>
      </p:sp>
      <p:sp>
        <p:nvSpPr>
          <p:cNvPr id="11" name="Нижний колонтитул 24"/>
          <p:cNvSpPr>
            <a:spLocks noGrp="1"/>
          </p:cNvSpPr>
          <p:nvPr>
            <p:ph type="ftr" sz="quarter" idx="11"/>
          </p:nvPr>
        </p:nvSpPr>
        <p:spPr>
          <a:xfrm>
            <a:off x="3124200" y="6520259"/>
            <a:ext cx="2895600" cy="365125"/>
          </a:xfrm>
        </p:spPr>
        <p:txBody>
          <a:bodyPr/>
          <a:lstStyle/>
          <a:p>
            <a:r>
              <a:rPr lang="pl-PL" b="1" dirty="0">
                <a:solidFill>
                  <a:srgbClr val="800000"/>
                </a:solidFill>
              </a:rPr>
              <a:t>CB “ENERGOTRANSBANK” (JSC)</a:t>
            </a:r>
          </a:p>
        </p:txBody>
      </p:sp>
      <p:graphicFrame>
        <p:nvGraphicFramePr>
          <p:cNvPr id="32" name="Таблица 31"/>
          <p:cNvGraphicFramePr>
            <a:graphicFrameLocks noGrp="1"/>
          </p:cNvGraphicFramePr>
          <p:nvPr>
            <p:extLst>
              <p:ext uri="{D42A27DB-BD31-4B8C-83A1-F6EECF244321}">
                <p14:modId xmlns:p14="http://schemas.microsoft.com/office/powerpoint/2010/main" val="1819179513"/>
              </p:ext>
            </p:extLst>
          </p:nvPr>
        </p:nvGraphicFramePr>
        <p:xfrm>
          <a:off x="468313" y="1412874"/>
          <a:ext cx="8136136" cy="4173687"/>
        </p:xfrm>
        <a:graphic>
          <a:graphicData uri="http://schemas.openxmlformats.org/drawingml/2006/table">
            <a:tbl>
              <a:tblPr firstRow="1" bandRow="1">
                <a:tableStyleId>{21E4AEA4-8DFA-4A89-87EB-49C32662AFE0}</a:tableStyleId>
              </a:tblPr>
              <a:tblGrid>
                <a:gridCol w="3282549"/>
                <a:gridCol w="2926428"/>
                <a:gridCol w="1927159"/>
              </a:tblGrid>
              <a:tr h="376858">
                <a:tc>
                  <a:txBody>
                    <a:bodyPr/>
                    <a:lstStyle/>
                    <a:p>
                      <a:pPr algn="ctr"/>
                      <a:r>
                        <a:rPr lang="en-US" sz="1400" dirty="0" smtClean="0">
                          <a:latin typeface="Arial Narrow" panose="020B0606020202030204" pitchFamily="34" charset="0"/>
                        </a:rPr>
                        <a:t>Full name</a:t>
                      </a:r>
                      <a:endParaRPr lang="ru-RU" sz="1400" dirty="0">
                        <a:latin typeface="Arial Narrow" panose="020B0606020202030204" pitchFamily="34" charset="0"/>
                      </a:endParaRPr>
                    </a:p>
                  </a:txBody>
                  <a:tcPr marL="91428" marR="91428" marT="45738" marB="45738" anchor="ctr">
                    <a:solidFill>
                      <a:srgbClr val="800000"/>
                    </a:solidFill>
                  </a:tcPr>
                </a:tc>
                <a:tc>
                  <a:txBody>
                    <a:bodyPr/>
                    <a:lstStyle/>
                    <a:p>
                      <a:pPr algn="ctr"/>
                      <a:r>
                        <a:rPr lang="en-US" sz="1400" dirty="0" smtClean="0">
                          <a:latin typeface="Arial Narrow" panose="020B0606020202030204" pitchFamily="34" charset="0"/>
                        </a:rPr>
                        <a:t>Position in Bank</a:t>
                      </a:r>
                      <a:endParaRPr lang="ru-RU" sz="1400" dirty="0">
                        <a:latin typeface="Arial Narrow" panose="020B0606020202030204" pitchFamily="34" charset="0"/>
                      </a:endParaRPr>
                    </a:p>
                  </a:txBody>
                  <a:tcPr marL="91428" marR="91428" marT="45738" marB="45738" anchor="ctr">
                    <a:solidFill>
                      <a:srgbClr val="800000"/>
                    </a:solidFill>
                  </a:tcPr>
                </a:tc>
                <a:tc>
                  <a:txBody>
                    <a:bodyPr/>
                    <a:lstStyle/>
                    <a:p>
                      <a:pPr algn="ctr"/>
                      <a:r>
                        <a:rPr lang="en-US" sz="1400" dirty="0" smtClean="0">
                          <a:latin typeface="Arial Narrow" panose="020B0606020202030204" pitchFamily="34" charset="0"/>
                        </a:rPr>
                        <a:t>Share in the Authorized Capital</a:t>
                      </a:r>
                      <a:r>
                        <a:rPr lang="ru-RU" sz="1400" dirty="0" smtClean="0">
                          <a:latin typeface="Arial Narrow" panose="020B0606020202030204" pitchFamily="34" charset="0"/>
                        </a:rPr>
                        <a:t>, %</a:t>
                      </a:r>
                      <a:endParaRPr lang="ru-RU" sz="1400" dirty="0">
                        <a:latin typeface="Arial Narrow" panose="020B0606020202030204" pitchFamily="34" charset="0"/>
                      </a:endParaRPr>
                    </a:p>
                  </a:txBody>
                  <a:tcPr marL="91428" marR="91428" marT="45738" marB="45738" anchor="ctr">
                    <a:solidFill>
                      <a:srgbClr val="800000"/>
                    </a:solidFill>
                  </a:tcPr>
                </a:tc>
              </a:tr>
              <a:tr h="376858">
                <a:tc>
                  <a:txBody>
                    <a:bodyPr/>
                    <a:lstStyle/>
                    <a:p>
                      <a:r>
                        <a:rPr lang="en-US" sz="1400" b="1" dirty="0" smtClean="0">
                          <a:latin typeface="Arial Narrow" panose="020B0606020202030204" pitchFamily="34" charset="0"/>
                        </a:rPr>
                        <a:t>Ivanov I.D.</a:t>
                      </a:r>
                      <a:endParaRPr lang="ru-RU" sz="1400" b="1" dirty="0">
                        <a:latin typeface="Arial Narrow" panose="020B0606020202030204" pitchFamily="34" charset="0"/>
                      </a:endParaRPr>
                    </a:p>
                  </a:txBody>
                  <a:tcPr marL="91428" marR="91428" marT="45738" marB="45738" anchor="ctr"/>
                </a:tc>
                <a:tc>
                  <a:txBody>
                    <a:bodyPr/>
                    <a:lstStyle/>
                    <a:p>
                      <a:r>
                        <a:rPr lang="en-US" sz="1400" dirty="0" smtClean="0">
                          <a:latin typeface="Arial Narrow" panose="020B0606020202030204" pitchFamily="34" charset="0"/>
                        </a:rPr>
                        <a:t>Chairman of the Board of Directors</a:t>
                      </a:r>
                      <a:endParaRPr lang="ru-RU" sz="1400" dirty="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6406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latin typeface="Arial Narrow" panose="020B0606020202030204" pitchFamily="34" charset="0"/>
                        </a:rPr>
                        <a:t>Ponomarev</a:t>
                      </a:r>
                      <a:r>
                        <a:rPr lang="en-US" sz="1400" b="1" dirty="0" smtClean="0">
                          <a:latin typeface="Arial Narrow" panose="020B0606020202030204" pitchFamily="34" charset="0"/>
                        </a:rPr>
                        <a:t> Y.V.</a:t>
                      </a:r>
                      <a:endParaRPr lang="ru-RU" sz="1400" b="1" dirty="0">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 Chairman of the Administrative Board</a:t>
                      </a:r>
                      <a:endParaRPr lang="ru-RU" sz="1400" dirty="0" smtClean="0">
                        <a:latin typeface="Arial Narrow" panose="020B0606020202030204" pitchFamily="34" charset="0"/>
                      </a:endParaRPr>
                    </a:p>
                  </a:txBody>
                  <a:tcPr marL="91428" marR="91428" marT="45738" marB="457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a:t>
                      </a:r>
                      <a:endParaRPr lang="ru-RU" sz="1400" dirty="0" smtClean="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latin typeface="Arial Narrow" panose="020B0606020202030204" pitchFamily="34" charset="0"/>
                        </a:rPr>
                        <a:t>Scherbakov</a:t>
                      </a:r>
                      <a:r>
                        <a:rPr lang="en-US" sz="1400" b="1" dirty="0" smtClean="0">
                          <a:latin typeface="Arial Narrow" panose="020B0606020202030204" pitchFamily="34" charset="0"/>
                        </a:rPr>
                        <a:t> V.I.</a:t>
                      </a:r>
                      <a:endParaRPr lang="ru-RU" sz="1400"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ru-RU" sz="1400" dirty="0" smtClean="0">
                          <a:latin typeface="Arial Narrow" panose="020B0606020202030204" pitchFamily="34" charset="0"/>
                        </a:rPr>
                        <a:t>0,00014 % </a:t>
                      </a:r>
                      <a:endParaRPr lang="ru-RU" sz="1400" dirty="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latin typeface="Arial Narrow" panose="020B0606020202030204" pitchFamily="34" charset="0"/>
                        </a:rPr>
                        <a:t>Scherbakov</a:t>
                      </a:r>
                      <a:r>
                        <a:rPr lang="en-US" sz="1400" b="1" dirty="0" smtClean="0">
                          <a:latin typeface="Arial Narrow" panose="020B0606020202030204" pitchFamily="34" charset="0"/>
                        </a:rPr>
                        <a:t> S.V.</a:t>
                      </a:r>
                      <a:endParaRPr lang="ru-RU" sz="1400"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effectLst/>
                          <a:latin typeface="Arial Narrow" panose="020B0606020202030204" pitchFamily="34" charset="0"/>
                        </a:rPr>
                        <a:t>Vildanova</a:t>
                      </a:r>
                      <a:r>
                        <a:rPr lang="en-US" sz="1400" b="1" dirty="0" smtClean="0">
                          <a:effectLst/>
                          <a:latin typeface="Arial Narrow" panose="020B0606020202030204" pitchFamily="34" charset="0"/>
                        </a:rPr>
                        <a:t> M.M.</a:t>
                      </a:r>
                      <a:endParaRPr lang="ru-RU" sz="1400" b="1"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376858">
                <a:tc>
                  <a:txBody>
                    <a:bodyPr/>
                    <a:lstStyle/>
                    <a:p>
                      <a:r>
                        <a:rPr lang="en-US" sz="1400" b="1" dirty="0" smtClean="0">
                          <a:effectLst/>
                          <a:latin typeface="Arial Narrow" panose="020B0606020202030204" pitchFamily="34" charset="0"/>
                        </a:rPr>
                        <a:t>Zhukov M.V.</a:t>
                      </a:r>
                      <a:endParaRPr lang="ru-RU" sz="1400" b="1" dirty="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effectLst/>
                          <a:latin typeface="Arial Narrow" panose="020B0606020202030204" pitchFamily="34" charset="0"/>
                        </a:rPr>
                        <a:t>Malygina</a:t>
                      </a:r>
                      <a:r>
                        <a:rPr lang="en-US" sz="1400" b="1" dirty="0" smtClean="0">
                          <a:effectLst/>
                          <a:latin typeface="Arial Narrow" panose="020B0606020202030204" pitchFamily="34" charset="0"/>
                        </a:rPr>
                        <a:t> O.S.</a:t>
                      </a:r>
                      <a:endParaRPr lang="ru-RU" sz="1400" b="1"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effectLst/>
                          <a:latin typeface="Arial Narrow" panose="020B0606020202030204" pitchFamily="34" charset="0"/>
                        </a:rPr>
                        <a:t>Pogodina</a:t>
                      </a:r>
                      <a:r>
                        <a:rPr lang="en-US" sz="1400" b="1" dirty="0" smtClean="0">
                          <a:effectLst/>
                          <a:latin typeface="Arial Narrow" panose="020B0606020202030204" pitchFamily="34" charset="0"/>
                        </a:rPr>
                        <a:t> O.V.</a:t>
                      </a:r>
                      <a:endParaRPr lang="ru-RU" sz="1400" b="1"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r h="3768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err="1" smtClean="0">
                          <a:effectLst/>
                          <a:latin typeface="Arial Narrow" panose="020B0606020202030204" pitchFamily="34" charset="0"/>
                        </a:rPr>
                        <a:t>Preksin</a:t>
                      </a:r>
                      <a:r>
                        <a:rPr lang="en-US" sz="1400" b="1" dirty="0" smtClean="0">
                          <a:effectLst/>
                          <a:latin typeface="Arial Narrow" panose="020B0606020202030204" pitchFamily="34" charset="0"/>
                        </a:rPr>
                        <a:t> O.M.</a:t>
                      </a:r>
                      <a:endParaRPr lang="ru-RU" sz="1400" b="1" dirty="0" smtClean="0">
                        <a:effectLst/>
                        <a:latin typeface="Arial Narrow" panose="020B0606020202030204" pitchFamily="34" charset="0"/>
                      </a:endParaRPr>
                    </a:p>
                  </a:txBody>
                  <a:tcPr marL="91428" marR="91428" marT="45738" marB="457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Narrow" panose="020B0606020202030204" pitchFamily="34" charset="0"/>
                        </a:rPr>
                        <a:t>Member of the Board of Directors</a:t>
                      </a:r>
                      <a:endParaRPr lang="ru-RU" sz="1400" dirty="0" smtClean="0">
                        <a:latin typeface="Arial Narrow" panose="020B0606020202030204" pitchFamily="34" charset="0"/>
                      </a:endParaRPr>
                    </a:p>
                  </a:txBody>
                  <a:tcPr marL="91428" marR="91428" marT="45738" marB="45738" anchor="ctr"/>
                </a:tc>
                <a:tc>
                  <a:txBody>
                    <a:bodyPr/>
                    <a:lstStyle/>
                    <a:p>
                      <a:pPr algn="ctr"/>
                      <a:r>
                        <a:rPr lang="en-US" sz="1400" dirty="0" smtClean="0">
                          <a:latin typeface="Arial Narrow" panose="020B0606020202030204" pitchFamily="34" charset="0"/>
                        </a:rPr>
                        <a:t>-</a:t>
                      </a:r>
                      <a:endParaRPr lang="ru-RU" sz="1400" dirty="0">
                        <a:latin typeface="Arial Narrow" pitchFamily="34" charset="0"/>
                      </a:endParaRPr>
                    </a:p>
                  </a:txBody>
                  <a:tcPr marL="91428" marR="91428" marT="45738" marB="45738" anchor="ctr"/>
                </a:tc>
              </a:tr>
            </a:tbl>
          </a:graphicData>
        </a:graphic>
      </p:graphicFrame>
    </p:spTree>
    <p:extLst>
      <p:ext uri="{BB962C8B-B14F-4D97-AF65-F5344CB8AC3E}">
        <p14:creationId xmlns:p14="http://schemas.microsoft.com/office/powerpoint/2010/main" val="2800228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defPPr>
      </a:lstStyle>
      <a:style>
        <a:lnRef idx="2">
          <a:schemeClr val="accent1">
            <a:shade val="50000"/>
          </a:schemeClr>
        </a:lnRef>
        <a:fillRef idx="1001">
          <a:schemeClr val="l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700</TotalTime>
  <Words>2306</Words>
  <Application>Microsoft Office PowerPoint</Application>
  <PresentationFormat>Экран (4:3)</PresentationFormat>
  <Paragraphs>280</Paragraphs>
  <Slides>15</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Денис Артемьев</dc:creator>
  <cp:lastModifiedBy>Катя</cp:lastModifiedBy>
  <cp:revision>53</cp:revision>
  <cp:lastPrinted>2014-04-21T14:24:00Z</cp:lastPrinted>
  <dcterms:created xsi:type="dcterms:W3CDTF">2013-01-24T17:55:50Z</dcterms:created>
  <dcterms:modified xsi:type="dcterms:W3CDTF">2014-04-22T05:11:48Z</dcterms:modified>
</cp:coreProperties>
</file>