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0" r:id="rId1"/>
  </p:sldMasterIdLst>
  <p:notesMasterIdLst>
    <p:notesMasterId r:id="rId9"/>
  </p:notesMasterIdLst>
  <p:handoutMasterIdLst>
    <p:handoutMasterId r:id="rId10"/>
  </p:handoutMasterIdLst>
  <p:sldIdLst>
    <p:sldId id="393" r:id="rId2"/>
    <p:sldId id="394" r:id="rId3"/>
    <p:sldId id="395" r:id="rId4"/>
    <p:sldId id="396" r:id="rId5"/>
    <p:sldId id="398" r:id="rId6"/>
    <p:sldId id="399" r:id="rId7"/>
    <p:sldId id="392" r:id="rId8"/>
  </p:sldIdLst>
  <p:sldSz cx="9144000" cy="6858000" type="screen4x3"/>
  <p:notesSz cx="6718300" cy="98552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5788"/>
    <a:srgbClr val="5482AB"/>
    <a:srgbClr val="000000"/>
    <a:srgbClr val="D52B1E"/>
    <a:srgbClr val="3C8A2E"/>
    <a:srgbClr val="19398A"/>
    <a:srgbClr val="54B948"/>
    <a:srgbClr val="E6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27" autoAdjust="0"/>
    <p:restoredTop sz="94731" autoAdjust="0"/>
  </p:normalViewPr>
  <p:slideViewPr>
    <p:cSldViewPr>
      <p:cViewPr>
        <p:scale>
          <a:sx n="100" d="100"/>
          <a:sy n="100" d="100"/>
        </p:scale>
        <p:origin x="-1171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700" y="-84"/>
      </p:cViewPr>
      <p:guideLst>
        <p:guide orient="horz" pos="3104"/>
        <p:guide pos="211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0570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4" tIns="45437" rIns="90874" bIns="454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7730" y="1"/>
            <a:ext cx="2910570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4" tIns="45437" rIns="90874" bIns="454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888"/>
            <a:ext cx="2910570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4" tIns="45437" rIns="90874" bIns="454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7730" y="9361888"/>
            <a:ext cx="2910570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4" tIns="45437" rIns="90874" bIns="454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E3F7F5D-AFBE-4704-AAA6-C019820E9A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676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0570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4" tIns="45437" rIns="90874" bIns="454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7730" y="1"/>
            <a:ext cx="2910570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4" tIns="45437" rIns="90874" bIns="454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561" y="4680945"/>
            <a:ext cx="4927179" cy="44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4" tIns="45437" rIns="90874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888"/>
            <a:ext cx="2910570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4" tIns="45437" rIns="90874" bIns="454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7730" y="9361888"/>
            <a:ext cx="2910570" cy="49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4" tIns="45437" rIns="90874" bIns="4543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084FC7-96F2-4183-8F40-4325C7C507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641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CC3FAC-B940-4184-8EB6-61BA2B1DDBF9}" type="slidenum">
              <a:rPr lang="ru-RU" smtClean="0"/>
              <a:pPr/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(чист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6856692" y="6441462"/>
            <a:ext cx="202978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200" b="1" dirty="0" smtClean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  <p:pic>
        <p:nvPicPr>
          <p:cNvPr id="4" name="Picture 2" descr="C:\Dima_Works\Шаблоны\Шаблоны 2011\Логотипы\Logo_NEO_Centre_pantone_ru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88" y="6317299"/>
            <a:ext cx="1907827" cy="38715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заголовком раздела (чист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91551" y="6442859"/>
            <a:ext cx="297566" cy="240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74464" y="6441462"/>
            <a:ext cx="202978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200" b="1" dirty="0" smtClean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376243"/>
            <a:ext cx="400843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Picture 2" descr="C:\Dima_Works\Шаблоны\Шаблоны 2011\Логотипы\Logo_NEO_Centre_pantone_ru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88" y="6317299"/>
            <a:ext cx="1907827" cy="38715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сновной слайд (чист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50825" y="644525"/>
            <a:ext cx="8642350" cy="0"/>
          </a:xfrm>
          <a:prstGeom prst="line">
            <a:avLst/>
          </a:prstGeom>
          <a:ln w="6350" cap="flat" cmpd="thickThin">
            <a:solidFill>
              <a:srgbClr val="5482A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250825" y="644525"/>
            <a:ext cx="8642350" cy="0"/>
          </a:xfrm>
          <a:prstGeom prst="line">
            <a:avLst/>
          </a:prstGeom>
          <a:ln w="19050" cap="flat" cmpd="thickThin">
            <a:solidFill>
              <a:srgbClr val="5482A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 userDrawn="1"/>
        </p:nvSpPr>
        <p:spPr>
          <a:xfrm>
            <a:off x="8591551" y="6442859"/>
            <a:ext cx="297566" cy="240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74464" y="6441462"/>
            <a:ext cx="202978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200" b="1" dirty="0" smtClean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376243"/>
            <a:ext cx="400843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9" name="Picture 2" descr="C:\Dima_Works\Шаблоны\Шаблоны 2011\Логотипы\Logo_NEO_Centre_pantone_ru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88" y="6317299"/>
            <a:ext cx="1907827" cy="38715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(с текстовыми блокам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ima_Works\Шаблоны\Шаблоны 2011\Логотипы\Logo_NEO_Centre_pantone_ru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88" y="6317299"/>
            <a:ext cx="1907827" cy="387153"/>
          </a:xfrm>
          <a:prstGeom prst="rect">
            <a:avLst/>
          </a:prstGeom>
          <a:noFill/>
        </p:spPr>
      </p:pic>
      <p:sp>
        <p:nvSpPr>
          <p:cNvPr id="10" name="Текст 9"/>
          <p:cNvSpPr>
            <a:spLocks noGrp="1"/>
          </p:cNvSpPr>
          <p:nvPr>
            <p:ph type="body" sz="quarter" idx="12" hasCustomPrompt="1"/>
          </p:nvPr>
        </p:nvSpPr>
        <p:spPr>
          <a:xfrm>
            <a:off x="971600" y="1851516"/>
            <a:ext cx="7056388" cy="1440160"/>
          </a:xfrm>
          <a:prstGeom prst="rect">
            <a:avLst/>
          </a:prstGeom>
        </p:spPr>
        <p:txBody>
          <a:bodyPr/>
          <a:lstStyle>
            <a:lvl1pPr>
              <a:buNone/>
              <a:defRPr sz="3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1" hasCustomPrompt="1"/>
          </p:nvPr>
        </p:nvSpPr>
        <p:spPr>
          <a:xfrm>
            <a:off x="978292" y="3717032"/>
            <a:ext cx="7050092" cy="1439863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None/>
              <a:defRPr lang="en-US" sz="2400" baseline="0" dirty="0">
                <a:solidFill>
                  <a:schemeClr val="bg2"/>
                </a:solidFill>
              </a:defRPr>
            </a:lvl1pPr>
            <a:lvl2pPr>
              <a:buNone/>
              <a:defRPr/>
            </a:lvl2pPr>
          </a:lstStyle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 smtClean="0">
                <a:solidFill>
                  <a:schemeClr val="bg2"/>
                </a:solidFill>
                <a:latin typeface="+mj-lt"/>
              </a:rPr>
              <a:t>Презентация компании</a:t>
            </a:r>
            <a:endParaRPr lang="en-US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856692" y="6441462"/>
            <a:ext cx="202978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200" b="1" dirty="0" smtClean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дай содержание (с текстовыми блокам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50825" y="644525"/>
            <a:ext cx="8642350" cy="0"/>
          </a:xfrm>
          <a:prstGeom prst="line">
            <a:avLst/>
          </a:prstGeom>
          <a:ln w="6350" cap="flat" cmpd="thickThin">
            <a:solidFill>
              <a:srgbClr val="5482A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250825" y="644525"/>
            <a:ext cx="8642350" cy="0"/>
          </a:xfrm>
          <a:prstGeom prst="line">
            <a:avLst/>
          </a:prstGeom>
          <a:ln w="19050" cap="flat" cmpd="thickThin">
            <a:solidFill>
              <a:srgbClr val="5482A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241923" y="570452"/>
            <a:ext cx="8639671" cy="432048"/>
          </a:xfrm>
          <a:prstGeom prst="rect">
            <a:avLst/>
          </a:prstGeom>
        </p:spPr>
        <p:txBody>
          <a:bodyPr/>
          <a:lstStyle>
            <a:lvl1pPr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ru-RU" dirty="0" smtClean="0"/>
              <a:t>Содержание</a:t>
            </a:r>
          </a:p>
        </p:txBody>
      </p:sp>
      <p:sp>
        <p:nvSpPr>
          <p:cNvPr id="21" name="Текст 10"/>
          <p:cNvSpPr>
            <a:spLocks noGrp="1"/>
          </p:cNvSpPr>
          <p:nvPr>
            <p:ph type="body" sz="quarter" idx="15" hasCustomPrompt="1"/>
          </p:nvPr>
        </p:nvSpPr>
        <p:spPr>
          <a:xfrm>
            <a:off x="241923" y="372006"/>
            <a:ext cx="8639671" cy="432048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8591551" y="6442859"/>
            <a:ext cx="297566" cy="240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574464" y="6441462"/>
            <a:ext cx="202978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200" b="1" dirty="0" smtClean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376243"/>
            <a:ext cx="400843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0" name="Picture 2" descr="C:\Dima_Works\Шаблоны\Шаблоны 2011\Логотипы\Logo_NEO_Centre_pantone_ru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88" y="6317299"/>
            <a:ext cx="1907827" cy="38715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заголовком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580191" y="2631022"/>
            <a:ext cx="7775575" cy="1873250"/>
          </a:xfrm>
          <a:prstGeom prst="rect">
            <a:avLst/>
          </a:prstGeom>
        </p:spPr>
        <p:txBody>
          <a:bodyPr/>
          <a:lstStyle>
            <a:lvl1pPr>
              <a:buNone/>
              <a:defRPr sz="28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Номер раздела. Название раздела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8591551" y="6442859"/>
            <a:ext cx="297566" cy="240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574464" y="6441462"/>
            <a:ext cx="202978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200" b="1" dirty="0" smtClean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376243"/>
            <a:ext cx="400843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Picture 2" descr="C:\Dima_Works\Шаблоны\Шаблоны 2011\Логотипы\Logo_NEO_Centre_pantone_ru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88" y="6317299"/>
            <a:ext cx="1907827" cy="38715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 (с текстовыми блокам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241923" y="570452"/>
            <a:ext cx="8639671" cy="432048"/>
          </a:xfrm>
          <a:prstGeom prst="rect">
            <a:avLst/>
          </a:prstGeom>
        </p:spPr>
        <p:txBody>
          <a:bodyPr/>
          <a:lstStyle>
            <a:lvl1pPr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ru-RU" dirty="0" smtClean="0"/>
              <a:t>Заголовок (название слайда)</a:t>
            </a:r>
          </a:p>
        </p:txBody>
      </p:sp>
      <p:sp>
        <p:nvSpPr>
          <p:cNvPr id="21" name="Текст 10"/>
          <p:cNvSpPr>
            <a:spLocks noGrp="1"/>
          </p:cNvSpPr>
          <p:nvPr>
            <p:ph type="body" sz="quarter" idx="15" hasCustomPrompt="1"/>
          </p:nvPr>
        </p:nvSpPr>
        <p:spPr>
          <a:xfrm>
            <a:off x="241923" y="372006"/>
            <a:ext cx="8639671" cy="432048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50825" y="644525"/>
            <a:ext cx="8642350" cy="0"/>
          </a:xfrm>
          <a:prstGeom prst="line">
            <a:avLst/>
          </a:prstGeom>
          <a:ln w="6350" cap="flat" cmpd="thickThin">
            <a:solidFill>
              <a:srgbClr val="5482A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одержимое 21"/>
          <p:cNvSpPr>
            <a:spLocks noGrp="1"/>
          </p:cNvSpPr>
          <p:nvPr>
            <p:ph sz="quarter" idx="13" hasCustomPrompt="1"/>
          </p:nvPr>
        </p:nvSpPr>
        <p:spPr>
          <a:xfrm>
            <a:off x="2411760" y="1196751"/>
            <a:ext cx="6480719" cy="489654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None/>
              <a:defRPr sz="1800" baseline="0">
                <a:solidFill>
                  <a:schemeClr val="tx2"/>
                </a:solidFill>
              </a:defRPr>
            </a:lvl1pPr>
            <a:lvl2pPr marL="0" indent="0">
              <a:spcBef>
                <a:spcPts val="500"/>
              </a:spcBef>
              <a:buNone/>
              <a:defRPr sz="1400">
                <a:solidFill>
                  <a:schemeClr val="tx1"/>
                </a:solidFill>
              </a:defRPr>
            </a:lvl2pPr>
            <a:lvl3pPr marL="174625" indent="-174625">
              <a:spcBef>
                <a:spcPts val="500"/>
              </a:spcBef>
              <a:buClr>
                <a:schemeClr val="bg2"/>
              </a:buClr>
              <a:buFontTx/>
              <a:buBlip>
                <a:blip r:embed="rId2"/>
              </a:buBlip>
              <a:defRPr sz="1400"/>
            </a:lvl3pPr>
            <a:lvl4pPr marL="447675" indent="-180975">
              <a:buClr>
                <a:schemeClr val="bg2"/>
              </a:buClr>
              <a:buFont typeface="Arial" pitchFamily="34" charset="0"/>
              <a:buChar char="•"/>
              <a:defRPr sz="1400"/>
            </a:lvl4pPr>
            <a:lvl5pPr marL="714375" indent="-171450">
              <a:buClr>
                <a:schemeClr val="bg2"/>
              </a:buClr>
              <a:buFont typeface="Calibri" pitchFamily="34" charset="0"/>
              <a:buChar char="−"/>
              <a:defRPr sz="1400"/>
            </a:lvl5pPr>
          </a:lstStyle>
          <a:p>
            <a:pPr lvl="0"/>
            <a:r>
              <a:rPr lang="ru-RU" dirty="0" smtClean="0"/>
              <a:t>Первый уровень (заголовок)</a:t>
            </a:r>
          </a:p>
          <a:p>
            <a:pPr lvl="1"/>
            <a:r>
              <a:rPr lang="ru-RU" dirty="0" smtClean="0"/>
              <a:t>Второй уровень (текст)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4"/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23" name="Содержимое 21"/>
          <p:cNvSpPr>
            <a:spLocks noGrp="1"/>
          </p:cNvSpPr>
          <p:nvPr>
            <p:ph sz="quarter" idx="14" hasCustomPrompt="1"/>
          </p:nvPr>
        </p:nvSpPr>
        <p:spPr>
          <a:xfrm>
            <a:off x="239663" y="1196752"/>
            <a:ext cx="2028081" cy="4896544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500"/>
              </a:spcBef>
              <a:buNone/>
              <a:defRPr sz="1800" baseline="0">
                <a:solidFill>
                  <a:schemeClr val="bg2"/>
                </a:solidFill>
              </a:defRPr>
            </a:lvl1pPr>
            <a:lvl2pPr marL="0" indent="0" algn="r">
              <a:spcBef>
                <a:spcPts val="500"/>
              </a:spcBef>
              <a:buNone/>
              <a:defRPr sz="1000">
                <a:solidFill>
                  <a:schemeClr val="tx1"/>
                </a:solidFill>
              </a:defRPr>
            </a:lvl2pPr>
            <a:lvl3pPr marL="174625" indent="-174625" algn="r">
              <a:spcBef>
                <a:spcPts val="500"/>
              </a:spcBef>
              <a:buClr>
                <a:schemeClr val="bg2"/>
              </a:buClr>
              <a:buFontTx/>
              <a:buBlip>
                <a:blip r:embed="rId2"/>
              </a:buBlip>
              <a:defRPr sz="1000"/>
            </a:lvl3pPr>
            <a:lvl4pPr marL="447675" indent="-180975" algn="r">
              <a:buClr>
                <a:schemeClr val="bg2"/>
              </a:buClr>
              <a:buFont typeface="Arial" pitchFamily="34" charset="0"/>
              <a:buChar char="•"/>
              <a:defRPr sz="1000"/>
            </a:lvl4pPr>
            <a:lvl5pPr marL="714375" indent="-171450" algn="r">
              <a:buClr>
                <a:schemeClr val="bg2"/>
              </a:buClr>
              <a:buFont typeface="Calibri" pitchFamily="34" charset="0"/>
              <a:buChar char="−"/>
              <a:defRPr sz="1000"/>
            </a:lvl5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250825" y="644525"/>
            <a:ext cx="8642350" cy="0"/>
          </a:xfrm>
          <a:prstGeom prst="line">
            <a:avLst/>
          </a:prstGeom>
          <a:ln w="19050" cap="flat" cmpd="thickThin">
            <a:solidFill>
              <a:srgbClr val="5482A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 userDrawn="1"/>
        </p:nvSpPr>
        <p:spPr>
          <a:xfrm>
            <a:off x="8591551" y="6442859"/>
            <a:ext cx="297566" cy="240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574464" y="6441462"/>
            <a:ext cx="202978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200" b="1" dirty="0" smtClean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  <p:sp>
        <p:nvSpPr>
          <p:cNvPr id="1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376243"/>
            <a:ext cx="400843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2" name="Picture 2" descr="C:\Dima_Works\Шаблоны\Шаблоны 2011\Логотипы\Logo_NEO_Centre_pantone_rus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388" y="6317299"/>
            <a:ext cx="1907827" cy="38715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слайд (с 2мя колонками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одержимое 21"/>
          <p:cNvSpPr>
            <a:spLocks noGrp="1"/>
          </p:cNvSpPr>
          <p:nvPr>
            <p:ph sz="quarter" idx="13" hasCustomPrompt="1"/>
          </p:nvPr>
        </p:nvSpPr>
        <p:spPr>
          <a:xfrm>
            <a:off x="238820" y="1196752"/>
            <a:ext cx="4017978" cy="489654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None/>
              <a:defRPr sz="1800" baseline="0">
                <a:solidFill>
                  <a:schemeClr val="tx2"/>
                </a:solidFill>
              </a:defRPr>
            </a:lvl1pPr>
            <a:lvl2pPr marL="0" indent="0">
              <a:spcBef>
                <a:spcPts val="500"/>
              </a:spcBef>
              <a:buNone/>
              <a:defRPr sz="1400">
                <a:solidFill>
                  <a:schemeClr val="tx1"/>
                </a:solidFill>
              </a:defRPr>
            </a:lvl2pPr>
            <a:lvl3pPr marL="174625" indent="-174625">
              <a:spcBef>
                <a:spcPts val="500"/>
              </a:spcBef>
              <a:buClr>
                <a:schemeClr val="bg2"/>
              </a:buClr>
              <a:buFontTx/>
              <a:buBlip>
                <a:blip r:embed="rId2"/>
              </a:buBlip>
              <a:defRPr sz="1400"/>
            </a:lvl3pPr>
            <a:lvl4pPr marL="447675" indent="-180975">
              <a:buClr>
                <a:schemeClr val="bg2"/>
              </a:buClr>
              <a:buFont typeface="Arial" pitchFamily="34" charset="0"/>
              <a:buChar char="•"/>
              <a:defRPr sz="1400"/>
            </a:lvl4pPr>
            <a:lvl5pPr marL="714375" indent="-171450">
              <a:buClr>
                <a:schemeClr val="bg2"/>
              </a:buClr>
              <a:buFont typeface="Calibri" pitchFamily="34" charset="0"/>
              <a:buChar char="−"/>
              <a:defRPr sz="1400"/>
            </a:lvl5pPr>
          </a:lstStyle>
          <a:p>
            <a:pPr lvl="0"/>
            <a:r>
              <a:rPr lang="ru-RU" dirty="0" smtClean="0"/>
              <a:t>Первый уровень (заголовок)</a:t>
            </a:r>
          </a:p>
          <a:p>
            <a:pPr lvl="1"/>
            <a:r>
              <a:rPr lang="ru-RU" dirty="0" smtClean="0"/>
              <a:t>Второй уровень (текст)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4"/>
            <a:endParaRPr lang="ru-RU" dirty="0" smtClean="0"/>
          </a:p>
          <a:p>
            <a:pPr lvl="1"/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50825" y="644525"/>
            <a:ext cx="8642350" cy="0"/>
          </a:xfrm>
          <a:prstGeom prst="line">
            <a:avLst/>
          </a:prstGeom>
          <a:ln w="6350" cap="flat" cmpd="thickThin">
            <a:solidFill>
              <a:srgbClr val="5482A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250825" y="644525"/>
            <a:ext cx="8642350" cy="0"/>
          </a:xfrm>
          <a:prstGeom prst="line">
            <a:avLst/>
          </a:prstGeom>
          <a:ln w="19050" cap="flat" cmpd="thickThin">
            <a:solidFill>
              <a:srgbClr val="5482A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241923" y="570452"/>
            <a:ext cx="8639671" cy="432048"/>
          </a:xfrm>
          <a:prstGeom prst="rect">
            <a:avLst/>
          </a:prstGeom>
        </p:spPr>
        <p:txBody>
          <a:bodyPr/>
          <a:lstStyle>
            <a:lvl1pPr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ru-RU" dirty="0" smtClean="0"/>
              <a:t>Заголовок (название слайда)</a:t>
            </a:r>
          </a:p>
        </p:txBody>
      </p:sp>
      <p:sp>
        <p:nvSpPr>
          <p:cNvPr id="21" name="Текст 10"/>
          <p:cNvSpPr>
            <a:spLocks noGrp="1"/>
          </p:cNvSpPr>
          <p:nvPr>
            <p:ph type="body" sz="quarter" idx="15" hasCustomPrompt="1"/>
          </p:nvPr>
        </p:nvSpPr>
        <p:spPr>
          <a:xfrm>
            <a:off x="241923" y="372006"/>
            <a:ext cx="8639671" cy="432048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Содержимое 21"/>
          <p:cNvSpPr>
            <a:spLocks noGrp="1"/>
          </p:cNvSpPr>
          <p:nvPr>
            <p:ph sz="quarter" idx="16" hasCustomPrompt="1"/>
          </p:nvPr>
        </p:nvSpPr>
        <p:spPr>
          <a:xfrm>
            <a:off x="4877126" y="1196752"/>
            <a:ext cx="4017978" cy="489654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None/>
              <a:defRPr sz="1800" baseline="0">
                <a:solidFill>
                  <a:schemeClr val="tx2"/>
                </a:solidFill>
              </a:defRPr>
            </a:lvl1pPr>
            <a:lvl2pPr marL="0" indent="0">
              <a:spcBef>
                <a:spcPts val="500"/>
              </a:spcBef>
              <a:buNone/>
              <a:defRPr sz="1400">
                <a:solidFill>
                  <a:schemeClr val="tx1"/>
                </a:solidFill>
              </a:defRPr>
            </a:lvl2pPr>
            <a:lvl3pPr marL="174625" indent="-174625">
              <a:spcBef>
                <a:spcPts val="500"/>
              </a:spcBef>
              <a:buClr>
                <a:schemeClr val="bg2"/>
              </a:buClr>
              <a:buFontTx/>
              <a:buBlip>
                <a:blip r:embed="rId2"/>
              </a:buBlip>
              <a:defRPr sz="1400"/>
            </a:lvl3pPr>
            <a:lvl4pPr marL="447675" indent="-180975">
              <a:buClr>
                <a:schemeClr val="bg2"/>
              </a:buClr>
              <a:buFont typeface="Arial" pitchFamily="34" charset="0"/>
              <a:buChar char="•"/>
              <a:defRPr sz="1400"/>
            </a:lvl4pPr>
            <a:lvl5pPr marL="714375" indent="-171450">
              <a:buClr>
                <a:schemeClr val="bg2"/>
              </a:buClr>
              <a:buFont typeface="Calibri" pitchFamily="34" charset="0"/>
              <a:buChar char="−"/>
              <a:defRPr sz="1400"/>
            </a:lvl5pPr>
          </a:lstStyle>
          <a:p>
            <a:pPr lvl="0"/>
            <a:r>
              <a:rPr lang="ru-RU" dirty="0" smtClean="0"/>
              <a:t>Первый уровень (заголовок)</a:t>
            </a:r>
          </a:p>
          <a:p>
            <a:pPr lvl="1"/>
            <a:r>
              <a:rPr lang="ru-RU" dirty="0" smtClean="0"/>
              <a:t>Второй уровень (текст)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  <a:p>
            <a:pPr lvl="4"/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8591551" y="6442859"/>
            <a:ext cx="297566" cy="240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574464" y="6441462"/>
            <a:ext cx="2029786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200" b="1" dirty="0" smtClean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  <a:endParaRPr lang="en-US" sz="1200" b="1" dirty="0">
              <a:solidFill>
                <a:srgbClr val="3C8A2E"/>
              </a:solidFill>
              <a:latin typeface="Calibri" pitchFamily="34" charset="0"/>
            </a:endParaRPr>
          </a:p>
        </p:txBody>
      </p:sp>
      <p:sp>
        <p:nvSpPr>
          <p:cNvPr id="20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376243"/>
            <a:ext cx="400843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4" name="Picture 2" descr="C:\Dima_Works\Шаблоны\Шаблоны 2011\Логотипы\Logo_NEO_Centre_pantone_rus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388" y="6317299"/>
            <a:ext cx="1907827" cy="38715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8" r:id="rId5"/>
    <p:sldLayoutId id="2147483995" r:id="rId6"/>
    <p:sldLayoutId id="2147483996" r:id="rId7"/>
    <p:sldLayoutId id="2147483997" r:id="rId8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2"/>
          </p:nvPr>
        </p:nvSpPr>
        <p:spPr>
          <a:xfrm>
            <a:off x="1043608" y="2708920"/>
            <a:ext cx="7056388" cy="1440160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ru-RU" dirty="0" smtClean="0"/>
              <a:t>Эволюция обязательств Заемщика</a:t>
            </a:r>
          </a:p>
          <a:p>
            <a:pPr>
              <a:lnSpc>
                <a:spcPts val="2500"/>
              </a:lnSpc>
            </a:pPr>
            <a:r>
              <a:rPr lang="ru-RU" dirty="0" smtClean="0"/>
              <a:t>в кредитном процессе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1"/>
          </p:nvPr>
        </p:nvSpPr>
        <p:spPr>
          <a:xfrm>
            <a:off x="1043608" y="4077072"/>
            <a:ext cx="7050092" cy="1439863"/>
          </a:xfrm>
        </p:spPr>
        <p:txBody>
          <a:bodyPr/>
          <a:lstStyle/>
          <a:p>
            <a:r>
              <a:rPr lang="ru-RU" sz="1800" dirty="0" smtClean="0"/>
              <a:t>Москва 2011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Эволюция обязательств заемщика в кредитном процессе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79512" y="126876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Ковенанты</a:t>
            </a:r>
            <a:r>
              <a:rPr lang="ru-RU" sz="1400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англ. «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covenant</a:t>
            </a:r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  - соглашение, договор) – это договорные обязательства совершить определенные действия или воздержаться от таких действий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8024" y="5191059"/>
            <a:ext cx="2736304" cy="47018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Возврат долга в срок =</a:t>
            </a:r>
            <a:br>
              <a:rPr lang="ru-RU" sz="1400" b="1" dirty="0" smtClean="0">
                <a:solidFill>
                  <a:schemeClr val="tx2"/>
                </a:solidFill>
              </a:rPr>
            </a:br>
            <a:r>
              <a:rPr lang="ru-RU" sz="1400" b="1" dirty="0" smtClean="0">
                <a:solidFill>
                  <a:schemeClr val="tx2"/>
                </a:solidFill>
              </a:rPr>
              <a:t> Тело долга + %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88024" y="4687003"/>
            <a:ext cx="2736304" cy="47018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Залоги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88024" y="4182947"/>
            <a:ext cx="2736304" cy="47018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Поручительство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88024" y="3678230"/>
            <a:ext cx="2736304" cy="47018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…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88024" y="3174174"/>
            <a:ext cx="2736304" cy="47018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…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88024" y="2670779"/>
            <a:ext cx="2736304" cy="470189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Ковенанты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65791" y="2293086"/>
            <a:ext cx="2388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Обязательства Заемщика</a:t>
            </a:r>
            <a:endParaRPr lang="ru-RU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79912" y="3645024"/>
            <a:ext cx="461665" cy="102040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latin typeface="+mn-lt"/>
              </a:rPr>
              <a:t>Заемщик</a:t>
            </a:r>
            <a:endParaRPr lang="ru-RU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04034" y="3275031"/>
            <a:ext cx="1147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latin typeface="+mn-lt"/>
              </a:rPr>
              <a:t>Кредитор</a:t>
            </a:r>
            <a:endParaRPr lang="ru-RU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2" name="Левая фигурная скобка 31"/>
          <p:cNvSpPr/>
          <p:nvPr/>
        </p:nvSpPr>
        <p:spPr>
          <a:xfrm>
            <a:off x="4139952" y="2686221"/>
            <a:ext cx="648072" cy="2965868"/>
          </a:xfrm>
          <a:prstGeom prst="leftBrace">
            <a:avLst>
              <a:gd name="adj1" fmla="val 8333"/>
              <a:gd name="adj2" fmla="val 502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e.samokhina\Desktop\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38" y="3626677"/>
            <a:ext cx="2988374" cy="199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/>
          </p:nvPr>
        </p:nvSpPr>
        <p:spPr>
          <a:xfrm>
            <a:off x="241923" y="372006"/>
            <a:ext cx="8639671" cy="320690"/>
          </a:xfrm>
        </p:spPr>
        <p:txBody>
          <a:bodyPr/>
          <a:lstStyle/>
          <a:p>
            <a:r>
              <a:rPr lang="ru-RU" dirty="0" smtClean="0"/>
              <a:t>Эволюция обязательств заемщика в кредитном процессе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268760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Ковенанты как инструмент защиты кредиторов</a:t>
            </a:r>
            <a:endParaRPr lang="ru-RU" sz="16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3" y="908720"/>
            <a:ext cx="576064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+mn-lt"/>
              </a:rPr>
              <a:t>Использование ковенантов в кредитном процессе </a:t>
            </a:r>
            <a:br>
              <a:rPr lang="ru-RU" b="1" dirty="0" smtClean="0">
                <a:solidFill>
                  <a:schemeClr val="tx2"/>
                </a:solidFill>
                <a:latin typeface="+mn-lt"/>
              </a:rPr>
            </a:br>
            <a:r>
              <a:rPr lang="ru-RU" b="1" dirty="0" smtClean="0">
                <a:solidFill>
                  <a:schemeClr val="tx2"/>
                </a:solidFill>
                <a:latin typeface="+mn-lt"/>
              </a:rPr>
              <a:t>позволяет банкам достичь:</a:t>
            </a:r>
          </a:p>
          <a:p>
            <a:endParaRPr lang="ru-RU" dirty="0"/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2000" dirty="0" smtClean="0">
                <a:latin typeface="+mn-lt"/>
              </a:rPr>
              <a:t>Надлежащего поведения заемщика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2000" dirty="0" smtClean="0">
                <a:latin typeface="+mn-lt"/>
              </a:rPr>
              <a:t>Снижение рисков, связанных с ухудшением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кредитного качества Заемщика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2000" dirty="0" smtClean="0">
                <a:latin typeface="+mn-lt"/>
              </a:rPr>
              <a:t>Оповещения о деятельности Заемщика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2000" dirty="0" smtClean="0">
                <a:latin typeface="+mn-lt"/>
              </a:rPr>
              <a:t>Дополнительного обеспечения возврата кредита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1"/>
          </p:nvPr>
        </p:nvSpPr>
        <p:spPr>
          <a:xfrm>
            <a:off x="241923" y="570452"/>
            <a:ext cx="8902077" cy="432048"/>
          </a:xfrm>
        </p:spPr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ковенантов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9" name="Текст 5"/>
          <p:cNvSpPr>
            <a:spLocks noGrp="1"/>
          </p:cNvSpPr>
          <p:nvPr>
            <p:ph type="body" sz="quarter" idx="15"/>
          </p:nvPr>
        </p:nvSpPr>
        <p:spPr>
          <a:xfrm>
            <a:off x="241923" y="372006"/>
            <a:ext cx="8639671" cy="320690"/>
          </a:xfrm>
        </p:spPr>
        <p:txBody>
          <a:bodyPr/>
          <a:lstStyle/>
          <a:p>
            <a:r>
              <a:rPr lang="ru-RU" dirty="0" smtClean="0"/>
              <a:t>Эволюция обязательств заемщика в кредитном процессе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1268760"/>
            <a:ext cx="16561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Снижению рисков способствует качественный аудит Заемщика на входе в Банк, а также мониторинг  деятельности Заемщика в процессе кредитования</a:t>
            </a:r>
            <a:endParaRPr lang="ru-RU" sz="16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340768"/>
            <a:ext cx="2520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Виды </a:t>
            </a:r>
            <a:r>
              <a:rPr lang="ru-RU" sz="2000" b="1" dirty="0" err="1" smtClean="0">
                <a:solidFill>
                  <a:schemeClr val="tx2"/>
                </a:solidFill>
                <a:latin typeface="+mn-lt"/>
              </a:rPr>
              <a:t>ковенантов</a:t>
            </a:r>
            <a:endParaRPr lang="ru-RU" sz="2000" b="1" dirty="0" smtClean="0">
              <a:solidFill>
                <a:schemeClr val="tx2"/>
              </a:solidFill>
              <a:latin typeface="+mn-lt"/>
            </a:endParaRPr>
          </a:p>
          <a:p>
            <a:endParaRPr lang="ru-RU" sz="2000" dirty="0">
              <a:latin typeface="+mn-lt"/>
            </a:endParaRPr>
          </a:p>
          <a:p>
            <a:pPr marL="285750" indent="-285750">
              <a:buBlip>
                <a:blip r:embed="rId2"/>
              </a:buBlip>
            </a:pPr>
            <a:r>
              <a:rPr lang="ru-RU" sz="2000" dirty="0" smtClean="0">
                <a:latin typeface="+mn-lt"/>
              </a:rPr>
              <a:t>Запретительные</a:t>
            </a:r>
          </a:p>
          <a:p>
            <a:pPr marL="285750" indent="-285750">
              <a:buBlip>
                <a:blip r:embed="rId2"/>
              </a:buBlip>
            </a:pPr>
            <a:r>
              <a:rPr lang="ru-RU" sz="2000" dirty="0" smtClean="0">
                <a:latin typeface="+mn-lt"/>
              </a:rPr>
              <a:t>Ограничительные</a:t>
            </a:r>
          </a:p>
          <a:p>
            <a:pPr marL="285750" indent="-285750">
              <a:buBlip>
                <a:blip r:embed="rId2"/>
              </a:buBlip>
            </a:pPr>
            <a:r>
              <a:rPr lang="ru-RU" sz="2000" dirty="0" smtClean="0">
                <a:latin typeface="+mn-lt"/>
              </a:rPr>
              <a:t>Информационные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3933056"/>
            <a:ext cx="201622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Blip>
                <a:blip r:embed="rId2"/>
              </a:buBlip>
            </a:pPr>
            <a:r>
              <a:rPr lang="ru-RU" sz="2000" b="1" dirty="0" smtClean="0">
                <a:solidFill>
                  <a:sysClr val="windowText" lastClr="000000"/>
                </a:solidFill>
              </a:rPr>
              <a:t>надзорные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1268760"/>
            <a:ext cx="43924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Определение «правил игры» на входе Заемщика в Банк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1600" dirty="0" smtClean="0">
                <a:latin typeface="+mn-lt"/>
              </a:rPr>
              <a:t>Предоставление финансовой (управленческой)  отчетности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1600" dirty="0" smtClean="0">
                <a:latin typeface="+mn-lt"/>
              </a:rPr>
              <a:t>Ограничение заимствований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1600" dirty="0" smtClean="0">
                <a:latin typeface="+mn-lt"/>
              </a:rPr>
              <a:t>Ограничение на изменения участников/ акционеров/органов управления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1600" dirty="0" smtClean="0">
                <a:latin typeface="+mn-lt"/>
              </a:rPr>
              <a:t>Ограничения по активам Заемщика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1600" dirty="0" smtClean="0">
                <a:latin typeface="+mn-lt"/>
              </a:rPr>
              <a:t>Ограничения, относящиеся к обеспечению</a:t>
            </a:r>
          </a:p>
          <a:p>
            <a:pPr marL="285750" indent="-285750">
              <a:spcBef>
                <a:spcPts val="600"/>
              </a:spcBef>
              <a:buBlip>
                <a:blip r:embed="rId2"/>
              </a:buBlip>
            </a:pPr>
            <a:r>
              <a:rPr lang="ru-RU" sz="1600" dirty="0" smtClean="0">
                <a:latin typeface="+mn-lt"/>
              </a:rPr>
              <a:t>Запрет на </a:t>
            </a:r>
            <a:r>
              <a:rPr lang="ru-RU" sz="1600" dirty="0" err="1" smtClean="0">
                <a:latin typeface="+mn-lt"/>
              </a:rPr>
              <a:t>на</a:t>
            </a:r>
            <a:r>
              <a:rPr lang="ru-RU" sz="1600" dirty="0" smtClean="0">
                <a:latin typeface="+mn-lt"/>
              </a:rPr>
              <a:t> уступку права на получение кредита </a:t>
            </a:r>
            <a:endParaRPr lang="ru-RU" sz="16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907704" y="1412776"/>
            <a:ext cx="3384376" cy="37365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012160" y="1412776"/>
            <a:ext cx="3024336" cy="37444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Надзорные </a:t>
            </a:r>
            <a:r>
              <a:rPr lang="ru-RU" dirty="0" err="1" smtClean="0"/>
              <a:t>ковенанты</a:t>
            </a:r>
            <a:r>
              <a:rPr lang="ru-RU" dirty="0" smtClean="0"/>
              <a:t> в кредитном процессе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9" name="Текст 5"/>
          <p:cNvSpPr>
            <a:spLocks noGrp="1"/>
          </p:cNvSpPr>
          <p:nvPr>
            <p:ph type="body" sz="quarter" idx="15"/>
          </p:nvPr>
        </p:nvSpPr>
        <p:spPr>
          <a:xfrm>
            <a:off x="241923" y="372006"/>
            <a:ext cx="8639671" cy="320690"/>
          </a:xfrm>
        </p:spPr>
        <p:txBody>
          <a:bodyPr/>
          <a:lstStyle/>
          <a:p>
            <a:r>
              <a:rPr lang="ru-RU" dirty="0" smtClean="0"/>
              <a:t>Эволюция обязательств заемщика в кредитном процессе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1268760"/>
            <a:ext cx="16561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Использование опыта зарубежных банков при мониторинге деятельности Заемщика будет способствовать повышению качества портфеля российских банков</a:t>
            </a:r>
            <a:endParaRPr lang="ru-RU" sz="16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5445224"/>
            <a:ext cx="6849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+mn-lt"/>
              </a:rPr>
              <a:t>Вовлечение в процесс мониторинга деятельности Заемщика специализированных компаний / структур Банка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12160" y="1988840"/>
            <a:ext cx="3131840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800"/>
              </a:lnSpc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ru-RU" sz="1600" dirty="0" smtClean="0">
                <a:latin typeface="+mn-lt"/>
              </a:rPr>
              <a:t>Проведение независимого финансово-</a:t>
            </a:r>
            <a:r>
              <a:rPr lang="ru-RU" sz="1500" dirty="0" smtClean="0">
                <a:latin typeface="+mn-lt"/>
              </a:rPr>
              <a:t>технического/инжинирингового </a:t>
            </a:r>
            <a:r>
              <a:rPr lang="ru-RU" sz="1600" dirty="0" smtClean="0">
                <a:latin typeface="+mn-lt"/>
              </a:rPr>
              <a:t>надзора реализации </a:t>
            </a:r>
            <a:r>
              <a:rPr lang="ru-RU" sz="1600" dirty="0" smtClean="0">
                <a:latin typeface="+mn-lt"/>
              </a:rPr>
              <a:t>проекта</a:t>
            </a:r>
            <a:endParaRPr lang="en-US" sz="1600" dirty="0" smtClean="0">
              <a:latin typeface="+mn-lt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00" dirty="0" smtClean="0">
              <a:latin typeface="+mn-lt"/>
            </a:endParaRPr>
          </a:p>
          <a:p>
            <a:pPr marL="285750" indent="-285750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+mn-lt"/>
              </a:rPr>
              <a:t>Проведение </a:t>
            </a:r>
            <a:r>
              <a:rPr lang="ru-RU" sz="1600" dirty="0" smtClean="0">
                <a:latin typeface="+mn-lt"/>
              </a:rPr>
              <a:t>независимого аудита продаж</a:t>
            </a:r>
          </a:p>
          <a:p>
            <a:pPr marL="285750" indent="-285750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+mn-lt"/>
              </a:rPr>
              <a:t>Проведение независимой 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оценки </a:t>
            </a:r>
            <a:r>
              <a:rPr lang="ru-RU" sz="1600" dirty="0">
                <a:latin typeface="+mn-lt"/>
              </a:rPr>
              <a:t>о</a:t>
            </a:r>
            <a:r>
              <a:rPr lang="ru-RU" sz="1600" dirty="0" smtClean="0">
                <a:latin typeface="+mn-lt"/>
              </a:rPr>
              <a:t>бъектов залога с определенной периодичностью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9712" y="1988840"/>
            <a:ext cx="37075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+mn-lt"/>
              </a:rPr>
              <a:t>Обеспечение </a:t>
            </a:r>
            <a:r>
              <a:rPr lang="ru-RU" sz="1600" dirty="0" smtClean="0">
                <a:latin typeface="+mn-lt"/>
              </a:rPr>
              <a:t>соответствия</a:t>
            </a:r>
            <a:r>
              <a:rPr lang="en-US" sz="1600" dirty="0" smtClean="0">
                <a:latin typeface="+mn-lt"/>
              </a:rPr>
              <a:t/>
            </a:r>
            <a:br>
              <a:rPr lang="en-US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целевого использования</a:t>
            </a:r>
            <a:r>
              <a:rPr lang="en-US" sz="1600" dirty="0" smtClean="0">
                <a:latin typeface="+mn-lt"/>
              </a:rPr>
              <a:t/>
            </a:r>
            <a:br>
              <a:rPr lang="en-US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кредитных </a:t>
            </a:r>
            <a:r>
              <a:rPr lang="ru-RU" sz="1600" dirty="0" smtClean="0">
                <a:latin typeface="+mn-lt"/>
              </a:rPr>
              <a:t>средств назначению кредита</a:t>
            </a:r>
          </a:p>
          <a:p>
            <a:pPr marL="179388" indent="-179388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+mn-lt"/>
              </a:rPr>
              <a:t>Обеспечение выполнения финансовых показателей</a:t>
            </a:r>
          </a:p>
          <a:p>
            <a:pPr marL="179388" indent="-179388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+mn-lt"/>
              </a:rPr>
              <a:t>Обеспечение поступления </a:t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на счета выручки</a:t>
            </a:r>
            <a:r>
              <a:rPr lang="en-US" sz="1600" dirty="0" smtClean="0">
                <a:latin typeface="+mn-lt"/>
              </a:rPr>
              <a:t> </a:t>
            </a:r>
            <a:r>
              <a:rPr lang="ru-RU" sz="1600" dirty="0" smtClean="0">
                <a:latin typeface="+mn-lt"/>
              </a:rPr>
              <a:t>в объеме…</a:t>
            </a:r>
          </a:p>
          <a:p>
            <a:pPr marL="179388" indent="-179388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1600" dirty="0" smtClean="0">
                <a:latin typeface="+mn-lt"/>
              </a:rPr>
              <a:t>Ограничение на изменение обеспеченности </a:t>
            </a:r>
            <a:r>
              <a:rPr lang="ru-RU" sz="1600" dirty="0" smtClean="0">
                <a:latin typeface="+mn-lt"/>
              </a:rPr>
              <a:t>кредита</a:t>
            </a:r>
            <a:r>
              <a:rPr lang="en-US" sz="1600" dirty="0" smtClean="0">
                <a:latin typeface="+mn-lt"/>
              </a:rPr>
              <a:t/>
            </a:r>
            <a:br>
              <a:rPr lang="en-US" sz="1600" dirty="0" smtClean="0">
                <a:latin typeface="+mn-lt"/>
              </a:rPr>
            </a:br>
            <a:r>
              <a:rPr lang="ru-RU" sz="1300" dirty="0" smtClean="0">
                <a:latin typeface="+mn-lt"/>
              </a:rPr>
              <a:t>(поддержание заемщиком</a:t>
            </a:r>
            <a:r>
              <a:rPr lang="en-US" sz="1300" dirty="0" smtClean="0">
                <a:latin typeface="+mn-lt"/>
              </a:rPr>
              <a:t/>
            </a:r>
            <a:br>
              <a:rPr lang="en-US" sz="1300" dirty="0" smtClean="0">
                <a:latin typeface="+mn-lt"/>
              </a:rPr>
            </a:br>
            <a:r>
              <a:rPr lang="ru-RU" sz="1300" dirty="0" smtClean="0">
                <a:latin typeface="+mn-lt"/>
              </a:rPr>
              <a:t>установленного </a:t>
            </a:r>
            <a:r>
              <a:rPr lang="en-US" sz="1300" dirty="0" smtClean="0">
                <a:latin typeface="+mn-lt"/>
              </a:rPr>
              <a:t>LTV)</a:t>
            </a:r>
            <a:endParaRPr lang="ru-RU" sz="1300" dirty="0" smtClean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56176" y="141277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+mn-lt"/>
              </a:rPr>
              <a:t>Вспомогательные </a:t>
            </a:r>
            <a:r>
              <a:rPr lang="ru-RU" dirty="0" err="1" smtClean="0">
                <a:solidFill>
                  <a:schemeClr val="bg2"/>
                </a:solidFill>
                <a:latin typeface="+mn-lt"/>
              </a:rPr>
              <a:t>ковенанты</a:t>
            </a:r>
            <a:endParaRPr lang="ru-RU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9712" y="148478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+mn-lt"/>
              </a:rPr>
              <a:t>Основные </a:t>
            </a:r>
            <a:r>
              <a:rPr lang="ru-RU" dirty="0" err="1" smtClean="0">
                <a:solidFill>
                  <a:schemeClr val="bg2"/>
                </a:solidFill>
                <a:latin typeface="+mn-lt"/>
              </a:rPr>
              <a:t>ковенанты</a:t>
            </a:r>
            <a:endParaRPr lang="ru-RU" dirty="0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51" name="Двойная стрелка влево/вправо 50"/>
          <p:cNvSpPr/>
          <p:nvPr/>
        </p:nvSpPr>
        <p:spPr>
          <a:xfrm>
            <a:off x="5220072" y="2636912"/>
            <a:ext cx="792088" cy="432048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Двойная стрелка влево/вправо 51"/>
          <p:cNvSpPr/>
          <p:nvPr/>
        </p:nvSpPr>
        <p:spPr>
          <a:xfrm>
            <a:off x="5364088" y="3645024"/>
            <a:ext cx="546400" cy="144016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Двойная стрелка влево/вправо 52"/>
          <p:cNvSpPr/>
          <p:nvPr/>
        </p:nvSpPr>
        <p:spPr>
          <a:xfrm>
            <a:off x="5364088" y="4437112"/>
            <a:ext cx="546400" cy="144016"/>
          </a:xfrm>
          <a:prstGeom prst="left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241923" y="692696"/>
            <a:ext cx="8639671" cy="432048"/>
          </a:xfrm>
        </p:spPr>
        <p:txBody>
          <a:bodyPr/>
          <a:lstStyle/>
          <a:p>
            <a:pPr>
              <a:lnSpc>
                <a:spcPts val="1500"/>
              </a:lnSpc>
            </a:pPr>
            <a:r>
              <a:rPr lang="ru-RU" dirty="0" smtClean="0"/>
              <a:t>Применение санкций финансового и нефинансового характера</a:t>
            </a:r>
          </a:p>
          <a:p>
            <a:pPr>
              <a:lnSpc>
                <a:spcPts val="1500"/>
              </a:lnSpc>
            </a:pPr>
            <a:r>
              <a:rPr lang="ru-RU" dirty="0" smtClean="0"/>
              <a:t>при ненадлежащем поведении Заемщика </a:t>
            </a:r>
            <a:endParaRPr lang="ru-RU" dirty="0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376243"/>
            <a:ext cx="400843" cy="365125"/>
          </a:xfrm>
        </p:spPr>
        <p:txBody>
          <a:bodyPr/>
          <a:lstStyle/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Текст 5"/>
          <p:cNvSpPr>
            <a:spLocks noGrp="1"/>
          </p:cNvSpPr>
          <p:nvPr>
            <p:ph type="body" sz="quarter" idx="15"/>
          </p:nvPr>
        </p:nvSpPr>
        <p:spPr>
          <a:xfrm>
            <a:off x="241923" y="372006"/>
            <a:ext cx="8639671" cy="320690"/>
          </a:xfrm>
        </p:spPr>
        <p:txBody>
          <a:bodyPr/>
          <a:lstStyle/>
          <a:p>
            <a:r>
              <a:rPr lang="ru-RU" dirty="0" smtClean="0"/>
              <a:t>Эволюция обязательств заемщика в кредитном процессе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14516" y="1563757"/>
            <a:ext cx="68499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dirty="0" smtClean="0">
                <a:latin typeface="+mn-lt"/>
              </a:rPr>
              <a:t>Назначение штрафов</a:t>
            </a:r>
          </a:p>
          <a:p>
            <a:endParaRPr lang="ru-RU" dirty="0" smtClean="0">
              <a:latin typeface="+mn-lt"/>
            </a:endParaRPr>
          </a:p>
          <a:p>
            <a:pPr marL="285750" indent="-285750">
              <a:buBlip>
                <a:blip r:embed="rId2"/>
              </a:buBlip>
            </a:pPr>
            <a:r>
              <a:rPr lang="ru-RU" dirty="0" smtClean="0">
                <a:latin typeface="+mn-lt"/>
              </a:rPr>
              <a:t>Повышение процентной ставки по кредиту</a:t>
            </a:r>
            <a:br>
              <a:rPr lang="ru-RU" dirty="0" smtClean="0">
                <a:latin typeface="+mn-lt"/>
              </a:rPr>
            </a:br>
            <a:endParaRPr lang="ru-RU" dirty="0" smtClean="0">
              <a:latin typeface="+mn-lt"/>
            </a:endParaRPr>
          </a:p>
          <a:p>
            <a:pPr marL="285750" indent="-285750">
              <a:buBlip>
                <a:blip r:embed="rId2"/>
              </a:buBlip>
            </a:pPr>
            <a:r>
              <a:rPr lang="ru-RU" dirty="0" smtClean="0">
                <a:latin typeface="+mn-lt"/>
              </a:rPr>
              <a:t>Введение моратория на использование текущих лимитов</a:t>
            </a:r>
            <a:br>
              <a:rPr lang="ru-RU" dirty="0" smtClean="0">
                <a:latin typeface="+mn-lt"/>
              </a:rPr>
            </a:br>
            <a:endParaRPr lang="ru-RU" dirty="0" smtClean="0">
              <a:latin typeface="+mn-lt"/>
            </a:endParaRPr>
          </a:p>
          <a:p>
            <a:pPr marL="285750" indent="-285750">
              <a:buBlip>
                <a:blip r:embed="rId2"/>
              </a:buBlip>
            </a:pPr>
            <a:r>
              <a:rPr lang="ru-RU" dirty="0" smtClean="0">
                <a:latin typeface="+mn-lt"/>
              </a:rPr>
              <a:t>Досрочное истребование кредита</a:t>
            </a:r>
            <a:br>
              <a:rPr lang="ru-RU" dirty="0" smtClean="0">
                <a:latin typeface="+mn-lt"/>
              </a:rPr>
            </a:br>
            <a:endParaRPr lang="ru-RU" dirty="0" smtClean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3789040"/>
            <a:ext cx="6120680" cy="6380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Blip>
                <a:blip r:embed="rId2"/>
              </a:buBlip>
            </a:pPr>
            <a:r>
              <a:rPr lang="ru-RU" dirty="0" smtClean="0">
                <a:solidFill>
                  <a:sysClr val="windowText" lastClr="000000"/>
                </a:solidFill>
              </a:rPr>
              <a:t>Снижение рейтинга заемщика в банке, ухудшение условий кредитования в перспективе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1700808"/>
            <a:ext cx="17281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сегодняшний день складывается устойчивая практика предоставления </a:t>
            </a:r>
            <a:r>
              <a:rPr lang="ru-RU" sz="1600" dirty="0" err="1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ковенантам</a:t>
            </a:r>
            <a:r>
              <a:rPr lang="ru-RU" sz="1600" dirty="0" smtClean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полной судебной защиты</a:t>
            </a:r>
          </a:p>
        </p:txBody>
      </p:sp>
    </p:spTree>
    <p:extLst>
      <p:ext uri="{BB962C8B-B14F-4D97-AF65-F5344CB8AC3E}">
        <p14:creationId xmlns:p14="http://schemas.microsoft.com/office/powerpoint/2010/main" val="112255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Консалтинговая группа «НЭО Центр»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8197" name="Содержимое 2"/>
          <p:cNvSpPr txBox="1">
            <a:spLocks/>
          </p:cNvSpPr>
          <p:nvPr/>
        </p:nvSpPr>
        <p:spPr bwMode="auto">
          <a:xfrm>
            <a:off x="250825" y="1125538"/>
            <a:ext cx="2881015" cy="2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indent="1588"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3C8A2E"/>
                </a:solidFill>
                <a:latin typeface="+mj-lt"/>
                <a:cs typeface="Tahoma" pitchFamily="34" charset="0"/>
              </a:rPr>
              <a:t>Клиентский офис</a:t>
            </a:r>
            <a:endParaRPr lang="en-US" sz="1600" b="1" dirty="0" smtClean="0">
              <a:solidFill>
                <a:srgbClr val="3C8A2E"/>
              </a:solidFill>
              <a:latin typeface="+mj-lt"/>
              <a:cs typeface="Tahoma" pitchFamily="34" charset="0"/>
            </a:endParaRPr>
          </a:p>
          <a:p>
            <a:pPr marL="0" lvl="1" indent="1588">
              <a:buFont typeface="Wingdings" pitchFamily="2" charset="2"/>
              <a:buNone/>
              <a:defRPr/>
            </a:pPr>
            <a:endParaRPr lang="en-US" sz="1600" b="1" dirty="0" smtClean="0">
              <a:latin typeface="+mj-lt"/>
              <a:cs typeface="Tahoma" pitchFamily="34" charset="0"/>
            </a:endParaRPr>
          </a:p>
          <a:p>
            <a:pPr marL="355600" lvl="1" indent="-354013">
              <a:buFont typeface="Wingdings" pitchFamily="2" charset="2"/>
              <a:buNone/>
              <a:defRPr/>
            </a:pPr>
            <a:r>
              <a:rPr lang="ru-RU" sz="1600" b="1" dirty="0" smtClean="0">
                <a:latin typeface="+mj-lt"/>
                <a:cs typeface="Tahoma" pitchFamily="34" charset="0"/>
              </a:rPr>
              <a:t>Ольга Ильина</a:t>
            </a:r>
          </a:p>
          <a:p>
            <a:pPr marL="355600" lvl="1" indent="-354013">
              <a:buFont typeface="Wingdings" pitchFamily="2" charset="2"/>
              <a:buNone/>
              <a:defRPr/>
            </a:pPr>
            <a:r>
              <a:rPr lang="ru-RU" sz="1600" dirty="0" smtClean="0">
                <a:latin typeface="+mj-lt"/>
                <a:cs typeface="Tahoma" pitchFamily="34" charset="0"/>
              </a:rPr>
              <a:t>Директор по работе с</a:t>
            </a:r>
          </a:p>
          <a:p>
            <a:pPr marL="355600" lvl="1" indent="-354013">
              <a:buFont typeface="Wingdings" pitchFamily="2" charset="2"/>
              <a:buNone/>
              <a:defRPr/>
            </a:pPr>
            <a:r>
              <a:rPr lang="ru-RU" sz="1600" dirty="0" smtClean="0">
                <a:latin typeface="+mj-lt"/>
                <a:cs typeface="Tahoma" pitchFamily="34" charset="0"/>
              </a:rPr>
              <a:t>корпоративными клиентами</a:t>
            </a:r>
            <a:endParaRPr lang="en-US" sz="1600" dirty="0" smtClean="0">
              <a:latin typeface="+mj-lt"/>
              <a:cs typeface="Tahoma" pitchFamily="34" charset="0"/>
            </a:endParaRPr>
          </a:p>
          <a:p>
            <a:pPr marL="355600" lvl="1" indent="-354013">
              <a:defRPr/>
            </a:pPr>
            <a:endParaRPr lang="ru-RU" sz="1600" kern="0" dirty="0" smtClean="0">
              <a:latin typeface="+mj-lt"/>
            </a:endParaRPr>
          </a:p>
          <a:p>
            <a:pPr marL="355600" lvl="1" indent="-354013">
              <a:defRPr/>
            </a:pPr>
            <a:r>
              <a:rPr lang="en-US" sz="1600" kern="0" dirty="0" smtClean="0">
                <a:solidFill>
                  <a:schemeClr val="bg2"/>
                </a:solidFill>
                <a:latin typeface="+mj-lt"/>
              </a:rPr>
              <a:t>e-mail</a:t>
            </a:r>
            <a:r>
              <a:rPr lang="ru-RU" sz="1600" kern="0" dirty="0" smtClean="0">
                <a:solidFill>
                  <a:schemeClr val="bg2"/>
                </a:solidFill>
                <a:latin typeface="+mj-lt"/>
              </a:rPr>
              <a:t>: </a:t>
            </a:r>
            <a:r>
              <a:rPr lang="en-US" sz="1600" dirty="0">
                <a:solidFill>
                  <a:schemeClr val="bg2"/>
                </a:solidFill>
                <a:latin typeface="+mj-lt"/>
              </a:rPr>
              <a:t>o.ilyina@neoconsult.ru</a:t>
            </a:r>
            <a:endParaRPr lang="en-US" sz="1600" kern="0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508104" y="1150938"/>
            <a:ext cx="3375547" cy="1849437"/>
          </a:xfrm>
          <a:prstGeom prst="rect">
            <a:avLst/>
          </a:prstGeom>
        </p:spPr>
        <p:txBody>
          <a:bodyPr/>
          <a:lstStyle/>
          <a:p>
            <a:pPr defTabSz="1031875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itchFamily="2" charset="2"/>
              <a:buNone/>
              <a:tabLst>
                <a:tab pos="812800" algn="l"/>
              </a:tabLst>
              <a:defRPr/>
            </a:pPr>
            <a:r>
              <a:rPr lang="ru-RU" sz="1600" b="1" kern="0" dirty="0" smtClean="0">
                <a:solidFill>
                  <a:srgbClr val="3C8A2E"/>
                </a:solidFill>
                <a:latin typeface="+mj-lt"/>
              </a:rPr>
              <a:t>Москва </a:t>
            </a:r>
            <a:r>
              <a:rPr lang="ru-RU" sz="1600" b="1" kern="0" dirty="0">
                <a:solidFill>
                  <a:srgbClr val="3C8A2E"/>
                </a:solidFill>
                <a:latin typeface="+mj-lt"/>
              </a:rPr>
              <a:t>(центральный офис)</a:t>
            </a:r>
          </a:p>
          <a:p>
            <a:pPr defTabSz="1031875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itchFamily="2" charset="2"/>
              <a:buNone/>
              <a:tabLst>
                <a:tab pos="812800" algn="l"/>
              </a:tabLst>
              <a:defRPr/>
            </a:pPr>
            <a:r>
              <a:rPr lang="ru-RU" sz="1600" b="1" kern="0" dirty="0">
                <a:latin typeface="+mj-lt"/>
              </a:rPr>
              <a:t>Адрес:</a:t>
            </a:r>
            <a:r>
              <a:rPr lang="ru-RU" sz="1600" kern="0" dirty="0">
                <a:latin typeface="+mj-lt"/>
              </a:rPr>
              <a:t>	</a:t>
            </a:r>
            <a:r>
              <a:rPr lang="ru-RU" sz="1600" kern="0" dirty="0" smtClean="0">
                <a:latin typeface="+mj-lt"/>
              </a:rPr>
              <a:t>127055, Россия, Москва </a:t>
            </a:r>
          </a:p>
          <a:p>
            <a:pPr defTabSz="1031875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itchFamily="2" charset="2"/>
              <a:buNone/>
              <a:tabLst>
                <a:tab pos="812800" algn="l"/>
              </a:tabLst>
              <a:defRPr/>
            </a:pPr>
            <a:r>
              <a:rPr lang="en-US" sz="1600" kern="0" dirty="0" smtClean="0">
                <a:latin typeface="+mj-lt"/>
              </a:rPr>
              <a:t>	</a:t>
            </a:r>
            <a:r>
              <a:rPr lang="ru-RU" sz="1600" kern="0" dirty="0" smtClean="0">
                <a:latin typeface="+mj-lt"/>
              </a:rPr>
              <a:t>ул. Новослободская, д. 41</a:t>
            </a:r>
          </a:p>
          <a:p>
            <a:pPr defTabSz="1031875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itchFamily="2" charset="2"/>
              <a:buNone/>
              <a:tabLst>
                <a:tab pos="812800" algn="l"/>
              </a:tabLst>
              <a:defRPr/>
            </a:pPr>
            <a:r>
              <a:rPr lang="ru-RU" sz="1600" b="1" kern="0" dirty="0" smtClean="0">
                <a:latin typeface="+mj-lt"/>
              </a:rPr>
              <a:t>Тел./факс:</a:t>
            </a:r>
            <a:r>
              <a:rPr lang="ru-RU" sz="1600" kern="0" dirty="0" smtClean="0">
                <a:latin typeface="+mj-lt"/>
              </a:rPr>
              <a:t>	(495) 739-39-77</a:t>
            </a:r>
          </a:p>
          <a:p>
            <a:pPr defTabSz="1031875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itchFamily="2" charset="2"/>
              <a:buNone/>
              <a:tabLst>
                <a:tab pos="812800" algn="l"/>
              </a:tabLst>
              <a:defRPr/>
            </a:pPr>
            <a:r>
              <a:rPr lang="ru-RU" sz="1600" b="1" kern="0" dirty="0" smtClean="0">
                <a:latin typeface="+mj-lt"/>
              </a:rPr>
              <a:t>E-mail</a:t>
            </a:r>
            <a:r>
              <a:rPr lang="ru-RU" sz="1600" b="1" kern="0" dirty="0">
                <a:latin typeface="+mj-lt"/>
              </a:rPr>
              <a:t>:</a:t>
            </a:r>
            <a:r>
              <a:rPr lang="ru-RU" sz="1600" kern="0" dirty="0">
                <a:latin typeface="+mj-lt"/>
              </a:rPr>
              <a:t>	</a:t>
            </a:r>
            <a:r>
              <a:rPr lang="ru-RU" sz="1600" kern="0" dirty="0" smtClean="0">
                <a:latin typeface="+mj-lt"/>
              </a:rPr>
              <a:t>info@neoconsult.ru</a:t>
            </a:r>
            <a:endParaRPr lang="en-US" sz="1600" kern="0" dirty="0">
              <a:latin typeface="+mj-lt"/>
            </a:endParaRPr>
          </a:p>
          <a:p>
            <a:pPr defTabSz="1031875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tabLst>
                <a:tab pos="812800" algn="l"/>
              </a:tabLst>
              <a:defRPr/>
            </a:pPr>
            <a:endParaRPr lang="ru-RU" sz="1600" b="1" kern="0" dirty="0">
              <a:solidFill>
                <a:srgbClr val="54B948"/>
              </a:solidFill>
              <a:latin typeface="+mj-lt"/>
              <a:cs typeface="Arial" pitchFamily="34" charset="0"/>
            </a:endParaRPr>
          </a:p>
          <a:p>
            <a:pPr defTabSz="1031875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tabLst>
                <a:tab pos="812800" algn="l"/>
              </a:tabLst>
              <a:defRPr/>
            </a:pPr>
            <a:r>
              <a:rPr lang="en-US" sz="1600" b="1" kern="0" dirty="0">
                <a:solidFill>
                  <a:srgbClr val="3C8A2E"/>
                </a:solidFill>
                <a:latin typeface="+mj-lt"/>
                <a:cs typeface="Arial" pitchFamily="34" charset="0"/>
              </a:rPr>
              <a:t>www.neoconsult.ru</a:t>
            </a:r>
            <a:endParaRPr lang="ru-RU" sz="1600" b="1" kern="0" dirty="0">
              <a:solidFill>
                <a:srgbClr val="3C8A2E"/>
              </a:solidFill>
              <a:latin typeface="+mj-lt"/>
              <a:cs typeface="Arial" pitchFamily="34" charset="0"/>
            </a:endParaRPr>
          </a:p>
          <a:p>
            <a:pPr defTabSz="1031875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0000"/>
              <a:buFont typeface="Wingdings" pitchFamily="2" charset="2"/>
              <a:buNone/>
              <a:tabLst>
                <a:tab pos="812800" algn="l"/>
              </a:tabLst>
              <a:defRPr/>
            </a:pPr>
            <a:endParaRPr lang="ru-RU" sz="1200" kern="0" dirty="0">
              <a:latin typeface="+mj-lt"/>
            </a:endParaRPr>
          </a:p>
        </p:txBody>
      </p:sp>
      <p:sp>
        <p:nvSpPr>
          <p:cNvPr id="15366" name="Прямоугольник 10"/>
          <p:cNvSpPr>
            <a:spLocks noChangeArrowheads="1"/>
          </p:cNvSpPr>
          <p:nvPr/>
        </p:nvSpPr>
        <p:spPr bwMode="auto">
          <a:xfrm>
            <a:off x="231775" y="5301208"/>
            <a:ext cx="3603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3C8A2E"/>
                </a:solidFill>
                <a:latin typeface="+mj-lt"/>
              </a:rPr>
              <a:t>Благодарим за внимание!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OCenter_Theme_2011">
  <a:themeElements>
    <a:clrScheme name="NEO Color 2010">
      <a:dk1>
        <a:srgbClr val="000000"/>
      </a:dk1>
      <a:lt1>
        <a:sysClr val="window" lastClr="FFFFFF"/>
      </a:lt1>
      <a:dk2>
        <a:srgbClr val="165788"/>
      </a:dk2>
      <a:lt2>
        <a:srgbClr val="3C8A2E"/>
      </a:lt2>
      <a:accent1>
        <a:srgbClr val="0083BE"/>
      </a:accent1>
      <a:accent2>
        <a:srgbClr val="A5D867"/>
      </a:accent2>
      <a:accent3>
        <a:srgbClr val="63B1E5"/>
      </a:accent3>
      <a:accent4>
        <a:srgbClr val="206C49"/>
      </a:accent4>
      <a:accent5>
        <a:srgbClr val="5C7F92"/>
      </a:accent5>
      <a:accent6>
        <a:srgbClr val="70A489"/>
      </a:accent6>
      <a:hlink>
        <a:srgbClr val="3C8A2E"/>
      </a:hlink>
      <a:folHlink>
        <a:srgbClr val="E9994A"/>
      </a:folHlink>
    </a:clrScheme>
    <a:fontScheme name="Calibri Neo fo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NEOCenter_Theme_2011</Template>
  <TotalTime>18295</TotalTime>
  <Words>282</Words>
  <Application>Microsoft Office PowerPoint</Application>
  <PresentationFormat>Экран (4:3)</PresentationFormat>
  <Paragraphs>86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NEOCenter_Theme_2011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v.plotnikova</cp:lastModifiedBy>
  <cp:revision>1094</cp:revision>
  <dcterms:created xsi:type="dcterms:W3CDTF">2006-05-17T09:28:43Z</dcterms:created>
  <dcterms:modified xsi:type="dcterms:W3CDTF">2011-12-14T13:02:17Z</dcterms:modified>
</cp:coreProperties>
</file>