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166" r:id="rId2"/>
    <p:sldId id="1212" r:id="rId3"/>
    <p:sldId id="1211" r:id="rId4"/>
    <p:sldId id="1147" r:id="rId5"/>
    <p:sldId id="1214" r:id="rId6"/>
    <p:sldId id="117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ezhda largina" initials="nl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2" y="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Downloads\02_02_SME_Borrowers_info%20(4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Средний</a:t>
            </a:r>
            <a:r>
              <a:rPr lang="ru-RU" baseline="0" dirty="0"/>
              <a:t> размер финансовой поддержки субъектам МСП, млн руб.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mmm\-yy</c:formatCode>
                <c:ptCount val="8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 formatCode="0.0">
                  <c:v>2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0.3</c:v>
                </c:pt>
                <c:pt idx="5">
                  <c:v>1.9</c:v>
                </c:pt>
                <c:pt idx="6">
                  <c:v>2.4</c:v>
                </c:pt>
                <c:pt idx="7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E6-40C6-88C2-DD863EB42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683824984"/>
        <c:axId val="683820392"/>
      </c:barChart>
      <c:dateAx>
        <c:axId val="68382498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3820392"/>
        <c:crosses val="autoZero"/>
        <c:auto val="1"/>
        <c:lblOffset val="100"/>
        <c:baseTimeUnit val="months"/>
      </c:dateAx>
      <c:valAx>
        <c:axId val="68382039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382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'Таблица 302-19'!$X$223</c:f>
              <c:strCache>
                <c:ptCount val="1"/>
                <c:pt idx="0">
                  <c:v>Доля МСП в кредитном портфеле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302-19'!$V$229:$V$235</c:f>
              <c:numCache>
                <c:formatCode>m/d/yyyy</c:formatCode>
                <c:ptCount val="7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  <c:pt idx="4">
                  <c:v>43466</c:v>
                </c:pt>
                <c:pt idx="5">
                  <c:v>43831</c:v>
                </c:pt>
                <c:pt idx="6">
                  <c:v>44136</c:v>
                </c:pt>
              </c:numCache>
            </c:numRef>
          </c:cat>
          <c:val>
            <c:numRef>
              <c:f>'Таблица 302-19'!$X$229:$X$235</c:f>
              <c:numCache>
                <c:formatCode>0.0%</c:formatCode>
                <c:ptCount val="7"/>
                <c:pt idx="0">
                  <c:v>0.13093190132638194</c:v>
                </c:pt>
                <c:pt idx="1">
                  <c:v>0.12057005847924351</c:v>
                </c:pt>
                <c:pt idx="2">
                  <c:v>0.11465189477541736</c:v>
                </c:pt>
                <c:pt idx="3">
                  <c:v>0.10083210566578367</c:v>
                </c:pt>
                <c:pt idx="4">
                  <c:v>8.9514267143768672E-2</c:v>
                </c:pt>
                <c:pt idx="5">
                  <c:v>9.3581855404134953E-2</c:v>
                </c:pt>
                <c:pt idx="6">
                  <c:v>9.6604548141610097E-2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7-477B-B7B1-DFF116EF1A08}"/>
            </c:ext>
          </c:extLst>
        </c:ser>
        <c:ser>
          <c:idx val="1"/>
          <c:order val="1"/>
          <c:tx>
            <c:strRef>
              <c:f>'Таблица 302-19'!$Y$223</c:f>
              <c:strCache>
                <c:ptCount val="1"/>
                <c:pt idx="0">
                  <c:v>Доля ФЛ в кредитном портфеле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302-19'!$V$229:$V$235</c:f>
              <c:numCache>
                <c:formatCode>m/d/yyyy</c:formatCode>
                <c:ptCount val="7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  <c:pt idx="4">
                  <c:v>43466</c:v>
                </c:pt>
                <c:pt idx="5">
                  <c:v>43831</c:v>
                </c:pt>
                <c:pt idx="6">
                  <c:v>44136</c:v>
                </c:pt>
              </c:numCache>
            </c:numRef>
          </c:cat>
          <c:val>
            <c:numRef>
              <c:f>'Таблица 302-19'!$Y$229:$Y$235</c:f>
              <c:numCache>
                <c:formatCode>0.0%</c:formatCode>
                <c:ptCount val="7"/>
                <c:pt idx="0">
                  <c:v>0.28901600511421793</c:v>
                </c:pt>
                <c:pt idx="1">
                  <c:v>0.26244790978968946</c:v>
                </c:pt>
                <c:pt idx="2">
                  <c:v>0.27640681832012531</c:v>
                </c:pt>
                <c:pt idx="3">
                  <c:v>0.29344685715656432</c:v>
                </c:pt>
                <c:pt idx="4">
                  <c:v>0.31552516886979887</c:v>
                </c:pt>
                <c:pt idx="5">
                  <c:v>0.34698642864575102</c:v>
                </c:pt>
                <c:pt idx="6">
                  <c:v>0.3427211283536416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F7-477B-B7B1-DFF116EF1A08}"/>
            </c:ext>
          </c:extLst>
        </c:ser>
        <c:ser>
          <c:idx val="2"/>
          <c:order val="2"/>
          <c:tx>
            <c:strRef>
              <c:f>'Таблица 302-19'!$Z$223</c:f>
              <c:strCache>
                <c:ptCount val="1"/>
                <c:pt idx="0">
                  <c:v>Доля ЮЛ в кредитном портфеле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302-19'!$V$229:$V$235</c:f>
              <c:numCache>
                <c:formatCode>m/d/yyyy</c:formatCode>
                <c:ptCount val="7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  <c:pt idx="4">
                  <c:v>43466</c:v>
                </c:pt>
                <c:pt idx="5">
                  <c:v>43831</c:v>
                </c:pt>
                <c:pt idx="6">
                  <c:v>44136</c:v>
                </c:pt>
              </c:numCache>
            </c:numRef>
          </c:cat>
          <c:val>
            <c:numRef>
              <c:f>'Таблица 302-19'!$Z$229:$Z$235</c:f>
              <c:numCache>
                <c:formatCode>0.0%</c:formatCode>
                <c:ptCount val="7"/>
                <c:pt idx="0">
                  <c:v>0.58005209355940013</c:v>
                </c:pt>
                <c:pt idx="1">
                  <c:v>0.61698203173106703</c:v>
                </c:pt>
                <c:pt idx="2">
                  <c:v>0.60894128690445737</c:v>
                </c:pt>
                <c:pt idx="3">
                  <c:v>0.60572103717765202</c:v>
                </c:pt>
                <c:pt idx="4">
                  <c:v>0.59496056398643249</c:v>
                </c:pt>
                <c:pt idx="5">
                  <c:v>0.55943171595011398</c:v>
                </c:pt>
                <c:pt idx="6">
                  <c:v>0.56067432350474833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F7-477B-B7B1-DFF116EF1A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3582336"/>
        <c:axId val="103600512"/>
      </c:barChart>
      <c:catAx>
        <c:axId val="10358233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600512"/>
        <c:crosses val="autoZero"/>
        <c:auto val="0"/>
        <c:lblAlgn val="ctr"/>
        <c:lblOffset val="100"/>
        <c:noMultiLvlLbl val="0"/>
      </c:catAx>
      <c:valAx>
        <c:axId val="10360051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58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'Таблица 302-19'!$AI$88</c:f>
              <c:strCache>
                <c:ptCount val="1"/>
                <c:pt idx="0">
                  <c:v>Объем кредитного портфеля ТОП-30 банков субъектам МСП по активам на дату, трлн рублей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302-19'!$AH$89:$AH$94</c:f>
              <c:numCache>
                <c:formatCode>m/d/yyyy</c:formatCode>
                <c:ptCount val="6"/>
                <c:pt idx="0">
                  <c:v>42370</c:v>
                </c:pt>
                <c:pt idx="1">
                  <c:v>42736</c:v>
                </c:pt>
                <c:pt idx="2">
                  <c:v>43101</c:v>
                </c:pt>
                <c:pt idx="3">
                  <c:v>43466</c:v>
                </c:pt>
                <c:pt idx="4">
                  <c:v>43831</c:v>
                </c:pt>
                <c:pt idx="5">
                  <c:v>44136</c:v>
                </c:pt>
              </c:numCache>
            </c:numRef>
          </c:cat>
          <c:val>
            <c:numRef>
              <c:f>'Таблица 302-19'!$AI$89:$AI$94</c:f>
              <c:numCache>
                <c:formatCode>0.00</c:formatCode>
                <c:ptCount val="6"/>
                <c:pt idx="0">
                  <c:v>2.744583</c:v>
                </c:pt>
                <c:pt idx="1">
                  <c:v>2.6544569999999998</c:v>
                </c:pt>
                <c:pt idx="2">
                  <c:v>2.7904209999999998</c:v>
                </c:pt>
                <c:pt idx="3">
                  <c:v>3.0171250000000001</c:v>
                </c:pt>
                <c:pt idx="4">
                  <c:v>3.6323979999999998</c:v>
                </c:pt>
                <c:pt idx="5">
                  <c:v>4.2952440000000003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F-4152-B785-1A4DB4DB8CF9}"/>
            </c:ext>
          </c:extLst>
        </c:ser>
        <c:ser>
          <c:idx val="1"/>
          <c:order val="1"/>
          <c:tx>
            <c:strRef>
              <c:f>'Таблица 302-19'!$AJ$88</c:f>
              <c:strCache>
                <c:ptCount val="1"/>
                <c:pt idx="0">
                  <c:v>Объем кредитного портфеля прочих банков субъектам МСП по активам на дату, трлн рублей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302-19'!$AH$89:$AH$94</c:f>
              <c:numCache>
                <c:formatCode>m/d/yyyy</c:formatCode>
                <c:ptCount val="6"/>
                <c:pt idx="0">
                  <c:v>42370</c:v>
                </c:pt>
                <c:pt idx="1">
                  <c:v>42736</c:v>
                </c:pt>
                <c:pt idx="2">
                  <c:v>43101</c:v>
                </c:pt>
                <c:pt idx="3">
                  <c:v>43466</c:v>
                </c:pt>
                <c:pt idx="4">
                  <c:v>43831</c:v>
                </c:pt>
                <c:pt idx="5">
                  <c:v>44136</c:v>
                </c:pt>
              </c:numCache>
            </c:numRef>
          </c:cat>
          <c:val>
            <c:numRef>
              <c:f>'Таблица 302-19'!$AJ$89:$AJ$94</c:f>
              <c:numCache>
                <c:formatCode>0.00</c:formatCode>
                <c:ptCount val="6"/>
                <c:pt idx="0">
                  <c:v>2.1407530000000001</c:v>
                </c:pt>
                <c:pt idx="1">
                  <c:v>1.8144229999999999</c:v>
                </c:pt>
                <c:pt idx="2">
                  <c:v>1.379475</c:v>
                </c:pt>
                <c:pt idx="3">
                  <c:v>1.197689</c:v>
                </c:pt>
                <c:pt idx="4">
                  <c:v>1.1059429999999999</c:v>
                </c:pt>
                <c:pt idx="5">
                  <c:v>1.2494890000000001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FF-4152-B785-1A4DB4DB8C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084480"/>
        <c:axId val="112086016"/>
      </c:barChart>
      <c:catAx>
        <c:axId val="1120844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086016"/>
        <c:crosses val="autoZero"/>
        <c:auto val="0"/>
        <c:lblAlgn val="ctr"/>
        <c:lblOffset val="100"/>
        <c:noMultiLvlLbl val="1"/>
      </c:catAx>
      <c:valAx>
        <c:axId val="11208601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08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0241787857929"/>
          <c:y val="0.21987784991075388"/>
          <c:w val="0.32393744461183277"/>
          <c:h val="0.47800940235570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'Таблица 302-19'!$AI$96</c:f>
              <c:strCache>
                <c:ptCount val="1"/>
                <c:pt idx="0">
                  <c:v>Уровень просроченной задолженности МСП,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302-19'!$AH$101:$AH$109</c:f>
              <c:numCache>
                <c:formatCode>m/d/yyyy</c:formatCode>
                <c:ptCount val="9"/>
                <c:pt idx="0">
                  <c:v>42736</c:v>
                </c:pt>
                <c:pt idx="1">
                  <c:v>42917</c:v>
                </c:pt>
                <c:pt idx="2">
                  <c:v>43101</c:v>
                </c:pt>
                <c:pt idx="3">
                  <c:v>43282</c:v>
                </c:pt>
                <c:pt idx="4">
                  <c:v>43466</c:v>
                </c:pt>
                <c:pt idx="5">
                  <c:v>43647</c:v>
                </c:pt>
                <c:pt idx="6">
                  <c:v>43831</c:v>
                </c:pt>
                <c:pt idx="7">
                  <c:v>44136</c:v>
                </c:pt>
                <c:pt idx="8">
                  <c:v>44136</c:v>
                </c:pt>
              </c:numCache>
            </c:numRef>
          </c:cat>
          <c:val>
            <c:numRef>
              <c:f>'Таблица 302-19'!$AI$101:$AI$109</c:f>
              <c:numCache>
                <c:formatCode>0%</c:formatCode>
                <c:ptCount val="9"/>
                <c:pt idx="0">
                  <c:v>0.14231776194482734</c:v>
                </c:pt>
                <c:pt idx="1">
                  <c:v>0.13195478536366176</c:v>
                </c:pt>
                <c:pt idx="2" formatCode="0.0%">
                  <c:v>0.14933657817844859</c:v>
                </c:pt>
                <c:pt idx="3" formatCode="0.0%">
                  <c:v>0.13806463689805376</c:v>
                </c:pt>
                <c:pt idx="4" formatCode="0.0%">
                  <c:v>0.12379170231474035</c:v>
                </c:pt>
                <c:pt idx="5" formatCode="0.0%">
                  <c:v>0.1300115836627164</c:v>
                </c:pt>
                <c:pt idx="6" formatCode="0.0%">
                  <c:v>0.11930082701941461</c:v>
                </c:pt>
                <c:pt idx="7" formatCode="0.0%">
                  <c:v>0.11273509472863708</c:v>
                </c:pt>
                <c:pt idx="8" formatCode="0.0%">
                  <c:v>0.11273509472863708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DA-46D1-A257-5DDF90FD9BE9}"/>
            </c:ext>
          </c:extLst>
        </c:ser>
        <c:ser>
          <c:idx val="1"/>
          <c:order val="1"/>
          <c:tx>
            <c:strRef>
              <c:f>'Таблица 302-19'!$AJ$96</c:f>
              <c:strCache>
                <c:ptCount val="1"/>
                <c:pt idx="0">
                  <c:v>Уровень просроченной задолженности МСП в ТОП-30 банках,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302-19'!$AH$101:$AH$109</c:f>
              <c:numCache>
                <c:formatCode>m/d/yyyy</c:formatCode>
                <c:ptCount val="9"/>
                <c:pt idx="0">
                  <c:v>42736</c:v>
                </c:pt>
                <c:pt idx="1">
                  <c:v>42917</c:v>
                </c:pt>
                <c:pt idx="2">
                  <c:v>43101</c:v>
                </c:pt>
                <c:pt idx="3">
                  <c:v>43282</c:v>
                </c:pt>
                <c:pt idx="4">
                  <c:v>43466</c:v>
                </c:pt>
                <c:pt idx="5">
                  <c:v>43647</c:v>
                </c:pt>
                <c:pt idx="6">
                  <c:v>43831</c:v>
                </c:pt>
                <c:pt idx="7">
                  <c:v>44136</c:v>
                </c:pt>
                <c:pt idx="8">
                  <c:v>44136</c:v>
                </c:pt>
              </c:numCache>
            </c:numRef>
          </c:cat>
          <c:val>
            <c:numRef>
              <c:f>'Таблица 302-19'!$AJ$101:$AJ$109</c:f>
              <c:numCache>
                <c:formatCode>0.0%</c:formatCode>
                <c:ptCount val="9"/>
                <c:pt idx="0" formatCode="0%">
                  <c:v>0.13297860918447726</c:v>
                </c:pt>
                <c:pt idx="1">
                  <c:v>9.6115282108953412E-2</c:v>
                </c:pt>
                <c:pt idx="2">
                  <c:v>0.11564849891826359</c:v>
                </c:pt>
                <c:pt idx="3">
                  <c:v>9.8777397897329644E-2</c:v>
                </c:pt>
                <c:pt idx="4">
                  <c:v>8.4163897750341804E-2</c:v>
                </c:pt>
                <c:pt idx="5">
                  <c:v>8.6762342354856969E-2</c:v>
                </c:pt>
                <c:pt idx="6">
                  <c:v>8.3515077367623258E-2</c:v>
                </c:pt>
                <c:pt idx="7">
                  <c:v>6.9241468005077245E-2</c:v>
                </c:pt>
                <c:pt idx="8">
                  <c:v>6.9241468005077245E-2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DA-46D1-A257-5DDF90FD9BE9}"/>
            </c:ext>
          </c:extLst>
        </c:ser>
        <c:ser>
          <c:idx val="2"/>
          <c:order val="2"/>
          <c:tx>
            <c:strRef>
              <c:f>'Таблица 302-19'!$AK$96</c:f>
              <c:strCache>
                <c:ptCount val="1"/>
                <c:pt idx="0">
                  <c:v>Уровень просроченной задолженности МСП в банках вне ТОП-30, %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302-19'!$AH$101:$AH$109</c:f>
              <c:numCache>
                <c:formatCode>m/d/yyyy</c:formatCode>
                <c:ptCount val="9"/>
                <c:pt idx="0">
                  <c:v>42736</c:v>
                </c:pt>
                <c:pt idx="1">
                  <c:v>42917</c:v>
                </c:pt>
                <c:pt idx="2">
                  <c:v>43101</c:v>
                </c:pt>
                <c:pt idx="3">
                  <c:v>43282</c:v>
                </c:pt>
                <c:pt idx="4">
                  <c:v>43466</c:v>
                </c:pt>
                <c:pt idx="5">
                  <c:v>43647</c:v>
                </c:pt>
                <c:pt idx="6">
                  <c:v>43831</c:v>
                </c:pt>
                <c:pt idx="7">
                  <c:v>44136</c:v>
                </c:pt>
                <c:pt idx="8">
                  <c:v>44136</c:v>
                </c:pt>
              </c:numCache>
            </c:numRef>
          </c:cat>
          <c:val>
            <c:numRef>
              <c:f>'Таблица 302-19'!$AK$101:$AK$109</c:f>
              <c:numCache>
                <c:formatCode>0.0%</c:formatCode>
                <c:ptCount val="9"/>
                <c:pt idx="0">
                  <c:v>0.15598071673474156</c:v>
                </c:pt>
                <c:pt idx="1">
                  <c:v>0.19875039135670522</c:v>
                </c:pt>
                <c:pt idx="2">
                  <c:v>0.21748128817122456</c:v>
                </c:pt>
                <c:pt idx="3">
                  <c:v>0.22965815972884276</c:v>
                </c:pt>
                <c:pt idx="4">
                  <c:v>0.22361898623098317</c:v>
                </c:pt>
                <c:pt idx="5">
                  <c:v>0.23883661118361305</c:v>
                </c:pt>
                <c:pt idx="6">
                  <c:v>0.23683679900320359</c:v>
                </c:pt>
                <c:pt idx="7">
                  <c:v>0.26224880731242933</c:v>
                </c:pt>
                <c:pt idx="8">
                  <c:v>0.26224880731242933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DA-46D1-A257-5DDF90FD9B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2419968"/>
        <c:axId val="112421504"/>
      </c:lineChart>
      <c:dateAx>
        <c:axId val="1124199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421504"/>
        <c:crosses val="autoZero"/>
        <c:auto val="1"/>
        <c:lblOffset val="100"/>
        <c:baseTimeUnit val="months"/>
      </c:dateAx>
      <c:valAx>
        <c:axId val="1124215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41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32987454280472E-2"/>
          <c:y val="3.4154746392894134E-2"/>
          <c:w val="0.95071079470404696"/>
          <c:h val="0.80184005809916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'Объем кредитов МСП 18'!$J$178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'Объем кредитов МСП 18'!$H$179:$H$190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'Объем кредитов МСП 18'!$J$179:$J$190</c:f>
              <c:numCache>
                <c:formatCode>0.0</c:formatCode>
                <c:ptCount val="12"/>
                <c:pt idx="0">
                  <c:v>0.40206900000000001</c:v>
                </c:pt>
                <c:pt idx="1">
                  <c:v>0.83795299999999995</c:v>
                </c:pt>
                <c:pt idx="2">
                  <c:v>1.3973390000000001</c:v>
                </c:pt>
                <c:pt idx="3">
                  <c:v>1.981941</c:v>
                </c:pt>
                <c:pt idx="4">
                  <c:v>2.5084719999999998</c:v>
                </c:pt>
                <c:pt idx="5">
                  <c:v>3.0970279999999999</c:v>
                </c:pt>
                <c:pt idx="6">
                  <c:v>3.7059310000000001</c:v>
                </c:pt>
                <c:pt idx="7">
                  <c:v>4.277075</c:v>
                </c:pt>
                <c:pt idx="8">
                  <c:v>4.8303149999999997</c:v>
                </c:pt>
                <c:pt idx="9">
                  <c:v>5.4118639999999996</c:v>
                </c:pt>
                <c:pt idx="10">
                  <c:v>6.0978760000000003</c:v>
                </c:pt>
                <c:pt idx="11">
                  <c:v>6.8160809999999996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6A-436E-B765-68FC20A4767B}"/>
            </c:ext>
          </c:extLst>
        </c:ser>
        <c:ser>
          <c:idx val="1"/>
          <c:order val="1"/>
          <c:tx>
            <c:strRef>
              <c:f>'Объем кредитов МСП 18'!$K$178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3629139003289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06-4DB1-B244-57AF62DE68C8}"/>
                </c:ext>
              </c:extLst>
            </c:dLbl>
            <c:dLbl>
              <c:idx val="1"/>
              <c:layout>
                <c:manualLayout>
                  <c:x val="0"/>
                  <c:y val="-0.139191206842106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06-4DB1-B244-57AF62DE68C8}"/>
                </c:ext>
              </c:extLst>
            </c:dLbl>
            <c:dLbl>
              <c:idx val="2"/>
              <c:layout>
                <c:manualLayout>
                  <c:x val="1.1256217841672522E-3"/>
                  <c:y val="-8.1758715462247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06-4DB1-B244-57AF62DE68C8}"/>
                </c:ext>
              </c:extLst>
            </c:dLbl>
            <c:dLbl>
              <c:idx val="3"/>
              <c:layout>
                <c:manualLayout>
                  <c:x val="-4.1272321971413955E-17"/>
                  <c:y val="-0.104393405131579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06-4DB1-B244-57AF62DE68C8}"/>
                </c:ext>
              </c:extLst>
            </c:dLbl>
            <c:dLbl>
              <c:idx val="4"/>
              <c:layout>
                <c:manualLayout>
                  <c:x val="1.1256217841672522E-3"/>
                  <c:y val="-4.724276191118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06-4DB1-B244-57AF62DE68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'Объем кредитов МСП 18'!$H$179:$H$190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'Объем кредитов МСП 18'!$K$179:$K$190</c:f>
              <c:numCache>
                <c:formatCode>0.0</c:formatCode>
                <c:ptCount val="12"/>
                <c:pt idx="0">
                  <c:v>0.45298699999999997</c:v>
                </c:pt>
                <c:pt idx="1">
                  <c:v>0.93510099999999996</c:v>
                </c:pt>
                <c:pt idx="2">
                  <c:v>1.539509</c:v>
                </c:pt>
                <c:pt idx="3">
                  <c:v>2.2264949999999999</c:v>
                </c:pt>
                <c:pt idx="4">
                  <c:v>2.811779</c:v>
                </c:pt>
                <c:pt idx="5">
                  <c:v>3.4920270000000002</c:v>
                </c:pt>
                <c:pt idx="6">
                  <c:v>4.3463989999999999</c:v>
                </c:pt>
                <c:pt idx="7">
                  <c:v>4.9047689999999999</c:v>
                </c:pt>
                <c:pt idx="8">
                  <c:v>5.5182840000000004</c:v>
                </c:pt>
                <c:pt idx="9">
                  <c:v>6.1931960000000004</c:v>
                </c:pt>
                <c:pt idx="10">
                  <c:v>7.0124009999999997</c:v>
                </c:pt>
                <c:pt idx="11">
                  <c:v>7.8246799999999999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6A-436E-B765-68FC20A4767B}"/>
            </c:ext>
          </c:extLst>
        </c:ser>
        <c:ser>
          <c:idx val="2"/>
          <c:order val="2"/>
          <c:tx>
            <c:strRef>
              <c:f>'Объем кредитов МСП 18'!$L$178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8.2544643942827849E-17"/>
                  <c:y val="-6.6694973291862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9C-429B-93B7-9ABA0961A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'Объем кредитов МСП 18'!$H$179:$H$190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'Объем кредитов МСП 18'!$L$179:$L$190</c:f>
              <c:numCache>
                <c:formatCode>0.0</c:formatCode>
                <c:ptCount val="12"/>
                <c:pt idx="0">
                  <c:v>0.441552</c:v>
                </c:pt>
                <c:pt idx="1">
                  <c:v>0.99174099999999998</c:v>
                </c:pt>
                <c:pt idx="2">
                  <c:v>1.7072560000000001</c:v>
                </c:pt>
                <c:pt idx="3">
                  <c:v>2.2147199999999998</c:v>
                </c:pt>
                <c:pt idx="4">
                  <c:v>2.661988</c:v>
                </c:pt>
                <c:pt idx="5">
                  <c:v>3.268891</c:v>
                </c:pt>
                <c:pt idx="6">
                  <c:v>3.9197419999999998</c:v>
                </c:pt>
                <c:pt idx="7">
                  <c:v>4.617769</c:v>
                </c:pt>
                <c:pt idx="8">
                  <c:v>5.3796220000000003</c:v>
                </c:pt>
                <c:pt idx="9">
                  <c:v>6.0660639999999999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6A-436E-B765-68FC20A47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9"/>
        <c:overlap val="-20"/>
        <c:axId val="112056960"/>
        <c:axId val="111956352"/>
      </c:barChart>
      <c:catAx>
        <c:axId val="11205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956352"/>
        <c:crosses val="autoZero"/>
        <c:auto val="1"/>
        <c:lblAlgn val="ctr"/>
        <c:lblOffset val="100"/>
        <c:noMultiLvlLbl val="0"/>
      </c:catAx>
      <c:valAx>
        <c:axId val="11195635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05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Данные!$A$26:$B$26</c:f>
              <c:strCache>
                <c:ptCount val="2"/>
                <c:pt idx="0">
                  <c:v>Все российские субъекты МСП, всего, в том числе: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6B-404F-A04B-933F44143F42}"/>
                </c:ext>
              </c:extLst>
            </c:dLbl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6B-404F-A04B-933F44143F42}"/>
                </c:ext>
              </c:extLst>
            </c:dLbl>
            <c:dLbl>
              <c:idx val="1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6B-404F-A04B-933F44143F42}"/>
                </c:ext>
              </c:extLst>
            </c:dLbl>
            <c:dLbl>
              <c:idx val="2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6B-404F-A04B-933F44143F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Данные!$C$25:$X$25</c:f>
              <c:strCache>
                <c:ptCount val="22"/>
                <c:pt idx="0">
                  <c:v>Январь 2019</c:v>
                </c:pt>
                <c:pt idx="1">
                  <c:v>Февраль 2019</c:v>
                </c:pt>
                <c:pt idx="2">
                  <c:v>Март 2019</c:v>
                </c:pt>
                <c:pt idx="3">
                  <c:v>Апрель 2019</c:v>
                </c:pt>
                <c:pt idx="4">
                  <c:v>Май 2019</c:v>
                </c:pt>
                <c:pt idx="5">
                  <c:v>Июнь 2019</c:v>
                </c:pt>
                <c:pt idx="6">
                  <c:v>Июль 2019</c:v>
                </c:pt>
                <c:pt idx="7">
                  <c:v>Август 2019</c:v>
                </c:pt>
                <c:pt idx="8">
                  <c:v>Сентябрь 2019</c:v>
                </c:pt>
                <c:pt idx="9">
                  <c:v>Октябрь 2019</c:v>
                </c:pt>
                <c:pt idx="10">
                  <c:v>Ноябрь 2019</c:v>
                </c:pt>
                <c:pt idx="11">
                  <c:v>Декабрь 2019</c:v>
                </c:pt>
                <c:pt idx="12">
                  <c:v>Январь 2020</c:v>
                </c:pt>
                <c:pt idx="13">
                  <c:v>Февраль 2020</c:v>
                </c:pt>
                <c:pt idx="14">
                  <c:v>Март 2020</c:v>
                </c:pt>
                <c:pt idx="15">
                  <c:v>Апрель 2020</c:v>
                </c:pt>
                <c:pt idx="16">
                  <c:v>Май 2020</c:v>
                </c:pt>
                <c:pt idx="17">
                  <c:v>Июнь 2020</c:v>
                </c:pt>
                <c:pt idx="18">
                  <c:v>Июль 2020</c:v>
                </c:pt>
                <c:pt idx="19">
                  <c:v>Август 2020</c:v>
                </c:pt>
                <c:pt idx="20">
                  <c:v>Сентябрь 2020</c:v>
                </c:pt>
                <c:pt idx="21">
                  <c:v>Октябрь 2020</c:v>
                </c:pt>
              </c:strCache>
            </c:strRef>
          </c:cat>
          <c:val>
            <c:numRef>
              <c:f>Данные!$C$26:$X$26</c:f>
              <c:numCache>
                <c:formatCode>#,##0</c:formatCode>
                <c:ptCount val="22"/>
                <c:pt idx="0">
                  <c:v>65465</c:v>
                </c:pt>
                <c:pt idx="1">
                  <c:v>72503</c:v>
                </c:pt>
                <c:pt idx="2">
                  <c:v>80718</c:v>
                </c:pt>
                <c:pt idx="3">
                  <c:v>87262</c:v>
                </c:pt>
                <c:pt idx="4">
                  <c:v>85273</c:v>
                </c:pt>
                <c:pt idx="5">
                  <c:v>86637</c:v>
                </c:pt>
                <c:pt idx="6">
                  <c:v>89626</c:v>
                </c:pt>
                <c:pt idx="7">
                  <c:v>88104</c:v>
                </c:pt>
                <c:pt idx="8">
                  <c:v>92978</c:v>
                </c:pt>
                <c:pt idx="9">
                  <c:v>100694</c:v>
                </c:pt>
                <c:pt idx="10">
                  <c:v>103922</c:v>
                </c:pt>
                <c:pt idx="11">
                  <c:v>108375</c:v>
                </c:pt>
                <c:pt idx="12">
                  <c:v>96375</c:v>
                </c:pt>
                <c:pt idx="13">
                  <c:v>103771</c:v>
                </c:pt>
                <c:pt idx="14">
                  <c:v>111613</c:v>
                </c:pt>
                <c:pt idx="15">
                  <c:v>92314</c:v>
                </c:pt>
                <c:pt idx="16">
                  <c:v>98500</c:v>
                </c:pt>
                <c:pt idx="17">
                  <c:v>160703</c:v>
                </c:pt>
                <c:pt idx="18">
                  <c:v>211328</c:v>
                </c:pt>
                <c:pt idx="19">
                  <c:v>236835</c:v>
                </c:pt>
                <c:pt idx="20">
                  <c:v>228413</c:v>
                </c:pt>
                <c:pt idx="21">
                  <c:v>183958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6B-404F-A04B-933F44143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76192"/>
        <c:axId val="517080456"/>
      </c:barChart>
      <c:catAx>
        <c:axId val="51707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080456"/>
        <c:crosses val="autoZero"/>
        <c:auto val="1"/>
        <c:lblAlgn val="ctr"/>
        <c:lblOffset val="100"/>
        <c:noMultiLvlLbl val="0"/>
      </c:catAx>
      <c:valAx>
        <c:axId val="51708045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07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D9FAB-787F-4484-BABF-F915D170240B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51F7-6923-4DFE-891E-D21B8654D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9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D89-BD9D-4D6F-B708-84D8B7D1F383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3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6D5-7FF3-436D-A47F-9118C3C4C678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AE9E-DD89-490B-AFFE-D7AF01E4B785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4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2375-2E8F-4C54-A043-834B3A72B635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9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9B83-044E-432D-BD9F-636359A62B7B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1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9A56-7208-4A2C-9779-21E15E0BBE15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7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8486-7C16-4F8F-B788-E6EA431E2EB3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3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3346-E714-4AB7-8067-578F2A6E0600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3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D509-820B-412F-9746-F7BD50EC0126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6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3211-A37D-4936-BEE0-C66BF59D59E7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7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6BD6-FAD2-451F-8128-C1A385429949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2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EAFB-04AD-47E9-82F9-C2DF5ECEE367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9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компьютер, стол, черный, снег&#10;&#10;Автоматически созданное описание">
            <a:extLst>
              <a:ext uri="{FF2B5EF4-FFF2-40B4-BE49-F238E27FC236}">
                <a16:creationId xmlns:a16="http://schemas.microsoft.com/office/drawing/2014/main" id="{F9F1386A-21BE-4259-A7BA-7614BE11E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06" y="-965901"/>
            <a:ext cx="13176655" cy="87844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5580" y="5064808"/>
            <a:ext cx="12192000" cy="1780861"/>
          </a:xfrm>
          <a:prstGeom prst="rect">
            <a:avLst/>
          </a:prstGeom>
          <a:solidFill>
            <a:srgbClr val="F9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3200" b="1" dirty="0">
                <a:solidFill>
                  <a:schemeClr val="tx1"/>
                </a:solidFill>
                <a:latin typeface="Candara" panose="020E0502030303020204" pitchFamily="34" charset="0"/>
              </a:rPr>
              <a:t>Павел Самиев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Генеральный директор аналитического центра «БизнесДром»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Председатель Комитета «ОПОРЫ РОССИИ» по финансовым рынкам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204655"/>
            <a:ext cx="12192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764047" y="6367518"/>
            <a:ext cx="652744" cy="369332"/>
          </a:xfrm>
          <a:prstGeom prst="rect">
            <a:avLst/>
          </a:prstGeom>
          <a:solidFill>
            <a:srgbClr val="F9FCFE"/>
          </a:solidFill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ProximaNova"/>
              </a:rPr>
              <a:t>20</a:t>
            </a:r>
            <a:r>
              <a:rPr lang="en-US" dirty="0">
                <a:latin typeface="ProximaNova"/>
              </a:rPr>
              <a:t>2</a:t>
            </a:r>
            <a:r>
              <a:rPr lang="ru-RU" dirty="0">
                <a:latin typeface="ProximaNova"/>
              </a:rPr>
              <a:t>1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-16741" y="1537397"/>
            <a:ext cx="12203161" cy="1200329"/>
          </a:xfrm>
          <a:prstGeom prst="rect">
            <a:avLst/>
          </a:prstGeom>
          <a:solidFill>
            <a:srgbClr val="F9FCFE"/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Разморозка кредитования МСП:</a:t>
            </a:r>
          </a:p>
          <a:p>
            <a:r>
              <a:rPr lang="ru-RU" sz="3600" b="1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как выйти с «каникул»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605260-C41A-4797-AEB4-BF9182B3A1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8" y="5334510"/>
            <a:ext cx="3124791" cy="718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45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1032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С августа 2020 года объем поддержки 23-26 млрд в месяц, что близко к значениям 2019 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120519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079351"/>
            <a:ext cx="22166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НРА по данным ФНС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4CC40-0DE2-4356-8797-B2FF6BB169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1C578BEB-B03E-473D-BC4B-EEC5D12F36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120955"/>
              </p:ext>
            </p:extLst>
          </p:nvPr>
        </p:nvGraphicFramePr>
        <p:xfrm>
          <a:off x="1273629" y="1349834"/>
          <a:ext cx="9220199" cy="478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921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1032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Доля</a:t>
            </a:r>
            <a:r>
              <a:rPr lang="en-US" sz="2400" b="1" dirty="0">
                <a:latin typeface="Candara" panose="020E0502030303020204" pitchFamily="34" charset="0"/>
              </a:rPr>
              <a:t> </a:t>
            </a:r>
            <a:r>
              <a:rPr lang="ru-RU" sz="2400" b="1" dirty="0">
                <a:latin typeface="Candara" panose="020E0502030303020204" pitchFamily="34" charset="0"/>
              </a:rPr>
              <a:t>кредитов МСП приближается к 10% в общем кредитном портфеле банков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652434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079351"/>
            <a:ext cx="33707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7604027-0B72-483C-9AC0-B0DD2AB2DAA5}"/>
              </a:ext>
            </a:extLst>
          </p:cNvPr>
          <p:cNvGraphicFramePr>
            <a:graphicFrameLocks/>
          </p:cNvGraphicFramePr>
          <p:nvPr/>
        </p:nvGraphicFramePr>
        <p:xfrm>
          <a:off x="321519" y="998379"/>
          <a:ext cx="11167136" cy="4926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4CC40-0DE2-4356-8797-B2FF6BB169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78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08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Кредитный портфель МСП растет у крупных банков и стагнирует у средних и небольших (в том числе региональных)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25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001538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217850"/>
            <a:ext cx="33707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4B1E929-D39B-4D52-A636-D6B5DE1E96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26857"/>
              </p:ext>
            </p:extLst>
          </p:nvPr>
        </p:nvGraphicFramePr>
        <p:xfrm>
          <a:off x="429208" y="1160266"/>
          <a:ext cx="11059447" cy="4941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BFFEF3-5323-48F3-AED3-1880F57D09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33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0293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Уровень просроченной задолженности снижается только за счет крупнейших банков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951957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079351"/>
            <a:ext cx="34060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C3E6EBD-5666-42D8-907F-2F882FA3169F}"/>
              </a:ext>
            </a:extLst>
          </p:cNvPr>
          <p:cNvGraphicFramePr/>
          <p:nvPr/>
        </p:nvGraphicFramePr>
        <p:xfrm>
          <a:off x="321519" y="1028285"/>
          <a:ext cx="11202402" cy="495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7F5B3E-33EB-47BA-8A21-BFF9252F36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23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08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Объемы кредитования МСП в 2020 году – среднее между 2019 и 2018 годом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25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751166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217850"/>
            <a:ext cx="33707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84D733-E89F-4797-9092-CCFBBA9734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1DD05E1B-D306-4710-8FC2-38E323D68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874698"/>
              </p:ext>
            </p:extLst>
          </p:nvPr>
        </p:nvGraphicFramePr>
        <p:xfrm>
          <a:off x="206002" y="849900"/>
          <a:ext cx="11282653" cy="2387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F90B7E3F-77D5-4AF0-B82D-85A2438DAC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148801"/>
              </p:ext>
            </p:extLst>
          </p:nvPr>
        </p:nvGraphicFramePr>
        <p:xfrm>
          <a:off x="321518" y="3872205"/>
          <a:ext cx="11167137" cy="211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A5DDCB4-E2DC-4012-AD28-9CB2DF3D958B}"/>
              </a:ext>
            </a:extLst>
          </p:cNvPr>
          <p:cNvSpPr/>
          <p:nvPr/>
        </p:nvSpPr>
        <p:spPr>
          <a:xfrm>
            <a:off x="987972" y="3561666"/>
            <a:ext cx="10882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  <a:latin typeface="Candara" panose="020E0502030303020204" pitchFamily="34" charset="0"/>
              </a:rPr>
              <a:t>Количество МСП, получивших кредит в отчетном месяце, выросло почти в два раза</a:t>
            </a:r>
          </a:p>
        </p:txBody>
      </p:sp>
    </p:spTree>
    <p:extLst>
      <p:ext uri="{BB962C8B-B14F-4D97-AF65-F5344CB8AC3E}">
        <p14:creationId xmlns:p14="http://schemas.microsoft.com/office/powerpoint/2010/main" val="4132871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8124</TotalTime>
  <Words>175</Words>
  <Application>Microsoft Office PowerPoint</Application>
  <PresentationFormat>Широкоэкранный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Candara</vt:lpstr>
      <vt:lpstr>ProximaNova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nadezhda largina</dc:creator>
  <cp:lastModifiedBy>Закирова Вероника Руслановна</cp:lastModifiedBy>
  <cp:revision>125</cp:revision>
  <dcterms:created xsi:type="dcterms:W3CDTF">2018-09-16T15:39:40Z</dcterms:created>
  <dcterms:modified xsi:type="dcterms:W3CDTF">2021-01-27T12:18:59Z</dcterms:modified>
</cp:coreProperties>
</file>