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57" r:id="rId3"/>
    <p:sldId id="258" r:id="rId4"/>
    <p:sldId id="268" r:id="rId5"/>
    <p:sldId id="259" r:id="rId6"/>
    <p:sldId id="269" r:id="rId7"/>
    <p:sldId id="270" r:id="rId8"/>
    <p:sldId id="267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00"/>
    <a:srgbClr val="46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7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SharedDocs\0_&#1044;&#1051;&#1071;%20&#1056;&#1045;&#1044;&#1040;&#1050;&#1058;&#1048;&#1056;&#1054;&#1042;&#1040;&#1053;&#1048;&#1071;\&#1048;&#1089;&#1072;&#1077;&#1074;\&#1057;&#1090;&#1072;&#1090;&#1080;&#1089;&#1090;&#1080;&#1082;&#1072;\&#1043;&#1086;&#1076;&#1086;&#1074;&#1072;&#1103;%202016\&#1057;&#1090;&#1072;&#1090;&#1080;&#1089;&#1090;&#1080;&#1082;&#1072;%20&#1075;&#1086;&#1076;&#1086;&#1074;&#1072;&#1103;.xlsx" TargetMode="External"/></Relationships>
</file>

<file path=ppt/charts/_rels/char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oleObject" Target="file:///C:\Users\isaev\Desktop\&#1042;&#1072;&#1078;&#1085;&#1099;&#1077;\&#1050;&#1085;&#1080;&#1075;&#1072;1.xlsx" TargetMode="External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1\SharedDocs\0_&#1044;&#1051;&#1071;%20&#1056;&#1045;&#1044;&#1040;&#1050;&#1058;&#1048;&#1056;&#1054;&#1042;&#1040;&#1053;&#1048;&#1071;\&#1048;&#1089;&#1072;&#1077;&#1074;\&#1057;&#1090;&#1072;&#1090;&#1080;&#1089;&#1090;&#1080;&#1082;&#1072;\&#1043;&#1086;&#1076;&#1086;&#1074;&#1072;&#1103;%202016\&#1057;&#1090;&#1072;&#1090;&#1080;&#1089;&#1090;&#1080;&#1082;&#1072;%20&#1075;&#1086;&#1076;&#1086;&#1074;&#1072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10907349092358E-2"/>
          <c:y val="2.6108580528089471E-2"/>
          <c:w val="0.85926654779705713"/>
          <c:h val="0.91498018738658671"/>
        </c:manualLayout>
      </c:layout>
      <c:scatterChart>
        <c:scatterStyle val="lineMarker"/>
        <c:varyColors val="0"/>
        <c:ser>
          <c:idx val="0"/>
          <c:order val="0"/>
          <c:tx>
            <c:strRef>
              <c:f>макроэк!$A$12</c:f>
              <c:strCache>
                <c:ptCount val="1"/>
                <c:pt idx="0">
                  <c:v>Армения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-4.5319260810740168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solidFill>
                          <a:srgbClr val="465723"/>
                        </a:solidFill>
                      </a:rPr>
                      <a:t>Армения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rgbClr val="465723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макроэк!$H$15:$M$15</c:f>
              <c:numCache>
                <c:formatCode>#,##0.00</c:formatCode>
                <c:ptCount val="6"/>
                <c:pt idx="0">
                  <c:v>40.27761410512089</c:v>
                </c:pt>
                <c:pt idx="1">
                  <c:v>37.703003405416709</c:v>
                </c:pt>
                <c:pt idx="2">
                  <c:v>30.47483895061152</c:v>
                </c:pt>
                <c:pt idx="3">
                  <c:v>28.72335847240679</c:v>
                </c:pt>
                <c:pt idx="4">
                  <c:v>25.374753237737814</c:v>
                </c:pt>
                <c:pt idx="5">
                  <c:v>29.116801338058284</c:v>
                </c:pt>
              </c:numCache>
            </c:numRef>
          </c:yVal>
          <c:smooth val="0"/>
        </c:ser>
        <c:ser>
          <c:idx val="11"/>
          <c:order val="1"/>
          <c:tx>
            <c:v>Россия</c:v>
          </c:tx>
          <c:spPr>
            <a:ln w="25400">
              <a:solidFill>
                <a:srgbClr val="0000FF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-2.265963040537008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solidFill>
                          <a:srgbClr val="465723"/>
                        </a:solidFill>
                      </a:rPr>
                      <a:t>Россия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rgbClr val="465723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макроэк!$H$10:$M$10</c:f>
              <c:numCache>
                <c:formatCode>#,##0.00</c:formatCode>
                <c:ptCount val="6"/>
                <c:pt idx="0">
                  <c:v>20.577492133247301</c:v>
                </c:pt>
                <c:pt idx="1">
                  <c:v>20.081264202364004</c:v>
                </c:pt>
                <c:pt idx="2">
                  <c:v>19.900005183520179</c:v>
                </c:pt>
                <c:pt idx="3">
                  <c:v>19.824111162764037</c:v>
                </c:pt>
                <c:pt idx="4">
                  <c:v>18.690000000000001</c:v>
                </c:pt>
                <c:pt idx="5">
                  <c:v>21.35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макроэк!$A$32</c:f>
              <c:strCache>
                <c:ptCount val="1"/>
                <c:pt idx="0">
                  <c:v>Казахстан</c:v>
                </c:pt>
              </c:strCache>
            </c:strRef>
          </c:tx>
          <c:spPr>
            <a:ln w="25400">
              <a:solidFill>
                <a:srgbClr val="00B0F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-1.1329815202685124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solidFill>
                          <a:srgbClr val="465723"/>
                        </a:solidFill>
                      </a:rPr>
                      <a:t>Казахстан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rgbClr val="465723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макроэк!$H$35:$M$35</c:f>
              <c:numCache>
                <c:formatCode>#,##0.00</c:formatCode>
                <c:ptCount val="6"/>
                <c:pt idx="0">
                  <c:v>13.573216214753392</c:v>
                </c:pt>
                <c:pt idx="1">
                  <c:v>13.704984161147774</c:v>
                </c:pt>
                <c:pt idx="2">
                  <c:v>13.382674088168633</c:v>
                </c:pt>
                <c:pt idx="3">
                  <c:v>13.697015747434097</c:v>
                </c:pt>
                <c:pt idx="4">
                  <c:v>14.092965873555757</c:v>
                </c:pt>
                <c:pt idx="5">
                  <c:v>13.853466720048552</c:v>
                </c:pt>
              </c:numCache>
            </c:numRef>
          </c:yVal>
          <c:smooth val="0"/>
        </c:ser>
        <c:ser>
          <c:idx val="14"/>
          <c:order val="3"/>
          <c:tx>
            <c:strRef>
              <c:f>макроэк!$A$64</c:f>
              <c:strCache>
                <c:ptCount val="1"/>
                <c:pt idx="0">
                  <c:v>Швеция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0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rgbClr val="465723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макроэк!$H$67:$M$67</c:f>
              <c:numCache>
                <c:formatCode>0.00</c:formatCode>
                <c:ptCount val="6"/>
                <c:pt idx="0">
                  <c:v>3.04</c:v>
                </c:pt>
                <c:pt idx="1">
                  <c:v>2.3928571428571428</c:v>
                </c:pt>
                <c:pt idx="2">
                  <c:v>1.7599067150290457</c:v>
                </c:pt>
                <c:pt idx="3">
                  <c:v>1.7288089740285995</c:v>
                </c:pt>
                <c:pt idx="4">
                  <c:v>1.73</c:v>
                </c:pt>
                <c:pt idx="5">
                  <c:v>1.73</c:v>
                </c:pt>
              </c:numCache>
            </c:numRef>
          </c:yVal>
          <c:smooth val="0"/>
        </c:ser>
        <c:ser>
          <c:idx val="2"/>
          <c:order val="4"/>
          <c:tx>
            <c:strRef>
              <c:f>макроэк!$A$16</c:f>
              <c:strCache>
                <c:ptCount val="1"/>
                <c:pt idx="0">
                  <c:v>Беларусь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8.3084351688836398E-17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макроэк!$H$19:$M$19</c:f>
              <c:numCache>
                <c:formatCode>#,##0.00</c:formatCode>
                <c:ptCount val="6"/>
                <c:pt idx="0">
                  <c:v>15.971268880430642</c:v>
                </c:pt>
                <c:pt idx="1">
                  <c:v>16.829600585201469</c:v>
                </c:pt>
                <c:pt idx="2">
                  <c:v>17.144911297290101</c:v>
                </c:pt>
                <c:pt idx="3">
                  <c:v>18.703963516143691</c:v>
                </c:pt>
                <c:pt idx="4">
                  <c:v>18.400857047018498</c:v>
                </c:pt>
                <c:pt idx="5">
                  <c:v>21.171634121274408</c:v>
                </c:pt>
              </c:numCache>
            </c:numRef>
          </c:yVal>
          <c:smooth val="0"/>
        </c:ser>
        <c:ser>
          <c:idx val="8"/>
          <c:order val="5"/>
          <c:tx>
            <c:strRef>
              <c:f>макроэк!$A$56</c:f>
              <c:strCache>
                <c:ptCount val="1"/>
                <c:pt idx="0">
                  <c:v>Киргизия</c:v>
                </c:pt>
              </c:strCache>
            </c:strRef>
          </c:tx>
          <c:spPr>
            <a:ln w="25400">
              <a:solidFill>
                <a:srgbClr val="00B0F0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0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макроэк!$H$59:$M$59</c:f>
              <c:numCache>
                <c:formatCode>#,##0.00</c:formatCode>
                <c:ptCount val="6"/>
                <c:pt idx="0">
                  <c:v>64.567886228272769</c:v>
                </c:pt>
                <c:pt idx="1">
                  <c:v>60.065835065835074</c:v>
                </c:pt>
                <c:pt idx="2">
                  <c:v>59.113817723645525</c:v>
                </c:pt>
                <c:pt idx="3">
                  <c:v>54.877733212576004</c:v>
                </c:pt>
                <c:pt idx="4">
                  <c:v>52.819497166749187</c:v>
                </c:pt>
                <c:pt idx="5">
                  <c:v>54.666605814431101</c:v>
                </c:pt>
              </c:numCache>
            </c:numRef>
          </c:yVal>
          <c:smooth val="0"/>
        </c:ser>
        <c:ser>
          <c:idx val="4"/>
          <c:order val="6"/>
          <c:tx>
            <c:strRef>
              <c:f>макроэк!$A$113</c:f>
              <c:strCache>
                <c:ptCount val="1"/>
                <c:pt idx="0">
                  <c:v>Азербайджан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-1.132981520268504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макроэк!$H$116:$M$116</c:f>
              <c:numCache>
                <c:formatCode>0.00</c:formatCode>
                <c:ptCount val="6"/>
                <c:pt idx="0">
                  <c:v>57.978298115362634</c:v>
                </c:pt>
                <c:pt idx="1">
                  <c:v>55.022296993650833</c:v>
                </c:pt>
                <c:pt idx="2">
                  <c:v>55.203463203463201</c:v>
                </c:pt>
                <c:pt idx="3">
                  <c:v>51.66312809624911</c:v>
                </c:pt>
                <c:pt idx="4">
                  <c:v>52.941176470588239</c:v>
                </c:pt>
                <c:pt idx="5">
                  <c:v>55.555555555555557</c:v>
                </c:pt>
              </c:numCache>
            </c:numRef>
          </c:yVal>
          <c:smooth val="0"/>
        </c:ser>
        <c:ser>
          <c:idx val="9"/>
          <c:order val="7"/>
          <c:tx>
            <c:strRef>
              <c:f>макроэк!$A$40</c:f>
              <c:strCache>
                <c:ptCount val="1"/>
                <c:pt idx="0">
                  <c:v>США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-9.0638521621480336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макроэк!$H$43:$M$43</c:f>
              <c:numCache>
                <c:formatCode>#,##0.00</c:formatCode>
                <c:ptCount val="6"/>
                <c:pt idx="0">
                  <c:v>10.816588972833948</c:v>
                </c:pt>
                <c:pt idx="1">
                  <c:v>10.787446677017229</c:v>
                </c:pt>
                <c:pt idx="2">
                  <c:v>11.046877145314093</c:v>
                </c:pt>
                <c:pt idx="3">
                  <c:v>11.237766980883961</c:v>
                </c:pt>
                <c:pt idx="4">
                  <c:v>11.143353110345364</c:v>
                </c:pt>
                <c:pt idx="5">
                  <c:v>10.282670403321777</c:v>
                </c:pt>
              </c:numCache>
            </c:numRef>
          </c:yVal>
          <c:smooth val="0"/>
        </c:ser>
        <c:ser>
          <c:idx val="13"/>
          <c:order val="8"/>
          <c:tx>
            <c:strRef>
              <c:f>макроэк!$A$36</c:f>
              <c:strCache>
                <c:ptCount val="1"/>
                <c:pt idx="0">
                  <c:v>Китай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-6.7978891216110247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макроэк!$H$39:$M$39</c:f>
              <c:numCache>
                <c:formatCode>#,##0.00</c:formatCode>
                <c:ptCount val="6"/>
                <c:pt idx="0">
                  <c:v>5.1189719692155622</c:v>
                </c:pt>
                <c:pt idx="1">
                  <c:v>5.4952725426740274</c:v>
                </c:pt>
                <c:pt idx="2">
                  <c:v>4.3351929335192931</c:v>
                </c:pt>
                <c:pt idx="3">
                  <c:v>4.0075671240669601</c:v>
                </c:pt>
                <c:pt idx="4">
                  <c:v>3.8862320664485277</c:v>
                </c:pt>
                <c:pt idx="5">
                  <c:v>4.0498462075138937</c:v>
                </c:pt>
              </c:numCache>
            </c:numRef>
          </c:yVal>
          <c:smooth val="0"/>
        </c:ser>
        <c:ser>
          <c:idx val="15"/>
          <c:order val="9"/>
          <c:tx>
            <c:strRef>
              <c:f>макроэк!$A$24</c:f>
              <c:strCache>
                <c:ptCount val="1"/>
                <c:pt idx="0">
                  <c:v>Еврозона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10993470446553E-3"/>
                  <c:y val="2.2659630405370084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макроэк!$H$11:$M$11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макроэк!$H$27:$M$27</c:f>
              <c:numCache>
                <c:formatCode>#,##0.00</c:formatCode>
                <c:ptCount val="6"/>
                <c:pt idx="0">
                  <c:v>9.5069125317511105</c:v>
                </c:pt>
                <c:pt idx="1">
                  <c:v>9.5658612940947894</c:v>
                </c:pt>
                <c:pt idx="2">
                  <c:v>9.4595327200867398</c:v>
                </c:pt>
                <c:pt idx="3">
                  <c:v>9.4348771243625915</c:v>
                </c:pt>
                <c:pt idx="4">
                  <c:v>8.6443872391284362</c:v>
                </c:pt>
                <c:pt idx="5">
                  <c:v>9.4518812694717393</c:v>
                </c:pt>
              </c:numCache>
            </c:numRef>
          </c:y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100420224"/>
        <c:axId val="100938112"/>
      </c:scatterChart>
      <c:valAx>
        <c:axId val="100420224"/>
        <c:scaling>
          <c:orientation val="minMax"/>
          <c:max val="2020"/>
          <c:min val="2015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465723"/>
                </a:solidFill>
              </a:defRPr>
            </a:pPr>
            <a:endParaRPr lang="ru-RU"/>
          </a:p>
        </c:txPr>
        <c:crossAx val="100938112"/>
        <c:crosses val="autoZero"/>
        <c:crossBetween val="midCat"/>
        <c:majorUnit val="1"/>
        <c:minorUnit val="0.1"/>
      </c:valAx>
      <c:valAx>
        <c:axId val="100938112"/>
        <c:scaling>
          <c:orientation val="minMax"/>
          <c:max val="66"/>
          <c:min val="0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465723"/>
                </a:solidFill>
              </a:defRPr>
            </a:pPr>
            <a:endParaRPr lang="ru-RU"/>
          </a:p>
        </c:txPr>
        <c:crossAx val="100420224"/>
        <c:crosses val="autoZero"/>
        <c:crossBetween val="midCat"/>
        <c:majorUnit val="4"/>
        <c:minorUnit val="1"/>
      </c:valAx>
      <c:spPr>
        <a:ln>
          <a:solidFill>
            <a:schemeClr val="accent3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19121023589967E-2"/>
          <c:y val="1.6223653992783145E-2"/>
          <c:w val="0.87476171629078259"/>
          <c:h val="0.84569638658767643"/>
        </c:manualLayout>
      </c:layout>
      <c:bubbleChart>
        <c:varyColors val="0"/>
        <c:ser>
          <c:idx val="5"/>
          <c:order val="0"/>
          <c:tx>
            <c:strRef>
              <c:f>Лист1!$O$26</c:f>
              <c:strCache>
                <c:ptCount val="1"/>
                <c:pt idx="0">
                  <c:v>Казахстан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2.9423466837018082E-2"/>
                  <c:y val="-5.3898374559092625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465723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Лист1!$L$26</c:f>
              <c:numCache>
                <c:formatCode>General</c:formatCode>
                <c:ptCount val="1"/>
                <c:pt idx="0">
                  <c:v>13.85</c:v>
                </c:pt>
              </c:numCache>
            </c:numRef>
          </c:xVal>
          <c:yVal>
            <c:numRef>
              <c:f>Лист1!$M$26</c:f>
              <c:numCache>
                <c:formatCode>#,##0.00</c:formatCode>
                <c:ptCount val="1"/>
                <c:pt idx="0">
                  <c:v>26.59</c:v>
                </c:pt>
              </c:numCache>
            </c:numRef>
          </c:yVal>
          <c:bubbleSize>
            <c:numRef>
              <c:f>Лист1!$N$26</c:f>
              <c:numCache>
                <c:formatCode>General</c:formatCode>
                <c:ptCount val="1"/>
                <c:pt idx="0">
                  <c:v>77.2</c:v>
                </c:pt>
              </c:numCache>
            </c:numRef>
          </c:bubbleSize>
          <c:bubble3D val="0"/>
        </c:ser>
        <c:ser>
          <c:idx val="11"/>
          <c:order val="1"/>
          <c:tx>
            <c:strRef>
              <c:f>Лист1!$O$32</c:f>
              <c:strCache>
                <c:ptCount val="1"/>
                <c:pt idx="0">
                  <c:v>Киргизия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1.4050637892086064E-2"/>
                  <c:y val="-3.371619287354677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465723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Лист1!$L$32</c:f>
              <c:numCache>
                <c:formatCode>General</c:formatCode>
                <c:ptCount val="1"/>
                <c:pt idx="0">
                  <c:v>54.67</c:v>
                </c:pt>
              </c:numCache>
            </c:numRef>
          </c:xVal>
          <c:yVal>
            <c:numRef>
              <c:f>Лист1!$M$32</c:f>
              <c:numCache>
                <c:formatCode>#,##0.00</c:formatCode>
                <c:ptCount val="1"/>
                <c:pt idx="0">
                  <c:v>4.82</c:v>
                </c:pt>
              </c:numCache>
            </c:numRef>
          </c:yVal>
          <c:bubbleSize>
            <c:numRef>
              <c:f>Лист1!$N$32</c:f>
              <c:numCache>
                <c:formatCode>General</c:formatCode>
                <c:ptCount val="1"/>
                <c:pt idx="0">
                  <c:v>47.1</c:v>
                </c:pt>
              </c:numCache>
            </c:numRef>
          </c:bubbleSize>
          <c:bubble3D val="0"/>
        </c:ser>
        <c:ser>
          <c:idx val="0"/>
          <c:order val="2"/>
          <c:tx>
            <c:strRef>
              <c:f>Лист1!$O$21</c:f>
              <c:strCache>
                <c:ptCount val="1"/>
                <c:pt idx="0">
                  <c:v>Армения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</c:spPr>
          <c:invertIfNegative val="0"/>
          <c:dLbls>
            <c:dLbl>
              <c:idx val="0"/>
              <c:layout>
                <c:manualLayout>
                  <c:x val="-1.5520381994593194E-2"/>
                  <c:y val="-3.5434926307021192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465723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Лист1!$L$21</c:f>
              <c:numCache>
                <c:formatCode>General</c:formatCode>
                <c:ptCount val="1"/>
                <c:pt idx="0">
                  <c:v>29.12</c:v>
                </c:pt>
              </c:numCache>
            </c:numRef>
          </c:xVal>
          <c:yVal>
            <c:numRef>
              <c:f>Лист1!$M$21</c:f>
              <c:numCache>
                <c:formatCode>#,##0.00</c:formatCode>
                <c:ptCount val="1"/>
                <c:pt idx="0">
                  <c:v>13.74</c:v>
                </c:pt>
              </c:numCache>
            </c:numRef>
          </c:yVal>
          <c:bubbleSize>
            <c:numRef>
              <c:f>Лист1!$N$21</c:f>
              <c:numCache>
                <c:formatCode>General</c:formatCode>
                <c:ptCount val="1"/>
                <c:pt idx="0">
                  <c:v>71.7</c:v>
                </c:pt>
              </c:numCache>
            </c:numRef>
          </c:bubbleSize>
          <c:bubble3D val="0"/>
        </c:ser>
        <c:ser>
          <c:idx val="12"/>
          <c:order val="3"/>
          <c:tx>
            <c:strRef>
              <c:f>Лист1!$O$33</c:f>
              <c:strCache>
                <c:ptCount val="1"/>
                <c:pt idx="0">
                  <c:v>Россия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 w="3175">
              <a:solidFill>
                <a:schemeClr val="bg1">
                  <a:lumMod val="8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2.7278334814650224E-2"/>
                  <c:y val="-5.7456368484309822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465723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Лист1!$L$33</c:f>
              <c:numCache>
                <c:formatCode>General</c:formatCode>
                <c:ptCount val="1"/>
                <c:pt idx="0">
                  <c:v>21.35</c:v>
                </c:pt>
              </c:numCache>
            </c:numRef>
          </c:xVal>
          <c:yVal>
            <c:numRef>
              <c:f>Лист1!$M$33</c:f>
              <c:numCache>
                <c:formatCode>#,##0.00</c:formatCode>
                <c:ptCount val="1"/>
                <c:pt idx="0">
                  <c:v>27.39</c:v>
                </c:pt>
              </c:numCache>
            </c:numRef>
          </c:yVal>
          <c:bubbleSize>
            <c:numRef>
              <c:f>Лист1!$N$33</c:f>
              <c:numCache>
                <c:formatCode>General</c:formatCode>
                <c:ptCount val="1"/>
                <c:pt idx="0">
                  <c:v>80.900000000000006</c:v>
                </c:pt>
              </c:numCache>
            </c:numRef>
          </c:bubbleSize>
          <c:bubble3D val="0"/>
        </c:ser>
        <c:ser>
          <c:idx val="2"/>
          <c:order val="4"/>
          <c:tx>
            <c:strRef>
              <c:f>Лист1!$O$35</c:f>
              <c:strCache>
                <c:ptCount val="1"/>
                <c:pt idx="0">
                  <c:v>Швеция</c:v>
                </c:pt>
              </c:strCache>
            </c:strRef>
          </c:tx>
          <c:spPr>
            <a:blipFill>
              <a:blip xmlns:r="http://schemas.openxmlformats.org/officeDocument/2006/relationships" r:embed="rId5"/>
              <a:stretch>
                <a:fillRect/>
              </a:stretch>
            </a:blip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1.0288208717549902E-2"/>
                  <c:y val="-4.9027784330406721E-2"/>
                </c:manualLayout>
              </c:layout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rgbClr val="465723"/>
                        </a:solidFill>
                      </a:rPr>
                      <a:t>Швеция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465723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Лист1!$L$35</c:f>
              <c:numCache>
                <c:formatCode>General</c:formatCode>
                <c:ptCount val="1"/>
                <c:pt idx="0">
                  <c:v>1.73</c:v>
                </c:pt>
              </c:numCache>
            </c:numRef>
          </c:xVal>
          <c:yVal>
            <c:numRef>
              <c:f>Лист1!$M$35</c:f>
              <c:numCache>
                <c:formatCode>#,##0.00</c:formatCode>
                <c:ptCount val="1"/>
                <c:pt idx="0">
                  <c:v>52.48</c:v>
                </c:pt>
              </c:numCache>
            </c:numRef>
          </c:yVal>
          <c:bubbleSize>
            <c:numRef>
              <c:f>Лист1!$N$35</c:f>
              <c:numCache>
                <c:formatCode>General</c:formatCode>
                <c:ptCount val="1"/>
                <c:pt idx="0">
                  <c:v>96.4</c:v>
                </c:pt>
              </c:numCache>
            </c:numRef>
          </c:bubbleSize>
          <c:bubble3D val="0"/>
        </c:ser>
        <c:ser>
          <c:idx val="3"/>
          <c:order val="5"/>
          <c:tx>
            <c:strRef>
              <c:f>Лист1!$O$22</c:f>
              <c:strCache>
                <c:ptCount val="1"/>
                <c:pt idx="0">
                  <c:v>Беларусь</c:v>
                </c:pt>
              </c:strCache>
            </c:strRef>
          </c:tx>
          <c:spPr>
            <a:blipFill>
              <a:blip xmlns:r="http://schemas.openxmlformats.org/officeDocument/2006/relationships" r:embed="rId6"/>
              <a:tile tx="0" ty="0" sx="100000" sy="100000" flip="none" algn="tl"/>
            </a:blip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7"/>
                <a:stretch>
                  <a:fillRect/>
                </a:stretch>
              </a:blip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8.8184646150427197E-3"/>
                  <c:y val="-2.899214902047920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Лист1!$L$22</c:f>
              <c:numCache>
                <c:formatCode>General</c:formatCode>
                <c:ptCount val="1"/>
                <c:pt idx="0">
                  <c:v>21.17</c:v>
                </c:pt>
              </c:numCache>
            </c:numRef>
          </c:xVal>
          <c:yVal>
            <c:numRef>
              <c:f>Лист1!$M$22</c:f>
              <c:numCache>
                <c:formatCode>#,##0.00</c:formatCode>
                <c:ptCount val="1"/>
                <c:pt idx="0">
                  <c:v>19.760000000000002</c:v>
                </c:pt>
              </c:numCache>
            </c:numRef>
          </c:yVal>
          <c:bubbleSize>
            <c:numRef>
              <c:f>Лист1!$N$22</c:f>
              <c:numCache>
                <c:formatCode>General</c:formatCode>
                <c:ptCount val="1"/>
                <c:pt idx="0">
                  <c:v>79.7</c:v>
                </c:pt>
              </c:numCache>
            </c:numRef>
          </c:bubbleSize>
          <c:bubble3D val="0"/>
        </c:ser>
        <c:ser>
          <c:idx val="4"/>
          <c:order val="6"/>
          <c:tx>
            <c:strRef>
              <c:f>Лист1!$O$40</c:f>
              <c:strCache>
                <c:ptCount val="1"/>
                <c:pt idx="0">
                  <c:v>Азербайджан</c:v>
                </c:pt>
              </c:strCache>
            </c:strRef>
          </c:tx>
          <c:spPr>
            <a:blipFill>
              <a:blip xmlns:r="http://schemas.openxmlformats.org/officeDocument/2006/relationships" r:embed="rId8"/>
              <a:stretch>
                <a:fillRect/>
              </a:stretch>
            </a:blip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3.8213346665185242E-2"/>
                  <c:y val="-4.542845407749307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Лист1!$L$40</c:f>
              <c:numCache>
                <c:formatCode>General</c:formatCode>
                <c:ptCount val="1"/>
                <c:pt idx="0">
                  <c:v>55.56</c:v>
                </c:pt>
              </c:numCache>
            </c:numRef>
          </c:xVal>
          <c:yVal>
            <c:numRef>
              <c:f>Лист1!$M$40</c:f>
              <c:numCache>
                <c:formatCode>#,##0.00</c:formatCode>
                <c:ptCount val="1"/>
                <c:pt idx="0">
                  <c:v>14.5</c:v>
                </c:pt>
              </c:numCache>
            </c:numRef>
          </c:yVal>
          <c:bubbleSize>
            <c:numRef>
              <c:f>Лист1!$N$40</c:f>
              <c:numCache>
                <c:formatCode>General</c:formatCode>
                <c:ptCount val="1"/>
                <c:pt idx="0">
                  <c:v>78.2</c:v>
                </c:pt>
              </c:numCache>
            </c:numRef>
          </c:bubbleSize>
          <c:bubble3D val="0"/>
        </c:ser>
        <c:ser>
          <c:idx val="1"/>
          <c:order val="7"/>
          <c:tx>
            <c:strRef>
              <c:f>Лист1!$O$28</c:f>
              <c:strCache>
                <c:ptCount val="1"/>
                <c:pt idx="0">
                  <c:v>США</c:v>
                </c:pt>
              </c:strCache>
            </c:strRef>
          </c:tx>
          <c:spPr>
            <a:blipFill>
              <a:blip xmlns:r="http://schemas.openxmlformats.org/officeDocument/2006/relationships" r:embed="rId9"/>
              <a:stretch>
                <a:fillRect/>
              </a:stretch>
            </a:blip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2.9394882050142578E-3"/>
                  <c:y val="-1.870583403190891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Лист1!$L$28</c:f>
              <c:numCache>
                <c:formatCode>General</c:formatCode>
                <c:ptCount val="1"/>
                <c:pt idx="0">
                  <c:v>10.28</c:v>
                </c:pt>
              </c:numCache>
            </c:numRef>
          </c:xVal>
          <c:yVal>
            <c:numRef>
              <c:f>Лист1!$M$28</c:f>
              <c:numCache>
                <c:formatCode>#,##0.00</c:formatCode>
                <c:ptCount val="1"/>
                <c:pt idx="0">
                  <c:v>63.05</c:v>
                </c:pt>
              </c:numCache>
            </c:numRef>
          </c:yVal>
          <c:bubbleSize>
            <c:numRef>
              <c:f>Лист1!$N$28</c:f>
              <c:numCache>
                <c:formatCode>General</c:formatCode>
                <c:ptCount val="1"/>
                <c:pt idx="0">
                  <c:v>95.6</c:v>
                </c:pt>
              </c:numCache>
            </c:numRef>
          </c:bubbleSize>
          <c:bubble3D val="0"/>
        </c:ser>
        <c:ser>
          <c:idx val="6"/>
          <c:order val="8"/>
          <c:tx>
            <c:strRef>
              <c:f>Лист1!$O$24</c:f>
              <c:strCache>
                <c:ptCount val="1"/>
                <c:pt idx="0">
                  <c:v>Еврозона</c:v>
                </c:pt>
              </c:strCache>
            </c:strRef>
          </c:tx>
          <c:spPr>
            <a:blipFill>
              <a:blip xmlns:r="http://schemas.openxmlformats.org/officeDocument/2006/relationships" r:embed="rId10"/>
              <a:stretch>
                <a:fillRect/>
              </a:stretch>
            </a:blip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5.8789764100284888E-3"/>
                  <c:y val="-1.603357202735049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Лист1!$L$24</c:f>
              <c:numCache>
                <c:formatCode>General</c:formatCode>
                <c:ptCount val="1"/>
                <c:pt idx="0">
                  <c:v>9.4499999999999993</c:v>
                </c:pt>
              </c:numCache>
            </c:numRef>
          </c:xVal>
          <c:yVal>
            <c:numRef>
              <c:f>Лист1!$M$24</c:f>
              <c:numCache>
                <c:formatCode>#,##0.00</c:formatCode>
                <c:ptCount val="1"/>
                <c:pt idx="0">
                  <c:v>37.1</c:v>
                </c:pt>
              </c:numCache>
            </c:numRef>
          </c:yVal>
          <c:bubbleSize>
            <c:numRef>
              <c:f>Лист1!$N$24</c:f>
              <c:numCache>
                <c:formatCode>General</c:formatCode>
                <c:ptCount val="1"/>
                <c:pt idx="0">
                  <c:v>89.4</c:v>
                </c:pt>
              </c:numCache>
            </c:numRef>
          </c:bubbleSize>
          <c:bubble3D val="0"/>
        </c:ser>
        <c:ser>
          <c:idx val="7"/>
          <c:order val="9"/>
          <c:tx>
            <c:strRef>
              <c:f>Лист1!$O$27</c:f>
              <c:strCache>
                <c:ptCount val="1"/>
                <c:pt idx="0">
                  <c:v>Китай</c:v>
                </c:pt>
              </c:strCache>
            </c:strRef>
          </c:tx>
          <c:spPr>
            <a:blipFill>
              <a:blip xmlns:r="http://schemas.openxmlformats.org/officeDocument/2006/relationships" r:embed="rId11"/>
              <a:stretch>
                <a:fillRect/>
              </a:stretch>
            </a:blip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5.8789764100285156E-3"/>
                  <c:y val="-1.870583403190891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Лист1!$L$27</c:f>
              <c:numCache>
                <c:formatCode>General</c:formatCode>
                <c:ptCount val="1"/>
                <c:pt idx="0">
                  <c:v>4.05</c:v>
                </c:pt>
              </c:numCache>
            </c:numRef>
          </c:xVal>
          <c:yVal>
            <c:numRef>
              <c:f>Лист1!$M$27</c:f>
              <c:numCache>
                <c:formatCode>#,##0.00</c:formatCode>
                <c:ptCount val="1"/>
                <c:pt idx="0">
                  <c:v>16.78</c:v>
                </c:pt>
              </c:numCache>
            </c:numRef>
          </c:yVal>
          <c:bubbleSize>
            <c:numRef>
              <c:f>Лист1!$N$27</c:f>
              <c:numCache>
                <c:formatCode>General</c:formatCode>
                <c:ptCount val="1"/>
                <c:pt idx="0">
                  <c:v>68.5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sizeRepresents val="w"/>
        <c:axId val="101055104"/>
        <c:axId val="109519616"/>
      </c:bubbleChart>
      <c:valAx>
        <c:axId val="101055104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b="0" i="0" u="none" strike="noStrike" kern="1200" baseline="0" dirty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rPr>
                  <a:t>Доля наличных денег в денежной массе, %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  <c:crossAx val="109519616"/>
        <c:crosses val="autoZero"/>
        <c:crossBetween val="midCat"/>
      </c:valAx>
      <c:valAx>
        <c:axId val="109519616"/>
        <c:scaling>
          <c:orientation val="minMax"/>
          <c:min val="0"/>
        </c:scaling>
        <c:delete val="0"/>
        <c:axPos val="l"/>
        <c:majorGridlines>
          <c:spPr>
            <a:ln w="1905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 algn="ctr" rtl="0">
                  <a:defRPr lang="ru-RU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b="0" i="0" u="none" strike="noStrike" kern="1200" baseline="0" dirty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rPr>
                  <a:t>ВВП на душу населения, </a:t>
                </a:r>
                <a:r>
                  <a:rPr lang="ru-RU" sz="1100" b="0" i="0" u="none" strike="noStrike" kern="1200" baseline="0" dirty="0" smtClean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rPr>
                  <a:t>тыс.  долл</a:t>
                </a:r>
                <a:r>
                  <a:rPr lang="ru-RU" sz="1100" b="0" i="0" u="none" strike="noStrike" kern="1200" baseline="0" dirty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rPr>
                  <a:t>. США</a:t>
                </a:r>
              </a:p>
            </c:rich>
          </c:tx>
          <c:layout>
            <c:manualLayout>
              <c:xMode val="edge"/>
              <c:yMode val="edge"/>
              <c:x val="1.3227696922564159E-2"/>
              <c:y val="0.129038934791111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rgbClr val="465723"/>
            </a:solidFill>
          </a:ln>
        </c:spPr>
        <c:txPr>
          <a:bodyPr/>
          <a:lstStyle/>
          <a:p>
            <a:pPr>
              <a:defRPr sz="1100">
                <a:solidFill>
                  <a:srgbClr val="465723"/>
                </a:solidFill>
              </a:defRPr>
            </a:pPr>
            <a:endParaRPr lang="ru-RU"/>
          </a:p>
        </c:txPr>
        <c:crossAx val="101055104"/>
        <c:crosses val="autoZero"/>
        <c:crossBetween val="midCat"/>
        <c:majorUnit val="10"/>
      </c:valAx>
      <c:spPr>
        <a:ln w="3175">
          <a:solidFill>
            <a:schemeClr val="accent3">
              <a:lumMod val="50000"/>
            </a:schemeClr>
          </a:solidFill>
        </a:ln>
      </c:spPr>
    </c:plotArea>
    <c:plotVisOnly val="1"/>
    <c:dispBlanksAs val="gap"/>
    <c:showDLblsOverMax val="0"/>
  </c:chart>
  <c:externalData r:id="rId1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30695496493103E-2"/>
          <c:y val="3.12020793976223E-2"/>
          <c:w val="0.61544470923995698"/>
          <c:h val="0.8971162492995412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платежных поручений, поступивших от  юридических лиц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0.00</c:formatCode>
                <c:ptCount val="6"/>
                <c:pt idx="0">
                  <c:v>91.122897909016004</c:v>
                </c:pt>
                <c:pt idx="1">
                  <c:v>93.252933766111056</c:v>
                </c:pt>
                <c:pt idx="2">
                  <c:v>94.643977415307404</c:v>
                </c:pt>
                <c:pt idx="3">
                  <c:v>95.81839047482427</c:v>
                </c:pt>
                <c:pt idx="4">
                  <c:v>96.446029858633906</c:v>
                </c:pt>
                <c:pt idx="5">
                  <c:v>97.082352941176467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платежных поручений, поступивших от юридических лиц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0.00</c:formatCode>
                <c:ptCount val="6"/>
                <c:pt idx="0">
                  <c:v>92.04352709907262</c:v>
                </c:pt>
                <c:pt idx="1">
                  <c:v>92.340359471415908</c:v>
                </c:pt>
                <c:pt idx="2">
                  <c:v>94.611403131106201</c:v>
                </c:pt>
                <c:pt idx="3">
                  <c:v>94.256954529051526</c:v>
                </c:pt>
                <c:pt idx="4">
                  <c:v>93.163874580474854</c:v>
                </c:pt>
                <c:pt idx="5">
                  <c:v>93.488011135517922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платежных поручений, поступивших от физических лиц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0.00</c:formatCode>
                <c:ptCount val="6"/>
                <c:pt idx="0">
                  <c:v>51.574659504265369</c:v>
                </c:pt>
                <c:pt idx="1">
                  <c:v>56.740203666904968</c:v>
                </c:pt>
                <c:pt idx="2">
                  <c:v>68.955223880597003</c:v>
                </c:pt>
                <c:pt idx="3">
                  <c:v>85.363280036611371</c:v>
                </c:pt>
                <c:pt idx="4">
                  <c:v>75.285171102661593</c:v>
                </c:pt>
                <c:pt idx="5">
                  <c:v>94.715393716313912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платежных поручений, поступивших от физических лиц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Лист1!$E$2:$E$7</c:f>
              <c:numCache>
                <c:formatCode>0.00</c:formatCode>
                <c:ptCount val="6"/>
                <c:pt idx="0">
                  <c:v>29.759622263557016</c:v>
                </c:pt>
                <c:pt idx="1">
                  <c:v>32.962397453482055</c:v>
                </c:pt>
                <c:pt idx="2">
                  <c:v>33.142196927553599</c:v>
                </c:pt>
                <c:pt idx="3">
                  <c:v>32.115665065177907</c:v>
                </c:pt>
                <c:pt idx="4">
                  <c:v>46.590886972769916</c:v>
                </c:pt>
                <c:pt idx="5">
                  <c:v>60.857624857781786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39840"/>
        <c:axId val="54350208"/>
      </c:lineChart>
      <c:catAx>
        <c:axId val="5433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100" b="0" i="0" u="none" strike="noStrike" kern="1200" baseline="0">
                <a:solidFill>
                  <a:srgbClr val="9BBB59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50208"/>
        <c:crosses val="autoZero"/>
        <c:auto val="1"/>
        <c:lblAlgn val="ctr"/>
        <c:lblOffset val="100"/>
        <c:noMultiLvlLbl val="0"/>
      </c:catAx>
      <c:valAx>
        <c:axId val="54350208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00" b="0" i="0" u="none" strike="noStrike" kern="1200" baseline="0">
                <a:solidFill>
                  <a:srgbClr val="9BBB59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3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02535328497195"/>
          <c:y val="6.4889319137370449E-2"/>
          <c:w val="0.29430074709367449"/>
          <c:h val="0.92082635670880042"/>
        </c:manualLayout>
      </c:layout>
      <c:overlay val="0"/>
      <c:txPr>
        <a:bodyPr/>
        <a:lstStyle/>
        <a:p>
          <a:pPr algn="ctr">
            <a:defRPr lang="ru-RU" sz="1100" b="0" i="0" u="none" strike="noStrike" kern="1200" baseline="0">
              <a:solidFill>
                <a:srgbClr val="9BBB59">
                  <a:lumMod val="50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'[Диаграмма в Microsoft PowerPoint]Лист1'!$D$1</c:f>
              <c:strCache>
                <c:ptCount val="1"/>
                <c:pt idx="0">
                  <c:v>прочие операции ( в т.ч. переводы "с карты на карту")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'[Диаграмма в Microsoft PowerPoint]Лист1'!$A$2:$A$6</c:f>
              <c:numCache>
                <c:formatCode>General</c:formatCode>
                <c:ptCount val="5"/>
                <c:pt idx="0">
                  <c:v>2015</c:v>
                </c:pt>
                <c:pt idx="4">
                  <c:v>2020</c:v>
                </c:pt>
              </c:numCache>
            </c:numRef>
          </c:cat>
          <c:val>
            <c:numRef>
              <c:f>'[Диаграмма в Microsoft PowerPoint]Лист1'!$D$2:$D$6</c:f>
              <c:numCache>
                <c:formatCode>General</c:formatCode>
                <c:ptCount val="5"/>
                <c:pt idx="0" formatCode="0.00%">
                  <c:v>0.16880000000000001</c:v>
                </c:pt>
                <c:pt idx="4" formatCode="0.00%">
                  <c:v>0.43580000000000002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PowerPoint]Лист1'!$C$1</c:f>
              <c:strCache>
                <c:ptCount val="1"/>
                <c:pt idx="0">
                  <c:v>операции по оплате товаров и услуг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'[Диаграмма в Microsoft PowerPoint]Лист1'!$A$2:$A$6</c:f>
              <c:numCache>
                <c:formatCode>General</c:formatCode>
                <c:ptCount val="5"/>
                <c:pt idx="0">
                  <c:v>2015</c:v>
                </c:pt>
                <c:pt idx="4">
                  <c:v>2020</c:v>
                </c:pt>
              </c:numCache>
            </c:numRef>
          </c:cat>
          <c:val>
            <c:numRef>
              <c:f>'[Диаграмма в Microsoft PowerPoint]Лист1'!$C$2:$C$6</c:f>
              <c:numCache>
                <c:formatCode>General</c:formatCode>
                <c:ptCount val="5"/>
                <c:pt idx="0" formatCode="0.00%">
                  <c:v>0.22670000000000001</c:v>
                </c:pt>
                <c:pt idx="4" formatCode="0.00%">
                  <c:v>0.30349999999999999</c:v>
                </c:pt>
              </c:numCache>
            </c:numRef>
          </c:val>
        </c:ser>
        <c:ser>
          <c:idx val="0"/>
          <c:order val="2"/>
          <c:tx>
            <c:strRef>
              <c:f>'[Диаграмма в Microsoft PowerPoint]Лист1'!$B$1</c:f>
              <c:strCache>
                <c:ptCount val="1"/>
                <c:pt idx="0">
                  <c:v>операции по снятию наличных де-нежных средств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cat>
            <c:numRef>
              <c:f>'[Диаграмма в Microsoft PowerPoint]Лист1'!$A$2:$A$6</c:f>
              <c:numCache>
                <c:formatCode>General</c:formatCode>
                <c:ptCount val="5"/>
                <c:pt idx="0">
                  <c:v>2015</c:v>
                </c:pt>
                <c:pt idx="4">
                  <c:v>2020</c:v>
                </c:pt>
              </c:numCache>
            </c:numRef>
          </c:cat>
          <c:val>
            <c:numRef>
              <c:f>'[Диаграмма в Microsoft PowerPoint]Лист1'!$B$2:$B$6</c:f>
              <c:numCache>
                <c:formatCode>General</c:formatCode>
                <c:ptCount val="5"/>
                <c:pt idx="0" formatCode="0.00%">
                  <c:v>0.60450000000000004</c:v>
                </c:pt>
                <c:pt idx="4" formatCode="0.00%">
                  <c:v>0.26069999999999999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54455296"/>
        <c:axId val="54474240"/>
      </c:barChart>
      <c:lineChart>
        <c:grouping val="standard"/>
        <c:varyColors val="0"/>
        <c:ser>
          <c:idx val="3"/>
          <c:order val="3"/>
          <c:tx>
            <c:strRef>
              <c:f>'[Диаграмма в Microsoft PowerPoint]Лист1'!$E$1</c:f>
              <c:strCache>
                <c:ptCount val="1"/>
                <c:pt idx="0">
                  <c:v>операции по оплате товаров и услуг3</c:v>
                </c:pt>
              </c:strCache>
            </c:strRef>
          </c:tx>
          <c:spPr>
            <a:ln w="12700">
              <a:solidFill>
                <a:srgbClr val="9BBB59">
                  <a:lumMod val="50000"/>
                </a:srgb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310021108765694E-2"/>
                  <c:y val="-2.00100315651202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608924405224816E-2"/>
                  <c:y val="-1.7416365501872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07827701683943E-2"/>
                  <c:y val="-2.00100315651202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907827701683943E-2"/>
                  <c:y val="-1.7416365501872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6402344183979556E-2"/>
                  <c:y val="-3.55720279446074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 algn="ctr">
                  <a:defRPr lang="ru-RU" sz="11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'[Диаграмма в Microsoft PowerPoint]Лист1'!$E$2:$E$6</c:f>
              <c:numCache>
                <c:formatCode>0.00%</c:formatCode>
                <c:ptCount val="5"/>
                <c:pt idx="0">
                  <c:v>0.36699999999999999</c:v>
                </c:pt>
                <c:pt idx="1">
                  <c:v>0.309</c:v>
                </c:pt>
                <c:pt idx="2">
                  <c:v>0.30399999999999999</c:v>
                </c:pt>
                <c:pt idx="3">
                  <c:v>0.252</c:v>
                </c:pt>
                <c:pt idx="4">
                  <c:v>0.186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'[Диаграмма в Microsoft PowerPoint]Лист1'!$F$1</c:f>
              <c:strCache>
                <c:ptCount val="1"/>
                <c:pt idx="0">
                  <c:v>прочие операции ( в т.ч. переводы "с карты на карту")4</c:v>
                </c:pt>
              </c:strCache>
            </c:strRef>
          </c:tx>
          <c:spPr>
            <a:ln w="12700">
              <a:solidFill>
                <a:srgbClr val="9BBB59">
                  <a:lumMod val="60000"/>
                  <a:lumOff val="40000"/>
                </a:srgb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8608924405224816E-2"/>
                  <c:y val="-2.00100315651202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034198581110034E-2"/>
                  <c:y val="-2.00100315651202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459472756995255E-2"/>
                  <c:y val="-3.55720279446074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6402344183979556E-2"/>
                  <c:y val="-3.55720279446074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 algn="ctr">
                  <a:defRPr lang="ru-RU" sz="110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'[Диаграмма в Microsoft PowerPoint]Лист1'!$F$2:$F$6</c:f>
              <c:numCache>
                <c:formatCode>0.00%</c:formatCode>
                <c:ptCount val="5"/>
                <c:pt idx="0">
                  <c:v>0.58799999999999997</c:v>
                </c:pt>
                <c:pt idx="1">
                  <c:v>0.76</c:v>
                </c:pt>
                <c:pt idx="2">
                  <c:v>0.435</c:v>
                </c:pt>
                <c:pt idx="3">
                  <c:v>0.29899999999999999</c:v>
                </c:pt>
                <c:pt idx="4">
                  <c:v>0.25800000000000001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55296"/>
        <c:axId val="54474240"/>
      </c:lineChart>
      <c:catAx>
        <c:axId val="5445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100" b="0" i="0" u="none" strike="noStrike" kern="1200" baseline="0">
                <a:solidFill>
                  <a:srgbClr val="46572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74240"/>
        <c:crosses val="autoZero"/>
        <c:auto val="1"/>
        <c:lblAlgn val="ctr"/>
        <c:lblOffset val="100"/>
        <c:noMultiLvlLbl val="0"/>
      </c:catAx>
      <c:valAx>
        <c:axId val="54474240"/>
        <c:scaling>
          <c:orientation val="minMax"/>
          <c:max val="1"/>
        </c:scaling>
        <c:delete val="0"/>
        <c:axPos val="l"/>
        <c:majorGridlines>
          <c:spPr>
            <a:ln w="3175"/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00" b="0" i="0" u="none" strike="noStrike" kern="1200" baseline="0">
                <a:solidFill>
                  <a:srgbClr val="46572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55296"/>
        <c:crosses val="autoZero"/>
        <c:crossBetween val="between"/>
        <c:majorUnit val="0.2"/>
      </c:valAx>
    </c:plotArea>
    <c:legend>
      <c:legendPos val="b"/>
      <c:legendEntry>
        <c:idx val="0"/>
        <c:txPr>
          <a:bodyPr/>
          <a:lstStyle/>
          <a:p>
            <a:pPr algn="ctr" rtl="0">
              <a:defRPr lang="ru-RU" sz="1000" b="0" i="0" u="none" strike="noStrike" kern="1200" baseline="0">
                <a:solidFill>
                  <a:srgbClr val="46572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 algn="ctr" rtl="0">
              <a:defRPr lang="ru-RU" sz="1000" b="0" i="0" u="none" strike="noStrike" kern="1200" baseline="0">
                <a:solidFill>
                  <a:srgbClr val="46572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 algn="ctr" rtl="0">
              <a:defRPr lang="ru-RU" sz="1000" b="0" i="0" u="none" strike="noStrike" kern="1200" baseline="0">
                <a:solidFill>
                  <a:srgbClr val="46572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3.4338694510133792E-2"/>
          <c:y val="0.89452642516844538"/>
          <c:w val="0.76125222197533604"/>
          <c:h val="8.991157845206741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10907349092358E-2"/>
          <c:y val="2.6108580528089471E-2"/>
          <c:w val="0.83491752291890498"/>
          <c:h val="0.91498018738658671"/>
        </c:manualLayout>
      </c:layout>
      <c:scatterChart>
        <c:scatterStyle val="lineMarker"/>
        <c:varyColors val="0"/>
        <c:ser>
          <c:idx val="0"/>
          <c:order val="0"/>
          <c:tx>
            <c:strRef>
              <c:f>[Книга1]Лист1!$A$2</c:f>
              <c:strCache>
                <c:ptCount val="1"/>
                <c:pt idx="0">
                  <c:v>Центральный</c:v>
                </c:pt>
              </c:strCache>
            </c:strRef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7.1788507213953606E-3"/>
                  <c:y val="-3.398944560805512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[Книга1]Лист1!$B$1:$G$1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[Книга1]Лист1!$B$2:$G$2</c:f>
              <c:numCache>
                <c:formatCode>General</c:formatCode>
                <c:ptCount val="6"/>
                <c:pt idx="0">
                  <c:v>24.41</c:v>
                </c:pt>
                <c:pt idx="1">
                  <c:v>34.53</c:v>
                </c:pt>
                <c:pt idx="2">
                  <c:v>27.54</c:v>
                </c:pt>
                <c:pt idx="3">
                  <c:v>29.18</c:v>
                </c:pt>
                <c:pt idx="4">
                  <c:v>30.55</c:v>
                </c:pt>
                <c:pt idx="5">
                  <c:v>31.27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[Книга1]Лист1!$A$3</c:f>
              <c:strCache>
                <c:ptCount val="1"/>
                <c:pt idx="0">
                  <c:v>Северо-Западный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7430805771162882E-3"/>
                  <c:y val="-1.132981520268504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[Книга1]Лист1!$B$1:$G$1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[Книга1]Лист1!$B$3:$G$3</c:f>
              <c:numCache>
                <c:formatCode>General</c:formatCode>
                <c:ptCount val="6"/>
                <c:pt idx="0">
                  <c:v>26.59</c:v>
                </c:pt>
                <c:pt idx="1">
                  <c:v>36.549999999999997</c:v>
                </c:pt>
                <c:pt idx="2">
                  <c:v>30.5</c:v>
                </c:pt>
                <c:pt idx="3">
                  <c:v>32.020000000000003</c:v>
                </c:pt>
                <c:pt idx="4">
                  <c:v>33.42</c:v>
                </c:pt>
                <c:pt idx="5">
                  <c:v>34.380000000000003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[Книга1]Лист1!$A$4</c:f>
              <c:strCache>
                <c:ptCount val="1"/>
                <c:pt idx="0">
                  <c:v>Южный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7.1788507213953606E-3"/>
                  <c:y val="-6.7978891216110247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[Книга1]Лист1!$B$1:$G$1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[Книга1]Лист1!$B$4:$G$4</c:f>
              <c:numCache>
                <c:formatCode>General</c:formatCode>
                <c:ptCount val="6"/>
                <c:pt idx="0">
                  <c:v>16.600000000000001</c:v>
                </c:pt>
                <c:pt idx="1">
                  <c:v>24.82</c:v>
                </c:pt>
                <c:pt idx="2">
                  <c:v>21.08</c:v>
                </c:pt>
                <c:pt idx="3">
                  <c:v>23.24</c:v>
                </c:pt>
                <c:pt idx="4">
                  <c:v>25.09</c:v>
                </c:pt>
                <c:pt idx="5">
                  <c:v>26.65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[Книга1]Лист1!$A$5</c:f>
              <c:strCache>
                <c:ptCount val="1"/>
                <c:pt idx="0">
                  <c:v>Северо-Кавказский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marker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"/>
                  <c:y val="-9.0638521621479503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[Книга1]Лист1!$B$1:$G$1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[Книга1]Лист1!$B$5:$G$5</c:f>
              <c:numCache>
                <c:formatCode>General</c:formatCode>
                <c:ptCount val="6"/>
                <c:pt idx="0">
                  <c:v>10.23</c:v>
                </c:pt>
                <c:pt idx="1">
                  <c:v>17.059999999999999</c:v>
                </c:pt>
                <c:pt idx="2">
                  <c:v>14.24</c:v>
                </c:pt>
                <c:pt idx="3">
                  <c:v>15.37</c:v>
                </c:pt>
                <c:pt idx="4">
                  <c:v>16.25</c:v>
                </c:pt>
                <c:pt idx="5">
                  <c:v>16.3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[Книга1]Лист1!$A$6</c:f>
              <c:strCache>
                <c:ptCount val="1"/>
                <c:pt idx="0">
                  <c:v>Приволжский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7.1788507213953606E-3"/>
                  <c:y val="1.359577824322204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[Книга1]Лист1!$B$1:$G$1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[Книга1]Лист1!$B$6:$G$6</c:f>
              <c:numCache>
                <c:formatCode>General</c:formatCode>
                <c:ptCount val="6"/>
                <c:pt idx="0">
                  <c:v>20.12</c:v>
                </c:pt>
                <c:pt idx="1">
                  <c:v>29.86</c:v>
                </c:pt>
                <c:pt idx="2">
                  <c:v>25.74</c:v>
                </c:pt>
                <c:pt idx="3">
                  <c:v>27.44</c:v>
                </c:pt>
                <c:pt idx="4">
                  <c:v>29.16</c:v>
                </c:pt>
                <c:pt idx="5">
                  <c:v>30.43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[Книга1]Лист1!$A$7</c:f>
              <c:strCache>
                <c:ptCount val="1"/>
                <c:pt idx="0">
                  <c:v>Уральский</c:v>
                </c:pt>
              </c:strCache>
            </c:strRef>
          </c:tx>
          <c:spPr>
            <a:ln>
              <a:solidFill>
                <a:srgbClr val="0000FF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7.1788507213953606E-3"/>
                  <c:y val="-2.265963040537008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[Книга1]Лист1!$B$1:$G$1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[Книга1]Лист1!$B$7:$G$7</c:f>
              <c:numCache>
                <c:formatCode>General</c:formatCode>
                <c:ptCount val="6"/>
                <c:pt idx="0">
                  <c:v>22.88</c:v>
                </c:pt>
                <c:pt idx="1">
                  <c:v>32.72</c:v>
                </c:pt>
                <c:pt idx="2">
                  <c:v>27</c:v>
                </c:pt>
                <c:pt idx="3">
                  <c:v>28.42</c:v>
                </c:pt>
                <c:pt idx="4">
                  <c:v>29.99</c:v>
                </c:pt>
                <c:pt idx="5">
                  <c:v>30.85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[Книга1]Лист1!$A$8</c:f>
              <c:strCache>
                <c:ptCount val="1"/>
                <c:pt idx="0">
                  <c:v>Сибирский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7.1788507213953606E-3"/>
                  <c:y val="-6.7978891216110247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[Книга1]Лист1!$B$1:$G$1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[Книга1]Лист1!$B$8:$G$8</c:f>
              <c:numCache>
                <c:formatCode>General</c:formatCode>
                <c:ptCount val="6"/>
                <c:pt idx="0">
                  <c:v>20.63</c:v>
                </c:pt>
                <c:pt idx="1">
                  <c:v>30.45</c:v>
                </c:pt>
                <c:pt idx="2">
                  <c:v>26.06</c:v>
                </c:pt>
                <c:pt idx="3">
                  <c:v>27.77</c:v>
                </c:pt>
                <c:pt idx="4">
                  <c:v>29.39</c:v>
                </c:pt>
                <c:pt idx="5">
                  <c:v>30.55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[Книга1]Лист1!$A$9</c:f>
              <c:strCache>
                <c:ptCount val="1"/>
                <c:pt idx="0">
                  <c:v>Дальневосточный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8.6146208656744331E-3"/>
                  <c:y val="9.0638521621480336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50" b="0" i="0" u="none" strike="noStrike" kern="1200" baseline="0">
                    <a:solidFill>
                      <a:srgbClr val="46572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[Книга1]Лист1!$B$1:$G$1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[Книга1]Лист1!$B$9:$G$9</c:f>
              <c:numCache>
                <c:formatCode>General</c:formatCode>
                <c:ptCount val="6"/>
                <c:pt idx="0">
                  <c:v>20.54</c:v>
                </c:pt>
                <c:pt idx="1">
                  <c:v>29.93</c:v>
                </c:pt>
                <c:pt idx="2">
                  <c:v>25.38</c:v>
                </c:pt>
                <c:pt idx="3">
                  <c:v>26.77</c:v>
                </c:pt>
                <c:pt idx="4">
                  <c:v>27.97</c:v>
                </c:pt>
                <c:pt idx="5">
                  <c:v>29.13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55439360"/>
        <c:axId val="63630720"/>
      </c:scatterChart>
      <c:valAx>
        <c:axId val="55439360"/>
        <c:scaling>
          <c:orientation val="minMax"/>
          <c:max val="2020"/>
          <c:min val="2015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465723"/>
                </a:solidFill>
              </a:defRPr>
            </a:pPr>
            <a:endParaRPr lang="ru-RU"/>
          </a:p>
        </c:txPr>
        <c:crossAx val="63630720"/>
        <c:crosses val="autoZero"/>
        <c:crossBetween val="midCat"/>
        <c:majorUnit val="1"/>
        <c:minorUnit val="0.1"/>
      </c:valAx>
      <c:valAx>
        <c:axId val="63630720"/>
        <c:scaling>
          <c:orientation val="minMax"/>
          <c:max val="38"/>
          <c:min val="10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465723"/>
                </a:solidFill>
              </a:defRPr>
            </a:pPr>
            <a:endParaRPr lang="ru-RU"/>
          </a:p>
        </c:txPr>
        <c:crossAx val="55439360"/>
        <c:crosses val="autoZero"/>
        <c:crossBetween val="midCat"/>
        <c:majorUnit val="10"/>
        <c:minorUnit val="1"/>
      </c:valAx>
      <c:spPr>
        <a:ln>
          <a:solidFill>
            <a:schemeClr val="accent3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CA946-6935-44EB-9C9A-4D4635B523E7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33DA9-BFE8-4AC5-AEE0-789A0B75C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97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20B4C-E017-4FCC-A9EF-22E00336A782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9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20B4C-E017-4FCC-A9EF-22E00336A782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9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8A8F9D-89B9-47A1-AB96-060CA5266BD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20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3385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2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64638"/>
            <a:ext cx="6984776" cy="6501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0" name="Picture 3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688" y="1019133"/>
            <a:ext cx="7200000" cy="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6441799"/>
            <a:ext cx="47788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893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06790"/>
            <a:ext cx="7772400" cy="4001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7140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6441799"/>
            <a:ext cx="47788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961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6441799"/>
            <a:ext cx="47788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011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87235"/>
            <a:ext cx="6840760" cy="746111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lvl="0"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168" y="1220754"/>
            <a:ext cx="8424576" cy="152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/>
              <a:t>Образец текста</a:t>
            </a:r>
          </a:p>
          <a:p>
            <a:pPr marL="457200" lvl="1"/>
            <a:r>
              <a:rPr lang="ru-RU" dirty="0" smtClean="0"/>
              <a:t>Второй уровень</a:t>
            </a:r>
          </a:p>
          <a:p>
            <a:pPr marL="914400" lvl="2"/>
            <a:r>
              <a:rPr lang="ru-RU" dirty="0" smtClean="0"/>
              <a:t>Третий уровень</a:t>
            </a:r>
          </a:p>
          <a:p>
            <a:pPr marL="1371600" lvl="3"/>
            <a:r>
              <a:rPr lang="ru-RU" dirty="0" smtClean="0"/>
              <a:t>Четвертый уровень</a:t>
            </a:r>
          </a:p>
          <a:p>
            <a:pPr marL="1828800"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4356"/>
            <a:ext cx="1224136" cy="65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447" y="6441799"/>
            <a:ext cx="47788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6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655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ru-RU" sz="2000" b="1" kern="1200">
          <a:solidFill>
            <a:schemeClr val="accent3">
              <a:lumMod val="50000"/>
            </a:schemeClr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ru-RU" sz="1600" kern="120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ru-RU" sz="1600" kern="1200" dirty="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2pPr>
      <a:lvl3pPr marL="9715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lang="ru-RU" sz="1600" kern="1200" dirty="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3pPr>
      <a:lvl4pPr marL="14287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lang="ru-RU" sz="1600" kern="1200" dirty="0" smtClean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4pPr>
      <a:lvl5pPr marL="1885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lang="ru-RU" sz="1600" kern="1200" dirty="0">
          <a:solidFill>
            <a:srgbClr val="465723"/>
          </a:solidFill>
          <a:latin typeface="Times New Roman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92603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Некоммерческое партнерство </a:t>
            </a:r>
            <a:endParaRPr lang="ru-RU" sz="2400" b="1" dirty="0" smtClean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Национальный платежный совет</a:t>
            </a:r>
            <a:r>
              <a:rPr lang="ru-RU" sz="2400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400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(НП «НПС»)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59085" y="4997756"/>
            <a:ext cx="3498087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ru-RU" b="1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Обаева Алма </a:t>
            </a:r>
            <a:r>
              <a:rPr lang="ru-RU" b="1" dirty="0" err="1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Сакеновна</a:t>
            </a:r>
            <a:endParaRPr lang="ru-RU" b="1" dirty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</a:pPr>
            <a:r>
              <a:rPr lang="ru-RU" dirty="0" smtClean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Председатель Правления</a:t>
            </a:r>
            <a:endParaRPr lang="ru-RU" dirty="0">
              <a:solidFill>
                <a:srgbClr val="46572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5432" y="3198843"/>
            <a:ext cx="824491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rgbClr val="465723"/>
                </a:solidFill>
                <a:latin typeface="Times New Roman" pitchFamily="18" charset="0"/>
                <a:cs typeface="Times New Roman" pitchFamily="18" charset="0"/>
              </a:rPr>
              <a:t>«Анализ безналичных платежей: тенденции и сложности»</a:t>
            </a:r>
          </a:p>
        </p:txBody>
      </p:sp>
    </p:spTree>
    <p:extLst>
      <p:ext uri="{BB962C8B-B14F-4D97-AF65-F5344CB8AC3E}">
        <p14:creationId xmlns:p14="http://schemas.microsoft.com/office/powerpoint/2010/main" val="12760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>
                <a:solidFill>
                  <a:srgbClr val="9BBB59">
                    <a:lumMod val="50000"/>
                  </a:srgbClr>
                </a:solidFill>
              </a:rPr>
              <a:pPr/>
              <a:t>2</a:t>
            </a:fld>
            <a:endParaRPr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99419" y="91017"/>
            <a:ext cx="5745162" cy="920749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465723"/>
                </a:solidFill>
                <a:ea typeface="+mn-ea"/>
              </a:rPr>
              <a:t>Доля наличных денег в денежной массе, %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5020344"/>
              </p:ext>
            </p:extLst>
          </p:nvPr>
        </p:nvGraphicFramePr>
        <p:xfrm>
          <a:off x="191069" y="982641"/>
          <a:ext cx="8594156" cy="560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92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>
                <a:solidFill>
                  <a:srgbClr val="9BBB59">
                    <a:lumMod val="50000"/>
                  </a:srgbClr>
                </a:solidFill>
              </a:rPr>
              <a:pPr/>
              <a:t>3</a:t>
            </a:fld>
            <a:endParaRPr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39865" y="222252"/>
            <a:ext cx="7704137" cy="793749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465723"/>
                </a:solidFill>
                <a:ea typeface="+mn-ea"/>
              </a:rPr>
              <a:t>ВВП на душу населения </a:t>
            </a:r>
            <a:r>
              <a:rPr lang="ru-RU" sz="1800" dirty="0" smtClean="0">
                <a:solidFill>
                  <a:srgbClr val="465723"/>
                </a:solidFill>
                <a:ea typeface="+mn-ea"/>
              </a:rPr>
              <a:t>(</a:t>
            </a:r>
            <a:r>
              <a:rPr lang="ru-RU" sz="1800" dirty="0"/>
              <a:t>по паритету покупательной способности</a:t>
            </a:r>
            <a:r>
              <a:rPr lang="ru-RU" sz="1800" dirty="0" smtClean="0">
                <a:solidFill>
                  <a:srgbClr val="465723"/>
                </a:solidFill>
                <a:ea typeface="+mn-ea"/>
              </a:rPr>
              <a:t>), </a:t>
            </a:r>
            <a:r>
              <a:rPr lang="ru-RU" sz="1800" dirty="0">
                <a:solidFill>
                  <a:srgbClr val="465723"/>
                </a:solidFill>
                <a:ea typeface="+mn-ea"/>
              </a:rPr>
              <a:t>доля наличных денег в денежной массе и пользователей Интернета в стране 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484242"/>
              </p:ext>
            </p:extLst>
          </p:nvPr>
        </p:nvGraphicFramePr>
        <p:xfrm>
          <a:off x="323528" y="1196752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84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91680" y="87235"/>
            <a:ext cx="6840760" cy="9655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Количество (%) </a:t>
            </a:r>
            <a:r>
              <a:rPr lang="ru-RU" dirty="0"/>
              <a:t>и </a:t>
            </a:r>
            <a:r>
              <a:rPr lang="ru-RU" dirty="0" smtClean="0"/>
              <a:t>объем (%) </a:t>
            </a:r>
            <a:r>
              <a:rPr lang="ru-RU" dirty="0"/>
              <a:t>платежей клиентов кредитных организаций, поступивших с использованием платежных поручений в электронном виде</a:t>
            </a:r>
            <a:br>
              <a:rPr lang="ru-RU" dirty="0"/>
            </a:b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66682376"/>
              </p:ext>
            </p:extLst>
          </p:nvPr>
        </p:nvGraphicFramePr>
        <p:xfrm>
          <a:off x="251520" y="1397000"/>
          <a:ext cx="8784976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09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812" y="263525"/>
            <a:ext cx="7149332" cy="717203"/>
          </a:xfrm>
        </p:spPr>
        <p:txBody>
          <a:bodyPr>
            <a:normAutofit/>
          </a:bodyPr>
          <a:lstStyle/>
          <a:p>
            <a:pPr lvl="0"/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операций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платежными картами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000" dirty="0">
                <a:latin typeface="Arial" pitchFamily="34" charset="0"/>
                <a:cs typeface="Arial" pitchFamily="34" charset="0"/>
              </a:rPr>
            </a:br>
            <a:endParaRPr lang="ru-RU" sz="2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8FF13-A6E8-4FAE-B818-0F206812C0FA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223825"/>
              </p:ext>
            </p:extLst>
          </p:nvPr>
        </p:nvGraphicFramePr>
        <p:xfrm>
          <a:off x="539552" y="980728"/>
          <a:ext cx="82809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84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87235"/>
            <a:ext cx="6840760" cy="11815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Количество платежных инструментов, количество и объем операций </a:t>
            </a:r>
            <a:r>
              <a:rPr lang="ru-RU" dirty="0"/>
              <a:t>с платежными </a:t>
            </a:r>
            <a:r>
              <a:rPr lang="ru-RU" dirty="0" smtClean="0"/>
              <a:t>картами и электронными денежными средствами (ЭДС)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167989"/>
              </p:ext>
            </p:extLst>
          </p:nvPr>
        </p:nvGraphicFramePr>
        <p:xfrm>
          <a:off x="684212" y="1504946"/>
          <a:ext cx="7848003" cy="39402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5463"/>
                <a:gridCol w="1638135"/>
                <a:gridCol w="1638135"/>
                <a:gridCol w="1638135"/>
                <a:gridCol w="1638135"/>
              </a:tblGrid>
              <a:tr h="488571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392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Платежные карты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ЭДС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Платежные</a:t>
                      </a: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карты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ЭДС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0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0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Количество, млн единиц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0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305,6</a:t>
                      </a:r>
                      <a:endParaRPr lang="ru-RU" sz="1400" b="0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356,3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0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285,8</a:t>
                      </a:r>
                      <a:endParaRPr lang="ru-RU" sz="1400" b="0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534,8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0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операций, млрд единиц</a:t>
                      </a:r>
                      <a:endParaRPr lang="ru-RU" sz="1400" b="0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0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50,6</a:t>
                      </a:r>
                      <a:endParaRPr lang="ru-RU" sz="1400" b="0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0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42,3</a:t>
                      </a:r>
                      <a:endParaRPr lang="ru-RU" sz="1400" b="0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668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0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Объем операций, трлн рублей</a:t>
                      </a:r>
                      <a:endParaRPr lang="ru-RU" sz="1400" b="0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0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106,7 </a:t>
                      </a:r>
                      <a:endParaRPr lang="ru-RU" sz="1400" b="0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0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92,6</a:t>
                      </a:r>
                      <a:r>
                        <a:rPr lang="ru-RU" sz="1400" b="0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defRPr lang="ru-RU" sz="1100" b="0" i="0" u="none" strike="noStrike" kern="1200" baseline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ru-RU" sz="1400" b="1" i="0" u="none" strike="noStrike" kern="1200" baseline="0" dirty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465723"/>
                          </a:solidFill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  <a:endParaRPr lang="ru-RU" sz="1400" b="1" i="0" u="none" strike="noStrike" kern="1200" baseline="0" dirty="0">
                        <a:solidFill>
                          <a:srgbClr val="46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53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Доля </a:t>
            </a:r>
            <a:r>
              <a:rPr lang="ru-RU" dirty="0"/>
              <a:t>операций по оплате товаров в общем объеме операций, совершенных с использованием платежных карт физическими лицами, в разрезе федеральных округов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37548"/>
              </p:ext>
            </p:extLst>
          </p:nvPr>
        </p:nvGraphicFramePr>
        <p:xfrm>
          <a:off x="191068" y="982641"/>
          <a:ext cx="8845427" cy="560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90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33844" y="2781300"/>
            <a:ext cx="7343775" cy="12954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465723"/>
                </a:solidFill>
                <a:ea typeface="+mn-ea"/>
              </a:rPr>
              <a:t>Спасибо за внимание !</a:t>
            </a:r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431541" y="4677139"/>
            <a:ext cx="2196243" cy="1119716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  <a:defRPr/>
            </a:pP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3" y="5210692"/>
            <a:ext cx="1819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Обаева</a:t>
            </a:r>
            <a:br>
              <a:rPr lang="ru-RU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oas@npc.ru</a:t>
            </a:r>
            <a:r>
              <a:rPr lang="ru-RU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495</a:t>
            </a:r>
            <a:r>
              <a:rPr lang="ru-RU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46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663-04-33</a:t>
            </a:r>
            <a:endParaRPr lang="ru-RU" dirty="0">
              <a:solidFill>
                <a:srgbClr val="46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207</Words>
  <Application>Microsoft Office PowerPoint</Application>
  <PresentationFormat>Экран (4:3)</PresentationFormat>
  <Paragraphs>87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Презентация PowerPoint</vt:lpstr>
      <vt:lpstr>Доля наличных денег в денежной массе, %</vt:lpstr>
      <vt:lpstr>ВВП на душу населения (по паритету покупательной способности), доля наличных денег в денежной массе и пользователей Интернета в стране </vt:lpstr>
      <vt:lpstr>Количество (%) и объем (%) платежей клиентов кредитных организаций, поступивших с использованием платежных поручений в электронном виде </vt:lpstr>
      <vt:lpstr>Объем операций с платежными картами </vt:lpstr>
      <vt:lpstr>Количество платежных инструментов, количество и объем операций с платежными картами и электронными денежными средствами (ЭДС) </vt:lpstr>
      <vt:lpstr>Доля операций по оплате товаров в общем объеме операций, совершенных с использованием платежных карт физическими лицами, в разрезе федеральных округов</vt:lpstr>
      <vt:lpstr>Спасибо за внимание 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Доля наличных денег в денежной массе, %</dc:title>
  <dc:creator>Исаев Михаил Евгеньевич</dc:creator>
  <cp:lastModifiedBy>Исаев Михаил Евгеньевич</cp:lastModifiedBy>
  <cp:revision>110</cp:revision>
  <cp:lastPrinted>2019-12-16T13:14:15Z</cp:lastPrinted>
  <dcterms:created xsi:type="dcterms:W3CDTF">2019-08-01T10:31:16Z</dcterms:created>
  <dcterms:modified xsi:type="dcterms:W3CDTF">2021-04-07T14:00:24Z</dcterms:modified>
</cp:coreProperties>
</file>