
<file path=[Content_Types].xml><?xml version="1.0" encoding="utf-8"?>
<Types xmlns="http://schemas.openxmlformats.org/package/2006/content-types">
  <Default ContentType="image/jpeg" Extension="jpg"/>
  <Default ContentType="video/mp4" Extension="mp4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5143500" cy="9144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059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>
            <a:extLst>
              <a:ext uri="{FF2B5EF4-FFF2-40B4-BE49-F238E27FC236}">
                <a16:creationId xmlns:a16="http://schemas.microsoft.com/office/drawing/2014/main" id="{F303A979-7DFE-F34C-ACCF-0D2CBB9CEB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F303A979-7DFE-F34C-ACCF-0D2CBB9CEB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65000">
                <a:srgbClr val="000000">
                  <a:alpha val="2000"/>
                </a:srgbClr>
              </a:gs>
              <a:gs pos="17000">
                <a:srgbClr val="000000">
                  <a:alpha val="65882"/>
                </a:srgbClr>
              </a:gs>
              <a:gs pos="100000">
                <a:schemeClr val="bg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B86D1D5-16C9-4BE7-9754-9385D30AD9BD}"/>
              </a:ext>
            </a:extLst>
          </p:cNvPr>
          <p:cNvSpPr txBox="1">
            <a:spLocks/>
          </p:cNvSpPr>
          <p:nvPr userDrawn="1"/>
        </p:nvSpPr>
        <p:spPr>
          <a:xfrm>
            <a:off x="8151888" y="199038"/>
            <a:ext cx="992112" cy="261110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 b="0" i="0" kern="120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100" kern="12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100" kern="12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100" kern="12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100" kern="12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975" b="0" i="0" u="none" strike="noStrike" kern="1200" cap="none" spc="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MOEX.COM</a:t>
            </a:r>
            <a:endParaRPr kumimoji="0" lang="en-RU" sz="975" b="0" i="0" u="none" strike="noStrike" kern="1200" cap="none" spc="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2C5DBEC3-3FCC-4043-BE6C-B39D63994D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5029" y="231775"/>
            <a:ext cx="1765976" cy="49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0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CD7A3F3-66F0-4439-B1A1-4AD0413F462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2058" y="902117"/>
            <a:ext cx="5172764" cy="18430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bg1"/>
                </a:solidFill>
              </a:rPr>
              <a:t>Использование ИИ для пресечения недобросовестных практик или движение рынка к объединению наработок по комплаенсу для </a:t>
            </a:r>
            <a:r>
              <a:rPr lang="ru-RU" sz="2400" b="1" dirty="0" err="1">
                <a:solidFill>
                  <a:schemeClr val="bg1"/>
                </a:solidFill>
              </a:rPr>
              <a:t>переиспользования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21C13-5D36-4032-9430-D820E12E7D62}"/>
              </a:ext>
            </a:extLst>
          </p:cNvPr>
          <p:cNvSpPr txBox="1"/>
          <p:nvPr/>
        </p:nvSpPr>
        <p:spPr>
          <a:xfrm>
            <a:off x="152058" y="3924165"/>
            <a:ext cx="5078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</a:rPr>
              <a:t>ИРИНА ГРЕКОВА</a:t>
            </a:r>
            <a:r>
              <a:rPr lang="ru-RU" sz="1050" dirty="0">
                <a:solidFill>
                  <a:schemeClr val="bg1"/>
                </a:solidFill>
              </a:rPr>
              <a:t>, </a:t>
            </a:r>
            <a:br>
              <a:rPr lang="ru-RU" sz="1050" dirty="0">
                <a:solidFill>
                  <a:schemeClr val="bg1"/>
                </a:solidFill>
              </a:rPr>
            </a:br>
            <a:r>
              <a:rPr lang="ru-RU" sz="1050" dirty="0">
                <a:solidFill>
                  <a:schemeClr val="bg1"/>
                </a:solidFill>
              </a:rPr>
              <a:t>УПРАВЛЯЮЩИЙ ДИРЕКТОР </a:t>
            </a:r>
            <a:br>
              <a:rPr lang="ru-RU" sz="1050" dirty="0">
                <a:solidFill>
                  <a:schemeClr val="bg1"/>
                </a:solidFill>
              </a:rPr>
            </a:br>
            <a:r>
              <a:rPr lang="ru-RU" sz="1050" dirty="0">
                <a:solidFill>
                  <a:schemeClr val="bg1"/>
                </a:solidFill>
              </a:rPr>
              <a:t>ПО КОМПЛАЕНСУ И ЭТИКЕ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2021277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7065818" y="-10719"/>
            <a:ext cx="2078182" cy="5154219"/>
          </a:xfrm>
          <a:custGeom>
            <a:avLst/>
            <a:gdLst/>
            <a:ahLst/>
            <a:cxnLst/>
            <a:rect l="l" t="t" r="r" b="b"/>
            <a:pathLst>
              <a:path w="2078182" h="5154219">
                <a:moveTo>
                  <a:pt x="0" y="0"/>
                </a:moveTo>
                <a:lnTo>
                  <a:pt x="0" y="5154219"/>
                </a:lnTo>
                <a:lnTo>
                  <a:pt x="2078182" y="5154219"/>
                </a:lnTo>
                <a:close/>
              </a:path>
            </a:pathLst>
          </a:custGeom>
          <a:solidFill>
            <a:srgbClr val="FF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179" y="1275588"/>
            <a:ext cx="1669361" cy="33514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65760"/>
            <a:ext cx="7941943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391585" y="1352879"/>
            <a:ext cx="277063" cy="277063"/>
          </a:xfrm>
          <a:custGeom>
            <a:avLst/>
            <a:gdLst/>
            <a:ahLst/>
            <a:cxnLst/>
            <a:rect l="l" t="t" r="r" b="b"/>
            <a:pathLst>
              <a:path w="277063" h="277063">
                <a:moveTo>
                  <a:pt x="34633" y="0"/>
                </a:moveTo>
                <a:lnTo>
                  <a:pt x="242430" y="0"/>
                </a:lnTo>
                <a:quadBezTo>
                  <a:pt x="277063" y="0"/>
                  <a:pt x="277063" y="34633"/>
                </a:quadBezTo>
                <a:lnTo>
                  <a:pt x="277063" y="242430"/>
                </a:lnTo>
                <a:quadBezTo>
                  <a:pt x="277063" y="277063"/>
                  <a:pt x="242430" y="277063"/>
                </a:quadBezTo>
                <a:lnTo>
                  <a:pt x="34633" y="277063"/>
                </a:lnTo>
                <a:quadBezTo>
                  <a:pt x="0" y="277063"/>
                  <a:pt x="0" y="242430"/>
                </a:quadBezTo>
                <a:lnTo>
                  <a:pt x="0" y="34633"/>
                </a:lnTo>
                <a:quadBezTo>
                  <a:pt x="0" y="0"/>
                  <a:pt x="34633" y="0"/>
                </a:quadBez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6" name="Text 3"/>
          <p:cNvSpPr/>
          <p:nvPr/>
        </p:nvSpPr>
        <p:spPr>
          <a:xfrm>
            <a:off x="391585" y="1352879"/>
            <a:ext cx="277063" cy="2770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91667" y="1975423"/>
            <a:ext cx="277427" cy="277427"/>
          </a:xfrm>
          <a:custGeom>
            <a:avLst/>
            <a:gdLst/>
            <a:ahLst/>
            <a:cxnLst/>
            <a:rect l="l" t="t" r="r" b="b"/>
            <a:pathLst>
              <a:path w="277427" h="277427">
                <a:moveTo>
                  <a:pt x="34678" y="0"/>
                </a:moveTo>
                <a:lnTo>
                  <a:pt x="242749" y="0"/>
                </a:lnTo>
                <a:quadBezTo>
                  <a:pt x="277427" y="0"/>
                  <a:pt x="277427" y="34678"/>
                </a:quadBezTo>
                <a:lnTo>
                  <a:pt x="277427" y="242749"/>
                </a:lnTo>
                <a:quadBezTo>
                  <a:pt x="277427" y="277427"/>
                  <a:pt x="242749" y="277427"/>
                </a:quadBezTo>
                <a:lnTo>
                  <a:pt x="34678" y="277427"/>
                </a:lnTo>
                <a:quadBezTo>
                  <a:pt x="0" y="277427"/>
                  <a:pt x="0" y="242749"/>
                </a:quadBezTo>
                <a:lnTo>
                  <a:pt x="0" y="34678"/>
                </a:lnTo>
                <a:quadBezTo>
                  <a:pt x="0" y="0"/>
                  <a:pt x="34678" y="0"/>
                </a:quadBez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10" name="Text 7"/>
          <p:cNvSpPr/>
          <p:nvPr/>
        </p:nvSpPr>
        <p:spPr>
          <a:xfrm>
            <a:off x="391667" y="1975423"/>
            <a:ext cx="277427" cy="27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69094" y="1172312"/>
            <a:ext cx="502920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затраты на соблюдение норм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69094" y="1316680"/>
            <a:ext cx="5029200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автоматизированным решениям RegTech на основе ИИ для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повышения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масштабируемости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17741" y="2762493"/>
            <a:ext cx="277427" cy="277427"/>
          </a:xfrm>
          <a:custGeom>
            <a:avLst/>
            <a:gdLst/>
            <a:ahLst/>
            <a:cxnLst/>
            <a:rect l="l" t="t" r="r" b="b"/>
            <a:pathLst>
              <a:path w="277427" h="277427">
                <a:moveTo>
                  <a:pt x="34678" y="0"/>
                </a:moveTo>
                <a:lnTo>
                  <a:pt x="242749" y="0"/>
                </a:lnTo>
                <a:quadBezTo>
                  <a:pt x="277427" y="0"/>
                  <a:pt x="277427" y="34678"/>
                </a:quadBezTo>
                <a:lnTo>
                  <a:pt x="277427" y="242749"/>
                </a:lnTo>
                <a:quadBezTo>
                  <a:pt x="277427" y="277427"/>
                  <a:pt x="242749" y="277427"/>
                </a:quadBezTo>
                <a:lnTo>
                  <a:pt x="34678" y="277427"/>
                </a:lnTo>
                <a:quadBezTo>
                  <a:pt x="0" y="277427"/>
                  <a:pt x="0" y="242749"/>
                </a:quadBezTo>
                <a:lnTo>
                  <a:pt x="0" y="34678"/>
                </a:lnTo>
                <a:quadBezTo>
                  <a:pt x="0" y="0"/>
                  <a:pt x="34678" y="0"/>
                </a:quadBez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14" name="Text 11"/>
          <p:cNvSpPr/>
          <p:nvPr/>
        </p:nvSpPr>
        <p:spPr>
          <a:xfrm>
            <a:off x="391221" y="2751118"/>
            <a:ext cx="277427" cy="27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20798" y="1847139"/>
            <a:ext cx="5457139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</a:t>
            </a:r>
            <a:r>
              <a:rPr lang="en-US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ифров</a:t>
            </a:r>
            <a:r>
              <a:rPr lang="ru-RU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ая</a:t>
            </a: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бизнеса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20798" y="2031848"/>
            <a:ext cx="5457139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цифровизации в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финансовых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услугах</a:t>
            </a: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требует от комплаенс функций поддержания темпа развития бизнеса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94723" y="2591928"/>
            <a:ext cx="502920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качественных данных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694723" y="2778466"/>
            <a:ext cx="5029200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параметром стали качественные данные, их полнота и интегрированность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644983"/>
            <a:ext cx="9144000" cy="498517"/>
          </a:xfrm>
          <a:custGeom>
            <a:avLst/>
            <a:gdLst/>
            <a:ahLst/>
            <a:cxnLst/>
            <a:rect l="l" t="t" r="r" b="b"/>
            <a:pathLst>
              <a:path w="9144000" h="498517">
                <a:moveTo>
                  <a:pt x="0" y="0"/>
                </a:moveTo>
                <a:lnTo>
                  <a:pt x="9144000" y="0"/>
                </a:lnTo>
                <a:lnTo>
                  <a:pt x="9144000" y="498517"/>
                </a:lnTo>
                <a:lnTo>
                  <a:pt x="0" y="498517"/>
                </a:lnTo>
                <a:close/>
              </a:path>
            </a:pathLst>
          </a:custGeom>
          <a:solidFill>
            <a:schemeClr val="bg2"/>
          </a:solidFill>
          <a:ln/>
        </p:spPr>
      </p:sp>
      <p:pic>
        <p:nvPicPr>
          <p:cNvPr id="3" name="Image 0" descr="https://osspub.smallppt.com/uploadFile/template/20250328/20250328093328ZRaM.png"/>
          <p:cNvPicPr>
            <a:picLocks noChangeAspect="1"/>
          </p:cNvPicPr>
          <p:nvPr/>
        </p:nvPicPr>
        <p:blipFill>
          <a:blip r:embed="rId3"/>
          <a:srcRect t="24242"/>
          <a:stretch/>
        </p:blipFill>
        <p:spPr>
          <a:xfrm>
            <a:off x="7247873" y="365760"/>
            <a:ext cx="1434342" cy="1434342"/>
          </a:xfrm>
          <a:prstGeom prst="ellipse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365760"/>
            <a:ext cx="6735017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38010" y="933573"/>
            <a:ext cx="3687342" cy="53707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Предиктивный анализ взамен </a:t>
            </a:r>
            <a:r>
              <a:rPr lang="ru-RU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постмониторинга</a:t>
            </a:r>
            <a:endParaRPr lang="ru-RU" sz="1400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37734" y="1425641"/>
            <a:ext cx="3687341" cy="734047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RegTech</a:t>
            </a: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-продукты на основе ИИ будут переходить к предиктивному анализу, что позволит компаниям лучше предвидеть и предотвращать нарушения норм</a:t>
            </a:r>
          </a:p>
        </p:txBody>
      </p:sp>
      <p:sp>
        <p:nvSpPr>
          <p:cNvPr id="11" name="Text 8"/>
          <p:cNvSpPr/>
          <p:nvPr/>
        </p:nvSpPr>
        <p:spPr>
          <a:xfrm>
            <a:off x="638374" y="2154063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</a:t>
            </a: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38374" y="2523480"/>
            <a:ext cx="3474720" cy="60093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RegTech</a:t>
            </a: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-решения будут развиваться, чтобы обеспечивать мониторинг соблюдения норм в режиме 24/7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38010" y="3215357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Платформенные решения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38374" y="3581117"/>
            <a:ext cx="3474720" cy="65223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Использования широкого спектра данных и кросс-функционального анализа.</a:t>
            </a:r>
          </a:p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 err="1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Переиспользование</a:t>
            </a:r>
            <a:r>
              <a:rPr lang="ru-RU" sz="11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экспертизы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4829805" y="1893529"/>
            <a:ext cx="277063" cy="277063"/>
          </a:xfrm>
          <a:custGeom>
            <a:avLst/>
            <a:gdLst/>
            <a:ahLst/>
            <a:cxnLst/>
            <a:rect l="l" t="t" r="r" b="b"/>
            <a:pathLst>
              <a:path w="277063" h="277063">
                <a:moveTo>
                  <a:pt x="138532" y="0"/>
                </a:moveTo>
                <a:cubicBezTo>
                  <a:pt x="214989" y="0"/>
                  <a:pt x="277063" y="62074"/>
                  <a:pt x="277063" y="138532"/>
                </a:cubicBezTo>
                <a:cubicBezTo>
                  <a:pt x="277063" y="214989"/>
                  <a:pt x="214989" y="277063"/>
                  <a:pt x="138532" y="277063"/>
                </a:cubicBezTo>
                <a:cubicBezTo>
                  <a:pt x="62074" y="277063"/>
                  <a:pt x="0" y="214989"/>
                  <a:pt x="0" y="138532"/>
                </a:cubicBezTo>
                <a:cubicBezTo>
                  <a:pt x="0" y="62074"/>
                  <a:pt x="62074" y="0"/>
                  <a:pt x="138532" y="0"/>
                </a:cubicBezTo>
                <a:close/>
              </a:path>
            </a:pathLst>
          </a:custGeom>
          <a:solidFill>
            <a:srgbClr val="036CA4"/>
          </a:solidFill>
          <a:ln/>
        </p:spPr>
      </p:sp>
      <p:sp>
        <p:nvSpPr>
          <p:cNvPr id="18" name="Text 15"/>
          <p:cNvSpPr/>
          <p:nvPr/>
        </p:nvSpPr>
        <p:spPr>
          <a:xfrm>
            <a:off x="4829805" y="1893529"/>
            <a:ext cx="277063" cy="277063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107507" y="1805420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ИИ-помощники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107232" y="2174837"/>
            <a:ext cx="3474720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Самостоятельная автоматизация рутинных операций с помощью ИИ-ассистентов </a:t>
            </a:r>
            <a:endParaRPr lang="en-US" sz="1500" dirty="0"/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3CAF9591-0E32-4E6E-840A-25375C8C9F9C}"/>
              </a:ext>
            </a:extLst>
          </p:cNvPr>
          <p:cNvSpPr/>
          <p:nvPr/>
        </p:nvSpPr>
        <p:spPr>
          <a:xfrm>
            <a:off x="4829077" y="3059584"/>
            <a:ext cx="277063" cy="277063"/>
          </a:xfrm>
          <a:custGeom>
            <a:avLst/>
            <a:gdLst/>
            <a:ahLst/>
            <a:cxnLst/>
            <a:rect l="l" t="t" r="r" b="b"/>
            <a:pathLst>
              <a:path w="277063" h="277063">
                <a:moveTo>
                  <a:pt x="138532" y="0"/>
                </a:moveTo>
                <a:cubicBezTo>
                  <a:pt x="214989" y="0"/>
                  <a:pt x="277063" y="62074"/>
                  <a:pt x="277063" y="138532"/>
                </a:cubicBezTo>
                <a:cubicBezTo>
                  <a:pt x="277063" y="214989"/>
                  <a:pt x="214989" y="277063"/>
                  <a:pt x="138532" y="277063"/>
                </a:cubicBezTo>
                <a:cubicBezTo>
                  <a:pt x="62074" y="277063"/>
                  <a:pt x="0" y="214989"/>
                  <a:pt x="0" y="138532"/>
                </a:cubicBezTo>
                <a:cubicBezTo>
                  <a:pt x="0" y="62074"/>
                  <a:pt x="62074" y="0"/>
                  <a:pt x="138532" y="0"/>
                </a:cubicBezTo>
                <a:close/>
              </a:path>
            </a:pathLst>
          </a:custGeom>
          <a:solidFill>
            <a:srgbClr val="036CA4"/>
          </a:solidFill>
          <a:ln/>
        </p:spPr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8D2FB91D-F170-487A-B470-A6F0ADC8A70D}"/>
              </a:ext>
            </a:extLst>
          </p:cNvPr>
          <p:cNvSpPr/>
          <p:nvPr/>
        </p:nvSpPr>
        <p:spPr>
          <a:xfrm>
            <a:off x="4829077" y="3059584"/>
            <a:ext cx="277063" cy="277063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16468B93-F24B-4024-BC5F-2AD0ECA90488}"/>
              </a:ext>
            </a:extLst>
          </p:cNvPr>
          <p:cNvSpPr/>
          <p:nvPr/>
        </p:nvSpPr>
        <p:spPr>
          <a:xfrm>
            <a:off x="5106779" y="2971475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</a:t>
            </a: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LLM-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моделей</a:t>
            </a:r>
            <a:endParaRPr lang="en-US" sz="1500" dirty="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0B85A4C2-D626-4E50-B03D-B43555BADB4F}"/>
              </a:ext>
            </a:extLst>
          </p:cNvPr>
          <p:cNvSpPr/>
          <p:nvPr/>
        </p:nvSpPr>
        <p:spPr>
          <a:xfrm>
            <a:off x="5106504" y="3340892"/>
            <a:ext cx="3474720" cy="59862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Применение LLM моделей для улучшения регуляторной отчетности, обработки типовых запросов и документов</a:t>
            </a: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0076D222-1BC2-4783-AD74-845E545C23CE}"/>
              </a:ext>
            </a:extLst>
          </p:cNvPr>
          <p:cNvSpPr/>
          <p:nvPr/>
        </p:nvSpPr>
        <p:spPr>
          <a:xfrm>
            <a:off x="361311" y="3259706"/>
            <a:ext cx="277063" cy="277063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39E1CFD1-6B1C-4C25-A5FA-63993BF8DF22}"/>
              </a:ext>
            </a:extLst>
          </p:cNvPr>
          <p:cNvSpPr/>
          <p:nvPr/>
        </p:nvSpPr>
        <p:spPr>
          <a:xfrm>
            <a:off x="360670" y="2219279"/>
            <a:ext cx="277063" cy="277063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CD8B0FE-EC52-4E31-BD22-D9FED585A8BA}"/>
              </a:ext>
            </a:extLst>
          </p:cNvPr>
          <p:cNvSpPr/>
          <p:nvPr/>
        </p:nvSpPr>
        <p:spPr>
          <a:xfrm>
            <a:off x="360671" y="1003769"/>
            <a:ext cx="277063" cy="277063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644983"/>
            <a:ext cx="9144000" cy="498517"/>
          </a:xfrm>
          <a:custGeom>
            <a:avLst/>
            <a:gdLst/>
            <a:ahLst/>
            <a:cxnLst/>
            <a:rect l="l" t="t" r="r" b="b"/>
            <a:pathLst>
              <a:path w="9144000" h="498517">
                <a:moveTo>
                  <a:pt x="0" y="0"/>
                </a:moveTo>
                <a:lnTo>
                  <a:pt x="9144000" y="0"/>
                </a:lnTo>
                <a:lnTo>
                  <a:pt x="9144000" y="498517"/>
                </a:lnTo>
                <a:lnTo>
                  <a:pt x="0" y="498517"/>
                </a:ln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4" name="Text 1"/>
          <p:cNvSpPr/>
          <p:nvPr/>
        </p:nvSpPr>
        <p:spPr>
          <a:xfrm>
            <a:off x="198521" y="215305"/>
            <a:ext cx="6735017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ИИ в </a:t>
            </a:r>
            <a:r>
              <a:rPr lang="en-US" sz="21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</a:t>
            </a:r>
            <a:r>
              <a:rPr lang="ru-RU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</a:t>
            </a:r>
            <a:r>
              <a:rPr lang="ru-RU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30368" y="1043442"/>
            <a:ext cx="277427" cy="277427"/>
          </a:xfrm>
          <a:custGeom>
            <a:avLst/>
            <a:gdLst/>
            <a:ahLst/>
            <a:cxnLst/>
            <a:rect l="l" t="t" r="r" b="b"/>
            <a:pathLst>
              <a:path w="277427" h="277427">
                <a:moveTo>
                  <a:pt x="138714" y="0"/>
                </a:moveTo>
                <a:cubicBezTo>
                  <a:pt x="215272" y="0"/>
                  <a:pt x="277427" y="62155"/>
                  <a:pt x="277427" y="138714"/>
                </a:cubicBezTo>
                <a:cubicBezTo>
                  <a:pt x="277427" y="215272"/>
                  <a:pt x="215272" y="277427"/>
                  <a:pt x="138714" y="277427"/>
                </a:cubicBezTo>
                <a:cubicBezTo>
                  <a:pt x="62155" y="277427"/>
                  <a:pt x="0" y="215272"/>
                  <a:pt x="0" y="138714"/>
                </a:cubicBezTo>
                <a:cubicBezTo>
                  <a:pt x="0" y="62155"/>
                  <a:pt x="62155" y="0"/>
                  <a:pt x="138714" y="0"/>
                </a:cubicBezTo>
                <a:close/>
              </a:path>
            </a:pathLst>
          </a:custGeom>
          <a:solidFill>
            <a:srgbClr val="036CA4"/>
          </a:solidFill>
          <a:ln/>
        </p:spPr>
      </p:sp>
      <p:sp>
        <p:nvSpPr>
          <p:cNvPr id="6" name="Text 3"/>
          <p:cNvSpPr/>
          <p:nvPr/>
        </p:nvSpPr>
        <p:spPr>
          <a:xfrm>
            <a:off x="430368" y="1043442"/>
            <a:ext cx="277427" cy="277427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07431" y="951438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нарушений норм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07795" y="1320856"/>
            <a:ext cx="3474720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предиктивного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</a:t>
            </a: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выявления риска дестабилизации на рынке акций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07430" y="1933971"/>
            <a:ext cx="3713921" cy="36471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Выявление недобросовестных практик</a:t>
            </a: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07431" y="2231115"/>
            <a:ext cx="3474720" cy="465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Выявления неочевидных взаимосвязей, снижение «белого шума»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29729" y="2931505"/>
            <a:ext cx="277427" cy="277427"/>
          </a:xfrm>
          <a:custGeom>
            <a:avLst/>
            <a:gdLst/>
            <a:ahLst/>
            <a:cxnLst/>
            <a:rect l="l" t="t" r="r" b="b"/>
            <a:pathLst>
              <a:path w="277427" h="277427">
                <a:moveTo>
                  <a:pt x="138714" y="0"/>
                </a:moveTo>
                <a:cubicBezTo>
                  <a:pt x="215272" y="0"/>
                  <a:pt x="277427" y="62155"/>
                  <a:pt x="277427" y="138714"/>
                </a:cubicBezTo>
                <a:cubicBezTo>
                  <a:pt x="277427" y="215272"/>
                  <a:pt x="215272" y="277427"/>
                  <a:pt x="138714" y="277427"/>
                </a:cubicBezTo>
                <a:cubicBezTo>
                  <a:pt x="62155" y="277427"/>
                  <a:pt x="0" y="215272"/>
                  <a:pt x="0" y="138714"/>
                </a:cubicBezTo>
                <a:cubicBezTo>
                  <a:pt x="0" y="62155"/>
                  <a:pt x="62155" y="0"/>
                  <a:pt x="138714" y="0"/>
                </a:cubicBezTo>
                <a:close/>
              </a:path>
            </a:pathLst>
          </a:custGeom>
          <a:solidFill>
            <a:srgbClr val="036CA4"/>
          </a:solidFill>
          <a:ln/>
        </p:spPr>
      </p:sp>
      <p:sp>
        <p:nvSpPr>
          <p:cNvPr id="14" name="Text 11"/>
          <p:cNvSpPr/>
          <p:nvPr/>
        </p:nvSpPr>
        <p:spPr>
          <a:xfrm>
            <a:off x="429729" y="2931505"/>
            <a:ext cx="277427" cy="277427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06792" y="2843172"/>
            <a:ext cx="3474720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GPT-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07156" y="3208932"/>
            <a:ext cx="3474720" cy="73635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часто задаваемые вопросы, поиск информации по внутренним документам, анализ политик на предмет актуальности и соответствия действующему регулированию</a:t>
            </a:r>
            <a:endParaRPr lang="en-US" sz="1500" dirty="0"/>
          </a:p>
        </p:txBody>
      </p:sp>
      <p:pic>
        <p:nvPicPr>
          <p:cNvPr id="21" name="Image 0" descr="https://osspub.smallppt.com/uploadFile/template/20250328/20250328001107dbG4.png">
            <a:extLst>
              <a:ext uri="{FF2B5EF4-FFF2-40B4-BE49-F238E27FC236}">
                <a16:creationId xmlns:a16="http://schemas.microsoft.com/office/drawing/2014/main" id="{582997B0-21DC-4068-8351-342811936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933" y="0"/>
            <a:ext cx="3738271" cy="5143500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F767EA5D-CA8A-47CD-B7CE-7C4EF940BA34}"/>
              </a:ext>
            </a:extLst>
          </p:cNvPr>
          <p:cNvSpPr/>
          <p:nvPr/>
        </p:nvSpPr>
        <p:spPr>
          <a:xfrm>
            <a:off x="430368" y="1983802"/>
            <a:ext cx="277427" cy="277427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rtlCol="0" anchor="ctr"/>
          <a:lstStyle/>
          <a:p>
            <a:pPr algn="ctr">
              <a:spcBef>
                <a:spcPts val="375"/>
              </a:spcBef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6489" y="52939"/>
            <a:ext cx="8229600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ru-RU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зрение для выявления манипулирования</a:t>
            </a:r>
            <a:endParaRPr lang="en-US" sz="1500" dirty="0"/>
          </a:p>
        </p:txBody>
      </p:sp>
      <p:pic>
        <p:nvPicPr>
          <p:cNvPr id="11" name="Компьютерное зрение">
            <a:hlinkClick r:id="" action="ppaction://media"/>
            <a:extLst>
              <a:ext uri="{FF2B5EF4-FFF2-40B4-BE49-F238E27FC236}">
                <a16:creationId xmlns:a16="http://schemas.microsoft.com/office/drawing/2014/main" id="{2FB88CBC-559C-47ED-BC5F-58A1B0B572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820" y="508192"/>
            <a:ext cx="8121316" cy="4568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164946"/>
            <a:ext cx="7061374" cy="2814246"/>
          </a:xfrm>
          <a:custGeom>
            <a:avLst/>
            <a:gdLst/>
            <a:ahLst/>
            <a:cxnLst/>
            <a:rect l="l" t="t" r="r" b="b"/>
            <a:pathLst>
              <a:path w="7061374" h="2814246">
                <a:moveTo>
                  <a:pt x="0" y="0"/>
                </a:moveTo>
                <a:lnTo>
                  <a:pt x="7061374" y="0"/>
                </a:lnTo>
                <a:lnTo>
                  <a:pt x="7061374" y="2814246"/>
                </a:lnTo>
                <a:lnTo>
                  <a:pt x="0" y="2814246"/>
                </a:ln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3" name="Shape 1"/>
          <p:cNvSpPr/>
          <p:nvPr/>
        </p:nvSpPr>
        <p:spPr>
          <a:xfrm>
            <a:off x="5943600" y="999439"/>
            <a:ext cx="3145536" cy="3145536"/>
          </a:xfrm>
          <a:custGeom>
            <a:avLst/>
            <a:gdLst/>
            <a:ahLst/>
            <a:cxnLst/>
            <a:rect l="l" t="t" r="r" b="b"/>
            <a:pathLst>
              <a:path w="3145536" h="3145536">
                <a:moveTo>
                  <a:pt x="1572768" y="0"/>
                </a:moveTo>
                <a:cubicBezTo>
                  <a:pt x="2440802" y="0"/>
                  <a:pt x="3145536" y="704734"/>
                  <a:pt x="3145536" y="1572768"/>
                </a:cubicBezTo>
                <a:cubicBezTo>
                  <a:pt x="3145536" y="2440802"/>
                  <a:pt x="2440802" y="3145536"/>
                  <a:pt x="1572768" y="3145536"/>
                </a:cubicBezTo>
                <a:cubicBezTo>
                  <a:pt x="704734" y="3145536"/>
                  <a:pt x="0" y="2440802"/>
                  <a:pt x="0" y="1572768"/>
                </a:cubicBezTo>
                <a:cubicBezTo>
                  <a:pt x="0" y="704734"/>
                  <a:pt x="704734" y="0"/>
                  <a:pt x="157276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pic>
        <p:nvPicPr>
          <p:cNvPr id="4" name="Image 0" descr="https://osspub.smallppt.com/uploadFile/template/20250327/20250327222741PtJJ.png"/>
          <p:cNvPicPr>
            <a:picLocks noChangeAspect="1"/>
          </p:cNvPicPr>
          <p:nvPr/>
        </p:nvPicPr>
        <p:blipFill>
          <a:blip r:embed="rId3"/>
          <a:srcRect r="24812"/>
          <a:stretch/>
        </p:blipFill>
        <p:spPr>
          <a:xfrm>
            <a:off x="6109106" y="1164946"/>
            <a:ext cx="2814523" cy="2814523"/>
          </a:xfrm>
          <a:prstGeom prst="ellipse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4377" y="2220952"/>
            <a:ext cx="5029200" cy="66511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96000"/>
              </a:lnSpc>
              <a:spcBef>
                <a:spcPts val="375"/>
              </a:spcBef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Спасибо</a:t>
            </a:r>
            <a:r>
              <a:rPr lang="ru-RU" sz="3200" dirty="0"/>
              <a:t> </a:t>
            </a:r>
            <a:r>
              <a:rPr lang="ru-RU" sz="32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за внимание!</a:t>
            </a:r>
            <a:endParaRPr lang="en-US" sz="3200" b="1" dirty="0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