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21"/>
  </p:notesMasterIdLst>
  <p:sldIdLst>
    <p:sldId id="258" r:id="rId3"/>
    <p:sldId id="465" r:id="rId4"/>
    <p:sldId id="477" r:id="rId5"/>
    <p:sldId id="464" r:id="rId6"/>
    <p:sldId id="466" r:id="rId7"/>
    <p:sldId id="467" r:id="rId8"/>
    <p:sldId id="468" r:id="rId9"/>
    <p:sldId id="492" r:id="rId10"/>
    <p:sldId id="469" r:id="rId11"/>
    <p:sldId id="470" r:id="rId12"/>
    <p:sldId id="486" r:id="rId13"/>
    <p:sldId id="487" r:id="rId14"/>
    <p:sldId id="488" r:id="rId15"/>
    <p:sldId id="489" r:id="rId16"/>
    <p:sldId id="490" r:id="rId17"/>
    <p:sldId id="472" r:id="rId18"/>
    <p:sldId id="473" r:id="rId19"/>
    <p:sldId id="474" r:id="rId20"/>
  </p:sldIdLst>
  <p:sldSz cx="9144000" cy="5143500" type="screen16x9"/>
  <p:notesSz cx="6794500" cy="99314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117"/>
    <a:srgbClr val="3DA536"/>
    <a:srgbClr val="118BCB"/>
    <a:srgbClr val="0077C1"/>
    <a:srgbClr val="18A6DF"/>
    <a:srgbClr val="0E78BE"/>
    <a:srgbClr val="0178BE"/>
    <a:srgbClr val="118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5167" autoAdjust="0"/>
  </p:normalViewPr>
  <p:slideViewPr>
    <p:cSldViewPr snapToGrid="0" snapToObjects="1">
      <p:cViewPr varScale="1">
        <p:scale>
          <a:sx n="146" d="100"/>
          <a:sy n="146" d="100"/>
        </p:scale>
        <p:origin x="936" y="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B921D-0CD2-4250-9553-1E1B5FB4CE7E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B4066-DC94-4BC7-88A8-7B15EA228F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1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3"/>
          <p:cNvSpPr/>
          <p:nvPr userDrawn="1"/>
        </p:nvSpPr>
        <p:spPr>
          <a:xfrm flipH="1">
            <a:off x="0" y="1604700"/>
            <a:ext cx="5076000" cy="3538800"/>
          </a:xfrm>
          <a:prstGeom prst="snipRoundRect">
            <a:avLst>
              <a:gd name="adj1" fmla="val 1085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07604" y="2076744"/>
            <a:ext cx="4133673" cy="8572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ru-RU" dirty="0" smtClean="0"/>
              <a:t>Цели и задачи</a:t>
            </a:r>
            <a:br>
              <a:rPr lang="ru-RU" dirty="0" smtClean="0"/>
            </a:br>
            <a:r>
              <a:rPr lang="ru-RU" dirty="0" smtClean="0"/>
              <a:t>создания ПС «Мир»</a:t>
            </a:r>
            <a:endParaRPr lang="ru-RU" dirty="0"/>
          </a:p>
        </p:txBody>
      </p:sp>
      <p:sp>
        <p:nvSpPr>
          <p:cNvPr id="6" name="Прямоугольник с одним вырезанным скругленным углом 5"/>
          <p:cNvSpPr/>
          <p:nvPr userDrawn="1"/>
        </p:nvSpPr>
        <p:spPr>
          <a:xfrm flipH="1">
            <a:off x="0" y="10971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5076000" y="41283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 userDrawn="1"/>
        </p:nvSpPr>
        <p:spPr>
          <a:xfrm flipH="1">
            <a:off x="5076000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0" y="5895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0" y="81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3" name="Изображение 12" descr="corner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92" y="37355"/>
            <a:ext cx="1028700" cy="1320800"/>
          </a:xfrm>
          <a:prstGeom prst="rect">
            <a:avLst/>
          </a:prstGeom>
        </p:spPr>
      </p:pic>
      <p:pic>
        <p:nvPicPr>
          <p:cNvPr id="14" name="Изображение 13" descr="mir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9" y="4174252"/>
            <a:ext cx="1346200" cy="635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13197" y="4023195"/>
            <a:ext cx="862312" cy="2166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700" dirty="0" smtClean="0">
                <a:solidFill>
                  <a:srgbClr val="0077C1"/>
                </a:solidFill>
                <a:latin typeface="Roboto Light"/>
                <a:cs typeface="Roboto Light"/>
              </a:rPr>
              <a:t>Российская</a:t>
            </a:r>
          </a:p>
          <a:p>
            <a:r>
              <a:rPr lang="ru-RU" sz="700" dirty="0" smtClean="0">
                <a:solidFill>
                  <a:srgbClr val="0077C1"/>
                </a:solidFill>
                <a:latin typeface="Roboto Light"/>
                <a:cs typeface="Roboto Light"/>
              </a:rPr>
              <a:t>платежная система</a:t>
            </a:r>
            <a:endParaRPr lang="ru-RU" sz="700" dirty="0">
              <a:solidFill>
                <a:srgbClr val="0077C1"/>
              </a:solidFill>
              <a:latin typeface="Roboto Light"/>
              <a:cs typeface="Roboto Light"/>
            </a:endParaRPr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1" hasCustomPrompt="1"/>
          </p:nvPr>
        </p:nvSpPr>
        <p:spPr>
          <a:xfrm>
            <a:off x="513198" y="3159128"/>
            <a:ext cx="2574925" cy="3155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1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48" indent="0">
              <a:buNone/>
              <a:defRPr/>
            </a:lvl2pPr>
            <a:lvl3pPr marL="914296" indent="0">
              <a:buNone/>
              <a:defRPr/>
            </a:lvl3pPr>
            <a:lvl4pPr marL="1371444" indent="0">
              <a:buNone/>
              <a:defRPr/>
            </a:lvl4pPr>
            <a:lvl5pPr marL="1828592" indent="0">
              <a:buNone/>
              <a:defRPr/>
            </a:lvl5pPr>
          </a:lstStyle>
          <a:p>
            <a:r>
              <a:rPr lang="ru-RU" sz="1700" dirty="0" smtClean="0">
                <a:solidFill>
                  <a:srgbClr val="319B42"/>
                </a:solidFill>
              </a:rPr>
              <a:t>Версия </a:t>
            </a:r>
            <a:r>
              <a:rPr lang="en-US" sz="1700" dirty="0" smtClean="0">
                <a:solidFill>
                  <a:srgbClr val="319B42"/>
                </a:solidFill>
              </a:rPr>
              <a:t>0.02</a:t>
            </a:r>
            <a:endParaRPr lang="ru-RU" sz="1700" dirty="0">
              <a:solidFill>
                <a:srgbClr val="319B42"/>
              </a:solidFill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2600960" y="4225053"/>
            <a:ext cx="2040890" cy="5187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aseline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48" indent="0">
              <a:buNone/>
              <a:defRPr sz="900">
                <a:latin typeface="Arial"/>
                <a:cs typeface="Arial"/>
              </a:defRPr>
            </a:lvl2pPr>
            <a:lvl3pPr marL="914296" indent="0">
              <a:buNone/>
              <a:defRPr sz="900">
                <a:latin typeface="Arial"/>
                <a:cs typeface="Arial"/>
              </a:defRPr>
            </a:lvl3pPr>
            <a:lvl4pPr marL="1371444" indent="0">
              <a:buNone/>
              <a:defRPr sz="900">
                <a:latin typeface="Arial"/>
                <a:cs typeface="Arial"/>
              </a:defRPr>
            </a:lvl4pPr>
            <a:lvl5pPr marL="1828592" indent="0">
              <a:buNone/>
              <a:defRPr sz="9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Внесены правки в соответствии</a:t>
            </a:r>
            <a:br>
              <a:rPr lang="ru-RU" dirty="0" smtClean="0"/>
            </a:br>
            <a:r>
              <a:rPr lang="ru-RU" dirty="0" smtClean="0"/>
              <a:t>с замечаниями: </a:t>
            </a:r>
            <a:r>
              <a:rPr lang="ru-RU" dirty="0" err="1" smtClean="0"/>
              <a:t>Голдовский</a:t>
            </a:r>
            <a:r>
              <a:rPr lang="ru-RU" dirty="0" smtClean="0"/>
              <a:t> И.М.,</a:t>
            </a:r>
            <a:br>
              <a:rPr lang="ru-RU" dirty="0" smtClean="0"/>
            </a:br>
            <a:r>
              <a:rPr lang="ru-RU" dirty="0" smtClean="0"/>
              <a:t>Плетнев О.В., </a:t>
            </a:r>
            <a:r>
              <a:rPr lang="ru-RU" dirty="0" err="1" smtClean="0"/>
              <a:t>Лазырин</a:t>
            </a:r>
            <a:r>
              <a:rPr lang="ru-RU" dirty="0" smtClean="0"/>
              <a:t> М.Б.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2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3"/>
          <p:cNvSpPr>
            <a:spLocks noGrp="1"/>
          </p:cNvSpPr>
          <p:nvPr>
            <p:ph type="body" sz="quarter" idx="13" hasCustomPrompt="1"/>
          </p:nvPr>
        </p:nvSpPr>
        <p:spPr>
          <a:xfrm>
            <a:off x="5974080" y="2560321"/>
            <a:ext cx="2377439" cy="17170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ru-RU" sz="1200" dirty="0" smtClean="0">
                <a:solidFill>
                  <a:srgbClr val="3DA53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Национальная</a:t>
            </a:r>
          </a:p>
          <a:p>
            <a:r>
              <a:rPr lang="ru-RU" sz="1200" dirty="0" smtClean="0">
                <a:solidFill>
                  <a:srgbClr val="3DA53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платежная система</a:t>
            </a:r>
          </a:p>
          <a:p>
            <a:endParaRPr lang="ru-RU" sz="1100" dirty="0" smtClean="0"/>
          </a:p>
          <a:p>
            <a:r>
              <a:rPr lang="ru-RU" sz="1100" dirty="0" smtClean="0"/>
              <a:t>Новый инструмент, который помогает сформировать единое финансовое пространство, даёт нам больше возможностей. Делает нас более уверенными </a:t>
            </a:r>
            <a:br>
              <a:rPr lang="ru-RU" sz="1100" dirty="0" smtClean="0"/>
            </a:br>
            <a:r>
              <a:rPr lang="ru-RU" sz="1100" dirty="0" smtClean="0"/>
              <a:t>и приспособленными к реалиям современного мира. </a:t>
            </a:r>
          </a:p>
          <a:p>
            <a:endParaRPr lang="ru-RU" sz="900" dirty="0"/>
          </a:p>
        </p:txBody>
      </p:sp>
      <p:sp>
        <p:nvSpPr>
          <p:cNvPr id="11" name="Диаграмма 10"/>
          <p:cNvSpPr>
            <a:spLocks noGrp="1"/>
          </p:cNvSpPr>
          <p:nvPr>
            <p:ph type="chart" sz="quarter" idx="14"/>
          </p:nvPr>
        </p:nvSpPr>
        <p:spPr>
          <a:xfrm>
            <a:off x="1014413" y="1350963"/>
            <a:ext cx="4462462" cy="2925762"/>
          </a:xfrm>
          <a:prstGeom prst="rect">
            <a:avLst/>
          </a:prstGeom>
        </p:spPr>
        <p:txBody>
          <a:bodyPr vert="horz" lIns="91430" tIns="45715" rIns="91430" bIns="45715"/>
          <a:lstStyle/>
          <a:p>
            <a:endParaRPr lang="ru-RU" dirty="0"/>
          </a:p>
        </p:txBody>
      </p:sp>
      <p:sp>
        <p:nvSpPr>
          <p:cNvPr id="12" name="Название 1"/>
          <p:cNvSpPr>
            <a:spLocks noGrp="1"/>
          </p:cNvSpPr>
          <p:nvPr>
            <p:ph type="title"/>
          </p:nvPr>
        </p:nvSpPr>
        <p:spPr>
          <a:xfrm>
            <a:off x="410400" y="277200"/>
            <a:ext cx="7400101" cy="831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lang="ru-RU" sz="2100" kern="1200" baseline="0" dirty="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lvl="0" indent="0" algn="l" defTabSz="457148" rtl="0" eaLnBrk="1" latinLnBrk="0" hangingPunct="1">
              <a:lnSpc>
                <a:spcPts val="2520"/>
              </a:lnSpc>
              <a:spcBef>
                <a:spcPts val="0"/>
              </a:spcBef>
              <a:buFont typeface="Arial"/>
              <a:buNone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Прямоугольник с одним вырезанным скругленным углом 5"/>
          <p:cNvSpPr/>
          <p:nvPr userDrawn="1"/>
        </p:nvSpPr>
        <p:spPr>
          <a:xfrm rot="10800000" flipH="1" flipV="1">
            <a:off x="8128800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7621199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 userDrawn="1"/>
        </p:nvSpPr>
        <p:spPr>
          <a:xfrm>
            <a:off x="86364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A3E1"/>
              </a:gs>
              <a:gs pos="100000">
                <a:srgbClr val="0076C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Номер слайда 3"/>
          <p:cNvSpPr txBox="1">
            <a:spLocks/>
          </p:cNvSpPr>
          <p:nvPr userDrawn="1"/>
        </p:nvSpPr>
        <p:spPr>
          <a:xfrm>
            <a:off x="8621487" y="4768878"/>
            <a:ext cx="516996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EE7B90-C4AC-C649-ABB2-7ED8FF0C5201}" type="slidenum">
              <a:rPr lang="ru-RU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 algn="ctr"/>
              <a:t>‹#›</a:t>
            </a:fld>
            <a:endParaRPr lang="ru-RU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74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3"/>
          <p:cNvSpPr/>
          <p:nvPr userDrawn="1"/>
        </p:nvSpPr>
        <p:spPr>
          <a:xfrm flipH="1">
            <a:off x="0" y="2651760"/>
            <a:ext cx="5076000" cy="2481580"/>
          </a:xfrm>
          <a:prstGeom prst="snipRoundRect">
            <a:avLst>
              <a:gd name="adj1" fmla="val 1085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015202" y="2913674"/>
            <a:ext cx="3627920" cy="8572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6" name="Прямоугольник с одним вырезанным скругленным углом 5"/>
          <p:cNvSpPr/>
          <p:nvPr userDrawn="1"/>
        </p:nvSpPr>
        <p:spPr>
          <a:xfrm flipH="1">
            <a:off x="0" y="214278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Овал 8"/>
          <p:cNvSpPr/>
          <p:nvPr userDrawn="1"/>
        </p:nvSpPr>
        <p:spPr>
          <a:xfrm>
            <a:off x="0" y="1635180"/>
            <a:ext cx="507600" cy="507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3" name="Изображение 12" descr="corner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92" y="37355"/>
            <a:ext cx="1028700" cy="1320800"/>
          </a:xfrm>
          <a:prstGeom prst="rect">
            <a:avLst/>
          </a:prstGeom>
        </p:spPr>
      </p:pic>
      <p:pic>
        <p:nvPicPr>
          <p:cNvPr id="14" name="Изображение 13" descr="mir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00" y="4174252"/>
            <a:ext cx="1346200" cy="635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028158" y="4023195"/>
            <a:ext cx="862312" cy="2166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700" dirty="0" smtClean="0">
                <a:solidFill>
                  <a:srgbClr val="0077C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Российская</a:t>
            </a:r>
          </a:p>
          <a:p>
            <a:r>
              <a:rPr lang="ru-RU" sz="700" dirty="0" smtClean="0">
                <a:solidFill>
                  <a:srgbClr val="0077C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платежная система</a:t>
            </a:r>
            <a:endParaRPr lang="ru-RU" sz="700" dirty="0">
              <a:solidFill>
                <a:srgbClr val="0077C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Овал 15"/>
          <p:cNvSpPr/>
          <p:nvPr userDrawn="1"/>
        </p:nvSpPr>
        <p:spPr>
          <a:xfrm>
            <a:off x="0" y="1104355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Овал 16"/>
          <p:cNvSpPr/>
          <p:nvPr userDrawn="1"/>
        </p:nvSpPr>
        <p:spPr>
          <a:xfrm>
            <a:off x="1015200" y="2142780"/>
            <a:ext cx="507600" cy="507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Прямоугольник с одним вырезанным скругленным углом 17"/>
          <p:cNvSpPr/>
          <p:nvPr userDrawn="1"/>
        </p:nvSpPr>
        <p:spPr>
          <a:xfrm flipH="1">
            <a:off x="5076000" y="462574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5076000" y="4118140"/>
            <a:ext cx="507600" cy="507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Текст 33"/>
          <p:cNvSpPr>
            <a:spLocks noGrp="1"/>
          </p:cNvSpPr>
          <p:nvPr>
            <p:ph type="body" sz="quarter" idx="13" hasCustomPrompt="1"/>
          </p:nvPr>
        </p:nvSpPr>
        <p:spPr>
          <a:xfrm>
            <a:off x="1028158" y="499635"/>
            <a:ext cx="3614964" cy="12398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ru-RU" sz="1400" dirty="0" smtClean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Большая Татарская ул., д. 11</a:t>
            </a:r>
            <a:endParaRPr lang="en-US" sz="1400" dirty="0" smtClean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1400" dirty="0" smtClean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Москва, 115184</a:t>
            </a:r>
          </a:p>
          <a:p>
            <a:endParaRPr lang="ru-RU" sz="1400" dirty="0" smtClean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1400" dirty="0" smtClean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Тел. </a:t>
            </a:r>
            <a:r>
              <a:rPr lang="en-US" sz="1400" dirty="0" smtClean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+7 495.705. 9999</a:t>
            </a:r>
          </a:p>
          <a:p>
            <a:r>
              <a:rPr lang="ru-RU" sz="1400" dirty="0" smtClean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Эл. почта: </a:t>
            </a:r>
            <a:r>
              <a:rPr lang="en-US" sz="1400" dirty="0" smtClean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info@nspk.ru </a:t>
            </a:r>
            <a:endParaRPr lang="ru-RU" sz="1400" dirty="0" smtClean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26530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3"/>
          <p:cNvSpPr/>
          <p:nvPr userDrawn="1"/>
        </p:nvSpPr>
        <p:spPr>
          <a:xfrm flipH="1">
            <a:off x="0" y="1604700"/>
            <a:ext cx="5076000" cy="3538800"/>
          </a:xfrm>
          <a:prstGeom prst="snipRoundRect">
            <a:avLst>
              <a:gd name="adj1" fmla="val 1085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07600" y="2076744"/>
            <a:ext cx="4133673" cy="85725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Прямоугольник с одним вырезанным скругленным углом 5"/>
          <p:cNvSpPr/>
          <p:nvPr userDrawn="1"/>
        </p:nvSpPr>
        <p:spPr>
          <a:xfrm flipH="1">
            <a:off x="0" y="10971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5076000" y="41283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 userDrawn="1"/>
        </p:nvSpPr>
        <p:spPr>
          <a:xfrm flipH="1">
            <a:off x="5076000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0" y="5895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0" y="81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3" name="Изображение 12" descr="corner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91" y="37355"/>
            <a:ext cx="1028700" cy="1320800"/>
          </a:xfrm>
          <a:prstGeom prst="rect">
            <a:avLst/>
          </a:prstGeom>
        </p:spPr>
      </p:pic>
      <p:pic>
        <p:nvPicPr>
          <p:cNvPr id="14" name="Изображение 13" descr="mir_logo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9" y="4174250"/>
            <a:ext cx="1346200" cy="635000"/>
          </a:xfrm>
          <a:prstGeom prst="rect">
            <a:avLst/>
          </a:prstGeom>
        </p:spPr>
      </p:pic>
      <p:sp>
        <p:nvSpPr>
          <p:cNvPr id="22" name="Текст 21"/>
          <p:cNvSpPr>
            <a:spLocks noGrp="1"/>
          </p:cNvSpPr>
          <p:nvPr>
            <p:ph type="body" sz="quarter" idx="12"/>
          </p:nvPr>
        </p:nvSpPr>
        <p:spPr>
          <a:xfrm>
            <a:off x="2600960" y="4225050"/>
            <a:ext cx="2040890" cy="518795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lang="ru-RU" sz="933" baseline="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lvl="0" indent="0">
              <a:buNone/>
            </a:pPr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13197" y="4023195"/>
            <a:ext cx="862312" cy="2166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700" dirty="0" smtClean="0">
                <a:solidFill>
                  <a:srgbClr val="0077C1"/>
                </a:solidFill>
                <a:latin typeface="Roboto Light"/>
                <a:cs typeface="Roboto Light"/>
              </a:rPr>
              <a:t>Российская</a:t>
            </a:r>
          </a:p>
          <a:p>
            <a:r>
              <a:rPr lang="ru-RU" sz="700" dirty="0" smtClean="0">
                <a:solidFill>
                  <a:srgbClr val="0077C1"/>
                </a:solidFill>
                <a:latin typeface="Roboto Light"/>
                <a:cs typeface="Roboto Light"/>
              </a:rPr>
              <a:t>платежная система</a:t>
            </a:r>
            <a:endParaRPr lang="ru-RU" sz="700" dirty="0">
              <a:solidFill>
                <a:srgbClr val="0077C1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436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B3C1404-E061-B744-AC8A-AAA0AF5E4A3C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24EE7B90-C4AC-C649-ABB2-7ED8FF0C52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28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0077B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1071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ГОЛОК Заголовок и колон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10400" y="277200"/>
            <a:ext cx="7400101" cy="831600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0077C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с одним вырезанным скругленным углом 5"/>
          <p:cNvSpPr/>
          <p:nvPr userDrawn="1"/>
        </p:nvSpPr>
        <p:spPr>
          <a:xfrm rot="10800000" flipH="1" flipV="1">
            <a:off x="8128800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7621199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86364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A3E1"/>
              </a:gs>
              <a:gs pos="100000">
                <a:srgbClr val="0076C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Номер слайда 3"/>
          <p:cNvSpPr txBox="1">
            <a:spLocks/>
          </p:cNvSpPr>
          <p:nvPr userDrawn="1"/>
        </p:nvSpPr>
        <p:spPr>
          <a:xfrm>
            <a:off x="8621487" y="4768878"/>
            <a:ext cx="516996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EE7B90-C4AC-C649-ABB2-7ED8FF0C5201}" type="slidenum">
              <a:rPr lang="ru-RU" smtClean="0"/>
              <a:pPr algn="ctr"/>
              <a:t>‹#›</a:t>
            </a:fld>
            <a:endParaRPr lang="ru-RU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10401" y="972000"/>
            <a:ext cx="7400100" cy="35428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3DA536"/>
              </a:buClr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252000" algn="l">
              <a:spcBef>
                <a:spcPts val="0"/>
              </a:spcBef>
              <a:spcAft>
                <a:spcPts val="600"/>
              </a:spcAft>
              <a:buClr>
                <a:srgbClr val="3DA536"/>
              </a:buClr>
              <a:buSzPct val="150000"/>
              <a:buFont typeface="Arial" panose="020B0604020202020204" pitchFamily="34" charset="0"/>
              <a:buChar char="•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002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42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4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колон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7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8146800" cy="831600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rgbClr val="0077C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000" y="972000"/>
            <a:ext cx="7588800" cy="3134791"/>
          </a:xfrm>
          <a:prstGeom prst="rect">
            <a:avLst/>
          </a:prstGeom>
        </p:spPr>
        <p:txBody>
          <a:bodyPr/>
          <a:lstStyle>
            <a:lvl1pPr algn="l">
              <a:buClr>
                <a:srgbClr val="3DA536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Прямоугольник с одним вырезанным скругленным углом 5"/>
          <p:cNvSpPr/>
          <p:nvPr userDrawn="1"/>
        </p:nvSpPr>
        <p:spPr>
          <a:xfrm rot="10800000" flipH="1" flipV="1">
            <a:off x="8128800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7621199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 userDrawn="1"/>
        </p:nvSpPr>
        <p:spPr>
          <a:xfrm>
            <a:off x="86364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A3E1"/>
              </a:gs>
              <a:gs pos="100000">
                <a:srgbClr val="0076C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Номер слайда 3"/>
          <p:cNvSpPr txBox="1">
            <a:spLocks/>
          </p:cNvSpPr>
          <p:nvPr userDrawn="1"/>
        </p:nvSpPr>
        <p:spPr>
          <a:xfrm>
            <a:off x="70092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EE7B90-C4AC-C649-ABB2-7ED8FF0C5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тем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одним вырезанным скругленным углом 28"/>
          <p:cNvSpPr/>
          <p:nvPr userDrawn="1"/>
        </p:nvSpPr>
        <p:spPr>
          <a:xfrm flipH="1">
            <a:off x="-2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 userDrawn="1"/>
        </p:nvSpPr>
        <p:spPr>
          <a:xfrm>
            <a:off x="-2" y="4128300"/>
            <a:ext cx="507600" cy="507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 userDrawn="1"/>
        </p:nvSpPr>
        <p:spPr>
          <a:xfrm>
            <a:off x="1015198" y="4635900"/>
            <a:ext cx="507600" cy="507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Овал 31"/>
          <p:cNvSpPr/>
          <p:nvPr userDrawn="1"/>
        </p:nvSpPr>
        <p:spPr>
          <a:xfrm>
            <a:off x="-2" y="36207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1014415" y="1655766"/>
            <a:ext cx="5375275" cy="873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359"/>
              </a:lnSpc>
              <a:spcBef>
                <a:spcPts val="0"/>
              </a:spcBef>
              <a:buNone/>
              <a:defRPr sz="2800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ru-RU" dirty="0" smtClean="0"/>
              <a:t>Цели и задачи </a:t>
            </a:r>
          </a:p>
          <a:p>
            <a:pPr lvl="0"/>
            <a:r>
              <a:rPr lang="ru-RU" dirty="0" smtClean="0"/>
              <a:t>создания ПС «Мир» </a:t>
            </a:r>
            <a:endParaRPr lang="ru-RU" dirty="0"/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3" hasCustomPrompt="1"/>
          </p:nvPr>
        </p:nvSpPr>
        <p:spPr>
          <a:xfrm>
            <a:off x="1014415" y="649926"/>
            <a:ext cx="5375275" cy="87312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3359"/>
              </a:lnSpc>
              <a:spcBef>
                <a:spcPts val="0"/>
              </a:spcBef>
              <a:buNone/>
              <a:defRPr sz="7600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6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 userDrawn="1"/>
        </p:nvSpPr>
        <p:spPr>
          <a:xfrm rot="10800000" flipH="1">
            <a:off x="-2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-2" y="4128300"/>
            <a:ext cx="507600" cy="507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 userDrawn="1"/>
        </p:nvSpPr>
        <p:spPr>
          <a:xfrm>
            <a:off x="1015198" y="4635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2536405" y="1422403"/>
            <a:ext cx="5375275" cy="8731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359"/>
              </a:lnSpc>
              <a:spcBef>
                <a:spcPts val="0"/>
              </a:spcBef>
              <a:buNone/>
              <a:defRPr sz="2800" baseline="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ru-RU" dirty="0" smtClean="0"/>
              <a:t>Цели и задачи </a:t>
            </a:r>
          </a:p>
          <a:p>
            <a:pPr lvl="0"/>
            <a:r>
              <a:rPr lang="ru-RU" dirty="0" smtClean="0"/>
              <a:t>создания ПС «Мир» </a:t>
            </a:r>
            <a:endParaRPr lang="ru-RU" dirty="0"/>
          </a:p>
        </p:txBody>
      </p:sp>
      <p:sp>
        <p:nvSpPr>
          <p:cNvPr id="11" name="Текст 3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4354"/>
            <a:ext cx="3190240" cy="270376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3359"/>
              </a:lnSpc>
              <a:spcBef>
                <a:spcPts val="0"/>
              </a:spcBef>
              <a:buNone/>
              <a:defRPr sz="16200" baseline="0">
                <a:solidFill>
                  <a:srgbClr val="00A3E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ru-RU" dirty="0" smtClean="0"/>
              <a:t>О1</a:t>
            </a:r>
            <a:endParaRPr lang="ru-RU" dirty="0"/>
          </a:p>
        </p:txBody>
      </p:sp>
      <p:sp>
        <p:nvSpPr>
          <p:cNvPr id="12" name="Прямоугольник с одним вырезанным скругленным углом 11"/>
          <p:cNvSpPr/>
          <p:nvPr userDrawn="1"/>
        </p:nvSpPr>
        <p:spPr>
          <a:xfrm flipH="1">
            <a:off x="1522800" y="463884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2538000" y="4635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 userDrawn="1"/>
        </p:nvSpPr>
        <p:spPr>
          <a:xfrm>
            <a:off x="3045600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 userDrawn="1"/>
        </p:nvSpPr>
        <p:spPr>
          <a:xfrm>
            <a:off x="3553200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рямоугольник с одним вырезанным скругленным углом 15"/>
          <p:cNvSpPr/>
          <p:nvPr userDrawn="1"/>
        </p:nvSpPr>
        <p:spPr>
          <a:xfrm flipH="1">
            <a:off x="4060800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gradFill flip="none" rotWithShape="1">
            <a:gsLst>
              <a:gs pos="100000">
                <a:srgbClr val="0076CF"/>
              </a:gs>
              <a:gs pos="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76000" y="463884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5583600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6091200" y="4635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Овал 19"/>
          <p:cNvSpPr/>
          <p:nvPr userDrawn="1"/>
        </p:nvSpPr>
        <p:spPr>
          <a:xfrm>
            <a:off x="6598800" y="4635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609120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50760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 userDrawn="1"/>
        </p:nvSpPr>
        <p:spPr>
          <a:xfrm>
            <a:off x="5583600" y="41253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Овал 23"/>
          <p:cNvSpPr/>
          <p:nvPr userDrawn="1"/>
        </p:nvSpPr>
        <p:spPr>
          <a:xfrm>
            <a:off x="456840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Овал 24"/>
          <p:cNvSpPr/>
          <p:nvPr userDrawn="1"/>
        </p:nvSpPr>
        <p:spPr>
          <a:xfrm>
            <a:off x="304560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Овал 25"/>
          <p:cNvSpPr/>
          <p:nvPr userDrawn="1"/>
        </p:nvSpPr>
        <p:spPr>
          <a:xfrm>
            <a:off x="3553200" y="41253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Овал 26"/>
          <p:cNvSpPr/>
          <p:nvPr userDrawn="1"/>
        </p:nvSpPr>
        <p:spPr>
          <a:xfrm>
            <a:off x="4060800" y="41253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Овал 27"/>
          <p:cNvSpPr/>
          <p:nvPr userDrawn="1"/>
        </p:nvSpPr>
        <p:spPr>
          <a:xfrm>
            <a:off x="1522800" y="413124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Овал 28"/>
          <p:cNvSpPr/>
          <p:nvPr userDrawn="1"/>
        </p:nvSpPr>
        <p:spPr>
          <a:xfrm>
            <a:off x="20304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Овал 29"/>
          <p:cNvSpPr/>
          <p:nvPr userDrawn="1"/>
        </p:nvSpPr>
        <p:spPr>
          <a:xfrm>
            <a:off x="25380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Овал 30"/>
          <p:cNvSpPr/>
          <p:nvPr userDrawn="1"/>
        </p:nvSpPr>
        <p:spPr>
          <a:xfrm>
            <a:off x="1015200" y="41253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Овал 31"/>
          <p:cNvSpPr/>
          <p:nvPr userDrawn="1"/>
        </p:nvSpPr>
        <p:spPr>
          <a:xfrm>
            <a:off x="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Овал 32"/>
          <p:cNvSpPr/>
          <p:nvPr userDrawn="1"/>
        </p:nvSpPr>
        <p:spPr>
          <a:xfrm>
            <a:off x="50760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Овал 33"/>
          <p:cNvSpPr/>
          <p:nvPr userDrawn="1"/>
        </p:nvSpPr>
        <p:spPr>
          <a:xfrm>
            <a:off x="1522798" y="36207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Овал 34"/>
          <p:cNvSpPr/>
          <p:nvPr userDrawn="1"/>
        </p:nvSpPr>
        <p:spPr>
          <a:xfrm>
            <a:off x="1522798" y="31101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Прямоугольник с одним вырезанным скругленным углом 35"/>
          <p:cNvSpPr/>
          <p:nvPr userDrawn="1"/>
        </p:nvSpPr>
        <p:spPr>
          <a:xfrm rot="10800000" flipH="1">
            <a:off x="2030400" y="36207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 userDrawn="1"/>
        </p:nvSpPr>
        <p:spPr>
          <a:xfrm>
            <a:off x="3045600" y="3620701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7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Шмуцтитул свет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скругленным углом 5"/>
          <p:cNvSpPr/>
          <p:nvPr userDrawn="1"/>
        </p:nvSpPr>
        <p:spPr>
          <a:xfrm rot="10800000" flipH="1">
            <a:off x="-2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-2" y="4128300"/>
            <a:ext cx="507600" cy="507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 userDrawn="1"/>
        </p:nvSpPr>
        <p:spPr>
          <a:xfrm>
            <a:off x="1015198" y="4635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Прямоугольник с одним вырезанным скругленным углом 11"/>
          <p:cNvSpPr/>
          <p:nvPr userDrawn="1"/>
        </p:nvSpPr>
        <p:spPr>
          <a:xfrm flipH="1">
            <a:off x="1522800" y="463884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2538000" y="4635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 userDrawn="1"/>
        </p:nvSpPr>
        <p:spPr>
          <a:xfrm>
            <a:off x="3045600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 userDrawn="1"/>
        </p:nvSpPr>
        <p:spPr>
          <a:xfrm>
            <a:off x="3553200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Прямоугольник с одним вырезанным скругленным углом 15"/>
          <p:cNvSpPr/>
          <p:nvPr userDrawn="1"/>
        </p:nvSpPr>
        <p:spPr>
          <a:xfrm flipH="1">
            <a:off x="4060800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gradFill flip="none" rotWithShape="1">
            <a:gsLst>
              <a:gs pos="100000">
                <a:srgbClr val="0076CF"/>
              </a:gs>
              <a:gs pos="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 userDrawn="1"/>
        </p:nvSpPr>
        <p:spPr>
          <a:xfrm>
            <a:off x="5076000" y="463884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Овал 17"/>
          <p:cNvSpPr/>
          <p:nvPr userDrawn="1"/>
        </p:nvSpPr>
        <p:spPr>
          <a:xfrm>
            <a:off x="5583600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6091200" y="4635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0" name="Овал 19"/>
          <p:cNvSpPr/>
          <p:nvPr userDrawn="1"/>
        </p:nvSpPr>
        <p:spPr>
          <a:xfrm>
            <a:off x="6598800" y="46359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609120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50760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 userDrawn="1"/>
        </p:nvSpPr>
        <p:spPr>
          <a:xfrm>
            <a:off x="5583600" y="41253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Овал 23"/>
          <p:cNvSpPr/>
          <p:nvPr userDrawn="1"/>
        </p:nvSpPr>
        <p:spPr>
          <a:xfrm>
            <a:off x="456840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Овал 24"/>
          <p:cNvSpPr/>
          <p:nvPr userDrawn="1"/>
        </p:nvSpPr>
        <p:spPr>
          <a:xfrm>
            <a:off x="304560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Овал 25"/>
          <p:cNvSpPr/>
          <p:nvPr userDrawn="1"/>
        </p:nvSpPr>
        <p:spPr>
          <a:xfrm>
            <a:off x="3553200" y="41253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Овал 26"/>
          <p:cNvSpPr/>
          <p:nvPr userDrawn="1"/>
        </p:nvSpPr>
        <p:spPr>
          <a:xfrm>
            <a:off x="4060800" y="41253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Овал 27"/>
          <p:cNvSpPr/>
          <p:nvPr userDrawn="1"/>
        </p:nvSpPr>
        <p:spPr>
          <a:xfrm>
            <a:off x="1522800" y="413124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Овал 28"/>
          <p:cNvSpPr/>
          <p:nvPr userDrawn="1"/>
        </p:nvSpPr>
        <p:spPr>
          <a:xfrm>
            <a:off x="20304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Овал 29"/>
          <p:cNvSpPr/>
          <p:nvPr userDrawn="1"/>
        </p:nvSpPr>
        <p:spPr>
          <a:xfrm>
            <a:off x="25380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Овал 30"/>
          <p:cNvSpPr/>
          <p:nvPr userDrawn="1"/>
        </p:nvSpPr>
        <p:spPr>
          <a:xfrm>
            <a:off x="1015200" y="41253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Овал 31"/>
          <p:cNvSpPr/>
          <p:nvPr userDrawn="1"/>
        </p:nvSpPr>
        <p:spPr>
          <a:xfrm>
            <a:off x="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Овал 32"/>
          <p:cNvSpPr/>
          <p:nvPr userDrawn="1"/>
        </p:nvSpPr>
        <p:spPr>
          <a:xfrm>
            <a:off x="507600" y="412536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Овал 33"/>
          <p:cNvSpPr/>
          <p:nvPr userDrawn="1"/>
        </p:nvSpPr>
        <p:spPr>
          <a:xfrm>
            <a:off x="1522798" y="36207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Овал 34"/>
          <p:cNvSpPr/>
          <p:nvPr userDrawn="1"/>
        </p:nvSpPr>
        <p:spPr>
          <a:xfrm>
            <a:off x="1522798" y="311016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Прямоугольник с одним вырезанным скругленным углом 35"/>
          <p:cNvSpPr/>
          <p:nvPr userDrawn="1"/>
        </p:nvSpPr>
        <p:spPr>
          <a:xfrm rot="10800000" flipH="1">
            <a:off x="2030400" y="36207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 userDrawn="1"/>
        </p:nvSpPr>
        <p:spPr>
          <a:xfrm>
            <a:off x="3045600" y="3620701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76CF"/>
              </a:gs>
              <a:gs pos="100000">
                <a:srgbClr val="00A3E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0400" y="277200"/>
            <a:ext cx="7400101" cy="83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148" rtl="0" eaLnBrk="1" latinLnBrk="0" hangingPunct="1">
              <a:lnSpc>
                <a:spcPts val="2520"/>
              </a:lnSpc>
              <a:spcBef>
                <a:spcPts val="0"/>
              </a:spcBef>
              <a:buFont typeface="Arial"/>
              <a:buNone/>
              <a:defRPr lang="ru-RU" sz="2100" kern="1200" baseline="0" dirty="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lvl="0" indent="0" algn="l" defTabSz="457148" rtl="0" eaLnBrk="1" latinLnBrk="0" hangingPunct="1">
              <a:lnSpc>
                <a:spcPts val="2520"/>
              </a:lnSpc>
              <a:spcBef>
                <a:spcPts val="0"/>
              </a:spcBef>
              <a:buFont typeface="Arial"/>
              <a:buNone/>
            </a:pPr>
            <a:r>
              <a:rPr lang="ru-RU" dirty="0" smtClean="0"/>
              <a:t>Программа</a:t>
            </a:r>
          </a:p>
        </p:txBody>
      </p:sp>
      <p:sp>
        <p:nvSpPr>
          <p:cNvPr id="39" name="Текст 1"/>
          <p:cNvSpPr>
            <a:spLocks noGrp="1"/>
          </p:cNvSpPr>
          <p:nvPr>
            <p:ph type="body" sz="quarter" idx="12" hasCustomPrompt="1"/>
          </p:nvPr>
        </p:nvSpPr>
        <p:spPr>
          <a:xfrm>
            <a:off x="410400" y="1162378"/>
            <a:ext cx="8207820" cy="1615112"/>
          </a:xfrm>
        </p:spPr>
        <p:txBody>
          <a:bodyPr/>
          <a:lstStyle>
            <a:lvl1pPr marL="0" indent="0">
              <a:buNone/>
              <a:defRPr lang="ru-RU" sz="2000" kern="1200" baseline="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319B42"/>
                </a:solidFill>
                <a:cs typeface="Arial Unicode MS"/>
              </a:rPr>
              <a:t>Тема 1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319B42"/>
                </a:solidFill>
                <a:cs typeface="Arial Unicode MS"/>
              </a:rPr>
              <a:t>Тема 2</a:t>
            </a:r>
          </a:p>
          <a:p>
            <a:pPr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319B42"/>
                </a:solidFill>
                <a:cs typeface="Arial Unicode MS"/>
              </a:rPr>
              <a:t>Тема 3</a:t>
            </a:r>
            <a:endParaRPr lang="en-US" sz="1800" b="1" dirty="0" smtClean="0">
              <a:solidFill>
                <a:srgbClr val="00B050"/>
              </a:solidFill>
              <a:cs typeface="Arial Unicode MS"/>
            </a:endParaRPr>
          </a:p>
          <a:p>
            <a:pPr algn="just">
              <a:spcBef>
                <a:spcPts val="60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83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4500"/>
            <a:ext cx="6094800" cy="51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одним вырезанным скругленным углом 4"/>
          <p:cNvSpPr/>
          <p:nvPr userDrawn="1"/>
        </p:nvSpPr>
        <p:spPr>
          <a:xfrm flipH="1">
            <a:off x="6094800" y="463884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7110000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6094800" y="4131240"/>
            <a:ext cx="507600" cy="507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2418" y="1695601"/>
            <a:ext cx="2013267" cy="22769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48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  <a:lvl3pPr marL="914296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3pPr>
            <a:lvl4pPr marL="1371444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1828592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Новый инструмент,</a:t>
            </a:r>
            <a:br>
              <a:rPr lang="ru-RU" dirty="0" smtClean="0"/>
            </a:br>
            <a:r>
              <a:rPr lang="ru-RU" dirty="0" smtClean="0"/>
              <a:t>который помогает сформировать </a:t>
            </a:r>
            <a:br>
              <a:rPr lang="ru-RU" dirty="0" smtClean="0"/>
            </a:br>
            <a:r>
              <a:rPr lang="ru-RU" dirty="0" smtClean="0"/>
              <a:t>единое финансовое пространство.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14413" y="1604013"/>
            <a:ext cx="4614862" cy="2435225"/>
          </a:xfrm>
          <a:prstGeom prst="rect">
            <a:avLst/>
          </a:prstGeom>
        </p:spPr>
        <p:txBody>
          <a:bodyPr vert="horz" lIns="0" tIns="0" rIns="0" bIns="0" numCol="2"/>
          <a:lstStyle>
            <a:lvl1pPr marL="161982" indent="-161982">
              <a:spcBef>
                <a:spcPts val="600"/>
              </a:spcBef>
              <a:buClr>
                <a:srgbClr val="319B42"/>
              </a:buClr>
              <a:buSzPct val="150000"/>
              <a:buFont typeface="Arial"/>
              <a:buChar char="•"/>
              <a:defRPr sz="1100" baseline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48" indent="0">
              <a:buNone/>
              <a:defRPr sz="1100">
                <a:latin typeface="Arial"/>
                <a:cs typeface="Arial"/>
              </a:defRPr>
            </a:lvl2pPr>
            <a:lvl3pPr marL="914296" indent="0">
              <a:buNone/>
              <a:defRPr sz="1100">
                <a:latin typeface="Arial"/>
                <a:cs typeface="Arial"/>
              </a:defRPr>
            </a:lvl3pPr>
            <a:lvl4pPr marL="1371444" indent="0">
              <a:buNone/>
              <a:defRPr sz="1100">
                <a:latin typeface="Arial"/>
                <a:cs typeface="Arial"/>
              </a:defRPr>
            </a:lvl4pPr>
            <a:lvl5pPr marL="1828592" indent="0">
              <a:buNone/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Обеспечение эффективного, бесперебойного и доступного оказания услуг по переводу денежных средств с использованием национальных и международных платежных инструментов</a:t>
            </a:r>
          </a:p>
          <a:p>
            <a:pPr lvl="0"/>
            <a:r>
              <a:rPr lang="ru-RU" dirty="0" smtClean="0"/>
              <a:t>Повышение уровня доверия к безналичным расчетам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Создание российского платежного пространства, независимого от иностранных компаний</a:t>
            </a:r>
          </a:p>
          <a:p>
            <a:pPr lvl="0"/>
            <a:r>
              <a:rPr lang="ru-RU" dirty="0" smtClean="0"/>
              <a:t>Обеспечение эмиссии национальный платежных инструментов</a:t>
            </a:r>
          </a:p>
          <a:p>
            <a:pPr lvl="0"/>
            <a:r>
              <a:rPr lang="ru-RU" dirty="0" smtClean="0"/>
              <a:t>Обеспечение приема карт ПС «Мир» как на территории РФ так и за ее пределами</a:t>
            </a:r>
          </a:p>
          <a:p>
            <a:pPr lvl="0"/>
            <a:r>
              <a:rPr lang="ru-RU" dirty="0" smtClean="0"/>
              <a:t>Продвижением бренда «Мир» на международном рынке</a:t>
            </a:r>
            <a:endParaRPr lang="ru-RU" dirty="0"/>
          </a:p>
        </p:txBody>
      </p:sp>
      <p:sp>
        <p:nvSpPr>
          <p:cNvPr id="14" name="Название 1"/>
          <p:cNvSpPr>
            <a:spLocks noGrp="1"/>
          </p:cNvSpPr>
          <p:nvPr>
            <p:ph type="title"/>
          </p:nvPr>
        </p:nvSpPr>
        <p:spPr>
          <a:xfrm>
            <a:off x="410401" y="277200"/>
            <a:ext cx="5684400" cy="831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lang="ru-RU" sz="2100" kern="1200" baseline="0" dirty="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lvl="0" indent="0" algn="l" defTabSz="457148" rtl="0" eaLnBrk="1" latinLnBrk="0" hangingPunct="1">
              <a:lnSpc>
                <a:spcPts val="2520"/>
              </a:lnSpc>
              <a:spcBef>
                <a:spcPts val="0"/>
              </a:spcBef>
              <a:buFont typeface="Arial"/>
              <a:buNone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5"/>
          <p:cNvSpPr>
            <a:spLocks noGrp="1"/>
          </p:cNvSpPr>
          <p:nvPr>
            <p:ph type="body" sz="quarter" idx="16" hasCustomPrompt="1"/>
          </p:nvPr>
        </p:nvSpPr>
        <p:spPr>
          <a:xfrm>
            <a:off x="1015834" y="1294132"/>
            <a:ext cx="4613441" cy="253682"/>
          </a:xfrm>
          <a:prstGeom prst="rect">
            <a:avLst/>
          </a:prstGeom>
        </p:spPr>
        <p:txBody>
          <a:bodyPr vert="horz" lIns="0" tIns="0" rIns="0" bIns="0"/>
          <a:lstStyle>
            <a:lvl1pPr marL="161982" indent="0" algn="l" defTabSz="457148" rtl="0" eaLnBrk="1" fontAlgn="t" latinLnBrk="0" hangingPunct="1">
              <a:spcBef>
                <a:spcPts val="600"/>
              </a:spcBef>
              <a:buSzPct val="150000"/>
              <a:buFont typeface="Arial"/>
              <a:buNone/>
              <a:defRPr sz="100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161982" indent="0" algn="l" defTabSz="457148" rtl="0" eaLnBrk="1" fontAlgn="t" latinLnBrk="0" hangingPunct="1">
              <a:spcBef>
                <a:spcPts val="600"/>
              </a:spcBef>
              <a:buSzPct val="150000"/>
              <a:buFont typeface="Arial"/>
              <a:buNone/>
            </a:pPr>
            <a:r>
              <a:rPr lang="ru-RU" sz="1200" b="1" i="0" u="none" strike="noStrike" kern="1200" dirty="0" smtClean="0">
                <a:solidFill>
                  <a:srgbClr val="3DA53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Цели                                                     Задачи</a:t>
            </a:r>
            <a:endParaRPr lang="ru-RU" sz="1200" b="1" i="0" u="none" strike="noStrike" kern="1200" dirty="0">
              <a:solidFill>
                <a:srgbClr val="3DA536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7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6094800" y="0"/>
            <a:ext cx="3049200" cy="5150940"/>
          </a:xfrm>
          <a:prstGeom prst="rect">
            <a:avLst/>
          </a:prstGeom>
          <a:blipFill rotWithShape="1">
            <a:blip r:embed="rId2"/>
            <a:srcRect/>
            <a:stretch>
              <a:fillRect l="-1180" r="-20070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31876" y="-4500"/>
            <a:ext cx="6094800" cy="51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одним вырезанным скругленным углом 4"/>
          <p:cNvSpPr/>
          <p:nvPr userDrawn="1"/>
        </p:nvSpPr>
        <p:spPr>
          <a:xfrm flipH="1">
            <a:off x="6254820" y="463884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7270020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6254820" y="413124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A3E1"/>
              </a:gs>
              <a:gs pos="100000">
                <a:srgbClr val="0076C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14413" y="1583693"/>
            <a:ext cx="4614862" cy="2435225"/>
          </a:xfrm>
          <a:prstGeom prst="rect">
            <a:avLst/>
          </a:prstGeom>
        </p:spPr>
        <p:txBody>
          <a:bodyPr vert="horz" lIns="0" tIns="0" rIns="0" bIns="0" numCol="2"/>
          <a:lstStyle>
            <a:lvl1pPr marL="161982" indent="-161982">
              <a:spcBef>
                <a:spcPts val="600"/>
              </a:spcBef>
              <a:buClr>
                <a:srgbClr val="319B42"/>
              </a:buClr>
              <a:buSzPct val="150000"/>
              <a:buFont typeface="Arial"/>
              <a:buChar char="•"/>
              <a:defRPr sz="1100" baseline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48" indent="0">
              <a:buNone/>
              <a:defRPr sz="1100">
                <a:latin typeface="Arial"/>
                <a:cs typeface="Arial"/>
              </a:defRPr>
            </a:lvl2pPr>
            <a:lvl3pPr marL="914296" indent="0">
              <a:buNone/>
              <a:defRPr sz="1100">
                <a:latin typeface="Arial"/>
                <a:cs typeface="Arial"/>
              </a:defRPr>
            </a:lvl3pPr>
            <a:lvl4pPr marL="1371444" indent="0">
              <a:buNone/>
              <a:defRPr sz="1100">
                <a:latin typeface="Arial"/>
                <a:cs typeface="Arial"/>
              </a:defRPr>
            </a:lvl4pPr>
            <a:lvl5pPr marL="1828592" indent="0">
              <a:buNone/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Обеспечение эффективного, бесперебойного и доступного оказания услуг по переводу денежных средств с использованием национальных и международных платежных инструментов</a:t>
            </a:r>
          </a:p>
          <a:p>
            <a:pPr lvl="0"/>
            <a:r>
              <a:rPr lang="ru-RU" dirty="0" smtClean="0"/>
              <a:t>Повышение уровня доверия к безналичным расчетам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Создание российского платежного пространства, независимого от иностранных компаний</a:t>
            </a:r>
          </a:p>
          <a:p>
            <a:pPr lvl="0"/>
            <a:r>
              <a:rPr lang="ru-RU" dirty="0" smtClean="0"/>
              <a:t>Обеспечение эмиссии национальный платежных инструментов</a:t>
            </a:r>
          </a:p>
          <a:p>
            <a:pPr lvl="0"/>
            <a:r>
              <a:rPr lang="ru-RU" dirty="0" smtClean="0"/>
              <a:t>Обеспечение приема карт ПС «Мир» как на территории РФ так и за ее пределами</a:t>
            </a:r>
          </a:p>
          <a:p>
            <a:pPr lvl="0"/>
            <a:r>
              <a:rPr lang="ru-RU" dirty="0" smtClean="0"/>
              <a:t>Продвижением бренда «Мир» на международном рынке</a:t>
            </a:r>
            <a:endParaRPr lang="ru-RU" dirty="0"/>
          </a:p>
        </p:txBody>
      </p:sp>
      <p:sp>
        <p:nvSpPr>
          <p:cNvPr id="16" name="Текст 25"/>
          <p:cNvSpPr>
            <a:spLocks noGrp="1"/>
          </p:cNvSpPr>
          <p:nvPr>
            <p:ph type="body" sz="quarter" idx="16" hasCustomPrompt="1"/>
          </p:nvPr>
        </p:nvSpPr>
        <p:spPr>
          <a:xfrm>
            <a:off x="1015834" y="1294132"/>
            <a:ext cx="4613441" cy="253682"/>
          </a:xfrm>
          <a:prstGeom prst="rect">
            <a:avLst/>
          </a:prstGeom>
        </p:spPr>
        <p:txBody>
          <a:bodyPr vert="horz" lIns="0" tIns="0" rIns="0" bIns="0"/>
          <a:lstStyle>
            <a:lvl1pPr marL="161982" indent="0" algn="l" defTabSz="457148" rtl="0" eaLnBrk="1" fontAlgn="t" latinLnBrk="0" hangingPunct="1">
              <a:spcBef>
                <a:spcPts val="600"/>
              </a:spcBef>
              <a:buSzPct val="150000"/>
              <a:buFont typeface="Arial"/>
              <a:buNone/>
              <a:defRPr sz="100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161982" indent="0" algn="l" defTabSz="457148" rtl="0" eaLnBrk="1" fontAlgn="t" latinLnBrk="0" hangingPunct="1">
              <a:spcBef>
                <a:spcPts val="600"/>
              </a:spcBef>
              <a:buSzPct val="150000"/>
              <a:buFont typeface="Arial"/>
              <a:buNone/>
            </a:pPr>
            <a:r>
              <a:rPr lang="ru-RU" sz="1200" b="1" i="0" u="none" strike="noStrike" kern="1200" dirty="0" smtClean="0">
                <a:solidFill>
                  <a:srgbClr val="3DA53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Цели                                                     Задачи</a:t>
            </a:r>
            <a:endParaRPr lang="ru-RU" sz="1200" b="1" i="0" u="none" strike="noStrike" kern="1200" dirty="0">
              <a:solidFill>
                <a:srgbClr val="3DA536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7" name="Название 1"/>
          <p:cNvSpPr>
            <a:spLocks noGrp="1"/>
          </p:cNvSpPr>
          <p:nvPr>
            <p:ph type="title"/>
          </p:nvPr>
        </p:nvSpPr>
        <p:spPr>
          <a:xfrm>
            <a:off x="410401" y="277200"/>
            <a:ext cx="5684400" cy="831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lang="ru-RU" sz="2100" kern="1200" baseline="0" dirty="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lvl="0" indent="0" algn="l" defTabSz="457148" rtl="0" eaLnBrk="1" latinLnBrk="0" hangingPunct="1">
              <a:lnSpc>
                <a:spcPts val="2520"/>
              </a:lnSpc>
              <a:spcBef>
                <a:spcPts val="0"/>
              </a:spcBef>
              <a:buFont typeface="Arial"/>
              <a:buNone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94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ГОЛОК Заголовок и колон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410400" y="277200"/>
            <a:ext cx="7400101" cy="831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lang="ru-RU" sz="2100" kern="1200" baseline="0" dirty="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lvl="0" indent="0" algn="l" defTabSz="457148" rtl="0" eaLnBrk="1" latinLnBrk="0" hangingPunct="1">
              <a:lnSpc>
                <a:spcPts val="2520"/>
              </a:lnSpc>
              <a:spcBef>
                <a:spcPts val="0"/>
              </a:spcBef>
              <a:buFont typeface="Arial"/>
              <a:buNone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с одним вырезанным скругленным углом 5"/>
          <p:cNvSpPr/>
          <p:nvPr userDrawn="1"/>
        </p:nvSpPr>
        <p:spPr>
          <a:xfrm rot="10800000" flipH="1" flipV="1">
            <a:off x="8128800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7621199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 userDrawn="1"/>
        </p:nvSpPr>
        <p:spPr>
          <a:xfrm>
            <a:off x="86364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A3E1"/>
              </a:gs>
              <a:gs pos="100000">
                <a:srgbClr val="0076C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Номер слайда 3"/>
          <p:cNvSpPr txBox="1">
            <a:spLocks/>
          </p:cNvSpPr>
          <p:nvPr userDrawn="1"/>
        </p:nvSpPr>
        <p:spPr>
          <a:xfrm>
            <a:off x="8467201" y="4918279"/>
            <a:ext cx="676799" cy="2252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767A64-1F7C-4A17-998E-746B7CEF4F7C}" type="slidenum">
              <a:rPr lang="ru-RU" sz="105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 algn="r"/>
              <a:t>‹#›</a:t>
            </a:fld>
            <a:r>
              <a:rPr lang="en-US" sz="105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ru-RU" sz="105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69</a:t>
            </a:r>
            <a:endParaRPr lang="ru-RU" sz="105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10401" y="972000"/>
            <a:ext cx="7400100" cy="35428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600"/>
              </a:spcAft>
              <a:buClr>
                <a:srgbClr val="3DA536"/>
              </a:buClr>
              <a:buNone/>
              <a:defRPr sz="13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60000" indent="-252000" algn="just">
              <a:spcBef>
                <a:spcPts val="0"/>
              </a:spcBef>
              <a:spcAft>
                <a:spcPts val="600"/>
              </a:spcAft>
              <a:buClr>
                <a:srgbClr val="3DA536"/>
              </a:buClr>
              <a:buSzPct val="150000"/>
              <a:buFont typeface="Arial" panose="020B0604020202020204" pitchFamily="34" charset="0"/>
              <a:buChar char="•"/>
              <a:defRPr sz="130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25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76943" y="1299880"/>
            <a:ext cx="2415654" cy="276997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dirty="0" smtClean="0">
                <a:solidFill>
                  <a:srgbClr val="3DA53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Национальная</a:t>
            </a:r>
          </a:p>
          <a:p>
            <a:r>
              <a:rPr lang="ru-RU" sz="1200" dirty="0" smtClean="0">
                <a:solidFill>
                  <a:srgbClr val="3DA53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платежная </a:t>
            </a:r>
            <a:r>
              <a:rPr lang="ru-RU" sz="1200" dirty="0">
                <a:solidFill>
                  <a:srgbClr val="3DA53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система</a:t>
            </a:r>
          </a:p>
          <a:p>
            <a:endParaRPr lang="ru-RU" sz="9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Новый инструмент, который помогает сформировать единое финансовое</a:t>
            </a:r>
          </a:p>
          <a:p>
            <a:r>
              <a:rPr lang="ru-RU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пространство, даёт нам больше </a:t>
            </a:r>
            <a:r>
              <a:rPr lang="ru-RU" sz="11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возможностей</a:t>
            </a:r>
            <a:r>
              <a:rPr lang="ru-RU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Делает нас более </a:t>
            </a:r>
            <a:r>
              <a:rPr lang="ru-RU" sz="11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уверенными </a:t>
            </a:r>
            <a:r>
              <a:rPr lang="ru-RU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приспособленными к </a:t>
            </a:r>
            <a:r>
              <a:rPr lang="ru-RU" sz="11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реалиям современного мира. </a:t>
            </a:r>
          </a:p>
          <a:p>
            <a:endParaRPr lang="ru-RU" sz="11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ru-RU" sz="11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Мы </a:t>
            </a:r>
            <a:r>
              <a:rPr lang="ru-RU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создали Портал финансовой </a:t>
            </a:r>
            <a:r>
              <a:rPr lang="ru-RU" sz="11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грамотности</a:t>
            </a:r>
            <a:r>
              <a:rPr lang="ru-RU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где расскажем обо </a:t>
            </a:r>
            <a:r>
              <a:rPr lang="ru-RU" sz="11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всех доступных возможностях </a:t>
            </a:r>
            <a:r>
              <a:rPr lang="ru-RU" sz="1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 </a:t>
            </a:r>
            <a:r>
              <a:rPr lang="ru-RU" sz="11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инструмента</a:t>
            </a:r>
          </a:p>
          <a:p>
            <a:endParaRPr lang="ru-RU" sz="9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14413" y="1401763"/>
            <a:ext cx="4614862" cy="2678112"/>
          </a:xfrm>
          <a:prstGeom prst="rect">
            <a:avLst/>
          </a:prstGeom>
        </p:spPr>
        <p:txBody>
          <a:bodyPr vert="horz" lIns="91430" tIns="45715" rIns="91430" bIns="45715"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410400" y="277200"/>
            <a:ext cx="7400101" cy="831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lang="ru-RU" sz="2100" kern="1200" baseline="0" dirty="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lvl="0" indent="0" algn="l" defTabSz="457148" rtl="0" eaLnBrk="1" latinLnBrk="0" hangingPunct="1">
              <a:lnSpc>
                <a:spcPts val="2520"/>
              </a:lnSpc>
              <a:spcBef>
                <a:spcPts val="0"/>
              </a:spcBef>
              <a:buFont typeface="Arial"/>
              <a:buNone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рямоугольник с одним вырезанным скругленным углом 5"/>
          <p:cNvSpPr/>
          <p:nvPr userDrawn="1"/>
        </p:nvSpPr>
        <p:spPr>
          <a:xfrm rot="10800000" flipH="1" flipV="1">
            <a:off x="8128800" y="463590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bIns="0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7621199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 userDrawn="1"/>
        </p:nvSpPr>
        <p:spPr>
          <a:xfrm>
            <a:off x="8636400" y="4128300"/>
            <a:ext cx="507600" cy="507600"/>
          </a:xfrm>
          <a:prstGeom prst="ellipse">
            <a:avLst/>
          </a:prstGeom>
          <a:gradFill flip="none" rotWithShape="1">
            <a:gsLst>
              <a:gs pos="0">
                <a:srgbClr val="00A3E1"/>
              </a:gs>
              <a:gs pos="100000">
                <a:srgbClr val="0076C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Номер слайда 3"/>
          <p:cNvSpPr txBox="1">
            <a:spLocks/>
          </p:cNvSpPr>
          <p:nvPr userDrawn="1"/>
        </p:nvSpPr>
        <p:spPr>
          <a:xfrm>
            <a:off x="8621487" y="4768878"/>
            <a:ext cx="516996" cy="2738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EE7B90-C4AC-C649-ABB2-7ED8FF0C5201}" type="slidenum">
              <a:rPr lang="ru-RU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pPr algn="ctr"/>
              <a:t>‹#›</a:t>
            </a:fld>
            <a:endParaRPr lang="ru-RU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5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4500"/>
            <a:ext cx="6094800" cy="51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Прямоугольник с одним вырезанным скругленным углом 4"/>
          <p:cNvSpPr/>
          <p:nvPr userDrawn="1"/>
        </p:nvSpPr>
        <p:spPr>
          <a:xfrm flipH="1">
            <a:off x="6094800" y="4638840"/>
            <a:ext cx="1015200" cy="507600"/>
          </a:xfrm>
          <a:prstGeom prst="snipRoundRect">
            <a:avLst>
              <a:gd name="adj1" fmla="val 50000"/>
              <a:gd name="adj2" fmla="val 0"/>
            </a:avLst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91430" bIns="0"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7110000" y="4635900"/>
            <a:ext cx="507600" cy="507600"/>
          </a:xfrm>
          <a:prstGeom prst="ellipse">
            <a:avLst/>
          </a:prstGeom>
          <a:solidFill>
            <a:srgbClr val="319B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6094800" y="4131240"/>
            <a:ext cx="507600" cy="507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2418" y="1695601"/>
            <a:ext cx="2013267" cy="227696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148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2pPr>
            <a:lvl3pPr marL="914296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3pPr>
            <a:lvl4pPr marL="1371444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4pPr>
            <a:lvl5pPr marL="1828592" indent="0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ru-RU" dirty="0" smtClean="0"/>
              <a:t>Новый инструмент,</a:t>
            </a:r>
            <a:br>
              <a:rPr lang="ru-RU" dirty="0" smtClean="0"/>
            </a:br>
            <a:r>
              <a:rPr lang="ru-RU" dirty="0" smtClean="0"/>
              <a:t>который помогает сформировать </a:t>
            </a:r>
            <a:br>
              <a:rPr lang="ru-RU" dirty="0" smtClean="0"/>
            </a:br>
            <a:r>
              <a:rPr lang="ru-RU" dirty="0" smtClean="0"/>
              <a:t>единое финансовое пространство.</a:t>
            </a:r>
            <a:endParaRPr lang="ru-RU" dirty="0"/>
          </a:p>
        </p:txBody>
      </p:sp>
      <p:sp>
        <p:nvSpPr>
          <p:cNvPr id="8" name="Таблица 7"/>
          <p:cNvSpPr>
            <a:spLocks noGrp="1"/>
          </p:cNvSpPr>
          <p:nvPr>
            <p:ph type="tbl" sz="quarter" idx="14"/>
          </p:nvPr>
        </p:nvSpPr>
        <p:spPr>
          <a:xfrm>
            <a:off x="1014413" y="1422403"/>
            <a:ext cx="4614862" cy="2708275"/>
          </a:xfrm>
          <a:prstGeom prst="rect">
            <a:avLst/>
          </a:prstGeom>
        </p:spPr>
        <p:txBody>
          <a:bodyPr vert="horz" lIns="91430" tIns="45715" rIns="91430" bIns="45715"/>
          <a:lstStyle/>
          <a:p>
            <a:endParaRPr lang="ru-RU" dirty="0"/>
          </a:p>
        </p:txBody>
      </p:sp>
      <p:sp>
        <p:nvSpPr>
          <p:cNvPr id="17" name="Название 1"/>
          <p:cNvSpPr>
            <a:spLocks noGrp="1"/>
          </p:cNvSpPr>
          <p:nvPr>
            <p:ph type="title"/>
          </p:nvPr>
        </p:nvSpPr>
        <p:spPr>
          <a:xfrm>
            <a:off x="410400" y="277200"/>
            <a:ext cx="7400101" cy="831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lang="ru-RU" sz="2100" kern="1200" baseline="0" dirty="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lvl="0" indent="0" algn="l" defTabSz="457148" rtl="0" eaLnBrk="1" latinLnBrk="0" hangingPunct="1">
              <a:lnSpc>
                <a:spcPts val="2520"/>
              </a:lnSpc>
              <a:spcBef>
                <a:spcPts val="0"/>
              </a:spcBef>
              <a:buFont typeface="Arial"/>
              <a:buNone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55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E2F9282-F1D3-458A-8B79-BA313B83E8A1}" type="datetimeFigureOut">
              <a:rPr lang="ru-RU" smtClean="0"/>
              <a:pPr/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0D33A3A1-9DF4-4D7D-AFDE-7086707653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2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1" r:id="rId14"/>
  </p:sldLayoutIdLst>
  <p:timing>
    <p:tnLst>
      <p:par>
        <p:cTn id="1" dur="indefinite" restart="never" nodeType="tmRoot"/>
      </p:par>
    </p:tnLst>
  </p:timing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742865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2057166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314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20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18.gif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7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1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19.xml"/><Relationship Id="rId30" Type="http://schemas.openxmlformats.org/officeDocument/2006/relationships/image" Target="../media/image8.png"/><Relationship Id="rId8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corner_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09" y="-1012"/>
            <a:ext cx="1028700" cy="1320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1726" y="969560"/>
            <a:ext cx="5437909" cy="2047918"/>
          </a:xfrm>
          <a:prstGeom prst="rect">
            <a:avLst/>
          </a:prstGeom>
          <a:noFill/>
          <a:effectLst/>
        </p:spPr>
        <p:txBody>
          <a:bodyPr vert="horz" lIns="199385" tIns="0" rIns="99692" bIns="42203" rtlCol="0" anchor="t">
            <a:no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6C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defTabSz="457200"/>
            <a:r>
              <a:rPr lang="ru-RU" sz="3200" b="1" dirty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Информационная  безопасность национальной платежной системы и дистанционных сервисов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866" y="3519918"/>
            <a:ext cx="396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Окулесский Василий Андреевич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Начальник управления безопасности АО «НСПК»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к.т.н.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7913" y="4535581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Москва 2017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" y="-13"/>
            <a:ext cx="1798421" cy="79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627911" y="91663"/>
            <a:ext cx="721129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Основные требования по информационной безопасности для участников ПС «МИР»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43" y="1029033"/>
            <a:ext cx="7993011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u="sng" dirty="0">
                <a:solidFill>
                  <a:schemeClr val="accent1">
                    <a:lumMod val="75000"/>
                  </a:schemeClr>
                </a:solidFill>
              </a:rPr>
              <a:t>Построение и обслуживание защищенной сети и систем </a:t>
            </a:r>
          </a:p>
          <a:p>
            <a:pPr algn="just"/>
            <a:r>
              <a:rPr lang="ru-RU" sz="1200" i="1" dirty="0"/>
              <a:t> </a:t>
            </a:r>
            <a:r>
              <a:rPr lang="ru-RU" sz="1200" i="1" dirty="0" smtClean="0"/>
              <a:t> 1</a:t>
            </a:r>
            <a:r>
              <a:rPr lang="ru-RU" sz="1200" i="1" dirty="0"/>
              <a:t>. Установить и обеспечить функционирование межсетевых экранов для защиты данных держателей карт </a:t>
            </a:r>
            <a:endParaRPr lang="ru-RU" sz="1200" dirty="0"/>
          </a:p>
          <a:p>
            <a:pPr algn="just"/>
            <a:r>
              <a:rPr lang="ru-RU" sz="1200" i="1" dirty="0"/>
              <a:t> </a:t>
            </a:r>
            <a:r>
              <a:rPr lang="ru-RU" sz="1200" i="1" dirty="0" smtClean="0"/>
              <a:t> 2</a:t>
            </a:r>
            <a:r>
              <a:rPr lang="ru-RU" sz="1200" i="1" dirty="0"/>
              <a:t>. Не использовать пароли и другие системные параметры, заданные производителем по умолчанию </a:t>
            </a:r>
            <a:endParaRPr lang="ru-RU" sz="1200" dirty="0"/>
          </a:p>
          <a:p>
            <a:pPr algn="just"/>
            <a:r>
              <a:rPr lang="ru-RU" sz="1350" b="1" u="sng" dirty="0">
                <a:solidFill>
                  <a:schemeClr val="accent1">
                    <a:lumMod val="75000"/>
                  </a:schemeClr>
                </a:solidFill>
              </a:rPr>
              <a:t>Защита данных держателей карт </a:t>
            </a:r>
          </a:p>
          <a:p>
            <a:pPr algn="just"/>
            <a:r>
              <a:rPr lang="ru-RU" sz="1200" i="1" dirty="0"/>
              <a:t> </a:t>
            </a:r>
            <a:r>
              <a:rPr lang="ru-RU" sz="1200" i="1" dirty="0" smtClean="0"/>
              <a:t> 3</a:t>
            </a:r>
            <a:r>
              <a:rPr lang="ru-RU" sz="1200" i="1" dirty="0"/>
              <a:t>. Обеспечить безопасное хранение данных держателей карт </a:t>
            </a:r>
            <a:endParaRPr lang="ru-RU" sz="1200" dirty="0"/>
          </a:p>
          <a:p>
            <a:pPr algn="just"/>
            <a:r>
              <a:rPr lang="ru-RU" sz="1200" i="1" dirty="0" smtClean="0"/>
              <a:t>  4</a:t>
            </a:r>
            <a:r>
              <a:rPr lang="ru-RU" sz="1200" i="1" dirty="0"/>
              <a:t>. Обеспечить шифрование данных держателей карт при их передаче через сети общего пользования </a:t>
            </a:r>
            <a:endParaRPr lang="ru-RU" sz="1200" dirty="0"/>
          </a:p>
          <a:p>
            <a:pPr algn="just"/>
            <a:r>
              <a:rPr lang="ru-RU" sz="1350" b="1" u="sng" dirty="0" smtClean="0">
                <a:solidFill>
                  <a:schemeClr val="accent1">
                    <a:lumMod val="75000"/>
                  </a:schemeClr>
                </a:solidFill>
              </a:rPr>
              <a:t>Программа управления уязвимостями </a:t>
            </a:r>
          </a:p>
          <a:p>
            <a:pPr algn="just"/>
            <a:r>
              <a:rPr lang="ru-RU" sz="1200" i="1" dirty="0" smtClean="0"/>
              <a:t>  5. Защищать все системы от вредоносного ПО и регулярно обновлять антивирусное ПО </a:t>
            </a:r>
            <a:endParaRPr lang="ru-RU" sz="1200" dirty="0" smtClean="0"/>
          </a:p>
          <a:p>
            <a:pPr algn="just"/>
            <a:r>
              <a:rPr lang="ru-RU" sz="1200" i="1" dirty="0" smtClean="0"/>
              <a:t>  6. Разрабатывать и поддерживать безопасные системы и приложения </a:t>
            </a:r>
            <a:endParaRPr lang="ru-RU" sz="1200" dirty="0" smtClean="0"/>
          </a:p>
          <a:p>
            <a:pPr algn="just"/>
            <a:r>
              <a:rPr lang="ru-RU" sz="1350" b="1" u="sng" dirty="0" smtClean="0">
                <a:solidFill>
                  <a:schemeClr val="accent1">
                    <a:lumMod val="75000"/>
                  </a:schemeClr>
                </a:solidFill>
              </a:rPr>
              <a:t>Внедрение строгих мер контроля доступа </a:t>
            </a:r>
          </a:p>
          <a:p>
            <a:pPr algn="just"/>
            <a:r>
              <a:rPr lang="ru-RU" sz="1200" i="1" dirty="0" smtClean="0"/>
              <a:t>  7. Ограничить доступ к данным держателей карт в соответствии со служебной необходимостью </a:t>
            </a:r>
            <a:endParaRPr lang="ru-RU" sz="1200" dirty="0" smtClean="0"/>
          </a:p>
          <a:p>
            <a:pPr algn="just"/>
            <a:r>
              <a:rPr lang="ru-RU" sz="1200" i="1" dirty="0" smtClean="0"/>
              <a:t>  8. Определять и подтверждать доступ к системным компонентам </a:t>
            </a:r>
            <a:endParaRPr lang="ru-RU" sz="1200" dirty="0" smtClean="0"/>
          </a:p>
          <a:p>
            <a:pPr algn="just"/>
            <a:r>
              <a:rPr lang="ru-RU" sz="1200" i="1" dirty="0" smtClean="0"/>
              <a:t>  9. Ограничить физический доступ к данным держателей карт </a:t>
            </a:r>
            <a:endParaRPr lang="ru-RU" sz="1200" dirty="0" smtClean="0"/>
          </a:p>
          <a:p>
            <a:pPr algn="just"/>
            <a:r>
              <a:rPr lang="ru-RU" sz="1350" b="1" u="sng" dirty="0" smtClean="0">
                <a:solidFill>
                  <a:schemeClr val="accent1">
                    <a:lumMod val="75000"/>
                  </a:schemeClr>
                </a:solidFill>
              </a:rPr>
              <a:t>Регулярный мониторинг и тестирование сети </a:t>
            </a:r>
          </a:p>
          <a:p>
            <a:pPr algn="just"/>
            <a:r>
              <a:rPr lang="ru-RU" sz="1200" i="1" dirty="0" smtClean="0"/>
              <a:t>  10. Контролировать и отслеживать любой доступ к сетевым ресурсам и данным держателей карт </a:t>
            </a:r>
            <a:endParaRPr lang="ru-RU" sz="1200" dirty="0" smtClean="0"/>
          </a:p>
          <a:p>
            <a:pPr algn="just"/>
            <a:r>
              <a:rPr lang="ru-RU" sz="1200" i="1" dirty="0" smtClean="0"/>
              <a:t>  11. Регулярно выполнять тестирование систем и процессов обеспечения безопасности. </a:t>
            </a:r>
            <a:endParaRPr lang="ru-RU" sz="1200" dirty="0" smtClean="0"/>
          </a:p>
          <a:p>
            <a:pPr algn="just"/>
            <a:r>
              <a:rPr lang="ru-RU" sz="1350" b="1" u="sng" dirty="0" smtClean="0">
                <a:solidFill>
                  <a:schemeClr val="accent1">
                    <a:lumMod val="75000"/>
                  </a:schemeClr>
                </a:solidFill>
              </a:rPr>
              <a:t>Поддержание политики информационной безопасности </a:t>
            </a:r>
          </a:p>
          <a:p>
            <a:pPr algn="just"/>
            <a:r>
              <a:rPr lang="ru-RU" sz="1200" i="1" dirty="0" smtClean="0"/>
              <a:t>  12. Разработать и поддерживать политику информационной безопасности для всего персонала организации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202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1" name="Группа 7180"/>
          <p:cNvGrpSpPr/>
          <p:nvPr/>
        </p:nvGrpSpPr>
        <p:grpSpPr>
          <a:xfrm>
            <a:off x="2820833" y="2872762"/>
            <a:ext cx="2889319" cy="1925731"/>
            <a:chOff x="2797421" y="2872762"/>
            <a:chExt cx="2889319" cy="1925731"/>
          </a:xfrm>
        </p:grpSpPr>
        <p:pic>
          <p:nvPicPr>
            <p:cNvPr id="41" name="Picture 2" descr="http://worldartsme.com/images/iphone-in-hand-clipart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421" y="2872762"/>
              <a:ext cx="2889319" cy="192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732758" y="3533177"/>
              <a:ext cx="1049144" cy="688136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3837527" y="1798902"/>
            <a:ext cx="858307" cy="540289"/>
            <a:chOff x="3588145" y="1708845"/>
            <a:chExt cx="858307" cy="540289"/>
          </a:xfrm>
        </p:grpSpPr>
        <p:graphicFrame>
          <p:nvGraphicFramePr>
            <p:cNvPr id="63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3333351"/>
                </p:ext>
              </p:extLst>
            </p:nvPr>
          </p:nvGraphicFramePr>
          <p:xfrm>
            <a:off x="3588145" y="1708845"/>
            <a:ext cx="858307" cy="540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Image" r:id="rId5" imgW="3187302" imgH="2006349" progId="">
                    <p:embed/>
                  </p:oleObj>
                </mc:Choice>
                <mc:Fallback>
                  <p:oleObj name="Image" r:id="rId5" imgW="3187302" imgH="200634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8145" y="1708845"/>
                          <a:ext cx="858307" cy="54028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" name="Picture 2" descr="http://cdn-img.easylogo.cn/gif/29/29805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66068" y="1850324"/>
              <a:ext cx="147839" cy="147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0" name="Picture 2" descr="http://cdn-img.easylogo.cn/gif/29/2980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5" y="2133393"/>
            <a:ext cx="1085874" cy="10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933578" y="91663"/>
            <a:ext cx="643456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Технологии аутентификации при использовании дистанционных сервисов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193474" y="1396946"/>
            <a:ext cx="0" cy="243163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s://d30y9cdsu7xlg0.cloudfront.net/png/182476-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2385" y="4205057"/>
            <a:ext cx="601096" cy="60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1733104" y="2676330"/>
            <a:ext cx="1460370" cy="0"/>
          </a:xfrm>
          <a:prstGeom prst="line">
            <a:avLst/>
          </a:prstGeom>
          <a:ln w="19050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75531" y="1158374"/>
            <a:ext cx="1713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18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 </a:t>
            </a:r>
            <a:r>
              <a:rPr lang="ru-RU" sz="1400" b="1" dirty="0" smtClean="0">
                <a:solidFill>
                  <a:srgbClr val="118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</a:p>
          <a:p>
            <a:r>
              <a:rPr lang="ru-RU" sz="1400" b="1" dirty="0" smtClean="0">
                <a:solidFill>
                  <a:srgbClr val="118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контактным чипом</a:t>
            </a:r>
            <a:endParaRPr lang="ru-RU" sz="1400" b="1" dirty="0">
              <a:solidFill>
                <a:srgbClr val="118BC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3193474" y="1407113"/>
            <a:ext cx="644052" cy="0"/>
          </a:xfrm>
          <a:prstGeom prst="line">
            <a:avLst/>
          </a:prstGeom>
          <a:ln w="190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75531" y="1806275"/>
            <a:ext cx="2011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18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Контактно-бесконтактная карта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88716" y="2477446"/>
            <a:ext cx="2221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18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Бесконтактный </a:t>
            </a:r>
            <a:r>
              <a:rPr lang="ru-RU" sz="1400" b="1" dirty="0" err="1">
                <a:solidFill>
                  <a:srgbClr val="118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стикер</a:t>
            </a:r>
            <a:endParaRPr lang="ru-RU" sz="1400" b="1" dirty="0">
              <a:solidFill>
                <a:srgbClr val="118BC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9"/>
          <a:stretch/>
        </p:blipFill>
        <p:spPr>
          <a:xfrm rot="16200000">
            <a:off x="4896499" y="3590073"/>
            <a:ext cx="570139" cy="4533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0"/>
          <a:stretch/>
        </p:blipFill>
        <p:spPr>
          <a:xfrm>
            <a:off x="3885065" y="2353290"/>
            <a:ext cx="732095" cy="624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>
          <a:xfrm rot="5400000">
            <a:off x="4949628" y="2990579"/>
            <a:ext cx="520976" cy="4407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35" y="3169962"/>
            <a:ext cx="655842" cy="2882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84" y="2719241"/>
            <a:ext cx="271884" cy="1194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90" y="3185974"/>
            <a:ext cx="157225" cy="6910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30" y="4600935"/>
            <a:ext cx="157225" cy="6910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98" y="3818824"/>
            <a:ext cx="157225" cy="69103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5478004" y="2950880"/>
            <a:ext cx="1371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18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USIM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«на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SIM-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карте»</a:t>
            </a:r>
            <a:endParaRPr lang="ru-RU" sz="1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474364" y="3479426"/>
            <a:ext cx="15834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118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</a:t>
            </a:r>
            <a:endParaRPr lang="en-US" sz="1400" b="1" dirty="0">
              <a:solidFill>
                <a:srgbClr val="118BC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«В чипе» на борту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телефона</a:t>
            </a:r>
            <a:endParaRPr lang="ru-RU" sz="12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479247" y="4141554"/>
            <a:ext cx="16694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118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rSE</a:t>
            </a:r>
            <a:endParaRPr lang="en-US" sz="1400" b="1" dirty="0">
              <a:solidFill>
                <a:srgbClr val="118BC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Извлекаемая карта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endParaRPr lang="ru-RU" sz="1200" b="1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3837527" y="1158374"/>
            <a:ext cx="858307" cy="540289"/>
            <a:chOff x="3740545" y="1158374"/>
            <a:chExt cx="858307" cy="540289"/>
          </a:xfrm>
        </p:grpSpPr>
        <p:graphicFrame>
          <p:nvGraphicFramePr>
            <p:cNvPr id="4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9062727"/>
                </p:ext>
              </p:extLst>
            </p:nvPr>
          </p:nvGraphicFramePr>
          <p:xfrm>
            <a:off x="3740545" y="1158374"/>
            <a:ext cx="858307" cy="540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Image" r:id="rId15" imgW="3187302" imgH="2006349" progId="">
                    <p:embed/>
                  </p:oleObj>
                </mc:Choice>
                <mc:Fallback>
                  <p:oleObj name="Image" r:id="rId15" imgW="3187302" imgH="200634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545" y="1158374"/>
                          <a:ext cx="858307" cy="54028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9" name="Picture 2" descr="http://cdn-img.easylogo.cn/gif/29/29805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818468" y="1299853"/>
              <a:ext cx="147839" cy="147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72" y="1832689"/>
            <a:ext cx="133135" cy="16525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18976" y="1068682"/>
            <a:ext cx="2025573" cy="868280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Одно платежное приложение — </a:t>
            </a:r>
            <a:b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много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форм-факторов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29435" y="1497173"/>
            <a:ext cx="1775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45199" y="2146167"/>
            <a:ext cx="2010743" cy="358025"/>
          </a:xfrm>
          <a:prstGeom prst="rect">
            <a:avLst/>
          </a:prstGeom>
          <a:noFill/>
        </p:spPr>
        <p:txBody>
          <a:bodyPr wrap="none" lIns="0" tIns="0" bIns="0" rtlCol="0"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Бесконтактные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48720" y="3623713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Мобильные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1" name="Прямая соединительная линия 60"/>
          <p:cNvCxnSpPr>
            <a:stCxn id="63" idx="1"/>
          </p:cNvCxnSpPr>
          <p:nvPr/>
        </p:nvCxnSpPr>
        <p:spPr>
          <a:xfrm flipH="1">
            <a:off x="3193474" y="2069046"/>
            <a:ext cx="644053" cy="2"/>
          </a:xfrm>
          <a:prstGeom prst="line">
            <a:avLst/>
          </a:prstGeom>
          <a:ln w="190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авая фигурная скобка 64"/>
          <p:cNvSpPr/>
          <p:nvPr/>
        </p:nvSpPr>
        <p:spPr>
          <a:xfrm>
            <a:off x="6804876" y="1921947"/>
            <a:ext cx="184335" cy="830990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3193474" y="2676738"/>
            <a:ext cx="533106" cy="1"/>
          </a:xfrm>
          <a:prstGeom prst="line">
            <a:avLst/>
          </a:prstGeom>
          <a:ln w="190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3200457" y="3826874"/>
            <a:ext cx="533106" cy="1"/>
          </a:xfrm>
          <a:prstGeom prst="line">
            <a:avLst/>
          </a:prstGeom>
          <a:ln w="190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217970" y="4002224"/>
            <a:ext cx="3107121" cy="797495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истема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реализации платежей с использованием мобильного приложения эмитента на базе различных платформ 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IOS, </a:t>
            </a:r>
            <a:r>
              <a:rPr lang="en-US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Andriod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WindowsPhone</a:t>
            </a:r>
            <a:endParaRPr lang="ru-RU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Правая фигурная скобка 82"/>
          <p:cNvSpPr/>
          <p:nvPr/>
        </p:nvSpPr>
        <p:spPr>
          <a:xfrm>
            <a:off x="6985897" y="3022033"/>
            <a:ext cx="184335" cy="1738057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4" name="Правая фигурная скобка 83"/>
          <p:cNvSpPr/>
          <p:nvPr/>
        </p:nvSpPr>
        <p:spPr>
          <a:xfrm>
            <a:off x="6504234" y="1234217"/>
            <a:ext cx="184335" cy="1026828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1909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933578" y="91663"/>
            <a:ext cx="643456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онтактное приложение «МИР»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07815" y="2932781"/>
            <a:ext cx="8721440" cy="18747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lvl="2" indent="0">
              <a:spcBef>
                <a:spcPts val="600"/>
              </a:spcBef>
              <a:spcAft>
                <a:spcPts val="450"/>
              </a:spcAft>
              <a:buClr>
                <a:srgbClr val="3DA536"/>
              </a:buClr>
              <a:buSzPct val="150000"/>
              <a:buNone/>
            </a:pPr>
            <a:r>
              <a:rPr lang="ru-RU" sz="1800" b="1" dirty="0" smtClean="0">
                <a:solidFill>
                  <a:srgbClr val="098117"/>
                </a:solidFill>
              </a:rPr>
              <a:t>Основные преимущества</a:t>
            </a:r>
            <a:endParaRPr lang="en-US" sz="1800" b="1" dirty="0">
              <a:solidFill>
                <a:srgbClr val="098117"/>
              </a:solidFill>
            </a:endParaRP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профиля обработки транзакции в зависимости от параметров терминала/магазина (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terminal type, additional terminal capabilities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т.п.) и карты (</a:t>
            </a: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бесконтакный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/контактный интерфейс)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Расширенные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процедуры управления рисками (таблицы проверки, большое количество кумулятивных счетчиков операция и способов их управления в зависимости от выбранного профиля обработки транзакции, циклические счетчики, МТА,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offline Days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en-US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Non-EMV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-функциональность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7815" y="594146"/>
            <a:ext cx="8721440" cy="22670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600"/>
              </a:spcBef>
              <a:spcAft>
                <a:spcPts val="450"/>
              </a:spcAft>
              <a:buClr>
                <a:srgbClr val="3DA536"/>
              </a:buClr>
              <a:buSzPct val="150000"/>
              <a:buNone/>
            </a:pPr>
            <a:r>
              <a:rPr lang="ru-RU" sz="1800" b="1" dirty="0" smtClean="0">
                <a:solidFill>
                  <a:srgbClr val="098117"/>
                </a:solidFill>
              </a:rPr>
              <a:t>Основные</a:t>
            </a:r>
            <a:r>
              <a:rPr lang="ru-RU" sz="1800" b="1" dirty="0" smtClean="0">
                <a:solidFill>
                  <a:srgbClr val="098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098117"/>
                </a:solidFill>
              </a:rPr>
              <a:t>характеристики</a:t>
            </a:r>
            <a:endParaRPr lang="ru-RU" sz="1800" b="1" dirty="0">
              <a:solidFill>
                <a:srgbClr val="098117"/>
              </a:solidFill>
            </a:endParaRP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Полностью соответствует стандарту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EMV 4.3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CCD-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совместимо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и, как следствие, принимается в любом действующем терминале 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EMV L2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Поддерживает базовые функции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EMV-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приложения, включая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ODA,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онлайновую взаимную аутентификацию приложения карты и эмитента, скрипт-процессинг, проверку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 Offline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Поддерживает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PIN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Персонализация приложения не зависит от модели микроконтроллера карты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приложения поддерживается механизм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CPS 1.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39174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933578" y="91663"/>
            <a:ext cx="643456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Бесконтактное приложение «МИР»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7814" y="594146"/>
            <a:ext cx="8804567" cy="28487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600"/>
              </a:spcBef>
              <a:spcAft>
                <a:spcPts val="450"/>
              </a:spcAft>
              <a:buClr>
                <a:srgbClr val="3DA536"/>
              </a:buClr>
              <a:buSzPct val="150000"/>
              <a:buNone/>
            </a:pPr>
            <a:r>
              <a:rPr lang="ru-RU" sz="1800" b="1" dirty="0" smtClean="0">
                <a:solidFill>
                  <a:srgbClr val="098117"/>
                </a:solidFill>
              </a:rPr>
              <a:t>Основные</a:t>
            </a:r>
            <a:r>
              <a:rPr lang="ru-RU" sz="1800" b="1" dirty="0" smtClean="0">
                <a:solidFill>
                  <a:srgbClr val="098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098117"/>
                </a:solidFill>
              </a:rPr>
              <a:t>характеристики</a:t>
            </a:r>
            <a:endParaRPr lang="ru-RU" sz="1800" b="1" dirty="0">
              <a:solidFill>
                <a:srgbClr val="098117"/>
              </a:solidFill>
            </a:endParaRP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Реализуется в рамках версии 1.1 апплета ПП МИР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Наследует все основные свойства контактного приложения, включая выбор профиля обработки </a:t>
            </a:r>
            <a:r>
              <a:rPr lang="ru-RU" sz="1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транзакции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Суммарное время обработки операции на терминале и карте – менее 400 </a:t>
            </a: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мс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использоваться для оплаты проезда на транспорте в форме:</a:t>
            </a:r>
          </a:p>
          <a:p>
            <a:pPr marL="457200" lvl="3" indent="-2778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стандартного платежного приложения на карте МИР с выбором профиля по типу терминала (например, чтобы всегда отклонять транзакцию в случае провала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ODA)</a:t>
            </a:r>
          </a:p>
          <a:p>
            <a:pPr marL="457200" lvl="3" indent="-277813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отдельного пополняемого кошелька  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Реализуется в различных форм-факторах</a:t>
            </a:r>
          </a:p>
        </p:txBody>
      </p:sp>
    </p:spTree>
    <p:extLst>
      <p:ext uri="{BB962C8B-B14F-4D97-AF65-F5344CB8AC3E}">
        <p14:creationId xmlns:p14="http://schemas.microsoft.com/office/powerpoint/2010/main" val="37959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933578" y="91663"/>
            <a:ext cx="643456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Мобильное приложение «МИР»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07814" y="594146"/>
            <a:ext cx="8804567" cy="29733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600"/>
              </a:spcBef>
              <a:spcAft>
                <a:spcPts val="450"/>
              </a:spcAft>
              <a:buClr>
                <a:srgbClr val="3DA536"/>
              </a:buClr>
              <a:buSzPct val="150000"/>
              <a:buNone/>
            </a:pPr>
            <a:r>
              <a:rPr lang="ru-RU" sz="1800" b="1" dirty="0" smtClean="0">
                <a:solidFill>
                  <a:srgbClr val="098117"/>
                </a:solidFill>
              </a:rPr>
              <a:t>Основные</a:t>
            </a:r>
            <a:r>
              <a:rPr lang="ru-RU" sz="1800" b="1" dirty="0" smtClean="0">
                <a:solidFill>
                  <a:srgbClr val="0981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098117"/>
                </a:solidFill>
              </a:rPr>
              <a:t>характеристики</a:t>
            </a:r>
            <a:endParaRPr lang="ru-RU" sz="1800" b="1" dirty="0">
              <a:solidFill>
                <a:srgbClr val="098117"/>
              </a:solidFill>
            </a:endParaRP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Реализуется в облачном ЭБ (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Android 4.4 +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 поддержкой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HCE)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Используется для бесконтактных и удаленных платежей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операции </a:t>
            </a: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токенизируются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(до 9 </a:t>
            </a: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токенов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карту) в зависимости от домена использования </a:t>
            </a:r>
            <a:r>
              <a:rPr lang="ru-RU" sz="1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токена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(бесконтактные операции, удаленные платежи,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Card-On-File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ТСП со специальным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MCC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т.п.)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операции обслуживаются в онлайновом режиме с обязательной верификацией держателя карты по ПИН-коду на мобильном устройстве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fingerprinting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(при аутентификации мобильного устройства и для реализации защищенной БД на устройстве)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80000" lvl="2" indent="-172800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Технологически полностью соответствует контактному + бесконтактному приложению МИР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наследуется формат объектов данных и команд)</a:t>
            </a:r>
          </a:p>
        </p:txBody>
      </p:sp>
    </p:spTree>
    <p:extLst>
      <p:ext uri="{BB962C8B-B14F-4D97-AF65-F5344CB8AC3E}">
        <p14:creationId xmlns:p14="http://schemas.microsoft.com/office/powerpoint/2010/main" val="39298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933578" y="91663"/>
            <a:ext cx="643456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err="1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Токенизация</a:t>
            </a: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800" b="1" dirty="0" err="1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детокенизация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819401" y="663261"/>
            <a:ext cx="4768717" cy="5958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spcBef>
                <a:spcPts val="600"/>
              </a:spcBef>
              <a:spcAft>
                <a:spcPts val="450"/>
              </a:spcAft>
              <a:buClr>
                <a:srgbClr val="3DA536"/>
              </a:buClr>
              <a:buSzPct val="150000"/>
              <a:buNone/>
            </a:pPr>
            <a:r>
              <a:rPr lang="ru-RU" sz="1500" b="1" dirty="0" err="1" smtClean="0">
                <a:solidFill>
                  <a:srgbClr val="098117"/>
                </a:solidFill>
              </a:rPr>
              <a:t>Токен</a:t>
            </a:r>
            <a:r>
              <a:rPr lang="en-US" sz="1500" b="1" dirty="0" smtClean="0">
                <a:solidFill>
                  <a:srgbClr val="098117"/>
                </a:solidFill>
              </a:rPr>
              <a:t> – </a:t>
            </a:r>
            <a:r>
              <a:rPr lang="ru-RU" sz="1500" b="1" dirty="0" smtClean="0">
                <a:solidFill>
                  <a:srgbClr val="098117"/>
                </a:solidFill>
              </a:rPr>
              <a:t>цифровой «псевдоним номера карты «МИР».</a:t>
            </a:r>
          </a:p>
          <a:p>
            <a:pPr marL="0" lvl="2" indent="0" algn="ctr">
              <a:spcBef>
                <a:spcPts val="0"/>
              </a:spcBef>
              <a:buClr>
                <a:srgbClr val="3DA536"/>
              </a:buClr>
              <a:buSzPct val="150000"/>
              <a:buNone/>
            </a:pPr>
            <a:r>
              <a:rPr lang="ru-RU" sz="1500" b="1" dirty="0" smtClean="0">
                <a:solidFill>
                  <a:srgbClr val="098117"/>
                </a:solidFill>
              </a:rPr>
              <a:t>У одной карты «МИР» может быть много </a:t>
            </a:r>
            <a:r>
              <a:rPr lang="ru-RU" sz="1500" b="1" dirty="0" err="1" smtClean="0">
                <a:solidFill>
                  <a:srgbClr val="098117"/>
                </a:solidFill>
              </a:rPr>
              <a:t>токенов</a:t>
            </a:r>
            <a:r>
              <a:rPr lang="ru-RU" sz="1500" b="1" dirty="0" smtClean="0">
                <a:solidFill>
                  <a:srgbClr val="098117"/>
                </a:solidFill>
              </a:rPr>
              <a:t>!</a:t>
            </a:r>
            <a:endParaRPr lang="ru-RU" sz="1500" b="1" dirty="0">
              <a:solidFill>
                <a:srgbClr val="09811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-15479" r="-2356" b="15479"/>
          <a:stretch/>
        </p:blipFill>
        <p:spPr>
          <a:xfrm>
            <a:off x="3114521" y="2009032"/>
            <a:ext cx="1650864" cy="1650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4"/>
          <a:stretch/>
        </p:blipFill>
        <p:spPr>
          <a:xfrm>
            <a:off x="457202" y="1962150"/>
            <a:ext cx="1943942" cy="16841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4767" y="3905037"/>
            <a:ext cx="3048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981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Потому что БЕЗОПАСНО:</a:t>
            </a:r>
          </a:p>
          <a:p>
            <a:pPr marL="171446" indent="-171446">
              <a:buClr>
                <a:srgbClr val="27A34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смартфоне</a:t>
            </a:r>
          </a:p>
          <a:p>
            <a:pPr marL="171446" indent="-171446">
              <a:buClr>
                <a:srgbClr val="27A342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сети Интернет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81001" y="1380998"/>
            <a:ext cx="457200" cy="457200"/>
          </a:xfrm>
          <a:prstGeom prst="ellipse">
            <a:avLst/>
          </a:prstGeom>
          <a:solidFill>
            <a:srgbClr val="27A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654" y="1424933"/>
            <a:ext cx="399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958" y="4274136"/>
            <a:ext cx="564040" cy="24790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05843" y="2222133"/>
            <a:ext cx="99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27A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Токен</a:t>
            </a:r>
            <a:endParaRPr lang="ru-RU" sz="1400" b="1" dirty="0">
              <a:solidFill>
                <a:srgbClr val="27A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10349" y="1369399"/>
            <a:ext cx="457200" cy="457200"/>
          </a:xfrm>
          <a:prstGeom prst="ellipse">
            <a:avLst/>
          </a:prstGeom>
          <a:solidFill>
            <a:srgbClr val="27A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48002" y="1413334"/>
            <a:ext cx="399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-14545" r="-909" b="14545"/>
          <a:stretch/>
        </p:blipFill>
        <p:spPr>
          <a:xfrm>
            <a:off x="4556782" y="2177399"/>
            <a:ext cx="1028700" cy="10287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56782" y="3067600"/>
            <a:ext cx="99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POS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64098" y="2524846"/>
            <a:ext cx="625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27A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Токен</a:t>
            </a:r>
            <a:endParaRPr lang="ru-RU" sz="1400" b="1" dirty="0">
              <a:solidFill>
                <a:srgbClr val="27A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34470" y="2825092"/>
            <a:ext cx="533400" cy="0"/>
          </a:xfrm>
          <a:prstGeom prst="line">
            <a:avLst/>
          </a:prstGeom>
          <a:ln>
            <a:solidFill>
              <a:srgbClr val="27A34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5813185" y="2498333"/>
            <a:ext cx="635412" cy="5334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584585" y="3079225"/>
            <a:ext cx="1091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Банк</a:t>
            </a:r>
          </a:p>
          <a:p>
            <a:pPr algn="ctr"/>
            <a:r>
              <a:rPr lang="ru-RU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Эквайер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25" y="2599400"/>
            <a:ext cx="1081618" cy="475389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448597" y="2824248"/>
            <a:ext cx="282816" cy="0"/>
          </a:xfrm>
          <a:prstGeom prst="line">
            <a:avLst/>
          </a:prstGeom>
          <a:ln>
            <a:solidFill>
              <a:srgbClr val="27A34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16404201">
            <a:off x="6826300" y="1610712"/>
            <a:ext cx="796642" cy="796642"/>
          </a:xfrm>
          <a:prstGeom prst="arc">
            <a:avLst>
              <a:gd name="adj1" fmla="val 16816770"/>
              <a:gd name="adj2" fmla="val 80495"/>
            </a:avLst>
          </a:prstGeom>
          <a:ln w="22225">
            <a:solidFill>
              <a:srgbClr val="27A34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21601" y="1919469"/>
            <a:ext cx="625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rgbClr val="27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Токен</a:t>
            </a:r>
            <a:endParaRPr lang="ru-RU" sz="1200" b="1" dirty="0">
              <a:solidFill>
                <a:srgbClr val="27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67246" y="1913557"/>
            <a:ext cx="1305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cs typeface="Arial" panose="020B0604020202020204" pitchFamily="34" charset="0"/>
              </a:rPr>
              <a:t>Номер карты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4"/>
          <a:stretch/>
        </p:blipFill>
        <p:spPr>
          <a:xfrm>
            <a:off x="8015884" y="2493899"/>
            <a:ext cx="635412" cy="5334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7787284" y="3074791"/>
            <a:ext cx="1091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Банк</a:t>
            </a:r>
          </a:p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Эмитент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747150" y="2825092"/>
            <a:ext cx="266700" cy="0"/>
          </a:xfrm>
          <a:prstGeom prst="line">
            <a:avLst/>
          </a:prstGeom>
          <a:ln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074789" y="1953397"/>
            <a:ext cx="15852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NFC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смартфон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70843" y="2524846"/>
            <a:ext cx="625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27A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Токен</a:t>
            </a:r>
            <a:endParaRPr lang="ru-RU" sz="1400" b="1" dirty="0">
              <a:solidFill>
                <a:srgbClr val="27A3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55682" y="2824248"/>
            <a:ext cx="533400" cy="0"/>
          </a:xfrm>
          <a:prstGeom prst="line">
            <a:avLst/>
          </a:prstGeom>
          <a:ln>
            <a:solidFill>
              <a:srgbClr val="27A34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72783" y="1413334"/>
            <a:ext cx="1718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Токенизация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46079" y="1409077"/>
            <a:ext cx="2321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Детокенизация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3724" y="3471841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7A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Платежная</a:t>
            </a:r>
          </a:p>
          <a:p>
            <a:pPr algn="ctr"/>
            <a:r>
              <a:rPr lang="ru-RU" b="1" dirty="0">
                <a:solidFill>
                  <a:srgbClr val="27A3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система</a:t>
            </a:r>
          </a:p>
        </p:txBody>
      </p:sp>
      <p:sp>
        <p:nvSpPr>
          <p:cNvPr id="37" name="Дуга 36"/>
          <p:cNvSpPr/>
          <p:nvPr/>
        </p:nvSpPr>
        <p:spPr>
          <a:xfrm rot="16404201">
            <a:off x="6831831" y="1610711"/>
            <a:ext cx="796642" cy="796642"/>
          </a:xfrm>
          <a:prstGeom prst="arc">
            <a:avLst>
              <a:gd name="adj1" fmla="val 11664"/>
              <a:gd name="adj2" fmla="val 5072437"/>
            </a:avLst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0426291">
            <a:off x="6800233" y="1823812"/>
            <a:ext cx="796642" cy="796642"/>
          </a:xfrm>
          <a:prstGeom prst="arc">
            <a:avLst>
              <a:gd name="adj1" fmla="val 17026764"/>
              <a:gd name="adj2" fmla="val 834959"/>
            </a:avLst>
          </a:prstGeom>
          <a:ln w="22225">
            <a:solidFill>
              <a:srgbClr val="27A3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777973">
            <a:off x="6878885" y="1832141"/>
            <a:ext cx="796642" cy="796642"/>
          </a:xfrm>
          <a:prstGeom prst="arc">
            <a:avLst>
              <a:gd name="adj1" fmla="val 20458872"/>
              <a:gd name="adj2" fmla="val 4080594"/>
            </a:avLst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1" t="-17274" r="2401" b="17274"/>
          <a:stretch/>
        </p:blipFill>
        <p:spPr>
          <a:xfrm rot="13290490">
            <a:off x="4315412" y="1993117"/>
            <a:ext cx="733364" cy="733364"/>
          </a:xfrm>
          <a:prstGeom prst="rect">
            <a:avLst/>
          </a:prstGeom>
        </p:spPr>
      </p:pic>
      <p:pic>
        <p:nvPicPr>
          <p:cNvPr id="41" name="Picture 14" descr="http://www.worldpay.com/sites/default/files/styles/img_640xauto/public/ApplePayLogo.jpg?itok=50Qwi_B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39" y="2811197"/>
            <a:ext cx="693756" cy="37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s://lh3.googleusercontent.com/stzffoc74M-O_X-otr0CHAsCflQ_YXTeN7dy1WM54cYSU8Z6zTRWcgsu4YKKidtYJA=w3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49" y="2307767"/>
            <a:ext cx="457371" cy="4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603118" y="2249975"/>
            <a:ext cx="353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201" y="3885253"/>
            <a:ext cx="1001845" cy="10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 txBox="1">
            <a:spLocks/>
          </p:cNvSpPr>
          <p:nvPr/>
        </p:nvSpPr>
        <p:spPr>
          <a:xfrm>
            <a:off x="3664527" y="1092907"/>
            <a:ext cx="5077692" cy="22148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2" indent="-172800"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Технология </a:t>
            </a:r>
            <a:r>
              <a:rPr lang="en-US" sz="1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MirAccept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1.0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сервис надежной аутентификации Держателя Карты ПС «МИР» на основе технологии 3D-Secure,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правообладателем которой является ПС «VISA</a:t>
            </a:r>
            <a:r>
              <a:rPr lang="ru-RU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»!</a:t>
            </a:r>
          </a:p>
          <a:p>
            <a:pPr marL="180000" lvl="2" indent="-172800"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lvl="2" indent="-172800"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CNP  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операции  составляют 10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авторизаций. </a:t>
            </a:r>
            <a:r>
              <a:rPr lang="en-US" sz="1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MirAccept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помогает существенно снизить риск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Fraud</a:t>
            </a: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CNP </a:t>
            </a:r>
            <a:r>
              <a:rPr lang="ru-RU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операций</a:t>
            </a:r>
          </a:p>
          <a:p>
            <a:pPr marL="180000" lvl="2" indent="-172800"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endParaRPr lang="ru-RU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lvl="2" indent="-172800"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r>
              <a:rPr lang="ru-RU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Сервис уже работает и доступен с июня 2016 года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4" y="1887606"/>
            <a:ext cx="3117730" cy="1188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2307655" y="91663"/>
            <a:ext cx="57626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Внедрение технологии </a:t>
            </a:r>
            <a:r>
              <a:rPr lang="en-US" sz="2800" b="1" dirty="0" err="1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MirAccept</a:t>
            </a: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1.0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459733" y="2398661"/>
            <a:ext cx="3503106" cy="294737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2" indent="-172800"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Clr>
                <a:srgbClr val="3DA536"/>
              </a:buClr>
              <a:buSzPct val="150000"/>
            </a:pP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66251" y="594146"/>
            <a:ext cx="8873840" cy="3895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600"/>
              </a:spcBef>
              <a:spcAft>
                <a:spcPts val="450"/>
              </a:spcAft>
              <a:buClr>
                <a:srgbClr val="3DA536"/>
              </a:buClr>
              <a:buSzPct val="150000"/>
              <a:buNone/>
            </a:pPr>
            <a:r>
              <a:rPr lang="en-US" sz="1800" b="1" dirty="0" err="1">
                <a:solidFill>
                  <a:srgbClr val="098117"/>
                </a:solidFill>
              </a:rPr>
              <a:t>MirAccept</a:t>
            </a:r>
            <a:r>
              <a:rPr lang="en-US" sz="1800" b="1" dirty="0">
                <a:solidFill>
                  <a:srgbClr val="098117"/>
                </a:solidFill>
              </a:rPr>
              <a:t> - </a:t>
            </a:r>
            <a:r>
              <a:rPr lang="ru-RU" sz="1800" b="1" dirty="0">
                <a:solidFill>
                  <a:srgbClr val="098117"/>
                </a:solidFill>
              </a:rPr>
              <a:t>система обеспечения безопасности оплаты товаров и услуг в сети Интернет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54" y="4031480"/>
            <a:ext cx="2218578" cy="9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2037482" y="91663"/>
            <a:ext cx="625445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Что нового в технологии </a:t>
            </a:r>
            <a:r>
              <a:rPr lang="en-US" sz="2800" b="1" dirty="0" err="1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MirAccept</a:t>
            </a:r>
            <a:r>
              <a:rPr lang="en-US" sz="2800" b="1" dirty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.0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16494" y="1881679"/>
            <a:ext cx="2506364" cy="1665081"/>
            <a:chOff x="1495425" y="643073"/>
            <a:chExt cx="6145357" cy="38622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425" y="643073"/>
              <a:ext cx="6145357" cy="3862251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76422">
              <a:off x="2282713" y="1427696"/>
              <a:ext cx="2555581" cy="1599605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193967" y="3692236"/>
            <a:ext cx="4059378" cy="1184564"/>
          </a:xfrm>
          <a:prstGeom prst="roundRect">
            <a:avLst/>
          </a:prstGeom>
          <a:gradFill>
            <a:gsLst>
              <a:gs pos="0">
                <a:srgbClr val="3DA53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" lvl="2" algn="ctr" defTabSz="342861">
              <a:spcBef>
                <a:spcPts val="450"/>
              </a:spcBef>
              <a:spcAft>
                <a:spcPts val="338"/>
              </a:spcAft>
              <a:buClr>
                <a:srgbClr val="00B050"/>
              </a:buClr>
              <a:buSzPct val="150000"/>
            </a:pP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OOB (out of band authentication)</a:t>
            </a:r>
          </a:p>
          <a:p>
            <a:pPr marL="5400" lvl="2" algn="just" defTabSz="342861">
              <a:spcAft>
                <a:spcPts val="338"/>
              </a:spcAft>
              <a:buClr>
                <a:srgbClr val="00B050"/>
              </a:buClr>
              <a:buSzPct val="150000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держателя карты любым внешним способом, например, через вызванное из мобильного приложения магазина мобильное приложение банка 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эмитента  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93967" y="1249797"/>
            <a:ext cx="3312728" cy="2269255"/>
          </a:xfrm>
          <a:prstGeom prst="roundRect">
            <a:avLst/>
          </a:prstGeom>
          <a:gradFill>
            <a:gsLst>
              <a:gs pos="0">
                <a:srgbClr val="3DA53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" lvl="2" algn="ctr" defTabSz="342861">
              <a:spcBef>
                <a:spcPts val="450"/>
              </a:spcBef>
              <a:spcAft>
                <a:spcPts val="338"/>
              </a:spcAft>
              <a:buClr>
                <a:srgbClr val="00B050"/>
              </a:buClr>
              <a:buSzPct val="150000"/>
            </a:pP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Загружаемое приложение </a:t>
            </a: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магазина с 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компонентом </a:t>
            </a:r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3DS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SDK 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 ПС «МИР</a:t>
            </a: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" lvl="2" algn="just" defTabSz="342861">
              <a:spcAft>
                <a:spcPts val="338"/>
              </a:spcAft>
              <a:buClr>
                <a:srgbClr val="00B050"/>
              </a:buClr>
              <a:buSzPct val="150000"/>
            </a:pP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Аутентификация держателя карты «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МИР»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его смартфоне, планшете или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STB (set-top-box)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 время операции электронной коммерции, в котором такую процедуру берет на себя загружаемое приложение со встроенным в него компонентом 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3DS SDK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платежной системы «МИР»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468092" y="3770360"/>
            <a:ext cx="3990108" cy="787785"/>
          </a:xfrm>
          <a:prstGeom prst="roundRect">
            <a:avLst/>
          </a:prstGeom>
          <a:gradFill>
            <a:gsLst>
              <a:gs pos="0">
                <a:srgbClr val="3DA53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" lvl="2" algn="ctr" defTabSz="342861">
              <a:spcBef>
                <a:spcPts val="450"/>
              </a:spcBef>
              <a:spcAft>
                <a:spcPts val="338"/>
              </a:spcAft>
              <a:buClr>
                <a:srgbClr val="00B050"/>
              </a:buClr>
              <a:buSzPct val="150000"/>
            </a:pPr>
            <a:r>
              <a:rPr lang="en-US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Frictionless Flow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" lvl="2" algn="just" defTabSz="342861">
              <a:spcAft>
                <a:spcPts val="338"/>
              </a:spcAft>
              <a:buClr>
                <a:srgbClr val="00B050"/>
              </a:buClr>
              <a:buSzPct val="150000"/>
            </a:pP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Информационный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поток без непосредственного обращения эмитента к держателю 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карты</a:t>
            </a:r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136712" y="1163779"/>
            <a:ext cx="2812915" cy="2459185"/>
          </a:xfrm>
          <a:prstGeom prst="roundRect">
            <a:avLst/>
          </a:prstGeom>
          <a:gradFill>
            <a:gsLst>
              <a:gs pos="0">
                <a:srgbClr val="3DA536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" lvl="2" algn="ctr" defTabSz="342861">
              <a:spcBef>
                <a:spcPts val="450"/>
              </a:spcBef>
              <a:spcAft>
                <a:spcPts val="338"/>
              </a:spcAft>
              <a:buClr>
                <a:srgbClr val="00B050"/>
              </a:buClr>
              <a:buSzPct val="150000"/>
            </a:pPr>
            <a:r>
              <a:rPr lang="ru-RU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Неплатежная аутентификация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" lvl="2" algn="just" defTabSz="342861">
              <a:spcAft>
                <a:spcPts val="338"/>
              </a:spcAft>
              <a:buClr>
                <a:srgbClr val="00B050"/>
              </a:buClr>
              <a:buSzPct val="150000"/>
            </a:pP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Проверка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подлинности личности держателя карты «Мир» системой эмитента при совершении неплатежной операции электронной коммерции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Например, при добавлении карты «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МИР» 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регистрационную запись клиента в мобильное приложение магазина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22564" y="546548"/>
            <a:ext cx="739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9811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MirAccept</a:t>
            </a:r>
            <a:r>
              <a:rPr lang="ru-RU" b="1" dirty="0">
                <a:solidFill>
                  <a:srgbClr val="09811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2.0</a:t>
            </a:r>
            <a:r>
              <a:rPr lang="en-US" b="1" dirty="0">
                <a:solidFill>
                  <a:srgbClr val="09811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dirty="0">
                <a:solidFill>
                  <a:srgbClr val="09811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– сервис надежной аутентификации Держателя Карты ПС «</a:t>
            </a:r>
            <a:r>
              <a:rPr lang="ru-RU" b="1" dirty="0" smtClean="0">
                <a:solidFill>
                  <a:srgbClr val="09811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МИР» </a:t>
            </a:r>
            <a:r>
              <a:rPr lang="ru-RU" b="1" dirty="0">
                <a:solidFill>
                  <a:srgbClr val="09811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на основе технологии </a:t>
            </a:r>
            <a:r>
              <a:rPr lang="ru-RU" b="1" dirty="0" smtClean="0">
                <a:solidFill>
                  <a:srgbClr val="098117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3D-Secure 2.0, </a:t>
            </a:r>
            <a:r>
              <a:rPr lang="ru-RU" b="1" dirty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не </a:t>
            </a:r>
            <a:r>
              <a:rPr lang="ru-RU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зависимой </a:t>
            </a:r>
            <a:r>
              <a:rPr lang="ru-RU" b="1" dirty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от ПС «VISA</a:t>
            </a:r>
            <a:r>
              <a:rPr lang="ru-RU" b="1" dirty="0" smtClean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»!</a:t>
            </a:r>
            <a:endParaRPr lang="ru-RU" b="1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88" y="1249797"/>
            <a:ext cx="1602087" cy="6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2561" y="1954021"/>
            <a:ext cx="4531771" cy="11563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ru-RU" sz="3600" b="1" dirty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Спасибо </a:t>
            </a:r>
            <a:r>
              <a:rPr lang="en-US" sz="3600" b="1" dirty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534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809621" y="91663"/>
            <a:ext cx="684840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Национальная система платежных карт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1812" y="664481"/>
            <a:ext cx="5032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Целью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создания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НСПК является обеспечение национальной безопасности России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Развитие национальной платежной системы – ключевой фактор обеспечения суверенитета национального платежного пространства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Национальная платежная система гарантирует безопасность и бесперебойность проведения внутрироссийских транзакций по банковским картам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Задачи НСПК – обеспечение бесперебойности операций по картам международных платежных систем на территории России, построение и развитие российской системы платежных карт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1898077"/>
            <a:ext cx="3551888" cy="12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634837" y="91663"/>
            <a:ext cx="726937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Место АО «НСПК» на карточном рынке России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92"/>
          <p:cNvSpPr/>
          <p:nvPr>
            <p:custDataLst>
              <p:tags r:id="rId1"/>
            </p:custDataLst>
          </p:nvPr>
        </p:nvSpPr>
        <p:spPr>
          <a:xfrm>
            <a:off x="3932812" y="1256376"/>
            <a:ext cx="1430141" cy="4030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/>
            <a:r>
              <a:rPr lang="ru-RU" sz="1050" kern="0" dirty="0">
                <a:solidFill>
                  <a:srgbClr val="000000"/>
                </a:solidFill>
                <a:latin typeface="Georgia" panose="02040502050405020303" pitchFamily="18" charset="0"/>
              </a:rPr>
              <a:t>Расчетный Банк</a:t>
            </a:r>
            <a:br>
              <a:rPr lang="ru-RU" sz="1050" kern="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ru-RU" sz="1050" kern="0" dirty="0">
                <a:solidFill>
                  <a:srgbClr val="000000"/>
                </a:solidFill>
                <a:latin typeface="Georgia" panose="02040502050405020303" pitchFamily="18" charset="0"/>
              </a:rPr>
              <a:t>(Банк России)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6290609" y="3364598"/>
            <a:ext cx="1624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latin typeface="Georgia" panose="02040502050405020303" pitchFamily="18" charset="0"/>
              </a:rPr>
              <a:t>Российская Федерация</a:t>
            </a:r>
          </a:p>
        </p:txBody>
      </p:sp>
      <p:sp>
        <p:nvSpPr>
          <p:cNvPr id="9" name="Rounded Rectangle 92"/>
          <p:cNvSpPr/>
          <p:nvPr>
            <p:custDataLst>
              <p:tags r:id="rId3"/>
            </p:custDataLst>
          </p:nvPr>
        </p:nvSpPr>
        <p:spPr>
          <a:xfrm>
            <a:off x="6333746" y="1572722"/>
            <a:ext cx="1414601" cy="246724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/>
            <a:r>
              <a:rPr lang="ru-RU" sz="1350" b="1" kern="0" dirty="0">
                <a:solidFill>
                  <a:srgbClr val="000000"/>
                </a:solidFill>
                <a:latin typeface="Georgia" panose="02040502050405020303" pitchFamily="18" charset="0"/>
              </a:rPr>
              <a:t>Банк Эмитент</a:t>
            </a:r>
          </a:p>
        </p:txBody>
      </p:sp>
      <p:sp>
        <p:nvSpPr>
          <p:cNvPr id="10" name="Rounded Rectangle 92"/>
          <p:cNvSpPr/>
          <p:nvPr>
            <p:custDataLst>
              <p:tags r:id="rId4"/>
            </p:custDataLst>
          </p:nvPr>
        </p:nvSpPr>
        <p:spPr>
          <a:xfrm>
            <a:off x="5548150" y="1857432"/>
            <a:ext cx="1485564" cy="4616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/>
            <a:r>
              <a:rPr lang="ru-RU" sz="1200" b="1" kern="0" dirty="0">
                <a:solidFill>
                  <a:srgbClr val="000000"/>
                </a:solidFill>
                <a:latin typeface="Georgia" panose="02040502050405020303" pitchFamily="18" charset="0"/>
              </a:rPr>
              <a:t>Процессинг Эмитента</a:t>
            </a:r>
          </a:p>
        </p:txBody>
      </p:sp>
      <p:sp>
        <p:nvSpPr>
          <p:cNvPr id="11" name="Rounded Rectangle 92"/>
          <p:cNvSpPr/>
          <p:nvPr>
            <p:custDataLst>
              <p:tags r:id="rId5"/>
            </p:custDataLst>
          </p:nvPr>
        </p:nvSpPr>
        <p:spPr>
          <a:xfrm>
            <a:off x="1567725" y="1533455"/>
            <a:ext cx="1430141" cy="30929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flat" cmpd="sng" algn="ctr">
            <a:noFill/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/>
            <a:r>
              <a:rPr lang="ru-RU" sz="1350" b="1" kern="0" dirty="0">
                <a:solidFill>
                  <a:srgbClr val="000000"/>
                </a:solidFill>
                <a:latin typeface="Georgia" panose="02040502050405020303" pitchFamily="18" charset="0"/>
              </a:rPr>
              <a:t>Банк </a:t>
            </a:r>
            <a:r>
              <a:rPr lang="ru-RU" sz="1350" b="1" kern="0" dirty="0" err="1">
                <a:solidFill>
                  <a:srgbClr val="000000"/>
                </a:solidFill>
                <a:latin typeface="Georgia" panose="02040502050405020303" pitchFamily="18" charset="0"/>
              </a:rPr>
              <a:t>эквайрер</a:t>
            </a:r>
            <a:endParaRPr lang="ru-RU" sz="1350" b="1" kern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Rounded Rectangle 92"/>
          <p:cNvSpPr/>
          <p:nvPr>
            <p:custDataLst>
              <p:tags r:id="rId6"/>
            </p:custDataLst>
          </p:nvPr>
        </p:nvSpPr>
        <p:spPr>
          <a:xfrm>
            <a:off x="2282355" y="1880549"/>
            <a:ext cx="1485564" cy="4385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/>
            <a:r>
              <a:rPr lang="ru-RU" sz="1200" b="1" kern="0" dirty="0">
                <a:solidFill>
                  <a:srgbClr val="000000"/>
                </a:solidFill>
                <a:latin typeface="Georgia" panose="02040502050405020303" pitchFamily="18" charset="0"/>
              </a:rPr>
              <a:t>Процессинг Эквайрера</a:t>
            </a:r>
          </a:p>
        </p:txBody>
      </p:sp>
      <p:sp>
        <p:nvSpPr>
          <p:cNvPr id="14" name="Rounded Rectangle 92"/>
          <p:cNvSpPr/>
          <p:nvPr>
            <p:custDataLst>
              <p:tags r:id="rId7"/>
            </p:custDataLst>
          </p:nvPr>
        </p:nvSpPr>
        <p:spPr>
          <a:xfrm>
            <a:off x="1617789" y="2500779"/>
            <a:ext cx="1217580" cy="26330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/>
            <a:r>
              <a:rPr lang="ru-RU" sz="900" b="1" kern="0" dirty="0" err="1">
                <a:solidFill>
                  <a:srgbClr val="000000"/>
                </a:solidFill>
                <a:latin typeface="Georgia" panose="02040502050405020303" pitchFamily="18" charset="0"/>
              </a:rPr>
              <a:t>Эквайринговая</a:t>
            </a:r>
            <a:endParaRPr lang="en-US" sz="900" b="1" kern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900" b="1" kern="0" dirty="0">
                <a:solidFill>
                  <a:srgbClr val="000000"/>
                </a:solidFill>
                <a:latin typeface="Georgia" panose="02040502050405020303" pitchFamily="18" charset="0"/>
              </a:rPr>
              <a:t>сеть</a:t>
            </a:r>
          </a:p>
        </p:txBody>
      </p:sp>
      <p:cxnSp>
        <p:nvCxnSpPr>
          <p:cNvPr id="15" name="Elbow Connector 20"/>
          <p:cNvCxnSpPr/>
          <p:nvPr>
            <p:custDataLst>
              <p:tags r:id="rId8"/>
            </p:custDataLst>
          </p:nvPr>
        </p:nvCxnSpPr>
        <p:spPr>
          <a:xfrm rot="5400000" flipH="1" flipV="1">
            <a:off x="2320932" y="2406090"/>
            <a:ext cx="171144" cy="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headEnd type="oval"/>
            <a:tailEnd type="oval"/>
          </a:ln>
          <a:effectLst/>
        </p:spPr>
      </p:cxnSp>
      <p:sp>
        <p:nvSpPr>
          <p:cNvPr id="16" name="Rounded Rectangle 92"/>
          <p:cNvSpPr/>
          <p:nvPr>
            <p:custDataLst>
              <p:tags r:id="rId9"/>
            </p:custDataLst>
          </p:nvPr>
        </p:nvSpPr>
        <p:spPr>
          <a:xfrm>
            <a:off x="1765026" y="675816"/>
            <a:ext cx="1205568" cy="402104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>
              <a:lnSpc>
                <a:spcPct val="80000"/>
              </a:lnSpc>
            </a:pPr>
            <a:r>
              <a:rPr lang="ru-RU" sz="1050" b="1" kern="0" dirty="0">
                <a:solidFill>
                  <a:srgbClr val="00B050"/>
                </a:solidFill>
                <a:latin typeface="Georgia" panose="02040502050405020303" pitchFamily="18" charset="0"/>
              </a:rPr>
              <a:t>Национальные операции</a:t>
            </a:r>
          </a:p>
        </p:txBody>
      </p:sp>
      <p:sp>
        <p:nvSpPr>
          <p:cNvPr id="17" name="Rounded Rectangle 92"/>
          <p:cNvSpPr/>
          <p:nvPr>
            <p:custDataLst>
              <p:tags r:id="rId10"/>
            </p:custDataLst>
          </p:nvPr>
        </p:nvSpPr>
        <p:spPr>
          <a:xfrm>
            <a:off x="6333746" y="2960513"/>
            <a:ext cx="1339027" cy="193025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>
              <a:lnSpc>
                <a:spcPct val="80000"/>
              </a:lnSpc>
            </a:pPr>
            <a:r>
              <a:rPr lang="ru-RU" sz="1050" b="1" kern="0" dirty="0">
                <a:solidFill>
                  <a:schemeClr val="tx2"/>
                </a:solidFill>
                <a:latin typeface="Georgia" panose="02040502050405020303" pitchFamily="18" charset="0"/>
              </a:rPr>
              <a:t>Международные операции</a:t>
            </a:r>
          </a:p>
        </p:txBody>
      </p:sp>
      <p:sp>
        <p:nvSpPr>
          <p:cNvPr id="18" name="Rounded Rectangle 92"/>
          <p:cNvSpPr/>
          <p:nvPr>
            <p:custDataLst>
              <p:tags r:id="rId11"/>
            </p:custDataLst>
          </p:nvPr>
        </p:nvSpPr>
        <p:spPr>
          <a:xfrm>
            <a:off x="1717366" y="3000280"/>
            <a:ext cx="1277899" cy="298244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r">
              <a:lnSpc>
                <a:spcPct val="80000"/>
              </a:lnSpc>
            </a:pPr>
            <a:r>
              <a:rPr lang="ru-RU" sz="1050" b="1" kern="0" dirty="0">
                <a:solidFill>
                  <a:schemeClr val="tx2"/>
                </a:solidFill>
                <a:latin typeface="Georgia" panose="02040502050405020303" pitchFamily="18" charset="0"/>
              </a:rPr>
              <a:t>Международные операции</a:t>
            </a:r>
          </a:p>
        </p:txBody>
      </p:sp>
      <p:grpSp>
        <p:nvGrpSpPr>
          <p:cNvPr id="19" name="Group 39"/>
          <p:cNvGrpSpPr/>
          <p:nvPr>
            <p:custDataLst>
              <p:tags r:id="rId12"/>
            </p:custDataLst>
          </p:nvPr>
        </p:nvGrpSpPr>
        <p:grpSpPr>
          <a:xfrm>
            <a:off x="1438515" y="3622699"/>
            <a:ext cx="6247196" cy="1324495"/>
            <a:chOff x="539552" y="3818076"/>
            <a:chExt cx="7776864" cy="2574299"/>
          </a:xfrm>
        </p:grpSpPr>
        <p:sp>
          <p:nvSpPr>
            <p:cNvPr id="20" name="Rounded Rectangle 92"/>
            <p:cNvSpPr/>
            <p:nvPr>
              <p:custDataLst>
                <p:tags r:id="rId24"/>
              </p:custDataLst>
            </p:nvPr>
          </p:nvSpPr>
          <p:spPr>
            <a:xfrm>
              <a:off x="3528104" y="4219132"/>
              <a:ext cx="1980000" cy="1383376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headEnd type="stealth"/>
              <a:tailEnd type="stealth"/>
            </a:ln>
            <a:effectLst/>
          </p:spPr>
          <p:txBody>
            <a:bodyPr lIns="27000" tIns="27000" rIns="27000" bIns="27000" rtlCol="0" anchor="ctr"/>
            <a:lstStyle/>
            <a:p>
              <a:pPr algn="ctr"/>
              <a:endParaRPr lang="ru-RU" sz="900" b="1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Straight Connector 8"/>
            <p:cNvCxnSpPr/>
            <p:nvPr>
              <p:custDataLst>
                <p:tags r:id="rId25"/>
              </p:custDataLst>
            </p:nvPr>
          </p:nvCxnSpPr>
          <p:spPr>
            <a:xfrm>
              <a:off x="539552" y="3818076"/>
              <a:ext cx="777686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11"/>
            <p:cNvCxnSpPr>
              <a:stCxn id="24" idx="0"/>
            </p:cNvCxnSpPr>
            <p:nvPr>
              <p:custDataLst>
                <p:tags r:id="rId26"/>
              </p:custDataLst>
            </p:nvPr>
          </p:nvCxnSpPr>
          <p:spPr>
            <a:xfrm rot="16200000" flipV="1">
              <a:off x="5845255" y="4761253"/>
              <a:ext cx="353657" cy="1088119"/>
            </a:xfrm>
            <a:prstGeom prst="bentConnector2">
              <a:avLst/>
            </a:prstGeom>
            <a:noFill/>
            <a:ln w="28575" cap="flat" cmpd="sng" algn="ctr">
              <a:solidFill>
                <a:srgbClr val="707372"/>
              </a:solidFill>
              <a:prstDash val="solid"/>
              <a:headEnd type="oval"/>
              <a:tailEnd type="oval"/>
            </a:ln>
            <a:effectLst/>
          </p:spPr>
        </p:cxnSp>
        <p:cxnSp>
          <p:nvCxnSpPr>
            <p:cNvPr id="23" name="Elbow Connector 12"/>
            <p:cNvCxnSpPr>
              <a:stCxn id="25" idx="0"/>
            </p:cNvCxnSpPr>
            <p:nvPr/>
          </p:nvCxnSpPr>
          <p:spPr>
            <a:xfrm rot="5400000" flipH="1" flipV="1">
              <a:off x="2821765" y="4775802"/>
              <a:ext cx="366699" cy="1045980"/>
            </a:xfrm>
            <a:prstGeom prst="bentConnector2">
              <a:avLst/>
            </a:prstGeom>
            <a:noFill/>
            <a:ln w="28575" cap="flat" cmpd="sng" algn="ctr">
              <a:solidFill>
                <a:srgbClr val="707372"/>
              </a:solidFill>
              <a:prstDash val="solid"/>
              <a:headEnd type="oval"/>
              <a:tailEnd type="oval"/>
            </a:ln>
            <a:effectLst/>
          </p:spPr>
        </p:cxnSp>
        <p:sp>
          <p:nvSpPr>
            <p:cNvPr id="24" name="Rounded Rectangle 92"/>
            <p:cNvSpPr/>
            <p:nvPr/>
          </p:nvSpPr>
          <p:spPr>
            <a:xfrm>
              <a:off x="5575767" y="5482141"/>
              <a:ext cx="1980752" cy="910234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headEnd type="stealth"/>
              <a:tailEnd type="stealth"/>
            </a:ln>
            <a:effectLst/>
          </p:spPr>
          <p:txBody>
            <a:bodyPr lIns="27000" tIns="27000" rIns="27000" bIns="27000" rtlCol="0" anchor="ctr"/>
            <a:lstStyle/>
            <a:p>
              <a:pPr algn="ctr"/>
              <a:r>
                <a:rPr lang="ru-RU" sz="1050" kern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Операционный центр зарубежного Эмитента</a:t>
              </a:r>
            </a:p>
          </p:txBody>
        </p:sp>
        <p:sp>
          <p:nvSpPr>
            <p:cNvPr id="25" name="Rounded Rectangle 92"/>
            <p:cNvSpPr/>
            <p:nvPr/>
          </p:nvSpPr>
          <p:spPr>
            <a:xfrm>
              <a:off x="1491747" y="5482141"/>
              <a:ext cx="1980752" cy="85513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8575" cap="flat" cmpd="sng" algn="ctr">
              <a:solidFill>
                <a:schemeClr val="tx1"/>
              </a:solidFill>
              <a:prstDash val="solid"/>
              <a:headEnd type="stealth"/>
              <a:tailEnd type="stealth"/>
            </a:ln>
            <a:effectLst/>
          </p:spPr>
          <p:txBody>
            <a:bodyPr lIns="27000" tIns="27000" rIns="27000" bIns="27000" rtlCol="0" anchor="ctr"/>
            <a:lstStyle/>
            <a:p>
              <a:pPr algn="ctr"/>
              <a:r>
                <a:rPr lang="ru-RU" sz="1050" kern="0" dirty="0">
                  <a:solidFill>
                    <a:srgbClr val="000000"/>
                  </a:solidFill>
                  <a:latin typeface="Georgia" panose="02040502050405020303" pitchFamily="18" charset="0"/>
                </a:rPr>
                <a:t>Операционный центр зарубежного Эквайрера</a:t>
              </a:r>
            </a:p>
          </p:txBody>
        </p:sp>
      </p:grpSp>
      <p:sp>
        <p:nvSpPr>
          <p:cNvPr id="26" name="Rounded Rectangle 92"/>
          <p:cNvSpPr/>
          <p:nvPr>
            <p:custDataLst>
              <p:tags r:id="rId13"/>
            </p:custDataLst>
          </p:nvPr>
        </p:nvSpPr>
        <p:spPr>
          <a:xfrm>
            <a:off x="6305134" y="745764"/>
            <a:ext cx="1248459" cy="262207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>
              <a:lnSpc>
                <a:spcPct val="80000"/>
              </a:lnSpc>
            </a:pPr>
            <a:r>
              <a:rPr lang="ru-RU" sz="1050" b="1" kern="0" dirty="0">
                <a:solidFill>
                  <a:srgbClr val="00B050"/>
                </a:solidFill>
                <a:latin typeface="Georgia" panose="02040502050405020303" pitchFamily="18" charset="0"/>
              </a:rPr>
              <a:t>Национальные операции</a:t>
            </a:r>
          </a:p>
        </p:txBody>
      </p:sp>
      <p:cxnSp>
        <p:nvCxnSpPr>
          <p:cNvPr id="27" name="Elbow Connector 25"/>
          <p:cNvCxnSpPr>
            <a:stCxn id="20" idx="1"/>
            <a:endCxn id="13" idx="2"/>
          </p:cNvCxnSpPr>
          <p:nvPr>
            <p:custDataLst>
              <p:tags r:id="rId14"/>
            </p:custDataLst>
          </p:nvPr>
        </p:nvCxnSpPr>
        <p:spPr>
          <a:xfrm rot="10800000">
            <a:off x="3025139" y="2319113"/>
            <a:ext cx="814097" cy="1865811"/>
          </a:xfrm>
          <a:prstGeom prst="bentConnector2">
            <a:avLst/>
          </a:prstGeom>
          <a:noFill/>
          <a:ln w="50800" cap="flat" cmpd="sng" algn="ctr">
            <a:solidFill>
              <a:srgbClr val="707372"/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28" name="Elbow Connector 24"/>
          <p:cNvCxnSpPr>
            <a:stCxn id="20" idx="3"/>
            <a:endCxn id="10" idx="2"/>
          </p:cNvCxnSpPr>
          <p:nvPr>
            <p:custDataLst>
              <p:tags r:id="rId15"/>
            </p:custDataLst>
          </p:nvPr>
        </p:nvCxnSpPr>
        <p:spPr>
          <a:xfrm flipV="1">
            <a:off x="5429779" y="2319113"/>
            <a:ext cx="861153" cy="1865811"/>
          </a:xfrm>
          <a:prstGeom prst="bentConnector2">
            <a:avLst/>
          </a:prstGeom>
          <a:noFill/>
          <a:ln w="50800" cap="flat" cmpd="sng" algn="ctr">
            <a:solidFill>
              <a:srgbClr val="707372"/>
            </a:solidFill>
            <a:prstDash val="solid"/>
            <a:headEnd type="oval"/>
            <a:tailEnd type="oval"/>
          </a:ln>
          <a:effectLst/>
        </p:spPr>
      </p:cxnSp>
      <p:pic>
        <p:nvPicPr>
          <p:cNvPr id="29" name="Picture 2" descr="C:\Users\maxim.lazyrin\AppData\Local\Microsoft\Windows\Temporary Internet Files\Content.Outlook\YBDIASV2\1094_59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26" y="3874273"/>
            <a:ext cx="459000" cy="21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43" y="3850458"/>
            <a:ext cx="443990" cy="3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ounded Rectangle 92"/>
          <p:cNvSpPr/>
          <p:nvPr>
            <p:custDataLst>
              <p:tags r:id="rId16"/>
            </p:custDataLst>
          </p:nvPr>
        </p:nvSpPr>
        <p:spPr>
          <a:xfrm>
            <a:off x="3847225" y="3167855"/>
            <a:ext cx="1571839" cy="2978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/>
            <a:r>
              <a:rPr lang="ru-RU" sz="1050" kern="0" dirty="0">
                <a:solidFill>
                  <a:srgbClr val="000000"/>
                </a:solidFill>
                <a:latin typeface="Georgia" panose="02040502050405020303" pitchFamily="18" charset="0"/>
              </a:rPr>
              <a:t>Расчетные Банки МПС</a:t>
            </a:r>
          </a:p>
        </p:txBody>
      </p:sp>
      <p:cxnSp>
        <p:nvCxnSpPr>
          <p:cNvPr id="32" name="Straight Connector 13"/>
          <p:cNvCxnSpPr>
            <a:stCxn id="31" idx="2"/>
            <a:endCxn id="20" idx="0"/>
          </p:cNvCxnSpPr>
          <p:nvPr>
            <p:custDataLst>
              <p:tags r:id="rId17"/>
            </p:custDataLst>
          </p:nvPr>
        </p:nvCxnSpPr>
        <p:spPr>
          <a:xfrm>
            <a:off x="4633144" y="3465664"/>
            <a:ext cx="1363" cy="363381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33" name="Rounded Rectangle 92"/>
          <p:cNvSpPr/>
          <p:nvPr>
            <p:custDataLst>
              <p:tags r:id="rId18"/>
            </p:custDataLst>
          </p:nvPr>
        </p:nvSpPr>
        <p:spPr>
          <a:xfrm>
            <a:off x="3057366" y="2778238"/>
            <a:ext cx="1169990" cy="402104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>
              <a:lnSpc>
                <a:spcPct val="80000"/>
              </a:lnSpc>
            </a:pPr>
            <a:r>
              <a:rPr lang="ru-RU" sz="1050" b="1" kern="0" dirty="0">
                <a:solidFill>
                  <a:srgbClr val="00B050"/>
                </a:solidFill>
                <a:latin typeface="Georgia" panose="02040502050405020303" pitchFamily="18" charset="0"/>
              </a:rPr>
              <a:t>Национальные операции</a:t>
            </a:r>
          </a:p>
        </p:txBody>
      </p:sp>
      <p:sp>
        <p:nvSpPr>
          <p:cNvPr id="34" name="Rounded Rectangle 92"/>
          <p:cNvSpPr/>
          <p:nvPr>
            <p:custDataLst>
              <p:tags r:id="rId19"/>
            </p:custDataLst>
          </p:nvPr>
        </p:nvSpPr>
        <p:spPr>
          <a:xfrm>
            <a:off x="5071327" y="2783064"/>
            <a:ext cx="1184386" cy="402104"/>
          </a:xfrm>
          <a:prstGeom prst="roundRect">
            <a:avLst>
              <a:gd name="adj" fmla="val 0"/>
            </a:avLst>
          </a:prstGeom>
          <a:noFill/>
          <a:ln w="28575" cap="flat" cmpd="sng" algn="ctr">
            <a:noFill/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r">
              <a:lnSpc>
                <a:spcPct val="80000"/>
              </a:lnSpc>
            </a:pPr>
            <a:r>
              <a:rPr lang="ru-RU" sz="1050" b="1" kern="0" dirty="0">
                <a:solidFill>
                  <a:srgbClr val="00B050"/>
                </a:solidFill>
                <a:latin typeface="Georgia" panose="02040502050405020303" pitchFamily="18" charset="0"/>
              </a:rPr>
              <a:t>Национальные операции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28815" y="3876960"/>
            <a:ext cx="289106" cy="25620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787031" y="4172913"/>
            <a:ext cx="265768" cy="262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321293" y="4219015"/>
            <a:ext cx="353464" cy="241844"/>
          </a:xfrm>
          <a:prstGeom prst="rect">
            <a:avLst/>
          </a:prstGeom>
        </p:spPr>
      </p:pic>
      <p:sp>
        <p:nvSpPr>
          <p:cNvPr id="39" name="Rounded Rectangle 92"/>
          <p:cNvSpPr/>
          <p:nvPr>
            <p:custDataLst>
              <p:tags r:id="rId20"/>
            </p:custDataLst>
          </p:nvPr>
        </p:nvSpPr>
        <p:spPr>
          <a:xfrm>
            <a:off x="3919421" y="654619"/>
            <a:ext cx="1457414" cy="423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headEnd type="stealth"/>
            <a:tailEnd type="stealth"/>
          </a:ln>
          <a:effectLst/>
        </p:spPr>
        <p:txBody>
          <a:bodyPr lIns="27000" tIns="27000" rIns="27000" bIns="27000" rtlCol="0" anchor="ctr"/>
          <a:lstStyle/>
          <a:p>
            <a:pPr algn="ctr">
              <a:spcBef>
                <a:spcPct val="0"/>
              </a:spcBef>
            </a:pPr>
            <a:endParaRPr lang="ru-RU" b="1" dirty="0">
              <a:solidFill>
                <a:srgbClr val="ED3024"/>
              </a:solidFill>
              <a:latin typeface="Myriad Pro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2" name="Elbow Connector 10"/>
          <p:cNvCxnSpPr>
            <a:stCxn id="13" idx="0"/>
            <a:endCxn id="39" idx="1"/>
          </p:cNvCxnSpPr>
          <p:nvPr>
            <p:custDataLst>
              <p:tags r:id="rId21"/>
            </p:custDataLst>
          </p:nvPr>
        </p:nvCxnSpPr>
        <p:spPr>
          <a:xfrm rot="5400000" flipH="1" flipV="1">
            <a:off x="2965140" y="926268"/>
            <a:ext cx="1014280" cy="894282"/>
          </a:xfrm>
          <a:prstGeom prst="bentConnector2">
            <a:avLst/>
          </a:prstGeom>
          <a:noFill/>
          <a:ln w="50800" cap="flat" cmpd="sng" algn="ctr">
            <a:solidFill>
              <a:srgbClr val="00B050"/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43" name="Elbow Connector 18"/>
          <p:cNvCxnSpPr>
            <a:stCxn id="10" idx="0"/>
            <a:endCxn id="39" idx="3"/>
          </p:cNvCxnSpPr>
          <p:nvPr>
            <p:custDataLst>
              <p:tags r:id="rId22"/>
            </p:custDataLst>
          </p:nvPr>
        </p:nvCxnSpPr>
        <p:spPr>
          <a:xfrm rot="16200000" flipV="1">
            <a:off x="5338303" y="904801"/>
            <a:ext cx="991162" cy="914099"/>
          </a:xfrm>
          <a:prstGeom prst="bentConnector2">
            <a:avLst/>
          </a:prstGeom>
          <a:noFill/>
          <a:ln w="50800" cap="flat" cmpd="sng" algn="ctr">
            <a:solidFill>
              <a:srgbClr val="00B050"/>
            </a:solidFill>
            <a:prstDash val="solid"/>
            <a:headEnd type="oval"/>
            <a:tailEnd type="oval"/>
          </a:ln>
          <a:effectLst/>
        </p:spPr>
      </p:cxnSp>
      <p:cxnSp>
        <p:nvCxnSpPr>
          <p:cNvPr id="44" name="Straight Connector 13"/>
          <p:cNvCxnSpPr>
            <a:stCxn id="39" idx="2"/>
            <a:endCxn id="6" idx="0"/>
          </p:cNvCxnSpPr>
          <p:nvPr>
            <p:custDataLst>
              <p:tags r:id="rId23"/>
            </p:custDataLst>
          </p:nvPr>
        </p:nvCxnSpPr>
        <p:spPr>
          <a:xfrm flipH="1">
            <a:off x="4647882" y="1077920"/>
            <a:ext cx="245" cy="178456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  <a:headEnd type="oval"/>
            <a:tailEnd type="oval"/>
          </a:ln>
          <a:effectLst/>
        </p:spPr>
      </p:cxnSp>
      <p:pic>
        <p:nvPicPr>
          <p:cNvPr id="45" name="Рисунок 4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60" y="700000"/>
            <a:ext cx="941267" cy="3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26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86097" y="671169"/>
            <a:ext cx="4875120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350" b="1" dirty="0">
                <a:ln w="0"/>
                <a:solidFill>
                  <a:srgbClr val="C00000"/>
                </a:solidFill>
              </a:rPr>
              <a:t>1 апреля 2015 года</a:t>
            </a:r>
            <a:r>
              <a:rPr lang="ru-RU" sz="13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платежный клиринговый и операционный центр НСПК начал обрабатывать переводы с использованием карт крупнейших международных платежных </a:t>
            </a:r>
            <a:r>
              <a:rPr lang="ru-RU" sz="1350" dirty="0" smtClean="0">
                <a:solidFill>
                  <a:schemeClr val="accent1">
                    <a:lumMod val="75000"/>
                  </a:schemeClr>
                </a:solidFill>
              </a:rPr>
              <a:t>систем</a:t>
            </a:r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450"/>
              </a:spcAft>
            </a:pP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450"/>
              </a:spcAft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350" b="1" dirty="0">
                <a:ln w="0"/>
                <a:solidFill>
                  <a:srgbClr val="C00000"/>
                </a:solidFill>
              </a:rPr>
              <a:t>15 декабря 2015 года</a:t>
            </a: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 начался выпуск карт ПС «МИР»</a:t>
            </a:r>
          </a:p>
        </p:txBody>
      </p:sp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2820278" y="91663"/>
            <a:ext cx="437342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Платежная система «МИР»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3271270" y="1775625"/>
            <a:ext cx="2882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sz="1350" dirty="0"/>
          </a:p>
          <a:p>
            <a:pPr marL="405000" indent="-214313">
              <a:spcBef>
                <a:spcPts val="900"/>
              </a:spcBef>
              <a:buSzPct val="150000"/>
              <a:buBlip>
                <a:blip r:embed="rId4"/>
              </a:buBlip>
            </a:pPr>
            <a:r>
              <a:rPr lang="ru-RU" sz="1350" dirty="0"/>
              <a:t> </a:t>
            </a:r>
            <a:r>
              <a:rPr lang="ru-RU" sz="1350" b="1" dirty="0">
                <a:ln w="0"/>
                <a:solidFill>
                  <a:srgbClr val="C00000"/>
                </a:solidFill>
              </a:rPr>
              <a:t>Планы развития до 2018 года </a:t>
            </a:r>
          </a:p>
          <a:p>
            <a:r>
              <a:rPr lang="ru-RU" sz="1350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86096" y="2489133"/>
            <a:ext cx="4965175" cy="180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Обеспечение приема карт ПС «</a:t>
            </a:r>
            <a:r>
              <a:rPr lang="ru-RU" sz="1350" dirty="0" smtClean="0">
                <a:solidFill>
                  <a:schemeClr val="accent1">
                    <a:lumMod val="75000"/>
                  </a:schemeClr>
                </a:solidFill>
              </a:rPr>
              <a:t>МИР» </a:t>
            </a: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на всей территории </a:t>
            </a:r>
            <a:r>
              <a:rPr lang="ru-RU" sz="1350" dirty="0" smtClean="0">
                <a:solidFill>
                  <a:schemeClr val="accent1">
                    <a:lumMod val="75000"/>
                  </a:schemeClr>
                </a:solidFill>
              </a:rPr>
              <a:t>Российской Федерации</a:t>
            </a:r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Сотрудничество со странами СНГ и БРИКС по вопросам развития платежной </a:t>
            </a:r>
            <a:r>
              <a:rPr lang="ru-RU" sz="1350" dirty="0" smtClean="0">
                <a:solidFill>
                  <a:schemeClr val="accent1">
                    <a:lumMod val="75000"/>
                  </a:schemeClr>
                </a:solidFill>
              </a:rPr>
              <a:t>инфраструктуры</a:t>
            </a:r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Продвижение карты «</a:t>
            </a:r>
            <a:r>
              <a:rPr lang="ru-RU" sz="1350" dirty="0" smtClean="0">
                <a:solidFill>
                  <a:schemeClr val="accent1">
                    <a:lumMod val="75000"/>
                  </a:schemeClr>
                </a:solidFill>
              </a:rPr>
              <a:t>МИР» </a:t>
            </a: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на российском </a:t>
            </a:r>
            <a:r>
              <a:rPr lang="ru-RU" sz="1350" dirty="0" smtClean="0">
                <a:solidFill>
                  <a:schemeClr val="accent1">
                    <a:lumMod val="75000"/>
                  </a:schemeClr>
                </a:solidFill>
              </a:rPr>
              <a:t>рынке</a:t>
            </a:r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Предоставление дополнительных услуг и сервисов по </a:t>
            </a:r>
            <a:r>
              <a:rPr lang="ru-RU" sz="1350" dirty="0" smtClean="0">
                <a:solidFill>
                  <a:schemeClr val="accent1">
                    <a:lumMod val="75000"/>
                  </a:schemeClr>
                </a:solidFill>
              </a:rPr>
              <a:t>картам</a:t>
            </a:r>
            <a:endParaRPr lang="ru-RU" sz="1350" dirty="0">
              <a:solidFill>
                <a:schemeClr val="accent1">
                  <a:lumMod val="7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Продвижение бренда «</a:t>
            </a:r>
            <a:r>
              <a:rPr lang="ru-RU" sz="1350" dirty="0" smtClean="0">
                <a:solidFill>
                  <a:schemeClr val="accent1">
                    <a:lumMod val="75000"/>
                  </a:schemeClr>
                </a:solidFill>
              </a:rPr>
              <a:t>МИР» </a:t>
            </a:r>
            <a:r>
              <a:rPr lang="ru-RU" sz="1350" dirty="0">
                <a:solidFill>
                  <a:schemeClr val="accent1">
                    <a:lumMod val="75000"/>
                  </a:schemeClr>
                </a:solidFill>
              </a:rPr>
              <a:t>на международном рынке</a:t>
            </a:r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272808"/>
              </p:ext>
            </p:extLst>
          </p:nvPr>
        </p:nvGraphicFramePr>
        <p:xfrm>
          <a:off x="418939" y="1540898"/>
          <a:ext cx="2767608" cy="1742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Image" r:id="rId5" imgW="3187302" imgH="2006349" progId="">
                  <p:embed/>
                </p:oleObj>
              </mc:Choice>
              <mc:Fallback>
                <p:oleObj name="Image" r:id="rId5" imgW="3187302" imgH="20063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39" y="1540898"/>
                        <a:ext cx="2767608" cy="17421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7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2820278" y="91663"/>
            <a:ext cx="437342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Присутствие карты «МИР»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" y="1045029"/>
            <a:ext cx="6667226" cy="38143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2552" y="973432"/>
            <a:ext cx="2831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 dirty="0">
                <a:solidFill>
                  <a:srgbClr val="FF0000"/>
                </a:solidFill>
              </a:rPr>
              <a:t>&gt; 220 </a:t>
            </a:r>
            <a:r>
              <a:rPr lang="ru-RU" sz="2700" b="1" u="sng" dirty="0">
                <a:solidFill>
                  <a:srgbClr val="FF0000"/>
                </a:solidFill>
              </a:rPr>
              <a:t>участников</a:t>
            </a:r>
          </a:p>
          <a:p>
            <a:r>
              <a:rPr lang="en-US" sz="2700" b="1" u="sng" dirty="0">
                <a:solidFill>
                  <a:srgbClr val="FF0000"/>
                </a:solidFill>
              </a:rPr>
              <a:t>&gt; 160 000 </a:t>
            </a:r>
            <a:r>
              <a:rPr lang="ru-RU" sz="2700" b="1" u="sng" dirty="0">
                <a:solidFill>
                  <a:srgbClr val="FF0000"/>
                </a:solidFill>
              </a:rPr>
              <a:t>АТМ</a:t>
            </a:r>
            <a:endParaRPr lang="en-US" sz="2700" b="1" u="sng" dirty="0">
              <a:solidFill>
                <a:srgbClr val="FF0000"/>
              </a:solidFill>
            </a:endParaRPr>
          </a:p>
          <a:p>
            <a:r>
              <a:rPr lang="en-US" sz="2700" b="1" u="sng" dirty="0">
                <a:solidFill>
                  <a:srgbClr val="FF0000"/>
                </a:solidFill>
              </a:rPr>
              <a:t>&gt;</a:t>
            </a:r>
            <a:r>
              <a:rPr lang="ru-RU" sz="2700" b="1" u="sng" dirty="0">
                <a:solidFill>
                  <a:srgbClr val="FF0000"/>
                </a:solidFill>
              </a:rPr>
              <a:t> 1</a:t>
            </a:r>
            <a:r>
              <a:rPr lang="en-US" sz="2700" b="1" u="sng" dirty="0">
                <a:solidFill>
                  <a:srgbClr val="FF0000"/>
                </a:solidFill>
              </a:rPr>
              <a:t> </a:t>
            </a:r>
            <a:r>
              <a:rPr lang="ru-RU" sz="2700" b="1" u="sng" dirty="0">
                <a:solidFill>
                  <a:srgbClr val="FF0000"/>
                </a:solidFill>
              </a:rPr>
              <a:t>500</a:t>
            </a:r>
            <a:r>
              <a:rPr lang="en-US" sz="2700" b="1" u="sng" dirty="0">
                <a:solidFill>
                  <a:srgbClr val="FF0000"/>
                </a:solidFill>
              </a:rPr>
              <a:t> </a:t>
            </a:r>
            <a:r>
              <a:rPr lang="ru-RU" sz="2700" b="1" u="sng" dirty="0">
                <a:solidFill>
                  <a:srgbClr val="FF0000"/>
                </a:solidFill>
              </a:rPr>
              <a:t>000 </a:t>
            </a:r>
            <a:r>
              <a:rPr lang="en-US" sz="2700" b="1" u="sng" dirty="0">
                <a:solidFill>
                  <a:srgbClr val="FF0000"/>
                </a:solidFill>
              </a:rPr>
              <a:t>POS</a:t>
            </a:r>
            <a:endParaRPr lang="ru-RU" sz="2700" b="1" u="sng" dirty="0">
              <a:solidFill>
                <a:srgbClr val="FF0000"/>
              </a:solidFill>
            </a:endParaRPr>
          </a:p>
          <a:p>
            <a:r>
              <a:rPr lang="en-US" sz="2700" b="1" u="sng" dirty="0">
                <a:solidFill>
                  <a:srgbClr val="FF0000"/>
                </a:solidFill>
              </a:rPr>
              <a:t>&gt; </a:t>
            </a:r>
            <a:r>
              <a:rPr lang="en-US" sz="2700" b="1" u="sng" dirty="0" smtClean="0">
                <a:solidFill>
                  <a:srgbClr val="FF0000"/>
                </a:solidFill>
              </a:rPr>
              <a:t>3 </a:t>
            </a:r>
            <a:r>
              <a:rPr lang="en-US" sz="2700" b="1" u="sng" dirty="0" smtClean="0">
                <a:solidFill>
                  <a:srgbClr val="FF0000"/>
                </a:solidFill>
              </a:rPr>
              <a:t>200 </a:t>
            </a:r>
            <a:r>
              <a:rPr lang="en-US" sz="2700" b="1" u="sng" dirty="0">
                <a:solidFill>
                  <a:srgbClr val="FF0000"/>
                </a:solidFill>
              </a:rPr>
              <a:t>000 </a:t>
            </a:r>
            <a:r>
              <a:rPr lang="ru-RU" sz="2700" b="1" u="sng" dirty="0" smtClean="0">
                <a:solidFill>
                  <a:srgbClr val="FF0000"/>
                </a:solidFill>
              </a:rPr>
              <a:t>карт</a:t>
            </a:r>
            <a:endParaRPr lang="en-US" sz="27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617783" y="91663"/>
            <a:ext cx="723846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Обеспечение информационной безопасности платежных систем и дистанционных сервисов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2715" y="1084678"/>
            <a:ext cx="1634010" cy="6736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Основные свойства информации с точки зрения ИБ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6638" y="2233999"/>
            <a:ext cx="1239666" cy="476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Доступность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98769" y="2235542"/>
            <a:ext cx="1152509" cy="472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Целостность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82116" y="2233535"/>
            <a:ext cx="1477608" cy="476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Конфиденциальность</a:t>
            </a:r>
            <a:r>
              <a:rPr lang="ru-RU" sz="1050" dirty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6638" y="3010692"/>
            <a:ext cx="1239666" cy="564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4800" rIns="64800" rtlCol="0" anchor="ctr"/>
          <a:lstStyle/>
          <a:p>
            <a:pPr algn="ctr"/>
            <a:r>
              <a:rPr lang="ru-RU" sz="1050" dirty="0"/>
              <a:t>Надежность функционирования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1064" y="3807048"/>
            <a:ext cx="1235618" cy="564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Ролевой доступ и управление правами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98769" y="3010693"/>
            <a:ext cx="1152509" cy="564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Собственно целостность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6541" y="2233535"/>
            <a:ext cx="1130791" cy="476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err="1"/>
              <a:t>Неотказуемость</a:t>
            </a:r>
            <a:endParaRPr lang="ru-RU" sz="1050" b="1" dirty="0"/>
          </a:p>
        </p:txBody>
      </p:sp>
      <p:cxnSp>
        <p:nvCxnSpPr>
          <p:cNvPr id="20" name="Прямая со стрелкой 19"/>
          <p:cNvCxnSpPr>
            <a:stCxn id="9" idx="2"/>
            <a:endCxn id="11" idx="0"/>
          </p:cNvCxnSpPr>
          <p:nvPr/>
        </p:nvCxnSpPr>
        <p:spPr>
          <a:xfrm flipH="1">
            <a:off x="1386471" y="1758373"/>
            <a:ext cx="3233249" cy="475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  <a:endCxn id="14" idx="0"/>
          </p:cNvCxnSpPr>
          <p:nvPr/>
        </p:nvCxnSpPr>
        <p:spPr>
          <a:xfrm flipH="1">
            <a:off x="2975024" y="1758373"/>
            <a:ext cx="1644696" cy="47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5" idx="0"/>
          </p:cNvCxnSpPr>
          <p:nvPr/>
        </p:nvCxnSpPr>
        <p:spPr>
          <a:xfrm>
            <a:off x="4619720" y="1758373"/>
            <a:ext cx="1200" cy="475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2"/>
            <a:endCxn id="19" idx="0"/>
          </p:cNvCxnSpPr>
          <p:nvPr/>
        </p:nvCxnSpPr>
        <p:spPr>
          <a:xfrm>
            <a:off x="4619720" y="1758373"/>
            <a:ext cx="1662217" cy="475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936113" y="3008366"/>
            <a:ext cx="1376155" cy="5604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Категорирование информации</a:t>
            </a:r>
          </a:p>
        </p:txBody>
      </p:sp>
      <p:cxnSp>
        <p:nvCxnSpPr>
          <p:cNvPr id="25" name="Прямая со стрелкой 24"/>
          <p:cNvCxnSpPr>
            <a:stCxn id="11" idx="2"/>
            <a:endCxn id="16" idx="0"/>
          </p:cNvCxnSpPr>
          <p:nvPr/>
        </p:nvCxnSpPr>
        <p:spPr>
          <a:xfrm>
            <a:off x="1386471" y="2710106"/>
            <a:ext cx="0" cy="300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16543" y="2997312"/>
            <a:ext cx="1130790" cy="5715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Формирование авторства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98769" y="3807048"/>
            <a:ext cx="1152509" cy="564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ru-RU" sz="1050" dirty="0"/>
              <a:t>Целостность при преобразованиях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02178" y="3804853"/>
            <a:ext cx="1143927" cy="5604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Подтверждение авторства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34024" y="3809092"/>
            <a:ext cx="1378066" cy="564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Категорирование персонала</a:t>
            </a:r>
          </a:p>
        </p:txBody>
      </p:sp>
      <p:cxnSp>
        <p:nvCxnSpPr>
          <p:cNvPr id="30" name="Прямая со стрелкой 29"/>
          <p:cNvCxnSpPr>
            <a:stCxn id="14" idx="2"/>
            <a:endCxn id="18" idx="0"/>
          </p:cNvCxnSpPr>
          <p:nvPr/>
        </p:nvCxnSpPr>
        <p:spPr>
          <a:xfrm>
            <a:off x="2975024" y="2708246"/>
            <a:ext cx="0" cy="302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5" idx="2"/>
            <a:endCxn id="24" idx="0"/>
          </p:cNvCxnSpPr>
          <p:nvPr/>
        </p:nvCxnSpPr>
        <p:spPr>
          <a:xfrm>
            <a:off x="4620920" y="2709643"/>
            <a:ext cx="3271" cy="29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9" idx="2"/>
            <a:endCxn id="26" idx="0"/>
          </p:cNvCxnSpPr>
          <p:nvPr/>
        </p:nvCxnSpPr>
        <p:spPr>
          <a:xfrm>
            <a:off x="6281937" y="2709643"/>
            <a:ext cx="1" cy="287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09388" y="1636361"/>
            <a:ext cx="2976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Новые комбинированные свойства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66838" y="2236122"/>
            <a:ext cx="1130791" cy="476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err="1" smtClean="0"/>
              <a:t>Катастрофо</a:t>
            </a:r>
            <a:r>
              <a:rPr lang="ru-RU" sz="1050" b="1" dirty="0" smtClean="0"/>
              <a:t>-устойчивость</a:t>
            </a:r>
            <a:endParaRPr lang="ru-RU" sz="105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066840" y="2999899"/>
            <a:ext cx="1130790" cy="5715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Обеспечение работы ИС в ЧС</a:t>
            </a:r>
            <a:endParaRPr lang="ru-RU" sz="105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052475" y="3807440"/>
            <a:ext cx="1143927" cy="5604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Восстановление ИС после ЧС</a:t>
            </a:r>
            <a:endParaRPr lang="ru-RU" sz="1050" dirty="0"/>
          </a:p>
        </p:txBody>
      </p:sp>
      <p:cxnSp>
        <p:nvCxnSpPr>
          <p:cNvPr id="37" name="Прямая со стрелкой 36"/>
          <p:cNvCxnSpPr>
            <a:stCxn id="34" idx="2"/>
            <a:endCxn id="35" idx="0"/>
          </p:cNvCxnSpPr>
          <p:nvPr/>
        </p:nvCxnSpPr>
        <p:spPr>
          <a:xfrm>
            <a:off x="7632234" y="2712230"/>
            <a:ext cx="1" cy="287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13326" y="1758373"/>
            <a:ext cx="3012514" cy="477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Левая фигурная скобка 38"/>
          <p:cNvSpPr/>
          <p:nvPr/>
        </p:nvSpPr>
        <p:spPr>
          <a:xfrm>
            <a:off x="5446625" y="2129622"/>
            <a:ext cx="137072" cy="230728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8291722" y="2129622"/>
            <a:ext cx="184335" cy="2307285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1" name="Прямоугольник 40"/>
          <p:cNvSpPr/>
          <p:nvPr/>
        </p:nvSpPr>
        <p:spPr>
          <a:xfrm>
            <a:off x="2052801" y="4449294"/>
            <a:ext cx="5142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информационной безопасности - задача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 взаимодействия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1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458163" y="91663"/>
            <a:ext cx="7398088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Основные направления деятельности НСПК</a:t>
            </a:r>
            <a:b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обеспечении информационной безопасности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76306" y="1105692"/>
            <a:ext cx="1786484" cy="7365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ru-RU" sz="1100" b="1" dirty="0"/>
              <a:t>Основные </a:t>
            </a:r>
            <a:r>
              <a:rPr lang="ru-RU" sz="1100" b="1" dirty="0" smtClean="0"/>
              <a:t>направления деятельности  НСПК </a:t>
            </a:r>
            <a:endParaRPr lang="ru-RU" sz="11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196211" y="2241219"/>
            <a:ext cx="1946921" cy="699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ru-RU" sz="1100" b="1" dirty="0" smtClean="0"/>
              <a:t>Формирование и контроль выполнения требований по ИБ для участников </a:t>
            </a:r>
            <a:r>
              <a:rPr lang="ru-RU" sz="1100" b="1" dirty="0" smtClean="0">
                <a:solidFill>
                  <a:srgbClr val="00B050"/>
                </a:solidFill>
              </a:rPr>
              <a:t>ПС «МИР»</a:t>
            </a:r>
            <a:endParaRPr lang="ru-RU" sz="1100" b="1" dirty="0">
              <a:solidFill>
                <a:srgbClr val="00B050"/>
              </a:solidFill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4169548" y="1842251"/>
            <a:ext cx="124" cy="39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67" idx="2"/>
            <a:endCxn id="18" idx="0"/>
          </p:cNvCxnSpPr>
          <p:nvPr/>
        </p:nvCxnSpPr>
        <p:spPr>
          <a:xfrm flipH="1">
            <a:off x="6649409" y="2940250"/>
            <a:ext cx="249365" cy="476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466985" y="2240916"/>
            <a:ext cx="1946921" cy="699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ru-RU" sz="1100" b="1" dirty="0"/>
              <a:t>Обеспечение </a:t>
            </a:r>
            <a:r>
              <a:rPr lang="ru-RU" sz="1100" b="1" dirty="0" err="1"/>
              <a:t>катастрофоустойчивости</a:t>
            </a:r>
            <a:r>
              <a:rPr lang="ru-RU" sz="1100" b="1" dirty="0"/>
              <a:t> инфраструктуры </a:t>
            </a:r>
            <a:r>
              <a:rPr lang="ru-RU" sz="1100" b="1" dirty="0" smtClean="0">
                <a:solidFill>
                  <a:srgbClr val="FF0000"/>
                </a:solidFill>
              </a:rPr>
              <a:t>НСПК</a:t>
            </a:r>
            <a:endParaRPr lang="ru-RU" sz="1100" b="1" dirty="0">
              <a:solidFill>
                <a:srgbClr val="FF0000"/>
              </a:solidFill>
            </a:endParaRPr>
          </a:p>
        </p:txBody>
      </p:sp>
      <p:cxnSp>
        <p:nvCxnSpPr>
          <p:cNvPr id="46" name="Прямая со стрелкой 45"/>
          <p:cNvCxnSpPr>
            <a:stCxn id="42" idx="2"/>
            <a:endCxn id="60" idx="0"/>
          </p:cNvCxnSpPr>
          <p:nvPr/>
        </p:nvCxnSpPr>
        <p:spPr>
          <a:xfrm flipH="1">
            <a:off x="1440446" y="1842251"/>
            <a:ext cx="2729102" cy="398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925313" y="2241219"/>
            <a:ext cx="1946921" cy="699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/>
            <a:r>
              <a:rPr lang="ru-RU" sz="1100" b="1" dirty="0"/>
              <a:t>Обеспечение безопасности технологий </a:t>
            </a:r>
            <a:r>
              <a:rPr lang="ru-RU" sz="1100" b="1" dirty="0" smtClean="0"/>
              <a:t>платежных операций</a:t>
            </a:r>
            <a:r>
              <a:rPr lang="en-US" sz="1100" b="1" dirty="0" smtClean="0"/>
              <a:t> </a:t>
            </a:r>
            <a:r>
              <a:rPr lang="ru-RU" sz="1100" b="1" dirty="0">
                <a:solidFill>
                  <a:srgbClr val="00B050"/>
                </a:solidFill>
              </a:rPr>
              <a:t>ПС «МИР</a:t>
            </a:r>
            <a:r>
              <a:rPr lang="ru-RU" sz="1100" b="1" dirty="0" smtClean="0">
                <a:solidFill>
                  <a:srgbClr val="00B050"/>
                </a:solidFill>
              </a:rPr>
              <a:t>»</a:t>
            </a:r>
            <a:endParaRPr lang="ru-RU" sz="1100" b="1" dirty="0">
              <a:solidFill>
                <a:srgbClr val="00B050"/>
              </a:solidFill>
            </a:endParaRPr>
          </a:p>
        </p:txBody>
      </p:sp>
      <p:cxnSp>
        <p:nvCxnSpPr>
          <p:cNvPr id="48" name="Прямая со стрелкой 47"/>
          <p:cNvCxnSpPr>
            <a:stCxn id="42" idx="2"/>
            <a:endCxn id="67" idx="0"/>
          </p:cNvCxnSpPr>
          <p:nvPr/>
        </p:nvCxnSpPr>
        <p:spPr>
          <a:xfrm>
            <a:off x="4169548" y="1842251"/>
            <a:ext cx="2729226" cy="39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12226" y="3405894"/>
            <a:ext cx="1813249" cy="535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Обеспечение безопасности  контактных приложений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64048" y="3416712"/>
            <a:ext cx="1770721" cy="5258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Обеспечение безопасности  мобильных приложений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14315" y="3416080"/>
            <a:ext cx="1866503" cy="525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Обеспечение безопасности  бесконтактных приложений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17999" y="3421314"/>
            <a:ext cx="1383227" cy="5327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Обеспечение безопасности  интернет-платежей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4691" y="3405894"/>
            <a:ext cx="1705233" cy="535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Обеспечение безопасности обработки чувствительных данных</a:t>
            </a:r>
          </a:p>
        </p:txBody>
      </p:sp>
      <p:cxnSp>
        <p:nvCxnSpPr>
          <p:cNvPr id="54" name="Прямая со стрелкой 53"/>
          <p:cNvCxnSpPr>
            <a:endCxn id="20" idx="0"/>
          </p:cNvCxnSpPr>
          <p:nvPr/>
        </p:nvCxnSpPr>
        <p:spPr>
          <a:xfrm>
            <a:off x="6883095" y="2940250"/>
            <a:ext cx="1426518" cy="481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67" idx="2"/>
            <a:endCxn id="19" idx="0"/>
          </p:cNvCxnSpPr>
          <p:nvPr/>
        </p:nvCxnSpPr>
        <p:spPr>
          <a:xfrm flipH="1">
            <a:off x="4747567" y="2940250"/>
            <a:ext cx="2151207" cy="47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7" idx="2"/>
            <a:endCxn id="17" idx="0"/>
          </p:cNvCxnSpPr>
          <p:nvPr/>
        </p:nvCxnSpPr>
        <p:spPr>
          <a:xfrm flipH="1">
            <a:off x="2818851" y="2940250"/>
            <a:ext cx="4079923" cy="46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1" idx="0"/>
          </p:cNvCxnSpPr>
          <p:nvPr/>
        </p:nvCxnSpPr>
        <p:spPr>
          <a:xfrm flipH="1">
            <a:off x="977308" y="2942867"/>
            <a:ext cx="5921467" cy="463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1512346" y="91663"/>
            <a:ext cx="746231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Поддержка безопасности платежных операций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2153" y="3263585"/>
            <a:ext cx="2597594" cy="629844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Безопасность </a:t>
            </a:r>
            <a:r>
              <a:rPr lang="ru-RU" b="1" dirty="0" err="1" smtClean="0">
                <a:solidFill>
                  <a:schemeClr val="tx1"/>
                </a:solidFill>
              </a:rPr>
              <a:t>ПИН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2153" y="2421382"/>
            <a:ext cx="2597594" cy="626668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Арбитраж операций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57514" y="784092"/>
            <a:ext cx="2654488" cy="826019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Безопасность обмена файловыми данными через </a:t>
            </a:r>
            <a:r>
              <a:rPr lang="ru-RU" b="1" dirty="0" err="1" smtClean="0">
                <a:solidFill>
                  <a:schemeClr val="tx1"/>
                </a:solidFill>
              </a:rPr>
              <a:t>СЭДО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2153" y="784093"/>
            <a:ext cx="2597594" cy="629071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Безопасность каналов связи с участниками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57514" y="2955510"/>
            <a:ext cx="2654488" cy="821154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Взаимная аутентификация карты и эмитента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95487" y="2446141"/>
            <a:ext cx="2896287" cy="629844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Безопасность совершения </a:t>
            </a:r>
            <a:r>
              <a:rPr lang="en-US" b="1" dirty="0" smtClean="0">
                <a:solidFill>
                  <a:schemeClr val="tx1"/>
                </a:solidFill>
              </a:rPr>
              <a:t>off-line </a:t>
            </a:r>
            <a:r>
              <a:rPr lang="ru-RU" b="1" dirty="0" smtClean="0">
                <a:solidFill>
                  <a:schemeClr val="tx1"/>
                </a:solidFill>
              </a:rPr>
              <a:t>операций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6107" y="784093"/>
            <a:ext cx="2895984" cy="629071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Certificate Authority </a:t>
            </a:r>
            <a:r>
              <a:rPr lang="ru-RU" b="1" dirty="0" smtClean="0">
                <a:solidFill>
                  <a:schemeClr val="tx1"/>
                </a:solidFill>
              </a:rPr>
              <a:t>для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всех банков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57514" y="1869239"/>
            <a:ext cx="2654488" cy="827144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Безопасность операций электронной коммерции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96410" y="3292290"/>
            <a:ext cx="2895364" cy="601139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Безопасность мобильной коммерции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96410" y="1600765"/>
            <a:ext cx="2895364" cy="629071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Управление расчетными рисками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2154" y="4108964"/>
            <a:ext cx="2597594" cy="788134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Мониторинг подозрительных операций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096410" y="4108964"/>
            <a:ext cx="2895681" cy="779628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Рапортование</a:t>
            </a:r>
            <a:r>
              <a:rPr lang="ru-RU" b="1" dirty="0" smtClean="0">
                <a:solidFill>
                  <a:schemeClr val="tx1"/>
                </a:solidFill>
              </a:rPr>
              <a:t> о подозрительных операциях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32153" y="1603939"/>
            <a:ext cx="2597594" cy="626668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Безопасность данных карты и операции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63"/>
            <a:ext cx="1458162" cy="596910"/>
          </a:xfrm>
          <a:prstGeom prst="rect">
            <a:avLst/>
          </a:prstGeom>
        </p:spPr>
      </p:pic>
      <p:sp>
        <p:nvSpPr>
          <p:cNvPr id="8" name="object 7"/>
          <p:cNvSpPr txBox="1">
            <a:spLocks noGrp="1"/>
          </p:cNvSpPr>
          <p:nvPr>
            <p:ph type="title"/>
          </p:nvPr>
        </p:nvSpPr>
        <p:spPr>
          <a:xfrm>
            <a:off x="2279941" y="91663"/>
            <a:ext cx="58388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519680" algn="l"/>
              </a:tabLst>
            </a:pPr>
            <a:r>
              <a:rPr lang="ru-RU" sz="2800" b="1" dirty="0" err="1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Катастрофоустойчивость</a:t>
            </a:r>
            <a:r>
              <a:rPr lang="ru-RU" sz="2800" b="1" dirty="0" smtClean="0">
                <a:solidFill>
                  <a:srgbClr val="18A6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в ПС «МИР»</a:t>
            </a:r>
            <a:endParaRPr sz="2800" b="1" dirty="0">
              <a:solidFill>
                <a:srgbClr val="18A6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42" y="725028"/>
            <a:ext cx="6782754" cy="373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9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o3KxOxDU6VszGuxqKG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D2Nqhv7UO32lVnxiSdL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xEwS2kVkupghkmjkzV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q8ROIl80O81aPvM8FY7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8f3uRSQESSWimBbKz4c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CskSWHdEGOEEgJFxPa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5i73RAr0iNs.80L0lR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o3KxOxDU6VszGuxqKG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WR5.HYdUyt4Onv.5k4j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XFsNN3kGbE9bbT8mZz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XFsNN3kGbE9bbT8mZ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PYjlWECUulpRLZLRzuR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1g1BzluEaqvs2hcJUvX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bwwATg5ESPPK6IKr2e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ey4tKkzUqzVs4dKaj3F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WR5.HYdUyt4Onv.5k4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xLEFFAW0qUMLKXXgh8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r6FpTtOkSysoJMW7gu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JeKWhG20.yKjHypFPN1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g_XX3.eUq3P3aS6qBG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RMlnDIFESz43BNURYji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kns7ftgEWdVLdMRbcdX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Zv6FtZDEqX0ZT_y2LV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0h8tg170ylzHOBJzmt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xkauKUvUGwi9ZCbd0Pk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EXFsNN3kGbE9bbT8mZzQ"/>
</p:tagLst>
</file>

<file path=ppt/theme/theme1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none" lIns="0" tIns="0" rIns="0" bIns="0" anchor="b" anchorCtr="0"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13110</TotalTime>
  <Words>1212</Words>
  <Application>Microsoft Office PowerPoint</Application>
  <PresentationFormat>Экран (16:9)</PresentationFormat>
  <Paragraphs>199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 Unicode MS</vt:lpstr>
      <vt:lpstr>Arial</vt:lpstr>
      <vt:lpstr>Calibri</vt:lpstr>
      <vt:lpstr>Georgia</vt:lpstr>
      <vt:lpstr>Myriad Pro</vt:lpstr>
      <vt:lpstr>Roboto Light</vt:lpstr>
      <vt:lpstr>Tahoma</vt:lpstr>
      <vt:lpstr>Wingdings</vt:lpstr>
      <vt:lpstr>1_Тема Office</vt:lpstr>
      <vt:lpstr>2_Тема Office</vt:lpstr>
      <vt:lpstr>Image</vt:lpstr>
      <vt:lpstr>Презентация PowerPoint</vt:lpstr>
      <vt:lpstr>Национальная система платежных карт</vt:lpstr>
      <vt:lpstr>Место АО «НСПК» на карточном рынке России</vt:lpstr>
      <vt:lpstr>Платежная система «МИР»</vt:lpstr>
      <vt:lpstr>Присутствие карты «МИР»</vt:lpstr>
      <vt:lpstr>Обеспечение информационной безопасности платежных систем и дистанционных сервисов</vt:lpstr>
      <vt:lpstr>Основные направления деятельности НСПК в обеспечении информационной безопасности</vt:lpstr>
      <vt:lpstr>Поддержка безопасности платежных операций</vt:lpstr>
      <vt:lpstr>Катастрофоустойчивость в ПС «МИР»</vt:lpstr>
      <vt:lpstr>Основные требования по информационной безопасности для участников ПС «МИР»</vt:lpstr>
      <vt:lpstr>Технологии аутентификации при использовании дистанционных сервисов</vt:lpstr>
      <vt:lpstr>Контактное приложение «МИР»</vt:lpstr>
      <vt:lpstr>Бесконтактное приложение «МИР»</vt:lpstr>
      <vt:lpstr>Мобильное приложение «МИР»</vt:lpstr>
      <vt:lpstr>Токенизация и детокенизация</vt:lpstr>
      <vt:lpstr>Внедрение технологии MirAccept 1.0</vt:lpstr>
      <vt:lpstr>Что нового в технологии MirAccept 2.0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OVA@nspk.ru</dc:creator>
  <cp:lastModifiedBy>Окулесский Василий Андреевич</cp:lastModifiedBy>
  <cp:revision>379</cp:revision>
  <dcterms:created xsi:type="dcterms:W3CDTF">2015-08-24T08:21:30Z</dcterms:created>
  <dcterms:modified xsi:type="dcterms:W3CDTF">2017-03-16T09:43:16Z</dcterms:modified>
</cp:coreProperties>
</file>