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7" r:id="rId5"/>
    <p:sldId id="305" r:id="rId6"/>
    <p:sldId id="306" r:id="rId7"/>
    <p:sldId id="307" r:id="rId8"/>
    <p:sldId id="304" r:id="rId9"/>
    <p:sldId id="286" r:id="rId10"/>
    <p:sldId id="303" r:id="rId11"/>
    <p:sldId id="301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717"/>
    <a:srgbClr val="E7E8E8"/>
    <a:srgbClr val="FFFFFF"/>
    <a:srgbClr val="E7F4FA"/>
    <a:srgbClr val="D9F5FB"/>
    <a:srgbClr val="B8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41300" y="812800"/>
            <a:ext cx="7219950" cy="40624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17FA6-4613-5147-9AF7-9731C55C989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6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=""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=""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=""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=""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=""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1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3E96DB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60" y="344619"/>
            <a:ext cx="480238" cy="4698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7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=""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E92C17D1-E7AD-476C-BDE5-8EC305D97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sz="2200" b="1" dirty="0" smtClean="0">
                <a:latin typeface="+mj-lt"/>
                <a:ea typeface="+mj-ea"/>
                <a:cs typeface="+mj-cs"/>
              </a:rPr>
              <a:t>Пропорциональное регулирование </a:t>
            </a:r>
          </a:p>
          <a:p>
            <a:pPr algn="ctr"/>
            <a:r>
              <a:rPr lang="ru-RU" sz="2200" b="1" dirty="0" smtClean="0">
                <a:latin typeface="+mj-lt"/>
                <a:ea typeface="+mj-ea"/>
                <a:cs typeface="+mj-cs"/>
              </a:rPr>
              <a:t>банковского сектора</a:t>
            </a:r>
            <a:endParaRPr lang="ru-RU" sz="2200" b="1" dirty="0">
              <a:latin typeface="+mj-lt"/>
              <a:ea typeface="+mj-ea"/>
              <a:cs typeface="+mj-cs"/>
            </a:endParaRPr>
          </a:p>
          <a:p>
            <a:pPr algn="ctr"/>
            <a:endParaRPr lang="ru-RU" sz="2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B0593B6-39AD-48C4-909A-F11B3EE40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04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05045" y="443383"/>
            <a:ext cx="8439150" cy="324001"/>
          </a:xfrm>
        </p:spPr>
        <p:txBody>
          <a:bodyPr/>
          <a:lstStyle/>
          <a:p>
            <a:pPr algn="ctr" defTabSz="914377">
              <a:tabLst>
                <a:tab pos="539750" algn="l"/>
              </a:tabLst>
            </a:pPr>
            <a:r>
              <a:rPr lang="ru-RU" sz="2200" dirty="0">
                <a:solidFill>
                  <a:schemeClr val="accent1"/>
                </a:solidFill>
                <a:latin typeface="+mn-lt"/>
                <a:cs typeface="+mn-cs"/>
              </a:rPr>
              <a:t>Пропорциональное регулирование банковского сектора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0812" y="952050"/>
            <a:ext cx="8152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b="1" dirty="0"/>
              <a:t>Б</a:t>
            </a:r>
            <a:r>
              <a:rPr lang="ru-RU" b="1" dirty="0" smtClean="0"/>
              <a:t>анки </a:t>
            </a:r>
            <a:r>
              <a:rPr lang="ru-RU" b="1" dirty="0"/>
              <a:t>с </a:t>
            </a:r>
            <a:r>
              <a:rPr lang="ru-RU" b="1" dirty="0" smtClean="0"/>
              <a:t>универсальной лицензией</a:t>
            </a:r>
            <a:endParaRPr lang="ru-RU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49938" y="1321382"/>
            <a:ext cx="6560462" cy="525214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algn="just">
              <a:lnSpc>
                <a:spcPct val="170000"/>
              </a:lnSpc>
              <a:spcBef>
                <a:spcPts val="0"/>
              </a:spcBef>
              <a:buClr>
                <a:srgbClr val="3E96DB"/>
              </a:buClr>
            </a:pPr>
            <a:r>
              <a:rPr lang="ru-RU" sz="1500" b="1" dirty="0">
                <a:solidFill>
                  <a:schemeClr val="accent1"/>
                </a:solidFill>
              </a:rPr>
              <a:t>Основные регулятивные требования</a:t>
            </a:r>
            <a:endParaRPr lang="en-US" sz="1500" b="1" dirty="0">
              <a:solidFill>
                <a:schemeClr val="accent1"/>
              </a:solidFill>
            </a:endParaRPr>
          </a:p>
          <a:p>
            <a:pPr marL="628650" indent="-450850" algn="just">
              <a:lnSpc>
                <a:spcPct val="17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E7E6E6">
                    <a:lumMod val="10000"/>
                  </a:srgbClr>
                </a:solidFill>
              </a:rPr>
              <a:t>Мин. значение капитала – 1 млрд рублей</a:t>
            </a:r>
            <a:endParaRPr lang="en-US" sz="150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628650" indent="-450850" algn="just">
              <a:lnSpc>
                <a:spcPct val="17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rgbClr val="E7E6E6">
                    <a:lumMod val="10000"/>
                  </a:srgbClr>
                </a:solidFill>
              </a:rPr>
              <a:t>12 </a:t>
            </a:r>
            <a:r>
              <a:rPr lang="ru-RU" sz="1500" dirty="0" smtClean="0">
                <a:solidFill>
                  <a:srgbClr val="E7E6E6">
                    <a:lumMod val="10000"/>
                  </a:srgbClr>
                </a:solidFill>
              </a:rPr>
              <a:t>обязательных нормативов   </a:t>
            </a:r>
            <a:endParaRPr lang="en-US" sz="150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628650" indent="-450850" algn="just">
              <a:lnSpc>
                <a:spcPct val="17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E7E6E6">
                    <a:lumMod val="10000"/>
                  </a:srgbClr>
                </a:solidFill>
              </a:rPr>
              <a:t>Надбавка поддержания достаточности капитала </a:t>
            </a:r>
          </a:p>
          <a:p>
            <a:pPr marL="625475" algn="just">
              <a:lnSpc>
                <a:spcPct val="170000"/>
              </a:lnSpc>
              <a:spcBef>
                <a:spcPts val="0"/>
              </a:spcBef>
              <a:buClr>
                <a:srgbClr val="3E96DB"/>
              </a:buClr>
            </a:pPr>
            <a:r>
              <a:rPr lang="ru-RU" sz="1500" dirty="0" smtClean="0">
                <a:solidFill>
                  <a:srgbClr val="E7E6E6">
                    <a:lumMod val="10000"/>
                  </a:srgbClr>
                </a:solidFill>
              </a:rPr>
              <a:t>в соответствии с Базелем </a:t>
            </a:r>
            <a:r>
              <a:rPr lang="en-US" sz="1500" dirty="0" smtClean="0">
                <a:solidFill>
                  <a:srgbClr val="E7E6E6">
                    <a:lumMod val="10000"/>
                  </a:srgbClr>
                </a:solidFill>
              </a:rPr>
              <a:t>III</a:t>
            </a:r>
            <a:endParaRPr lang="ru-RU" sz="150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968375" indent="-342900" algn="just">
              <a:lnSpc>
                <a:spcPct val="12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628650" indent="-450850" algn="just">
              <a:lnSpc>
                <a:spcPct val="14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520700" indent="-342900">
              <a:lnSpc>
                <a:spcPct val="14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520700" indent="-342900">
              <a:lnSpc>
                <a:spcPct val="13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520700" indent="-342900">
              <a:lnSpc>
                <a:spcPct val="16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ü"/>
            </a:pPr>
            <a:r>
              <a:rPr lang="ru-RU" sz="1500" dirty="0" err="1" smtClean="0">
                <a:solidFill>
                  <a:srgbClr val="E7E6E6">
                    <a:lumMod val="10000"/>
                  </a:srgbClr>
                </a:solidFill>
              </a:rPr>
              <a:t>Антициклическая</a:t>
            </a:r>
            <a:r>
              <a:rPr lang="ru-RU" sz="1500" dirty="0" smtClean="0">
                <a:solidFill>
                  <a:srgbClr val="E7E6E6">
                    <a:lumMod val="10000"/>
                  </a:srgbClr>
                </a:solidFill>
              </a:rPr>
              <a:t> надбавка</a:t>
            </a:r>
            <a:r>
              <a:rPr lang="en-US" sz="1500" dirty="0" smtClean="0">
                <a:solidFill>
                  <a:srgbClr val="E7E6E6">
                    <a:lumMod val="10000"/>
                  </a:srgbClr>
                </a:solidFill>
              </a:rPr>
              <a:t/>
            </a:r>
            <a:br>
              <a:rPr lang="en-US" sz="1500" dirty="0" smtClean="0">
                <a:solidFill>
                  <a:srgbClr val="E7E6E6">
                    <a:lumMod val="10000"/>
                  </a:srgbClr>
                </a:solidFill>
              </a:rPr>
            </a:br>
            <a:r>
              <a:rPr lang="ru-RU" sz="1200" i="1" dirty="0" smtClean="0">
                <a:solidFill>
                  <a:srgbClr val="3E96DB">
                    <a:lumMod val="50000"/>
                  </a:srgbClr>
                </a:solidFill>
              </a:rPr>
              <a:t>значение ежеквартально устанавливается Советом директоров Банка России</a:t>
            </a:r>
            <a:endParaRPr lang="en-US" sz="1200" i="1" u="sng" dirty="0" smtClean="0">
              <a:solidFill>
                <a:srgbClr val="3E96DB">
                  <a:lumMod val="50000"/>
                </a:srgbClr>
              </a:solidFill>
            </a:endParaRPr>
          </a:p>
          <a:p>
            <a:pPr marL="628650" indent="-450850" algn="just">
              <a:lnSpc>
                <a:spcPct val="16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E7E6E6">
                    <a:lumMod val="10000"/>
                  </a:srgbClr>
                </a:solidFill>
              </a:rPr>
              <a:t>Применение международных стандартов:</a:t>
            </a:r>
          </a:p>
          <a:p>
            <a:pPr marL="896931" lvl="3" indent="-450850" algn="just">
              <a:lnSpc>
                <a:spcPct val="16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E7E6E6">
                    <a:lumMod val="10000"/>
                  </a:srgbClr>
                </a:solidFill>
              </a:rPr>
              <a:t>Компонент 2 Базеля </a:t>
            </a:r>
            <a:r>
              <a:rPr lang="en-US" sz="1500" dirty="0" smtClean="0">
                <a:solidFill>
                  <a:srgbClr val="E7E6E6">
                    <a:lumMod val="10000"/>
                  </a:srgbClr>
                </a:solidFill>
              </a:rPr>
              <a:t>II</a:t>
            </a:r>
            <a:r>
              <a:rPr lang="ru-RU" sz="1500" dirty="0" smtClean="0">
                <a:solidFill>
                  <a:srgbClr val="E7E6E6">
                    <a:lumMod val="10000"/>
                  </a:srgbClr>
                </a:solidFill>
              </a:rPr>
              <a:t> – ВПОДК</a:t>
            </a:r>
          </a:p>
          <a:p>
            <a:pPr marL="896931" lvl="3" indent="-450850" algn="just">
              <a:lnSpc>
                <a:spcPct val="16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E7E6E6">
                    <a:lumMod val="10000"/>
                  </a:srgbClr>
                </a:solidFill>
              </a:rPr>
              <a:t>Компонент 3 Базеля </a:t>
            </a:r>
            <a:r>
              <a:rPr lang="en-US" sz="1500" dirty="0" smtClean="0">
                <a:solidFill>
                  <a:srgbClr val="E7E6E6">
                    <a:lumMod val="10000"/>
                  </a:srgbClr>
                </a:solidFill>
              </a:rPr>
              <a:t>II</a:t>
            </a:r>
            <a:r>
              <a:rPr lang="ru-RU" sz="1500" dirty="0" smtClean="0">
                <a:solidFill>
                  <a:srgbClr val="E7E6E6">
                    <a:lumMod val="10000"/>
                  </a:srgbClr>
                </a:solidFill>
              </a:rPr>
              <a:t> – Раскрытие информации</a:t>
            </a:r>
          </a:p>
          <a:p>
            <a:pPr marL="896931" lvl="3" indent="-450850" algn="just">
              <a:lnSpc>
                <a:spcPct val="16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E7E6E6">
                    <a:lumMod val="10000"/>
                  </a:srgbClr>
                </a:solidFill>
              </a:rPr>
              <a:t>МСФО</a:t>
            </a:r>
            <a:endParaRPr lang="en-US" sz="150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896931" lvl="3" indent="-450850" algn="just" fontAlgn="t">
              <a:lnSpc>
                <a:spcPct val="160000"/>
              </a:lnSpc>
              <a:spcBef>
                <a:spcPts val="0"/>
              </a:spcBef>
              <a:buClr>
                <a:srgbClr val="3E96DB"/>
              </a:buClr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181717"/>
                </a:solidFill>
              </a:rPr>
              <a:t>НКЛ и </a:t>
            </a:r>
            <a:r>
              <a:rPr lang="ru-RU" sz="1500" dirty="0">
                <a:solidFill>
                  <a:srgbClr val="181717"/>
                </a:solidFill>
              </a:rPr>
              <a:t>НЧФС </a:t>
            </a:r>
            <a:r>
              <a:rPr lang="ru-RU" sz="1500" dirty="0" smtClean="0">
                <a:solidFill>
                  <a:srgbClr val="181717"/>
                </a:solidFill>
              </a:rPr>
              <a:t>(наблюдаемый) – для СЗКО</a:t>
            </a:r>
            <a:endParaRPr lang="ru-RU" sz="1500" dirty="0">
              <a:solidFill>
                <a:srgbClr val="181717"/>
              </a:solidFill>
            </a:endParaRPr>
          </a:p>
          <a:p>
            <a:pPr marL="171450" indent="-171450" fontAlgn="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000" b="1" i="1" dirty="0" smtClean="0">
              <a:solidFill>
                <a:srgbClr val="164C76"/>
              </a:solidFill>
            </a:endParaRPr>
          </a:p>
          <a:p>
            <a:pPr fontAlgn="t">
              <a:spcBef>
                <a:spcPts val="0"/>
              </a:spcBef>
            </a:pPr>
            <a:endParaRPr lang="ru-RU" sz="1100" i="1" dirty="0" smtClean="0">
              <a:solidFill>
                <a:srgbClr val="164C76"/>
              </a:solidFill>
            </a:endParaRPr>
          </a:p>
          <a:p>
            <a:pPr marL="171450" indent="-171450" fontAlgn="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i="1" dirty="0" smtClean="0">
                <a:solidFill>
                  <a:srgbClr val="164C76"/>
                </a:solidFill>
              </a:rPr>
              <a:t>В </a:t>
            </a:r>
            <a:r>
              <a:rPr lang="ru-RU" sz="1100" i="1" dirty="0">
                <a:solidFill>
                  <a:srgbClr val="164C76"/>
                </a:solidFill>
              </a:rPr>
              <a:t>соответствии с Указанием Банка России от 27.11.18 № </a:t>
            </a:r>
            <a:r>
              <a:rPr lang="ru-RU" sz="1100" i="1" dirty="0" smtClean="0">
                <a:solidFill>
                  <a:srgbClr val="164C76"/>
                </a:solidFill>
              </a:rPr>
              <a:t>4989-У «</a:t>
            </a:r>
            <a:r>
              <a:rPr lang="ru-RU" sz="1100" i="1" dirty="0">
                <a:solidFill>
                  <a:srgbClr val="164C76"/>
                </a:solidFill>
              </a:rPr>
              <a:t>О внесении изменений </a:t>
            </a:r>
            <a:endParaRPr lang="ru-RU" sz="1100" i="1" dirty="0" smtClean="0">
              <a:solidFill>
                <a:srgbClr val="164C76"/>
              </a:solidFill>
            </a:endParaRPr>
          </a:p>
          <a:p>
            <a:pPr fontAlgn="t">
              <a:lnSpc>
                <a:spcPct val="110000"/>
              </a:lnSpc>
              <a:spcBef>
                <a:spcPts val="0"/>
              </a:spcBef>
            </a:pPr>
            <a:r>
              <a:rPr lang="ru-RU" sz="1100" i="1" dirty="0" smtClean="0">
                <a:solidFill>
                  <a:srgbClr val="164C76"/>
                </a:solidFill>
              </a:rPr>
              <a:t>в </a:t>
            </a:r>
            <a:r>
              <a:rPr lang="ru-RU" sz="1100" i="1" dirty="0">
                <a:solidFill>
                  <a:srgbClr val="164C76"/>
                </a:solidFill>
              </a:rPr>
              <a:t>Инструкцию Банка России от 28 июня 2017 года № 180-И «Об обязательных нормативах банков</a:t>
            </a:r>
            <a:r>
              <a:rPr lang="ru-RU" sz="1100" i="1" dirty="0" smtClean="0">
                <a:solidFill>
                  <a:srgbClr val="164C76"/>
                </a:solidFill>
              </a:rPr>
              <a:t>».</a:t>
            </a:r>
            <a:endParaRPr lang="en-US" sz="110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1966913" algn="just">
              <a:spcBef>
                <a:spcPts val="0"/>
              </a:spcBef>
              <a:buClr>
                <a:srgbClr val="3E96DB"/>
              </a:buClr>
              <a:tabLst>
                <a:tab pos="12649200" algn="l"/>
                <a:tab pos="13906500" algn="l"/>
              </a:tabLst>
            </a:pPr>
            <a:endParaRPr lang="ru-RU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85725" algn="just">
              <a:spcBef>
                <a:spcPts val="0"/>
              </a:spcBef>
              <a:buClr>
                <a:srgbClr val="3E96DB"/>
              </a:buClr>
              <a:tabLst>
                <a:tab pos="12649200" algn="l"/>
                <a:tab pos="13906500" algn="l"/>
              </a:tabLst>
            </a:pPr>
            <a:endParaRPr lang="ru-RU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85725" algn="just">
              <a:spcBef>
                <a:spcPts val="0"/>
              </a:spcBef>
              <a:buClr>
                <a:srgbClr val="3E96DB"/>
              </a:buClr>
              <a:tabLst>
                <a:tab pos="12649200" algn="l"/>
                <a:tab pos="13906500" algn="l"/>
              </a:tabLst>
            </a:pPr>
            <a:endParaRPr lang="ru-RU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85725" algn="just">
              <a:spcBef>
                <a:spcPts val="0"/>
              </a:spcBef>
              <a:buClr>
                <a:srgbClr val="3E96DB"/>
              </a:buClr>
              <a:tabLst>
                <a:tab pos="12649200" algn="l"/>
                <a:tab pos="13906500" algn="l"/>
              </a:tabLst>
            </a:pPr>
            <a:endParaRPr lang="ru-RU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85725" algn="just">
              <a:spcBef>
                <a:spcPts val="0"/>
              </a:spcBef>
              <a:buClr>
                <a:srgbClr val="3E96DB"/>
              </a:buClr>
              <a:tabLst>
                <a:tab pos="12649200" algn="l"/>
                <a:tab pos="13906500" algn="l"/>
              </a:tabLst>
            </a:pPr>
            <a:endParaRPr lang="ru-RU" dirty="0" smtClean="0">
              <a:solidFill>
                <a:srgbClr val="E7E6E6">
                  <a:lumMod val="10000"/>
                </a:srgb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38" y="2868519"/>
            <a:ext cx="5474682" cy="847417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09938"/>
              </p:ext>
            </p:extLst>
          </p:nvPr>
        </p:nvGraphicFramePr>
        <p:xfrm>
          <a:off x="7201274" y="986261"/>
          <a:ext cx="4358571" cy="5587267"/>
        </p:xfrm>
        <a:graphic>
          <a:graphicData uri="http://schemas.openxmlformats.org/drawingml/2006/table">
            <a:tbl>
              <a:tblPr/>
              <a:tblGrid>
                <a:gridCol w="2734522"/>
                <a:gridCol w="1624049"/>
              </a:tblGrid>
              <a:tr h="576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Обязательные нормативы </a:t>
                      </a:r>
                      <a:r>
                        <a:rPr lang="ru-RU" sz="1200" b="1" u="none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банка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с универсальной лицензией</a:t>
                      </a:r>
                      <a:r>
                        <a:rPr lang="en-US" sz="1200" u="none" dirty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200" u="none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1A578A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Минимальные значения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47632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Достаточности капитала </a:t>
                      </a:r>
                      <a:r>
                        <a:rPr lang="en-US" sz="1200" b="1" kern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200" b="1" kern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b="1" kern="1200" dirty="0" smtClean="0">
                        <a:solidFill>
                          <a:srgbClr val="1A57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Собственных средств (капитала) (Н1.0)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Базового капитала (Н1.1)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Основного капитала (Н1.2)</a:t>
                      </a: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1A578A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≥8</a:t>
                      </a:r>
                      <a:r>
                        <a:rPr lang="ru-RU" sz="1200" b="1" dirty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192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≥4,5</a:t>
                      </a:r>
                      <a:r>
                        <a:rPr lang="ru-RU" sz="1200" b="1" dirty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29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≥6</a:t>
                      </a:r>
                      <a:r>
                        <a:rPr lang="ru-RU" sz="1200" b="1" dirty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2187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Финансового</a:t>
                      </a:r>
                      <a:r>
                        <a:rPr lang="ru-RU" sz="1200" baseline="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рычага (Н1.4)</a:t>
                      </a:r>
                      <a:endParaRPr lang="ru-RU" sz="1200" kern="1200" dirty="0">
                        <a:solidFill>
                          <a:srgbClr val="1A578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≥3</a:t>
                      </a:r>
                      <a:r>
                        <a:rPr lang="ru-RU" sz="1200" b="1" dirty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38443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Ликвидности </a:t>
                      </a:r>
                      <a:r>
                        <a:rPr lang="en-US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(3)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Мгновенной</a:t>
                      </a:r>
                      <a:endParaRPr lang="ru-RU" sz="1200" dirty="0">
                        <a:solidFill>
                          <a:srgbClr val="1A578A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Текущей</a:t>
                      </a:r>
                      <a:endParaRPr lang="ru-RU" sz="1200" dirty="0">
                        <a:solidFill>
                          <a:srgbClr val="1A578A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Долгосрочной</a:t>
                      </a:r>
                      <a:endParaRPr lang="ru-RU" sz="1200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1A578A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≥15</a:t>
                      </a:r>
                      <a:r>
                        <a:rPr lang="ru-RU" sz="1200" b="1" dirty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192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≥50</a:t>
                      </a:r>
                      <a:r>
                        <a:rPr lang="ru-RU" sz="1200" b="1" dirty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192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≤120</a:t>
                      </a:r>
                      <a:r>
                        <a:rPr lang="ru-RU" sz="1200" b="1" dirty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2436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Концентрации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(5)</a:t>
                      </a:r>
                      <a:endParaRPr lang="ru-RU" sz="1200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576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Макс.</a:t>
                      </a:r>
                      <a:r>
                        <a:rPr lang="ru-RU" sz="1200" baseline="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 размер р</a:t>
                      </a: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иска на одного заемщика или группу связанных заемщиков</a:t>
                      </a:r>
                      <a:endParaRPr lang="ru-RU" sz="1200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≤25</a:t>
                      </a:r>
                      <a:r>
                        <a:rPr lang="ru-RU" sz="1200" b="1" dirty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384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Макс.</a:t>
                      </a:r>
                      <a:r>
                        <a:rPr lang="ru-RU" sz="1200" baseline="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 размер к</a:t>
                      </a: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рупных кредитных рисков </a:t>
                      </a:r>
                      <a:endParaRPr lang="ru-RU" sz="1200" dirty="0">
                        <a:solidFill>
                          <a:srgbClr val="1A578A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≤800</a:t>
                      </a:r>
                      <a:r>
                        <a:rPr lang="ru-RU" sz="1200" b="1" dirty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768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Норматив использования собственных средств (капитала) банка для приобретения акций (долей) других юридических лиц</a:t>
                      </a:r>
                      <a:endParaRPr lang="ru-RU" sz="1200" dirty="0">
                        <a:solidFill>
                          <a:srgbClr val="1A578A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≤2</a:t>
                      </a:r>
                      <a:r>
                        <a:rPr lang="en-US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427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Совокупная величина риска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по инсайдерам банка</a:t>
                      </a:r>
                      <a:endParaRPr lang="ru-RU" sz="1200" dirty="0">
                        <a:solidFill>
                          <a:srgbClr val="1A578A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≤3</a:t>
                      </a:r>
                      <a:r>
                        <a:rPr lang="ru-RU" sz="1200" b="1" dirty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  <a:tr h="576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Макс.</a:t>
                      </a:r>
                      <a:r>
                        <a:rPr lang="ru-RU" sz="1200" baseline="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 размер р</a:t>
                      </a: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иска на связанное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с банком лицо (группу связанных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с банком лиц)</a:t>
                      </a: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≤2</a:t>
                      </a:r>
                      <a:r>
                        <a:rPr lang="en-US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28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C4EB27-9ADE-42C2-9A98-47F5822B2EE7}" type="slidenum">
              <a:rPr lang="ru-RU">
                <a:latin typeface="Arial"/>
              </a:rPr>
              <a:pPr defTabSz="914377"/>
              <a:t>3</a:t>
            </a:fld>
            <a:endParaRPr lang="ru-RU" dirty="0">
              <a:latin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3386" y="1368713"/>
            <a:ext cx="6464301" cy="5040026"/>
          </a:xfrm>
        </p:spPr>
        <p:txBody>
          <a:bodyPr/>
          <a:lstStyle/>
          <a:p>
            <a:pPr marL="177800" indent="0">
              <a:lnSpc>
                <a:spcPct val="150000"/>
              </a:lnSpc>
              <a:spcBef>
                <a:spcPts val="0"/>
              </a:spcBef>
              <a:buClr>
                <a:srgbClr val="3E96DB"/>
              </a:buClr>
              <a:buNone/>
            </a:pPr>
            <a:r>
              <a:rPr lang="ru-RU" sz="1400" b="1" dirty="0" smtClean="0">
                <a:solidFill>
                  <a:schemeClr val="accent1"/>
                </a:solidFill>
              </a:rPr>
              <a:t>Основные регулятивные требования</a:t>
            </a:r>
            <a:endParaRPr lang="en-US" sz="1400" b="1" dirty="0">
              <a:solidFill>
                <a:schemeClr val="accent1"/>
              </a:solidFill>
            </a:endParaRPr>
          </a:p>
          <a:p>
            <a:pPr marL="628650" indent="-450850"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3E96DB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</a:rPr>
              <a:t>Мин. значение </a:t>
            </a: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</a:rPr>
              <a:t>капитала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</a:rPr>
              <a:t>– </a:t>
            </a: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</a:rPr>
              <a:t>300 млн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</a:rPr>
              <a:t>рублей</a:t>
            </a:r>
          </a:p>
          <a:p>
            <a:pPr marL="628650" indent="-450850" algn="just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3E96DB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E7E6E6">
                    <a:lumMod val="10000"/>
                  </a:srgbClr>
                </a:solidFill>
              </a:rPr>
              <a:t>5 </a:t>
            </a: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</a:rPr>
              <a:t>обязательных нормативов   </a:t>
            </a:r>
            <a:endParaRPr lang="en-US" sz="140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628650" indent="-4508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3E96D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</a:rPr>
              <a:t>Запрет кредитования нерезидентов</a:t>
            </a:r>
            <a:endParaRPr lang="en-US" sz="1400" dirty="0">
              <a:solidFill>
                <a:srgbClr val="E7E6E6">
                  <a:lumMod val="10000"/>
                </a:srgbClr>
              </a:solidFill>
            </a:endParaRPr>
          </a:p>
          <a:p>
            <a:pPr marL="628650" indent="-4508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3E96D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</a:rPr>
              <a:t>Операции      с      ценными      бумагами,     включенными     в котировальный список первого (высшего) уровня Московской биржи,  а  также  определенными  Банком  России  (Указание   № 4979-У)</a:t>
            </a:r>
            <a:endParaRPr lang="en-US" sz="1400" dirty="0" smtClean="0">
              <a:solidFill>
                <a:srgbClr val="E7E6E6">
                  <a:lumMod val="10000"/>
                </a:srgbClr>
              </a:solidFill>
            </a:endParaRPr>
          </a:p>
          <a:p>
            <a:pPr marL="628650" indent="-450850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Clr>
                <a:srgbClr val="3E96DB"/>
              </a:buCl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</a:rPr>
              <a:t>Открытие  банковского  счета  в  иностранном  банке 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</a:rPr>
              <a:t>только для целей участия в иностранной платежной </a:t>
            </a:r>
            <a:r>
              <a:rPr lang="ru-RU" sz="1400" dirty="0" smtClean="0">
                <a:solidFill>
                  <a:srgbClr val="E7E6E6">
                    <a:lumMod val="10000"/>
                  </a:srgbClr>
                </a:solidFill>
              </a:rPr>
              <a:t>системе</a:t>
            </a:r>
            <a:endParaRPr lang="ru-RU" sz="1400" dirty="0">
              <a:solidFill>
                <a:srgbClr val="E7E6E6">
                  <a:lumMod val="10000"/>
                </a:srgbClr>
              </a:solidFill>
            </a:endParaRPr>
          </a:p>
          <a:p>
            <a:pPr marL="85725" indent="0" algn="just">
              <a:spcBef>
                <a:spcPts val="0"/>
              </a:spcBef>
              <a:buClr>
                <a:srgbClr val="3E96DB"/>
              </a:buClr>
              <a:buNone/>
              <a:tabLst>
                <a:tab pos="12649200" algn="l"/>
                <a:tab pos="13906500" algn="l"/>
              </a:tabLst>
            </a:pPr>
            <a:endParaRPr lang="ru-RU" sz="1600" dirty="0">
              <a:solidFill>
                <a:srgbClr val="E7E6E6">
                  <a:lumMod val="10000"/>
                </a:srgbClr>
              </a:solidFill>
            </a:endParaRPr>
          </a:p>
          <a:p>
            <a:pPr marL="85725" indent="0" algn="just">
              <a:spcBef>
                <a:spcPts val="0"/>
              </a:spcBef>
              <a:buClr>
                <a:srgbClr val="3E96DB"/>
              </a:buClr>
              <a:buNone/>
              <a:tabLst>
                <a:tab pos="12649200" algn="l"/>
                <a:tab pos="13906500" algn="l"/>
              </a:tabLst>
            </a:pPr>
            <a:endParaRPr lang="ru-RU" sz="1600" dirty="0">
              <a:solidFill>
                <a:srgbClr val="E7E6E6">
                  <a:lumMod val="10000"/>
                </a:srgbClr>
              </a:solidFill>
            </a:endParaRPr>
          </a:p>
          <a:p>
            <a:pPr marL="85725" indent="0" algn="just">
              <a:spcBef>
                <a:spcPts val="0"/>
              </a:spcBef>
              <a:buClr>
                <a:srgbClr val="3E96DB"/>
              </a:buClr>
              <a:buNone/>
              <a:tabLst>
                <a:tab pos="12649200" algn="l"/>
                <a:tab pos="13906500" algn="l"/>
              </a:tabLst>
            </a:pPr>
            <a:endParaRPr lang="ru-RU" sz="1600" dirty="0">
              <a:solidFill>
                <a:srgbClr val="E7E6E6">
                  <a:lumMod val="10000"/>
                </a:srgbClr>
              </a:solidFill>
            </a:endParaRPr>
          </a:p>
          <a:p>
            <a:pPr marL="85725" indent="0" algn="just">
              <a:spcBef>
                <a:spcPts val="0"/>
              </a:spcBef>
              <a:buClr>
                <a:srgbClr val="3E96DB"/>
              </a:buClr>
              <a:buNone/>
              <a:tabLst>
                <a:tab pos="12649200" algn="l"/>
                <a:tab pos="13906500" algn="l"/>
              </a:tabLst>
            </a:pPr>
            <a:endParaRPr lang="ru-RU" sz="1600" dirty="0">
              <a:solidFill>
                <a:srgbClr val="E7E6E6">
                  <a:lumMod val="1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376" y="5657850"/>
            <a:ext cx="914401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914377">
              <a:lnSpc>
                <a:spcPct val="90000"/>
              </a:lnSpc>
            </a:pPr>
            <a:endParaRPr lang="ru-RU" sz="2000" dirty="0">
              <a:solidFill>
                <a:srgbClr val="B9B8BA"/>
              </a:solidFill>
              <a:latin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032660"/>
              </p:ext>
            </p:extLst>
          </p:nvPr>
        </p:nvGraphicFramePr>
        <p:xfrm>
          <a:off x="606350" y="4835957"/>
          <a:ext cx="11152261" cy="16437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52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43785">
                <a:tc>
                  <a:txBody>
                    <a:bodyPr/>
                    <a:lstStyle/>
                    <a:p>
                      <a:pPr marL="85725" marR="0" lvl="0" indent="0" algn="just" defTabSz="914377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2649200" algn="l"/>
                          <a:tab pos="13906500" algn="l"/>
                        </a:tabLst>
                        <a:defRPr/>
                      </a:pPr>
                      <a:r>
                        <a:rPr kumimoji="0" lang="ru-RU" sz="15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Особенности регулирования:</a:t>
                      </a:r>
                      <a:endParaRPr kumimoji="0" lang="en-US" sz="1500" b="1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71475" marR="0" lvl="0" indent="-285750" algn="just" defTabSz="914377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12649200" algn="l"/>
                          <a:tab pos="13906500" algn="l"/>
                        </a:tabLst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Технически сложные стандарты БКБН не применяются (в том числе, норматив финансового рычага, НКЛ, НЧСФ, требования Компонента 3 Базеля II – Раскрытие информации)</a:t>
                      </a:r>
                      <a:endParaRPr kumimoji="0" lang="en-US" sz="1400" b="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371475" marR="0" lvl="0" indent="-285750" algn="just" defTabSz="914377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>
                          <a:tab pos="12649200" algn="l"/>
                          <a:tab pos="13906500" algn="l"/>
                        </a:tabLst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Отмена требований МСФО на соло-основе</a:t>
                      </a:r>
                    </a:p>
                    <a:p>
                      <a:pPr marL="371475" marR="0" lvl="0" indent="-285750" algn="l" defTabSz="914377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Упрощенные требования в рамках Компонента 2 Базеля II – ВПОДК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83229"/>
              </p:ext>
            </p:extLst>
          </p:nvPr>
        </p:nvGraphicFramePr>
        <p:xfrm>
          <a:off x="7455877" y="1180543"/>
          <a:ext cx="4079659" cy="32744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582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7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2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Обязательные нормативы </a:t>
                      </a:r>
                      <a:r>
                        <a:rPr lang="ru-RU" sz="1200" b="1" u="none" dirty="0" smtClean="0">
                          <a:solidFill>
                            <a:srgbClr val="1A578A"/>
                          </a:solidFill>
                          <a:effectLst/>
                        </a:rPr>
                        <a:t>банков с базовой лицензией</a:t>
                      </a:r>
                      <a:endParaRPr lang="ru-RU" sz="1200" b="1" u="none" dirty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A578A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Минимальные значения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599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Достаточности капитала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A578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Совокупного капитала (Н1.0)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Основного капитала (Н1.2)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1A578A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≥8</a:t>
                      </a:r>
                      <a:r>
                        <a:rPr lang="ru-RU" sz="1200" b="1" dirty="0">
                          <a:solidFill>
                            <a:srgbClr val="1A578A"/>
                          </a:solidFill>
                          <a:effectLst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≥6%</a:t>
                      </a:r>
                      <a:endParaRPr lang="ru-RU" sz="1200" b="1" dirty="0" smtClean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0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Ликвидности </a:t>
                      </a:r>
                      <a:r>
                        <a:rPr lang="en-US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(1)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1A578A"/>
                          </a:solidFill>
                          <a:effectLst/>
                        </a:rPr>
                        <a:t>Текущей</a:t>
                      </a:r>
                      <a:r>
                        <a:rPr lang="ru-RU" sz="1200" baseline="0" dirty="0" smtClean="0">
                          <a:solidFill>
                            <a:srgbClr val="1A578A"/>
                          </a:solidFill>
                          <a:effectLst/>
                        </a:rPr>
                        <a:t> </a:t>
                      </a:r>
                      <a:endParaRPr lang="en-US" sz="1200" dirty="0" smtClean="0">
                        <a:solidFill>
                          <a:srgbClr val="1A578A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A578A"/>
                        </a:solidFill>
                        <a:effectLst/>
                      </a:endParaRPr>
                    </a:p>
                  </a:txBody>
                  <a:tcPr marL="19050" marR="19050" marT="0" marB="0">
                    <a:solidFill>
                      <a:srgbClr val="E7F4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1A578A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≥</a:t>
                      </a:r>
                      <a:r>
                        <a:rPr lang="en-US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50</a:t>
                      </a: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4319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1A578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Концентрации </a:t>
                      </a:r>
                      <a:r>
                        <a:rPr lang="en-US" sz="1200" b="1" dirty="0" smtClean="0">
                          <a:solidFill>
                            <a:srgbClr val="1A578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(2)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91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Макс. размер риска на одного заемщика или группу связанных заемщиков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578A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≤2</a:t>
                      </a:r>
                      <a:r>
                        <a:rPr lang="en-US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291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Макс. размер риска на связанное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банком лицо (группу связанных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578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банком лиц)</a:t>
                      </a: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≤2</a:t>
                      </a:r>
                      <a:r>
                        <a:rPr lang="en-US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0</a:t>
                      </a:r>
                      <a:r>
                        <a:rPr lang="ru-RU" sz="1200" b="1" dirty="0" smtClean="0">
                          <a:solidFill>
                            <a:srgbClr val="1A578A"/>
                          </a:solidFill>
                          <a:effectLst/>
                        </a:rPr>
                        <a:t>%</a:t>
                      </a:r>
                      <a:endParaRPr lang="ru-RU" sz="1200" b="1" dirty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793631" y="355206"/>
            <a:ext cx="87836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2200" dirty="0">
                <a:solidFill>
                  <a:schemeClr val="accent1"/>
                </a:solidFill>
              </a:rPr>
              <a:t>Пропорциональное </a:t>
            </a:r>
            <a:r>
              <a:rPr lang="ru-RU" sz="2200" dirty="0" smtClean="0">
                <a:solidFill>
                  <a:schemeClr val="accent1"/>
                </a:solidFill>
              </a:rPr>
              <a:t>регулирование </a:t>
            </a:r>
            <a:r>
              <a:rPr lang="ru-RU" sz="2200" dirty="0">
                <a:solidFill>
                  <a:schemeClr val="accent1"/>
                </a:solidFill>
              </a:rPr>
              <a:t>банковского секто</a:t>
            </a:r>
            <a:r>
              <a:rPr lang="ru-RU" sz="2200" dirty="0" smtClean="0">
                <a:solidFill>
                  <a:schemeClr val="accent1"/>
                </a:solidFill>
              </a:rPr>
              <a:t>ра </a:t>
            </a:r>
            <a:endParaRPr lang="ru-RU" sz="2000" b="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8674" y="892737"/>
            <a:ext cx="8152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b="1" dirty="0"/>
              <a:t>Б</a:t>
            </a:r>
            <a:r>
              <a:rPr lang="ru-RU" b="1" dirty="0" smtClean="0"/>
              <a:t>анки </a:t>
            </a:r>
            <a:r>
              <a:rPr lang="ru-RU" b="1" dirty="0"/>
              <a:t>с базовой </a:t>
            </a:r>
            <a:r>
              <a:rPr lang="ru-RU" b="1" dirty="0" smtClean="0"/>
              <a:t>лицензией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87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369415" y="345602"/>
            <a:ext cx="390193" cy="469859"/>
          </a:xfrm>
          <a:prstGeom prst="rect">
            <a:avLst/>
          </a:prstGeom>
        </p:spPr>
        <p:txBody>
          <a:bodyPr anchor="ctr" anchorCtr="0"/>
          <a:lstStyle/>
          <a:p>
            <a:fld id="{2EC4EB27-9ADE-42C2-9A98-47F5822B2EE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95854" y="6486525"/>
            <a:ext cx="45719" cy="76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2000" dirty="0">
              <a:solidFill>
                <a:srgbClr val="B9B8B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3524" y="5952018"/>
            <a:ext cx="11196083" cy="4446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00" i="1" dirty="0">
                <a:solidFill>
                  <a:srgbClr val="3E96DB"/>
                </a:solidFill>
              </a:rPr>
              <a:t>* </a:t>
            </a:r>
            <a:r>
              <a:rPr lang="ru-RU" sz="1000" i="1" dirty="0">
                <a:solidFill>
                  <a:srgbClr val="E7E6E6">
                    <a:lumMod val="10000"/>
                  </a:srgbClr>
                </a:solidFill>
              </a:rPr>
              <a:t>у которых предельное значение дохода</a:t>
            </a:r>
            <a:r>
              <a:rPr lang="en-US" sz="1000" i="1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ru-RU" sz="1000" i="1" dirty="0">
                <a:solidFill>
                  <a:srgbClr val="E7E6E6">
                    <a:lumMod val="10000"/>
                  </a:srgbClr>
                </a:solidFill>
              </a:rPr>
              <a:t>от предпринимательской деятельности за предшествующий </a:t>
            </a:r>
            <a:r>
              <a:rPr lang="ru-RU" sz="1000" i="1" dirty="0" smtClean="0">
                <a:solidFill>
                  <a:srgbClr val="E7E6E6">
                    <a:lumMod val="10000"/>
                  </a:srgbClr>
                </a:solidFill>
              </a:rPr>
              <a:t>год </a:t>
            </a:r>
            <a:r>
              <a:rPr lang="ru-RU" sz="1000" i="1" dirty="0">
                <a:solidFill>
                  <a:srgbClr val="E7E6E6">
                    <a:lumMod val="10000"/>
                  </a:srgbClr>
                </a:solidFill>
              </a:rPr>
              <a:t>не превышает значения, установленного</a:t>
            </a:r>
            <a:r>
              <a:rPr lang="en-US" sz="1000" i="1" dirty="0">
                <a:solidFill>
                  <a:srgbClr val="E7E6E6">
                    <a:lumMod val="10000"/>
                  </a:srgbClr>
                </a:solidFill>
              </a:rPr>
              <a:t> </a:t>
            </a:r>
            <a:r>
              <a:rPr lang="ru-RU" sz="1000" i="1" dirty="0">
                <a:solidFill>
                  <a:srgbClr val="E7E6E6">
                    <a:lumMod val="10000"/>
                  </a:srgbClr>
                </a:solidFill>
              </a:rPr>
              <a:t>Постановлением Правительства РФ от 4 апреля 2016 года № 265      </a:t>
            </a:r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="" xmlns:a16="http://schemas.microsoft.com/office/drawing/2014/main" id="{D86ECDDD-BB95-4C45-AFED-EB52542A9F30}"/>
              </a:ext>
            </a:extLst>
          </p:cNvPr>
          <p:cNvSpPr txBox="1">
            <a:spLocks/>
          </p:cNvSpPr>
          <p:nvPr/>
        </p:nvSpPr>
        <p:spPr>
          <a:xfrm>
            <a:off x="1740061" y="148046"/>
            <a:ext cx="8439150" cy="66741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>
              <a:solidFill>
                <a:schemeClr val="accent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63524" y="3697217"/>
            <a:ext cx="4687744" cy="1599673"/>
          </a:xfrm>
          <a:prstGeom prst="round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377">
              <a:lnSpc>
                <a:spcPct val="120000"/>
              </a:lnSpc>
              <a:buClr>
                <a:srgbClr val="3E96DB"/>
              </a:buClr>
              <a:defRPr/>
            </a:pPr>
            <a:r>
              <a:rPr lang="ru-RU" sz="1500" b="1" dirty="0">
                <a:solidFill>
                  <a:schemeClr val="tx1"/>
                </a:solidFill>
              </a:rPr>
              <a:t>Операции с профильными категориями </a:t>
            </a:r>
            <a:r>
              <a:rPr lang="ru-RU" sz="1500" b="1" dirty="0" smtClean="0">
                <a:solidFill>
                  <a:schemeClr val="tx1"/>
                </a:solidFill>
              </a:rPr>
              <a:t>заемщиков:</a:t>
            </a:r>
            <a:endParaRPr lang="ru-RU" sz="1500" b="1" dirty="0">
              <a:solidFill>
                <a:schemeClr val="tx1"/>
              </a:solidFill>
            </a:endParaRPr>
          </a:p>
          <a:p>
            <a:pPr marL="285750" lvl="0" indent="-285750" defTabSz="914377">
              <a:lnSpc>
                <a:spcPct val="120000"/>
              </a:lnSpc>
              <a:buClr>
                <a:srgbClr val="3E96DB"/>
              </a:buClr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tx1"/>
                </a:solidFill>
              </a:rPr>
              <a:t>включаются в расчет норматива Н6 </a:t>
            </a:r>
            <a:endParaRPr lang="ru-RU" sz="1500" dirty="0" smtClean="0">
              <a:solidFill>
                <a:schemeClr val="tx1"/>
              </a:solidFill>
            </a:endParaRPr>
          </a:p>
          <a:p>
            <a:pPr lvl="0" defTabSz="914377">
              <a:lnSpc>
                <a:spcPct val="120000"/>
              </a:lnSpc>
              <a:buClr>
                <a:srgbClr val="3E96DB"/>
              </a:buClr>
              <a:defRPr/>
            </a:pP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    с </a:t>
            </a:r>
            <a:r>
              <a:rPr lang="ru-RU" sz="1500" dirty="0">
                <a:solidFill>
                  <a:schemeClr val="tx1"/>
                </a:solidFill>
              </a:rPr>
              <a:t>коэффициентом 1,0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24419" y="3697217"/>
            <a:ext cx="6209211" cy="2143345"/>
          </a:xfrm>
          <a:prstGeom prst="round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377">
              <a:lnSpc>
                <a:spcPct val="120000"/>
              </a:lnSpc>
              <a:buClr>
                <a:srgbClr val="3E96DB"/>
              </a:buClr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Операции с непрофильными категориями заемщиков:</a:t>
            </a:r>
            <a:r>
              <a:rPr lang="ru-RU" sz="1500" u="sng" dirty="0" smtClean="0">
                <a:solidFill>
                  <a:schemeClr val="tx1"/>
                </a:solidFill>
              </a:rPr>
              <a:t> </a:t>
            </a:r>
          </a:p>
          <a:p>
            <a:pPr marL="285750" lvl="0" indent="-285750" defTabSz="914377">
              <a:lnSpc>
                <a:spcPct val="120000"/>
              </a:lnSpc>
              <a:buClr>
                <a:srgbClr val="3E96DB"/>
              </a:buClr>
              <a:buFont typeface="Wingdings" panose="05000000000000000000" pitchFamily="2" charset="2"/>
              <a:buChar char="Ø"/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отраженные на счетах по 31.12.2017 включаются в расчет норматива Н6 с коэффициентом 1,0</a:t>
            </a:r>
          </a:p>
          <a:p>
            <a:pPr marL="285750" lvl="0" indent="-285750" defTabSz="914377">
              <a:lnSpc>
                <a:spcPct val="120000"/>
              </a:lnSpc>
              <a:buClr>
                <a:srgbClr val="3E96DB"/>
              </a:buClr>
              <a:buFont typeface="Wingdings" panose="05000000000000000000" pitchFamily="2" charset="2"/>
              <a:buChar char="Ø"/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отраженные на счетах после 01.01.2018, с 01.07.2018 включаются в расчет норматива Н6 с коэффициентом 2,0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646" y="1325777"/>
            <a:ext cx="11344128" cy="2228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377">
              <a:lnSpc>
                <a:spcPct val="120000"/>
              </a:lnSpc>
              <a:buClr>
                <a:schemeClr val="accent2"/>
              </a:buClr>
              <a:defRPr/>
            </a:pPr>
            <a:r>
              <a:rPr lang="ru-RU" sz="1500" dirty="0">
                <a:solidFill>
                  <a:schemeClr val="tx1"/>
                </a:solidFill>
              </a:rPr>
              <a:t>Для целей расчета Н6 введены профильные категории заемщиков:</a:t>
            </a:r>
          </a:p>
          <a:p>
            <a:pPr marL="742939" lvl="1" indent="-285750" defTabSz="914377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tx1"/>
                </a:solidFill>
              </a:rPr>
              <a:t>физические лица</a:t>
            </a:r>
          </a:p>
          <a:p>
            <a:pPr marL="742939" lvl="1" indent="-285750" defTabSz="914377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tx1"/>
                </a:solidFill>
              </a:rPr>
              <a:t>субъекты МСП</a:t>
            </a:r>
          </a:p>
          <a:p>
            <a:pPr marL="742939" lvl="1" indent="-285750" defTabSz="914377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tx1"/>
                </a:solidFill>
              </a:rPr>
              <a:t>ГУП/МУП </a:t>
            </a:r>
            <a:r>
              <a:rPr lang="ru-RU" sz="1500" b="1" dirty="0">
                <a:solidFill>
                  <a:schemeClr val="tx1"/>
                </a:solidFill>
              </a:rPr>
              <a:t>*</a:t>
            </a:r>
          </a:p>
          <a:p>
            <a:pPr lvl="0" defTabSz="914377">
              <a:lnSpc>
                <a:spcPct val="120000"/>
              </a:lnSpc>
              <a:buClr>
                <a:srgbClr val="3E96DB"/>
              </a:buClr>
              <a:defRPr/>
            </a:pPr>
            <a:r>
              <a:rPr lang="ru-RU" sz="1500" dirty="0">
                <a:solidFill>
                  <a:schemeClr val="tx1"/>
                </a:solidFill>
              </a:rPr>
              <a:t>Переходный период:</a:t>
            </a:r>
          </a:p>
          <a:p>
            <a:pPr marL="742939" lvl="1" indent="-285750" algn="just" defTabSz="914377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1500" b="1" dirty="0">
                <a:solidFill>
                  <a:schemeClr val="tx1"/>
                </a:solidFill>
              </a:rPr>
              <a:t>для всех категорий заемщиков </a:t>
            </a:r>
            <a:r>
              <a:rPr lang="ru-RU" sz="1500" dirty="0">
                <a:solidFill>
                  <a:schemeClr val="tx1"/>
                </a:solidFill>
              </a:rPr>
              <a:t>с 01.01.2018 установлен переходный период на 5 лет, в течение которого операции, </a:t>
            </a:r>
            <a:r>
              <a:rPr lang="ru-RU" sz="1500" dirty="0" smtClean="0">
                <a:solidFill>
                  <a:schemeClr val="tx1"/>
                </a:solidFill>
              </a:rPr>
              <a:t>  совершенные   по  </a:t>
            </a:r>
            <a:r>
              <a:rPr lang="ru-RU" sz="1500" dirty="0">
                <a:solidFill>
                  <a:schemeClr val="tx1"/>
                </a:solidFill>
              </a:rPr>
              <a:t>31.12.2017</a:t>
            </a:r>
            <a:r>
              <a:rPr lang="ru-RU" sz="1500" dirty="0" smtClean="0">
                <a:solidFill>
                  <a:schemeClr val="tx1"/>
                </a:solidFill>
              </a:rPr>
              <a:t>,  включаются   в   расчет   норматива   Н6   с   коэффициентом   0,8</a:t>
            </a:r>
            <a:r>
              <a:rPr lang="ru-RU" sz="1500" dirty="0">
                <a:solidFill>
                  <a:schemeClr val="tx1"/>
                </a:solidFill>
              </a:rPr>
              <a:t>, </a:t>
            </a:r>
            <a:r>
              <a:rPr lang="ru-RU" sz="1500" dirty="0" smtClean="0">
                <a:solidFill>
                  <a:schemeClr val="tx1"/>
                </a:solidFill>
              </a:rPr>
              <a:t>  что </a:t>
            </a:r>
            <a:r>
              <a:rPr lang="ru-RU" sz="1500" dirty="0">
                <a:solidFill>
                  <a:schemeClr val="tx1"/>
                </a:solidFill>
              </a:rPr>
              <a:t>соответствует сохранению значения норматива 25%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3525" y="915857"/>
            <a:ext cx="8299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/>
            <a:r>
              <a:rPr lang="ru-RU" b="1" dirty="0"/>
              <a:t>Особенности расчета норматива Н6 для банков с базовой лицензией</a:t>
            </a:r>
          </a:p>
        </p:txBody>
      </p:sp>
      <p:sp>
        <p:nvSpPr>
          <p:cNvPr id="10" name="Нижний колонтитул 2"/>
          <p:cNvSpPr txBox="1">
            <a:spLocks/>
          </p:cNvSpPr>
          <p:nvPr/>
        </p:nvSpPr>
        <p:spPr>
          <a:xfrm>
            <a:off x="1705045" y="362297"/>
            <a:ext cx="8439150" cy="40508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tabLst>
                <a:tab pos="539750" algn="l"/>
              </a:tabLst>
            </a:pPr>
            <a:r>
              <a:rPr lang="ru-RU" sz="2200" dirty="0" smtClean="0">
                <a:solidFill>
                  <a:schemeClr val="accent1"/>
                </a:solidFill>
              </a:rPr>
              <a:t>Пропорциональное регулирование банковского сектора</a:t>
            </a:r>
            <a:endParaRPr lang="ru-RU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0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E92C17D1-E7AD-476C-BDE5-8EC305D97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sz="2200" b="1" dirty="0" smtClean="0">
                <a:latin typeface="+mj-lt"/>
                <a:ea typeface="+mj-ea"/>
                <a:cs typeface="+mj-cs"/>
              </a:rPr>
              <a:t>Поддержка МСП</a:t>
            </a:r>
          </a:p>
          <a:p>
            <a:pPr algn="ctr"/>
            <a:r>
              <a:rPr lang="ru-RU" sz="2200" b="1" dirty="0" smtClean="0">
                <a:latin typeface="+mj-lt"/>
                <a:ea typeface="+mj-ea"/>
                <a:cs typeface="+mj-cs"/>
              </a:rPr>
              <a:t>Новации 2018 года</a:t>
            </a:r>
          </a:p>
          <a:p>
            <a:pPr algn="ctr"/>
            <a:r>
              <a:rPr lang="ru-RU" sz="2200" b="1" dirty="0">
                <a:latin typeface="+mj-lt"/>
                <a:ea typeface="+mj-ea"/>
                <a:cs typeface="+mj-cs"/>
              </a:rPr>
              <a:t>Планы и перспективы на 2019 год</a:t>
            </a:r>
          </a:p>
          <a:p>
            <a:pPr algn="ctr"/>
            <a:endParaRPr lang="ru-RU" sz="22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B0593B6-39AD-48C4-909A-F11B3EE40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26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41" y="894211"/>
            <a:ext cx="11325225" cy="316751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Новации 2018 года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just"/>
            <a:r>
              <a:rPr lang="ru-RU" sz="2200" dirty="0">
                <a:solidFill>
                  <a:schemeClr val="accent1"/>
                </a:solidFill>
                <a:latin typeface="+mn-lt"/>
                <a:cs typeface="+mn-cs"/>
              </a:rPr>
              <a:t>Меры поддержки МСП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6</a:t>
            </a:fld>
            <a:endParaRPr lang="ru-RU">
              <a:solidFill>
                <a:srgbClr val="888A8D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15984"/>
              </p:ext>
            </p:extLst>
          </p:nvPr>
        </p:nvGraphicFramePr>
        <p:xfrm>
          <a:off x="393191" y="1280161"/>
          <a:ext cx="11429427" cy="500725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313433"/>
                <a:gridCol w="7182165"/>
                <a:gridCol w="1933829"/>
              </a:tblGrid>
              <a:tr h="899946">
                <a:tc>
                  <a:txBody>
                    <a:bodyPr/>
                    <a:lstStyle/>
                    <a:p>
                      <a:pPr marL="92075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банков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базовой лицензией</a:t>
                      </a: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i="0" kern="12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3E96D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пороговой суммы кредитов МСП (требований и условных обязательств кредитного характера) для включения в ПОС (ПОТ) с 0,5 до 1,5% от величины капитала</a:t>
                      </a:r>
                    </a:p>
                  </a:txBody>
                  <a:tcPr marL="19050" marR="19050" marT="0" marB="0" anchor="ctr"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r>
                        <a:rPr lang="ru-RU" sz="1400" b="1" i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БР</a:t>
                      </a:r>
                    </a:p>
                    <a:p>
                      <a:pPr marL="0" algn="just" defTabSz="914377" rtl="0" eaLnBrk="1" latinLnBrk="0" hangingPunct="1"/>
                      <a:r>
                        <a:rPr lang="ru-RU" sz="1400" b="1" i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590-П, № 611-П</a:t>
                      </a:r>
                      <a:endParaRPr lang="en-US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1A578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0" marB="0">
                    <a:noFill/>
                  </a:tcPr>
                </a:tc>
              </a:tr>
              <a:tr h="3918942">
                <a:tc>
                  <a:txBody>
                    <a:bodyPr/>
                    <a:lstStyle/>
                    <a:p>
                      <a:pPr marL="92075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всех банков</a:t>
                      </a:r>
                      <a:endParaRPr lang="en-US" sz="14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A578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171450" lvl="0" indent="-171450" algn="l" defTabSz="914377" rtl="0" eaLnBrk="1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3E96DB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Увеличено с 5 до 10 млн руб. пороговое значение величины ссуд МСП (требований и условных обязательств кредитного характера), которые могут включаться в ПОС (ПОТ) при среднем финансовом положении заемщика </a:t>
                      </a:r>
                    </a:p>
                    <a:p>
                      <a:pPr marL="171450" lvl="0" indent="-171450" algn="l" defTabSz="914377" rtl="0" eaLnBrk="1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3E96DB"/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Отнесены к обеспечению I категории качества независимые гарантии и поручительства АО «Корпорация «МСП» при соблюдении АО «Корпорация «МСП» установленных законодательно нормативов 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3E96D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 перечень источников информации, используемых для анализа финансового положения  заемщиков МСП: дополнен сведениями  о  движении денежных  средств заемщиков и официальными </a:t>
                      </a:r>
                      <a:r>
                        <a:rPr lang="ru-RU" sz="12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интернет-ресурсами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федеральных реестров и госструктур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3E96D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Стало возможным не признавать ссуду реструктурированной </a:t>
                      </a:r>
                      <a:b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снижения процентной ставки по договору при оценке финансового положения заемщика как хорошее или среднее при </a:t>
                      </a:r>
                      <a:r>
                        <a:rPr lang="ru-RU" sz="12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неухудшении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оценки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финансового положения заемщика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3E96D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Распространено на ссуды среднему бизнесу применение при расчете нормативов  пониженного коэффициента риска 75% (по аналогии с ссудами ма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лому бизнесу)</a:t>
                      </a:r>
                      <a:endParaRPr lang="ru-RU" sz="1200" b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3E96DB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Увеличена максимальная сумма требований к одному заемщику (группе связанных заемщиков) -  МСП  для</a:t>
                      </a:r>
                      <a:r>
                        <a:rPr lang="fr-FR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применения  пониженного коэффициента риска 75% с 60 до 70 млн руб.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A578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050" marR="19050" marT="0" marB="0"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377" rtl="0" eaLnBrk="1" latinLnBrk="0" hangingPunct="1"/>
                      <a:r>
                        <a:rPr lang="ru-RU" sz="1400" b="1" i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БР</a:t>
                      </a:r>
                    </a:p>
                    <a:p>
                      <a:pPr marL="0" algn="just" defTabSz="914377" rtl="0" eaLnBrk="1" latinLnBrk="0" hangingPunct="1"/>
                      <a:r>
                        <a:rPr lang="ru-RU" sz="1400" b="1" i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590-П, № 611-П</a:t>
                      </a: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endParaRPr lang="ru-RU" sz="1400" b="1" i="1" kern="1200" dirty="0" smtClean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377" rtl="0" eaLnBrk="1" latinLnBrk="0" hangingPunct="1"/>
                      <a:r>
                        <a:rPr lang="ru-RU" sz="1400" b="1" i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Инструкция БР</a:t>
                      </a:r>
                    </a:p>
                    <a:p>
                      <a:pPr marL="0" algn="just" defTabSz="914377" rtl="0" eaLnBrk="1" latinLnBrk="0" hangingPunct="1">
                        <a:spcAft>
                          <a:spcPts val="60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180-И, № 183-И</a:t>
                      </a:r>
                    </a:p>
                    <a:p>
                      <a:endParaRPr lang="ru-RU" sz="1400" dirty="0"/>
                    </a:p>
                  </a:txBody>
                  <a:tcPr marL="19050" marR="1905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70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=""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just"/>
            <a:r>
              <a:rPr lang="ru-RU" sz="2200" dirty="0">
                <a:solidFill>
                  <a:schemeClr val="accent1"/>
                </a:solidFill>
                <a:latin typeface="+mn-lt"/>
                <a:cs typeface="+mn-cs"/>
              </a:rPr>
              <a:t>Меры поддержки МСП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=""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5" y="939190"/>
            <a:ext cx="11318996" cy="337061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Планы и перспективы на 2019 год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673941" y="1734639"/>
            <a:ext cx="531340" cy="35834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28704" y="1328077"/>
            <a:ext cx="2481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ДЛЯ ВСЕХ БАНКОВ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3"/>
          </p:nvPr>
        </p:nvSpPr>
        <p:spPr>
          <a:xfrm>
            <a:off x="433388" y="2148840"/>
            <a:ext cx="11325223" cy="4288536"/>
          </a:xfrm>
          <a:solidFill>
            <a:srgbClr val="E7F4FA"/>
          </a:solidFill>
          <a:ln>
            <a:noFill/>
          </a:ln>
        </p:spPr>
        <p:txBody>
          <a:bodyPr/>
          <a:lstStyle/>
          <a:p>
            <a:pPr marL="265113" lvl="0" defTabSz="914377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3E96DB"/>
              </a:buClr>
              <a:defRPr/>
            </a:pPr>
            <a:endParaRPr lang="ru-RU" sz="800" b="1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265113" lvl="0" defTabSz="914377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3E96DB"/>
              </a:buClr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/>
                <a:cs typeface="+mn-cs"/>
              </a:rPr>
              <a:t>Дорожная </a:t>
            </a:r>
            <a:r>
              <a:rPr lang="ru-RU" sz="1600" b="1" dirty="0">
                <a:solidFill>
                  <a:srgbClr val="000000"/>
                </a:solidFill>
                <a:latin typeface="Arial"/>
                <a:cs typeface="+mn-cs"/>
              </a:rPr>
              <a:t>карта Банка России по развитию финансирования субъектов малого и среднего </a:t>
            </a:r>
            <a:r>
              <a:rPr lang="ru-RU" sz="1600" b="1" dirty="0" smtClean="0">
                <a:solidFill>
                  <a:srgbClr val="000000"/>
                </a:solidFill>
                <a:latin typeface="Arial"/>
                <a:cs typeface="+mn-cs"/>
              </a:rPr>
              <a:t>  предпринимательства</a:t>
            </a:r>
            <a:r>
              <a:rPr lang="ru-RU" sz="1600" b="1" dirty="0">
                <a:solidFill>
                  <a:srgbClr val="000000"/>
                </a:solidFill>
                <a:latin typeface="Arial"/>
                <a:cs typeface="+mn-cs"/>
              </a:rPr>
              <a:t>:</a:t>
            </a:r>
          </a:p>
          <a:p>
            <a:pPr lvl="0" defTabSz="914377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3E96DB"/>
              </a:buClr>
              <a:defRPr/>
            </a:pPr>
            <a:endParaRPr lang="ru-RU" sz="1600" b="1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539750" lvl="0" indent="-274638" defTabSz="914377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3E96DB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Arial"/>
                <a:cs typeface="+mn-cs"/>
              </a:rPr>
              <a:t>установление  регуляторных  требований  к  внутренним  банковским </a:t>
            </a:r>
            <a:r>
              <a:rPr lang="ru-RU" sz="1600" dirty="0" smtClean="0">
                <a:solidFill>
                  <a:srgbClr val="000000"/>
                </a:solidFill>
                <a:latin typeface="Arial"/>
                <a:cs typeface="+mn-cs"/>
              </a:rPr>
              <a:t> методикам  управления  кредитным 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+mn-cs"/>
              </a:rPr>
              <a:t>риском  и моделям количественной оценки кредитного риска в целях формирования резервов в части сегментов кредитных требований,  в  отношении  которых  банком  получено  разрешение  Банка  России на применение ПВР (п. 1.1.2 ДК) </a:t>
            </a:r>
            <a:r>
              <a:rPr lang="ru-RU" sz="1600" b="1" i="1" dirty="0">
                <a:solidFill>
                  <a:srgbClr val="0082BB"/>
                </a:solidFill>
                <a:latin typeface="Arial"/>
                <a:cs typeface="+mn-cs"/>
              </a:rPr>
              <a:t>Издание нового нормативного акта Банка России</a:t>
            </a:r>
          </a:p>
          <a:p>
            <a:pPr marL="539750" lvl="0" indent="-274638" defTabSz="914377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3E96DB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00"/>
                </a:solidFill>
                <a:latin typeface="Arial"/>
                <a:cs typeface="+mn-cs"/>
              </a:rPr>
              <a:t>особый </a:t>
            </a:r>
            <a:r>
              <a:rPr lang="ru-RU" sz="1600" dirty="0">
                <a:solidFill>
                  <a:srgbClr val="000000"/>
                </a:solidFill>
                <a:latin typeface="Arial"/>
                <a:cs typeface="+mn-cs"/>
              </a:rPr>
              <a:t>порядок резервирования для субъектов – заемщиков МСП, предусматривающий возможность использования внутрибанковских оценок кредитоспособности заемщиков субъектов МСП (п. 1.2.9 ДК) </a:t>
            </a:r>
            <a:r>
              <a:rPr lang="ru-RU" sz="1600" b="1" i="1" dirty="0">
                <a:solidFill>
                  <a:srgbClr val="0082BB"/>
                </a:solidFill>
                <a:latin typeface="Arial"/>
                <a:cs typeface="+mn-cs"/>
              </a:rPr>
              <a:t>Инструкция  № 590-П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41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>
            <a:extLst>
              <a:ext uri="{FF2B5EF4-FFF2-40B4-BE49-F238E27FC236}">
                <a16:creationId xmlns=""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just"/>
            <a:r>
              <a:rPr lang="ru-RU" sz="2200" dirty="0">
                <a:solidFill>
                  <a:schemeClr val="accent1"/>
                </a:solidFill>
                <a:latin typeface="+mn-lt"/>
                <a:cs typeface="+mn-cs"/>
              </a:rPr>
              <a:t>Меры поддержки МСП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=""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93" y="941984"/>
            <a:ext cx="11325225" cy="337061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Планы и перспективы на 2019 год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649449" y="1699322"/>
            <a:ext cx="531340" cy="35834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88351" y="1326149"/>
            <a:ext cx="7606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ДЛЯ БАНКОВ С БАЗОВОЙ </a:t>
            </a:r>
            <a:r>
              <a:rPr lang="ru-RU" b="1" dirty="0" smtClean="0">
                <a:solidFill>
                  <a:schemeClr val="accent1"/>
                </a:solidFill>
              </a:rPr>
              <a:t>ЛИЦЕНЗИЕЙ (Инструкция </a:t>
            </a:r>
            <a:r>
              <a:rPr lang="ru-RU" b="1" dirty="0">
                <a:solidFill>
                  <a:schemeClr val="accent1"/>
                </a:solidFill>
              </a:rPr>
              <a:t>№ 183-И</a:t>
            </a:r>
            <a:r>
              <a:rPr lang="ru-RU" b="1" dirty="0" smtClean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3"/>
          </p:nvPr>
        </p:nvSpPr>
        <p:spPr>
          <a:xfrm>
            <a:off x="445295" y="2166789"/>
            <a:ext cx="11325223" cy="4288536"/>
          </a:xfrm>
          <a:solidFill>
            <a:srgbClr val="E7F4FA"/>
          </a:solidFill>
          <a:ln>
            <a:noFill/>
          </a:ln>
        </p:spPr>
        <p:txBody>
          <a:bodyPr/>
          <a:lstStyle/>
          <a:p>
            <a:pPr marL="265113" lvl="0" defTabSz="914377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E96DB"/>
              </a:buClr>
              <a:defRPr/>
            </a:pPr>
            <a:endParaRPr lang="ru-RU" sz="800" b="1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lvl="0" indent="182563" defTabSz="914377">
              <a:spcBef>
                <a:spcPts val="0"/>
              </a:spcBef>
              <a:spcAft>
                <a:spcPts val="600"/>
              </a:spcAft>
              <a:buClr>
                <a:srgbClr val="3E96DB"/>
              </a:buClr>
              <a:defRPr/>
            </a:pPr>
            <a:r>
              <a:rPr lang="ru-RU" b="1" dirty="0" smtClean="0">
                <a:solidFill>
                  <a:srgbClr val="000000"/>
                </a:solidFill>
              </a:rPr>
              <a:t>1. </a:t>
            </a:r>
            <a:r>
              <a:rPr lang="ru-RU" b="1" dirty="0">
                <a:solidFill>
                  <a:srgbClr val="000000"/>
                </a:solidFill>
              </a:rPr>
              <a:t>Неприменение повышенного коэффициента 2 при расчете норматива Н6 по требованиям</a:t>
            </a:r>
            <a:r>
              <a:rPr lang="ru-RU" dirty="0">
                <a:solidFill>
                  <a:srgbClr val="000000"/>
                </a:solidFill>
              </a:rPr>
              <a:t>:</a:t>
            </a:r>
          </a:p>
          <a:p>
            <a:pPr marL="357188" lvl="0" indent="-174625" defTabSz="914377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rgbClr val="3E96DB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</a:rPr>
              <a:t>к организациям, </a:t>
            </a:r>
            <a:r>
              <a:rPr lang="ru-RU" dirty="0" smtClean="0">
                <a:solidFill>
                  <a:srgbClr val="000000"/>
                </a:solidFill>
              </a:rPr>
              <a:t>единственным учредителем которых является </a:t>
            </a:r>
            <a:r>
              <a:rPr lang="ru-RU" dirty="0">
                <a:solidFill>
                  <a:srgbClr val="000000"/>
                </a:solidFill>
              </a:rPr>
              <a:t>государство </a:t>
            </a:r>
            <a:r>
              <a:rPr lang="ru-RU" dirty="0" smtClean="0">
                <a:solidFill>
                  <a:srgbClr val="000000"/>
                </a:solidFill>
              </a:rPr>
              <a:t>в лице </a:t>
            </a:r>
            <a:r>
              <a:rPr lang="ru-RU" dirty="0">
                <a:solidFill>
                  <a:srgbClr val="000000"/>
                </a:solidFill>
              </a:rPr>
              <a:t>уполномоченных </a:t>
            </a:r>
            <a:r>
              <a:rPr lang="ru-RU" dirty="0" smtClean="0">
                <a:solidFill>
                  <a:srgbClr val="000000"/>
                </a:solidFill>
              </a:rPr>
              <a:t>органов или </a:t>
            </a:r>
            <a:r>
              <a:rPr lang="ru-RU" dirty="0">
                <a:solidFill>
                  <a:srgbClr val="000000"/>
                </a:solidFill>
              </a:rPr>
              <a:t>муниципалитетов (при соответствии их дохода от предпринимательской деятельности предельным значениям, установленным Правительством РФ для субъектов малого и среднего предпринимательства)</a:t>
            </a:r>
          </a:p>
          <a:p>
            <a:pPr marL="357188" lvl="0" indent="-174625" defTabSz="914377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rgbClr val="3E96DB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</a:rPr>
              <a:t>к «непрофильным</a:t>
            </a:r>
            <a:r>
              <a:rPr lang="ru-RU" dirty="0" smtClean="0">
                <a:solidFill>
                  <a:srgbClr val="000000"/>
                </a:solidFill>
              </a:rPr>
              <a:t>» </a:t>
            </a:r>
            <a:r>
              <a:rPr lang="ru-RU" dirty="0">
                <a:solidFill>
                  <a:srgbClr val="000000"/>
                </a:solidFill>
              </a:rPr>
              <a:t>заемщикам, </a:t>
            </a:r>
            <a:r>
              <a:rPr lang="ru-RU" dirty="0" smtClean="0">
                <a:solidFill>
                  <a:srgbClr val="000000"/>
                </a:solidFill>
              </a:rPr>
              <a:t>классифицированным </a:t>
            </a:r>
            <a:r>
              <a:rPr lang="ru-RU" dirty="0">
                <a:solidFill>
                  <a:srgbClr val="000000"/>
                </a:solidFill>
              </a:rPr>
              <a:t>на </a:t>
            </a:r>
            <a:r>
              <a:rPr lang="ru-RU" dirty="0" smtClean="0">
                <a:solidFill>
                  <a:srgbClr val="000000"/>
                </a:solidFill>
              </a:rPr>
              <a:t>момент получения статуса ББЛ в I </a:t>
            </a:r>
            <a:r>
              <a:rPr lang="ru-RU" dirty="0">
                <a:solidFill>
                  <a:srgbClr val="000000"/>
                </a:solidFill>
              </a:rPr>
              <a:t>и </a:t>
            </a:r>
            <a:r>
              <a:rPr lang="ru-RU" dirty="0" smtClean="0">
                <a:solidFill>
                  <a:srgbClr val="000000"/>
                </a:solidFill>
              </a:rPr>
              <a:t>II </a:t>
            </a:r>
            <a:r>
              <a:rPr lang="ru-RU" dirty="0">
                <a:solidFill>
                  <a:srgbClr val="000000"/>
                </a:solidFill>
              </a:rPr>
              <a:t>категорию качества в соответствии с Положением № 590-П и Положением № 611-П (льгота действует 5 лет с даты изменения статуса на ББЛ)</a:t>
            </a:r>
          </a:p>
          <a:p>
            <a:pPr marL="357188" lvl="0" indent="-174625" defTabSz="914377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rgbClr val="3E96DB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</a:rPr>
              <a:t>к субъектам МСП в период с даты их исключения из единого реестра субъектов малого и среднего предпринимательства до конца года, в котором произошло данное исключение</a:t>
            </a:r>
          </a:p>
          <a:p>
            <a:pPr marL="357188" lvl="0" indent="-174625" defTabSz="914377">
              <a:lnSpc>
                <a:spcPts val="2300"/>
              </a:lnSpc>
              <a:spcBef>
                <a:spcPts val="0"/>
              </a:spcBef>
              <a:spcAft>
                <a:spcPts val="1200"/>
              </a:spcAft>
              <a:buClr>
                <a:srgbClr val="3E96DB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0000"/>
                </a:solidFill>
              </a:rPr>
              <a:t>к НКО НКЦ (АО) по операциям в рамках осуществляемого им клиринга (не распространяется на требования по прочим операциям, например, межбанковскому кредитованию)</a:t>
            </a:r>
          </a:p>
          <a:p>
            <a:pPr marL="182563" lvl="0" defTabSz="914377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3E96DB"/>
              </a:buClr>
              <a:defRPr/>
            </a:pPr>
            <a:r>
              <a:rPr lang="ru-RU" b="1" dirty="0">
                <a:solidFill>
                  <a:srgbClr val="000000"/>
                </a:solidFill>
              </a:rPr>
              <a:t>2. Снижение со 100 до 50 минимального количества отдельных заемщиков-субъектов МСП, к требованиям к которым может применяться пониженный коэффициент 75%.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711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973</Words>
  <Application>Microsoft Office PowerPoint</Application>
  <PresentationFormat>Широкоэкранный</PresentationFormat>
  <Paragraphs>171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Новации 2018 года</vt:lpstr>
      <vt:lpstr>Планы и перспективы на 2019 год   </vt:lpstr>
      <vt:lpstr>Планы и перспективы на 2019 год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Лобанов Алексей Анатольевич</cp:lastModifiedBy>
  <cp:revision>141</cp:revision>
  <cp:lastPrinted>2019-03-28T17:33:10Z</cp:lastPrinted>
  <dcterms:created xsi:type="dcterms:W3CDTF">2018-11-05T17:34:13Z</dcterms:created>
  <dcterms:modified xsi:type="dcterms:W3CDTF">2019-03-28T19:36:01Z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