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Защита залогов от ареста в уголовном судопроизводстве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017870" cy="86142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Старший партнер Адвокатского бюро Главная Буква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Гавричков Станислав Васильевич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743199"/>
            <a:ext cx="9941670" cy="647701"/>
          </a:xfrm>
        </p:spPr>
        <p:txBody>
          <a:bodyPr anchor="ctr"/>
          <a:lstStyle/>
          <a:p>
            <a:pPr algn="ctr"/>
            <a:r>
              <a:rPr lang="ru-RU" dirty="0" smtClean="0"/>
              <a:t>   </a:t>
            </a: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0" y="3805237"/>
            <a:ext cx="1857374" cy="771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9350" y="4991100"/>
            <a:ext cx="631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mainletter.ru</a:t>
            </a:r>
          </a:p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г.Москва, Спасский тупик д. 2, стр. 1.</a:t>
            </a:r>
          </a:p>
          <a:p>
            <a:r>
              <a:rPr lang="ru-R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тел. +7 (499) 216-24-05</a:t>
            </a:r>
          </a:p>
        </p:txBody>
      </p:sp>
    </p:spTree>
    <p:extLst>
      <p:ext uri="{BB962C8B-B14F-4D97-AF65-F5344CB8AC3E}">
        <p14:creationId xmlns:p14="http://schemas.microsoft.com/office/powerpoint/2010/main" val="27080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Пример из практики АЛЬФА-БАНКА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0075" y="2484072"/>
            <a:ext cx="11163300" cy="221490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</a:t>
            </a:r>
            <a:r>
              <a:rPr lang="ru-RU" sz="2400" b="1" dirty="0" smtClean="0"/>
              <a:t>О                    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600075" y="4789833"/>
            <a:ext cx="11076917" cy="1406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 smtClean="0"/>
              <a:t>                                         </a:t>
            </a:r>
          </a:p>
          <a:p>
            <a:pPr marL="0" indent="0">
              <a:buNone/>
            </a:pPr>
            <a:r>
              <a:rPr lang="ru-RU" sz="3000" dirty="0"/>
              <a:t> </a:t>
            </a:r>
            <a:r>
              <a:rPr lang="ru-RU" sz="3000" dirty="0" smtClean="0"/>
              <a:t>      </a:t>
            </a:r>
            <a:r>
              <a:rPr lang="ru-RU" sz="2200" b="1" dirty="0" smtClean="0"/>
              <a:t>                                         </a:t>
            </a:r>
            <a:endParaRPr lang="ru-RU" sz="2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01212" y="2323124"/>
            <a:ext cx="4231167" cy="167475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Целевой кредит на строительство здания 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 ипотека здания (2012 г.)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781425" y="4867275"/>
            <a:ext cx="4188165" cy="16383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т. 201 УК РФ </a:t>
            </a:r>
            <a:endParaRPr lang="ru-RU" sz="2800" dirty="0"/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9315394" y="2483483"/>
            <a:ext cx="1301237" cy="3584027"/>
          </a:xfrm>
          <a:prstGeom prst="rightArrow">
            <a:avLst>
              <a:gd name="adj1" fmla="val 50000"/>
              <a:gd name="adj2" fmla="val 474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Арест здания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841" y="2594488"/>
            <a:ext cx="3256834" cy="10726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94448" y="2542912"/>
            <a:ext cx="3755310" cy="9776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359" y="5015078"/>
            <a:ext cx="3314700" cy="12523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Уголовное дело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(2014 г.)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94448" y="4971543"/>
            <a:ext cx="3832260" cy="14453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Гражданин «П»</a:t>
            </a:r>
          </a:p>
          <a:p>
            <a:pPr algn="ctr"/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(собственник 50 % долей)</a:t>
            </a:r>
            <a:endParaRPr lang="ru-RU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9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Пример из практики </a:t>
            </a:r>
            <a: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АЛЬФА-БАНКА </a:t>
            </a:r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текущее состояние и выводы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39168"/>
              </p:ext>
            </p:extLst>
          </p:nvPr>
        </p:nvGraphicFramePr>
        <p:xfrm>
          <a:off x="542926" y="2333625"/>
          <a:ext cx="11220450" cy="41624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20450">
                  <a:extLst>
                    <a:ext uri="{9D8B030D-6E8A-4147-A177-3AD203B41FA5}">
                      <a16:colId xmlns:a16="http://schemas.microsoft.com/office/drawing/2014/main" val="3180223590"/>
                    </a:ext>
                  </a:extLst>
                </a:gridCol>
              </a:tblGrid>
              <a:tr h="133362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1) Арест по ст. 115 УПК РФ длится – 6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лет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(уголовное дело приостановлено в связи с розыском подозреваемого).</a:t>
                      </a:r>
                    </a:p>
                    <a:p>
                      <a:endParaRPr lang="ru-RU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9442"/>
                  </a:ext>
                </a:extLst>
              </a:tr>
              <a:tr h="13336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2) Решение арбитражного суда об обращении </a:t>
                      </a:r>
                      <a:r>
                        <a:rPr lang="ru-RU" sz="2800" b="1" dirty="0" smtClean="0"/>
                        <a:t>взыскания </a:t>
                      </a:r>
                      <a:r>
                        <a:rPr lang="ru-RU" sz="2800" b="1" dirty="0" smtClean="0"/>
                        <a:t>на ипотеку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dirty="0" smtClean="0"/>
                        <a:t>не исполняется 3 года</a:t>
                      </a:r>
                      <a:r>
                        <a:rPr lang="ru-RU" sz="2800" b="1" baseline="0" dirty="0" smtClean="0"/>
                        <a:t> (2017 г.).</a:t>
                      </a:r>
                    </a:p>
                    <a:p>
                      <a:endParaRPr lang="ru-RU" sz="2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45986"/>
                  </a:ext>
                </a:extLst>
              </a:tr>
              <a:tr h="1495185">
                <a:tc>
                  <a:txBody>
                    <a:bodyPr/>
                    <a:lstStyle/>
                    <a:p>
                      <a:r>
                        <a:rPr lang="ru-RU" sz="2800" b="1" baseline="0" dirty="0" smtClean="0"/>
                        <a:t>3) Все жалобы Банка следователю, прокурору и в суд о снятии ареста – отклонены. Приговор не постановлен.</a:t>
                      </a:r>
                    </a:p>
                    <a:p>
                      <a:endParaRPr lang="ru-RU" sz="2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1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7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Цели ареста по ст. 115 УПК РФ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1564520"/>
              </p:ext>
            </p:extLst>
          </p:nvPr>
        </p:nvGraphicFramePr>
        <p:xfrm>
          <a:off x="628650" y="2447926"/>
          <a:ext cx="5350717" cy="433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9">
                  <a:extLst>
                    <a:ext uri="{9D8B030D-6E8A-4147-A177-3AD203B41FA5}">
                      <a16:colId xmlns:a16="http://schemas.microsoft.com/office/drawing/2014/main" val="3436042219"/>
                    </a:ext>
                  </a:extLst>
                </a:gridCol>
                <a:gridCol w="4709828">
                  <a:extLst>
                    <a:ext uri="{9D8B030D-6E8A-4147-A177-3AD203B41FA5}">
                      <a16:colId xmlns:a16="http://schemas.microsoft.com/office/drawing/2014/main" val="2016645233"/>
                    </a:ext>
                  </a:extLst>
                </a:gridCol>
              </a:tblGrid>
              <a:tr h="946679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solidFill>
                            <a:schemeClr val="tx1"/>
                          </a:solidFill>
                        </a:rPr>
                        <a:t>Часть 1 (подозреваемый, обвиняемый)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87305"/>
                  </a:ext>
                </a:extLst>
              </a:tr>
              <a:tr h="9466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Гражданский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иск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потерпевшего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226346"/>
                  </a:ext>
                </a:extLst>
              </a:tr>
              <a:tr h="9466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Штраф</a:t>
                      </a:r>
                      <a:r>
                        <a:rPr lang="ru-RU" sz="2400" b="1" baseline="0" dirty="0" smtClean="0"/>
                        <a:t> в качестве санкции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86"/>
                  </a:ext>
                </a:extLst>
              </a:tr>
              <a:tr h="9466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Конфискация имущества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63022"/>
                  </a:ext>
                </a:extLst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4448578"/>
              </p:ext>
            </p:extLst>
          </p:nvPr>
        </p:nvGraphicFramePr>
        <p:xfrm>
          <a:off x="6208713" y="2447927"/>
          <a:ext cx="5497512" cy="432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87">
                  <a:extLst>
                    <a:ext uri="{9D8B030D-6E8A-4147-A177-3AD203B41FA5}">
                      <a16:colId xmlns:a16="http://schemas.microsoft.com/office/drawing/2014/main" val="4044321796"/>
                    </a:ext>
                  </a:extLst>
                </a:gridCol>
                <a:gridCol w="5038725">
                  <a:extLst>
                    <a:ext uri="{9D8B030D-6E8A-4147-A177-3AD203B41FA5}">
                      <a16:colId xmlns:a16="http://schemas.microsoft.com/office/drawing/2014/main" val="4125648249"/>
                    </a:ext>
                  </a:extLst>
                </a:gridCol>
              </a:tblGrid>
              <a:tr h="12377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</a:rPr>
                        <a:t>Часть 3 (третьи</a:t>
                      </a:r>
                      <a:r>
                        <a:rPr lang="ru-RU" sz="2600" b="1" baseline="0" dirty="0" smtClean="0">
                          <a:solidFill>
                            <a:schemeClr val="tx1"/>
                          </a:solidFill>
                        </a:rPr>
                        <a:t> лица)</a:t>
                      </a:r>
                    </a:p>
                    <a:p>
                      <a:pPr algn="ctr"/>
                      <a:r>
                        <a:rPr lang="ru-RU" sz="2600" b="1" baseline="0" dirty="0" smtClean="0">
                          <a:solidFill>
                            <a:schemeClr val="tx1"/>
                          </a:solidFill>
                        </a:rPr>
                        <a:t>Цели не конкретизированы, условия:</a:t>
                      </a:r>
                      <a:endParaRPr lang="ru-RU" sz="2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75052"/>
                  </a:ext>
                </a:extLst>
              </a:tr>
              <a:tr h="161571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Получено в результате преступных действий подозреваемого (обвиняемого)</a:t>
                      </a:r>
                    </a:p>
                    <a:p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4608"/>
                  </a:ext>
                </a:extLst>
              </a:tr>
              <a:tr h="13851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Является орудием либо иным средством совершения преступления</a:t>
                      </a:r>
                    </a:p>
                    <a:p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3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Разница целей ареста по ч. 1 и 3 ст. 115 УПК РФ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6251" y="3257550"/>
            <a:ext cx="11239500" cy="3228975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400" b="1" dirty="0" smtClean="0"/>
              <a:t>Цели </a:t>
            </a:r>
            <a:r>
              <a:rPr lang="ru-RU" sz="2400" b="1" dirty="0"/>
              <a:t>ареста по ч. 3 ст. 115 УПК РФ в </a:t>
            </a:r>
            <a:r>
              <a:rPr lang="ru-RU" sz="2400" b="1" dirty="0" smtClean="0"/>
              <a:t>отличие </a:t>
            </a:r>
            <a:r>
              <a:rPr lang="ru-RU" sz="2400" b="1" dirty="0"/>
              <a:t>от ч. 1 ст. 115 УПК РФ </a:t>
            </a:r>
            <a:r>
              <a:rPr lang="ru-RU" sz="2400" b="1" dirty="0" smtClean="0"/>
              <a:t>имеют публично-правовой характер и направлены на обеспечение:</a:t>
            </a:r>
          </a:p>
          <a:p>
            <a:r>
              <a:rPr lang="ru-RU" sz="2400" b="1" dirty="0" smtClean="0"/>
              <a:t>- предполагаемой </a:t>
            </a:r>
            <a:r>
              <a:rPr lang="ru-RU" sz="2400" b="1" dirty="0"/>
              <a:t>конфискации </a:t>
            </a:r>
            <a:r>
              <a:rPr lang="ru-RU" sz="2400" b="1" dirty="0" smtClean="0"/>
              <a:t>имущества;</a:t>
            </a:r>
          </a:p>
          <a:p>
            <a:r>
              <a:rPr lang="ru-RU" sz="2400" b="1" dirty="0" smtClean="0"/>
              <a:t>- сохранности </a:t>
            </a:r>
            <a:r>
              <a:rPr lang="ru-RU" sz="2400" b="1" dirty="0"/>
              <a:t>имущества, относящегося к вещественным доказательствам</a:t>
            </a:r>
            <a:r>
              <a:rPr lang="ru-RU" sz="2400" b="1" dirty="0" smtClean="0"/>
              <a:t>.</a:t>
            </a:r>
          </a:p>
          <a:p>
            <a:r>
              <a:rPr lang="ru-RU" sz="2400" b="1" u="sng" dirty="0" smtClean="0"/>
              <a:t>Предложение</a:t>
            </a:r>
            <a:r>
              <a:rPr lang="ru-RU" sz="2400" b="1" dirty="0" smtClean="0"/>
              <a:t>: в законодательстве следует конкретизировать цели ареста имущества третьих лиц.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17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809625"/>
            <a:ext cx="10534650" cy="1028701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Требования залогодержателя по отношению к целям ареста (ст. 115 УПК РФ)</a:t>
            </a:r>
            <a:b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6" y="2343150"/>
            <a:ext cx="3505200" cy="85041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Гражданский иск </a:t>
            </a:r>
            <a:r>
              <a:rPr lang="ru-RU" b="1" dirty="0" smtClean="0">
                <a:solidFill>
                  <a:schemeClr val="tx1"/>
                </a:solidFill>
              </a:rPr>
              <a:t>потерпевшего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504826" y="3193560"/>
            <a:ext cx="3505200" cy="328343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Преимущество 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(ст. 334 ГК РФ,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</a:t>
            </a:r>
            <a:r>
              <a:rPr lang="ru-RU" sz="2800" b="1" dirty="0">
                <a:solidFill>
                  <a:schemeClr val="tx1"/>
                </a:solidFill>
              </a:rPr>
              <a:t>. 1 Закона об ипотеке)</a:t>
            </a:r>
          </a:p>
          <a:p>
            <a:endParaRPr lang="ru-RU" sz="2000" b="1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4122" y="2343150"/>
            <a:ext cx="3384568" cy="8382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Штраф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284122" y="3181350"/>
            <a:ext cx="3373979" cy="329564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Преимущество 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(ст. 334 ГК РФ,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</a:t>
            </a:r>
            <a:r>
              <a:rPr lang="ru-RU" sz="2800" b="1" dirty="0">
                <a:solidFill>
                  <a:schemeClr val="tx1"/>
                </a:solidFill>
              </a:rPr>
              <a:t>. 1 Закона об ипотеке)</a:t>
            </a:r>
          </a:p>
          <a:p>
            <a:endParaRPr lang="ru-RU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86700" y="2343150"/>
            <a:ext cx="3867150" cy="85041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Конфискация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867150" cy="328343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 lnSpcReduction="10000"/>
          </a:bodyPr>
          <a:lstStyle/>
          <a:p>
            <a:endParaRPr lang="ru-RU" dirty="0" smtClean="0"/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Залог (ипотека) </a:t>
            </a:r>
            <a:r>
              <a:rPr lang="ru-RU" sz="2600" b="1" dirty="0" smtClean="0">
                <a:solidFill>
                  <a:schemeClr val="tx1"/>
                </a:solidFill>
              </a:rPr>
              <a:t>сохраняется </a:t>
            </a:r>
            <a:r>
              <a:rPr lang="ru-RU" sz="2600" b="1" dirty="0" smtClean="0">
                <a:solidFill>
                  <a:schemeClr val="tx1"/>
                </a:solidFill>
              </a:rPr>
              <a:t>(ст. 353 ГК РФ, ст. 38, 41 Закона об ипотеке)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Преимущество в связи с обращением взыскания.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078" y="859368"/>
            <a:ext cx="8761413" cy="706964"/>
          </a:xfrm>
        </p:spPr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Критерии для снятия ареста по ходатайству залогодержателя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2451" y="2305050"/>
            <a:ext cx="11115673" cy="140017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Добросовестность залогодержателя (ст. 335 ГК РФ)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3401" y="3848101"/>
            <a:ext cx="11134724" cy="12573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Вещь, переданная в </a:t>
            </a:r>
            <a:r>
              <a:rPr lang="ru-RU" sz="2800" b="1" dirty="0" smtClean="0">
                <a:solidFill>
                  <a:schemeClr val="tx1"/>
                </a:solidFill>
              </a:rPr>
              <a:t>залог, </a:t>
            </a:r>
            <a:r>
              <a:rPr lang="ru-RU" sz="2800" b="1" dirty="0">
                <a:solidFill>
                  <a:schemeClr val="tx1"/>
                </a:solidFill>
              </a:rPr>
              <a:t>не является объектом хищения</a:t>
            </a: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533401" y="5248278"/>
            <a:ext cx="11134723" cy="132397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Залог </a:t>
            </a:r>
            <a:r>
              <a:rPr lang="ru-RU" sz="2800" b="1" dirty="0">
                <a:solidFill>
                  <a:schemeClr val="tx1"/>
                </a:solidFill>
              </a:rPr>
              <a:t>не является орудием либо иным средством преступления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Защита залога кредитных организаций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450" y="2371725"/>
            <a:ext cx="11106149" cy="3867150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Кредитные организации - повышенные стандарты контроля (ЦБ РФ).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Запретить налагать арест на </a:t>
            </a:r>
            <a:r>
              <a:rPr lang="ru-RU" sz="2400" b="1" dirty="0"/>
              <a:t>имущество, которое находится в залоге (</a:t>
            </a:r>
            <a:r>
              <a:rPr lang="ru-RU" sz="2400" b="1" dirty="0" smtClean="0"/>
              <a:t>ипотеке) </a:t>
            </a:r>
            <a:r>
              <a:rPr lang="ru-RU" sz="2400" b="1" dirty="0"/>
              <a:t>у кредитной </a:t>
            </a:r>
            <a:r>
              <a:rPr lang="ru-RU" sz="2400" b="1" dirty="0" smtClean="0"/>
              <a:t>организации </a:t>
            </a:r>
            <a:r>
              <a:rPr lang="ru-RU" sz="2400" b="1" dirty="0"/>
              <a:t>при условии, </a:t>
            </a:r>
            <a:r>
              <a:rPr lang="ru-RU" sz="2400" b="1" dirty="0" smtClean="0"/>
              <a:t>что:</a:t>
            </a:r>
          </a:p>
          <a:p>
            <a:r>
              <a:rPr lang="ru-RU" sz="2400" b="1" dirty="0" smtClean="0"/>
              <a:t>залог </a:t>
            </a:r>
            <a:r>
              <a:rPr lang="ru-RU" sz="2400" b="1" dirty="0"/>
              <a:t>возник </a:t>
            </a:r>
            <a:r>
              <a:rPr lang="ru-RU" sz="2400" b="1" dirty="0" smtClean="0"/>
              <a:t>ранее </a:t>
            </a:r>
            <a:r>
              <a:rPr lang="ru-RU" sz="2400" b="1" dirty="0"/>
              <a:t>чем за шесть месяцев до момента совершения </a:t>
            </a:r>
            <a:r>
              <a:rPr lang="ru-RU" sz="2400" b="1" dirty="0" smtClean="0"/>
              <a:t>преступления;</a:t>
            </a:r>
          </a:p>
          <a:p>
            <a:r>
              <a:rPr lang="ru-RU" sz="2400" b="1" dirty="0" smtClean="0"/>
              <a:t>не </a:t>
            </a:r>
            <a:r>
              <a:rPr lang="ru-RU" sz="2400" b="1" dirty="0"/>
              <a:t>имеется достаточных оснований полагать, что такое имущество использовалось </a:t>
            </a:r>
            <a:r>
              <a:rPr lang="ru-RU" sz="2400" b="1" dirty="0" smtClean="0"/>
              <a:t>в </a:t>
            </a:r>
            <a:r>
              <a:rPr lang="ru-RU" sz="2400" b="1" dirty="0"/>
              <a:t>качестве </a:t>
            </a:r>
            <a:r>
              <a:rPr lang="ru-RU" sz="2400" b="1" dirty="0" smtClean="0"/>
              <a:t>орудия или </a:t>
            </a:r>
            <a:r>
              <a:rPr lang="ru-RU" sz="2400" b="1" dirty="0"/>
              <a:t>иного средства совершения </a:t>
            </a:r>
            <a:r>
              <a:rPr lang="ru-RU" sz="2400" b="1" dirty="0" smtClean="0"/>
              <a:t>преступления.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285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79622" cy="769407"/>
          </a:xfrm>
        </p:spPr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Критерии для снятия ареста по ходатайству кредитной </a:t>
            </a:r>
            <a: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организации в случае нарушения условий слайда 8</a:t>
            </a:r>
            <a:endParaRPr lang="ru-RU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2925" y="2603500"/>
            <a:ext cx="5437187" cy="3416301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определение </a:t>
            </a:r>
            <a:r>
              <a:rPr lang="ru-RU" sz="3200" b="1" dirty="0"/>
              <a:t>моментов совершения преступления и возникновения залога (ипотеки)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516563" cy="3416300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редмет </a:t>
            </a:r>
            <a:r>
              <a:rPr lang="ru-RU" sz="3200" b="1" dirty="0"/>
              <a:t>залога не должен являться орудием или иным средством совершения преступления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38643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314</TotalTime>
  <Words>484</Words>
  <Application>Microsoft Office PowerPoint</Application>
  <PresentationFormat>Широкоэкранный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Совет директоров</vt:lpstr>
      <vt:lpstr>Защита залогов от ареста в уголовном судопроизводстве</vt:lpstr>
      <vt:lpstr>Пример из практики АЛЬФА-БАНКА</vt:lpstr>
      <vt:lpstr>Пример из практики АЛЬФА-БАНКА  текущее состояние и выводы</vt:lpstr>
      <vt:lpstr>Цели ареста по ст. 115 УПК РФ</vt:lpstr>
      <vt:lpstr>Разница целей ареста по ч. 1 и 3 ст. 115 УПК РФ</vt:lpstr>
      <vt:lpstr> Требования залогодержателя по отношению к целям ареста (ст. 115 УПК РФ) </vt:lpstr>
      <vt:lpstr>Критерии для снятия ареста по ходатайству залогодержателя</vt:lpstr>
      <vt:lpstr>Защита залога кредитных организаций</vt:lpstr>
      <vt:lpstr>Критерии для снятия ареста по ходатайству кредитной организации в случае нарушения условий слайда 8</vt:lpstr>
      <vt:lpstr>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залогов от ареста в уголовном судопроизводстве</dc:title>
  <dc:creator>Asus</dc:creator>
  <cp:lastModifiedBy>Asus</cp:lastModifiedBy>
  <cp:revision>59</cp:revision>
  <dcterms:created xsi:type="dcterms:W3CDTF">2020-12-06T09:57:17Z</dcterms:created>
  <dcterms:modified xsi:type="dcterms:W3CDTF">2020-12-09T13:50:12Z</dcterms:modified>
</cp:coreProperties>
</file>