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96" r:id="rId3"/>
    <p:sldId id="298" r:id="rId4"/>
    <p:sldId id="299" r:id="rId5"/>
    <p:sldId id="300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60D"/>
    <a:srgbClr val="F65D08"/>
    <a:srgbClr val="339499"/>
    <a:srgbClr val="DC6957"/>
    <a:srgbClr val="14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2" autoAdjust="0"/>
  </p:normalViewPr>
  <p:slideViewPr>
    <p:cSldViewPr snapToGrid="0" showGuides="1">
      <p:cViewPr>
        <p:scale>
          <a:sx n="109" d="100"/>
          <a:sy n="109" d="100"/>
        </p:scale>
        <p:origin x="-7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273E3-B9E3-4A02-93CF-275511BE0699}" type="pres">
      <dgm:prSet presAssocID="{F4DCAFF9-3CD8-4192-92EC-2050EBC96D81}" presName="composite" presStyleCnt="0"/>
      <dgm:spPr/>
      <dgm:t>
        <a:bodyPr/>
        <a:lstStyle/>
        <a:p>
          <a:endParaRPr lang="en-US"/>
        </a:p>
      </dgm:t>
    </dgm:pt>
    <dgm:pt modelId="{367DAC4B-08E7-4BA7-A970-D0115453FB5A}" type="pres">
      <dgm:prSet presAssocID="{F4DCAFF9-3CD8-4192-92EC-2050EBC96D81}" presName="rect1" presStyleLbl="bgShp" presStyleIdx="0" presStyleCnt="1" custScaleX="171601" custLinFactNeighborX="-5923" custLinFactNeighborY="42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657769-9FEC-4D35-9A25-AB03EA533772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8CA17D9D-B8DA-4200-B0BF-0B18838DC222}" type="presOf" srcId="{F4DCAFF9-3CD8-4192-92EC-2050EBC96D81}" destId="{7AC81859-B11C-4EE9-8379-B9AF70890D88}" srcOrd="0" destOrd="0" presId="urn:microsoft.com/office/officeart/2008/layout/BendingPictureSemiTransparentText"/>
    <dgm:cxn modelId="{7D5D7E9D-95B5-4902-8B3F-ADA0ECE92102}" type="presParOf" srcId="{BDA71D6A-C3D1-411E-9EAC-6386FFEE52C2}" destId="{0B2273E3-B9E3-4A02-93CF-275511BE0699}" srcOrd="0" destOrd="0" presId="urn:microsoft.com/office/officeart/2008/layout/BendingPictureSemiTransparentText"/>
    <dgm:cxn modelId="{5626A0D3-FE11-4A99-BEB0-453CB82379FA}" type="presParOf" srcId="{0B2273E3-B9E3-4A02-93CF-275511BE0699}" destId="{367DAC4B-08E7-4BA7-A970-D0115453FB5A}" srcOrd="0" destOrd="0" presId="urn:microsoft.com/office/officeart/2008/layout/BendingPictureSemiTransparentText"/>
    <dgm:cxn modelId="{DAED1428-8457-4C85-9C67-4DD14CF30B35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273E3-B9E3-4A02-93CF-275511BE0699}" type="pres">
      <dgm:prSet presAssocID="{F4DCAFF9-3CD8-4192-92EC-2050EBC96D81}" presName="composite" presStyleCnt="0"/>
      <dgm:spPr/>
      <dgm:t>
        <a:bodyPr/>
        <a:lstStyle/>
        <a:p>
          <a:endParaRPr lang="en-US"/>
        </a:p>
      </dgm:t>
    </dgm:pt>
    <dgm:pt modelId="{367DAC4B-08E7-4BA7-A970-D0115453FB5A}" type="pres">
      <dgm:prSet presAssocID="{F4DCAFF9-3CD8-4192-92EC-2050EBC96D81}" presName="rect1" presStyleLbl="bgShp" presStyleIdx="0" presStyleCnt="1" custScaleX="1716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5E4018-1D8F-4AAB-A0C0-5862EA13997A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B46AA37C-E3F9-4F73-B371-E6F2A91BF22F}" type="presOf" srcId="{B3E39A80-D6B7-4E26-B22E-327D37299CB1}" destId="{BDA71D6A-C3D1-411E-9EAC-6386FFEE52C2}" srcOrd="0" destOrd="0" presId="urn:microsoft.com/office/officeart/2008/layout/BendingPictureSemiTransparentText"/>
    <dgm:cxn modelId="{A4802C40-FE3D-4BC6-8EDC-75F5AD6F26F3}" type="presParOf" srcId="{BDA71D6A-C3D1-411E-9EAC-6386FFEE52C2}" destId="{0B2273E3-B9E3-4A02-93CF-275511BE0699}" srcOrd="0" destOrd="0" presId="urn:microsoft.com/office/officeart/2008/layout/BendingPictureSemiTransparentText"/>
    <dgm:cxn modelId="{4AF19534-4761-49AD-BE74-8C5457E1E395}" type="presParOf" srcId="{0B2273E3-B9E3-4A02-93CF-275511BE0699}" destId="{367DAC4B-08E7-4BA7-A970-D0115453FB5A}" srcOrd="0" destOrd="0" presId="urn:microsoft.com/office/officeart/2008/layout/BendingPictureSemiTransparentText"/>
    <dgm:cxn modelId="{B140F86F-921A-41A4-A2DE-7D83D5A587B4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273E3-B9E3-4A02-93CF-275511BE0699}" type="pres">
      <dgm:prSet presAssocID="{F4DCAFF9-3CD8-4192-92EC-2050EBC96D81}" presName="composite" presStyleCnt="0"/>
      <dgm:spPr/>
      <dgm:t>
        <a:bodyPr/>
        <a:lstStyle/>
        <a:p>
          <a:endParaRPr lang="en-US"/>
        </a:p>
      </dgm:t>
    </dgm:pt>
    <dgm:pt modelId="{367DAC4B-08E7-4BA7-A970-D0115453FB5A}" type="pres">
      <dgm:prSet presAssocID="{F4DCAFF9-3CD8-4192-92EC-2050EBC96D81}" presName="rect1" presStyleLbl="bgShp" presStyleIdx="0" presStyleCnt="1" custScaleX="1716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C80C4-3EBD-41A2-A615-2C0FBEB67A47}" type="presOf" srcId="{F4DCAFF9-3CD8-4192-92EC-2050EBC96D81}" destId="{7AC81859-B11C-4EE9-8379-B9AF70890D88}" srcOrd="0" destOrd="0" presId="urn:microsoft.com/office/officeart/2008/layout/BendingPictureSemiTransparentText"/>
    <dgm:cxn modelId="{2145AE80-B988-4D46-A32E-C855CD0CFF5C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C851E717-DF0A-4CD9-ACB6-3398C21EC910}" type="presParOf" srcId="{BDA71D6A-C3D1-411E-9EAC-6386FFEE52C2}" destId="{0B2273E3-B9E3-4A02-93CF-275511BE0699}" srcOrd="0" destOrd="0" presId="urn:microsoft.com/office/officeart/2008/layout/BendingPictureSemiTransparentText"/>
    <dgm:cxn modelId="{A2E5D284-623F-44E1-824F-CE8D65925B95}" type="presParOf" srcId="{0B2273E3-B9E3-4A02-93CF-275511BE0699}" destId="{367DAC4B-08E7-4BA7-A970-D0115453FB5A}" srcOrd="0" destOrd="0" presId="urn:microsoft.com/office/officeart/2008/layout/BendingPictureSemiTransparentText"/>
    <dgm:cxn modelId="{E16650F0-9812-41A1-84F4-DCCB8128AB91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273E3-B9E3-4A02-93CF-275511BE0699}" type="pres">
      <dgm:prSet presAssocID="{F4DCAFF9-3CD8-4192-92EC-2050EBC96D81}" presName="composite" presStyleCnt="0"/>
      <dgm:spPr/>
      <dgm:t>
        <a:bodyPr/>
        <a:lstStyle/>
        <a:p>
          <a:endParaRPr lang="en-US"/>
        </a:p>
      </dgm:t>
    </dgm:pt>
    <dgm:pt modelId="{367DAC4B-08E7-4BA7-A970-D0115453FB5A}" type="pres">
      <dgm:prSet presAssocID="{F4DCAFF9-3CD8-4192-92EC-2050EBC96D81}" presName="rect1" presStyleLbl="bgShp" presStyleIdx="0" presStyleCnt="1" custScaleX="1716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61AC17-DDDA-463A-99F2-137B9A3A3F4F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4522B019-09F7-4B44-8BC1-4E708E10D4AE}" type="presOf" srcId="{B3E39A80-D6B7-4E26-B22E-327D37299CB1}" destId="{BDA71D6A-C3D1-411E-9EAC-6386FFEE52C2}" srcOrd="0" destOrd="0" presId="urn:microsoft.com/office/officeart/2008/layout/BendingPictureSemiTransparentText"/>
    <dgm:cxn modelId="{FAAF235F-CF55-40C6-96D4-29F6409B273E}" type="presParOf" srcId="{BDA71D6A-C3D1-411E-9EAC-6386FFEE52C2}" destId="{0B2273E3-B9E3-4A02-93CF-275511BE0699}" srcOrd="0" destOrd="0" presId="urn:microsoft.com/office/officeart/2008/layout/BendingPictureSemiTransparentText"/>
    <dgm:cxn modelId="{DC424DFC-01B2-4649-B552-F50C5A30FFA1}" type="presParOf" srcId="{0B2273E3-B9E3-4A02-93CF-275511BE0699}" destId="{367DAC4B-08E7-4BA7-A970-D0115453FB5A}" srcOrd="0" destOrd="0" presId="urn:microsoft.com/office/officeart/2008/layout/BendingPictureSemiTransparentText"/>
    <dgm:cxn modelId="{4E1D7138-37A2-49CC-84D2-CCF37669BCA2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273E3-B9E3-4A02-93CF-275511BE0699}" type="pres">
      <dgm:prSet presAssocID="{F4DCAFF9-3CD8-4192-92EC-2050EBC96D81}" presName="composite" presStyleCnt="0"/>
      <dgm:spPr/>
      <dgm:t>
        <a:bodyPr/>
        <a:lstStyle/>
        <a:p>
          <a:endParaRPr lang="en-US"/>
        </a:p>
      </dgm:t>
    </dgm:pt>
    <dgm:pt modelId="{367DAC4B-08E7-4BA7-A970-D0115453FB5A}" type="pres">
      <dgm:prSet presAssocID="{F4DCAFF9-3CD8-4192-92EC-2050EBC96D81}" presName="rect1" presStyleLbl="bgShp" presStyleIdx="0" presStyleCnt="1" custScaleX="1716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8F450B-69BC-4512-8BC9-2E389EC200BD}" type="presOf" srcId="{F4DCAFF9-3CD8-4192-92EC-2050EBC96D81}" destId="{7AC81859-B11C-4EE9-8379-B9AF70890D88}" srcOrd="0" destOrd="0" presId="urn:microsoft.com/office/officeart/2008/layout/BendingPictureSemiTransparentText"/>
    <dgm:cxn modelId="{9280CD2F-C8A7-4448-83BF-4996A38746AD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5C608D0D-4577-436F-B25B-48ED03B3E0C4}" type="presParOf" srcId="{BDA71D6A-C3D1-411E-9EAC-6386FFEE52C2}" destId="{0B2273E3-B9E3-4A02-93CF-275511BE0699}" srcOrd="0" destOrd="0" presId="urn:microsoft.com/office/officeart/2008/layout/BendingPictureSemiTransparentText"/>
    <dgm:cxn modelId="{AA455062-AE87-4E89-AA5A-E7DB7E073940}" type="presParOf" srcId="{0B2273E3-B9E3-4A02-93CF-275511BE0699}" destId="{367DAC4B-08E7-4BA7-A970-D0115453FB5A}" srcOrd="0" destOrd="0" presId="urn:microsoft.com/office/officeart/2008/layout/BendingPictureSemiTransparentText"/>
    <dgm:cxn modelId="{9E7DB190-AA71-4570-9905-CEF3E4E570BE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273E3-B9E3-4A02-93CF-275511BE0699}" type="pres">
      <dgm:prSet presAssocID="{F4DCAFF9-3CD8-4192-92EC-2050EBC96D81}" presName="composite" presStyleCnt="0"/>
      <dgm:spPr/>
      <dgm:t>
        <a:bodyPr/>
        <a:lstStyle/>
        <a:p>
          <a:endParaRPr lang="en-US"/>
        </a:p>
      </dgm:t>
    </dgm:pt>
    <dgm:pt modelId="{367DAC4B-08E7-4BA7-A970-D0115453FB5A}" type="pres">
      <dgm:prSet presAssocID="{F4DCAFF9-3CD8-4192-92EC-2050EBC96D81}" presName="rect1" presStyleLbl="bgShp" presStyleIdx="0" presStyleCnt="1" custScaleX="1716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7CA639-E4B5-4B4B-8DB4-1A80D52FFA15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E9D7BFD1-2435-4C56-8404-9D4E346FCE22}" type="presOf" srcId="{B3E39A80-D6B7-4E26-B22E-327D37299CB1}" destId="{BDA71D6A-C3D1-411E-9EAC-6386FFEE52C2}" srcOrd="0" destOrd="0" presId="urn:microsoft.com/office/officeart/2008/layout/BendingPictureSemiTransparentText"/>
    <dgm:cxn modelId="{A631216A-7328-40B9-ACD0-7AA83BD8F763}" type="presParOf" srcId="{BDA71D6A-C3D1-411E-9EAC-6386FFEE52C2}" destId="{0B2273E3-B9E3-4A02-93CF-275511BE0699}" srcOrd="0" destOrd="0" presId="urn:microsoft.com/office/officeart/2008/layout/BendingPictureSemiTransparentText"/>
    <dgm:cxn modelId="{37DC9484-FA75-46BC-BB8C-50C2B3499412}" type="presParOf" srcId="{0B2273E3-B9E3-4A02-93CF-275511BE0699}" destId="{367DAC4B-08E7-4BA7-A970-D0115453FB5A}" srcOrd="0" destOrd="0" presId="urn:microsoft.com/office/officeart/2008/layout/BendingPictureSemiTransparentText"/>
    <dgm:cxn modelId="{C94F015E-8A85-41C0-B4FA-A517E409ECA1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6A858-3652-46CC-9E76-56CB5406911B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FDE0D-1B48-4CBA-9046-84E82213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2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E2A-940B-4691-B1DC-549CF73E1D9D}" type="datetime1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www.swissfolio.com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2196-8A0C-4E45-9E71-48105E1A0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37626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">
    <p:bg>
      <p:bgPr>
        <a:solidFill>
          <a:srgbClr val="14A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D7A-3D24-441B-A274-B0D64A395B64}" type="datetime1">
              <a:rPr lang="en-US" smtClean="0"/>
              <a:t>5/27/2015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2196-8A0C-4E45-9E71-48105E1A0A09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547" y="6475301"/>
            <a:ext cx="3086100" cy="365125"/>
          </a:xfrm>
        </p:spPr>
        <p:txBody>
          <a:bodyPr/>
          <a:lstStyle>
            <a:lvl1pPr>
              <a:defRPr sz="1000" spc="300">
                <a:latin typeface="Liberation Sans" panose="020B0604020202020204" pitchFamily="34" charset="0"/>
              </a:defRPr>
            </a:lvl1pPr>
          </a:lstStyle>
          <a:p>
            <a:r>
              <a:rPr lang="en-US" smtClean="0"/>
              <a:t>www.swissfolio.com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04" y="3518898"/>
            <a:ext cx="1221193" cy="12211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2" y="3518898"/>
            <a:ext cx="1433659" cy="16457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64" y="1608701"/>
            <a:ext cx="1687414" cy="17555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54" y="1594121"/>
            <a:ext cx="1155058" cy="1155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784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2 -0.03287 L -0.06042 -0.03264 L -0.0783 -0.04584 C -0.08108 -0.04792 -0.08368 -0.05 -0.08646 -0.05186 C -0.08941 -0.05394 -0.09253 -0.05533 -0.09531 -0.05787 C -0.09948 -0.06158 -0.10226 -0.06412 -0.10694 -0.06736 C -0.10955 -0.06898 -0.11233 -0.07037 -0.11493 -0.07199 C -0.11806 -0.07431 -0.12083 -0.07709 -0.12378 -0.07917 C -0.12865 -0.08264 -0.12934 -0.08264 -0.13368 -0.08403 C -0.13524 -0.08565 -0.13646 -0.0875 -0.13819 -0.08866 C -0.13976 -0.09005 -0.14167 -0.09028 -0.14358 -0.09121 C -0.14479 -0.0919 -0.14583 -0.09283 -0.14705 -0.09352 C -0.15347 -0.09699 -0.15226 -0.09537 -0.15955 -0.09838 C -0.17257 -0.10371 -0.15764 -0.09792 -0.16667 -0.10301 C -0.16788 -0.10371 -0.1691 -0.10394 -0.17031 -0.10417 C -0.17448 -0.10811 -0.17135 -0.10579 -0.17656 -0.10787 C -0.1783 -0.10857 -0.18003 -0.10973 -0.18194 -0.11019 C -0.1849 -0.11088 -0.18785 -0.11158 -0.1908 -0.1125 C -0.19167 -0.11273 -0.19253 -0.11343 -0.1934 -0.11366 C -0.19531 -0.11436 -0.19705 -0.11436 -0.19878 -0.11505 C -0.19965 -0.11528 -0.20069 -0.11551 -0.20156 -0.11621 C -0.20434 -0.11806 -0.20486 -0.11991 -0.20781 -0.12199 C -0.20851 -0.12269 -0.20955 -0.12292 -0.21042 -0.12338 C -0.21163 -0.12454 -0.21267 -0.12593 -0.21406 -0.12686 C -0.21476 -0.12755 -0.21667 -0.12801 -0.21667 -0.12778 L -0.28003 -0.09468 L -0.15781 -0.13982 L -0.28351 -0.05301 L -0.13542 -0.11019 L -0.28177 0.00162 L -0.1158 -0.09005 L -0.27292 0.03148 L -0.10955 -0.0625 L -0.25243 0.05879 L -0.09705 -0.03172 L -0.20243 0.04328 L -0.10694 0.02314 L -0.19965 0.05532 L -0.17205 0.06828 L -0.19965 0.07801 L -0.17118 0.08032 L -0.20677 0.09467 " pathEditMode="relative" rAng="0" ptsTypes="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101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6649 -0.10255 L 0.06649 -0.10232 C 0.06406 -0.10023 0.06146 -0.09815 0.0592 -0.09561 C 0.05365 -0.08866 0.05955 -0.09213 0.05382 -0.08959 C 0.05278 -0.08843 0.05139 -0.0875 0.05035 -0.08588 C 0.04896 -0.0838 0.04792 -0.08125 0.0467 -0.07894 C 0.04392 -0.07338 0.04462 -0.07431 0.04045 -0.0669 C 0.03368 -0.05463 0.04236 -0.07014 0.0342 -0.05741 C 0.03212 -0.05394 0.03038 -0.05 0.02795 -0.04676 C 0.02656 -0.04468 0.025 -0.04283 0.02361 -0.04074 C 0.01944 -0.03449 0.02448 -0.03982 0.0191 -0.03357 C 0.01615 -0.03033 0.01441 -0.02917 0.01111 -0.02639 C 0.00868 -0.02199 0.00694 -0.01736 0.00208 -0.01574 L -0.00139 -0.01459 C -0.00972 -0.00718 0.00295 -0.01783 -0.00868 -0.01088 C -0.01007 -0.01019 -0.01094 -0.00834 -0.01215 -0.00741 C -0.01389 -0.00625 -0.0158 -0.00579 -0.01753 -0.0051 C -0.01962 -0.00301 -0.0217 -0.00093 -0.02378 0.00092 C -0.02517 0.00208 -0.02691 0.00301 -0.0283 0.00439 C -0.03056 0.00694 -0.03246 0.00995 -0.03455 0.01273 L -0.03715 0.01643 L -0.04253 0.02361 C -0.0434 0.02477 -0.04462 0.02569 -0.04531 0.02708 C -0.04583 0.02824 -0.04618 0.02986 -0.04705 0.03078 C -0.04774 0.03148 -0.04878 0.03148 -0.04965 0.03194 C -0.05451 0.04143 -0.04792 0.02986 -0.05503 0.03657 C -0.06094 0.04213 -0.05833 0.04305 -0.06302 0.04606 C -0.06389 0.04676 -0.06493 0.04699 -0.0658 0.04745 C -0.06788 0.0493 -0.07083 0.05185 -0.07292 0.05324 C -0.07378 0.05393 -0.07465 0.05393 -0.07569 0.05439 C -0.07708 0.05532 -0.07865 0.05602 -0.08003 0.05694 C -0.08125 0.05856 -0.08229 0.06018 -0.08368 0.06157 C -0.08524 0.06342 -0.0875 0.06435 -0.08906 0.06643 C -0.09236 0.07083 -0.09045 0.06944 -0.09444 0.07106 C -0.09496 0.07245 -0.09531 0.07384 -0.09618 0.07477 C -0.09757 0.07639 -0.10052 0.07754 -0.10243 0.07824 C -0.10677 0.08703 -0.10556 0.0824 -0.08993 0.08078 C -0.08594 0.08009 -0.08021 0.0787 -0.07656 0.07708 C -0.07344 0.07569 -0.07066 0.07361 -0.06753 0.07245 C -0.05816 0.06828 -0.05712 0.06875 -0.04792 0.06759 L -0.0408 0.06527 C -0.03871 0.06435 -0.03663 0.06342 -0.03455 0.06273 C -0.03299 0.06227 -0.0316 0.06203 -0.03003 0.06157 C -0.02882 0.06134 -0.02517 0.06041 -0.02656 0.06041 C -0.02865 0.06041 -0.03073 0.06111 -0.03281 0.06157 C -0.04062 0.06389 -0.04722 0.06898 -0.05503 0.07245 C -0.05781 0.07361 -0.06042 0.075 -0.06302 0.07592 C -0.0651 0.07662 -0.07604 0.07801 -0.07743 0.07824 C -0.07917 0.07916 -0.08125 0.07916 -0.08281 0.08078 C -0.08368 0.08148 -0.08437 0.08264 -0.08542 0.0831 C -0.0875 0.08379 -0.08958 0.08379 -0.09167 0.08426 C -0.09253 0.08541 -0.09323 0.08703 -0.09444 0.08773 C -0.10139 0.09305 -0.09479 0.08472 -0.10069 0.09143 C -0.10608 0.09745 -0.10191 0.09514 -0.10694 0.09745 C -0.11024 0.10023 -0.10885 0.09861 -0.11128 0.10208 L -0.01128 0.06643 L -0.13194 0.15208 L 0.01111 0.07824 L -0.13368 0.17245 L 0.02622 0.09861 L -0.13715 0.22592 L 0.02986 0.13912 L -0.13542 0.23912 L 0.02986 0.1699 L -0.12917 0.25578 L 0.02622 0.21041 L 0.02708 0.2449 L -0.03715 0.24861 L -0.10069 0.26273 L 0.04045 0.2581 L -0.07118 0.28194 L -0.0309 0.30324 L -0.05677 0.30578 L -0.03628 0.31643 L -0.01215 0.33194 L 0.01007 0.34745 " pathEditMode="relative" rAng="0" ptsTypes="AAAAAAAAAAAAAAAAAAAAAAAAAAAAAAAAAAAAAAAAAAAAAAAAAAAAAAAAAAAAAAAAAAAAAAAAAAAA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1" y="2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2066 -0.04491 L -0.02031 -0.04676 C -0.01892 -0.03681 -0.01823 -0.03403 -0.01979 -0.02871 C -0.01944 -0.02454 -0.02257 -0.02061 -0.02292 -0.01875 C -0.025 -0.01551 -0.02309 -0.0132 -0.02378 -0.01111 C -0.02483 -0.00811 -0.02812 -0.00255 -0.02708 0.00092 C -0.02691 0.02592 -0.02743 -0.00162 -0.02778 0.02477 C -0.0283 0.02824 -0.02691 0.03148 -0.0276 0.03611 C -0.02743 0.04166 -0.02917 0.0449 -0.03108 0.04977 C -0.03108 0.05509 -0.03194 0.05717 -0.03229 0.06064 C -0.03194 0.06319 -0.03108 0.06412 -0.03194 0.06504 C -0.0349 0.0699 -0.04062 0.07546 -0.04427 0.07939 C -0.04965 0.09097 -0.04444 0.08333 -0.05156 0.09352 C -0.07465 0.12453 -0.03941 0.08032 -0.07708 0.12777 L -0.09062 0.1449 C -0.09358 0.15115 -0.09635 0.15694 -0.09774 0.16319 C -0.09913 0.16412 -0.09878 0.16666 -0.09931 0.16944 C -0.10035 0.17407 -0.10226 0.175 -0.1059 0.17801 C -0.10642 0.19051 -0.10399 0.17615 -0.1092 0.19189 C -0.11024 0.19421 -0.11042 0.19768 -0.11111 0.19977 C -0.11146 0.20208 -0.11181 0.20324 -0.11163 0.20648 C -0.11215 0.20949 -0.11319 0.21157 -0.11389 0.21458 C -0.11406 0.21759 -0.11424 0.21782 -0.11667 0.22014 C -0.11771 0.22268 -0.1184 0.22453 -0.11996 0.22615 C -0.12049 0.22801 -0.12187 0.22986 -0.12153 0.23217 C -0.12031 0.24328 -0.11858 0.25139 -0.11858 0.26157 C -0.11996 0.26365 -0.12222 0.26574 -0.12344 0.26875 C -0.13003 0.28148 -0.11736 0.25949 -0.12986 0.27731 C -0.13056 0.2787 -0.1316 0.28171 -0.13264 0.28264 C -0.13663 0.2912 -0.1342 0.28912 -0.14028 0.29652 C -0.14236 0.29907 -0.14375 0.30023 -0.14427 0.30208 C -0.14653 0.30301 -0.1467 0.30509 -0.14826 0.30671 C -0.15087 0.30995 -0.15434 0.3118 -0.15642 0.31458 C -0.15677 0.31666 -0.15816 0.3162 -0.15885 0.31782 C -0.16198 0.32245 -0.16458 0.32639 -0.17066 0.33102 C -0.17153 0.33102 -0.17292 0.33171 -0.17465 0.33194 C -0.17656 0.33495 -0.1776 0.33541 -0.17812 0.33588 C -0.17917 0.3375 -0.18177 0.33796 -0.18229 0.33912 C -0.18472 0.34097 -0.18576 0.34514 -0.18941 0.34745 C -0.19062 0.34953 -0.19236 0.35092 -0.19392 0.35277 C -0.19844 0.35787 -0.1934 0.35532 -0.19965 0.3581 C -0.20139 0.36111 -0.20434 0.36203 -0.20573 0.36412 C -0.20746 0.36527 -0.20833 0.36713 -0.2099 0.36782 C -0.21198 0.3706 -0.21979 0.37639 -0.22292 0.37847 L -0.22378 0.3787 L -0.13611 0.32176 L -0.06476 0.23842 L -0.26927 0.33472 L -0.08333 0.2162 L -0.3158 0.32384 L -0.11944 0.20625 L -0.32187 0.2993 L -0.09774 0.16319 L -0.34479 0.28356 L -0.11823 0.15185 L -0.3349 0.24629 L -0.18281 0.16064 L -0.3658 0.23842 L -0.21076 0.14421 L -0.26233 0.15115 L -0.19566 0.10625 L -0.29722 0.1368 L -0.22378 0.0824 L -0.19149 0.00324 " pathEditMode="relative" rAng="10091129" ptsTypes="AAAAAAAAAAAAAAAAAAAAAAAAAAAAAAAAAAAAAAAAAAAAAAAAAAAAAAAAAAAAAAAA">
                                      <p:cBhvr>
                                        <p:cTn id="21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2270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 Speaking">
    <p:bg>
      <p:bgPr>
        <a:solidFill>
          <a:srgbClr val="F3A6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D7A-3D24-441B-A274-B0D64A395B64}" type="datetime1">
              <a:rPr lang="en-US" smtClean="0"/>
              <a:t>5/27/2015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2196-8A0C-4E45-9E71-48105E1A0A09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547" y="6475301"/>
            <a:ext cx="3086100" cy="365125"/>
          </a:xfrm>
        </p:spPr>
        <p:txBody>
          <a:bodyPr/>
          <a:lstStyle>
            <a:lvl1pPr>
              <a:defRPr sz="1000" spc="300">
                <a:latin typeface="Liberation Sans" panose="020B0604020202020204" pitchFamily="34" charset="0"/>
              </a:defRPr>
            </a:lvl1pPr>
          </a:lstStyle>
          <a:p>
            <a:r>
              <a:rPr lang="en-US" smtClean="0"/>
              <a:t>www.swissfolio.com</a:t>
            </a:r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88" y="4140290"/>
            <a:ext cx="2116594" cy="19990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Pie 35"/>
          <p:cNvSpPr/>
          <p:nvPr userDrawn="1"/>
        </p:nvSpPr>
        <p:spPr>
          <a:xfrm rot="16200000">
            <a:off x="6795902" y="4935922"/>
            <a:ext cx="208694" cy="345997"/>
          </a:xfrm>
          <a:prstGeom prst="pie">
            <a:avLst>
              <a:gd name="adj1" fmla="val 5266129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Callout 36"/>
          <p:cNvSpPr/>
          <p:nvPr userDrawn="1"/>
        </p:nvSpPr>
        <p:spPr>
          <a:xfrm>
            <a:off x="7389341" y="3714150"/>
            <a:ext cx="914400" cy="612648"/>
          </a:xfrm>
          <a:prstGeom prst="wedgeEllipseCallout">
            <a:avLst>
              <a:gd name="adj1" fmla="val -43356"/>
              <a:gd name="adj2" fmla="val 61155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rPr>
              <a:t>%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Oval Callout 37"/>
          <p:cNvSpPr/>
          <p:nvPr userDrawn="1"/>
        </p:nvSpPr>
        <p:spPr>
          <a:xfrm>
            <a:off x="5748891" y="3958647"/>
            <a:ext cx="704811" cy="612648"/>
          </a:xfrm>
          <a:prstGeom prst="wedgeEllipseCallout">
            <a:avLst>
              <a:gd name="adj1" fmla="val 41329"/>
              <a:gd name="adj2" fmla="val 54432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rPr>
              <a:t>!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Oval Callout 38"/>
          <p:cNvSpPr/>
          <p:nvPr userDrawn="1"/>
        </p:nvSpPr>
        <p:spPr>
          <a:xfrm>
            <a:off x="5727651" y="2448433"/>
            <a:ext cx="1762076" cy="1531662"/>
          </a:xfrm>
          <a:prstGeom prst="wedgeEllipseCallout">
            <a:avLst>
              <a:gd name="adj1" fmla="val 21694"/>
              <a:gd name="adj2" fmla="val 56045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Oval Callout 39"/>
          <p:cNvSpPr/>
          <p:nvPr userDrawn="1"/>
        </p:nvSpPr>
        <p:spPr>
          <a:xfrm>
            <a:off x="4991763" y="3385856"/>
            <a:ext cx="704811" cy="612648"/>
          </a:xfrm>
          <a:prstGeom prst="wedgeEllipseCallout">
            <a:avLst>
              <a:gd name="adj1" fmla="val 49511"/>
              <a:gd name="adj2" fmla="val -41036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rPr>
              <a:t>!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Oval Callout 40"/>
          <p:cNvSpPr/>
          <p:nvPr userDrawn="1"/>
        </p:nvSpPr>
        <p:spPr>
          <a:xfrm>
            <a:off x="7560193" y="2866779"/>
            <a:ext cx="782937" cy="612648"/>
          </a:xfrm>
          <a:prstGeom prst="wedgeEllipseCallout">
            <a:avLst>
              <a:gd name="adj1" fmla="val -43356"/>
              <a:gd name="adj2" fmla="val 61155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rPr>
              <a:t>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Oval Callout 41"/>
          <p:cNvSpPr/>
          <p:nvPr userDrawn="1"/>
        </p:nvSpPr>
        <p:spPr>
          <a:xfrm>
            <a:off x="7531786" y="4430043"/>
            <a:ext cx="618826" cy="612648"/>
          </a:xfrm>
          <a:prstGeom prst="wedgeEllipseCallout">
            <a:avLst>
              <a:gd name="adj1" fmla="val -60191"/>
              <a:gd name="adj2" fmla="val -16833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rPr>
              <a:t>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Oval Callout 42"/>
          <p:cNvSpPr/>
          <p:nvPr userDrawn="1"/>
        </p:nvSpPr>
        <p:spPr>
          <a:xfrm>
            <a:off x="8234394" y="3300302"/>
            <a:ext cx="664101" cy="559562"/>
          </a:xfrm>
          <a:prstGeom prst="wedgeEllipseCallout">
            <a:avLst>
              <a:gd name="adj1" fmla="val -60722"/>
              <a:gd name="adj2" fmla="val 16989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rPr>
              <a:t>%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Oval Callout 43"/>
          <p:cNvSpPr/>
          <p:nvPr userDrawn="1"/>
        </p:nvSpPr>
        <p:spPr>
          <a:xfrm>
            <a:off x="7120043" y="1661179"/>
            <a:ext cx="1217108" cy="1057956"/>
          </a:xfrm>
          <a:prstGeom prst="wedgeEllipseCallout">
            <a:avLst>
              <a:gd name="adj1" fmla="val -11688"/>
              <a:gd name="adj2" fmla="val 57955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rPr>
              <a:t>1.5%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Oval Callout 44"/>
          <p:cNvSpPr/>
          <p:nvPr userDrawn="1"/>
        </p:nvSpPr>
        <p:spPr>
          <a:xfrm>
            <a:off x="4479466" y="2156308"/>
            <a:ext cx="1217108" cy="1057956"/>
          </a:xfrm>
          <a:prstGeom prst="wedgeEllipseCallout">
            <a:avLst>
              <a:gd name="adj1" fmla="val 49228"/>
              <a:gd name="adj2" fmla="val 32260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1.8%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 Callout 45"/>
          <p:cNvSpPr/>
          <p:nvPr userDrawn="1"/>
        </p:nvSpPr>
        <p:spPr>
          <a:xfrm>
            <a:off x="5702331" y="1723483"/>
            <a:ext cx="704811" cy="612648"/>
          </a:xfrm>
          <a:prstGeom prst="wedgeEllipseCallout">
            <a:avLst>
              <a:gd name="adj1" fmla="val 41329"/>
              <a:gd name="adj2" fmla="val 54432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rPr>
              <a:t>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Oval Callout 46"/>
          <p:cNvSpPr/>
          <p:nvPr userDrawn="1"/>
        </p:nvSpPr>
        <p:spPr>
          <a:xfrm>
            <a:off x="5739525" y="4711054"/>
            <a:ext cx="551391" cy="464594"/>
          </a:xfrm>
          <a:prstGeom prst="wedgeEllipseCallout">
            <a:avLst>
              <a:gd name="adj1" fmla="val 68285"/>
              <a:gd name="adj2" fmla="val -5094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rPr>
              <a:t>?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Oval Callout 48"/>
          <p:cNvSpPr/>
          <p:nvPr userDrawn="1"/>
        </p:nvSpPr>
        <p:spPr>
          <a:xfrm>
            <a:off x="4644853" y="4125564"/>
            <a:ext cx="948474" cy="799171"/>
          </a:xfrm>
          <a:prstGeom prst="wedgeEllipseCallout">
            <a:avLst>
              <a:gd name="adj1" fmla="val 60842"/>
              <a:gd name="adj2" fmla="val -21288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rPr>
              <a:t>1.4%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359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</p:bld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D7A-3D24-441B-A274-B0D64A395B64}" type="datetime1">
              <a:rPr lang="en-US" smtClean="0"/>
              <a:t>5/27/2015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2196-8A0C-4E45-9E71-48105E1A0A09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547" y="6475301"/>
            <a:ext cx="3086100" cy="365125"/>
          </a:xfrm>
        </p:spPr>
        <p:txBody>
          <a:bodyPr/>
          <a:lstStyle>
            <a:lvl1pPr>
              <a:defRPr sz="1000" spc="300">
                <a:latin typeface="Liberation Sans" panose="020B0604020202020204" pitchFamily="34" charset="0"/>
              </a:defRPr>
            </a:lvl1pPr>
          </a:lstStyle>
          <a:p>
            <a:r>
              <a:rPr lang="en-US" smtClean="0"/>
              <a:t>www.swissfolio.com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62" y="1749669"/>
            <a:ext cx="963477" cy="11835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27" y="2311646"/>
            <a:ext cx="1815173" cy="1819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43" y="2311646"/>
            <a:ext cx="1080553" cy="14009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3335">
            <a:off x="7458616" y="3110747"/>
            <a:ext cx="301781" cy="12037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8490">
            <a:off x="6111373" y="3670112"/>
            <a:ext cx="699658" cy="8594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937">
            <a:off x="6549379" y="4050053"/>
            <a:ext cx="836185" cy="10841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9920">
            <a:off x="6817549" y="2518027"/>
            <a:ext cx="537574" cy="21442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2155">
            <a:off x="7583124" y="3737931"/>
            <a:ext cx="301781" cy="12037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8197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D7A-3D24-441B-A274-B0D64A395B64}" type="datetime1">
              <a:rPr lang="en-US" smtClean="0"/>
              <a:t>5/27/2015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2196-8A0C-4E45-9E71-48105E1A0A09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547" y="6475301"/>
            <a:ext cx="3086100" cy="365125"/>
          </a:xfrm>
        </p:spPr>
        <p:txBody>
          <a:bodyPr/>
          <a:lstStyle>
            <a:lvl1pPr>
              <a:defRPr sz="1000" spc="300">
                <a:latin typeface="Liberation Sans" panose="020B0604020202020204" pitchFamily="34" charset="0"/>
              </a:defRPr>
            </a:lvl1pPr>
          </a:lstStyle>
          <a:p>
            <a:r>
              <a:rPr lang="en-US" smtClean="0"/>
              <a:t>www.swissfolio.com</a:t>
            </a:r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458831" y="1917609"/>
            <a:ext cx="152400" cy="3581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458832" y="5346609"/>
            <a:ext cx="4191000" cy="152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44632" y="2222409"/>
            <a:ext cx="0" cy="30480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736455" y="2222409"/>
            <a:ext cx="0" cy="30480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351132" y="2222409"/>
            <a:ext cx="0" cy="30480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942955" y="2222409"/>
            <a:ext cx="0" cy="30480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583032" y="2222409"/>
            <a:ext cx="0" cy="30480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174855" y="2222409"/>
            <a:ext cx="0" cy="30480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687432" y="4813209"/>
            <a:ext cx="38862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687432" y="4279809"/>
            <a:ext cx="38862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87432" y="3670209"/>
            <a:ext cx="38862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687432" y="3136809"/>
            <a:ext cx="38862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687432" y="2603409"/>
            <a:ext cx="38862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35602" y="4501662"/>
            <a:ext cx="975613" cy="0"/>
          </a:xfrm>
          <a:prstGeom prst="line">
            <a:avLst/>
          </a:prstGeom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2444262" y="2708031"/>
            <a:ext cx="1916723" cy="2382715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1811215" y="2699239"/>
            <a:ext cx="633046" cy="1793631"/>
          </a:xfrm>
          <a:prstGeom prst="line">
            <a:avLst/>
          </a:prstGeom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984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5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D7A-3D24-441B-A274-B0D64A395B64}" type="datetime1">
              <a:rPr lang="en-US" smtClean="0"/>
              <a:t>5/27/2015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2196-8A0C-4E45-9E71-48105E1A0A09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547" y="6475301"/>
            <a:ext cx="3086100" cy="365125"/>
          </a:xfrm>
        </p:spPr>
        <p:txBody>
          <a:bodyPr/>
          <a:lstStyle>
            <a:lvl1pPr>
              <a:defRPr sz="1000" spc="300">
                <a:latin typeface="Liberation Sans" panose="020B0604020202020204" pitchFamily="34" charset="0"/>
              </a:defRPr>
            </a:lvl1pPr>
          </a:lstStyle>
          <a:p>
            <a:r>
              <a:rPr lang="en-US" smtClean="0"/>
              <a:t>www.swissfolio.com</a:t>
            </a:r>
            <a:endParaRPr lang="en-US"/>
          </a:p>
        </p:txBody>
      </p:sp>
      <p:sp>
        <p:nvSpPr>
          <p:cNvPr id="25" name="TextBox 24"/>
          <p:cNvSpPr txBox="1">
            <a:spLocks noChangeAspect="1"/>
          </p:cNvSpPr>
          <p:nvPr userDrawn="1"/>
        </p:nvSpPr>
        <p:spPr>
          <a:xfrm>
            <a:off x="2517613" y="323044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rPr>
              <a:t>!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>
            <a:spLocks noChangeAspect="1"/>
          </p:cNvSpPr>
          <p:nvPr userDrawn="1"/>
        </p:nvSpPr>
        <p:spPr>
          <a:xfrm>
            <a:off x="2223451" y="465845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rPr>
              <a:t>Банковская гарантия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>
            <a:spLocks noChangeAspect="1"/>
          </p:cNvSpPr>
          <p:nvPr userDrawn="1"/>
        </p:nvSpPr>
        <p:spPr>
          <a:xfrm>
            <a:off x="3562456" y="4202372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1.8%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 userDrawn="1"/>
        </p:nvSpPr>
        <p:spPr>
          <a:xfrm>
            <a:off x="1069549" y="3250162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гарантия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 userDrawn="1"/>
        </p:nvSpPr>
        <p:spPr>
          <a:xfrm>
            <a:off x="2384413" y="4438512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</a:rPr>
              <a:t>?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>
            <a:spLocks noChangeAspect="1"/>
          </p:cNvSpPr>
          <p:nvPr userDrawn="1"/>
        </p:nvSpPr>
        <p:spPr>
          <a:xfrm>
            <a:off x="1281602" y="4280346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>
            <a:spLocks noChangeAspect="1"/>
          </p:cNvSpPr>
          <p:nvPr userDrawn="1"/>
        </p:nvSpPr>
        <p:spPr>
          <a:xfrm>
            <a:off x="2210339" y="495669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407922" y="2506699"/>
            <a:ext cx="13067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Entypo" pitchFamily="2" charset="0"/>
              </a:rPr>
              <a:t>2013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9" name="TextBox 38"/>
          <p:cNvSpPr txBox="1">
            <a:spLocks noChangeAspect="1"/>
          </p:cNvSpPr>
          <p:nvPr userDrawn="1"/>
        </p:nvSpPr>
        <p:spPr>
          <a:xfrm>
            <a:off x="1095800" y="2869696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>
            <a:spLocks noChangeAspect="1"/>
          </p:cNvSpPr>
          <p:nvPr userDrawn="1"/>
        </p:nvSpPr>
        <p:spPr>
          <a:xfrm>
            <a:off x="1789344" y="2842132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cial Foundicons" pitchFamily="2" charset="0"/>
              </a:rPr>
              <a:t>%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>
            <a:spLocks noChangeAspect="1"/>
          </p:cNvSpPr>
          <p:nvPr userDrawn="1"/>
        </p:nvSpPr>
        <p:spPr>
          <a:xfrm>
            <a:off x="3428382" y="3354526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cial Foundicons" pitchFamily="2" charset="0"/>
              </a:rPr>
              <a:t>срок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ounded Rectangle 44"/>
          <p:cNvSpPr/>
          <p:nvPr userDrawn="1"/>
        </p:nvSpPr>
        <p:spPr>
          <a:xfrm>
            <a:off x="3667945" y="2007595"/>
            <a:ext cx="699946" cy="4505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150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Liberation Sans" panose="020B0604020202020204" pitchFamily="34" charset="0"/>
              </a:rPr>
              <a:t>go!</a:t>
            </a:r>
            <a:endParaRPr lang="en-US" sz="2400" b="1" spc="-150" dirty="0"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>
            <a:off x="637049" y="2007595"/>
            <a:ext cx="2973748" cy="4505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50800">
              <a:prstClr val="black">
                <a:alpha val="7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703464" y="2075105"/>
            <a:ext cx="23196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Liberation Sans" panose="020B0604020202020204" pitchFamily="34" charset="0"/>
              </a:rPr>
              <a:t>сайт банка-партнера</a:t>
            </a:r>
            <a:endParaRPr lang="en-US" sz="1600" b="1" dirty="0">
              <a:solidFill>
                <a:srgbClr val="0070C0"/>
              </a:solidFill>
              <a:latin typeface="Liberation Sans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spect="1"/>
          </p:cNvSpPr>
          <p:nvPr userDrawn="1"/>
        </p:nvSpPr>
        <p:spPr>
          <a:xfrm>
            <a:off x="1802523" y="3231972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cial Foundicons" pitchFamily="2" charset="0"/>
              </a:rPr>
              <a:t>?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>
            <a:spLocks noChangeAspect="1"/>
          </p:cNvSpPr>
          <p:nvPr userDrawn="1"/>
        </p:nvSpPr>
        <p:spPr>
          <a:xfrm>
            <a:off x="1555344" y="378703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МСП</a:t>
            </a:r>
            <a:r>
              <a:rPr lang="ru-RU" sz="4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Банк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>
            <a:spLocks noChangeAspect="1"/>
          </p:cNvSpPr>
          <p:nvPr userDrawn="1"/>
        </p:nvSpPr>
        <p:spPr>
          <a:xfrm>
            <a:off x="3072312" y="2968139"/>
            <a:ext cx="1140582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cial Foundicons" pitchFamily="2" charset="0"/>
              </a:rPr>
              <a:t>?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2451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 animBg="1"/>
      <p:bldP spid="46" grpId="0" animBg="1"/>
      <p:bldP spid="47" grpId="0"/>
      <p:bldP spid="22" grpId="0"/>
      <p:bldP spid="23" grpId="0"/>
      <p:bldP spid="24" grpId="0"/>
    </p:bld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graphy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D7A-3D24-441B-A274-B0D64A395B64}" type="datetime1">
              <a:rPr lang="en-US" smtClean="0"/>
              <a:t>5/27/2015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2196-8A0C-4E45-9E71-48105E1A0A09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547" y="6475301"/>
            <a:ext cx="3086100" cy="365125"/>
          </a:xfrm>
        </p:spPr>
        <p:txBody>
          <a:bodyPr/>
          <a:lstStyle>
            <a:lvl1pPr>
              <a:defRPr sz="1000" spc="300">
                <a:latin typeface="Liberation Sans" panose="020B0604020202020204" pitchFamily="34" charset="0"/>
              </a:defRPr>
            </a:lvl1pPr>
          </a:lstStyle>
          <a:p>
            <a:r>
              <a:rPr lang="en-US" smtClean="0"/>
              <a:t>www.swissfolio.com</a:t>
            </a:r>
            <a:endParaRPr lang="en-US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-873556" y="1494311"/>
            <a:ext cx="10550118" cy="1284011"/>
            <a:chOff x="-1271888" y="1494311"/>
            <a:chExt cx="10550118" cy="1284011"/>
          </a:xfrm>
        </p:grpSpPr>
        <p:sp>
          <p:nvSpPr>
            <p:cNvPr id="88" name="Isosceles Triangle 1"/>
            <p:cNvSpPr/>
            <p:nvPr userDrawn="1"/>
          </p:nvSpPr>
          <p:spPr>
            <a:xfrm>
              <a:off x="8414135" y="1863413"/>
              <a:ext cx="864095" cy="832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Группа 11"/>
            <p:cNvGrpSpPr/>
            <p:nvPr userDrawn="1"/>
          </p:nvGrpSpPr>
          <p:grpSpPr>
            <a:xfrm>
              <a:off x="-1271888" y="1494311"/>
              <a:ext cx="10193115" cy="1284011"/>
              <a:chOff x="-837344" y="1494311"/>
              <a:chExt cx="10193115" cy="1284011"/>
            </a:xfrm>
          </p:grpSpPr>
          <p:grpSp>
            <p:nvGrpSpPr>
              <p:cNvPr id="9" name="Группа 8"/>
              <p:cNvGrpSpPr/>
              <p:nvPr userDrawn="1"/>
            </p:nvGrpSpPr>
            <p:grpSpPr>
              <a:xfrm>
                <a:off x="1361855" y="1521942"/>
                <a:ext cx="2481933" cy="1221212"/>
                <a:chOff x="1361855" y="1521942"/>
                <a:chExt cx="2481933" cy="1221212"/>
              </a:xfrm>
            </p:grpSpPr>
            <p:sp>
              <p:nvSpPr>
                <p:cNvPr id="72" name="Sun 71"/>
                <p:cNvSpPr/>
                <p:nvPr/>
              </p:nvSpPr>
              <p:spPr>
                <a:xfrm>
                  <a:off x="2903044" y="1521942"/>
                  <a:ext cx="309631" cy="309631"/>
                </a:xfrm>
                <a:prstGeom prst="sun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4800000" sx="90000" sy="90000" algn="t" rotWithShape="0">
                    <a:prstClr val="black">
                      <a:alpha val="4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Cloud 72"/>
                <p:cNvSpPr/>
                <p:nvPr/>
              </p:nvSpPr>
              <p:spPr>
                <a:xfrm>
                  <a:off x="3305826" y="1611317"/>
                  <a:ext cx="432047" cy="192199"/>
                </a:xfrm>
                <a:prstGeom prst="cloud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88900" dist="38100" dir="5400000" sx="101000" sy="101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Cloud 17"/>
                <p:cNvSpPr/>
                <p:nvPr/>
              </p:nvSpPr>
              <p:spPr>
                <a:xfrm>
                  <a:off x="2500293" y="1647268"/>
                  <a:ext cx="292295" cy="216145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23893 w 43256"/>
                    <a:gd name="connsiteY8" fmla="*/ 15873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23277 w 43256"/>
                    <a:gd name="connsiteY8" fmla="*/ 15595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27" y="32330"/>
                        <a:pt x="36694" y="34480"/>
                        <a:pt x="35431" y="35960"/>
                      </a:cubicBezTo>
                      <a:cubicBezTo>
                        <a:pt x="33512" y="38209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4729" y="26036"/>
                      </a:moveTo>
                      <a:cubicBezTo>
                        <a:pt x="3845" y="26130"/>
                        <a:pt x="2961" y="25852"/>
                        <a:pt x="2196" y="25239"/>
                      </a:cubicBezTo>
                      <a:moveTo>
                        <a:pt x="6964" y="34758"/>
                      </a:moveTo>
                      <a:cubicBezTo>
                        <a:pt x="6609" y="34951"/>
                        <a:pt x="6236" y="35079"/>
                        <a:pt x="5856" y="35139"/>
                      </a:cubicBezTo>
                      <a:moveTo>
                        <a:pt x="16514" y="38949"/>
                      </a:moveTo>
                      <a:cubicBezTo>
                        <a:pt x="16247" y="38403"/>
                        <a:pt x="16023" y="37820"/>
                        <a:pt x="15846" y="37209"/>
                      </a:cubicBezTo>
                      <a:moveTo>
                        <a:pt x="28863" y="34610"/>
                      </a:moveTo>
                      <a:cubicBezTo>
                        <a:pt x="28824" y="35257"/>
                        <a:pt x="28734" y="35897"/>
                        <a:pt x="28596" y="36519"/>
                      </a:cubicBezTo>
                      <a:moveTo>
                        <a:pt x="23277" y="15595"/>
                      </a:moveTo>
                      <a:cubicBezTo>
                        <a:pt x="25281" y="16923"/>
                        <a:pt x="37434" y="26917"/>
                        <a:pt x="37416" y="29949"/>
                      </a:cubicBezTo>
                      <a:moveTo>
                        <a:pt x="41834" y="15213"/>
                      </a:moveTo>
                      <a:cubicBezTo>
                        <a:pt x="41509" y="16245"/>
                        <a:pt x="41014" y="17161"/>
                        <a:pt x="40386" y="17889"/>
                      </a:cubicBezTo>
                      <a:moveTo>
                        <a:pt x="38360" y="5285"/>
                      </a:moveTo>
                      <a:cubicBezTo>
                        <a:pt x="38415" y="5702"/>
                        <a:pt x="38441" y="6125"/>
                        <a:pt x="38436" y="6549"/>
                      </a:cubicBezTo>
                      <a:moveTo>
                        <a:pt x="29114" y="3811"/>
                      </a:moveTo>
                      <a:cubicBezTo>
                        <a:pt x="29303" y="3228"/>
                        <a:pt x="29552" y="2685"/>
                        <a:pt x="29856" y="2199"/>
                      </a:cubicBezTo>
                      <a:moveTo>
                        <a:pt x="22177" y="4579"/>
                      </a:moveTo>
                      <a:cubicBezTo>
                        <a:pt x="22254" y="4097"/>
                        <a:pt x="22375" y="3630"/>
                        <a:pt x="22536" y="3189"/>
                      </a:cubicBezTo>
                      <a:moveTo>
                        <a:pt x="14036" y="5051"/>
                      </a:moveTo>
                      <a:cubicBezTo>
                        <a:pt x="14508" y="5427"/>
                        <a:pt x="14944" y="5880"/>
                        <a:pt x="15336" y="6399"/>
                      </a:cubicBezTo>
                      <a:moveTo>
                        <a:pt x="4163" y="15648"/>
                      </a:moveTo>
                      <a:cubicBezTo>
                        <a:pt x="4060" y="15184"/>
                        <a:pt x="3984" y="14710"/>
                        <a:pt x="3936" y="14229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88900" dist="38100" dir="5400000" sx="101000" sy="101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Isosceles Triangle 1"/>
                <p:cNvSpPr/>
                <p:nvPr/>
              </p:nvSpPr>
              <p:spPr>
                <a:xfrm>
                  <a:off x="2979693" y="2205860"/>
                  <a:ext cx="864095" cy="4904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Isosceles Triangle 1"/>
                <p:cNvSpPr/>
                <p:nvPr/>
              </p:nvSpPr>
              <p:spPr>
                <a:xfrm>
                  <a:off x="1993260" y="2022300"/>
                  <a:ext cx="1219415" cy="6739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1"/>
                <p:cNvSpPr/>
                <p:nvPr/>
              </p:nvSpPr>
              <p:spPr>
                <a:xfrm rot="5400000">
                  <a:off x="1141847" y="1817420"/>
                  <a:ext cx="1097602" cy="6575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79"/>
                <p:cNvSpPr txBox="1">
                  <a:spLocks noChangeAspect="1"/>
                </p:cNvSpPr>
                <p:nvPr/>
              </p:nvSpPr>
              <p:spPr>
                <a:xfrm>
                  <a:off x="2841543" y="2275154"/>
                  <a:ext cx="468000" cy="468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Entypo" pitchFamily="2" charset="0"/>
                      <a:cs typeface="Arial" pitchFamily="34" charset="0"/>
                    </a:rPr>
                    <a:t>гарантия</a:t>
                  </a:r>
                  <a:endParaRPr lang="ru-RU" sz="24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Entypo" pitchFamily="2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" name="Группа 7"/>
              <p:cNvGrpSpPr/>
              <p:nvPr/>
            </p:nvGrpSpPr>
            <p:grpSpPr>
              <a:xfrm>
                <a:off x="-837344" y="1521942"/>
                <a:ext cx="2255005" cy="1256380"/>
                <a:chOff x="-837344" y="1521942"/>
                <a:chExt cx="2255005" cy="1256380"/>
              </a:xfrm>
            </p:grpSpPr>
            <p:sp>
              <p:nvSpPr>
                <p:cNvPr id="63" name="Sun 62"/>
                <p:cNvSpPr/>
                <p:nvPr/>
              </p:nvSpPr>
              <p:spPr>
                <a:xfrm>
                  <a:off x="398751" y="1521942"/>
                  <a:ext cx="309631" cy="309631"/>
                </a:xfrm>
                <a:prstGeom prst="sun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4800000" sx="90000" sy="90000" algn="t" rotWithShape="0">
                    <a:prstClr val="black">
                      <a:alpha val="4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Cloud 63"/>
                <p:cNvSpPr/>
                <p:nvPr/>
              </p:nvSpPr>
              <p:spPr>
                <a:xfrm>
                  <a:off x="801533" y="1611317"/>
                  <a:ext cx="432047" cy="192199"/>
                </a:xfrm>
                <a:prstGeom prst="cloud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88900" dist="38100" dir="5400000" sx="101000" sy="101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Cloud 17"/>
                <p:cNvSpPr/>
                <p:nvPr/>
              </p:nvSpPr>
              <p:spPr>
                <a:xfrm>
                  <a:off x="-4000" y="1647268"/>
                  <a:ext cx="292295" cy="216145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23893 w 43256"/>
                    <a:gd name="connsiteY8" fmla="*/ 15873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23277 w 43256"/>
                    <a:gd name="connsiteY8" fmla="*/ 15595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27" y="32330"/>
                        <a:pt x="36694" y="34480"/>
                        <a:pt x="35431" y="35960"/>
                      </a:cubicBezTo>
                      <a:cubicBezTo>
                        <a:pt x="33512" y="38209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4729" y="26036"/>
                      </a:moveTo>
                      <a:cubicBezTo>
                        <a:pt x="3845" y="26130"/>
                        <a:pt x="2961" y="25852"/>
                        <a:pt x="2196" y="25239"/>
                      </a:cubicBezTo>
                      <a:moveTo>
                        <a:pt x="6964" y="34758"/>
                      </a:moveTo>
                      <a:cubicBezTo>
                        <a:pt x="6609" y="34951"/>
                        <a:pt x="6236" y="35079"/>
                        <a:pt x="5856" y="35139"/>
                      </a:cubicBezTo>
                      <a:moveTo>
                        <a:pt x="16514" y="38949"/>
                      </a:moveTo>
                      <a:cubicBezTo>
                        <a:pt x="16247" y="38403"/>
                        <a:pt x="16023" y="37820"/>
                        <a:pt x="15846" y="37209"/>
                      </a:cubicBezTo>
                      <a:moveTo>
                        <a:pt x="28863" y="34610"/>
                      </a:moveTo>
                      <a:cubicBezTo>
                        <a:pt x="28824" y="35257"/>
                        <a:pt x="28734" y="35897"/>
                        <a:pt x="28596" y="36519"/>
                      </a:cubicBezTo>
                      <a:moveTo>
                        <a:pt x="23277" y="15595"/>
                      </a:moveTo>
                      <a:cubicBezTo>
                        <a:pt x="25281" y="16923"/>
                        <a:pt x="37434" y="26917"/>
                        <a:pt x="37416" y="29949"/>
                      </a:cubicBezTo>
                      <a:moveTo>
                        <a:pt x="41834" y="15213"/>
                      </a:moveTo>
                      <a:cubicBezTo>
                        <a:pt x="41509" y="16245"/>
                        <a:pt x="41014" y="17161"/>
                        <a:pt x="40386" y="17889"/>
                      </a:cubicBezTo>
                      <a:moveTo>
                        <a:pt x="38360" y="5285"/>
                      </a:moveTo>
                      <a:cubicBezTo>
                        <a:pt x="38415" y="5702"/>
                        <a:pt x="38441" y="6125"/>
                        <a:pt x="38436" y="6549"/>
                      </a:cubicBezTo>
                      <a:moveTo>
                        <a:pt x="29114" y="3811"/>
                      </a:moveTo>
                      <a:cubicBezTo>
                        <a:pt x="29303" y="3228"/>
                        <a:pt x="29552" y="2685"/>
                        <a:pt x="29856" y="2199"/>
                      </a:cubicBezTo>
                      <a:moveTo>
                        <a:pt x="22177" y="4579"/>
                      </a:moveTo>
                      <a:cubicBezTo>
                        <a:pt x="22254" y="4097"/>
                        <a:pt x="22375" y="3630"/>
                        <a:pt x="22536" y="3189"/>
                      </a:cubicBezTo>
                      <a:moveTo>
                        <a:pt x="14036" y="5051"/>
                      </a:moveTo>
                      <a:cubicBezTo>
                        <a:pt x="14508" y="5427"/>
                        <a:pt x="14944" y="5880"/>
                        <a:pt x="15336" y="6399"/>
                      </a:cubicBezTo>
                      <a:moveTo>
                        <a:pt x="4163" y="15648"/>
                      </a:moveTo>
                      <a:cubicBezTo>
                        <a:pt x="4060" y="15184"/>
                        <a:pt x="3984" y="14710"/>
                        <a:pt x="3936" y="14229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88900" dist="38100" dir="5400000" sx="101000" sy="101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1"/>
                <p:cNvSpPr/>
                <p:nvPr/>
              </p:nvSpPr>
              <p:spPr>
                <a:xfrm>
                  <a:off x="553566" y="1911588"/>
                  <a:ext cx="864095" cy="78467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1"/>
                <p:cNvSpPr/>
                <p:nvPr/>
              </p:nvSpPr>
              <p:spPr>
                <a:xfrm>
                  <a:off x="-281531" y="2022300"/>
                  <a:ext cx="1188979" cy="6739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Cloud 17"/>
                <p:cNvSpPr/>
                <p:nvPr/>
              </p:nvSpPr>
              <p:spPr>
                <a:xfrm>
                  <a:off x="-837344" y="1803516"/>
                  <a:ext cx="292295" cy="216145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23893 w 43256"/>
                    <a:gd name="connsiteY8" fmla="*/ 15873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23277 w 43256"/>
                    <a:gd name="connsiteY8" fmla="*/ 15595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27" y="32330"/>
                        <a:pt x="36694" y="34480"/>
                        <a:pt x="35431" y="35960"/>
                      </a:cubicBezTo>
                      <a:cubicBezTo>
                        <a:pt x="33512" y="38209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4729" y="26036"/>
                      </a:moveTo>
                      <a:cubicBezTo>
                        <a:pt x="3845" y="26130"/>
                        <a:pt x="2961" y="25852"/>
                        <a:pt x="2196" y="25239"/>
                      </a:cubicBezTo>
                      <a:moveTo>
                        <a:pt x="6964" y="34758"/>
                      </a:moveTo>
                      <a:cubicBezTo>
                        <a:pt x="6609" y="34951"/>
                        <a:pt x="6236" y="35079"/>
                        <a:pt x="5856" y="35139"/>
                      </a:cubicBezTo>
                      <a:moveTo>
                        <a:pt x="16514" y="38949"/>
                      </a:moveTo>
                      <a:cubicBezTo>
                        <a:pt x="16247" y="38403"/>
                        <a:pt x="16023" y="37820"/>
                        <a:pt x="15846" y="37209"/>
                      </a:cubicBezTo>
                      <a:moveTo>
                        <a:pt x="28863" y="34610"/>
                      </a:moveTo>
                      <a:cubicBezTo>
                        <a:pt x="28824" y="35257"/>
                        <a:pt x="28734" y="35897"/>
                        <a:pt x="28596" y="36519"/>
                      </a:cubicBezTo>
                      <a:moveTo>
                        <a:pt x="23277" y="15595"/>
                      </a:moveTo>
                      <a:cubicBezTo>
                        <a:pt x="25281" y="16923"/>
                        <a:pt x="37434" y="26917"/>
                        <a:pt x="37416" y="29949"/>
                      </a:cubicBezTo>
                      <a:moveTo>
                        <a:pt x="41834" y="15213"/>
                      </a:moveTo>
                      <a:cubicBezTo>
                        <a:pt x="41509" y="16245"/>
                        <a:pt x="41014" y="17161"/>
                        <a:pt x="40386" y="17889"/>
                      </a:cubicBezTo>
                      <a:moveTo>
                        <a:pt x="38360" y="5285"/>
                      </a:moveTo>
                      <a:cubicBezTo>
                        <a:pt x="38415" y="5702"/>
                        <a:pt x="38441" y="6125"/>
                        <a:pt x="38436" y="6549"/>
                      </a:cubicBezTo>
                      <a:moveTo>
                        <a:pt x="29114" y="3811"/>
                      </a:moveTo>
                      <a:cubicBezTo>
                        <a:pt x="29303" y="3228"/>
                        <a:pt x="29552" y="2685"/>
                        <a:pt x="29856" y="2199"/>
                      </a:cubicBezTo>
                      <a:moveTo>
                        <a:pt x="22177" y="4579"/>
                      </a:moveTo>
                      <a:cubicBezTo>
                        <a:pt x="22254" y="4097"/>
                        <a:pt x="22375" y="3630"/>
                        <a:pt x="22536" y="3189"/>
                      </a:cubicBezTo>
                      <a:moveTo>
                        <a:pt x="14036" y="5051"/>
                      </a:moveTo>
                      <a:cubicBezTo>
                        <a:pt x="14508" y="5427"/>
                        <a:pt x="14944" y="5880"/>
                        <a:pt x="15336" y="6399"/>
                      </a:cubicBezTo>
                      <a:moveTo>
                        <a:pt x="4163" y="15648"/>
                      </a:moveTo>
                      <a:cubicBezTo>
                        <a:pt x="4060" y="15184"/>
                        <a:pt x="3984" y="14710"/>
                        <a:pt x="3936" y="14229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88900" dist="38100" dir="5400000" sx="101000" sy="101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Isosceles Triangle 1"/>
                <p:cNvSpPr/>
                <p:nvPr/>
              </p:nvSpPr>
              <p:spPr>
                <a:xfrm rot="5400000">
                  <a:off x="-860735" y="2006110"/>
                  <a:ext cx="1036089" cy="3548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extBox 70"/>
                <p:cNvSpPr txBox="1">
                  <a:spLocks noChangeAspect="1"/>
                </p:cNvSpPr>
                <p:nvPr/>
              </p:nvSpPr>
              <p:spPr>
                <a:xfrm>
                  <a:off x="382515" y="2310322"/>
                  <a:ext cx="468000" cy="468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ru-RU" sz="2000" b="1" dirty="0" smtClean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Entypo" pitchFamily="2" charset="0"/>
                      <a:cs typeface="Arial" pitchFamily="34" charset="0"/>
                    </a:rPr>
                    <a:t>МСП БАНК</a:t>
                  </a:r>
                  <a:endParaRPr lang="ru-RU" sz="2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Entypo" pitchFamily="2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" name="Группа 9"/>
              <p:cNvGrpSpPr/>
              <p:nvPr userDrawn="1"/>
            </p:nvGrpSpPr>
            <p:grpSpPr>
              <a:xfrm>
                <a:off x="3815465" y="1494311"/>
                <a:ext cx="2622408" cy="1284011"/>
                <a:chOff x="3815465" y="1494311"/>
                <a:chExt cx="2622408" cy="1284011"/>
              </a:xfrm>
            </p:grpSpPr>
            <p:grpSp>
              <p:nvGrpSpPr>
                <p:cNvPr id="2" name="Группа 1"/>
                <p:cNvGrpSpPr/>
                <p:nvPr/>
              </p:nvGrpSpPr>
              <p:grpSpPr>
                <a:xfrm>
                  <a:off x="3815465" y="1494311"/>
                  <a:ext cx="2622408" cy="1207316"/>
                  <a:chOff x="4402304" y="1521942"/>
                  <a:chExt cx="2622408" cy="1207316"/>
                </a:xfrm>
              </p:grpSpPr>
              <p:sp>
                <p:nvSpPr>
                  <p:cNvPr id="86" name="Isosceles Triangle 1"/>
                  <p:cNvSpPr/>
                  <p:nvPr userDrawn="1"/>
                </p:nvSpPr>
                <p:spPr>
                  <a:xfrm>
                    <a:off x="6595509" y="1857224"/>
                    <a:ext cx="429203" cy="8699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2" name="Isosceles Triangle 1"/>
                  <p:cNvSpPr/>
                  <p:nvPr/>
                </p:nvSpPr>
                <p:spPr>
                  <a:xfrm>
                    <a:off x="5837111" y="1937496"/>
                    <a:ext cx="605184" cy="784676"/>
                  </a:xfrm>
                  <a:prstGeom prst="trapezoid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Isosceles Triangle 1"/>
                  <p:cNvSpPr/>
                  <p:nvPr/>
                </p:nvSpPr>
                <p:spPr>
                  <a:xfrm>
                    <a:off x="5428602" y="2055294"/>
                    <a:ext cx="610726" cy="6739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Isosceles Triangle 1"/>
                  <p:cNvSpPr/>
                  <p:nvPr/>
                </p:nvSpPr>
                <p:spPr>
                  <a:xfrm>
                    <a:off x="4402304" y="1945833"/>
                    <a:ext cx="1036089" cy="7834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Isosceles Triangle 1"/>
                  <p:cNvSpPr/>
                  <p:nvPr userDrawn="1"/>
                </p:nvSpPr>
                <p:spPr>
                  <a:xfrm>
                    <a:off x="6292917" y="1703916"/>
                    <a:ext cx="302592" cy="101950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" name="Sun 28"/>
                  <p:cNvSpPr/>
                  <p:nvPr/>
                </p:nvSpPr>
                <p:spPr>
                  <a:xfrm>
                    <a:off x="5947567" y="1521942"/>
                    <a:ext cx="309631" cy="309631"/>
                  </a:xfrm>
                  <a:prstGeom prst="sun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4800000" sx="90000" sy="90000" algn="t" rotWithShape="0">
                      <a:prstClr val="black">
                        <a:alpha val="4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Cloud 17"/>
                  <p:cNvSpPr/>
                  <p:nvPr/>
                </p:nvSpPr>
                <p:spPr>
                  <a:xfrm>
                    <a:off x="5544816" y="1647268"/>
                    <a:ext cx="292295" cy="216145"/>
                  </a:xfrm>
                  <a:custGeom>
                    <a:avLst/>
                    <a:gdLst>
                      <a:gd name="connsiteX0" fmla="*/ 3900 w 43200"/>
                      <a:gd name="connsiteY0" fmla="*/ 14370 h 43200"/>
                      <a:gd name="connsiteX1" fmla="*/ 5623 w 43200"/>
                      <a:gd name="connsiteY1" fmla="*/ 6907 h 43200"/>
                      <a:gd name="connsiteX2" fmla="*/ 14005 w 43200"/>
                      <a:gd name="connsiteY2" fmla="*/ 5202 h 43200"/>
                      <a:gd name="connsiteX3" fmla="*/ 22456 w 43200"/>
                      <a:gd name="connsiteY3" fmla="*/ 3432 h 43200"/>
                      <a:gd name="connsiteX4" fmla="*/ 25749 w 43200"/>
                      <a:gd name="connsiteY4" fmla="*/ 200 h 43200"/>
                      <a:gd name="connsiteX5" fmla="*/ 29833 w 43200"/>
                      <a:gd name="connsiteY5" fmla="*/ 2481 h 43200"/>
                      <a:gd name="connsiteX6" fmla="*/ 35463 w 43200"/>
                      <a:gd name="connsiteY6" fmla="*/ 690 h 43200"/>
                      <a:gd name="connsiteX7" fmla="*/ 38318 w 43200"/>
                      <a:gd name="connsiteY7" fmla="*/ 5576 h 43200"/>
                      <a:gd name="connsiteX8" fmla="*/ 41982 w 43200"/>
                      <a:gd name="connsiteY8" fmla="*/ 10318 h 43200"/>
                      <a:gd name="connsiteX9" fmla="*/ 41818 w 43200"/>
                      <a:gd name="connsiteY9" fmla="*/ 15460 h 43200"/>
                      <a:gd name="connsiteX10" fmla="*/ 43016 w 43200"/>
                      <a:gd name="connsiteY10" fmla="*/ 23322 h 43200"/>
                      <a:gd name="connsiteX11" fmla="*/ 37404 w 43200"/>
                      <a:gd name="connsiteY11" fmla="*/ 30204 h 43200"/>
                      <a:gd name="connsiteX12" fmla="*/ 35395 w 43200"/>
                      <a:gd name="connsiteY12" fmla="*/ 36101 h 43200"/>
                      <a:gd name="connsiteX13" fmla="*/ 28555 w 43200"/>
                      <a:gd name="connsiteY13" fmla="*/ 36815 h 43200"/>
                      <a:gd name="connsiteX14" fmla="*/ 23667 w 43200"/>
                      <a:gd name="connsiteY14" fmla="*/ 43106 h 43200"/>
                      <a:gd name="connsiteX15" fmla="*/ 16480 w 43200"/>
                      <a:gd name="connsiteY15" fmla="*/ 39266 h 43200"/>
                      <a:gd name="connsiteX16" fmla="*/ 5804 w 43200"/>
                      <a:gd name="connsiteY16" fmla="*/ 35472 h 43200"/>
                      <a:gd name="connsiteX17" fmla="*/ 1110 w 43200"/>
                      <a:gd name="connsiteY17" fmla="*/ 31250 h 43200"/>
                      <a:gd name="connsiteX18" fmla="*/ 2113 w 43200"/>
                      <a:gd name="connsiteY18" fmla="*/ 25551 h 43200"/>
                      <a:gd name="connsiteX19" fmla="*/ -5 w 43200"/>
                      <a:gd name="connsiteY19" fmla="*/ 19704 h 43200"/>
                      <a:gd name="connsiteX20" fmla="*/ 3863 w 43200"/>
                      <a:gd name="connsiteY20" fmla="*/ 14507 h 43200"/>
                      <a:gd name="connsiteX21" fmla="*/ 3900 w 43200"/>
                      <a:gd name="connsiteY21" fmla="*/ 14370 h 43200"/>
                      <a:gd name="connsiteX0" fmla="*/ 4693 w 43200"/>
                      <a:gd name="connsiteY0" fmla="*/ 26177 h 43200"/>
                      <a:gd name="connsiteX1" fmla="*/ 2160 w 43200"/>
                      <a:gd name="connsiteY1" fmla="*/ 25380 h 43200"/>
                      <a:gd name="connsiteX2" fmla="*/ 6928 w 43200"/>
                      <a:gd name="connsiteY2" fmla="*/ 34899 h 43200"/>
                      <a:gd name="connsiteX3" fmla="*/ 5820 w 43200"/>
                      <a:gd name="connsiteY3" fmla="*/ 35280 h 43200"/>
                      <a:gd name="connsiteX4" fmla="*/ 16478 w 43200"/>
                      <a:gd name="connsiteY4" fmla="*/ 39090 h 43200"/>
                      <a:gd name="connsiteX5" fmla="*/ 15810 w 43200"/>
                      <a:gd name="connsiteY5" fmla="*/ 37350 h 43200"/>
                      <a:gd name="connsiteX6" fmla="*/ 28827 w 43200"/>
                      <a:gd name="connsiteY6" fmla="*/ 34751 h 43200"/>
                      <a:gd name="connsiteX7" fmla="*/ 28560 w 43200"/>
                      <a:gd name="connsiteY7" fmla="*/ 36660 h 43200"/>
                      <a:gd name="connsiteX8" fmla="*/ 34129 w 43200"/>
                      <a:gd name="connsiteY8" fmla="*/ 22954 h 43200"/>
                      <a:gd name="connsiteX9" fmla="*/ 37380 w 43200"/>
                      <a:gd name="connsiteY9" fmla="*/ 30090 h 43200"/>
                      <a:gd name="connsiteX10" fmla="*/ 41798 w 43200"/>
                      <a:gd name="connsiteY10" fmla="*/ 15354 h 43200"/>
                      <a:gd name="connsiteX11" fmla="*/ 40350 w 43200"/>
                      <a:gd name="connsiteY11" fmla="*/ 18030 h 43200"/>
                      <a:gd name="connsiteX12" fmla="*/ 38324 w 43200"/>
                      <a:gd name="connsiteY12" fmla="*/ 5426 h 43200"/>
                      <a:gd name="connsiteX13" fmla="*/ 38400 w 43200"/>
                      <a:gd name="connsiteY13" fmla="*/ 6690 h 43200"/>
                      <a:gd name="connsiteX14" fmla="*/ 29078 w 43200"/>
                      <a:gd name="connsiteY14" fmla="*/ 3952 h 43200"/>
                      <a:gd name="connsiteX15" fmla="*/ 29820 w 43200"/>
                      <a:gd name="connsiteY15" fmla="*/ 2340 h 43200"/>
                      <a:gd name="connsiteX16" fmla="*/ 22141 w 43200"/>
                      <a:gd name="connsiteY16" fmla="*/ 4720 h 43200"/>
                      <a:gd name="connsiteX17" fmla="*/ 22500 w 43200"/>
                      <a:gd name="connsiteY17" fmla="*/ 3330 h 43200"/>
                      <a:gd name="connsiteX18" fmla="*/ 14000 w 43200"/>
                      <a:gd name="connsiteY18" fmla="*/ 5192 h 43200"/>
                      <a:gd name="connsiteX19" fmla="*/ 15300 w 43200"/>
                      <a:gd name="connsiteY19" fmla="*/ 6540 h 43200"/>
                      <a:gd name="connsiteX20" fmla="*/ 4127 w 43200"/>
                      <a:gd name="connsiteY20" fmla="*/ 15789 h 43200"/>
                      <a:gd name="connsiteX21" fmla="*/ 3900 w 43200"/>
                      <a:gd name="connsiteY21" fmla="*/ 14370 h 43200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6964 w 43256"/>
                      <a:gd name="connsiteY2" fmla="*/ 34758 h 43219"/>
                      <a:gd name="connsiteX3" fmla="*/ 5856 w 43256"/>
                      <a:gd name="connsiteY3" fmla="*/ 35139 h 43219"/>
                      <a:gd name="connsiteX4" fmla="*/ 16514 w 43256"/>
                      <a:gd name="connsiteY4" fmla="*/ 38949 h 43219"/>
                      <a:gd name="connsiteX5" fmla="*/ 15846 w 43256"/>
                      <a:gd name="connsiteY5" fmla="*/ 37209 h 43219"/>
                      <a:gd name="connsiteX6" fmla="*/ 28863 w 43256"/>
                      <a:gd name="connsiteY6" fmla="*/ 34610 h 43219"/>
                      <a:gd name="connsiteX7" fmla="*/ 28596 w 43256"/>
                      <a:gd name="connsiteY7" fmla="*/ 36519 h 43219"/>
                      <a:gd name="connsiteX8" fmla="*/ 23893 w 43256"/>
                      <a:gd name="connsiteY8" fmla="*/ 15873 h 43219"/>
                      <a:gd name="connsiteX9" fmla="*/ 37416 w 43256"/>
                      <a:gd name="connsiteY9" fmla="*/ 29949 h 43219"/>
                      <a:gd name="connsiteX10" fmla="*/ 41834 w 43256"/>
                      <a:gd name="connsiteY10" fmla="*/ 15213 h 43219"/>
                      <a:gd name="connsiteX11" fmla="*/ 40386 w 43256"/>
                      <a:gd name="connsiteY11" fmla="*/ 17889 h 43219"/>
                      <a:gd name="connsiteX12" fmla="*/ 38360 w 43256"/>
                      <a:gd name="connsiteY12" fmla="*/ 5285 h 43219"/>
                      <a:gd name="connsiteX13" fmla="*/ 38436 w 43256"/>
                      <a:gd name="connsiteY13" fmla="*/ 6549 h 43219"/>
                      <a:gd name="connsiteX14" fmla="*/ 29114 w 43256"/>
                      <a:gd name="connsiteY14" fmla="*/ 3811 h 43219"/>
                      <a:gd name="connsiteX15" fmla="*/ 29856 w 43256"/>
                      <a:gd name="connsiteY15" fmla="*/ 2199 h 43219"/>
                      <a:gd name="connsiteX16" fmla="*/ 22177 w 43256"/>
                      <a:gd name="connsiteY16" fmla="*/ 4579 h 43219"/>
                      <a:gd name="connsiteX17" fmla="*/ 22536 w 43256"/>
                      <a:gd name="connsiteY17" fmla="*/ 3189 h 43219"/>
                      <a:gd name="connsiteX18" fmla="*/ 14036 w 43256"/>
                      <a:gd name="connsiteY18" fmla="*/ 5051 h 43219"/>
                      <a:gd name="connsiteX19" fmla="*/ 15336 w 43256"/>
                      <a:gd name="connsiteY19" fmla="*/ 6399 h 43219"/>
                      <a:gd name="connsiteX20" fmla="*/ 4163 w 43256"/>
                      <a:gd name="connsiteY20" fmla="*/ 15648 h 43219"/>
                      <a:gd name="connsiteX21" fmla="*/ 3936 w 43256"/>
                      <a:gd name="connsiteY21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6964 w 43256"/>
                      <a:gd name="connsiteY2" fmla="*/ 34758 h 43219"/>
                      <a:gd name="connsiteX3" fmla="*/ 5856 w 43256"/>
                      <a:gd name="connsiteY3" fmla="*/ 35139 h 43219"/>
                      <a:gd name="connsiteX4" fmla="*/ 16514 w 43256"/>
                      <a:gd name="connsiteY4" fmla="*/ 38949 h 43219"/>
                      <a:gd name="connsiteX5" fmla="*/ 15846 w 43256"/>
                      <a:gd name="connsiteY5" fmla="*/ 37209 h 43219"/>
                      <a:gd name="connsiteX6" fmla="*/ 28863 w 43256"/>
                      <a:gd name="connsiteY6" fmla="*/ 34610 h 43219"/>
                      <a:gd name="connsiteX7" fmla="*/ 28596 w 43256"/>
                      <a:gd name="connsiteY7" fmla="*/ 36519 h 43219"/>
                      <a:gd name="connsiteX8" fmla="*/ 23277 w 43256"/>
                      <a:gd name="connsiteY8" fmla="*/ 15595 h 43219"/>
                      <a:gd name="connsiteX9" fmla="*/ 37416 w 43256"/>
                      <a:gd name="connsiteY9" fmla="*/ 29949 h 43219"/>
                      <a:gd name="connsiteX10" fmla="*/ 41834 w 43256"/>
                      <a:gd name="connsiteY10" fmla="*/ 15213 h 43219"/>
                      <a:gd name="connsiteX11" fmla="*/ 40386 w 43256"/>
                      <a:gd name="connsiteY11" fmla="*/ 17889 h 43219"/>
                      <a:gd name="connsiteX12" fmla="*/ 38360 w 43256"/>
                      <a:gd name="connsiteY12" fmla="*/ 5285 h 43219"/>
                      <a:gd name="connsiteX13" fmla="*/ 38436 w 43256"/>
                      <a:gd name="connsiteY13" fmla="*/ 6549 h 43219"/>
                      <a:gd name="connsiteX14" fmla="*/ 29114 w 43256"/>
                      <a:gd name="connsiteY14" fmla="*/ 3811 h 43219"/>
                      <a:gd name="connsiteX15" fmla="*/ 29856 w 43256"/>
                      <a:gd name="connsiteY15" fmla="*/ 2199 h 43219"/>
                      <a:gd name="connsiteX16" fmla="*/ 22177 w 43256"/>
                      <a:gd name="connsiteY16" fmla="*/ 4579 h 43219"/>
                      <a:gd name="connsiteX17" fmla="*/ 22536 w 43256"/>
                      <a:gd name="connsiteY17" fmla="*/ 3189 h 43219"/>
                      <a:gd name="connsiteX18" fmla="*/ 14036 w 43256"/>
                      <a:gd name="connsiteY18" fmla="*/ 5051 h 43219"/>
                      <a:gd name="connsiteX19" fmla="*/ 15336 w 43256"/>
                      <a:gd name="connsiteY19" fmla="*/ 6399 h 43219"/>
                      <a:gd name="connsiteX20" fmla="*/ 4163 w 43256"/>
                      <a:gd name="connsiteY20" fmla="*/ 15648 h 43219"/>
                      <a:gd name="connsiteX21" fmla="*/ 3936 w 43256"/>
                      <a:gd name="connsiteY21" fmla="*/ 14229 h 43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3256" h="43219">
                        <a:moveTo>
                          <a:pt x="3936" y="14229"/>
                        </a:moveTo>
                        <a:cubicBezTo>
                          <a:pt x="3665" y="11516"/>
                          <a:pt x="4297" y="8780"/>
                          <a:pt x="5659" y="6766"/>
                        </a:cubicBezTo>
                        <a:cubicBezTo>
                          <a:pt x="7811" y="3585"/>
                          <a:pt x="11300" y="2876"/>
                          <a:pt x="14041" y="5061"/>
                        </a:cubicBezTo>
                        <a:cubicBezTo>
                          <a:pt x="15714" y="768"/>
                          <a:pt x="19950" y="-119"/>
                          <a:pt x="22492" y="3291"/>
                        </a:cubicBezTo>
                        <a:cubicBezTo>
                          <a:pt x="23133" y="1542"/>
                          <a:pt x="24364" y="333"/>
                          <a:pt x="25785" y="59"/>
                        </a:cubicBezTo>
                        <a:cubicBezTo>
                          <a:pt x="27349" y="-243"/>
                          <a:pt x="28911" y="629"/>
                          <a:pt x="29869" y="2340"/>
                        </a:cubicBezTo>
                        <a:cubicBezTo>
                          <a:pt x="31251" y="126"/>
                          <a:pt x="33537" y="-601"/>
                          <a:pt x="35499" y="549"/>
                        </a:cubicBezTo>
                        <a:cubicBezTo>
                          <a:pt x="36994" y="1425"/>
                          <a:pt x="38066" y="3259"/>
                          <a:pt x="38354" y="5435"/>
                        </a:cubicBezTo>
                        <a:cubicBezTo>
                          <a:pt x="40082" y="6077"/>
                          <a:pt x="41458" y="7857"/>
                          <a:pt x="42018" y="10177"/>
                        </a:cubicBezTo>
                        <a:cubicBezTo>
                          <a:pt x="42425" y="11861"/>
                          <a:pt x="42367" y="13690"/>
                          <a:pt x="41854" y="15319"/>
                        </a:cubicBezTo>
                        <a:cubicBezTo>
                          <a:pt x="43115" y="17553"/>
                          <a:pt x="43556" y="20449"/>
                          <a:pt x="43052" y="23181"/>
                        </a:cubicBezTo>
                        <a:cubicBezTo>
                          <a:pt x="42382" y="26813"/>
                          <a:pt x="40164" y="29533"/>
                          <a:pt x="37440" y="30063"/>
                        </a:cubicBezTo>
                        <a:cubicBezTo>
                          <a:pt x="37427" y="32330"/>
                          <a:pt x="36694" y="34480"/>
                          <a:pt x="35431" y="35960"/>
                        </a:cubicBezTo>
                        <a:cubicBezTo>
                          <a:pt x="33512" y="38209"/>
                          <a:pt x="30740" y="38498"/>
                          <a:pt x="28591" y="36674"/>
                        </a:cubicBezTo>
                        <a:cubicBezTo>
                          <a:pt x="27896" y="39807"/>
                          <a:pt x="26035" y="42202"/>
                          <a:pt x="23703" y="42965"/>
                        </a:cubicBezTo>
                        <a:cubicBezTo>
                          <a:pt x="20955" y="43864"/>
                          <a:pt x="18087" y="42332"/>
                          <a:pt x="16516" y="39125"/>
                        </a:cubicBezTo>
                        <a:cubicBezTo>
                          <a:pt x="12808" y="42169"/>
                          <a:pt x="7992" y="40458"/>
                          <a:pt x="5840" y="35331"/>
                        </a:cubicBezTo>
                        <a:cubicBezTo>
                          <a:pt x="3726" y="35668"/>
                          <a:pt x="1741" y="33883"/>
                          <a:pt x="1146" y="31109"/>
                        </a:cubicBezTo>
                        <a:cubicBezTo>
                          <a:pt x="715" y="29102"/>
                          <a:pt x="1096" y="26936"/>
                          <a:pt x="2149" y="25410"/>
                        </a:cubicBezTo>
                        <a:cubicBezTo>
                          <a:pt x="655" y="24213"/>
                          <a:pt x="-177" y="21916"/>
                          <a:pt x="31" y="19563"/>
                        </a:cubicBezTo>
                        <a:cubicBezTo>
                          <a:pt x="275" y="16808"/>
                          <a:pt x="1881" y="14650"/>
                          <a:pt x="3899" y="14366"/>
                        </a:cubicBezTo>
                        <a:cubicBezTo>
                          <a:pt x="3911" y="14320"/>
                          <a:pt x="3924" y="14275"/>
                          <a:pt x="3936" y="14229"/>
                        </a:cubicBezTo>
                        <a:close/>
                      </a:path>
                      <a:path w="43256" h="43219" fill="none" extrusionOk="0">
                        <a:moveTo>
                          <a:pt x="4729" y="26036"/>
                        </a:moveTo>
                        <a:cubicBezTo>
                          <a:pt x="3845" y="26130"/>
                          <a:pt x="2961" y="25852"/>
                          <a:pt x="2196" y="25239"/>
                        </a:cubicBezTo>
                        <a:moveTo>
                          <a:pt x="6964" y="34758"/>
                        </a:moveTo>
                        <a:cubicBezTo>
                          <a:pt x="6609" y="34951"/>
                          <a:pt x="6236" y="35079"/>
                          <a:pt x="5856" y="35139"/>
                        </a:cubicBezTo>
                        <a:moveTo>
                          <a:pt x="16514" y="38949"/>
                        </a:moveTo>
                        <a:cubicBezTo>
                          <a:pt x="16247" y="38403"/>
                          <a:pt x="16023" y="37820"/>
                          <a:pt x="15846" y="37209"/>
                        </a:cubicBezTo>
                        <a:moveTo>
                          <a:pt x="28863" y="34610"/>
                        </a:moveTo>
                        <a:cubicBezTo>
                          <a:pt x="28824" y="35257"/>
                          <a:pt x="28734" y="35897"/>
                          <a:pt x="28596" y="36519"/>
                        </a:cubicBezTo>
                        <a:moveTo>
                          <a:pt x="23277" y="15595"/>
                        </a:moveTo>
                        <a:cubicBezTo>
                          <a:pt x="25281" y="16923"/>
                          <a:pt x="37434" y="26917"/>
                          <a:pt x="37416" y="29949"/>
                        </a:cubicBezTo>
                        <a:moveTo>
                          <a:pt x="41834" y="15213"/>
                        </a:moveTo>
                        <a:cubicBezTo>
                          <a:pt x="41509" y="16245"/>
                          <a:pt x="41014" y="17161"/>
                          <a:pt x="40386" y="17889"/>
                        </a:cubicBezTo>
                        <a:moveTo>
                          <a:pt x="38360" y="5285"/>
                        </a:moveTo>
                        <a:cubicBezTo>
                          <a:pt x="38415" y="5702"/>
                          <a:pt x="38441" y="6125"/>
                          <a:pt x="38436" y="6549"/>
                        </a:cubicBezTo>
                        <a:moveTo>
                          <a:pt x="29114" y="3811"/>
                        </a:moveTo>
                        <a:cubicBezTo>
                          <a:pt x="29303" y="3228"/>
                          <a:pt x="29552" y="2685"/>
                          <a:pt x="29856" y="2199"/>
                        </a:cubicBezTo>
                        <a:moveTo>
                          <a:pt x="22177" y="4579"/>
                        </a:moveTo>
                        <a:cubicBezTo>
                          <a:pt x="22254" y="4097"/>
                          <a:pt x="22375" y="3630"/>
                          <a:pt x="22536" y="3189"/>
                        </a:cubicBezTo>
                        <a:moveTo>
                          <a:pt x="14036" y="5051"/>
                        </a:moveTo>
                        <a:cubicBezTo>
                          <a:pt x="14508" y="5427"/>
                          <a:pt x="14944" y="5880"/>
                          <a:pt x="15336" y="6399"/>
                        </a:cubicBezTo>
                        <a:moveTo>
                          <a:pt x="4163" y="15648"/>
                        </a:moveTo>
                        <a:cubicBezTo>
                          <a:pt x="4060" y="15184"/>
                          <a:pt x="3984" y="14710"/>
                          <a:pt x="3936" y="14229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blurRad="88900" dist="38100" dir="5400000" sx="101000" sy="101000" algn="t" rotWithShape="0">
                      <a:prstClr val="black">
                        <a:alpha val="3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Cloud 17"/>
                  <p:cNvSpPr/>
                  <p:nvPr/>
                </p:nvSpPr>
                <p:spPr>
                  <a:xfrm>
                    <a:off x="4711472" y="1645260"/>
                    <a:ext cx="292295" cy="216145"/>
                  </a:xfrm>
                  <a:custGeom>
                    <a:avLst/>
                    <a:gdLst>
                      <a:gd name="connsiteX0" fmla="*/ 3900 w 43200"/>
                      <a:gd name="connsiteY0" fmla="*/ 14370 h 43200"/>
                      <a:gd name="connsiteX1" fmla="*/ 5623 w 43200"/>
                      <a:gd name="connsiteY1" fmla="*/ 6907 h 43200"/>
                      <a:gd name="connsiteX2" fmla="*/ 14005 w 43200"/>
                      <a:gd name="connsiteY2" fmla="*/ 5202 h 43200"/>
                      <a:gd name="connsiteX3" fmla="*/ 22456 w 43200"/>
                      <a:gd name="connsiteY3" fmla="*/ 3432 h 43200"/>
                      <a:gd name="connsiteX4" fmla="*/ 25749 w 43200"/>
                      <a:gd name="connsiteY4" fmla="*/ 200 h 43200"/>
                      <a:gd name="connsiteX5" fmla="*/ 29833 w 43200"/>
                      <a:gd name="connsiteY5" fmla="*/ 2481 h 43200"/>
                      <a:gd name="connsiteX6" fmla="*/ 35463 w 43200"/>
                      <a:gd name="connsiteY6" fmla="*/ 690 h 43200"/>
                      <a:gd name="connsiteX7" fmla="*/ 38318 w 43200"/>
                      <a:gd name="connsiteY7" fmla="*/ 5576 h 43200"/>
                      <a:gd name="connsiteX8" fmla="*/ 41982 w 43200"/>
                      <a:gd name="connsiteY8" fmla="*/ 10318 h 43200"/>
                      <a:gd name="connsiteX9" fmla="*/ 41818 w 43200"/>
                      <a:gd name="connsiteY9" fmla="*/ 15460 h 43200"/>
                      <a:gd name="connsiteX10" fmla="*/ 43016 w 43200"/>
                      <a:gd name="connsiteY10" fmla="*/ 23322 h 43200"/>
                      <a:gd name="connsiteX11" fmla="*/ 37404 w 43200"/>
                      <a:gd name="connsiteY11" fmla="*/ 30204 h 43200"/>
                      <a:gd name="connsiteX12" fmla="*/ 35395 w 43200"/>
                      <a:gd name="connsiteY12" fmla="*/ 36101 h 43200"/>
                      <a:gd name="connsiteX13" fmla="*/ 28555 w 43200"/>
                      <a:gd name="connsiteY13" fmla="*/ 36815 h 43200"/>
                      <a:gd name="connsiteX14" fmla="*/ 23667 w 43200"/>
                      <a:gd name="connsiteY14" fmla="*/ 43106 h 43200"/>
                      <a:gd name="connsiteX15" fmla="*/ 16480 w 43200"/>
                      <a:gd name="connsiteY15" fmla="*/ 39266 h 43200"/>
                      <a:gd name="connsiteX16" fmla="*/ 5804 w 43200"/>
                      <a:gd name="connsiteY16" fmla="*/ 35472 h 43200"/>
                      <a:gd name="connsiteX17" fmla="*/ 1110 w 43200"/>
                      <a:gd name="connsiteY17" fmla="*/ 31250 h 43200"/>
                      <a:gd name="connsiteX18" fmla="*/ 2113 w 43200"/>
                      <a:gd name="connsiteY18" fmla="*/ 25551 h 43200"/>
                      <a:gd name="connsiteX19" fmla="*/ -5 w 43200"/>
                      <a:gd name="connsiteY19" fmla="*/ 19704 h 43200"/>
                      <a:gd name="connsiteX20" fmla="*/ 3863 w 43200"/>
                      <a:gd name="connsiteY20" fmla="*/ 14507 h 43200"/>
                      <a:gd name="connsiteX21" fmla="*/ 3900 w 43200"/>
                      <a:gd name="connsiteY21" fmla="*/ 14370 h 43200"/>
                      <a:gd name="connsiteX0" fmla="*/ 4693 w 43200"/>
                      <a:gd name="connsiteY0" fmla="*/ 26177 h 43200"/>
                      <a:gd name="connsiteX1" fmla="*/ 2160 w 43200"/>
                      <a:gd name="connsiteY1" fmla="*/ 25380 h 43200"/>
                      <a:gd name="connsiteX2" fmla="*/ 6928 w 43200"/>
                      <a:gd name="connsiteY2" fmla="*/ 34899 h 43200"/>
                      <a:gd name="connsiteX3" fmla="*/ 5820 w 43200"/>
                      <a:gd name="connsiteY3" fmla="*/ 35280 h 43200"/>
                      <a:gd name="connsiteX4" fmla="*/ 16478 w 43200"/>
                      <a:gd name="connsiteY4" fmla="*/ 39090 h 43200"/>
                      <a:gd name="connsiteX5" fmla="*/ 15810 w 43200"/>
                      <a:gd name="connsiteY5" fmla="*/ 37350 h 43200"/>
                      <a:gd name="connsiteX6" fmla="*/ 28827 w 43200"/>
                      <a:gd name="connsiteY6" fmla="*/ 34751 h 43200"/>
                      <a:gd name="connsiteX7" fmla="*/ 28560 w 43200"/>
                      <a:gd name="connsiteY7" fmla="*/ 36660 h 43200"/>
                      <a:gd name="connsiteX8" fmla="*/ 34129 w 43200"/>
                      <a:gd name="connsiteY8" fmla="*/ 22954 h 43200"/>
                      <a:gd name="connsiteX9" fmla="*/ 37380 w 43200"/>
                      <a:gd name="connsiteY9" fmla="*/ 30090 h 43200"/>
                      <a:gd name="connsiteX10" fmla="*/ 41798 w 43200"/>
                      <a:gd name="connsiteY10" fmla="*/ 15354 h 43200"/>
                      <a:gd name="connsiteX11" fmla="*/ 40350 w 43200"/>
                      <a:gd name="connsiteY11" fmla="*/ 18030 h 43200"/>
                      <a:gd name="connsiteX12" fmla="*/ 38324 w 43200"/>
                      <a:gd name="connsiteY12" fmla="*/ 5426 h 43200"/>
                      <a:gd name="connsiteX13" fmla="*/ 38400 w 43200"/>
                      <a:gd name="connsiteY13" fmla="*/ 6690 h 43200"/>
                      <a:gd name="connsiteX14" fmla="*/ 29078 w 43200"/>
                      <a:gd name="connsiteY14" fmla="*/ 3952 h 43200"/>
                      <a:gd name="connsiteX15" fmla="*/ 29820 w 43200"/>
                      <a:gd name="connsiteY15" fmla="*/ 2340 h 43200"/>
                      <a:gd name="connsiteX16" fmla="*/ 22141 w 43200"/>
                      <a:gd name="connsiteY16" fmla="*/ 4720 h 43200"/>
                      <a:gd name="connsiteX17" fmla="*/ 22500 w 43200"/>
                      <a:gd name="connsiteY17" fmla="*/ 3330 h 43200"/>
                      <a:gd name="connsiteX18" fmla="*/ 14000 w 43200"/>
                      <a:gd name="connsiteY18" fmla="*/ 5192 h 43200"/>
                      <a:gd name="connsiteX19" fmla="*/ 15300 w 43200"/>
                      <a:gd name="connsiteY19" fmla="*/ 6540 h 43200"/>
                      <a:gd name="connsiteX20" fmla="*/ 4127 w 43200"/>
                      <a:gd name="connsiteY20" fmla="*/ 15789 h 43200"/>
                      <a:gd name="connsiteX21" fmla="*/ 3900 w 43200"/>
                      <a:gd name="connsiteY21" fmla="*/ 14370 h 43200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6964 w 43256"/>
                      <a:gd name="connsiteY2" fmla="*/ 34758 h 43219"/>
                      <a:gd name="connsiteX3" fmla="*/ 5856 w 43256"/>
                      <a:gd name="connsiteY3" fmla="*/ 35139 h 43219"/>
                      <a:gd name="connsiteX4" fmla="*/ 16514 w 43256"/>
                      <a:gd name="connsiteY4" fmla="*/ 38949 h 43219"/>
                      <a:gd name="connsiteX5" fmla="*/ 15846 w 43256"/>
                      <a:gd name="connsiteY5" fmla="*/ 37209 h 43219"/>
                      <a:gd name="connsiteX6" fmla="*/ 28863 w 43256"/>
                      <a:gd name="connsiteY6" fmla="*/ 34610 h 43219"/>
                      <a:gd name="connsiteX7" fmla="*/ 28596 w 43256"/>
                      <a:gd name="connsiteY7" fmla="*/ 36519 h 43219"/>
                      <a:gd name="connsiteX8" fmla="*/ 23893 w 43256"/>
                      <a:gd name="connsiteY8" fmla="*/ 15873 h 43219"/>
                      <a:gd name="connsiteX9" fmla="*/ 37416 w 43256"/>
                      <a:gd name="connsiteY9" fmla="*/ 29949 h 43219"/>
                      <a:gd name="connsiteX10" fmla="*/ 41834 w 43256"/>
                      <a:gd name="connsiteY10" fmla="*/ 15213 h 43219"/>
                      <a:gd name="connsiteX11" fmla="*/ 40386 w 43256"/>
                      <a:gd name="connsiteY11" fmla="*/ 17889 h 43219"/>
                      <a:gd name="connsiteX12" fmla="*/ 38360 w 43256"/>
                      <a:gd name="connsiteY12" fmla="*/ 5285 h 43219"/>
                      <a:gd name="connsiteX13" fmla="*/ 38436 w 43256"/>
                      <a:gd name="connsiteY13" fmla="*/ 6549 h 43219"/>
                      <a:gd name="connsiteX14" fmla="*/ 29114 w 43256"/>
                      <a:gd name="connsiteY14" fmla="*/ 3811 h 43219"/>
                      <a:gd name="connsiteX15" fmla="*/ 29856 w 43256"/>
                      <a:gd name="connsiteY15" fmla="*/ 2199 h 43219"/>
                      <a:gd name="connsiteX16" fmla="*/ 22177 w 43256"/>
                      <a:gd name="connsiteY16" fmla="*/ 4579 h 43219"/>
                      <a:gd name="connsiteX17" fmla="*/ 22536 w 43256"/>
                      <a:gd name="connsiteY17" fmla="*/ 3189 h 43219"/>
                      <a:gd name="connsiteX18" fmla="*/ 14036 w 43256"/>
                      <a:gd name="connsiteY18" fmla="*/ 5051 h 43219"/>
                      <a:gd name="connsiteX19" fmla="*/ 15336 w 43256"/>
                      <a:gd name="connsiteY19" fmla="*/ 6399 h 43219"/>
                      <a:gd name="connsiteX20" fmla="*/ 4163 w 43256"/>
                      <a:gd name="connsiteY20" fmla="*/ 15648 h 43219"/>
                      <a:gd name="connsiteX21" fmla="*/ 3936 w 43256"/>
                      <a:gd name="connsiteY21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6964 w 43256"/>
                      <a:gd name="connsiteY2" fmla="*/ 34758 h 43219"/>
                      <a:gd name="connsiteX3" fmla="*/ 5856 w 43256"/>
                      <a:gd name="connsiteY3" fmla="*/ 35139 h 43219"/>
                      <a:gd name="connsiteX4" fmla="*/ 16514 w 43256"/>
                      <a:gd name="connsiteY4" fmla="*/ 38949 h 43219"/>
                      <a:gd name="connsiteX5" fmla="*/ 15846 w 43256"/>
                      <a:gd name="connsiteY5" fmla="*/ 37209 h 43219"/>
                      <a:gd name="connsiteX6" fmla="*/ 28863 w 43256"/>
                      <a:gd name="connsiteY6" fmla="*/ 34610 h 43219"/>
                      <a:gd name="connsiteX7" fmla="*/ 28596 w 43256"/>
                      <a:gd name="connsiteY7" fmla="*/ 36519 h 43219"/>
                      <a:gd name="connsiteX8" fmla="*/ 23277 w 43256"/>
                      <a:gd name="connsiteY8" fmla="*/ 15595 h 43219"/>
                      <a:gd name="connsiteX9" fmla="*/ 37416 w 43256"/>
                      <a:gd name="connsiteY9" fmla="*/ 29949 h 43219"/>
                      <a:gd name="connsiteX10" fmla="*/ 41834 w 43256"/>
                      <a:gd name="connsiteY10" fmla="*/ 15213 h 43219"/>
                      <a:gd name="connsiteX11" fmla="*/ 40386 w 43256"/>
                      <a:gd name="connsiteY11" fmla="*/ 17889 h 43219"/>
                      <a:gd name="connsiteX12" fmla="*/ 38360 w 43256"/>
                      <a:gd name="connsiteY12" fmla="*/ 5285 h 43219"/>
                      <a:gd name="connsiteX13" fmla="*/ 38436 w 43256"/>
                      <a:gd name="connsiteY13" fmla="*/ 6549 h 43219"/>
                      <a:gd name="connsiteX14" fmla="*/ 29114 w 43256"/>
                      <a:gd name="connsiteY14" fmla="*/ 3811 h 43219"/>
                      <a:gd name="connsiteX15" fmla="*/ 29856 w 43256"/>
                      <a:gd name="connsiteY15" fmla="*/ 2199 h 43219"/>
                      <a:gd name="connsiteX16" fmla="*/ 22177 w 43256"/>
                      <a:gd name="connsiteY16" fmla="*/ 4579 h 43219"/>
                      <a:gd name="connsiteX17" fmla="*/ 22536 w 43256"/>
                      <a:gd name="connsiteY17" fmla="*/ 3189 h 43219"/>
                      <a:gd name="connsiteX18" fmla="*/ 14036 w 43256"/>
                      <a:gd name="connsiteY18" fmla="*/ 5051 h 43219"/>
                      <a:gd name="connsiteX19" fmla="*/ 15336 w 43256"/>
                      <a:gd name="connsiteY19" fmla="*/ 6399 h 43219"/>
                      <a:gd name="connsiteX20" fmla="*/ 4163 w 43256"/>
                      <a:gd name="connsiteY20" fmla="*/ 15648 h 43219"/>
                      <a:gd name="connsiteX21" fmla="*/ 3936 w 43256"/>
                      <a:gd name="connsiteY21" fmla="*/ 14229 h 43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3256" h="43219">
                        <a:moveTo>
                          <a:pt x="3936" y="14229"/>
                        </a:moveTo>
                        <a:cubicBezTo>
                          <a:pt x="3665" y="11516"/>
                          <a:pt x="4297" y="8780"/>
                          <a:pt x="5659" y="6766"/>
                        </a:cubicBezTo>
                        <a:cubicBezTo>
                          <a:pt x="7811" y="3585"/>
                          <a:pt x="11300" y="2876"/>
                          <a:pt x="14041" y="5061"/>
                        </a:cubicBezTo>
                        <a:cubicBezTo>
                          <a:pt x="15714" y="768"/>
                          <a:pt x="19950" y="-119"/>
                          <a:pt x="22492" y="3291"/>
                        </a:cubicBezTo>
                        <a:cubicBezTo>
                          <a:pt x="23133" y="1542"/>
                          <a:pt x="24364" y="333"/>
                          <a:pt x="25785" y="59"/>
                        </a:cubicBezTo>
                        <a:cubicBezTo>
                          <a:pt x="27349" y="-243"/>
                          <a:pt x="28911" y="629"/>
                          <a:pt x="29869" y="2340"/>
                        </a:cubicBezTo>
                        <a:cubicBezTo>
                          <a:pt x="31251" y="126"/>
                          <a:pt x="33537" y="-601"/>
                          <a:pt x="35499" y="549"/>
                        </a:cubicBezTo>
                        <a:cubicBezTo>
                          <a:pt x="36994" y="1425"/>
                          <a:pt x="38066" y="3259"/>
                          <a:pt x="38354" y="5435"/>
                        </a:cubicBezTo>
                        <a:cubicBezTo>
                          <a:pt x="40082" y="6077"/>
                          <a:pt x="41458" y="7857"/>
                          <a:pt x="42018" y="10177"/>
                        </a:cubicBezTo>
                        <a:cubicBezTo>
                          <a:pt x="42425" y="11861"/>
                          <a:pt x="42367" y="13690"/>
                          <a:pt x="41854" y="15319"/>
                        </a:cubicBezTo>
                        <a:cubicBezTo>
                          <a:pt x="43115" y="17553"/>
                          <a:pt x="43556" y="20449"/>
                          <a:pt x="43052" y="23181"/>
                        </a:cubicBezTo>
                        <a:cubicBezTo>
                          <a:pt x="42382" y="26813"/>
                          <a:pt x="40164" y="29533"/>
                          <a:pt x="37440" y="30063"/>
                        </a:cubicBezTo>
                        <a:cubicBezTo>
                          <a:pt x="37427" y="32330"/>
                          <a:pt x="36694" y="34480"/>
                          <a:pt x="35431" y="35960"/>
                        </a:cubicBezTo>
                        <a:cubicBezTo>
                          <a:pt x="33512" y="38209"/>
                          <a:pt x="30740" y="38498"/>
                          <a:pt x="28591" y="36674"/>
                        </a:cubicBezTo>
                        <a:cubicBezTo>
                          <a:pt x="27896" y="39807"/>
                          <a:pt x="26035" y="42202"/>
                          <a:pt x="23703" y="42965"/>
                        </a:cubicBezTo>
                        <a:cubicBezTo>
                          <a:pt x="20955" y="43864"/>
                          <a:pt x="18087" y="42332"/>
                          <a:pt x="16516" y="39125"/>
                        </a:cubicBezTo>
                        <a:cubicBezTo>
                          <a:pt x="12808" y="42169"/>
                          <a:pt x="7992" y="40458"/>
                          <a:pt x="5840" y="35331"/>
                        </a:cubicBezTo>
                        <a:cubicBezTo>
                          <a:pt x="3726" y="35668"/>
                          <a:pt x="1741" y="33883"/>
                          <a:pt x="1146" y="31109"/>
                        </a:cubicBezTo>
                        <a:cubicBezTo>
                          <a:pt x="715" y="29102"/>
                          <a:pt x="1096" y="26936"/>
                          <a:pt x="2149" y="25410"/>
                        </a:cubicBezTo>
                        <a:cubicBezTo>
                          <a:pt x="655" y="24213"/>
                          <a:pt x="-177" y="21916"/>
                          <a:pt x="31" y="19563"/>
                        </a:cubicBezTo>
                        <a:cubicBezTo>
                          <a:pt x="275" y="16808"/>
                          <a:pt x="1881" y="14650"/>
                          <a:pt x="3899" y="14366"/>
                        </a:cubicBezTo>
                        <a:cubicBezTo>
                          <a:pt x="3911" y="14320"/>
                          <a:pt x="3924" y="14275"/>
                          <a:pt x="3936" y="14229"/>
                        </a:cubicBezTo>
                        <a:close/>
                      </a:path>
                      <a:path w="43256" h="43219" fill="none" extrusionOk="0">
                        <a:moveTo>
                          <a:pt x="4729" y="26036"/>
                        </a:moveTo>
                        <a:cubicBezTo>
                          <a:pt x="3845" y="26130"/>
                          <a:pt x="2961" y="25852"/>
                          <a:pt x="2196" y="25239"/>
                        </a:cubicBezTo>
                        <a:moveTo>
                          <a:pt x="6964" y="34758"/>
                        </a:moveTo>
                        <a:cubicBezTo>
                          <a:pt x="6609" y="34951"/>
                          <a:pt x="6236" y="35079"/>
                          <a:pt x="5856" y="35139"/>
                        </a:cubicBezTo>
                        <a:moveTo>
                          <a:pt x="16514" y="38949"/>
                        </a:moveTo>
                        <a:cubicBezTo>
                          <a:pt x="16247" y="38403"/>
                          <a:pt x="16023" y="37820"/>
                          <a:pt x="15846" y="37209"/>
                        </a:cubicBezTo>
                        <a:moveTo>
                          <a:pt x="28863" y="34610"/>
                        </a:moveTo>
                        <a:cubicBezTo>
                          <a:pt x="28824" y="35257"/>
                          <a:pt x="28734" y="35897"/>
                          <a:pt x="28596" y="36519"/>
                        </a:cubicBezTo>
                        <a:moveTo>
                          <a:pt x="23277" y="15595"/>
                        </a:moveTo>
                        <a:cubicBezTo>
                          <a:pt x="25281" y="16923"/>
                          <a:pt x="37434" y="26917"/>
                          <a:pt x="37416" y="29949"/>
                        </a:cubicBezTo>
                        <a:moveTo>
                          <a:pt x="41834" y="15213"/>
                        </a:moveTo>
                        <a:cubicBezTo>
                          <a:pt x="41509" y="16245"/>
                          <a:pt x="41014" y="17161"/>
                          <a:pt x="40386" y="17889"/>
                        </a:cubicBezTo>
                        <a:moveTo>
                          <a:pt x="38360" y="5285"/>
                        </a:moveTo>
                        <a:cubicBezTo>
                          <a:pt x="38415" y="5702"/>
                          <a:pt x="38441" y="6125"/>
                          <a:pt x="38436" y="6549"/>
                        </a:cubicBezTo>
                        <a:moveTo>
                          <a:pt x="29114" y="3811"/>
                        </a:moveTo>
                        <a:cubicBezTo>
                          <a:pt x="29303" y="3228"/>
                          <a:pt x="29552" y="2685"/>
                          <a:pt x="29856" y="2199"/>
                        </a:cubicBezTo>
                        <a:moveTo>
                          <a:pt x="22177" y="4579"/>
                        </a:moveTo>
                        <a:cubicBezTo>
                          <a:pt x="22254" y="4097"/>
                          <a:pt x="22375" y="3630"/>
                          <a:pt x="22536" y="3189"/>
                        </a:cubicBezTo>
                        <a:moveTo>
                          <a:pt x="14036" y="5051"/>
                        </a:moveTo>
                        <a:cubicBezTo>
                          <a:pt x="14508" y="5427"/>
                          <a:pt x="14944" y="5880"/>
                          <a:pt x="15336" y="6399"/>
                        </a:cubicBezTo>
                        <a:moveTo>
                          <a:pt x="4163" y="15648"/>
                        </a:moveTo>
                        <a:cubicBezTo>
                          <a:pt x="4060" y="15184"/>
                          <a:pt x="3984" y="14710"/>
                          <a:pt x="3936" y="14229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blurRad="88900" dist="38100" dir="5400000" sx="101000" sy="101000" algn="t" rotWithShape="0">
                      <a:prstClr val="black">
                        <a:alpha val="3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TextBox 52"/>
                <p:cNvSpPr txBox="1">
                  <a:spLocks noChangeAspect="1"/>
                </p:cNvSpPr>
                <p:nvPr/>
              </p:nvSpPr>
              <p:spPr>
                <a:xfrm>
                  <a:off x="5514893" y="2310322"/>
                  <a:ext cx="468000" cy="468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ru-RU" sz="2000" b="1" dirty="0" smtClean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Entypo" pitchFamily="2" charset="0"/>
                      <a:cs typeface="Arial" pitchFamily="34" charset="0"/>
                    </a:rPr>
                    <a:t>МСП БАНК</a:t>
                  </a:r>
                  <a:endParaRPr lang="ru-RU" sz="2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Entypo" pitchFamily="2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Группа 10"/>
              <p:cNvGrpSpPr/>
              <p:nvPr userDrawn="1"/>
            </p:nvGrpSpPr>
            <p:grpSpPr>
              <a:xfrm>
                <a:off x="6446926" y="1521942"/>
                <a:ext cx="2908845" cy="1220168"/>
                <a:chOff x="6446926" y="1521942"/>
                <a:chExt cx="2908845" cy="1220168"/>
              </a:xfrm>
            </p:grpSpPr>
            <p:grpSp>
              <p:nvGrpSpPr>
                <p:cNvPr id="3" name="Группа 2"/>
                <p:cNvGrpSpPr/>
                <p:nvPr/>
              </p:nvGrpSpPr>
              <p:grpSpPr>
                <a:xfrm>
                  <a:off x="6446926" y="1521942"/>
                  <a:ext cx="2908845" cy="1174322"/>
                  <a:chOff x="6446926" y="1521942"/>
                  <a:chExt cx="2908845" cy="1174322"/>
                </a:xfrm>
              </p:grpSpPr>
              <p:sp>
                <p:nvSpPr>
                  <p:cNvPr id="60" name="Isosceles Triangle 1"/>
                  <p:cNvSpPr/>
                  <p:nvPr/>
                </p:nvSpPr>
                <p:spPr>
                  <a:xfrm>
                    <a:off x="6446926" y="2248202"/>
                    <a:ext cx="1574762" cy="44806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Isosceles Triangle 1"/>
                  <p:cNvSpPr/>
                  <p:nvPr/>
                </p:nvSpPr>
                <p:spPr>
                  <a:xfrm>
                    <a:off x="7840660" y="2022300"/>
                    <a:ext cx="1188979" cy="673964"/>
                  </a:xfrm>
                  <a:prstGeom prst="trapezoid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Sun 53"/>
                  <p:cNvSpPr/>
                  <p:nvPr/>
                </p:nvSpPr>
                <p:spPr>
                  <a:xfrm>
                    <a:off x="8520942" y="1521942"/>
                    <a:ext cx="309631" cy="309631"/>
                  </a:xfrm>
                  <a:prstGeom prst="sun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4800000" sx="90000" sy="90000" algn="t" rotWithShape="0">
                      <a:prstClr val="black">
                        <a:alpha val="4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Cloud 54"/>
                  <p:cNvSpPr/>
                  <p:nvPr/>
                </p:nvSpPr>
                <p:spPr>
                  <a:xfrm>
                    <a:off x="8923724" y="1611317"/>
                    <a:ext cx="432047" cy="192199"/>
                  </a:xfrm>
                  <a:prstGeom prst="cloud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88900" dist="38100" dir="5400000" sx="101000" sy="101000" algn="t" rotWithShape="0">
                      <a:prstClr val="black">
                        <a:alpha val="3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Cloud 17"/>
                  <p:cNvSpPr/>
                  <p:nvPr/>
                </p:nvSpPr>
                <p:spPr>
                  <a:xfrm>
                    <a:off x="8118191" y="1647268"/>
                    <a:ext cx="292295" cy="216145"/>
                  </a:xfrm>
                  <a:custGeom>
                    <a:avLst/>
                    <a:gdLst>
                      <a:gd name="connsiteX0" fmla="*/ 3900 w 43200"/>
                      <a:gd name="connsiteY0" fmla="*/ 14370 h 43200"/>
                      <a:gd name="connsiteX1" fmla="*/ 5623 w 43200"/>
                      <a:gd name="connsiteY1" fmla="*/ 6907 h 43200"/>
                      <a:gd name="connsiteX2" fmla="*/ 14005 w 43200"/>
                      <a:gd name="connsiteY2" fmla="*/ 5202 h 43200"/>
                      <a:gd name="connsiteX3" fmla="*/ 22456 w 43200"/>
                      <a:gd name="connsiteY3" fmla="*/ 3432 h 43200"/>
                      <a:gd name="connsiteX4" fmla="*/ 25749 w 43200"/>
                      <a:gd name="connsiteY4" fmla="*/ 200 h 43200"/>
                      <a:gd name="connsiteX5" fmla="*/ 29833 w 43200"/>
                      <a:gd name="connsiteY5" fmla="*/ 2481 h 43200"/>
                      <a:gd name="connsiteX6" fmla="*/ 35463 w 43200"/>
                      <a:gd name="connsiteY6" fmla="*/ 690 h 43200"/>
                      <a:gd name="connsiteX7" fmla="*/ 38318 w 43200"/>
                      <a:gd name="connsiteY7" fmla="*/ 5576 h 43200"/>
                      <a:gd name="connsiteX8" fmla="*/ 41982 w 43200"/>
                      <a:gd name="connsiteY8" fmla="*/ 10318 h 43200"/>
                      <a:gd name="connsiteX9" fmla="*/ 41818 w 43200"/>
                      <a:gd name="connsiteY9" fmla="*/ 15460 h 43200"/>
                      <a:gd name="connsiteX10" fmla="*/ 43016 w 43200"/>
                      <a:gd name="connsiteY10" fmla="*/ 23322 h 43200"/>
                      <a:gd name="connsiteX11" fmla="*/ 37404 w 43200"/>
                      <a:gd name="connsiteY11" fmla="*/ 30204 h 43200"/>
                      <a:gd name="connsiteX12" fmla="*/ 35395 w 43200"/>
                      <a:gd name="connsiteY12" fmla="*/ 36101 h 43200"/>
                      <a:gd name="connsiteX13" fmla="*/ 28555 w 43200"/>
                      <a:gd name="connsiteY13" fmla="*/ 36815 h 43200"/>
                      <a:gd name="connsiteX14" fmla="*/ 23667 w 43200"/>
                      <a:gd name="connsiteY14" fmla="*/ 43106 h 43200"/>
                      <a:gd name="connsiteX15" fmla="*/ 16480 w 43200"/>
                      <a:gd name="connsiteY15" fmla="*/ 39266 h 43200"/>
                      <a:gd name="connsiteX16" fmla="*/ 5804 w 43200"/>
                      <a:gd name="connsiteY16" fmla="*/ 35472 h 43200"/>
                      <a:gd name="connsiteX17" fmla="*/ 1110 w 43200"/>
                      <a:gd name="connsiteY17" fmla="*/ 31250 h 43200"/>
                      <a:gd name="connsiteX18" fmla="*/ 2113 w 43200"/>
                      <a:gd name="connsiteY18" fmla="*/ 25551 h 43200"/>
                      <a:gd name="connsiteX19" fmla="*/ -5 w 43200"/>
                      <a:gd name="connsiteY19" fmla="*/ 19704 h 43200"/>
                      <a:gd name="connsiteX20" fmla="*/ 3863 w 43200"/>
                      <a:gd name="connsiteY20" fmla="*/ 14507 h 43200"/>
                      <a:gd name="connsiteX21" fmla="*/ 3900 w 43200"/>
                      <a:gd name="connsiteY21" fmla="*/ 14370 h 43200"/>
                      <a:gd name="connsiteX0" fmla="*/ 4693 w 43200"/>
                      <a:gd name="connsiteY0" fmla="*/ 26177 h 43200"/>
                      <a:gd name="connsiteX1" fmla="*/ 2160 w 43200"/>
                      <a:gd name="connsiteY1" fmla="*/ 25380 h 43200"/>
                      <a:gd name="connsiteX2" fmla="*/ 6928 w 43200"/>
                      <a:gd name="connsiteY2" fmla="*/ 34899 h 43200"/>
                      <a:gd name="connsiteX3" fmla="*/ 5820 w 43200"/>
                      <a:gd name="connsiteY3" fmla="*/ 35280 h 43200"/>
                      <a:gd name="connsiteX4" fmla="*/ 16478 w 43200"/>
                      <a:gd name="connsiteY4" fmla="*/ 39090 h 43200"/>
                      <a:gd name="connsiteX5" fmla="*/ 15810 w 43200"/>
                      <a:gd name="connsiteY5" fmla="*/ 37350 h 43200"/>
                      <a:gd name="connsiteX6" fmla="*/ 28827 w 43200"/>
                      <a:gd name="connsiteY6" fmla="*/ 34751 h 43200"/>
                      <a:gd name="connsiteX7" fmla="*/ 28560 w 43200"/>
                      <a:gd name="connsiteY7" fmla="*/ 36660 h 43200"/>
                      <a:gd name="connsiteX8" fmla="*/ 34129 w 43200"/>
                      <a:gd name="connsiteY8" fmla="*/ 22954 h 43200"/>
                      <a:gd name="connsiteX9" fmla="*/ 37380 w 43200"/>
                      <a:gd name="connsiteY9" fmla="*/ 30090 h 43200"/>
                      <a:gd name="connsiteX10" fmla="*/ 41798 w 43200"/>
                      <a:gd name="connsiteY10" fmla="*/ 15354 h 43200"/>
                      <a:gd name="connsiteX11" fmla="*/ 40350 w 43200"/>
                      <a:gd name="connsiteY11" fmla="*/ 18030 h 43200"/>
                      <a:gd name="connsiteX12" fmla="*/ 38324 w 43200"/>
                      <a:gd name="connsiteY12" fmla="*/ 5426 h 43200"/>
                      <a:gd name="connsiteX13" fmla="*/ 38400 w 43200"/>
                      <a:gd name="connsiteY13" fmla="*/ 6690 h 43200"/>
                      <a:gd name="connsiteX14" fmla="*/ 29078 w 43200"/>
                      <a:gd name="connsiteY14" fmla="*/ 3952 h 43200"/>
                      <a:gd name="connsiteX15" fmla="*/ 29820 w 43200"/>
                      <a:gd name="connsiteY15" fmla="*/ 2340 h 43200"/>
                      <a:gd name="connsiteX16" fmla="*/ 22141 w 43200"/>
                      <a:gd name="connsiteY16" fmla="*/ 4720 h 43200"/>
                      <a:gd name="connsiteX17" fmla="*/ 22500 w 43200"/>
                      <a:gd name="connsiteY17" fmla="*/ 3330 h 43200"/>
                      <a:gd name="connsiteX18" fmla="*/ 14000 w 43200"/>
                      <a:gd name="connsiteY18" fmla="*/ 5192 h 43200"/>
                      <a:gd name="connsiteX19" fmla="*/ 15300 w 43200"/>
                      <a:gd name="connsiteY19" fmla="*/ 6540 h 43200"/>
                      <a:gd name="connsiteX20" fmla="*/ 4127 w 43200"/>
                      <a:gd name="connsiteY20" fmla="*/ 15789 h 43200"/>
                      <a:gd name="connsiteX21" fmla="*/ 3900 w 43200"/>
                      <a:gd name="connsiteY21" fmla="*/ 14370 h 43200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6964 w 43256"/>
                      <a:gd name="connsiteY2" fmla="*/ 34758 h 43219"/>
                      <a:gd name="connsiteX3" fmla="*/ 5856 w 43256"/>
                      <a:gd name="connsiteY3" fmla="*/ 35139 h 43219"/>
                      <a:gd name="connsiteX4" fmla="*/ 16514 w 43256"/>
                      <a:gd name="connsiteY4" fmla="*/ 38949 h 43219"/>
                      <a:gd name="connsiteX5" fmla="*/ 15846 w 43256"/>
                      <a:gd name="connsiteY5" fmla="*/ 37209 h 43219"/>
                      <a:gd name="connsiteX6" fmla="*/ 28863 w 43256"/>
                      <a:gd name="connsiteY6" fmla="*/ 34610 h 43219"/>
                      <a:gd name="connsiteX7" fmla="*/ 28596 w 43256"/>
                      <a:gd name="connsiteY7" fmla="*/ 36519 h 43219"/>
                      <a:gd name="connsiteX8" fmla="*/ 23893 w 43256"/>
                      <a:gd name="connsiteY8" fmla="*/ 15873 h 43219"/>
                      <a:gd name="connsiteX9" fmla="*/ 37416 w 43256"/>
                      <a:gd name="connsiteY9" fmla="*/ 29949 h 43219"/>
                      <a:gd name="connsiteX10" fmla="*/ 41834 w 43256"/>
                      <a:gd name="connsiteY10" fmla="*/ 15213 h 43219"/>
                      <a:gd name="connsiteX11" fmla="*/ 40386 w 43256"/>
                      <a:gd name="connsiteY11" fmla="*/ 17889 h 43219"/>
                      <a:gd name="connsiteX12" fmla="*/ 38360 w 43256"/>
                      <a:gd name="connsiteY12" fmla="*/ 5285 h 43219"/>
                      <a:gd name="connsiteX13" fmla="*/ 38436 w 43256"/>
                      <a:gd name="connsiteY13" fmla="*/ 6549 h 43219"/>
                      <a:gd name="connsiteX14" fmla="*/ 29114 w 43256"/>
                      <a:gd name="connsiteY14" fmla="*/ 3811 h 43219"/>
                      <a:gd name="connsiteX15" fmla="*/ 29856 w 43256"/>
                      <a:gd name="connsiteY15" fmla="*/ 2199 h 43219"/>
                      <a:gd name="connsiteX16" fmla="*/ 22177 w 43256"/>
                      <a:gd name="connsiteY16" fmla="*/ 4579 h 43219"/>
                      <a:gd name="connsiteX17" fmla="*/ 22536 w 43256"/>
                      <a:gd name="connsiteY17" fmla="*/ 3189 h 43219"/>
                      <a:gd name="connsiteX18" fmla="*/ 14036 w 43256"/>
                      <a:gd name="connsiteY18" fmla="*/ 5051 h 43219"/>
                      <a:gd name="connsiteX19" fmla="*/ 15336 w 43256"/>
                      <a:gd name="connsiteY19" fmla="*/ 6399 h 43219"/>
                      <a:gd name="connsiteX20" fmla="*/ 4163 w 43256"/>
                      <a:gd name="connsiteY20" fmla="*/ 15648 h 43219"/>
                      <a:gd name="connsiteX21" fmla="*/ 3936 w 43256"/>
                      <a:gd name="connsiteY21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6964 w 43256"/>
                      <a:gd name="connsiteY2" fmla="*/ 34758 h 43219"/>
                      <a:gd name="connsiteX3" fmla="*/ 5856 w 43256"/>
                      <a:gd name="connsiteY3" fmla="*/ 35139 h 43219"/>
                      <a:gd name="connsiteX4" fmla="*/ 16514 w 43256"/>
                      <a:gd name="connsiteY4" fmla="*/ 38949 h 43219"/>
                      <a:gd name="connsiteX5" fmla="*/ 15846 w 43256"/>
                      <a:gd name="connsiteY5" fmla="*/ 37209 h 43219"/>
                      <a:gd name="connsiteX6" fmla="*/ 28863 w 43256"/>
                      <a:gd name="connsiteY6" fmla="*/ 34610 h 43219"/>
                      <a:gd name="connsiteX7" fmla="*/ 28596 w 43256"/>
                      <a:gd name="connsiteY7" fmla="*/ 36519 h 43219"/>
                      <a:gd name="connsiteX8" fmla="*/ 23277 w 43256"/>
                      <a:gd name="connsiteY8" fmla="*/ 15595 h 43219"/>
                      <a:gd name="connsiteX9" fmla="*/ 37416 w 43256"/>
                      <a:gd name="connsiteY9" fmla="*/ 29949 h 43219"/>
                      <a:gd name="connsiteX10" fmla="*/ 41834 w 43256"/>
                      <a:gd name="connsiteY10" fmla="*/ 15213 h 43219"/>
                      <a:gd name="connsiteX11" fmla="*/ 40386 w 43256"/>
                      <a:gd name="connsiteY11" fmla="*/ 17889 h 43219"/>
                      <a:gd name="connsiteX12" fmla="*/ 38360 w 43256"/>
                      <a:gd name="connsiteY12" fmla="*/ 5285 h 43219"/>
                      <a:gd name="connsiteX13" fmla="*/ 38436 w 43256"/>
                      <a:gd name="connsiteY13" fmla="*/ 6549 h 43219"/>
                      <a:gd name="connsiteX14" fmla="*/ 29114 w 43256"/>
                      <a:gd name="connsiteY14" fmla="*/ 3811 h 43219"/>
                      <a:gd name="connsiteX15" fmla="*/ 29856 w 43256"/>
                      <a:gd name="connsiteY15" fmla="*/ 2199 h 43219"/>
                      <a:gd name="connsiteX16" fmla="*/ 22177 w 43256"/>
                      <a:gd name="connsiteY16" fmla="*/ 4579 h 43219"/>
                      <a:gd name="connsiteX17" fmla="*/ 22536 w 43256"/>
                      <a:gd name="connsiteY17" fmla="*/ 3189 h 43219"/>
                      <a:gd name="connsiteX18" fmla="*/ 14036 w 43256"/>
                      <a:gd name="connsiteY18" fmla="*/ 5051 h 43219"/>
                      <a:gd name="connsiteX19" fmla="*/ 15336 w 43256"/>
                      <a:gd name="connsiteY19" fmla="*/ 6399 h 43219"/>
                      <a:gd name="connsiteX20" fmla="*/ 4163 w 43256"/>
                      <a:gd name="connsiteY20" fmla="*/ 15648 h 43219"/>
                      <a:gd name="connsiteX21" fmla="*/ 3936 w 43256"/>
                      <a:gd name="connsiteY21" fmla="*/ 14229 h 43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3256" h="43219">
                        <a:moveTo>
                          <a:pt x="3936" y="14229"/>
                        </a:moveTo>
                        <a:cubicBezTo>
                          <a:pt x="3665" y="11516"/>
                          <a:pt x="4297" y="8780"/>
                          <a:pt x="5659" y="6766"/>
                        </a:cubicBezTo>
                        <a:cubicBezTo>
                          <a:pt x="7811" y="3585"/>
                          <a:pt x="11300" y="2876"/>
                          <a:pt x="14041" y="5061"/>
                        </a:cubicBezTo>
                        <a:cubicBezTo>
                          <a:pt x="15714" y="768"/>
                          <a:pt x="19950" y="-119"/>
                          <a:pt x="22492" y="3291"/>
                        </a:cubicBezTo>
                        <a:cubicBezTo>
                          <a:pt x="23133" y="1542"/>
                          <a:pt x="24364" y="333"/>
                          <a:pt x="25785" y="59"/>
                        </a:cubicBezTo>
                        <a:cubicBezTo>
                          <a:pt x="27349" y="-243"/>
                          <a:pt x="28911" y="629"/>
                          <a:pt x="29869" y="2340"/>
                        </a:cubicBezTo>
                        <a:cubicBezTo>
                          <a:pt x="31251" y="126"/>
                          <a:pt x="33537" y="-601"/>
                          <a:pt x="35499" y="549"/>
                        </a:cubicBezTo>
                        <a:cubicBezTo>
                          <a:pt x="36994" y="1425"/>
                          <a:pt x="38066" y="3259"/>
                          <a:pt x="38354" y="5435"/>
                        </a:cubicBezTo>
                        <a:cubicBezTo>
                          <a:pt x="40082" y="6077"/>
                          <a:pt x="41458" y="7857"/>
                          <a:pt x="42018" y="10177"/>
                        </a:cubicBezTo>
                        <a:cubicBezTo>
                          <a:pt x="42425" y="11861"/>
                          <a:pt x="42367" y="13690"/>
                          <a:pt x="41854" y="15319"/>
                        </a:cubicBezTo>
                        <a:cubicBezTo>
                          <a:pt x="43115" y="17553"/>
                          <a:pt x="43556" y="20449"/>
                          <a:pt x="43052" y="23181"/>
                        </a:cubicBezTo>
                        <a:cubicBezTo>
                          <a:pt x="42382" y="26813"/>
                          <a:pt x="40164" y="29533"/>
                          <a:pt x="37440" y="30063"/>
                        </a:cubicBezTo>
                        <a:cubicBezTo>
                          <a:pt x="37427" y="32330"/>
                          <a:pt x="36694" y="34480"/>
                          <a:pt x="35431" y="35960"/>
                        </a:cubicBezTo>
                        <a:cubicBezTo>
                          <a:pt x="33512" y="38209"/>
                          <a:pt x="30740" y="38498"/>
                          <a:pt x="28591" y="36674"/>
                        </a:cubicBezTo>
                        <a:cubicBezTo>
                          <a:pt x="27896" y="39807"/>
                          <a:pt x="26035" y="42202"/>
                          <a:pt x="23703" y="42965"/>
                        </a:cubicBezTo>
                        <a:cubicBezTo>
                          <a:pt x="20955" y="43864"/>
                          <a:pt x="18087" y="42332"/>
                          <a:pt x="16516" y="39125"/>
                        </a:cubicBezTo>
                        <a:cubicBezTo>
                          <a:pt x="12808" y="42169"/>
                          <a:pt x="7992" y="40458"/>
                          <a:pt x="5840" y="35331"/>
                        </a:cubicBezTo>
                        <a:cubicBezTo>
                          <a:pt x="3726" y="35668"/>
                          <a:pt x="1741" y="33883"/>
                          <a:pt x="1146" y="31109"/>
                        </a:cubicBezTo>
                        <a:cubicBezTo>
                          <a:pt x="715" y="29102"/>
                          <a:pt x="1096" y="26936"/>
                          <a:pt x="2149" y="25410"/>
                        </a:cubicBezTo>
                        <a:cubicBezTo>
                          <a:pt x="655" y="24213"/>
                          <a:pt x="-177" y="21916"/>
                          <a:pt x="31" y="19563"/>
                        </a:cubicBezTo>
                        <a:cubicBezTo>
                          <a:pt x="275" y="16808"/>
                          <a:pt x="1881" y="14650"/>
                          <a:pt x="3899" y="14366"/>
                        </a:cubicBezTo>
                        <a:cubicBezTo>
                          <a:pt x="3911" y="14320"/>
                          <a:pt x="3924" y="14275"/>
                          <a:pt x="3936" y="14229"/>
                        </a:cubicBezTo>
                        <a:close/>
                      </a:path>
                      <a:path w="43256" h="43219" fill="none" extrusionOk="0">
                        <a:moveTo>
                          <a:pt x="4729" y="26036"/>
                        </a:moveTo>
                        <a:cubicBezTo>
                          <a:pt x="3845" y="26130"/>
                          <a:pt x="2961" y="25852"/>
                          <a:pt x="2196" y="25239"/>
                        </a:cubicBezTo>
                        <a:moveTo>
                          <a:pt x="6964" y="34758"/>
                        </a:moveTo>
                        <a:cubicBezTo>
                          <a:pt x="6609" y="34951"/>
                          <a:pt x="6236" y="35079"/>
                          <a:pt x="5856" y="35139"/>
                        </a:cubicBezTo>
                        <a:moveTo>
                          <a:pt x="16514" y="38949"/>
                        </a:moveTo>
                        <a:cubicBezTo>
                          <a:pt x="16247" y="38403"/>
                          <a:pt x="16023" y="37820"/>
                          <a:pt x="15846" y="37209"/>
                        </a:cubicBezTo>
                        <a:moveTo>
                          <a:pt x="28863" y="34610"/>
                        </a:moveTo>
                        <a:cubicBezTo>
                          <a:pt x="28824" y="35257"/>
                          <a:pt x="28734" y="35897"/>
                          <a:pt x="28596" y="36519"/>
                        </a:cubicBezTo>
                        <a:moveTo>
                          <a:pt x="23277" y="15595"/>
                        </a:moveTo>
                        <a:cubicBezTo>
                          <a:pt x="25281" y="16923"/>
                          <a:pt x="37434" y="26917"/>
                          <a:pt x="37416" y="29949"/>
                        </a:cubicBezTo>
                        <a:moveTo>
                          <a:pt x="41834" y="15213"/>
                        </a:moveTo>
                        <a:cubicBezTo>
                          <a:pt x="41509" y="16245"/>
                          <a:pt x="41014" y="17161"/>
                          <a:pt x="40386" y="17889"/>
                        </a:cubicBezTo>
                        <a:moveTo>
                          <a:pt x="38360" y="5285"/>
                        </a:moveTo>
                        <a:cubicBezTo>
                          <a:pt x="38415" y="5702"/>
                          <a:pt x="38441" y="6125"/>
                          <a:pt x="38436" y="6549"/>
                        </a:cubicBezTo>
                        <a:moveTo>
                          <a:pt x="29114" y="3811"/>
                        </a:moveTo>
                        <a:cubicBezTo>
                          <a:pt x="29303" y="3228"/>
                          <a:pt x="29552" y="2685"/>
                          <a:pt x="29856" y="2199"/>
                        </a:cubicBezTo>
                        <a:moveTo>
                          <a:pt x="22177" y="4579"/>
                        </a:moveTo>
                        <a:cubicBezTo>
                          <a:pt x="22254" y="4097"/>
                          <a:pt x="22375" y="3630"/>
                          <a:pt x="22536" y="3189"/>
                        </a:cubicBezTo>
                        <a:moveTo>
                          <a:pt x="14036" y="5051"/>
                        </a:moveTo>
                        <a:cubicBezTo>
                          <a:pt x="14508" y="5427"/>
                          <a:pt x="14944" y="5880"/>
                          <a:pt x="15336" y="6399"/>
                        </a:cubicBezTo>
                        <a:moveTo>
                          <a:pt x="4163" y="15648"/>
                        </a:moveTo>
                        <a:cubicBezTo>
                          <a:pt x="4060" y="15184"/>
                          <a:pt x="3984" y="14710"/>
                          <a:pt x="3936" y="14229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blurRad="88900" dist="38100" dir="5400000" sx="101000" sy="101000" algn="t" rotWithShape="0">
                      <a:prstClr val="black">
                        <a:alpha val="3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Cloud 17"/>
                  <p:cNvSpPr/>
                  <p:nvPr/>
                </p:nvSpPr>
                <p:spPr>
                  <a:xfrm>
                    <a:off x="7284847" y="1803516"/>
                    <a:ext cx="292295" cy="216145"/>
                  </a:xfrm>
                  <a:custGeom>
                    <a:avLst/>
                    <a:gdLst>
                      <a:gd name="connsiteX0" fmla="*/ 3900 w 43200"/>
                      <a:gd name="connsiteY0" fmla="*/ 14370 h 43200"/>
                      <a:gd name="connsiteX1" fmla="*/ 5623 w 43200"/>
                      <a:gd name="connsiteY1" fmla="*/ 6907 h 43200"/>
                      <a:gd name="connsiteX2" fmla="*/ 14005 w 43200"/>
                      <a:gd name="connsiteY2" fmla="*/ 5202 h 43200"/>
                      <a:gd name="connsiteX3" fmla="*/ 22456 w 43200"/>
                      <a:gd name="connsiteY3" fmla="*/ 3432 h 43200"/>
                      <a:gd name="connsiteX4" fmla="*/ 25749 w 43200"/>
                      <a:gd name="connsiteY4" fmla="*/ 200 h 43200"/>
                      <a:gd name="connsiteX5" fmla="*/ 29833 w 43200"/>
                      <a:gd name="connsiteY5" fmla="*/ 2481 h 43200"/>
                      <a:gd name="connsiteX6" fmla="*/ 35463 w 43200"/>
                      <a:gd name="connsiteY6" fmla="*/ 690 h 43200"/>
                      <a:gd name="connsiteX7" fmla="*/ 38318 w 43200"/>
                      <a:gd name="connsiteY7" fmla="*/ 5576 h 43200"/>
                      <a:gd name="connsiteX8" fmla="*/ 41982 w 43200"/>
                      <a:gd name="connsiteY8" fmla="*/ 10318 h 43200"/>
                      <a:gd name="connsiteX9" fmla="*/ 41818 w 43200"/>
                      <a:gd name="connsiteY9" fmla="*/ 15460 h 43200"/>
                      <a:gd name="connsiteX10" fmla="*/ 43016 w 43200"/>
                      <a:gd name="connsiteY10" fmla="*/ 23322 h 43200"/>
                      <a:gd name="connsiteX11" fmla="*/ 37404 w 43200"/>
                      <a:gd name="connsiteY11" fmla="*/ 30204 h 43200"/>
                      <a:gd name="connsiteX12" fmla="*/ 35395 w 43200"/>
                      <a:gd name="connsiteY12" fmla="*/ 36101 h 43200"/>
                      <a:gd name="connsiteX13" fmla="*/ 28555 w 43200"/>
                      <a:gd name="connsiteY13" fmla="*/ 36815 h 43200"/>
                      <a:gd name="connsiteX14" fmla="*/ 23667 w 43200"/>
                      <a:gd name="connsiteY14" fmla="*/ 43106 h 43200"/>
                      <a:gd name="connsiteX15" fmla="*/ 16480 w 43200"/>
                      <a:gd name="connsiteY15" fmla="*/ 39266 h 43200"/>
                      <a:gd name="connsiteX16" fmla="*/ 5804 w 43200"/>
                      <a:gd name="connsiteY16" fmla="*/ 35472 h 43200"/>
                      <a:gd name="connsiteX17" fmla="*/ 1110 w 43200"/>
                      <a:gd name="connsiteY17" fmla="*/ 31250 h 43200"/>
                      <a:gd name="connsiteX18" fmla="*/ 2113 w 43200"/>
                      <a:gd name="connsiteY18" fmla="*/ 25551 h 43200"/>
                      <a:gd name="connsiteX19" fmla="*/ -5 w 43200"/>
                      <a:gd name="connsiteY19" fmla="*/ 19704 h 43200"/>
                      <a:gd name="connsiteX20" fmla="*/ 3863 w 43200"/>
                      <a:gd name="connsiteY20" fmla="*/ 14507 h 43200"/>
                      <a:gd name="connsiteX21" fmla="*/ 3900 w 43200"/>
                      <a:gd name="connsiteY21" fmla="*/ 14370 h 43200"/>
                      <a:gd name="connsiteX0" fmla="*/ 4693 w 43200"/>
                      <a:gd name="connsiteY0" fmla="*/ 26177 h 43200"/>
                      <a:gd name="connsiteX1" fmla="*/ 2160 w 43200"/>
                      <a:gd name="connsiteY1" fmla="*/ 25380 h 43200"/>
                      <a:gd name="connsiteX2" fmla="*/ 6928 w 43200"/>
                      <a:gd name="connsiteY2" fmla="*/ 34899 h 43200"/>
                      <a:gd name="connsiteX3" fmla="*/ 5820 w 43200"/>
                      <a:gd name="connsiteY3" fmla="*/ 35280 h 43200"/>
                      <a:gd name="connsiteX4" fmla="*/ 16478 w 43200"/>
                      <a:gd name="connsiteY4" fmla="*/ 39090 h 43200"/>
                      <a:gd name="connsiteX5" fmla="*/ 15810 w 43200"/>
                      <a:gd name="connsiteY5" fmla="*/ 37350 h 43200"/>
                      <a:gd name="connsiteX6" fmla="*/ 28827 w 43200"/>
                      <a:gd name="connsiteY6" fmla="*/ 34751 h 43200"/>
                      <a:gd name="connsiteX7" fmla="*/ 28560 w 43200"/>
                      <a:gd name="connsiteY7" fmla="*/ 36660 h 43200"/>
                      <a:gd name="connsiteX8" fmla="*/ 34129 w 43200"/>
                      <a:gd name="connsiteY8" fmla="*/ 22954 h 43200"/>
                      <a:gd name="connsiteX9" fmla="*/ 37380 w 43200"/>
                      <a:gd name="connsiteY9" fmla="*/ 30090 h 43200"/>
                      <a:gd name="connsiteX10" fmla="*/ 41798 w 43200"/>
                      <a:gd name="connsiteY10" fmla="*/ 15354 h 43200"/>
                      <a:gd name="connsiteX11" fmla="*/ 40350 w 43200"/>
                      <a:gd name="connsiteY11" fmla="*/ 18030 h 43200"/>
                      <a:gd name="connsiteX12" fmla="*/ 38324 w 43200"/>
                      <a:gd name="connsiteY12" fmla="*/ 5426 h 43200"/>
                      <a:gd name="connsiteX13" fmla="*/ 38400 w 43200"/>
                      <a:gd name="connsiteY13" fmla="*/ 6690 h 43200"/>
                      <a:gd name="connsiteX14" fmla="*/ 29078 w 43200"/>
                      <a:gd name="connsiteY14" fmla="*/ 3952 h 43200"/>
                      <a:gd name="connsiteX15" fmla="*/ 29820 w 43200"/>
                      <a:gd name="connsiteY15" fmla="*/ 2340 h 43200"/>
                      <a:gd name="connsiteX16" fmla="*/ 22141 w 43200"/>
                      <a:gd name="connsiteY16" fmla="*/ 4720 h 43200"/>
                      <a:gd name="connsiteX17" fmla="*/ 22500 w 43200"/>
                      <a:gd name="connsiteY17" fmla="*/ 3330 h 43200"/>
                      <a:gd name="connsiteX18" fmla="*/ 14000 w 43200"/>
                      <a:gd name="connsiteY18" fmla="*/ 5192 h 43200"/>
                      <a:gd name="connsiteX19" fmla="*/ 15300 w 43200"/>
                      <a:gd name="connsiteY19" fmla="*/ 6540 h 43200"/>
                      <a:gd name="connsiteX20" fmla="*/ 4127 w 43200"/>
                      <a:gd name="connsiteY20" fmla="*/ 15789 h 43200"/>
                      <a:gd name="connsiteX21" fmla="*/ 3900 w 43200"/>
                      <a:gd name="connsiteY21" fmla="*/ 14370 h 43200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6964 w 43256"/>
                      <a:gd name="connsiteY2" fmla="*/ 34758 h 43219"/>
                      <a:gd name="connsiteX3" fmla="*/ 5856 w 43256"/>
                      <a:gd name="connsiteY3" fmla="*/ 35139 h 43219"/>
                      <a:gd name="connsiteX4" fmla="*/ 16514 w 43256"/>
                      <a:gd name="connsiteY4" fmla="*/ 38949 h 43219"/>
                      <a:gd name="connsiteX5" fmla="*/ 15846 w 43256"/>
                      <a:gd name="connsiteY5" fmla="*/ 37209 h 43219"/>
                      <a:gd name="connsiteX6" fmla="*/ 28863 w 43256"/>
                      <a:gd name="connsiteY6" fmla="*/ 34610 h 43219"/>
                      <a:gd name="connsiteX7" fmla="*/ 28596 w 43256"/>
                      <a:gd name="connsiteY7" fmla="*/ 36519 h 43219"/>
                      <a:gd name="connsiteX8" fmla="*/ 23893 w 43256"/>
                      <a:gd name="connsiteY8" fmla="*/ 15873 h 43219"/>
                      <a:gd name="connsiteX9" fmla="*/ 37416 w 43256"/>
                      <a:gd name="connsiteY9" fmla="*/ 29949 h 43219"/>
                      <a:gd name="connsiteX10" fmla="*/ 41834 w 43256"/>
                      <a:gd name="connsiteY10" fmla="*/ 15213 h 43219"/>
                      <a:gd name="connsiteX11" fmla="*/ 40386 w 43256"/>
                      <a:gd name="connsiteY11" fmla="*/ 17889 h 43219"/>
                      <a:gd name="connsiteX12" fmla="*/ 38360 w 43256"/>
                      <a:gd name="connsiteY12" fmla="*/ 5285 h 43219"/>
                      <a:gd name="connsiteX13" fmla="*/ 38436 w 43256"/>
                      <a:gd name="connsiteY13" fmla="*/ 6549 h 43219"/>
                      <a:gd name="connsiteX14" fmla="*/ 29114 w 43256"/>
                      <a:gd name="connsiteY14" fmla="*/ 3811 h 43219"/>
                      <a:gd name="connsiteX15" fmla="*/ 29856 w 43256"/>
                      <a:gd name="connsiteY15" fmla="*/ 2199 h 43219"/>
                      <a:gd name="connsiteX16" fmla="*/ 22177 w 43256"/>
                      <a:gd name="connsiteY16" fmla="*/ 4579 h 43219"/>
                      <a:gd name="connsiteX17" fmla="*/ 22536 w 43256"/>
                      <a:gd name="connsiteY17" fmla="*/ 3189 h 43219"/>
                      <a:gd name="connsiteX18" fmla="*/ 14036 w 43256"/>
                      <a:gd name="connsiteY18" fmla="*/ 5051 h 43219"/>
                      <a:gd name="connsiteX19" fmla="*/ 15336 w 43256"/>
                      <a:gd name="connsiteY19" fmla="*/ 6399 h 43219"/>
                      <a:gd name="connsiteX20" fmla="*/ 4163 w 43256"/>
                      <a:gd name="connsiteY20" fmla="*/ 15648 h 43219"/>
                      <a:gd name="connsiteX21" fmla="*/ 3936 w 43256"/>
                      <a:gd name="connsiteY21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6964 w 43256"/>
                      <a:gd name="connsiteY2" fmla="*/ 34758 h 43219"/>
                      <a:gd name="connsiteX3" fmla="*/ 5856 w 43256"/>
                      <a:gd name="connsiteY3" fmla="*/ 35139 h 43219"/>
                      <a:gd name="connsiteX4" fmla="*/ 16514 w 43256"/>
                      <a:gd name="connsiteY4" fmla="*/ 38949 h 43219"/>
                      <a:gd name="connsiteX5" fmla="*/ 15846 w 43256"/>
                      <a:gd name="connsiteY5" fmla="*/ 37209 h 43219"/>
                      <a:gd name="connsiteX6" fmla="*/ 28863 w 43256"/>
                      <a:gd name="connsiteY6" fmla="*/ 34610 h 43219"/>
                      <a:gd name="connsiteX7" fmla="*/ 28596 w 43256"/>
                      <a:gd name="connsiteY7" fmla="*/ 36519 h 43219"/>
                      <a:gd name="connsiteX8" fmla="*/ 23277 w 43256"/>
                      <a:gd name="connsiteY8" fmla="*/ 15595 h 43219"/>
                      <a:gd name="connsiteX9" fmla="*/ 37416 w 43256"/>
                      <a:gd name="connsiteY9" fmla="*/ 29949 h 43219"/>
                      <a:gd name="connsiteX10" fmla="*/ 41834 w 43256"/>
                      <a:gd name="connsiteY10" fmla="*/ 15213 h 43219"/>
                      <a:gd name="connsiteX11" fmla="*/ 40386 w 43256"/>
                      <a:gd name="connsiteY11" fmla="*/ 17889 h 43219"/>
                      <a:gd name="connsiteX12" fmla="*/ 38360 w 43256"/>
                      <a:gd name="connsiteY12" fmla="*/ 5285 h 43219"/>
                      <a:gd name="connsiteX13" fmla="*/ 38436 w 43256"/>
                      <a:gd name="connsiteY13" fmla="*/ 6549 h 43219"/>
                      <a:gd name="connsiteX14" fmla="*/ 29114 w 43256"/>
                      <a:gd name="connsiteY14" fmla="*/ 3811 h 43219"/>
                      <a:gd name="connsiteX15" fmla="*/ 29856 w 43256"/>
                      <a:gd name="connsiteY15" fmla="*/ 2199 h 43219"/>
                      <a:gd name="connsiteX16" fmla="*/ 22177 w 43256"/>
                      <a:gd name="connsiteY16" fmla="*/ 4579 h 43219"/>
                      <a:gd name="connsiteX17" fmla="*/ 22536 w 43256"/>
                      <a:gd name="connsiteY17" fmla="*/ 3189 h 43219"/>
                      <a:gd name="connsiteX18" fmla="*/ 14036 w 43256"/>
                      <a:gd name="connsiteY18" fmla="*/ 5051 h 43219"/>
                      <a:gd name="connsiteX19" fmla="*/ 15336 w 43256"/>
                      <a:gd name="connsiteY19" fmla="*/ 6399 h 43219"/>
                      <a:gd name="connsiteX20" fmla="*/ 4163 w 43256"/>
                      <a:gd name="connsiteY20" fmla="*/ 15648 h 43219"/>
                      <a:gd name="connsiteX21" fmla="*/ 3936 w 43256"/>
                      <a:gd name="connsiteY21" fmla="*/ 14229 h 43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3256" h="43219">
                        <a:moveTo>
                          <a:pt x="3936" y="14229"/>
                        </a:moveTo>
                        <a:cubicBezTo>
                          <a:pt x="3665" y="11516"/>
                          <a:pt x="4297" y="8780"/>
                          <a:pt x="5659" y="6766"/>
                        </a:cubicBezTo>
                        <a:cubicBezTo>
                          <a:pt x="7811" y="3585"/>
                          <a:pt x="11300" y="2876"/>
                          <a:pt x="14041" y="5061"/>
                        </a:cubicBezTo>
                        <a:cubicBezTo>
                          <a:pt x="15714" y="768"/>
                          <a:pt x="19950" y="-119"/>
                          <a:pt x="22492" y="3291"/>
                        </a:cubicBezTo>
                        <a:cubicBezTo>
                          <a:pt x="23133" y="1542"/>
                          <a:pt x="24364" y="333"/>
                          <a:pt x="25785" y="59"/>
                        </a:cubicBezTo>
                        <a:cubicBezTo>
                          <a:pt x="27349" y="-243"/>
                          <a:pt x="28911" y="629"/>
                          <a:pt x="29869" y="2340"/>
                        </a:cubicBezTo>
                        <a:cubicBezTo>
                          <a:pt x="31251" y="126"/>
                          <a:pt x="33537" y="-601"/>
                          <a:pt x="35499" y="549"/>
                        </a:cubicBezTo>
                        <a:cubicBezTo>
                          <a:pt x="36994" y="1425"/>
                          <a:pt x="38066" y="3259"/>
                          <a:pt x="38354" y="5435"/>
                        </a:cubicBezTo>
                        <a:cubicBezTo>
                          <a:pt x="40082" y="6077"/>
                          <a:pt x="41458" y="7857"/>
                          <a:pt x="42018" y="10177"/>
                        </a:cubicBezTo>
                        <a:cubicBezTo>
                          <a:pt x="42425" y="11861"/>
                          <a:pt x="42367" y="13690"/>
                          <a:pt x="41854" y="15319"/>
                        </a:cubicBezTo>
                        <a:cubicBezTo>
                          <a:pt x="43115" y="17553"/>
                          <a:pt x="43556" y="20449"/>
                          <a:pt x="43052" y="23181"/>
                        </a:cubicBezTo>
                        <a:cubicBezTo>
                          <a:pt x="42382" y="26813"/>
                          <a:pt x="40164" y="29533"/>
                          <a:pt x="37440" y="30063"/>
                        </a:cubicBezTo>
                        <a:cubicBezTo>
                          <a:pt x="37427" y="32330"/>
                          <a:pt x="36694" y="34480"/>
                          <a:pt x="35431" y="35960"/>
                        </a:cubicBezTo>
                        <a:cubicBezTo>
                          <a:pt x="33512" y="38209"/>
                          <a:pt x="30740" y="38498"/>
                          <a:pt x="28591" y="36674"/>
                        </a:cubicBezTo>
                        <a:cubicBezTo>
                          <a:pt x="27896" y="39807"/>
                          <a:pt x="26035" y="42202"/>
                          <a:pt x="23703" y="42965"/>
                        </a:cubicBezTo>
                        <a:cubicBezTo>
                          <a:pt x="20955" y="43864"/>
                          <a:pt x="18087" y="42332"/>
                          <a:pt x="16516" y="39125"/>
                        </a:cubicBezTo>
                        <a:cubicBezTo>
                          <a:pt x="12808" y="42169"/>
                          <a:pt x="7992" y="40458"/>
                          <a:pt x="5840" y="35331"/>
                        </a:cubicBezTo>
                        <a:cubicBezTo>
                          <a:pt x="3726" y="35668"/>
                          <a:pt x="1741" y="33883"/>
                          <a:pt x="1146" y="31109"/>
                        </a:cubicBezTo>
                        <a:cubicBezTo>
                          <a:pt x="715" y="29102"/>
                          <a:pt x="1096" y="26936"/>
                          <a:pt x="2149" y="25410"/>
                        </a:cubicBezTo>
                        <a:cubicBezTo>
                          <a:pt x="655" y="24213"/>
                          <a:pt x="-177" y="21916"/>
                          <a:pt x="31" y="19563"/>
                        </a:cubicBezTo>
                        <a:cubicBezTo>
                          <a:pt x="275" y="16808"/>
                          <a:pt x="1881" y="14650"/>
                          <a:pt x="3899" y="14366"/>
                        </a:cubicBezTo>
                        <a:cubicBezTo>
                          <a:pt x="3911" y="14320"/>
                          <a:pt x="3924" y="14275"/>
                          <a:pt x="3936" y="14229"/>
                        </a:cubicBezTo>
                        <a:close/>
                      </a:path>
                      <a:path w="43256" h="43219" fill="none" extrusionOk="0">
                        <a:moveTo>
                          <a:pt x="4729" y="26036"/>
                        </a:moveTo>
                        <a:cubicBezTo>
                          <a:pt x="3845" y="26130"/>
                          <a:pt x="2961" y="25852"/>
                          <a:pt x="2196" y="25239"/>
                        </a:cubicBezTo>
                        <a:moveTo>
                          <a:pt x="6964" y="34758"/>
                        </a:moveTo>
                        <a:cubicBezTo>
                          <a:pt x="6609" y="34951"/>
                          <a:pt x="6236" y="35079"/>
                          <a:pt x="5856" y="35139"/>
                        </a:cubicBezTo>
                        <a:moveTo>
                          <a:pt x="16514" y="38949"/>
                        </a:moveTo>
                        <a:cubicBezTo>
                          <a:pt x="16247" y="38403"/>
                          <a:pt x="16023" y="37820"/>
                          <a:pt x="15846" y="37209"/>
                        </a:cubicBezTo>
                        <a:moveTo>
                          <a:pt x="28863" y="34610"/>
                        </a:moveTo>
                        <a:cubicBezTo>
                          <a:pt x="28824" y="35257"/>
                          <a:pt x="28734" y="35897"/>
                          <a:pt x="28596" y="36519"/>
                        </a:cubicBezTo>
                        <a:moveTo>
                          <a:pt x="23277" y="15595"/>
                        </a:moveTo>
                        <a:cubicBezTo>
                          <a:pt x="25281" y="16923"/>
                          <a:pt x="37434" y="26917"/>
                          <a:pt x="37416" y="29949"/>
                        </a:cubicBezTo>
                        <a:moveTo>
                          <a:pt x="41834" y="15213"/>
                        </a:moveTo>
                        <a:cubicBezTo>
                          <a:pt x="41509" y="16245"/>
                          <a:pt x="41014" y="17161"/>
                          <a:pt x="40386" y="17889"/>
                        </a:cubicBezTo>
                        <a:moveTo>
                          <a:pt x="38360" y="5285"/>
                        </a:moveTo>
                        <a:cubicBezTo>
                          <a:pt x="38415" y="5702"/>
                          <a:pt x="38441" y="6125"/>
                          <a:pt x="38436" y="6549"/>
                        </a:cubicBezTo>
                        <a:moveTo>
                          <a:pt x="29114" y="3811"/>
                        </a:moveTo>
                        <a:cubicBezTo>
                          <a:pt x="29303" y="3228"/>
                          <a:pt x="29552" y="2685"/>
                          <a:pt x="29856" y="2199"/>
                        </a:cubicBezTo>
                        <a:moveTo>
                          <a:pt x="22177" y="4579"/>
                        </a:moveTo>
                        <a:cubicBezTo>
                          <a:pt x="22254" y="4097"/>
                          <a:pt x="22375" y="3630"/>
                          <a:pt x="22536" y="3189"/>
                        </a:cubicBezTo>
                        <a:moveTo>
                          <a:pt x="14036" y="5051"/>
                        </a:moveTo>
                        <a:cubicBezTo>
                          <a:pt x="14508" y="5427"/>
                          <a:pt x="14944" y="5880"/>
                          <a:pt x="15336" y="6399"/>
                        </a:cubicBezTo>
                        <a:moveTo>
                          <a:pt x="4163" y="15648"/>
                        </a:moveTo>
                        <a:cubicBezTo>
                          <a:pt x="4060" y="15184"/>
                          <a:pt x="3984" y="14710"/>
                          <a:pt x="3936" y="14229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blurRad="88900" dist="38100" dir="5400000" sx="101000" sy="101000" algn="t" rotWithShape="0">
                      <a:prstClr val="black">
                        <a:alpha val="3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1" name="TextBox 60"/>
                <p:cNvSpPr txBox="1">
                  <a:spLocks noChangeAspect="1"/>
                </p:cNvSpPr>
                <p:nvPr/>
              </p:nvSpPr>
              <p:spPr>
                <a:xfrm>
                  <a:off x="7403339" y="2274110"/>
                  <a:ext cx="468000" cy="468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Entypo" pitchFamily="2" charset="0"/>
                      <a:cs typeface="Arial" pitchFamily="34" charset="0"/>
                    </a:rPr>
                    <a:t>для ССП</a:t>
                  </a:r>
                  <a:endParaRPr lang="ru-RU" sz="24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Entypo" pitchFamily="2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81" name="Rectangle 80"/>
          <p:cNvSpPr/>
          <p:nvPr/>
        </p:nvSpPr>
        <p:spPr>
          <a:xfrm>
            <a:off x="-85664" y="704819"/>
            <a:ext cx="3416301" cy="3518808"/>
          </a:xfrm>
          <a:prstGeom prst="rect">
            <a:avLst/>
          </a:prstGeom>
          <a:gradFill flip="none" rotWithShape="1">
            <a:gsLst>
              <a:gs pos="100000">
                <a:srgbClr val="7030A0">
                  <a:alpha val="0"/>
                </a:srgbClr>
              </a:gs>
              <a:gs pos="74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15425" y="2078053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Entypo" pitchFamily="2" charset="0"/>
                <a:cs typeface="Arial" pitchFamily="34" charset="0"/>
              </a:rPr>
              <a:t>2013</a:t>
            </a:r>
            <a:endParaRPr lang="en-US" sz="2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Flowchart: Extract 83"/>
          <p:cNvSpPr/>
          <p:nvPr/>
        </p:nvSpPr>
        <p:spPr>
          <a:xfrm rot="16200000">
            <a:off x="1667803" y="744568"/>
            <a:ext cx="2318656" cy="3050762"/>
          </a:xfrm>
          <a:prstGeom prst="flowChartExtra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7030A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096926" y="1089038"/>
            <a:ext cx="2148212" cy="3518808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0"/>
                </a:srgbClr>
              </a:gs>
              <a:gs pos="26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494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21128 0.00138 L -0.16337 0.00647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3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animBg="1"/>
      <p:bldP spid="84" grpId="1" animBg="1"/>
    </p:bld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 txBox="1">
            <a:spLocks/>
          </p:cNvSpPr>
          <p:nvPr userDrawn="1"/>
        </p:nvSpPr>
        <p:spPr>
          <a:xfrm>
            <a:off x="5920335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0" dirty="0" smtClean="0"/>
              <a:t>www.swissfolio.com</a:t>
            </a:r>
            <a:endParaRPr lang="en-US" spc="0" dirty="0"/>
          </a:p>
        </p:txBody>
      </p:sp>
      <p:sp>
        <p:nvSpPr>
          <p:cNvPr id="33" name="Footer Placeholder 4"/>
          <p:cNvSpPr txBox="1">
            <a:spLocks/>
          </p:cNvSpPr>
          <p:nvPr userDrawn="1"/>
        </p:nvSpPr>
        <p:spPr>
          <a:xfrm>
            <a:off x="89013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pc="0" dirty="0" smtClean="0"/>
              <a:t>Presenter name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2856313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 txBox="1">
            <a:spLocks/>
          </p:cNvSpPr>
          <p:nvPr userDrawn="1"/>
        </p:nvSpPr>
        <p:spPr>
          <a:xfrm>
            <a:off x="5920335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0" dirty="0" smtClean="0"/>
              <a:t>www.swissfolio.com</a:t>
            </a:r>
            <a:endParaRPr lang="en-US" spc="0" dirty="0"/>
          </a:p>
        </p:txBody>
      </p:sp>
      <p:sp>
        <p:nvSpPr>
          <p:cNvPr id="33" name="Footer Placeholder 4"/>
          <p:cNvSpPr txBox="1">
            <a:spLocks/>
          </p:cNvSpPr>
          <p:nvPr userDrawn="1"/>
        </p:nvSpPr>
        <p:spPr>
          <a:xfrm>
            <a:off x="89013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pc="0" dirty="0" smtClean="0"/>
              <a:t>Presenter name</a:t>
            </a:r>
            <a:endParaRPr lang="en-US" spc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588" y="0"/>
            <a:ext cx="9145588" cy="5263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-1588" y="-1"/>
            <a:ext cx="9145588" cy="52634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46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3479913076"/>
              </p:ext>
            </p:extLst>
          </p:nvPr>
        </p:nvGraphicFramePr>
        <p:xfrm>
          <a:off x="-38099" y="-57150"/>
          <a:ext cx="9229724" cy="466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920335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0" dirty="0" smtClean="0"/>
              <a:t>www.swissfolio.com</a:t>
            </a:r>
            <a:endParaRPr lang="en-US" spc="0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89013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pc="0" dirty="0" smtClean="0"/>
              <a:t>Presenter name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39085478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 31"/>
          <p:cNvGraphicFramePr/>
          <p:nvPr userDrawn="1">
            <p:extLst>
              <p:ext uri="{D42A27DB-BD31-4B8C-83A1-F6EECF244321}">
                <p14:modId xmlns:p14="http://schemas.microsoft.com/office/powerpoint/2010/main" val="785787813"/>
              </p:ext>
            </p:extLst>
          </p:nvPr>
        </p:nvGraphicFramePr>
        <p:xfrm>
          <a:off x="-38099" y="-57150"/>
          <a:ext cx="9229724" cy="466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Footer Placeholder 4"/>
          <p:cNvSpPr txBox="1">
            <a:spLocks/>
          </p:cNvSpPr>
          <p:nvPr userDrawn="1"/>
        </p:nvSpPr>
        <p:spPr>
          <a:xfrm>
            <a:off x="5920335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0" dirty="0" smtClean="0"/>
              <a:t>www.swissfolio.com</a:t>
            </a:r>
            <a:endParaRPr lang="en-US" spc="0" dirty="0"/>
          </a:p>
        </p:txBody>
      </p:sp>
      <p:sp>
        <p:nvSpPr>
          <p:cNvPr id="51" name="Footer Placeholder 4"/>
          <p:cNvSpPr txBox="1">
            <a:spLocks/>
          </p:cNvSpPr>
          <p:nvPr userDrawn="1"/>
        </p:nvSpPr>
        <p:spPr>
          <a:xfrm>
            <a:off x="89013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pc="0" dirty="0" smtClean="0"/>
              <a:t>Presenter name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27552137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/>
          <p:cNvGraphicFramePr/>
          <p:nvPr userDrawn="1">
            <p:extLst>
              <p:ext uri="{D42A27DB-BD31-4B8C-83A1-F6EECF244321}">
                <p14:modId xmlns:p14="http://schemas.microsoft.com/office/powerpoint/2010/main" val="27030867"/>
              </p:ext>
            </p:extLst>
          </p:nvPr>
        </p:nvGraphicFramePr>
        <p:xfrm>
          <a:off x="-38099" y="-57150"/>
          <a:ext cx="9229724" cy="466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" name="Footer Placeholder 4"/>
          <p:cNvSpPr txBox="1">
            <a:spLocks/>
          </p:cNvSpPr>
          <p:nvPr userDrawn="1"/>
        </p:nvSpPr>
        <p:spPr>
          <a:xfrm>
            <a:off x="5920335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0" dirty="0" smtClean="0"/>
              <a:t>www.swissfolio.com</a:t>
            </a:r>
            <a:endParaRPr lang="en-US" spc="0" dirty="0"/>
          </a:p>
        </p:txBody>
      </p:sp>
      <p:sp>
        <p:nvSpPr>
          <p:cNvPr id="57" name="Footer Placeholder 4"/>
          <p:cNvSpPr txBox="1">
            <a:spLocks/>
          </p:cNvSpPr>
          <p:nvPr userDrawn="1"/>
        </p:nvSpPr>
        <p:spPr>
          <a:xfrm>
            <a:off x="89013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pc="0" dirty="0" smtClean="0"/>
              <a:t>Presenter name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32209363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 userDrawn="1">
            <p:extLst>
              <p:ext uri="{D42A27DB-BD31-4B8C-83A1-F6EECF244321}">
                <p14:modId xmlns:p14="http://schemas.microsoft.com/office/powerpoint/2010/main" val="3640852795"/>
              </p:ext>
            </p:extLst>
          </p:nvPr>
        </p:nvGraphicFramePr>
        <p:xfrm>
          <a:off x="-38099" y="-57150"/>
          <a:ext cx="9229724" cy="466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" name="Footer Placeholder 4"/>
          <p:cNvSpPr txBox="1">
            <a:spLocks/>
          </p:cNvSpPr>
          <p:nvPr userDrawn="1"/>
        </p:nvSpPr>
        <p:spPr>
          <a:xfrm>
            <a:off x="5920335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0" dirty="0" smtClean="0"/>
              <a:t>www.swissfolio.com</a:t>
            </a:r>
            <a:endParaRPr lang="en-US" spc="0" dirty="0"/>
          </a:p>
        </p:txBody>
      </p:sp>
      <p:sp>
        <p:nvSpPr>
          <p:cNvPr id="60" name="Footer Placeholder 4"/>
          <p:cNvSpPr txBox="1">
            <a:spLocks/>
          </p:cNvSpPr>
          <p:nvPr userDrawn="1"/>
        </p:nvSpPr>
        <p:spPr>
          <a:xfrm>
            <a:off x="89013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pc="0" dirty="0" smtClean="0"/>
              <a:t>Presenter name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25468833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/>
          <p:cNvGraphicFramePr/>
          <p:nvPr userDrawn="1">
            <p:extLst>
              <p:ext uri="{D42A27DB-BD31-4B8C-83A1-F6EECF244321}">
                <p14:modId xmlns:p14="http://schemas.microsoft.com/office/powerpoint/2010/main" val="2358076045"/>
              </p:ext>
            </p:extLst>
          </p:nvPr>
        </p:nvGraphicFramePr>
        <p:xfrm>
          <a:off x="-38099" y="-57150"/>
          <a:ext cx="9229724" cy="466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6" name="Footer Placeholder 4"/>
          <p:cNvSpPr txBox="1">
            <a:spLocks/>
          </p:cNvSpPr>
          <p:nvPr userDrawn="1"/>
        </p:nvSpPr>
        <p:spPr>
          <a:xfrm>
            <a:off x="5920335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0" dirty="0" smtClean="0"/>
              <a:t>www.swissfolio.com</a:t>
            </a:r>
            <a:endParaRPr lang="en-US" spc="0" dirty="0"/>
          </a:p>
        </p:txBody>
      </p:sp>
      <p:sp>
        <p:nvSpPr>
          <p:cNvPr id="77" name="Footer Placeholder 4"/>
          <p:cNvSpPr txBox="1">
            <a:spLocks/>
          </p:cNvSpPr>
          <p:nvPr userDrawn="1"/>
        </p:nvSpPr>
        <p:spPr>
          <a:xfrm>
            <a:off x="89013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pc="0" dirty="0" smtClean="0"/>
              <a:t>Presenter name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36581705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 userDrawn="1">
            <p:extLst>
              <p:ext uri="{D42A27DB-BD31-4B8C-83A1-F6EECF244321}">
                <p14:modId xmlns:p14="http://schemas.microsoft.com/office/powerpoint/2010/main" val="2916267711"/>
              </p:ext>
            </p:extLst>
          </p:nvPr>
        </p:nvGraphicFramePr>
        <p:xfrm>
          <a:off x="-38099" y="-57150"/>
          <a:ext cx="9229724" cy="466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" name="Footer Placeholder 4"/>
          <p:cNvSpPr txBox="1">
            <a:spLocks/>
          </p:cNvSpPr>
          <p:nvPr userDrawn="1"/>
        </p:nvSpPr>
        <p:spPr>
          <a:xfrm>
            <a:off x="5920335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0" dirty="0" smtClean="0"/>
              <a:t>www.swissfolio.com</a:t>
            </a:r>
            <a:endParaRPr lang="en-US" spc="0" dirty="0"/>
          </a:p>
        </p:txBody>
      </p:sp>
      <p:sp>
        <p:nvSpPr>
          <p:cNvPr id="56" name="Footer Placeholder 4"/>
          <p:cNvSpPr txBox="1">
            <a:spLocks/>
          </p:cNvSpPr>
          <p:nvPr userDrawn="1"/>
        </p:nvSpPr>
        <p:spPr>
          <a:xfrm>
            <a:off x="89013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pc="0" dirty="0" smtClean="0"/>
              <a:t>Presenter name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37899297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">
    <p:bg>
      <p:bgPr>
        <a:solidFill>
          <a:srgbClr val="DC6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D7A-3D24-441B-A274-B0D64A395B64}" type="datetime1">
              <a:rPr lang="en-US" smtClean="0"/>
              <a:t>5/27/2015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2196-8A0C-4E45-9E71-48105E1A0A09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547" y="6475301"/>
            <a:ext cx="3086100" cy="365125"/>
          </a:xfrm>
        </p:spPr>
        <p:txBody>
          <a:bodyPr/>
          <a:lstStyle>
            <a:lvl1pPr>
              <a:defRPr sz="1000" spc="300">
                <a:latin typeface="Liberation Sans" panose="020B0604020202020204" pitchFamily="34" charset="0"/>
              </a:defRPr>
            </a:lvl1pPr>
          </a:lstStyle>
          <a:p>
            <a:r>
              <a:rPr lang="en-US" smtClean="0"/>
              <a:t>www.swissfolio.com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3" y="4010247"/>
            <a:ext cx="1499492" cy="659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44" y="3097394"/>
            <a:ext cx="725420" cy="1023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Sun 8"/>
          <p:cNvSpPr/>
          <p:nvPr userDrawn="1"/>
        </p:nvSpPr>
        <p:spPr>
          <a:xfrm>
            <a:off x="3754205" y="2708671"/>
            <a:ext cx="309631" cy="309631"/>
          </a:xfrm>
          <a:prstGeom prst="sun">
            <a:avLst/>
          </a:prstGeom>
          <a:solidFill>
            <a:schemeClr val="bg1"/>
          </a:solidFill>
          <a:ln>
            <a:noFill/>
          </a:ln>
          <a:effectLst>
            <a:outerShdw blurRad="50800" dist="38100" dir="4800000" sx="90000" sy="90000" algn="t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 userDrawn="1"/>
        </p:nvSpPr>
        <p:spPr>
          <a:xfrm>
            <a:off x="462393" y="2204977"/>
            <a:ext cx="2451718" cy="3461657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 userDrawn="1"/>
        </p:nvSpPr>
        <p:spPr>
          <a:xfrm>
            <a:off x="2991733" y="2451554"/>
            <a:ext cx="1345497" cy="1899749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 userDrawn="1"/>
        </p:nvSpPr>
        <p:spPr>
          <a:xfrm>
            <a:off x="2991733" y="4462521"/>
            <a:ext cx="1796344" cy="1505546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25" y="4747839"/>
            <a:ext cx="1296421" cy="9187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6" y="2853209"/>
            <a:ext cx="1612955" cy="11427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593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5" grpId="0" animBg="1"/>
      <p:bldP spid="16" grpId="0" animBg="1"/>
    </p:bld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 Media">
    <p:bg>
      <p:bgPr>
        <a:solidFill>
          <a:srgbClr val="339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D7A-3D24-441B-A274-B0D64A395B64}" type="datetime1">
              <a:rPr lang="en-US" smtClean="0"/>
              <a:t>5/27/2015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2196-8A0C-4E45-9E71-48105E1A0A09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547" y="6475301"/>
            <a:ext cx="3086100" cy="365125"/>
          </a:xfrm>
        </p:spPr>
        <p:txBody>
          <a:bodyPr/>
          <a:lstStyle>
            <a:lvl1pPr>
              <a:defRPr sz="1000" spc="300">
                <a:latin typeface="Liberation Sans" panose="020B0604020202020204" pitchFamily="34" charset="0"/>
              </a:defRPr>
            </a:lvl1pPr>
          </a:lstStyle>
          <a:p>
            <a:r>
              <a:rPr lang="en-US" smtClean="0"/>
              <a:t>www.swissfolio.com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78" y="3849004"/>
            <a:ext cx="1076445" cy="10166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4" y="2648546"/>
            <a:ext cx="2700305" cy="27429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459">
            <a:off x="7032897" y="3530757"/>
            <a:ext cx="376368" cy="1655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9962">
            <a:off x="7452341" y="3222488"/>
            <a:ext cx="325113" cy="1430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9962">
            <a:off x="7889633" y="3178261"/>
            <a:ext cx="255453" cy="1123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9962">
            <a:off x="8082792" y="2847878"/>
            <a:ext cx="253474" cy="1115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Pie 22"/>
          <p:cNvSpPr/>
          <p:nvPr userDrawn="1"/>
        </p:nvSpPr>
        <p:spPr>
          <a:xfrm rot="16200000">
            <a:off x="5093724" y="4178540"/>
            <a:ext cx="106137" cy="175966"/>
          </a:xfrm>
          <a:prstGeom prst="pie">
            <a:avLst>
              <a:gd name="adj1" fmla="val 5266129"/>
              <a:gd name="adj2" fmla="val 16200000"/>
            </a:avLst>
          </a:prstGeom>
          <a:solidFill>
            <a:srgbClr val="339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64" y="3625820"/>
            <a:ext cx="1716552" cy="13716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5791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799" y="365760"/>
            <a:ext cx="7772401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28801"/>
            <a:ext cx="7772401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2B45A8-7E51-484D-843C-A473ED0E6BBC}" type="datetime1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154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www.swissfolio.com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E2196-8A0C-4E45-9E71-48105E1A0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0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62" r:id="rId16"/>
    <p:sldLayoutId id="2147483677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9642" y="2419431"/>
            <a:ext cx="7305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dventure" pitchFamily="2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dventure" pitchFamily="2" charset="0"/>
                <a:cs typeface="Arial" pitchFamily="34" charset="0"/>
              </a:rPr>
              <a:t>Экспертный Совет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dventure" pitchFamily="2" charset="0"/>
                <a:cs typeface="Arial" pitchFamily="34" charset="0"/>
              </a:rPr>
              <a:t>по малому и среднему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dventure" pitchFamily="2" charset="0"/>
                <a:cs typeface="Arial" pitchFamily="34" charset="0"/>
              </a:rPr>
              <a:t> предпринимательству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dventure" pitchFamily="2" charset="0"/>
                <a:cs typeface="Arial" pitchFamily="34" charset="0"/>
              </a:rPr>
              <a:t>Ассоциации «Россия»  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Adventure" pitchFamily="2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" y="685936"/>
            <a:ext cx="1514475" cy="11144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8" name="Рисунок 7" descr="Описание: C:\Users\B22SMS\AppData\Local\Microsoft\Windows\Temporary Internet Files\Content.Outlook\H8LNO8F6\VEB_SME_BANK_rus_po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42" y="685936"/>
            <a:ext cx="2733675" cy="104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46633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103" y="538379"/>
            <a:ext cx="781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dventure" pitchFamily="2" charset="0"/>
                <a:cs typeface="Arial" pitchFamily="34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Adventure" pitchFamily="2" charset="0"/>
                <a:cs typeface="Arial" pitchFamily="34" charset="0"/>
              </a:rPr>
              <a:t>Деятельность Экспертного Совета</a:t>
            </a:r>
            <a:endParaRPr lang="ru-RU" sz="3600" b="1" dirty="0" smtClean="0">
              <a:solidFill>
                <a:srgbClr val="FF0000"/>
              </a:solidFill>
              <a:latin typeface="Adventure" pitchFamily="2" charset="0"/>
              <a:cs typeface="Arial" pitchFamily="34" charset="0"/>
            </a:endParaRPr>
          </a:p>
        </p:txBody>
      </p:sp>
      <p:pic>
        <p:nvPicPr>
          <p:cNvPr id="1028" name="Picture 4" descr="Блистательный Санкт-Петербург - Бронирование / туры / билеты Минск на Sla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7" y="5076961"/>
            <a:ext cx="1856105" cy="148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та в Тюмени (Удобный поиск вакансий и резюме) V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90" y="3313109"/>
            <a:ext cx="2148583" cy="14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seploshadki.ru Площадки Теплоходы и яхты Нестандартные площадки Radisson Royal Moscow Каталог площадок Vseploshadki.ru Фотогал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1" y="2048694"/>
            <a:ext cx="1934482" cy="14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129" y="1062790"/>
            <a:ext cx="805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 период 2013 – 2014 </a:t>
            </a:r>
            <a:r>
              <a:rPr lang="ru-RU" b="1" dirty="0" err="1" smtClean="0">
                <a:solidFill>
                  <a:srgbClr val="C00000"/>
                </a:solidFill>
              </a:rPr>
              <a:t>г.г</a:t>
            </a:r>
            <a:r>
              <a:rPr lang="ru-RU" b="1" dirty="0" smtClean="0">
                <a:solidFill>
                  <a:srgbClr val="C00000"/>
                </a:solidFill>
              </a:rPr>
              <a:t>. состоялось  </a:t>
            </a:r>
            <a:r>
              <a:rPr lang="ru-RU" sz="3600" b="1" dirty="0" smtClean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C00000"/>
                </a:solidFill>
              </a:rPr>
              <a:t> заседания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9714" y="2394857"/>
            <a:ext cx="250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417888"/>
            <a:ext cx="2505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0617" y="1960658"/>
            <a:ext cx="286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Москва  12 декабря 2013</a:t>
            </a:r>
          </a:p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29 мая 2014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7703" y="5552943"/>
            <a:ext cx="465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Санкт – Петербург  24 октября 2014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0618" y="4050715"/>
            <a:ext cx="326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Тюмень  26  февраля 2014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7543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103" y="538379"/>
            <a:ext cx="6783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dventure" pitchFamily="2" charset="0"/>
                <a:cs typeface="Arial" pitchFamily="34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Adventure" pitchFamily="2" charset="0"/>
                <a:cs typeface="Arial" pitchFamily="34" charset="0"/>
              </a:rPr>
              <a:t>Вопросы рассмотренные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9714" y="2394857"/>
            <a:ext cx="250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417888"/>
            <a:ext cx="2505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474" y="1822551"/>
            <a:ext cx="81352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</a:rPr>
              <a:t>Комплексные предложения </a:t>
            </a:r>
            <a:r>
              <a:rPr lang="ru-RU" b="1" dirty="0">
                <a:solidFill>
                  <a:srgbClr val="0070C0"/>
                </a:solidFill>
              </a:rPr>
              <a:t>по совершенствованию Положения Банка России от 26.03.2004 г. №254-П «О порядке формирования кредитными организациями резервов на возможные потери по ссудам, по ссудной и приравненной к ней задолженности» в целях стимулирования кредитования субъектов малого и среднего предпринимательства.</a:t>
            </a:r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0070C0"/>
                </a:solidFill>
              </a:rPr>
              <a:t>Предложения по изменению критериев отнесения предпринимателей к категории субъектов малого и среднего предпринимательства согласно Федерального закона Российской Федерации от 24.07.2007 г. N 209-ФЗ «О развитии малого и среднего предпринимательства в Российской Федерации».</a:t>
            </a:r>
          </a:p>
          <a:p>
            <a:pPr lvl="0" algn="just"/>
            <a:endParaRPr lang="ru-RU" b="1" dirty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Форма </a:t>
            </a:r>
            <a:r>
              <a:rPr lang="ru-RU" b="1" dirty="0">
                <a:solidFill>
                  <a:srgbClr val="0070C0"/>
                </a:solidFill>
              </a:rPr>
              <a:t>стандартного договора о предоставлении кредита субъектам малого и среднего предпринимательства.</a:t>
            </a:r>
            <a:endParaRPr lang="ru-RU" dirty="0">
              <a:solidFill>
                <a:srgbClr val="0070C0"/>
              </a:solidFill>
            </a:endParaRPr>
          </a:p>
          <a:p>
            <a:pPr lvl="0" algn="just"/>
            <a:endParaRPr lang="ru-RU" dirty="0" smtClean="0"/>
          </a:p>
          <a:p>
            <a:pPr algn="just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Фуксия 3d вопросительный знак, изолированные на белом фоне - Стоковое фото anhoog #487175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63" y="295756"/>
            <a:ext cx="1542894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3474" y="1300600"/>
            <a:ext cx="343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Рассмотрено более 22 вопросов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92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103" y="538379"/>
            <a:ext cx="6783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dventure" pitchFamily="2" charset="0"/>
                <a:cs typeface="Arial" pitchFamily="34" charset="0"/>
              </a:rPr>
              <a:t>  </a:t>
            </a:r>
            <a:r>
              <a:rPr lang="ru-RU" sz="3600" b="1" dirty="0" smtClean="0">
                <a:solidFill>
                  <a:srgbClr val="00B050"/>
                </a:solidFill>
                <a:latin typeface="Adventure" pitchFamily="2" charset="0"/>
                <a:cs typeface="Arial" pitchFamily="34" charset="0"/>
              </a:rPr>
              <a:t>Результаты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9714" y="2394857"/>
            <a:ext cx="250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417888"/>
            <a:ext cx="2505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474" y="1822551"/>
            <a:ext cx="8135283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452438" algn="just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ea typeface="Calibri"/>
                <a:cs typeface="Arial" panose="020B0604020202020204" pitchFamily="34" charset="0"/>
              </a:rPr>
              <a:t>В целях стимулирования кредитования </a:t>
            </a:r>
            <a:r>
              <a:rPr lang="ru-RU" b="1" dirty="0" smtClean="0">
                <a:solidFill>
                  <a:srgbClr val="0070C0"/>
                </a:solidFill>
                <a:ea typeface="Calibri"/>
                <a:cs typeface="Arial" panose="020B0604020202020204" pitchFamily="34" charset="0"/>
              </a:rPr>
              <a:t>субъектов </a:t>
            </a:r>
            <a:r>
              <a:rPr lang="ru-RU" b="1" dirty="0">
                <a:solidFill>
                  <a:srgbClr val="0070C0"/>
                </a:solidFill>
                <a:ea typeface="Calibri"/>
                <a:cs typeface="Arial" panose="020B0604020202020204" pitchFamily="34" charset="0"/>
              </a:rPr>
              <a:t>малого и среднего предпринимательства кредитными организациями </a:t>
            </a:r>
            <a:r>
              <a:rPr lang="ru-RU" b="1" dirty="0" smtClean="0">
                <a:solidFill>
                  <a:srgbClr val="0070C0"/>
                </a:solidFill>
                <a:ea typeface="Calibri"/>
                <a:cs typeface="Arial" panose="020B0604020202020204" pitchFamily="34" charset="0"/>
              </a:rPr>
              <a:t>Экспертным </a:t>
            </a:r>
            <a:r>
              <a:rPr lang="ru-RU" b="1" dirty="0">
                <a:solidFill>
                  <a:srgbClr val="0070C0"/>
                </a:solidFill>
                <a:ea typeface="Calibri"/>
                <a:cs typeface="Arial" panose="020B0604020202020204" pitchFamily="34" charset="0"/>
              </a:rPr>
              <a:t>Советом </a:t>
            </a:r>
            <a:r>
              <a:rPr lang="ru-RU" b="1" dirty="0" smtClean="0">
                <a:solidFill>
                  <a:srgbClr val="0070C0"/>
                </a:solidFill>
                <a:ea typeface="Calibri"/>
                <a:cs typeface="Arial" panose="020B0604020202020204" pitchFamily="34" charset="0"/>
              </a:rPr>
              <a:t>была </a:t>
            </a:r>
            <a:r>
              <a:rPr lang="ru-RU" b="1" dirty="0">
                <a:solidFill>
                  <a:srgbClr val="0070C0"/>
                </a:solidFill>
                <a:ea typeface="Calibri"/>
                <a:cs typeface="Arial" panose="020B0604020202020204" pitchFamily="34" charset="0"/>
              </a:rPr>
              <a:t>проведена комплексная работа по выработке предложений (более 60 предложений) по совершенствованию Положения Банка России от 26.03.2004 г. № 254 «О порядке формирования кредитными организациями резервов на возможные потери по ссудам, по ссудной  задолженности</a:t>
            </a:r>
            <a:r>
              <a:rPr lang="ru-RU" b="1" dirty="0" smtClean="0">
                <a:solidFill>
                  <a:srgbClr val="0070C0"/>
                </a:solidFill>
                <a:ea typeface="Calibri"/>
                <a:cs typeface="Arial" panose="020B0604020202020204" pitchFamily="34" charset="0"/>
              </a:rPr>
              <a:t>»</a:t>
            </a:r>
            <a:endParaRPr lang="ru-RU" b="1" dirty="0">
              <a:solidFill>
                <a:srgbClr val="0070C0"/>
              </a:solidFill>
              <a:ea typeface="Calibri"/>
              <a:cs typeface="Arial" panose="020B0604020202020204" pitchFamily="34" charset="0"/>
            </a:endParaRPr>
          </a:p>
          <a:p>
            <a:pPr marL="87313" indent="452438" algn="just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ea typeface="Calibri"/>
                <a:cs typeface="Arial" panose="020B0604020202020204" pitchFamily="34" charset="0"/>
              </a:rPr>
              <a:t>25.03.2015 г. Банк России выставил на своем сайте на публичное  обсуждение </a:t>
            </a:r>
            <a:r>
              <a:rPr lang="ru-RU" b="1" dirty="0" smtClean="0">
                <a:solidFill>
                  <a:srgbClr val="0070C0"/>
                </a:solidFill>
                <a:ea typeface="Calibri"/>
                <a:cs typeface="Arial" panose="020B0604020202020204" pitchFamily="34" charset="0"/>
              </a:rPr>
              <a:t>проект Указания </a:t>
            </a:r>
            <a:r>
              <a:rPr lang="ru-RU" b="1" dirty="0">
                <a:solidFill>
                  <a:srgbClr val="0070C0"/>
                </a:solidFill>
                <a:ea typeface="Calibri"/>
                <a:cs typeface="Arial" panose="020B0604020202020204" pitchFamily="34" charset="0"/>
              </a:rPr>
              <a:t>«О внесении изменений в Положение Банка России от 26 марта 2004 года «О порядке формирования кредитными организациями резервов на возможные потери по ссудам, по ссудной  задолженности». По оперативным данным, в настоящее время проекты Указаний проходят согласование в подразделениях Банка России.</a:t>
            </a:r>
            <a:r>
              <a:rPr lang="ru-RU" b="1" dirty="0">
                <a:ea typeface="Calibri"/>
                <a:cs typeface="Calibri"/>
              </a:rPr>
              <a:t>  </a:t>
            </a:r>
          </a:p>
          <a:p>
            <a:pPr>
              <a:spcAft>
                <a:spcPts val="900"/>
              </a:spcAft>
            </a:pPr>
            <a:r>
              <a:rPr lang="ru-RU" sz="2000" b="1" dirty="0">
                <a:solidFill>
                  <a:srgbClr val="000000"/>
                </a:solidFill>
                <a:ea typeface="Calibri"/>
              </a:rPr>
              <a:t> </a:t>
            </a:r>
            <a:endParaRPr lang="ru-RU" b="1" dirty="0">
              <a:solidFill>
                <a:srgbClr val="000000"/>
              </a:solidFill>
              <a:ea typeface="Calibri"/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МЭСИ - Событ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01" y="347118"/>
            <a:ext cx="1603556" cy="14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3735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103" y="538379"/>
            <a:ext cx="6783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dventure" pitchFamily="2" charset="0"/>
                <a:cs typeface="Arial" pitchFamily="34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Adventure" pitchFamily="2" charset="0"/>
                <a:cs typeface="Arial" pitchFamily="34" charset="0"/>
              </a:rPr>
              <a:t>Члены </a:t>
            </a:r>
            <a:r>
              <a:rPr lang="ru-RU" sz="3600" b="1" dirty="0" smtClean="0">
                <a:solidFill>
                  <a:srgbClr val="C00000"/>
                </a:solidFill>
                <a:latin typeface="Adventure" pitchFamily="2" charset="0"/>
                <a:cs typeface="Arial" pitchFamily="34" charset="0"/>
              </a:rPr>
              <a:t> </a:t>
            </a:r>
            <a:endParaRPr lang="ru-RU" sz="3600" b="1" dirty="0" smtClean="0">
              <a:solidFill>
                <a:srgbClr val="C00000"/>
              </a:solidFill>
              <a:latin typeface="Adventure" pitchFamily="2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dventure" pitchFamily="2" charset="0"/>
                <a:cs typeface="Arial" pitchFamily="34" charset="0"/>
              </a:rPr>
              <a:t>Экспертного Совета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9714" y="2394857"/>
            <a:ext cx="250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417888"/>
            <a:ext cx="2505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участие - Google 画 像 検 索 結 果 - ぐ る に ゃ ん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40" y="520757"/>
            <a:ext cx="1846217" cy="13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0022" y="1905420"/>
            <a:ext cx="38143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1. Ассоциация «Россия»</a:t>
            </a:r>
          </a:p>
          <a:p>
            <a:r>
              <a:rPr lang="ru-RU" sz="1400" b="1" dirty="0"/>
              <a:t>2. ОАО «МСП Банк»</a:t>
            </a:r>
          </a:p>
          <a:p>
            <a:r>
              <a:rPr lang="ru-RU" sz="1400" b="1" dirty="0"/>
              <a:t>3. ОАО «</a:t>
            </a:r>
            <a:r>
              <a:rPr lang="ru-RU" sz="1400" b="1" dirty="0" err="1"/>
              <a:t>Альфа-банк</a:t>
            </a:r>
            <a:r>
              <a:rPr lang="ru-RU" sz="1400" b="1" dirty="0"/>
              <a:t>»</a:t>
            </a:r>
          </a:p>
          <a:p>
            <a:r>
              <a:rPr lang="ru-RU" sz="1400" b="1" dirty="0"/>
              <a:t>4. ОАО «Анкор Банк Сбережений»</a:t>
            </a:r>
          </a:p>
          <a:p>
            <a:r>
              <a:rPr lang="ru-RU" sz="1400" b="1" dirty="0"/>
              <a:t>5. ОАО КБ «Ассоциация»</a:t>
            </a:r>
          </a:p>
          <a:p>
            <a:r>
              <a:rPr lang="ru-RU" sz="1400" b="1" dirty="0"/>
              <a:t>6. ОАО Банк «Зенит»</a:t>
            </a:r>
          </a:p>
          <a:p>
            <a:r>
              <a:rPr lang="ru-RU" sz="1400" b="1" dirty="0"/>
              <a:t>7. АКБ «</a:t>
            </a:r>
            <a:r>
              <a:rPr lang="ru-RU" sz="1400" b="1" dirty="0" err="1"/>
              <a:t>Инвестторгбанк</a:t>
            </a:r>
            <a:r>
              <a:rPr lang="ru-RU" sz="1400" b="1" dirty="0"/>
              <a:t>» (ОАО)</a:t>
            </a:r>
          </a:p>
          <a:p>
            <a:r>
              <a:rPr lang="ru-RU" sz="1400" b="1" dirty="0"/>
              <a:t>8. ОАО Банк «Кузнецкий» КБ</a:t>
            </a:r>
          </a:p>
          <a:p>
            <a:r>
              <a:rPr lang="ru-RU" sz="1400" b="1" dirty="0"/>
              <a:t>9. «ЛОКО-Банк» (ЗАО)</a:t>
            </a:r>
          </a:p>
          <a:p>
            <a:r>
              <a:rPr lang="ru-RU" sz="1400" b="1" dirty="0"/>
              <a:t>10. ОАО «Московский </a:t>
            </a:r>
            <a:r>
              <a:rPr lang="ru-RU" sz="1400" b="1"/>
              <a:t>Нефтехимический </a:t>
            </a:r>
            <a:r>
              <a:rPr lang="ru-RU" sz="1400" b="1" smtClean="0"/>
              <a:t>Банк</a:t>
            </a:r>
            <a:r>
              <a:rPr lang="ru-RU" sz="1400" b="1" dirty="0"/>
              <a:t>»</a:t>
            </a:r>
          </a:p>
          <a:p>
            <a:r>
              <a:rPr lang="ru-RU" sz="1400" b="1" dirty="0"/>
              <a:t>11. ОАО «МТС-Банк»</a:t>
            </a:r>
          </a:p>
          <a:p>
            <a:r>
              <a:rPr lang="ru-RU" sz="1400" b="1" dirty="0"/>
              <a:t>12. АКИБ «Образование» (ЗАО)</a:t>
            </a:r>
          </a:p>
          <a:p>
            <a:r>
              <a:rPr lang="ru-RU" sz="1400" b="1" dirty="0"/>
              <a:t>13. ОАО Банк «Открытие»</a:t>
            </a:r>
          </a:p>
          <a:p>
            <a:r>
              <a:rPr lang="ru-RU" sz="1400" b="1" dirty="0"/>
              <a:t>14. ОАО «Банк «Санкт-Петербург»</a:t>
            </a:r>
          </a:p>
          <a:p>
            <a:r>
              <a:rPr lang="ru-RU" sz="1400" b="1" dirty="0"/>
              <a:t>15. КБ «</a:t>
            </a:r>
            <a:r>
              <a:rPr lang="ru-RU" sz="1400" b="1" dirty="0" err="1"/>
              <a:t>Стройлесбанк</a:t>
            </a:r>
            <a:r>
              <a:rPr lang="ru-RU" sz="1400" b="1" dirty="0"/>
              <a:t>» (ООО)</a:t>
            </a:r>
          </a:p>
          <a:p>
            <a:r>
              <a:rPr lang="ru-RU" sz="1400" b="1" dirty="0"/>
              <a:t>16. ОАО «УРАЛСИБ»</a:t>
            </a:r>
          </a:p>
          <a:p>
            <a:r>
              <a:rPr lang="ru-RU" sz="1400" b="1" dirty="0"/>
              <a:t>17. ОАО «</a:t>
            </a:r>
            <a:r>
              <a:rPr lang="ru-RU" sz="1400" b="1" dirty="0" err="1"/>
              <a:t>Челиндбанк</a:t>
            </a:r>
            <a:r>
              <a:rPr lang="ru-RU" sz="1400" b="1" dirty="0"/>
              <a:t>»</a:t>
            </a:r>
          </a:p>
          <a:p>
            <a:r>
              <a:rPr lang="ru-RU" sz="1400" b="1" dirty="0"/>
              <a:t>18. ОАО «</a:t>
            </a:r>
            <a:r>
              <a:rPr lang="ru-RU" sz="1400" b="1" dirty="0" err="1"/>
              <a:t>Уралтрансбанк</a:t>
            </a:r>
            <a:r>
              <a:rPr lang="ru-RU" sz="1400" b="1" dirty="0"/>
              <a:t>»</a:t>
            </a:r>
          </a:p>
          <a:p>
            <a:r>
              <a:rPr lang="ru-RU" sz="1400" b="1" dirty="0"/>
              <a:t>19. Банк «Левобережный» (ОАО)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3020765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1390</TotalTime>
  <Words>356</Words>
  <Application>Microsoft Office PowerPoint</Application>
  <PresentationFormat>Экран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golub@mspbank.ru</dc:creator>
  <cp:lastModifiedBy>Волкова Елена Дмитриевна</cp:lastModifiedBy>
  <cp:revision>78</cp:revision>
  <cp:lastPrinted>2015-04-17T07:57:15Z</cp:lastPrinted>
  <dcterms:created xsi:type="dcterms:W3CDTF">2013-05-01T14:44:51Z</dcterms:created>
  <dcterms:modified xsi:type="dcterms:W3CDTF">2015-05-27T14:48:22Z</dcterms:modified>
</cp:coreProperties>
</file>