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5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051C759-9E1A-4D52-82ED-383B967BDDE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F6B40E7B-25CE-4D57-B0B3-AAF4DF00EC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2485C47-2785-4268-BB13-0A3073BC6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1EE3032-D7C6-4F6F-A651-D98B19EEB03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FE499F1-3666-485F-81D1-2840B4DBE0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4064505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96A1D0-6507-4219-988F-9E4EEDFF7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088DA9F-B18C-48C9-A2AF-1501B7788BC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58516CC-8A56-4B15-AC0B-EEA445BABB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9599C02-6FC2-4AEF-AED4-DBE00BC852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E58DC3D-1074-4CF8-A932-8B0F81B0D5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04484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1AAAF06-399E-40F9-A956-40B96AA5CF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2F18E66-C87E-4C4F-B7C7-C2B47AC3E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D0E2FC-EBDB-4B2C-8C4E-FE98F3E20A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40C425-219C-4C6C-A2F2-08942363FB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0FBA0D9-54F2-46C7-8164-D0AC492977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168993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6FAB2A1-D16C-47D7-9364-F42BE652D1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7732F2C-E6F8-4F39-965B-D8A88F25C59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533BE10F-B046-4CE5-A49C-6392CF7559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34165D5-7C01-4E4F-9D88-0386D050C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D5C1556-E67F-4E4D-BC9D-FE6BCFEF4D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0DC28B9-4B6F-4B21-A8A6-BDE3A4EFCA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455731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88246C-14C2-4F84-A710-9344D35548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7C5734-7E39-4C1D-B935-6CB288F8B4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4845EC6-9C5D-4684-85A2-D748F564402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EC436E0A-C475-481F-9573-06B89F789BD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7AA37FA9-7ED7-40DB-80DA-D906FA62D76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AE5A8D8-AE33-4DF9-A692-C3D69CEBA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A7247210-2DDC-43B1-859C-6DCE2AB590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54CF9E79-0BC7-4BAE-96C8-A9B027D30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85582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6C51D0-68A2-40CE-B191-254E02314F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BD5E07F-9895-4373-92CB-B38413751D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0CC33E0-9563-472E-918C-F24FA7341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2D258226-992B-4617-ABC4-F916B15AA5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330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7BB635EE-D8DE-481E-BE0C-73BDE3FDA5B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3278DB5-FD2A-4D63-BB6A-1FF56D2DDA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FEF93F1-2667-4EEA-803A-94072A9E8D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727027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4BE47B0-F952-4FBA-9EF0-F9132EE57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604E496-41EA-4635-ACE4-490C9F353A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CAFC9E8-49DE-4768-8BAC-541C817D4F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08CA41CD-1BE9-4E95-A7B1-16BE41BBC2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13BFAD0-BB66-45F6-B4F2-3954F59BBF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83C2F46-2DE6-426F-AD22-7A38430D2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1971733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2EFEFF8-A0BB-4686-BDDF-8CC1AB0E98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454ED3CD-33BA-4CF0-9C67-AF49A6A7852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DF72E7B-95CF-4BEA-981E-2804CE176B6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8B60D5B-8AF7-4E4F-82AB-C3700BAC6A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56502BA-0DA1-4131-B233-35C9B4A190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13D2752D-86B7-4E68-95B4-F64CF13740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181133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5F6F89-E00F-4199-868F-31FF6EDA4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6F738F1-807C-4AF6-B5A1-50649EA5CDB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C5EAE0E-79E3-4AD2-BD84-DA0994654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393F13F-9963-4287-A2A7-6B1EC2A298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38BA1B2-099A-492F-BDEA-4A9D3A5CBE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046491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39C774DF-F7F0-4392-9B54-F0A31503199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E32811D-8ABE-4824-BBC3-91ABB7EA797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F56DB3A5-D2B0-45BC-A938-9269BA74F4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58BCD34-AB5B-4A7E-A7BE-2E7B52DBEF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D23A637-E357-4981-BF6D-9E9A8775105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3863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D8F3C62-6293-4148-8F7C-95E427EAEA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AEE0929-3034-4E96-B999-6F66B7D1785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933DC3-122F-4B54-B4CE-9E91AC51F32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D42B2EA-DE4F-4C57-A70B-42EC01E287FC}" type="datetimeFigureOut">
              <a:rPr lang="ru-RU" smtClean="0"/>
              <a:t>17.03.2025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8C2345FF-E6EA-466D-8148-211CE9CC98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B64612E4-03CF-4DD2-8C8F-5BF3810520F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6DD022-3464-4163-891F-B80205FD62D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065759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Группа 36">
            <a:extLst>
              <a:ext uri="{FF2B5EF4-FFF2-40B4-BE49-F238E27FC236}">
                <a16:creationId xmlns:a16="http://schemas.microsoft.com/office/drawing/2014/main" id="{A8BC2A6B-C221-47C0-AE82-28571E3EF7CB}"/>
              </a:ext>
            </a:extLst>
          </p:cNvPr>
          <p:cNvGrpSpPr>
            <a:grpSpLocks noChangeAspect="1"/>
          </p:cNvGrpSpPr>
          <p:nvPr/>
        </p:nvGrpSpPr>
        <p:grpSpPr>
          <a:xfrm>
            <a:off x="9799621" y="235360"/>
            <a:ext cx="2074795" cy="237600"/>
            <a:chOff x="7323340" y="1692186"/>
            <a:chExt cx="3457991" cy="418563"/>
          </a:xfrm>
        </p:grpSpPr>
        <p:sp>
          <p:nvSpPr>
            <p:cNvPr id="7" name="object 8">
              <a:extLst>
                <a:ext uri="{FF2B5EF4-FFF2-40B4-BE49-F238E27FC236}">
                  <a16:creationId xmlns:a16="http://schemas.microsoft.com/office/drawing/2014/main" id="{BF38D4B0-8392-47AD-ACE2-E89DB075B81F}"/>
                </a:ext>
              </a:extLst>
            </p:cNvPr>
            <p:cNvSpPr/>
            <p:nvPr/>
          </p:nvSpPr>
          <p:spPr>
            <a:xfrm>
              <a:off x="8563920" y="1692186"/>
              <a:ext cx="1020771" cy="396000"/>
            </a:xfrm>
            <a:prstGeom prst="rect">
              <a:avLst/>
            </a:prstGeom>
            <a:blipFill>
              <a:blip r:embed="rId2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3">
              <a:extLst>
                <a:ext uri="{FF2B5EF4-FFF2-40B4-BE49-F238E27FC236}">
                  <a16:creationId xmlns:a16="http://schemas.microsoft.com/office/drawing/2014/main" id="{64EAB8E0-38E2-4F16-BBD0-E59702CD5114}"/>
                </a:ext>
              </a:extLst>
            </p:cNvPr>
            <p:cNvSpPr/>
            <p:nvPr/>
          </p:nvSpPr>
          <p:spPr>
            <a:xfrm>
              <a:off x="7323340" y="1714749"/>
              <a:ext cx="987283" cy="396000"/>
            </a:xfrm>
            <a:prstGeom prst="rect">
              <a:avLst/>
            </a:prstGeom>
            <a:blipFill>
              <a:blip r:embed="rId3" cstate="print"/>
              <a:stretch>
                <a:fillRect/>
              </a:stretch>
            </a:blip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Рисунок 35">
              <a:extLst>
                <a:ext uri="{FF2B5EF4-FFF2-40B4-BE49-F238E27FC236}">
                  <a16:creationId xmlns:a16="http://schemas.microsoft.com/office/drawing/2014/main" id="{723EEB8D-C66D-401B-809B-609959F6B12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760301" y="1692186"/>
              <a:ext cx="1021030" cy="396000"/>
            </a:xfrm>
            <a:prstGeom prst="rect">
              <a:avLst/>
            </a:prstGeom>
          </p:spPr>
        </p:pic>
      </p:grpSp>
      <p:pic>
        <p:nvPicPr>
          <p:cNvPr id="39" name="Рисунок 38">
            <a:extLst>
              <a:ext uri="{FF2B5EF4-FFF2-40B4-BE49-F238E27FC236}">
                <a16:creationId xmlns:a16="http://schemas.microsoft.com/office/drawing/2014/main" id="{2784F21F-B60F-4124-B365-4B9AEB7BA90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7584" y="235360"/>
            <a:ext cx="407309" cy="407061"/>
          </a:xfrm>
          <a:prstGeom prst="rect">
            <a:avLst/>
          </a:prstGeom>
        </p:spPr>
      </p:pic>
      <p:sp>
        <p:nvSpPr>
          <p:cNvPr id="46" name="TextBox 45">
            <a:extLst>
              <a:ext uri="{FF2B5EF4-FFF2-40B4-BE49-F238E27FC236}">
                <a16:creationId xmlns:a16="http://schemas.microsoft.com/office/drawing/2014/main" id="{7ECA7F64-9235-46FD-8487-FF0B5C7726E1}"/>
              </a:ext>
            </a:extLst>
          </p:cNvPr>
          <p:cNvSpPr txBox="1"/>
          <p:nvPr/>
        </p:nvSpPr>
        <p:spPr>
          <a:xfrm>
            <a:off x="201032" y="720399"/>
            <a:ext cx="288000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СТАНДАРТ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2000</a:t>
            </a:r>
          </a:p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 рег. взнос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</a:p>
          <a:p>
            <a:pPr font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деловой программе 17-18 апреля, свободная рассадка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рабочим секциям и Пленарному заседанию, за исключением мероприятий по специальным приглашениям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Сессии, мастер-классы, ознакомление с инновационными проектами, обмен опытом в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networking area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без переговорного места,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Кофе-брейки по программе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участника по формату «Стандарт» – комплект раздаточных материалов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материалам по итогам форума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Групповой трансфер к рекомендованным рейсам</a:t>
            </a:r>
            <a:r>
              <a:rPr lang="ru-R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официальный каталог форума, </a:t>
            </a:r>
            <a:b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формат «список»</a:t>
            </a:r>
            <a:r>
              <a:rPr lang="ru-R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вечерних мероприятиях свободная рассадка: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Приветственный ужин 16.04.25,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 17.04.25,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Торжественный ужин в красивой обстановке 18.04.25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68F4D1A0-ED8F-44DC-97AF-663EB6F5CDAC}"/>
              </a:ext>
            </a:extLst>
          </p:cNvPr>
          <p:cNvSpPr txBox="1"/>
          <p:nvPr/>
        </p:nvSpPr>
        <p:spPr>
          <a:xfrm>
            <a:off x="3081032" y="705692"/>
            <a:ext cx="288000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VIP $</a:t>
            </a:r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3900,00</a:t>
            </a:r>
          </a:p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(вкл. рег. взнос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$2000)</a:t>
            </a:r>
          </a:p>
          <a:p>
            <a:pPr font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деловой программе 17-18 апреля, именная рассадка в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-зоне,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lounge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17-18 апреля,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рабочим секциям и пленарному заседанию, кроме закрытого совещания,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сессии, мастер-классы, ознакомление с инновационными проектами, обмен опытом: рабочее место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networking area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согласно тайм-расписанию,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кофе-брейки по программе,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участника по формату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комплект раздаточных материалов,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материалам форума,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фотоотчета с разрешением использования на ресурсах делегата,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официальный каталог форума, формат: «список», «визитка»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 трансфер к рекомендованным рейсам,</a:t>
            </a:r>
            <a:r>
              <a:rPr lang="ru-R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деловой обед в </a:t>
            </a:r>
            <a:r>
              <a:rPr lang="en-US" sz="1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для  делегата групповом посещении объектов 18.04.2025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вечерних мероприятиях с приоритетной рассадкой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-зоне или отдельном зале: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приветственный ужин 16.04.25,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 17.04.25,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гала-прием 18.04.25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14128C8A-582D-4DEA-9DC1-7FC107725F66}"/>
              </a:ext>
            </a:extLst>
          </p:cNvPr>
          <p:cNvSpPr txBox="1"/>
          <p:nvPr/>
        </p:nvSpPr>
        <p:spPr>
          <a:xfrm>
            <a:off x="6096000" y="704847"/>
            <a:ext cx="2880000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СПИКЕР  $ 4500,00 </a:t>
            </a:r>
          </a:p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(вкл. рег. взнос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$2000)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деловой программе 17-18 апреля, именная рассадка в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-зоне,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Выступление с докладом до 7 минут в деловой программе,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рабочим секциям и пленарному заседанию, кроме закрытого совещания,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сессии, мастер-классы, ознакомление с инновационными проектами, обмен опытом,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кофе-брейки по программе,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участника по формату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комплект раздаточных материалов,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материалам форума,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фотоотчета с разрешением использования на ресурсах делегата,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цитаты от спикеры в новостную ленту,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упоминания и цитаты от спикера в итоговый репортаж по форуму,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упоминания о спикере в пост-релиз форума,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официальный каталог форума, формат: список,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визитка,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 трансфер</a:t>
            </a: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деловой обед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спикера в  групповом посещении объектов 18.04.2025,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вечерних мероприятиях с приоритетной рассадкой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-зоне или отдельном зале: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приветственный ужин 16.04.25,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 17.04.25,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гала-прием 18.04.25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74FCE2F5-7566-48D8-8A39-B564ACA4D0DB}"/>
              </a:ext>
            </a:extLst>
          </p:cNvPr>
          <p:cNvSpPr txBox="1"/>
          <p:nvPr/>
        </p:nvSpPr>
        <p:spPr>
          <a:xfrm>
            <a:off x="9110968" y="705692"/>
            <a:ext cx="288000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ЭКСПОНЕНТ  $ 4500,00</a:t>
            </a:r>
          </a:p>
          <a:p>
            <a:pPr fontAlgn="ctr"/>
            <a:r>
              <a:rPr lang="ru-RU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(вкл. рег. взнос </a:t>
            </a:r>
            <a:r>
              <a:rPr lang="en-US" sz="10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$2000)</a:t>
            </a:r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fontAlgn="ctr"/>
            <a:endParaRPr lang="ru-RU" sz="10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деловой программе 17-18 апреля, именная рассадка в 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-зоне,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рабочего места/стенда в выставочной зоне или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networking area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рабочим секциям и пленарному заседанию, кроме закрытого совещания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сессии, мастер-классы, ознакомление с инновационными проектами, обмен опытом,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кофе-брейки по программе,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портфель участника по формату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комплект раздаточных материалов,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доступ ко всем материалам форума,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предоставление фотоотчета с разрешением использования на ресурсах делегата,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цитаты от спикеры в новостную ленту,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упоминания и цитаты от спикера в итоговый репортаж по форуму,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упоминания о спикере в пост-релиз форума,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включение в официальный каталог форума, формат: список, визитка,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индивидуальный  трансфер аэропорт-отель-аэропорт</a:t>
            </a:r>
            <a:r>
              <a:rPr lang="ru-RU" sz="10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деловой обед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 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зоне,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0" fontAlgn="ctr"/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участие в вечерних мероприятиях с приоритетной рассадкой в </a:t>
            </a:r>
            <a:r>
              <a:rPr lang="en-US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VIP</a:t>
            </a: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-зоне или отдельном зале: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приветственный ужин 16.04.25,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ужин 17.04.25,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628650" lvl="1" indent="-171450" fontAlgn="ctr">
              <a:buFont typeface="Wingdings" panose="05000000000000000000" pitchFamily="2" charset="2"/>
              <a:buChar char="ü"/>
            </a:pPr>
            <a:r>
              <a:rPr lang="ru-RU" sz="1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гала-прием 18.04.25 </a:t>
            </a:r>
            <a:endParaRPr lang="ru-RU" sz="1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71450" lvl="0" indent="-171450" fontAlgn="ctr">
              <a:buFont typeface="Arial" panose="020B0604020202020204" pitchFamily="34" charset="0"/>
              <a:buChar char="•"/>
            </a:pPr>
            <a:endParaRPr lang="ru-RU" sz="1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1" name="Прямая соединительная линия 50">
            <a:extLst>
              <a:ext uri="{FF2B5EF4-FFF2-40B4-BE49-F238E27FC236}">
                <a16:creationId xmlns:a16="http://schemas.microsoft.com/office/drawing/2014/main" id="{D0EA2AFF-D758-4D0E-A50D-8B965058F34F}"/>
              </a:ext>
            </a:extLst>
          </p:cNvPr>
          <p:cNvCxnSpPr/>
          <p:nvPr/>
        </p:nvCxnSpPr>
        <p:spPr>
          <a:xfrm>
            <a:off x="3081032" y="789272"/>
            <a:ext cx="0" cy="5394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Прямая соединительная линия 51">
            <a:extLst>
              <a:ext uri="{FF2B5EF4-FFF2-40B4-BE49-F238E27FC236}">
                <a16:creationId xmlns:a16="http://schemas.microsoft.com/office/drawing/2014/main" id="{AC733D1C-BAE7-477E-A68A-14C9C4A9B822}"/>
              </a:ext>
            </a:extLst>
          </p:cNvPr>
          <p:cNvCxnSpPr/>
          <p:nvPr/>
        </p:nvCxnSpPr>
        <p:spPr>
          <a:xfrm>
            <a:off x="5961032" y="747481"/>
            <a:ext cx="0" cy="5394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Прямая соединительная линия 52">
            <a:extLst>
              <a:ext uri="{FF2B5EF4-FFF2-40B4-BE49-F238E27FC236}">
                <a16:creationId xmlns:a16="http://schemas.microsoft.com/office/drawing/2014/main" id="{7F9D99E0-5A21-45EC-A037-257273412723}"/>
              </a:ext>
            </a:extLst>
          </p:cNvPr>
          <p:cNvCxnSpPr/>
          <p:nvPr/>
        </p:nvCxnSpPr>
        <p:spPr>
          <a:xfrm>
            <a:off x="8976000" y="789271"/>
            <a:ext cx="0" cy="539484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TextBox 53">
            <a:extLst>
              <a:ext uri="{FF2B5EF4-FFF2-40B4-BE49-F238E27FC236}">
                <a16:creationId xmlns:a16="http://schemas.microsoft.com/office/drawing/2014/main" id="{D9768A01-6FFD-4C98-B839-FADE6B71282C}"/>
              </a:ext>
            </a:extLst>
          </p:cNvPr>
          <p:cNvSpPr txBox="1"/>
          <p:nvPr/>
        </p:nvSpPr>
        <p:spPr>
          <a:xfrm>
            <a:off x="724893" y="297371"/>
            <a:ext cx="23561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ЕФЭФ 2025-ШАНХАЙ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3BC21924-0CC0-4700-A484-5CC6B5E1ED80}"/>
              </a:ext>
            </a:extLst>
          </p:cNvPr>
          <p:cNvSpPr txBox="1"/>
          <p:nvPr/>
        </p:nvSpPr>
        <p:spPr>
          <a:xfrm>
            <a:off x="3675035" y="254224"/>
            <a:ext cx="4571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>
                <a:solidFill>
                  <a:schemeClr val="accent5">
                    <a:lumMod val="50000"/>
                  </a:schemeClr>
                </a:solidFill>
                <a:latin typeface="+mj-lt"/>
              </a:rPr>
              <a:t>ПАКЕТЫ УЧАСТНИКОВ</a:t>
            </a:r>
          </a:p>
        </p:txBody>
      </p:sp>
      <p:sp>
        <p:nvSpPr>
          <p:cNvPr id="57" name="Прямоугольник 56">
            <a:extLst>
              <a:ext uri="{FF2B5EF4-FFF2-40B4-BE49-F238E27FC236}">
                <a16:creationId xmlns:a16="http://schemas.microsoft.com/office/drawing/2014/main" id="{2D1C288C-630B-454E-BDC7-00C4309329C9}"/>
              </a:ext>
            </a:extLst>
          </p:cNvPr>
          <p:cNvSpPr/>
          <p:nvPr/>
        </p:nvSpPr>
        <p:spPr>
          <a:xfrm>
            <a:off x="5961032" y="6300480"/>
            <a:ext cx="6211498" cy="369332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КОНТАКТЫ +7 90372922394, +7916 488 3107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fr-FR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shanghai-forum2025@kapital-info.ru</a:t>
            </a:r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</p:txBody>
      </p:sp>
      <p:sp>
        <p:nvSpPr>
          <p:cNvPr id="59" name="TextBox 58">
            <a:extLst>
              <a:ext uri="{FF2B5EF4-FFF2-40B4-BE49-F238E27FC236}">
                <a16:creationId xmlns:a16="http://schemas.microsoft.com/office/drawing/2014/main" id="{FBBC05A3-9875-4D99-ABBD-E20A371D5488}"/>
              </a:ext>
            </a:extLst>
          </p:cNvPr>
          <p:cNvSpPr txBox="1"/>
          <p:nvPr/>
        </p:nvSpPr>
        <p:spPr>
          <a:xfrm>
            <a:off x="229448" y="5043760"/>
            <a:ext cx="282316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Отель </a:t>
            </a:r>
            <a:r>
              <a:rPr lang="fr-FR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Pudong Shangri-La, Shanghai (5 </a:t>
            </a:r>
            <a:r>
              <a:rPr lang="ru-RU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звезд) </a:t>
            </a:r>
          </a:p>
          <a:p>
            <a:endParaRPr lang="en-US" sz="1200" b="1" noProof="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Отель </a:t>
            </a:r>
            <a:r>
              <a:rPr kumimoji="0" lang="fr-FR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Jin Jiang Tower Shanghai</a:t>
            </a:r>
            <a:r>
              <a:rPr kumimoji="0" lang="ru-RU" sz="12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imes New Roman" panose="02020603050405020304" pitchFamily="18" charset="0"/>
                <a:cs typeface="Times New Roman" panose="02020603050405020304" pitchFamily="18" charset="0"/>
              </a:rPr>
              <a:t>, 680 юаней с завтраком (за ночь), 5 звезд</a:t>
            </a:r>
          </a:p>
          <a:p>
            <a:endParaRPr lang="ru-RU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0" name="Прямоугольник 59">
            <a:extLst>
              <a:ext uri="{FF2B5EF4-FFF2-40B4-BE49-F238E27FC236}">
                <a16:creationId xmlns:a16="http://schemas.microsoft.com/office/drawing/2014/main" id="{2E3BF311-3DED-4F56-98BA-3BE2EF13A6A7}"/>
              </a:ext>
            </a:extLst>
          </p:cNvPr>
          <p:cNvSpPr/>
          <p:nvPr/>
        </p:nvSpPr>
        <p:spPr>
          <a:xfrm>
            <a:off x="325339" y="4779412"/>
            <a:ext cx="2688209" cy="23273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ПРОЖИВАНИЕ</a:t>
            </a:r>
          </a:p>
        </p:txBody>
      </p:sp>
    </p:spTree>
    <p:extLst>
      <p:ext uri="{BB962C8B-B14F-4D97-AF65-F5344CB8AC3E}">
        <p14:creationId xmlns:p14="http://schemas.microsoft.com/office/powerpoint/2010/main" val="1871844290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644</Words>
  <Application>Microsoft Office PowerPoint</Application>
  <PresentationFormat>Широкоэкранный</PresentationFormat>
  <Paragraphs>85</Paragraphs>
  <Slides>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</vt:i4>
      </vt:variant>
    </vt:vector>
  </HeadingPairs>
  <TitlesOfParts>
    <vt:vector size="7" baseType="lpstr">
      <vt:lpstr>Arial</vt:lpstr>
      <vt:lpstr>Calibri</vt:lpstr>
      <vt:lpstr>Calibri Light</vt:lpstr>
      <vt:lpstr>Times New Roman</vt:lpstr>
      <vt:lpstr>Wingdings</vt:lpstr>
      <vt:lpstr>Тема Office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Марина Нестеренко Kapital info</dc:creator>
  <cp:lastModifiedBy>EAC FBA</cp:lastModifiedBy>
  <cp:revision>11</cp:revision>
  <dcterms:created xsi:type="dcterms:W3CDTF">2025-01-30T13:12:56Z</dcterms:created>
  <dcterms:modified xsi:type="dcterms:W3CDTF">2025-03-17T15:02:03Z</dcterms:modified>
</cp:coreProperties>
</file>