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0"/>
  </p:notesMasterIdLst>
  <p:sldIdLst>
    <p:sldId id="256" r:id="rId2"/>
    <p:sldId id="303" r:id="rId3"/>
    <p:sldId id="258" r:id="rId4"/>
    <p:sldId id="260" r:id="rId5"/>
    <p:sldId id="268" r:id="rId6"/>
    <p:sldId id="269" r:id="rId7"/>
    <p:sldId id="261" r:id="rId8"/>
    <p:sldId id="304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E340D1-7A09-408C-AE1C-A3451C022964}">
  <a:tblStyle styleId="{08E340D1-7A09-408C-AE1C-A3451C0229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83" d="100"/>
          <a:sy n="83" d="100"/>
        </p:scale>
        <p:origin x="8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87565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15fc3f40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15fc3f40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96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a11df26b38_0_3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a11df26b38_0_3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522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598c6469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598c6469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3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598c6469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598c6469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362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9a64c2bd5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9a64c2bd5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309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a11df26b38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a11df26b38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100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13559835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a13559835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87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7071150" y="515550"/>
            <a:ext cx="2588400" cy="15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5400000">
            <a:off x="5525400" y="3078900"/>
            <a:ext cx="2565300" cy="15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225" y="1442850"/>
            <a:ext cx="3858900" cy="171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225" y="3154050"/>
            <a:ext cx="2717400" cy="54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8_2">
    <p:bg>
      <p:bgPr>
        <a:solidFill>
          <a:schemeClr val="accent4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/>
          <p:nvPr/>
        </p:nvSpPr>
        <p:spPr>
          <a:xfrm rot="-5400000">
            <a:off x="4284650" y="285350"/>
            <a:ext cx="5150100" cy="4568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3725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720000" y="4114275"/>
            <a:ext cx="2829600" cy="3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720000" y="3218475"/>
            <a:ext cx="30939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720000" y="2453900"/>
            <a:ext cx="2829600" cy="3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720000" y="1558100"/>
            <a:ext cx="30939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/>
          <p:nvPr/>
        </p:nvSpPr>
        <p:spPr>
          <a:xfrm rot="-5400000">
            <a:off x="6987250" y="376000"/>
            <a:ext cx="2570400" cy="181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13225" y="463800"/>
            <a:ext cx="7710900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48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48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48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48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48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48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48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48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0" y="4840850"/>
            <a:ext cx="9128100" cy="30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4580539" y="4840850"/>
            <a:ext cx="4563600" cy="30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720000" y="1423500"/>
            <a:ext cx="34263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47532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/>
          <p:nvPr/>
        </p:nvSpPr>
        <p:spPr>
          <a:xfrm rot="5400000">
            <a:off x="7589900" y="-265700"/>
            <a:ext cx="334800" cy="278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6474650" y="2466000"/>
            <a:ext cx="2565300" cy="278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 hasCustomPrompt="1"/>
          </p:nvPr>
        </p:nvSpPr>
        <p:spPr>
          <a:xfrm>
            <a:off x="7582925" y="1497700"/>
            <a:ext cx="847800" cy="3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2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 idx="2"/>
          </p:nvPr>
        </p:nvSpPr>
        <p:spPr>
          <a:xfrm>
            <a:off x="4806825" y="1830100"/>
            <a:ext cx="3624000" cy="11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36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5449625" y="2936200"/>
            <a:ext cx="2981100" cy="7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/>
          <p:nvPr/>
        </p:nvSpPr>
        <p:spPr>
          <a:xfrm rot="5400000">
            <a:off x="1224150" y="-265700"/>
            <a:ext cx="334800" cy="278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 rot="5400000">
            <a:off x="108900" y="2466000"/>
            <a:ext cx="2565300" cy="278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713225" y="463800"/>
            <a:ext cx="7710900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1"/>
          </p:nvPr>
        </p:nvSpPr>
        <p:spPr>
          <a:xfrm>
            <a:off x="713225" y="1745125"/>
            <a:ext cx="21120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2"/>
          </p:nvPr>
        </p:nvSpPr>
        <p:spPr>
          <a:xfrm>
            <a:off x="713225" y="2077525"/>
            <a:ext cx="2193600" cy="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3"/>
          </p:nvPr>
        </p:nvSpPr>
        <p:spPr>
          <a:xfrm>
            <a:off x="3356825" y="1745125"/>
            <a:ext cx="21120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4"/>
          </p:nvPr>
        </p:nvSpPr>
        <p:spPr>
          <a:xfrm>
            <a:off x="3356825" y="2077525"/>
            <a:ext cx="2193600" cy="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5"/>
          </p:nvPr>
        </p:nvSpPr>
        <p:spPr>
          <a:xfrm>
            <a:off x="713225" y="3402475"/>
            <a:ext cx="21120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6"/>
          </p:nvPr>
        </p:nvSpPr>
        <p:spPr>
          <a:xfrm>
            <a:off x="713225" y="3734875"/>
            <a:ext cx="2193600" cy="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7"/>
          </p:nvPr>
        </p:nvSpPr>
        <p:spPr>
          <a:xfrm>
            <a:off x="3356825" y="3402475"/>
            <a:ext cx="21120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8"/>
          </p:nvPr>
        </p:nvSpPr>
        <p:spPr>
          <a:xfrm>
            <a:off x="3356825" y="3734875"/>
            <a:ext cx="2193600" cy="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106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2800"/>
              <a:buFont typeface="Farro"/>
              <a:buNone/>
              <a:defRPr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title" idx="2" hasCustomPrompt="1"/>
          </p:nvPr>
        </p:nvSpPr>
        <p:spPr>
          <a:xfrm>
            <a:off x="1331100" y="1475050"/>
            <a:ext cx="1733400" cy="3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1331100" y="1867900"/>
            <a:ext cx="29235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3"/>
          </p:nvPr>
        </p:nvSpPr>
        <p:spPr>
          <a:xfrm>
            <a:off x="1331100" y="2200300"/>
            <a:ext cx="25671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4" hasCustomPrompt="1"/>
          </p:nvPr>
        </p:nvSpPr>
        <p:spPr>
          <a:xfrm>
            <a:off x="5030700" y="1475050"/>
            <a:ext cx="1733400" cy="3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5"/>
          </p:nvPr>
        </p:nvSpPr>
        <p:spPr>
          <a:xfrm>
            <a:off x="5030700" y="1867900"/>
            <a:ext cx="27822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6"/>
          </p:nvPr>
        </p:nvSpPr>
        <p:spPr>
          <a:xfrm>
            <a:off x="5030700" y="2200300"/>
            <a:ext cx="25671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7" hasCustomPrompt="1"/>
          </p:nvPr>
        </p:nvSpPr>
        <p:spPr>
          <a:xfrm>
            <a:off x="1331100" y="3234025"/>
            <a:ext cx="1733400" cy="3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8"/>
          </p:nvPr>
        </p:nvSpPr>
        <p:spPr>
          <a:xfrm>
            <a:off x="1331100" y="3626875"/>
            <a:ext cx="27822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9"/>
          </p:nvPr>
        </p:nvSpPr>
        <p:spPr>
          <a:xfrm>
            <a:off x="1331100" y="3959275"/>
            <a:ext cx="25671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 idx="13" hasCustomPrompt="1"/>
          </p:nvPr>
        </p:nvSpPr>
        <p:spPr>
          <a:xfrm>
            <a:off x="5030700" y="3234025"/>
            <a:ext cx="1733400" cy="3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14"/>
          </p:nvPr>
        </p:nvSpPr>
        <p:spPr>
          <a:xfrm>
            <a:off x="5030700" y="3626875"/>
            <a:ext cx="27822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15"/>
          </p:nvPr>
        </p:nvSpPr>
        <p:spPr>
          <a:xfrm>
            <a:off x="5030700" y="3959275"/>
            <a:ext cx="25671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/>
          <p:nvPr/>
        </p:nvSpPr>
        <p:spPr>
          <a:xfrm rot="-5400000">
            <a:off x="6425550" y="2433950"/>
            <a:ext cx="5134200" cy="30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/>
          <p:nvPr/>
        </p:nvSpPr>
        <p:spPr>
          <a:xfrm rot="-5400000">
            <a:off x="7709100" y="1141071"/>
            <a:ext cx="2567100" cy="30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2156400" cy="6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1"/>
          </p:nvPr>
        </p:nvSpPr>
        <p:spPr>
          <a:xfrm>
            <a:off x="1478925" y="1748225"/>
            <a:ext cx="21120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2"/>
          </p:nvPr>
        </p:nvSpPr>
        <p:spPr>
          <a:xfrm>
            <a:off x="1478925" y="2080625"/>
            <a:ext cx="24423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ubTitle" idx="3"/>
          </p:nvPr>
        </p:nvSpPr>
        <p:spPr>
          <a:xfrm>
            <a:off x="1478925" y="3253175"/>
            <a:ext cx="21120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4"/>
          </p:nvPr>
        </p:nvSpPr>
        <p:spPr>
          <a:xfrm>
            <a:off x="1478925" y="3585575"/>
            <a:ext cx="24423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5"/>
          </p:nvPr>
        </p:nvSpPr>
        <p:spPr>
          <a:xfrm>
            <a:off x="4807600" y="3253175"/>
            <a:ext cx="21120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6"/>
          </p:nvPr>
        </p:nvSpPr>
        <p:spPr>
          <a:xfrm>
            <a:off x="4807600" y="3585575"/>
            <a:ext cx="24423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7"/>
          </p:nvPr>
        </p:nvSpPr>
        <p:spPr>
          <a:xfrm>
            <a:off x="4807600" y="1748225"/>
            <a:ext cx="21120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8"/>
          </p:nvPr>
        </p:nvSpPr>
        <p:spPr>
          <a:xfrm>
            <a:off x="4807600" y="2080625"/>
            <a:ext cx="24423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0" y="4840850"/>
            <a:ext cx="9128100" cy="30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4580539" y="4840850"/>
            <a:ext cx="4563600" cy="30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A393C"/>
              </a:buClr>
              <a:buSzPts val="3000"/>
              <a:buFont typeface="Inter"/>
              <a:buNone/>
              <a:defRPr sz="3000" b="1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●"/>
              <a:defRPr sz="1600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○"/>
              <a:defRPr sz="1600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■"/>
              <a:defRPr sz="1600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●"/>
              <a:defRPr sz="1600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○"/>
              <a:defRPr sz="1600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■"/>
              <a:defRPr sz="1600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●"/>
              <a:defRPr sz="1600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○"/>
              <a:defRPr sz="1600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A393C"/>
              </a:buClr>
              <a:buSzPts val="1600"/>
              <a:buFont typeface="Inter"/>
              <a:buChar char="■"/>
              <a:defRPr sz="1600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8" r:id="rId5"/>
    <p:sldLayoutId id="2147483660" r:id="rId6"/>
    <p:sldLayoutId id="2147483664" r:id="rId7"/>
    <p:sldLayoutId id="2147483665" r:id="rId8"/>
    <p:sldLayoutId id="2147483667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3">
          <p15:clr>
            <a:srgbClr val="EA4335"/>
          </p15:clr>
        </p15:guide>
        <p15:guide id="4" orient="horz" pos="2895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ctrTitle"/>
          </p:nvPr>
        </p:nvSpPr>
        <p:spPr>
          <a:xfrm>
            <a:off x="369265" y="1209071"/>
            <a:ext cx="7273929" cy="17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Приход новых инвесторов на фоне низких ставок: </a:t>
            </a:r>
            <a:br>
              <a:rPr lang="ru-RU" sz="3200" dirty="0"/>
            </a:br>
            <a:r>
              <a:rPr lang="ru-RU" sz="3200" dirty="0"/>
              <a:t>вызовы и возможности </a:t>
            </a:r>
            <a:br>
              <a:rPr lang="ru-RU" sz="3200" dirty="0"/>
            </a:br>
            <a:r>
              <a:rPr lang="ru-RU" sz="3200" dirty="0"/>
              <a:t>для рынков</a:t>
            </a:r>
            <a:endParaRPr sz="3200" dirty="0"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1"/>
          </p:nvPr>
        </p:nvSpPr>
        <p:spPr>
          <a:xfrm>
            <a:off x="146428" y="3934429"/>
            <a:ext cx="6315844" cy="1141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Андрей Зайцев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Первый Заместитель Генерального директора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Директор Департамента Инвестиционного Консультирования ООО«УНИВЕР Капитал»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3" name="Рисунок 2" descr="Изображение выглядит как человек, мужчина, костюм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563005EF-AAD4-4150-9877-1D4C4C9BE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459"/>
          <a:stretch/>
        </p:blipFill>
        <p:spPr>
          <a:xfrm>
            <a:off x="5563241" y="1848708"/>
            <a:ext cx="3580759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4"/>
          <p:cNvSpPr txBox="1">
            <a:spLocks noGrp="1"/>
          </p:cNvSpPr>
          <p:nvPr>
            <p:ph type="title"/>
          </p:nvPr>
        </p:nvSpPr>
        <p:spPr>
          <a:xfrm>
            <a:off x="1287104" y="151993"/>
            <a:ext cx="6980917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Приток физических лиц на рынок</a:t>
            </a:r>
            <a:endParaRPr sz="2800" dirty="0"/>
          </a:p>
        </p:txBody>
      </p:sp>
      <p:sp>
        <p:nvSpPr>
          <p:cNvPr id="670" name="Google Shape;670;p54"/>
          <p:cNvSpPr txBox="1">
            <a:spLocks noGrp="1"/>
          </p:cNvSpPr>
          <p:nvPr>
            <p:ph type="subTitle" idx="4294967295"/>
          </p:nvPr>
        </p:nvSpPr>
        <p:spPr>
          <a:xfrm>
            <a:off x="230523" y="1094687"/>
            <a:ext cx="3519286" cy="845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b="1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</a:rPr>
              <a:t>4,7</a:t>
            </a:r>
            <a:r>
              <a:rPr lang="ru-RU" sz="1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ru-RU" sz="1800" b="1" i="0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млн  физических лиц</a:t>
            </a:r>
            <a:r>
              <a:rPr lang="en-US" sz="1800" b="1" i="0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 –</a:t>
            </a:r>
            <a:r>
              <a:rPr lang="ru-RU" sz="1800" b="1" i="0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  </a:t>
            </a:r>
            <a:r>
              <a:rPr lang="ru-RU" sz="1800" b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Прирост за 2020г</a:t>
            </a:r>
            <a:endParaRPr lang="en-US" sz="1800" b="1" i="0" dirty="0">
              <a:solidFill>
                <a:srgbClr val="000000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2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" panose="020B0604020202020204" charset="0"/>
              <a:ea typeface="Inter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Google Shape;670;p54">
            <a:extLst>
              <a:ext uri="{FF2B5EF4-FFF2-40B4-BE49-F238E27FC236}">
                <a16:creationId xmlns:a16="http://schemas.microsoft.com/office/drawing/2014/main" id="{D0B868FD-830C-4FAC-BCEA-C8CDA4B412C3}"/>
              </a:ext>
            </a:extLst>
          </p:cNvPr>
          <p:cNvSpPr txBox="1">
            <a:spLocks/>
          </p:cNvSpPr>
          <p:nvPr/>
        </p:nvSpPr>
        <p:spPr>
          <a:xfrm>
            <a:off x="230523" y="2315934"/>
            <a:ext cx="3519286" cy="110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●"/>
              <a:defRPr sz="1600" b="0" i="0" u="none" strike="noStrike" cap="none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○"/>
              <a:defRPr sz="1600" b="0" i="0" u="none" strike="noStrike" cap="none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■"/>
              <a:defRPr sz="1600" b="0" i="0" u="none" strike="noStrike" cap="none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●"/>
              <a:defRPr sz="1600" b="0" i="0" u="none" strike="noStrike" cap="none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○"/>
              <a:defRPr sz="1600" b="0" i="0" u="none" strike="noStrike" cap="none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■"/>
              <a:defRPr sz="1600" b="0" i="0" u="none" strike="noStrike" cap="none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●"/>
              <a:defRPr sz="1600" b="0" i="0" u="none" strike="noStrike" cap="none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○"/>
              <a:defRPr sz="1600" b="0" i="0" u="none" strike="noStrike" cap="none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A393C"/>
              </a:buClr>
              <a:buSzPts val="1600"/>
              <a:buFont typeface="Inter"/>
              <a:buChar char="■"/>
              <a:defRPr sz="1600" b="0" i="0" u="none" strike="noStrike" cap="none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</a:rPr>
              <a:t>8,5</a:t>
            </a:r>
            <a:r>
              <a:rPr lang="ru-R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млн физических лиц            на Мосбирже </a:t>
            </a:r>
          </a:p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Изображение выглядит как текст, человек, ст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2950C5BE-EA9C-4D12-9D16-59F1FE9D8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191" y="1094687"/>
            <a:ext cx="4876800" cy="3246120"/>
          </a:xfrm>
          <a:prstGeom prst="rect">
            <a:avLst/>
          </a:prstGeom>
        </p:spPr>
      </p:pic>
      <p:sp>
        <p:nvSpPr>
          <p:cNvPr id="7" name="Google Shape;670;p54">
            <a:extLst>
              <a:ext uri="{FF2B5EF4-FFF2-40B4-BE49-F238E27FC236}">
                <a16:creationId xmlns:a16="http://schemas.microsoft.com/office/drawing/2014/main" id="{8206C77B-846C-448B-9577-749DE372DD4F}"/>
              </a:ext>
            </a:extLst>
          </p:cNvPr>
          <p:cNvSpPr txBox="1">
            <a:spLocks/>
          </p:cNvSpPr>
          <p:nvPr/>
        </p:nvSpPr>
        <p:spPr>
          <a:xfrm>
            <a:off x="230523" y="3482466"/>
            <a:ext cx="3519286" cy="100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●"/>
              <a:defRPr sz="1600" b="0" i="0" u="none" strike="noStrike" cap="none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○"/>
              <a:defRPr sz="1600" b="0" i="0" u="none" strike="noStrike" cap="none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■"/>
              <a:defRPr sz="1600" b="0" i="0" u="none" strike="noStrike" cap="none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●"/>
              <a:defRPr sz="1600" b="0" i="0" u="none" strike="noStrike" cap="none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○"/>
              <a:defRPr sz="1600" b="0" i="0" u="none" strike="noStrike" cap="none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■"/>
              <a:defRPr sz="1600" b="0" i="0" u="none" strike="noStrike" cap="none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●"/>
              <a:defRPr sz="1600" b="0" i="0" u="none" strike="noStrike" cap="none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A393C"/>
              </a:buClr>
              <a:buSzPts val="1600"/>
              <a:buFont typeface="Inter"/>
              <a:buChar char="○"/>
              <a:defRPr sz="1600" b="0" i="0" u="none" strike="noStrike" cap="none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A393C"/>
              </a:buClr>
              <a:buSzPts val="1600"/>
              <a:buFont typeface="Inter"/>
              <a:buChar char="■"/>
              <a:defRPr sz="1600" b="0" i="0" u="none" strike="noStrike" cap="none">
                <a:solidFill>
                  <a:srgbClr val="3A393C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</a:rPr>
              <a:t>947,2</a:t>
            </a:r>
            <a:r>
              <a:rPr lang="ru-RU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трлн – объем торгов на рынках Мосбржи</a:t>
            </a:r>
            <a:endParaRPr lang="ru-RU" sz="1800" b="1" dirty="0">
              <a:solidFill>
                <a:schemeClr val="tx1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subTitle" idx="1"/>
          </p:nvPr>
        </p:nvSpPr>
        <p:spPr>
          <a:xfrm>
            <a:off x="1331100" y="1867900"/>
            <a:ext cx="29235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Способ сбережений</a:t>
            </a:r>
            <a:endParaRPr dirty="0"/>
          </a:p>
        </p:txBody>
      </p:sp>
      <p:sp>
        <p:nvSpPr>
          <p:cNvPr id="186" name="Google Shape;186;p30"/>
          <p:cNvSpPr txBox="1">
            <a:spLocks noGrp="1"/>
          </p:cNvSpPr>
          <p:nvPr>
            <p:ph type="subTitle" idx="5"/>
          </p:nvPr>
        </p:nvSpPr>
        <p:spPr>
          <a:xfrm>
            <a:off x="5030699" y="1867900"/>
            <a:ext cx="3391001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Низкая финансовая грамотность</a:t>
            </a:r>
            <a:endParaRPr dirty="0"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8"/>
          </p:nvPr>
        </p:nvSpPr>
        <p:spPr>
          <a:xfrm>
            <a:off x="1331100" y="3626875"/>
            <a:ext cx="27822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Цифровизация</a:t>
            </a:r>
            <a:endParaRPr dirty="0"/>
          </a:p>
        </p:txBody>
      </p:sp>
      <p:sp>
        <p:nvSpPr>
          <p:cNvPr id="192" name="Google Shape;192;p30"/>
          <p:cNvSpPr txBox="1">
            <a:spLocks noGrp="1"/>
          </p:cNvSpPr>
          <p:nvPr>
            <p:ph type="subTitle" idx="14"/>
          </p:nvPr>
        </p:nvSpPr>
        <p:spPr>
          <a:xfrm>
            <a:off x="5030700" y="3626875"/>
            <a:ext cx="27822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Нестабильная политическая ситуация в мире</a:t>
            </a:r>
            <a:endParaRPr dirty="0"/>
          </a:p>
        </p:txBody>
      </p:sp>
      <p:sp>
        <p:nvSpPr>
          <p:cNvPr id="18" name="Google Shape;666;p54">
            <a:extLst>
              <a:ext uri="{FF2B5EF4-FFF2-40B4-BE49-F238E27FC236}">
                <a16:creationId xmlns:a16="http://schemas.microsoft.com/office/drawing/2014/main" id="{4FDE7955-C8CE-4DBA-B356-A4E987E84D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927" y="231481"/>
            <a:ext cx="7438146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Причины роста                Возможные риски</a:t>
            </a:r>
            <a:endParaRPr sz="2800" dirty="0"/>
          </a:p>
        </p:txBody>
      </p:sp>
      <p:grpSp>
        <p:nvGrpSpPr>
          <p:cNvPr id="35" name="Google Shape;313;p35">
            <a:extLst>
              <a:ext uri="{FF2B5EF4-FFF2-40B4-BE49-F238E27FC236}">
                <a16:creationId xmlns:a16="http://schemas.microsoft.com/office/drawing/2014/main" id="{81738643-C345-4C08-A3BF-3A70A131AC2F}"/>
              </a:ext>
            </a:extLst>
          </p:cNvPr>
          <p:cNvGrpSpPr/>
          <p:nvPr/>
        </p:nvGrpSpPr>
        <p:grpSpPr>
          <a:xfrm>
            <a:off x="1450401" y="1497987"/>
            <a:ext cx="366269" cy="369913"/>
            <a:chOff x="-64764500" y="2280550"/>
            <a:chExt cx="316650" cy="319800"/>
          </a:xfrm>
        </p:grpSpPr>
        <p:sp>
          <p:nvSpPr>
            <p:cNvPr id="36" name="Google Shape;314;p35">
              <a:extLst>
                <a:ext uri="{FF2B5EF4-FFF2-40B4-BE49-F238E27FC236}">
                  <a16:creationId xmlns:a16="http://schemas.microsoft.com/office/drawing/2014/main" id="{682CA14F-1262-43AB-B214-0FE40013BF44}"/>
                </a:ext>
              </a:extLst>
            </p:cNvPr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5;p35">
              <a:extLst>
                <a:ext uri="{FF2B5EF4-FFF2-40B4-BE49-F238E27FC236}">
                  <a16:creationId xmlns:a16="http://schemas.microsoft.com/office/drawing/2014/main" id="{34817850-B3FF-46BC-93A4-43A2A47095C1}"/>
                </a:ext>
              </a:extLst>
            </p:cNvPr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13;p35">
            <a:extLst>
              <a:ext uri="{FF2B5EF4-FFF2-40B4-BE49-F238E27FC236}">
                <a16:creationId xmlns:a16="http://schemas.microsoft.com/office/drawing/2014/main" id="{D18876CE-4BCC-463F-B716-760DF8ABA833}"/>
              </a:ext>
            </a:extLst>
          </p:cNvPr>
          <p:cNvGrpSpPr/>
          <p:nvPr/>
        </p:nvGrpSpPr>
        <p:grpSpPr>
          <a:xfrm>
            <a:off x="1450401" y="3256962"/>
            <a:ext cx="366269" cy="369913"/>
            <a:chOff x="-64764500" y="2280550"/>
            <a:chExt cx="316650" cy="319800"/>
          </a:xfrm>
        </p:grpSpPr>
        <p:sp>
          <p:nvSpPr>
            <p:cNvPr id="39" name="Google Shape;314;p35">
              <a:extLst>
                <a:ext uri="{FF2B5EF4-FFF2-40B4-BE49-F238E27FC236}">
                  <a16:creationId xmlns:a16="http://schemas.microsoft.com/office/drawing/2014/main" id="{8D9DDC88-C838-4858-908A-9E16BF752C84}"/>
                </a:ext>
              </a:extLst>
            </p:cNvPr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5;p35">
              <a:extLst>
                <a:ext uri="{FF2B5EF4-FFF2-40B4-BE49-F238E27FC236}">
                  <a16:creationId xmlns:a16="http://schemas.microsoft.com/office/drawing/2014/main" id="{BC067350-A79F-404E-A56E-CABF4F75B249}"/>
                </a:ext>
              </a:extLst>
            </p:cNvPr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9656;p69">
            <a:extLst>
              <a:ext uri="{FF2B5EF4-FFF2-40B4-BE49-F238E27FC236}">
                <a16:creationId xmlns:a16="http://schemas.microsoft.com/office/drawing/2014/main" id="{ECFB3685-062E-4D0A-B007-FA4E6C311766}"/>
              </a:ext>
            </a:extLst>
          </p:cNvPr>
          <p:cNvGrpSpPr/>
          <p:nvPr/>
        </p:nvGrpSpPr>
        <p:grpSpPr>
          <a:xfrm>
            <a:off x="5136012" y="1470674"/>
            <a:ext cx="366269" cy="368091"/>
            <a:chOff x="-62150375" y="2664925"/>
            <a:chExt cx="316650" cy="318225"/>
          </a:xfrm>
        </p:grpSpPr>
        <p:sp>
          <p:nvSpPr>
            <p:cNvPr id="42" name="Google Shape;9657;p69">
              <a:extLst>
                <a:ext uri="{FF2B5EF4-FFF2-40B4-BE49-F238E27FC236}">
                  <a16:creationId xmlns:a16="http://schemas.microsoft.com/office/drawing/2014/main" id="{FB2DB78E-C623-4E37-8F21-E327367F9CEE}"/>
                </a:ext>
              </a:extLst>
            </p:cNvPr>
            <p:cNvSpPr/>
            <p:nvPr/>
          </p:nvSpPr>
          <p:spPr>
            <a:xfrm>
              <a:off x="-62150375" y="2961850"/>
              <a:ext cx="316650" cy="21300"/>
            </a:xfrm>
            <a:custGeom>
              <a:avLst/>
              <a:gdLst/>
              <a:ahLst/>
              <a:cxnLst/>
              <a:rect l="l" t="t" r="r" b="b"/>
              <a:pathLst>
                <a:path w="12666" h="852" extrusionOk="0"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379" y="851"/>
                  </a:cubicBezTo>
                  <a:lnTo>
                    <a:pt x="12225" y="851"/>
                  </a:lnTo>
                  <a:cubicBezTo>
                    <a:pt x="12477" y="851"/>
                    <a:pt x="12634" y="662"/>
                    <a:pt x="12634" y="410"/>
                  </a:cubicBezTo>
                  <a:cubicBezTo>
                    <a:pt x="12666" y="158"/>
                    <a:pt x="12477" y="0"/>
                    <a:pt x="122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658;p69">
              <a:extLst>
                <a:ext uri="{FF2B5EF4-FFF2-40B4-BE49-F238E27FC236}">
                  <a16:creationId xmlns:a16="http://schemas.microsoft.com/office/drawing/2014/main" id="{87C6DFA9-22A1-4DF8-B264-93122A00F6C5}"/>
                </a:ext>
              </a:extLst>
            </p:cNvPr>
            <p:cNvSpPr/>
            <p:nvPr/>
          </p:nvSpPr>
          <p:spPr>
            <a:xfrm>
              <a:off x="-62150375" y="2838200"/>
              <a:ext cx="82725" cy="102400"/>
            </a:xfrm>
            <a:custGeom>
              <a:avLst/>
              <a:gdLst/>
              <a:ahLst/>
              <a:cxnLst/>
              <a:rect l="l" t="t" r="r" b="b"/>
              <a:pathLst>
                <a:path w="3309" h="4096" extrusionOk="0">
                  <a:moveTo>
                    <a:pt x="2363" y="756"/>
                  </a:moveTo>
                  <a:cubicBezTo>
                    <a:pt x="2427" y="756"/>
                    <a:pt x="2521" y="851"/>
                    <a:pt x="2521" y="914"/>
                  </a:cubicBezTo>
                  <a:lnTo>
                    <a:pt x="2521" y="3119"/>
                  </a:lnTo>
                  <a:cubicBezTo>
                    <a:pt x="2521" y="3214"/>
                    <a:pt x="2427" y="3245"/>
                    <a:pt x="2363" y="3245"/>
                  </a:cubicBezTo>
                  <a:lnTo>
                    <a:pt x="977" y="3245"/>
                  </a:lnTo>
                  <a:cubicBezTo>
                    <a:pt x="883" y="3245"/>
                    <a:pt x="820" y="3151"/>
                    <a:pt x="820" y="3119"/>
                  </a:cubicBezTo>
                  <a:lnTo>
                    <a:pt x="820" y="914"/>
                  </a:lnTo>
                  <a:cubicBezTo>
                    <a:pt x="820" y="851"/>
                    <a:pt x="883" y="756"/>
                    <a:pt x="977" y="756"/>
                  </a:cubicBezTo>
                  <a:close/>
                  <a:moveTo>
                    <a:pt x="946" y="0"/>
                  </a:moveTo>
                  <a:cubicBezTo>
                    <a:pt x="379" y="0"/>
                    <a:pt x="1" y="441"/>
                    <a:pt x="1" y="945"/>
                  </a:cubicBezTo>
                  <a:lnTo>
                    <a:pt x="1" y="3151"/>
                  </a:lnTo>
                  <a:cubicBezTo>
                    <a:pt x="1" y="3686"/>
                    <a:pt x="410" y="4096"/>
                    <a:pt x="946" y="4096"/>
                  </a:cubicBezTo>
                  <a:lnTo>
                    <a:pt x="2300" y="4096"/>
                  </a:lnTo>
                  <a:cubicBezTo>
                    <a:pt x="2868" y="4096"/>
                    <a:pt x="3309" y="3686"/>
                    <a:pt x="3309" y="3151"/>
                  </a:cubicBezTo>
                  <a:lnTo>
                    <a:pt x="3309" y="945"/>
                  </a:lnTo>
                  <a:cubicBezTo>
                    <a:pt x="3309" y="410"/>
                    <a:pt x="2868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659;p69">
              <a:extLst>
                <a:ext uri="{FF2B5EF4-FFF2-40B4-BE49-F238E27FC236}">
                  <a16:creationId xmlns:a16="http://schemas.microsoft.com/office/drawing/2014/main" id="{FC3ECEF1-C7A3-42AC-A06D-2ACC616BB261}"/>
                </a:ext>
              </a:extLst>
            </p:cNvPr>
            <p:cNvSpPr/>
            <p:nvPr/>
          </p:nvSpPr>
          <p:spPr>
            <a:xfrm>
              <a:off x="-62033800" y="2664925"/>
              <a:ext cx="82725" cy="274900"/>
            </a:xfrm>
            <a:custGeom>
              <a:avLst/>
              <a:gdLst/>
              <a:ahLst/>
              <a:cxnLst/>
              <a:rect l="l" t="t" r="r" b="b"/>
              <a:pathLst>
                <a:path w="3309" h="10996" extrusionOk="0">
                  <a:moveTo>
                    <a:pt x="2332" y="788"/>
                  </a:moveTo>
                  <a:cubicBezTo>
                    <a:pt x="2426" y="851"/>
                    <a:pt x="2489" y="882"/>
                    <a:pt x="2489" y="945"/>
                  </a:cubicBezTo>
                  <a:lnTo>
                    <a:pt x="2489" y="10050"/>
                  </a:lnTo>
                  <a:cubicBezTo>
                    <a:pt x="2489" y="10145"/>
                    <a:pt x="2426" y="10176"/>
                    <a:pt x="2332" y="10176"/>
                  </a:cubicBezTo>
                  <a:lnTo>
                    <a:pt x="946" y="10176"/>
                  </a:lnTo>
                  <a:cubicBezTo>
                    <a:pt x="882" y="10176"/>
                    <a:pt x="851" y="10082"/>
                    <a:pt x="851" y="10050"/>
                  </a:cubicBezTo>
                  <a:lnTo>
                    <a:pt x="851" y="945"/>
                  </a:lnTo>
                  <a:cubicBezTo>
                    <a:pt x="851" y="882"/>
                    <a:pt x="914" y="788"/>
                    <a:pt x="946" y="788"/>
                  </a:cubicBezTo>
                  <a:close/>
                  <a:moveTo>
                    <a:pt x="946" y="0"/>
                  </a:moveTo>
                  <a:cubicBezTo>
                    <a:pt x="410" y="0"/>
                    <a:pt x="0" y="441"/>
                    <a:pt x="0" y="945"/>
                  </a:cubicBezTo>
                  <a:lnTo>
                    <a:pt x="0" y="10050"/>
                  </a:lnTo>
                  <a:cubicBezTo>
                    <a:pt x="0" y="10617"/>
                    <a:pt x="441" y="10995"/>
                    <a:pt x="946" y="10995"/>
                  </a:cubicBezTo>
                  <a:lnTo>
                    <a:pt x="2332" y="10995"/>
                  </a:lnTo>
                  <a:cubicBezTo>
                    <a:pt x="2899" y="10995"/>
                    <a:pt x="3308" y="10554"/>
                    <a:pt x="3308" y="10050"/>
                  </a:cubicBezTo>
                  <a:lnTo>
                    <a:pt x="3308" y="945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660;p69">
              <a:extLst>
                <a:ext uri="{FF2B5EF4-FFF2-40B4-BE49-F238E27FC236}">
                  <a16:creationId xmlns:a16="http://schemas.microsoft.com/office/drawing/2014/main" id="{90AA1869-C9EA-4099-AD73-69F0F4A655EB}"/>
                </a:ext>
              </a:extLst>
            </p:cNvPr>
            <p:cNvSpPr/>
            <p:nvPr/>
          </p:nvSpPr>
          <p:spPr>
            <a:xfrm>
              <a:off x="-61917225" y="2754700"/>
              <a:ext cx="83500" cy="185900"/>
            </a:xfrm>
            <a:custGeom>
              <a:avLst/>
              <a:gdLst/>
              <a:ahLst/>
              <a:cxnLst/>
              <a:rect l="l" t="t" r="r" b="b"/>
              <a:pathLst>
                <a:path w="3340" h="7436" extrusionOk="0">
                  <a:moveTo>
                    <a:pt x="2394" y="788"/>
                  </a:moveTo>
                  <a:cubicBezTo>
                    <a:pt x="2489" y="788"/>
                    <a:pt x="2520" y="883"/>
                    <a:pt x="2520" y="946"/>
                  </a:cubicBezTo>
                  <a:lnTo>
                    <a:pt x="2520" y="6459"/>
                  </a:lnTo>
                  <a:cubicBezTo>
                    <a:pt x="2520" y="6554"/>
                    <a:pt x="2426" y="6585"/>
                    <a:pt x="2394" y="6585"/>
                  </a:cubicBezTo>
                  <a:lnTo>
                    <a:pt x="1008" y="6585"/>
                  </a:lnTo>
                  <a:cubicBezTo>
                    <a:pt x="945" y="6585"/>
                    <a:pt x="851" y="6491"/>
                    <a:pt x="851" y="6459"/>
                  </a:cubicBezTo>
                  <a:lnTo>
                    <a:pt x="851" y="946"/>
                  </a:lnTo>
                  <a:cubicBezTo>
                    <a:pt x="851" y="883"/>
                    <a:pt x="945" y="788"/>
                    <a:pt x="1008" y="788"/>
                  </a:cubicBezTo>
                  <a:close/>
                  <a:moveTo>
                    <a:pt x="977" y="1"/>
                  </a:moveTo>
                  <a:cubicBezTo>
                    <a:pt x="441" y="1"/>
                    <a:pt x="0" y="442"/>
                    <a:pt x="0" y="977"/>
                  </a:cubicBezTo>
                  <a:lnTo>
                    <a:pt x="0" y="6491"/>
                  </a:lnTo>
                  <a:cubicBezTo>
                    <a:pt x="0" y="7058"/>
                    <a:pt x="441" y="7436"/>
                    <a:pt x="977" y="7436"/>
                  </a:cubicBezTo>
                  <a:lnTo>
                    <a:pt x="2363" y="7436"/>
                  </a:lnTo>
                  <a:cubicBezTo>
                    <a:pt x="2899" y="7436"/>
                    <a:pt x="3308" y="7026"/>
                    <a:pt x="3308" y="6491"/>
                  </a:cubicBezTo>
                  <a:lnTo>
                    <a:pt x="3308" y="977"/>
                  </a:lnTo>
                  <a:cubicBezTo>
                    <a:pt x="3340" y="442"/>
                    <a:pt x="2899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9656;p69">
            <a:extLst>
              <a:ext uri="{FF2B5EF4-FFF2-40B4-BE49-F238E27FC236}">
                <a16:creationId xmlns:a16="http://schemas.microsoft.com/office/drawing/2014/main" id="{E142C678-9BB5-4B3E-AE70-DE097A6FA594}"/>
              </a:ext>
            </a:extLst>
          </p:cNvPr>
          <p:cNvGrpSpPr/>
          <p:nvPr/>
        </p:nvGrpSpPr>
        <p:grpSpPr>
          <a:xfrm>
            <a:off x="5135563" y="3229649"/>
            <a:ext cx="366269" cy="368091"/>
            <a:chOff x="-62150375" y="2664925"/>
            <a:chExt cx="316650" cy="318225"/>
          </a:xfrm>
        </p:grpSpPr>
        <p:sp>
          <p:nvSpPr>
            <p:cNvPr id="47" name="Google Shape;9657;p69">
              <a:extLst>
                <a:ext uri="{FF2B5EF4-FFF2-40B4-BE49-F238E27FC236}">
                  <a16:creationId xmlns:a16="http://schemas.microsoft.com/office/drawing/2014/main" id="{A0C910FC-6B5E-4AE7-8B57-F484386585A3}"/>
                </a:ext>
              </a:extLst>
            </p:cNvPr>
            <p:cNvSpPr/>
            <p:nvPr/>
          </p:nvSpPr>
          <p:spPr>
            <a:xfrm>
              <a:off x="-62150375" y="2961850"/>
              <a:ext cx="316650" cy="21300"/>
            </a:xfrm>
            <a:custGeom>
              <a:avLst/>
              <a:gdLst/>
              <a:ahLst/>
              <a:cxnLst/>
              <a:rect l="l" t="t" r="r" b="b"/>
              <a:pathLst>
                <a:path w="12666" h="852" extrusionOk="0"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379" y="851"/>
                  </a:cubicBezTo>
                  <a:lnTo>
                    <a:pt x="12225" y="851"/>
                  </a:lnTo>
                  <a:cubicBezTo>
                    <a:pt x="12477" y="851"/>
                    <a:pt x="12634" y="662"/>
                    <a:pt x="12634" y="410"/>
                  </a:cubicBezTo>
                  <a:cubicBezTo>
                    <a:pt x="12666" y="158"/>
                    <a:pt x="12477" y="0"/>
                    <a:pt x="122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658;p69">
              <a:extLst>
                <a:ext uri="{FF2B5EF4-FFF2-40B4-BE49-F238E27FC236}">
                  <a16:creationId xmlns:a16="http://schemas.microsoft.com/office/drawing/2014/main" id="{B837AB8B-74BF-4406-BB0F-4B86718D73B5}"/>
                </a:ext>
              </a:extLst>
            </p:cNvPr>
            <p:cNvSpPr/>
            <p:nvPr/>
          </p:nvSpPr>
          <p:spPr>
            <a:xfrm>
              <a:off x="-62150375" y="2838200"/>
              <a:ext cx="82725" cy="102400"/>
            </a:xfrm>
            <a:custGeom>
              <a:avLst/>
              <a:gdLst/>
              <a:ahLst/>
              <a:cxnLst/>
              <a:rect l="l" t="t" r="r" b="b"/>
              <a:pathLst>
                <a:path w="3309" h="4096" extrusionOk="0">
                  <a:moveTo>
                    <a:pt x="2363" y="756"/>
                  </a:moveTo>
                  <a:cubicBezTo>
                    <a:pt x="2427" y="756"/>
                    <a:pt x="2521" y="851"/>
                    <a:pt x="2521" y="914"/>
                  </a:cubicBezTo>
                  <a:lnTo>
                    <a:pt x="2521" y="3119"/>
                  </a:lnTo>
                  <a:cubicBezTo>
                    <a:pt x="2521" y="3214"/>
                    <a:pt x="2427" y="3245"/>
                    <a:pt x="2363" y="3245"/>
                  </a:cubicBezTo>
                  <a:lnTo>
                    <a:pt x="977" y="3245"/>
                  </a:lnTo>
                  <a:cubicBezTo>
                    <a:pt x="883" y="3245"/>
                    <a:pt x="820" y="3151"/>
                    <a:pt x="820" y="3119"/>
                  </a:cubicBezTo>
                  <a:lnTo>
                    <a:pt x="820" y="914"/>
                  </a:lnTo>
                  <a:cubicBezTo>
                    <a:pt x="820" y="851"/>
                    <a:pt x="883" y="756"/>
                    <a:pt x="977" y="756"/>
                  </a:cubicBezTo>
                  <a:close/>
                  <a:moveTo>
                    <a:pt x="946" y="0"/>
                  </a:moveTo>
                  <a:cubicBezTo>
                    <a:pt x="379" y="0"/>
                    <a:pt x="1" y="441"/>
                    <a:pt x="1" y="945"/>
                  </a:cubicBezTo>
                  <a:lnTo>
                    <a:pt x="1" y="3151"/>
                  </a:lnTo>
                  <a:cubicBezTo>
                    <a:pt x="1" y="3686"/>
                    <a:pt x="410" y="4096"/>
                    <a:pt x="946" y="4096"/>
                  </a:cubicBezTo>
                  <a:lnTo>
                    <a:pt x="2300" y="4096"/>
                  </a:lnTo>
                  <a:cubicBezTo>
                    <a:pt x="2868" y="4096"/>
                    <a:pt x="3309" y="3686"/>
                    <a:pt x="3309" y="3151"/>
                  </a:cubicBezTo>
                  <a:lnTo>
                    <a:pt x="3309" y="945"/>
                  </a:lnTo>
                  <a:cubicBezTo>
                    <a:pt x="3309" y="410"/>
                    <a:pt x="2868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659;p69">
              <a:extLst>
                <a:ext uri="{FF2B5EF4-FFF2-40B4-BE49-F238E27FC236}">
                  <a16:creationId xmlns:a16="http://schemas.microsoft.com/office/drawing/2014/main" id="{4137F09B-FCFE-4CCD-9848-AFDE5D397F7B}"/>
                </a:ext>
              </a:extLst>
            </p:cNvPr>
            <p:cNvSpPr/>
            <p:nvPr/>
          </p:nvSpPr>
          <p:spPr>
            <a:xfrm>
              <a:off x="-62033800" y="2664925"/>
              <a:ext cx="82725" cy="274900"/>
            </a:xfrm>
            <a:custGeom>
              <a:avLst/>
              <a:gdLst/>
              <a:ahLst/>
              <a:cxnLst/>
              <a:rect l="l" t="t" r="r" b="b"/>
              <a:pathLst>
                <a:path w="3309" h="10996" extrusionOk="0">
                  <a:moveTo>
                    <a:pt x="2332" y="788"/>
                  </a:moveTo>
                  <a:cubicBezTo>
                    <a:pt x="2426" y="851"/>
                    <a:pt x="2489" y="882"/>
                    <a:pt x="2489" y="945"/>
                  </a:cubicBezTo>
                  <a:lnTo>
                    <a:pt x="2489" y="10050"/>
                  </a:lnTo>
                  <a:cubicBezTo>
                    <a:pt x="2489" y="10145"/>
                    <a:pt x="2426" y="10176"/>
                    <a:pt x="2332" y="10176"/>
                  </a:cubicBezTo>
                  <a:lnTo>
                    <a:pt x="946" y="10176"/>
                  </a:lnTo>
                  <a:cubicBezTo>
                    <a:pt x="882" y="10176"/>
                    <a:pt x="851" y="10082"/>
                    <a:pt x="851" y="10050"/>
                  </a:cubicBezTo>
                  <a:lnTo>
                    <a:pt x="851" y="945"/>
                  </a:lnTo>
                  <a:cubicBezTo>
                    <a:pt x="851" y="882"/>
                    <a:pt x="914" y="788"/>
                    <a:pt x="946" y="788"/>
                  </a:cubicBezTo>
                  <a:close/>
                  <a:moveTo>
                    <a:pt x="946" y="0"/>
                  </a:moveTo>
                  <a:cubicBezTo>
                    <a:pt x="410" y="0"/>
                    <a:pt x="0" y="441"/>
                    <a:pt x="0" y="945"/>
                  </a:cubicBezTo>
                  <a:lnTo>
                    <a:pt x="0" y="10050"/>
                  </a:lnTo>
                  <a:cubicBezTo>
                    <a:pt x="0" y="10617"/>
                    <a:pt x="441" y="10995"/>
                    <a:pt x="946" y="10995"/>
                  </a:cubicBezTo>
                  <a:lnTo>
                    <a:pt x="2332" y="10995"/>
                  </a:lnTo>
                  <a:cubicBezTo>
                    <a:pt x="2899" y="10995"/>
                    <a:pt x="3308" y="10554"/>
                    <a:pt x="3308" y="10050"/>
                  </a:cubicBezTo>
                  <a:lnTo>
                    <a:pt x="3308" y="945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660;p69">
              <a:extLst>
                <a:ext uri="{FF2B5EF4-FFF2-40B4-BE49-F238E27FC236}">
                  <a16:creationId xmlns:a16="http://schemas.microsoft.com/office/drawing/2014/main" id="{0A8EC08B-7ABF-4758-AC91-3538E67549F9}"/>
                </a:ext>
              </a:extLst>
            </p:cNvPr>
            <p:cNvSpPr/>
            <p:nvPr/>
          </p:nvSpPr>
          <p:spPr>
            <a:xfrm>
              <a:off x="-61917225" y="2754700"/>
              <a:ext cx="83500" cy="185900"/>
            </a:xfrm>
            <a:custGeom>
              <a:avLst/>
              <a:gdLst/>
              <a:ahLst/>
              <a:cxnLst/>
              <a:rect l="l" t="t" r="r" b="b"/>
              <a:pathLst>
                <a:path w="3340" h="7436" extrusionOk="0">
                  <a:moveTo>
                    <a:pt x="2394" y="788"/>
                  </a:moveTo>
                  <a:cubicBezTo>
                    <a:pt x="2489" y="788"/>
                    <a:pt x="2520" y="883"/>
                    <a:pt x="2520" y="946"/>
                  </a:cubicBezTo>
                  <a:lnTo>
                    <a:pt x="2520" y="6459"/>
                  </a:lnTo>
                  <a:cubicBezTo>
                    <a:pt x="2520" y="6554"/>
                    <a:pt x="2426" y="6585"/>
                    <a:pt x="2394" y="6585"/>
                  </a:cubicBezTo>
                  <a:lnTo>
                    <a:pt x="1008" y="6585"/>
                  </a:lnTo>
                  <a:cubicBezTo>
                    <a:pt x="945" y="6585"/>
                    <a:pt x="851" y="6491"/>
                    <a:pt x="851" y="6459"/>
                  </a:cubicBezTo>
                  <a:lnTo>
                    <a:pt x="851" y="946"/>
                  </a:lnTo>
                  <a:cubicBezTo>
                    <a:pt x="851" y="883"/>
                    <a:pt x="945" y="788"/>
                    <a:pt x="1008" y="788"/>
                  </a:cubicBezTo>
                  <a:close/>
                  <a:moveTo>
                    <a:pt x="977" y="1"/>
                  </a:moveTo>
                  <a:cubicBezTo>
                    <a:pt x="441" y="1"/>
                    <a:pt x="0" y="442"/>
                    <a:pt x="0" y="977"/>
                  </a:cubicBezTo>
                  <a:lnTo>
                    <a:pt x="0" y="6491"/>
                  </a:lnTo>
                  <a:cubicBezTo>
                    <a:pt x="0" y="7058"/>
                    <a:pt x="441" y="7436"/>
                    <a:pt x="977" y="7436"/>
                  </a:cubicBezTo>
                  <a:lnTo>
                    <a:pt x="2363" y="7436"/>
                  </a:lnTo>
                  <a:cubicBezTo>
                    <a:pt x="2899" y="7436"/>
                    <a:pt x="3308" y="7026"/>
                    <a:pt x="3308" y="6491"/>
                  </a:cubicBezTo>
                  <a:lnTo>
                    <a:pt x="3308" y="977"/>
                  </a:lnTo>
                  <a:cubicBezTo>
                    <a:pt x="3340" y="442"/>
                    <a:pt x="2899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370668" y="2004917"/>
            <a:ext cx="5423229" cy="1844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dirty="0">
              <a:solidFill>
                <a:schemeClr val="tx1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</a:rPr>
              <a:t>Мобилизация внутреннего ресурса для стимулирования инвестиций и экономического развития</a:t>
            </a:r>
            <a:endParaRPr sz="2000" dirty="0">
              <a:solidFill>
                <a:schemeClr val="tx1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7" name="Google Shape;666;p54">
            <a:extLst>
              <a:ext uri="{FF2B5EF4-FFF2-40B4-BE49-F238E27FC236}">
                <a16:creationId xmlns:a16="http://schemas.microsoft.com/office/drawing/2014/main" id="{ABA537BC-B08E-4759-94C2-A3F47C93F3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545566" y="170530"/>
            <a:ext cx="9689566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Вовлечение населения в операции </a:t>
            </a:r>
            <a:br>
              <a:rPr lang="ru-RU" sz="2800" dirty="0"/>
            </a:br>
            <a:r>
              <a:rPr lang="ru-RU" sz="2800" dirty="0"/>
              <a:t>на фондовом рынке</a:t>
            </a:r>
            <a:endParaRPr sz="2800" dirty="0"/>
          </a:p>
        </p:txBody>
      </p:sp>
      <p:pic>
        <p:nvPicPr>
          <p:cNvPr id="8" name="Google Shape;590;p50">
            <a:extLst>
              <a:ext uri="{FF2B5EF4-FFF2-40B4-BE49-F238E27FC236}">
                <a16:creationId xmlns:a16="http://schemas.microsoft.com/office/drawing/2014/main" id="{B7F417FA-184E-460F-928B-65BBC827B2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075" r="10510"/>
          <a:stretch/>
        </p:blipFill>
        <p:spPr>
          <a:xfrm>
            <a:off x="5901337" y="1283231"/>
            <a:ext cx="3242663" cy="328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0"/>
          <p:cNvSpPr/>
          <p:nvPr/>
        </p:nvSpPr>
        <p:spPr>
          <a:xfrm rot="-5400000">
            <a:off x="5629967" y="3368321"/>
            <a:ext cx="1711500" cy="181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7" name="Google Shape;417;p40"/>
          <p:cNvPicPr preferRelativeResize="0"/>
          <p:nvPr/>
        </p:nvPicPr>
        <p:blipFill rotWithShape="1">
          <a:blip r:embed="rId3">
            <a:alphaModFix/>
          </a:blip>
          <a:srcRect t="7581" b="30275"/>
          <a:stretch/>
        </p:blipFill>
        <p:spPr>
          <a:xfrm flipH="1">
            <a:off x="5955126" y="1710250"/>
            <a:ext cx="3232924" cy="28854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0"/>
          <p:cNvSpPr txBox="1">
            <a:spLocks noGrp="1"/>
          </p:cNvSpPr>
          <p:nvPr>
            <p:ph type="subTitle" idx="4"/>
          </p:nvPr>
        </p:nvSpPr>
        <p:spPr>
          <a:xfrm>
            <a:off x="330413" y="1859330"/>
            <a:ext cx="5547873" cy="26236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    </a:t>
            </a:r>
            <a:r>
              <a:rPr lang="ru-RU" sz="2400" b="1" dirty="0">
                <a:solidFill>
                  <a:schemeClr val="bg2"/>
                </a:solidFill>
              </a:rPr>
              <a:t>ОФЗ </a:t>
            </a:r>
            <a:r>
              <a:rPr lang="en-US" sz="2400" b="1" dirty="0">
                <a:solidFill>
                  <a:schemeClr val="tx1"/>
                </a:solidFill>
              </a:rPr>
              <a:t>– </a:t>
            </a:r>
            <a:r>
              <a:rPr lang="ru-RU" sz="2400" b="1" dirty="0">
                <a:solidFill>
                  <a:schemeClr val="tx1"/>
                </a:solidFill>
              </a:rPr>
              <a:t>широкий спектр по 	     	   типу купонов и срокам до 	   погашения</a:t>
            </a:r>
            <a:endParaRPr lang="en-US" sz="24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ru-RU" sz="2400" b="1" dirty="0">
                <a:solidFill>
                  <a:schemeClr val="tx1"/>
                </a:solidFill>
              </a:rPr>
              <a:t>    Золотые </a:t>
            </a:r>
            <a:r>
              <a:rPr lang="en-US" sz="2400" b="1" dirty="0">
                <a:solidFill>
                  <a:schemeClr val="bg2"/>
                </a:solidFill>
              </a:rPr>
              <a:t>ETF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и </a:t>
            </a:r>
            <a:r>
              <a:rPr lang="ru-RU" sz="2400" b="1" dirty="0">
                <a:solidFill>
                  <a:schemeClr val="bg2"/>
                </a:solidFill>
              </a:rPr>
              <a:t>ПИФы</a:t>
            </a:r>
            <a:endParaRPr lang="en-US" sz="2400" b="1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  <a:t>	   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  <a:t>    </a:t>
            </a:r>
            <a:r>
              <a:rPr lang="en-US" sz="2400" b="1" dirty="0">
                <a:solidFill>
                  <a:schemeClr val="bg2"/>
                </a:solidFill>
                <a:effectLst/>
                <a:latin typeface="Inter" panose="020B0604020202020204" charset="0"/>
                <a:ea typeface="Inter" panose="020B0604020202020204" charset="0"/>
              </a:rPr>
              <a:t>FXGD</a:t>
            </a:r>
            <a:r>
              <a:rPr lang="en-US" sz="2400" b="1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</a:rPr>
              <a:t>и </a:t>
            </a:r>
            <a:r>
              <a:rPr lang="en-US" sz="2400" b="1" dirty="0">
                <a:solidFill>
                  <a:schemeClr val="bg2"/>
                </a:solidFill>
                <a:effectLst/>
                <a:latin typeface="Inter" panose="020B0604020202020204" charset="0"/>
                <a:ea typeface="Inter" panose="020B0604020202020204" charset="0"/>
              </a:rPr>
              <a:t>VTBG</a:t>
            </a:r>
            <a:endParaRPr sz="2000" b="1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1" name="Google Shape;666;p54">
            <a:extLst>
              <a:ext uri="{FF2B5EF4-FFF2-40B4-BE49-F238E27FC236}">
                <a16:creationId xmlns:a16="http://schemas.microsoft.com/office/drawing/2014/main" id="{F959206F-3369-4105-BBD6-9BCB048C8C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1" y="222450"/>
            <a:ext cx="7384356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Знакомство физических лиц с рынком: </a:t>
            </a:r>
            <a:br>
              <a:rPr lang="ru-RU" sz="2800" dirty="0"/>
            </a:br>
            <a:r>
              <a:rPr lang="ru-RU" sz="2800" dirty="0"/>
              <a:t>как не потерять, а приумножить?</a:t>
            </a:r>
            <a:endParaRPr sz="2800" dirty="0"/>
          </a:p>
        </p:txBody>
      </p:sp>
      <p:grpSp>
        <p:nvGrpSpPr>
          <p:cNvPr id="21" name="Google Shape;229;p34">
            <a:extLst>
              <a:ext uri="{FF2B5EF4-FFF2-40B4-BE49-F238E27FC236}">
                <a16:creationId xmlns:a16="http://schemas.microsoft.com/office/drawing/2014/main" id="{4226FFB1-6CF7-40E6-9863-4DCACE35FFC5}"/>
              </a:ext>
            </a:extLst>
          </p:cNvPr>
          <p:cNvGrpSpPr/>
          <p:nvPr/>
        </p:nvGrpSpPr>
        <p:grpSpPr>
          <a:xfrm>
            <a:off x="233620" y="3234288"/>
            <a:ext cx="368091" cy="334402"/>
            <a:chOff x="-62518200" y="2824229"/>
            <a:chExt cx="318225" cy="289100"/>
          </a:xfrm>
        </p:grpSpPr>
        <p:sp>
          <p:nvSpPr>
            <p:cNvPr id="22" name="Google Shape;230;p34">
              <a:extLst>
                <a:ext uri="{FF2B5EF4-FFF2-40B4-BE49-F238E27FC236}">
                  <a16:creationId xmlns:a16="http://schemas.microsoft.com/office/drawing/2014/main" id="{3190898B-80FF-48C1-ADC5-3E6E576B4C80}"/>
                </a:ext>
              </a:extLst>
            </p:cNvPr>
            <p:cNvSpPr/>
            <p:nvPr/>
          </p:nvSpPr>
          <p:spPr>
            <a:xfrm>
              <a:off x="-62518200" y="2824229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1;p34">
              <a:extLst>
                <a:ext uri="{FF2B5EF4-FFF2-40B4-BE49-F238E27FC236}">
                  <a16:creationId xmlns:a16="http://schemas.microsoft.com/office/drawing/2014/main" id="{9F61577F-19E0-43B9-8630-F2A030462D63}"/>
                </a:ext>
              </a:extLst>
            </p:cNvPr>
            <p:cNvSpPr/>
            <p:nvPr/>
          </p:nvSpPr>
          <p:spPr>
            <a:xfrm>
              <a:off x="-62335475" y="2936079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228;p34">
            <a:extLst>
              <a:ext uri="{FF2B5EF4-FFF2-40B4-BE49-F238E27FC236}">
                <a16:creationId xmlns:a16="http://schemas.microsoft.com/office/drawing/2014/main" id="{4C90DD58-A887-471F-898C-DFD7F2CB021F}"/>
              </a:ext>
            </a:extLst>
          </p:cNvPr>
          <p:cNvSpPr/>
          <p:nvPr/>
        </p:nvSpPr>
        <p:spPr>
          <a:xfrm>
            <a:off x="229340" y="1952047"/>
            <a:ext cx="372371" cy="367946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1"/>
          <p:cNvSpPr/>
          <p:nvPr/>
        </p:nvSpPr>
        <p:spPr>
          <a:xfrm rot="-5400000">
            <a:off x="7378950" y="3378450"/>
            <a:ext cx="1711500" cy="181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1"/>
          <p:cNvSpPr/>
          <p:nvPr/>
        </p:nvSpPr>
        <p:spPr>
          <a:xfrm rot="-5400000">
            <a:off x="7423500" y="-109452"/>
            <a:ext cx="1634100" cy="1806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1"/>
          <p:cNvSpPr txBox="1">
            <a:spLocks noGrp="1"/>
          </p:cNvSpPr>
          <p:nvPr>
            <p:ph type="subTitle" idx="1"/>
          </p:nvPr>
        </p:nvSpPr>
        <p:spPr>
          <a:xfrm>
            <a:off x="891422" y="1403200"/>
            <a:ext cx="21120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≤ </a:t>
            </a:r>
            <a:r>
              <a:rPr lang="ru-RU" sz="2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10 %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430" name="Google Shape;430;p41"/>
          <p:cNvSpPr txBox="1">
            <a:spLocks noGrp="1"/>
          </p:cNvSpPr>
          <p:nvPr>
            <p:ph type="subTitle" idx="2"/>
          </p:nvPr>
        </p:nvSpPr>
        <p:spPr>
          <a:xfrm>
            <a:off x="850622" y="1998497"/>
            <a:ext cx="2193600" cy="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Населения России знают что такое акции и облигации</a:t>
            </a:r>
            <a:endParaRPr dirty="0"/>
          </a:p>
        </p:txBody>
      </p:sp>
      <p:sp>
        <p:nvSpPr>
          <p:cNvPr id="431" name="Google Shape;431;p41"/>
          <p:cNvSpPr txBox="1">
            <a:spLocks noGrp="1"/>
          </p:cNvSpPr>
          <p:nvPr>
            <p:ph type="subTitle" idx="3"/>
          </p:nvPr>
        </p:nvSpPr>
        <p:spPr>
          <a:xfrm>
            <a:off x="3443120" y="1323601"/>
            <a:ext cx="2650991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«Фьючерсы на товар – это товар с плечом»</a:t>
            </a:r>
            <a:endParaRPr dirty="0"/>
          </a:p>
        </p:txBody>
      </p:sp>
      <p:sp>
        <p:nvSpPr>
          <p:cNvPr id="432" name="Google Shape;432;p41"/>
          <p:cNvSpPr txBox="1">
            <a:spLocks noGrp="1"/>
          </p:cNvSpPr>
          <p:nvPr>
            <p:ph type="subTitle" idx="4"/>
          </p:nvPr>
        </p:nvSpPr>
        <p:spPr>
          <a:xfrm>
            <a:off x="3523923" y="1998497"/>
            <a:ext cx="2309236" cy="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Распространённое ошибочное мнение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33" name="Google Shape;433;p41"/>
          <p:cNvSpPr txBox="1">
            <a:spLocks noGrp="1"/>
          </p:cNvSpPr>
          <p:nvPr>
            <p:ph type="subTitle" idx="5"/>
          </p:nvPr>
        </p:nvSpPr>
        <p:spPr>
          <a:xfrm>
            <a:off x="1269729" y="3174993"/>
            <a:ext cx="4716134" cy="619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3200" dirty="0">
                <a:solidFill>
                  <a:schemeClr val="bg2"/>
                </a:solidFill>
              </a:rPr>
              <a:t>Биржевой УНИВЕРситет</a:t>
            </a:r>
            <a:endParaRPr sz="3200" dirty="0">
              <a:solidFill>
                <a:schemeClr val="bg2"/>
              </a:solidFill>
            </a:endParaRPr>
          </a:p>
        </p:txBody>
      </p:sp>
      <p:pic>
        <p:nvPicPr>
          <p:cNvPr id="437" name="Google Shape;437;p41"/>
          <p:cNvPicPr preferRelativeResize="0"/>
          <p:nvPr/>
        </p:nvPicPr>
        <p:blipFill rotWithShape="1">
          <a:blip r:embed="rId3">
            <a:alphaModFix/>
          </a:blip>
          <a:srcRect l="40666" t="11231" r="13474"/>
          <a:stretch/>
        </p:blipFill>
        <p:spPr>
          <a:xfrm>
            <a:off x="6425561" y="1467651"/>
            <a:ext cx="2718439" cy="31511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666;p54">
            <a:extLst>
              <a:ext uri="{FF2B5EF4-FFF2-40B4-BE49-F238E27FC236}">
                <a16:creationId xmlns:a16="http://schemas.microsoft.com/office/drawing/2014/main" id="{54B815F1-E52F-474B-8299-F418D453EE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86814"/>
            <a:ext cx="7392040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Понимание специфики инструментов рынка</a:t>
            </a:r>
            <a:endParaRPr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45F2EEB-1243-48FF-BB46-CBFE93965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578" y="3886175"/>
            <a:ext cx="2323422" cy="5008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06;p32">
            <a:extLst>
              <a:ext uri="{FF2B5EF4-FFF2-40B4-BE49-F238E27FC236}">
                <a16:creationId xmlns:a16="http://schemas.microsoft.com/office/drawing/2014/main" id="{373FC2CC-F62B-41D4-A1DA-E78FB2709C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213" t="7796" b="1443"/>
          <a:stretch/>
        </p:blipFill>
        <p:spPr>
          <a:xfrm>
            <a:off x="1" y="1279633"/>
            <a:ext cx="3694376" cy="23693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666;p54">
            <a:extLst>
              <a:ext uri="{FF2B5EF4-FFF2-40B4-BE49-F238E27FC236}">
                <a16:creationId xmlns:a16="http://schemas.microsoft.com/office/drawing/2014/main" id="{1F13CBC9-6A9A-4D1B-B067-5210889750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927" y="139397"/>
            <a:ext cx="7438146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ВДО для нового инвестора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6" name="Google Shape;527;p45">
            <a:extLst>
              <a:ext uri="{FF2B5EF4-FFF2-40B4-BE49-F238E27FC236}">
                <a16:creationId xmlns:a16="http://schemas.microsoft.com/office/drawing/2014/main" id="{B47963F5-A7D6-4F2E-B25C-5D110EB284B9}"/>
              </a:ext>
            </a:extLst>
          </p:cNvPr>
          <p:cNvSpPr txBox="1">
            <a:spLocks/>
          </p:cNvSpPr>
          <p:nvPr/>
        </p:nvSpPr>
        <p:spPr>
          <a:xfrm>
            <a:off x="3881533" y="2236949"/>
            <a:ext cx="2573055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ru-RU" sz="1800" b="1" dirty="0"/>
              <a:t>Низкая ликвидность</a:t>
            </a:r>
            <a:endParaRPr lang="en-US" sz="1800" b="1" dirty="0"/>
          </a:p>
        </p:txBody>
      </p:sp>
      <p:sp>
        <p:nvSpPr>
          <p:cNvPr id="18" name="Google Shape;529;p45">
            <a:extLst>
              <a:ext uri="{FF2B5EF4-FFF2-40B4-BE49-F238E27FC236}">
                <a16:creationId xmlns:a16="http://schemas.microsoft.com/office/drawing/2014/main" id="{D8FD48D5-8BF2-4B7E-A000-DB8ECD1CF934}"/>
              </a:ext>
            </a:extLst>
          </p:cNvPr>
          <p:cNvSpPr txBox="1">
            <a:spLocks/>
          </p:cNvSpPr>
          <p:nvPr/>
        </p:nvSpPr>
        <p:spPr>
          <a:xfrm>
            <a:off x="6631765" y="2236949"/>
            <a:ext cx="2366237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ru-RU" sz="1800" b="1" dirty="0"/>
              <a:t>Низкое кредитное качество</a:t>
            </a:r>
            <a:endParaRPr lang="en-US" sz="1800" b="1" dirty="0"/>
          </a:p>
        </p:txBody>
      </p:sp>
      <p:sp>
        <p:nvSpPr>
          <p:cNvPr id="19" name="Google Shape;530;p45">
            <a:extLst>
              <a:ext uri="{FF2B5EF4-FFF2-40B4-BE49-F238E27FC236}">
                <a16:creationId xmlns:a16="http://schemas.microsoft.com/office/drawing/2014/main" id="{D0305FC3-BC1F-49E5-84B3-3F6FA897F6D2}"/>
              </a:ext>
            </a:extLst>
          </p:cNvPr>
          <p:cNvSpPr txBox="1">
            <a:spLocks/>
          </p:cNvSpPr>
          <p:nvPr/>
        </p:nvSpPr>
        <p:spPr>
          <a:xfrm>
            <a:off x="4104370" y="3189785"/>
            <a:ext cx="4424907" cy="1535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</a:rPr>
              <a:t>ВДО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ru-RU" sz="2400" dirty="0">
                <a:effectLst/>
                <a:latin typeface="Inter" panose="020B0604020202020204" charset="0"/>
                <a:ea typeface="Inter" panose="020B0604020202020204" charset="0"/>
              </a:rPr>
              <a:t>– место встречи малого и среднего бизнеса с розничными инвесторами</a:t>
            </a:r>
            <a:endParaRPr lang="en-US" sz="1800" dirty="0">
              <a:solidFill>
                <a:schemeClr val="dk1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1" name="Google Shape;612;p52">
            <a:extLst>
              <a:ext uri="{FF2B5EF4-FFF2-40B4-BE49-F238E27FC236}">
                <a16:creationId xmlns:a16="http://schemas.microsoft.com/office/drawing/2014/main" id="{8D38AAE1-DC29-4CBE-9007-BC04DCF7D889}"/>
              </a:ext>
            </a:extLst>
          </p:cNvPr>
          <p:cNvSpPr/>
          <p:nvPr/>
        </p:nvSpPr>
        <p:spPr>
          <a:xfrm>
            <a:off x="3967890" y="1852783"/>
            <a:ext cx="420900" cy="420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sz="1800" b="1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" name="Google Shape;611;p52">
            <a:extLst>
              <a:ext uri="{FF2B5EF4-FFF2-40B4-BE49-F238E27FC236}">
                <a16:creationId xmlns:a16="http://schemas.microsoft.com/office/drawing/2014/main" id="{45FD6235-9282-43CB-9E3A-2D2140A4AF93}"/>
              </a:ext>
            </a:extLst>
          </p:cNvPr>
          <p:cNvSpPr/>
          <p:nvPr/>
        </p:nvSpPr>
        <p:spPr>
          <a:xfrm>
            <a:off x="6721271" y="1852783"/>
            <a:ext cx="420900" cy="420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" name="Google Shape;530;p45">
            <a:extLst>
              <a:ext uri="{FF2B5EF4-FFF2-40B4-BE49-F238E27FC236}">
                <a16:creationId xmlns:a16="http://schemas.microsoft.com/office/drawing/2014/main" id="{DB7AFF6C-14D0-441A-B873-66E6F5E2BD3E}"/>
              </a:ext>
            </a:extLst>
          </p:cNvPr>
          <p:cNvSpPr txBox="1">
            <a:spLocks/>
          </p:cNvSpPr>
          <p:nvPr/>
        </p:nvSpPr>
        <p:spPr>
          <a:xfrm>
            <a:off x="3566488" y="824415"/>
            <a:ext cx="4424907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ru-RU" sz="20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</a:rPr>
              <a:t>Специфика </a:t>
            </a:r>
            <a:r>
              <a:rPr lang="ru-RU" sz="2000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</a:rPr>
              <a:t>– высокие риски </a:t>
            </a:r>
            <a:endParaRPr lang="en-US" sz="2000" dirty="0">
              <a:solidFill>
                <a:schemeClr val="tx1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9A9D85E-B8E3-4E8E-AE75-0AE08CF7FF8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678417" y="1906940"/>
            <a:ext cx="5119007" cy="11061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6" name="Рисунок 5" descr="Изображение выглядит как внешний, белый, стойка&#10;&#10;Автоматически созданное описание">
            <a:extLst>
              <a:ext uri="{FF2B5EF4-FFF2-40B4-BE49-F238E27FC236}">
                <a16:creationId xmlns:a16="http://schemas.microsoft.com/office/drawing/2014/main" id="{C9F069FF-78B3-45F5-AFF7-8147BCA34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9"/>
          <a:stretch/>
        </p:blipFill>
        <p:spPr>
          <a:xfrm>
            <a:off x="0" y="1234968"/>
            <a:ext cx="3678417" cy="26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25701"/>
      </p:ext>
    </p:extLst>
  </p:cSld>
  <p:clrMapOvr>
    <a:masterClrMapping/>
  </p:clrMapOvr>
</p:sld>
</file>

<file path=ppt/theme/theme1.xml><?xml version="1.0" encoding="utf-8"?>
<a:theme xmlns:a="http://schemas.openxmlformats.org/drawingml/2006/main" name="Invess Consulting by Slidesgo">
  <a:themeElements>
    <a:clrScheme name="Simple Light">
      <a:dk1>
        <a:srgbClr val="000000"/>
      </a:dk1>
      <a:lt1>
        <a:srgbClr val="FFFFFF"/>
      </a:lt1>
      <a:dk2>
        <a:srgbClr val="245BAE"/>
      </a:dk2>
      <a:lt2>
        <a:srgbClr val="4D5061"/>
      </a:lt2>
      <a:accent1>
        <a:srgbClr val="245BAE"/>
      </a:accent1>
      <a:accent2>
        <a:srgbClr val="135FCC"/>
      </a:accent2>
      <a:accent3>
        <a:srgbClr val="245BAE"/>
      </a:accent3>
      <a:accent4>
        <a:srgbClr val="245BAE"/>
      </a:accent4>
      <a:accent5>
        <a:srgbClr val="245BAE"/>
      </a:accent5>
      <a:accent6>
        <a:srgbClr val="4D506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197</Words>
  <Application>Microsoft Office PowerPoint</Application>
  <PresentationFormat>Экран (16:9)</PresentationFormat>
  <Paragraphs>37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Didact Gothic</vt:lpstr>
      <vt:lpstr>Farro</vt:lpstr>
      <vt:lpstr>Inter</vt:lpstr>
      <vt:lpstr>Invess Consulting by Slidesgo</vt:lpstr>
      <vt:lpstr>Приход новых инвесторов на фоне низких ставок:  вызовы и возможности  для рынков</vt:lpstr>
      <vt:lpstr>Приток физических лиц на рынок</vt:lpstr>
      <vt:lpstr>Причины роста                Возможные риски</vt:lpstr>
      <vt:lpstr>Вовлечение населения в операции  на фондовом рынке</vt:lpstr>
      <vt:lpstr>Знакомство физических лиц с рынком:  как не потерять, а приумножить?</vt:lpstr>
      <vt:lpstr>Понимание специфики инструментов рынка</vt:lpstr>
      <vt:lpstr>ВДО для нового инвестора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Приход новых инвесторов на фоне низких ставок:  вызовы и возможности  для рынков</dc:title>
  <dc:creator>Яна</dc:creator>
  <cp:lastModifiedBy>Гузей Яна Валерьевна</cp:lastModifiedBy>
  <cp:revision>19</cp:revision>
  <dcterms:modified xsi:type="dcterms:W3CDTF">2021-01-27T16:16:06Z</dcterms:modified>
</cp:coreProperties>
</file>