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7F94-CB0F-477E-B4DE-B4C64988045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9546-633F-4470-879E-E36F87A5A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7F94-CB0F-477E-B4DE-B4C64988045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9546-633F-4470-879E-E36F87A5A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7F94-CB0F-477E-B4DE-B4C64988045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9546-633F-4470-879E-E36F87A5A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631" y="0"/>
            <a:ext cx="7776567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C5CBD"/>
                </a:solidFill>
                <a:latin typeface="Montserrat" panose="00000800000000000000" pitchFamily="2" charset="-52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58880" y="6356352"/>
            <a:ext cx="2133600" cy="365125"/>
          </a:xfrm>
        </p:spPr>
        <p:txBody>
          <a:bodyPr/>
          <a:lstStyle/>
          <a:p>
            <a:fld id="{9B36765A-6D57-4D43-AEBA-CFAFCCFF8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631" y="0"/>
            <a:ext cx="7776567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C5CBD"/>
                </a:solidFill>
                <a:latin typeface="Montserrat" panose="00000800000000000000" pitchFamily="2" charset="-52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58880" y="6356352"/>
            <a:ext cx="2133600" cy="365125"/>
          </a:xfrm>
        </p:spPr>
        <p:txBody>
          <a:bodyPr/>
          <a:lstStyle/>
          <a:p>
            <a:fld id="{9B36765A-6D57-4D43-AEBA-CFAFCCFF8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631" y="0"/>
            <a:ext cx="7776567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C5CBD"/>
                </a:solidFill>
                <a:latin typeface="Montserrat" panose="00000800000000000000" pitchFamily="2" charset="-52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58880" y="6356352"/>
            <a:ext cx="2133600" cy="365125"/>
          </a:xfrm>
        </p:spPr>
        <p:txBody>
          <a:bodyPr/>
          <a:lstStyle/>
          <a:p>
            <a:fld id="{9B36765A-6D57-4D43-AEBA-CFAFCCFF8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631" y="0"/>
            <a:ext cx="7776567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C5CBD"/>
                </a:solidFill>
                <a:latin typeface="Montserrat" panose="00000800000000000000" pitchFamily="2" charset="-52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58880" y="6356352"/>
            <a:ext cx="2133600" cy="365125"/>
          </a:xfrm>
        </p:spPr>
        <p:txBody>
          <a:bodyPr/>
          <a:lstStyle/>
          <a:p>
            <a:fld id="{9B36765A-6D57-4D43-AEBA-CFAFCCFF8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7F94-CB0F-477E-B4DE-B4C64988045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9546-633F-4470-879E-E36F87A5A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7F94-CB0F-477E-B4DE-B4C64988045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9546-633F-4470-879E-E36F87A5A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7F94-CB0F-477E-B4DE-B4C64988045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9546-633F-4470-879E-E36F87A5A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7F94-CB0F-477E-B4DE-B4C64988045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9546-633F-4470-879E-E36F87A5A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7F94-CB0F-477E-B4DE-B4C64988045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9546-633F-4470-879E-E36F87A5A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7F94-CB0F-477E-B4DE-B4C64988045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9546-633F-4470-879E-E36F87A5A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7F94-CB0F-477E-B4DE-B4C64988045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9546-633F-4470-879E-E36F87A5A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7F94-CB0F-477E-B4DE-B4C64988045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9546-633F-4470-879E-E36F87A5A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7F94-CB0F-477E-B4DE-B4C64988045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49546-633F-4470-879E-E36F87A5AE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5971EE-00A2-461C-BB07-6C1ABB1B9E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315081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январь 2021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8E0A2615-1E51-4F00-A8F2-303282C1532C}"/>
              </a:ext>
            </a:extLst>
          </p:cNvPr>
          <p:cNvSpPr txBox="1">
            <a:spLocks/>
          </p:cNvSpPr>
          <p:nvPr/>
        </p:nvSpPr>
        <p:spPr>
          <a:xfrm>
            <a:off x="4920690" y="555495"/>
            <a:ext cx="3639446" cy="1577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C5CBD"/>
                </a:solidFill>
                <a:latin typeface="Montserrat" panose="00000800000000000000" pitchFamily="2" charset="-52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ru-RU" b="1" dirty="0"/>
              <a:t>В каких новых мерах поддержки нуждаются банки?</a:t>
            </a:r>
          </a:p>
        </p:txBody>
      </p:sp>
      <p:sp>
        <p:nvSpPr>
          <p:cNvPr id="17" name="Содержимое 2">
            <a:extLst>
              <a:ext uri="{FF2B5EF4-FFF2-40B4-BE49-F238E27FC236}">
                <a16:creationId xmlns:a16="http://schemas.microsoft.com/office/drawing/2014/main" id="{9945AA3C-0CCA-4F20-A04C-6D3AC7D1ED4B}"/>
              </a:ext>
            </a:extLst>
          </p:cNvPr>
          <p:cNvSpPr txBox="1">
            <a:spLocks/>
          </p:cNvSpPr>
          <p:nvPr/>
        </p:nvSpPr>
        <p:spPr>
          <a:xfrm>
            <a:off x="4918762" y="2700468"/>
            <a:ext cx="3829702" cy="2744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1200" u="sng" dirty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1200" u="sng" dirty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Кому больше помогли послабления: банкам или клиентам?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772D79-6814-45C6-9AE0-474690E0441E}"/>
              </a:ext>
            </a:extLst>
          </p:cNvPr>
          <p:cNvSpPr/>
          <p:nvPr/>
        </p:nvSpPr>
        <p:spPr>
          <a:xfrm>
            <a:off x="6553200" y="1"/>
            <a:ext cx="2590800" cy="439718"/>
          </a:xfrm>
          <a:prstGeom prst="rect">
            <a:avLst/>
          </a:prstGeom>
          <a:solidFill>
            <a:srgbClr val="1C5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Montserrat Light" panose="00000400000000000000" pitchFamily="2" charset="-52"/>
              <a:ea typeface="Roboto Condensed Light" panose="02000000000000000000" pitchFamily="2" charset="0"/>
            </a:endParaRPr>
          </a:p>
        </p:txBody>
      </p:sp>
      <p:sp>
        <p:nvSpPr>
          <p:cNvPr id="36" name="Содержимое 2">
            <a:extLst>
              <a:ext uri="{FF2B5EF4-FFF2-40B4-BE49-F238E27FC236}">
                <a16:creationId xmlns:a16="http://schemas.microsoft.com/office/drawing/2014/main" id="{E16F5ECA-2C61-4128-B145-9BA6D007BEE6}"/>
              </a:ext>
            </a:extLst>
          </p:cNvPr>
          <p:cNvSpPr txBox="1">
            <a:spLocks/>
          </p:cNvSpPr>
          <p:nvPr/>
        </p:nvSpPr>
        <p:spPr>
          <a:xfrm>
            <a:off x="-2540175" y="4077073"/>
            <a:ext cx="3290430" cy="1139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8775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ru-RU" sz="1400" dirty="0"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D21D02-D0B4-4255-B18A-417790F256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6305" y="2060849"/>
            <a:ext cx="867342" cy="93962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553199" y="0"/>
            <a:ext cx="2483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«Разморозка финансового </a:t>
            </a:r>
          </a:p>
          <a:p>
            <a:r>
              <a:rPr lang="ru-RU" sz="1400" dirty="0"/>
              <a:t>сектора</a:t>
            </a:r>
            <a:r>
              <a:rPr lang="en-US" sz="1400" dirty="0"/>
              <a:t>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4228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B3D491-35E1-4522-B86D-F4869D0179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342925-DA1F-4E08-9BBB-154F8EE8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08F8ABAA-5757-46B9-81A1-A2391D710B05}"/>
              </a:ext>
            </a:extLst>
          </p:cNvPr>
          <p:cNvSpPr txBox="1">
            <a:spLocks/>
          </p:cNvSpPr>
          <p:nvPr/>
        </p:nvSpPr>
        <p:spPr>
          <a:xfrm>
            <a:off x="650631" y="2708920"/>
            <a:ext cx="2658460" cy="186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ru-RU" sz="1600" dirty="0">
              <a:latin typeface="Montserrat" panose="00000800000000000000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4032448" cy="1143000"/>
          </a:xfrm>
        </p:spPr>
        <p:txBody>
          <a:bodyPr>
            <a:noAutofit/>
          </a:bodyPr>
          <a:lstStyle/>
          <a:p>
            <a:r>
              <a:rPr lang="ru-RU" sz="2000" b="1" dirty="0"/>
              <a:t>Активные и взвешенные меры Правительства и Банка России по поддержке банков и клиентов в 2020 году позволили не допустить коллапса банковской и финансовой системы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490798-89FC-491D-A828-3ACA70CC9E64}"/>
              </a:ext>
            </a:extLst>
          </p:cNvPr>
          <p:cNvSpPr txBox="1"/>
          <p:nvPr/>
        </p:nvSpPr>
        <p:spPr>
          <a:xfrm>
            <a:off x="323528" y="2653049"/>
            <a:ext cx="4032448" cy="3842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1400" b="1" dirty="0">
                <a:solidFill>
                  <a:srgbClr val="FF0000"/>
                </a:solidFill>
                <a:latin typeface="Montserrat" panose="00000800000000000000" pitchFamily="2" charset="-52"/>
                <a:ea typeface="Roboto Condensed Light" panose="02000000000000000000" pitchFamily="2" charset="0"/>
                <a:cs typeface="Roboto Condensed" panose="02000000000000000000" pitchFamily="2" charset="0"/>
              </a:rPr>
              <a:t>СОХРАНЯЮЩИЕСЯ ПРОБЛЕМЫ: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0000"/>
                </a:solidFill>
                <a:latin typeface="Montserrat" panose="00000800000000000000" pitchFamily="2" charset="-52"/>
                <a:ea typeface="Roboto Condensed Light" panose="02000000000000000000" pitchFamily="2" charset="0"/>
                <a:cs typeface="Roboto Condensed" panose="02000000000000000000" pitchFamily="2" charset="0"/>
              </a:rPr>
              <a:t>многие предприятия в декабре 2020 года провели сокращения персонала;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0000"/>
                </a:solidFill>
                <a:latin typeface="Montserrat" panose="00000800000000000000" pitchFamily="2" charset="-52"/>
                <a:ea typeface="Roboto Condensed Light" panose="02000000000000000000" pitchFamily="2" charset="0"/>
                <a:cs typeface="Roboto Condensed" panose="02000000000000000000" pitchFamily="2" charset="0"/>
              </a:rPr>
              <a:t>в 2020 значительно сократилось число субъектов МСБ;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0000"/>
                </a:solidFill>
                <a:latin typeface="Montserrat" panose="00000800000000000000" pitchFamily="2" charset="-52"/>
                <a:ea typeface="Roboto Condensed Light" panose="02000000000000000000" pitchFamily="2" charset="0"/>
                <a:cs typeface="Roboto Condensed" panose="02000000000000000000" pitchFamily="2" charset="0"/>
              </a:rPr>
              <a:t>явно недостаточный средний размер кредита субъекту МСБ к концу 2020 года – 3,6 млн </a:t>
            </a:r>
            <a:r>
              <a:rPr lang="ru-RU" sz="1400" b="1" dirty="0" err="1">
                <a:solidFill>
                  <a:srgbClr val="FF0000"/>
                </a:solidFill>
                <a:latin typeface="Montserrat" panose="00000800000000000000" pitchFamily="2" charset="-52"/>
                <a:ea typeface="Roboto Condensed Light" panose="02000000000000000000" pitchFamily="2" charset="0"/>
                <a:cs typeface="Roboto Condensed" panose="02000000000000000000" pitchFamily="2" charset="0"/>
              </a:rPr>
              <a:t>руб</a:t>
            </a:r>
            <a:endParaRPr lang="ru-RU" sz="1400" b="1" dirty="0">
              <a:solidFill>
                <a:srgbClr val="FF0000"/>
              </a:solidFill>
              <a:latin typeface="Montserrat" panose="00000800000000000000" pitchFamily="2" charset="-52"/>
              <a:ea typeface="Roboto Condensed Light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0000"/>
                </a:solidFill>
                <a:latin typeface="Montserrat" panose="00000800000000000000" pitchFamily="2" charset="-52"/>
                <a:ea typeface="Roboto Condensed Light" panose="02000000000000000000" pitchFamily="2" charset="0"/>
                <a:cs typeface="Roboto Condensed" panose="02000000000000000000" pitchFamily="2" charset="0"/>
              </a:rPr>
              <a:t>переоценка банками по требованию Банка России  залогов (недвижимости) в 2021 году может вызвать  дополнительную волну банкротств и социальный взрыв</a:t>
            </a:r>
          </a:p>
        </p:txBody>
      </p:sp>
    </p:spTree>
    <p:extLst>
      <p:ext uri="{BB962C8B-B14F-4D97-AF65-F5344CB8AC3E}">
        <p14:creationId xmlns:p14="http://schemas.microsoft.com/office/powerpoint/2010/main" val="260739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FC5C2D5-923C-4FE6-84B3-BB4CD7319EAB}"/>
              </a:ext>
            </a:extLst>
          </p:cNvPr>
          <p:cNvSpPr txBox="1"/>
          <p:nvPr/>
        </p:nvSpPr>
        <p:spPr>
          <a:xfrm>
            <a:off x="1619672" y="2852936"/>
            <a:ext cx="1994068" cy="1367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400" dirty="0">
                <a:latin typeface="Montserrat Light" panose="00000400000000000000" pitchFamily="2" charset="-52"/>
                <a:ea typeface="Roboto Condensed Light" panose="02000000000000000000" pitchFamily="2" charset="0"/>
                <a:cs typeface="Times New Roman" pitchFamily="18" charset="0"/>
              </a:rPr>
              <a:t>Переход от фокуса «доступность финансовых услуг» на приоритет «качество финансовых услуг» </a:t>
            </a: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FCA11E1A-9CFC-4920-AA27-8113D44564E2}"/>
              </a:ext>
            </a:extLst>
          </p:cNvPr>
          <p:cNvSpPr/>
          <p:nvPr/>
        </p:nvSpPr>
        <p:spPr>
          <a:xfrm>
            <a:off x="525786" y="4086415"/>
            <a:ext cx="8050311" cy="10386284"/>
          </a:xfrm>
          <a:custGeom>
            <a:avLst/>
            <a:gdLst>
              <a:gd name="connsiteX0" fmla="*/ 4360545 w 8721170"/>
              <a:gd name="connsiteY0" fmla="*/ 10386283 h 10386284"/>
              <a:gd name="connsiteX1" fmla="*/ 4360626 w 8721170"/>
              <a:gd name="connsiteY1" fmla="*/ 10386283 h 10386284"/>
              <a:gd name="connsiteX2" fmla="*/ 4360585 w 8721170"/>
              <a:gd name="connsiteY2" fmla="*/ 10386284 h 10386284"/>
              <a:gd name="connsiteX3" fmla="*/ 4360585 w 8721170"/>
              <a:gd name="connsiteY3" fmla="*/ 0 h 10386284"/>
              <a:gd name="connsiteX4" fmla="*/ 8713571 w 8721170"/>
              <a:gd name="connsiteY4" fmla="*/ 2717783 h 10386284"/>
              <a:gd name="connsiteX5" fmla="*/ 8721170 w 8721170"/>
              <a:gd name="connsiteY5" fmla="*/ 2733348 h 10386284"/>
              <a:gd name="connsiteX6" fmla="*/ 0 w 8721170"/>
              <a:gd name="connsiteY6" fmla="*/ 2733348 h 10386284"/>
              <a:gd name="connsiteX7" fmla="*/ 7600 w 8721170"/>
              <a:gd name="connsiteY7" fmla="*/ 2717783 h 10386284"/>
              <a:gd name="connsiteX8" fmla="*/ 4360585 w 8721170"/>
              <a:gd name="connsiteY8" fmla="*/ 0 h 1038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170" h="10386284">
                <a:moveTo>
                  <a:pt x="4360545" y="10386283"/>
                </a:moveTo>
                <a:lnTo>
                  <a:pt x="4360626" y="10386283"/>
                </a:lnTo>
                <a:lnTo>
                  <a:pt x="4360585" y="10386284"/>
                </a:lnTo>
                <a:close/>
                <a:moveTo>
                  <a:pt x="4360585" y="0"/>
                </a:moveTo>
                <a:cubicBezTo>
                  <a:pt x="6240263" y="0"/>
                  <a:pt x="7875260" y="1098949"/>
                  <a:pt x="8713571" y="2717783"/>
                </a:cubicBezTo>
                <a:lnTo>
                  <a:pt x="8721170" y="2733348"/>
                </a:lnTo>
                <a:lnTo>
                  <a:pt x="0" y="2733348"/>
                </a:lnTo>
                <a:lnTo>
                  <a:pt x="7600" y="2717783"/>
                </a:lnTo>
                <a:cubicBezTo>
                  <a:pt x="845911" y="1098949"/>
                  <a:pt x="2480908" y="0"/>
                  <a:pt x="4360585" y="0"/>
                </a:cubicBezTo>
                <a:close/>
              </a:path>
            </a:pathLst>
          </a:custGeom>
          <a:noFill/>
          <a:ln w="19050">
            <a:solidFill>
              <a:srgbClr val="1C5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765A-6D57-4D43-AEBA-CFAFCCFF87F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5593A-67D1-4972-901E-7FA616D5F647}"/>
              </a:ext>
            </a:extLst>
          </p:cNvPr>
          <p:cNvSpPr txBox="1"/>
          <p:nvPr/>
        </p:nvSpPr>
        <p:spPr>
          <a:xfrm>
            <a:off x="7455487" y="4149351"/>
            <a:ext cx="1806794" cy="162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400" dirty="0">
                <a:latin typeface="Montserrat Light" panose="00000400000000000000" pitchFamily="2" charset="-52"/>
                <a:ea typeface="Roboto Condensed Light" panose="02000000000000000000" pitchFamily="2" charset="0"/>
                <a:cs typeface="Times New Roman" pitchFamily="18" charset="0"/>
              </a:rPr>
              <a:t>Противодействие регуляторному арбитражу, практикуемому банками с госучастием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360F7C-CCC8-4860-B8B1-A4FBB8F46A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2890" y="5140060"/>
            <a:ext cx="598220" cy="64807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7A174F-D454-4B56-891E-39B245C3562B}"/>
              </a:ext>
            </a:extLst>
          </p:cNvPr>
          <p:cNvSpPr txBox="1"/>
          <p:nvPr/>
        </p:nvSpPr>
        <p:spPr>
          <a:xfrm>
            <a:off x="2780389" y="5775630"/>
            <a:ext cx="3583223" cy="73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b="1" dirty="0">
                <a:latin typeface="Montserrat" panose="00000800000000000000" pitchFamily="2" charset="-52"/>
                <a:ea typeface="Roboto Condensed Light" panose="02000000000000000000" pitchFamily="2" charset="0"/>
                <a:cs typeface="Times New Roman" pitchFamily="18" charset="0"/>
              </a:rPr>
              <a:t>Не опоздать с внедрением  регулирования «экосистем»</a:t>
            </a:r>
            <a:endParaRPr lang="en-US" b="1" dirty="0">
              <a:latin typeface="Montserrat" panose="00000800000000000000" pitchFamily="2" charset="-52"/>
              <a:ea typeface="Roboto Condensed Light" panose="02000000000000000000" pitchFamily="2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3B0EC8-AFA7-4680-8798-2608201C97BF}"/>
              </a:ext>
            </a:extLst>
          </p:cNvPr>
          <p:cNvSpPr txBox="1"/>
          <p:nvPr/>
        </p:nvSpPr>
        <p:spPr>
          <a:xfrm>
            <a:off x="-42308" y="3933056"/>
            <a:ext cx="1960137" cy="162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400" dirty="0">
                <a:latin typeface="Montserrat Light" panose="00000400000000000000" pitchFamily="2" charset="-52"/>
                <a:ea typeface="Roboto Condensed Light" panose="02000000000000000000" pitchFamily="2" charset="0"/>
                <a:cs typeface="Times New Roman" pitchFamily="18" charset="0"/>
              </a:rPr>
              <a:t>Фиксация стоимости недвижимости (залоги и недвижимость на балансе), как минимум, до 01.01.2024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EEC602-E3A7-4B29-85F5-CC1713630DD7}"/>
              </a:ext>
            </a:extLst>
          </p:cNvPr>
          <p:cNvSpPr txBox="1"/>
          <p:nvPr/>
        </p:nvSpPr>
        <p:spPr>
          <a:xfrm>
            <a:off x="5796959" y="2166600"/>
            <a:ext cx="1858304" cy="2401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400" dirty="0">
                <a:latin typeface="Montserrat Light" panose="00000400000000000000" pitchFamily="2" charset="-52"/>
                <a:ea typeface="Roboto Condensed Light" panose="02000000000000000000" pitchFamily="2" charset="0"/>
                <a:cs typeface="Times New Roman" pitchFamily="18" charset="0"/>
              </a:rPr>
              <a:t>Формирование не позднее 01.07.2021 реальных и действенных механизмов стимулирующего и пропорционального регулирования банков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6D22C8-3E5F-4148-B20D-A0FD3EF66AAB}"/>
              </a:ext>
            </a:extLst>
          </p:cNvPr>
          <p:cNvSpPr txBox="1"/>
          <p:nvPr/>
        </p:nvSpPr>
        <p:spPr>
          <a:xfrm>
            <a:off x="3613740" y="1957037"/>
            <a:ext cx="1803322" cy="2143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400" dirty="0">
                <a:latin typeface="Montserrat Light" panose="00000400000000000000" pitchFamily="2" charset="-52"/>
                <a:ea typeface="Roboto Condensed Light" panose="02000000000000000000" pitchFamily="2" charset="0"/>
                <a:cs typeface="Times New Roman" pitchFamily="18" charset="0"/>
              </a:rPr>
              <a:t>Формирование в 2021 году </a:t>
            </a:r>
            <a:r>
              <a:rPr lang="ru-RU" sz="1400" dirty="0" err="1">
                <a:latin typeface="Montserrat Light" panose="00000400000000000000" pitchFamily="2" charset="-52"/>
                <a:ea typeface="Roboto Condensed Light" panose="02000000000000000000" pitchFamily="2" charset="0"/>
                <a:cs typeface="Times New Roman" pitchFamily="18" charset="0"/>
              </a:rPr>
              <a:t>постризисной</a:t>
            </a:r>
            <a:r>
              <a:rPr lang="ru-RU" sz="1400" dirty="0">
                <a:latin typeface="Montserrat Light" panose="00000400000000000000" pitchFamily="2" charset="-52"/>
                <a:ea typeface="Roboto Condensed Light" panose="02000000000000000000" pitchFamily="2" charset="0"/>
                <a:cs typeface="Times New Roman" pitchFamily="18" charset="0"/>
              </a:rPr>
              <a:t> долгосрочной (как минимум, до 2030 года) стратегии развития финансового сектора   </a:t>
            </a:r>
          </a:p>
        </p:txBody>
      </p:sp>
      <p:grpSp>
        <p:nvGrpSpPr>
          <p:cNvPr id="7" name="Группа 33">
            <a:extLst>
              <a:ext uri="{FF2B5EF4-FFF2-40B4-BE49-F238E27FC236}">
                <a16:creationId xmlns:a16="http://schemas.microsoft.com/office/drawing/2014/main" id="{314D2A10-BD6C-44D7-A50C-20BD965121B5}"/>
              </a:ext>
            </a:extLst>
          </p:cNvPr>
          <p:cNvGrpSpPr/>
          <p:nvPr/>
        </p:nvGrpSpPr>
        <p:grpSpPr>
          <a:xfrm>
            <a:off x="1716342" y="5011421"/>
            <a:ext cx="301251" cy="307777"/>
            <a:chOff x="3593165" y="2355040"/>
            <a:chExt cx="326355" cy="307777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F22D9883-9885-426A-9371-3BAB7829A1FB}"/>
                </a:ext>
              </a:extLst>
            </p:cNvPr>
            <p:cNvSpPr/>
            <p:nvPr/>
          </p:nvSpPr>
          <p:spPr>
            <a:xfrm>
              <a:off x="3593165" y="2355088"/>
              <a:ext cx="292463" cy="292463"/>
            </a:xfrm>
            <a:prstGeom prst="ellipse">
              <a:avLst/>
            </a:prstGeom>
            <a:solidFill>
              <a:srgbClr val="1C5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3F952A-5FF4-4291-A26F-3FCC63E3ECAB}"/>
                </a:ext>
              </a:extLst>
            </p:cNvPr>
            <p:cNvSpPr txBox="1"/>
            <p:nvPr/>
          </p:nvSpPr>
          <p:spPr>
            <a:xfrm>
              <a:off x="3611797" y="2355040"/>
              <a:ext cx="307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Montserrat" panose="00000800000000000000" pitchFamily="2" charset="-52"/>
                </a:rPr>
                <a:t>1</a:t>
              </a:r>
            </a:p>
          </p:txBody>
        </p:sp>
      </p:grpSp>
      <p:grpSp>
        <p:nvGrpSpPr>
          <p:cNvPr id="9" name="Группа 36">
            <a:extLst>
              <a:ext uri="{FF2B5EF4-FFF2-40B4-BE49-F238E27FC236}">
                <a16:creationId xmlns:a16="http://schemas.microsoft.com/office/drawing/2014/main" id="{D4A09B70-D027-4748-9EF8-CA84F225EDFC}"/>
              </a:ext>
            </a:extLst>
          </p:cNvPr>
          <p:cNvGrpSpPr/>
          <p:nvPr/>
        </p:nvGrpSpPr>
        <p:grpSpPr>
          <a:xfrm>
            <a:off x="2992766" y="4275965"/>
            <a:ext cx="285897" cy="307777"/>
            <a:chOff x="3593165" y="2355040"/>
            <a:chExt cx="309722" cy="307777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88DE20B5-23F1-4069-964A-2791A9B64C0B}"/>
                </a:ext>
              </a:extLst>
            </p:cNvPr>
            <p:cNvSpPr/>
            <p:nvPr/>
          </p:nvSpPr>
          <p:spPr>
            <a:xfrm>
              <a:off x="3593165" y="2355088"/>
              <a:ext cx="292463" cy="292463"/>
            </a:xfrm>
            <a:prstGeom prst="ellipse">
              <a:avLst/>
            </a:prstGeom>
            <a:solidFill>
              <a:srgbClr val="1C5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566A975-9AA7-4970-9A75-A13E23980118}"/>
                </a:ext>
              </a:extLst>
            </p:cNvPr>
            <p:cNvSpPr txBox="1"/>
            <p:nvPr/>
          </p:nvSpPr>
          <p:spPr>
            <a:xfrm>
              <a:off x="3595164" y="2355040"/>
              <a:ext cx="307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Montserrat" panose="00000800000000000000" pitchFamily="2" charset="-52"/>
                </a:rPr>
                <a:t>2</a:t>
              </a:r>
            </a:p>
          </p:txBody>
        </p:sp>
      </p:grpSp>
      <p:grpSp>
        <p:nvGrpSpPr>
          <p:cNvPr id="10" name="Группа 39">
            <a:extLst>
              <a:ext uri="{FF2B5EF4-FFF2-40B4-BE49-F238E27FC236}">
                <a16:creationId xmlns:a16="http://schemas.microsoft.com/office/drawing/2014/main" id="{42141705-4802-4FFF-A5BC-0C7CE18A850B}"/>
              </a:ext>
            </a:extLst>
          </p:cNvPr>
          <p:cNvGrpSpPr/>
          <p:nvPr/>
        </p:nvGrpSpPr>
        <p:grpSpPr>
          <a:xfrm>
            <a:off x="4458862" y="4052943"/>
            <a:ext cx="285897" cy="307777"/>
            <a:chOff x="3593165" y="2355040"/>
            <a:chExt cx="309722" cy="307777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5E7F09A1-4BFE-471C-8BCB-CA3E0628EF19}"/>
                </a:ext>
              </a:extLst>
            </p:cNvPr>
            <p:cNvSpPr/>
            <p:nvPr/>
          </p:nvSpPr>
          <p:spPr>
            <a:xfrm>
              <a:off x="3593165" y="2355088"/>
              <a:ext cx="292463" cy="292463"/>
            </a:xfrm>
            <a:prstGeom prst="ellipse">
              <a:avLst/>
            </a:prstGeom>
            <a:solidFill>
              <a:srgbClr val="1C5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BC7070-36F4-45F5-A4E3-8FEEE17733C8}"/>
                </a:ext>
              </a:extLst>
            </p:cNvPr>
            <p:cNvSpPr txBox="1"/>
            <p:nvPr/>
          </p:nvSpPr>
          <p:spPr>
            <a:xfrm>
              <a:off x="3595164" y="2355040"/>
              <a:ext cx="307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Montserrat" panose="00000800000000000000" pitchFamily="2" charset="-52"/>
                </a:rPr>
                <a:t>3</a:t>
              </a:r>
            </a:p>
          </p:txBody>
        </p:sp>
      </p:grpSp>
      <p:grpSp>
        <p:nvGrpSpPr>
          <p:cNvPr id="11" name="Группа 42">
            <a:extLst>
              <a:ext uri="{FF2B5EF4-FFF2-40B4-BE49-F238E27FC236}">
                <a16:creationId xmlns:a16="http://schemas.microsoft.com/office/drawing/2014/main" id="{66CAE970-7461-4C1F-B71C-896ADBDFA80A}"/>
              </a:ext>
            </a:extLst>
          </p:cNvPr>
          <p:cNvGrpSpPr/>
          <p:nvPr/>
        </p:nvGrpSpPr>
        <p:grpSpPr>
          <a:xfrm>
            <a:off x="6079214" y="4376698"/>
            <a:ext cx="284398" cy="308619"/>
            <a:chOff x="3577530" y="2338932"/>
            <a:chExt cx="308098" cy="308619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4307BB2A-121C-46D1-BA95-4F9E505F48B1}"/>
                </a:ext>
              </a:extLst>
            </p:cNvPr>
            <p:cNvSpPr/>
            <p:nvPr/>
          </p:nvSpPr>
          <p:spPr>
            <a:xfrm>
              <a:off x="3593165" y="2355088"/>
              <a:ext cx="292463" cy="292463"/>
            </a:xfrm>
            <a:prstGeom prst="ellipse">
              <a:avLst/>
            </a:prstGeom>
            <a:solidFill>
              <a:srgbClr val="1C5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95BA3F2-3E65-45AB-B2C9-0329B0B9C07F}"/>
                </a:ext>
              </a:extLst>
            </p:cNvPr>
            <p:cNvSpPr txBox="1"/>
            <p:nvPr/>
          </p:nvSpPr>
          <p:spPr>
            <a:xfrm>
              <a:off x="3577530" y="2338932"/>
              <a:ext cx="308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Montserrat" panose="00000800000000000000" pitchFamily="2" charset="-52"/>
                </a:rPr>
                <a:t>4</a:t>
              </a:r>
            </a:p>
          </p:txBody>
        </p:sp>
      </p:grpSp>
      <p:grpSp>
        <p:nvGrpSpPr>
          <p:cNvPr id="12" name="Группа 45">
            <a:extLst>
              <a:ext uri="{FF2B5EF4-FFF2-40B4-BE49-F238E27FC236}">
                <a16:creationId xmlns:a16="http://schemas.microsoft.com/office/drawing/2014/main" id="{D1F87DF4-4BCF-4986-9E26-2DFD572EBD1F}"/>
              </a:ext>
            </a:extLst>
          </p:cNvPr>
          <p:cNvGrpSpPr/>
          <p:nvPr/>
        </p:nvGrpSpPr>
        <p:grpSpPr>
          <a:xfrm>
            <a:off x="7097814" y="5011421"/>
            <a:ext cx="285897" cy="307777"/>
            <a:chOff x="3593165" y="2355040"/>
            <a:chExt cx="309722" cy="307777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C36CE343-94D7-437E-8D52-3BB17246539A}"/>
                </a:ext>
              </a:extLst>
            </p:cNvPr>
            <p:cNvSpPr/>
            <p:nvPr/>
          </p:nvSpPr>
          <p:spPr>
            <a:xfrm>
              <a:off x="3593165" y="2355088"/>
              <a:ext cx="292463" cy="292463"/>
            </a:xfrm>
            <a:prstGeom prst="ellipse">
              <a:avLst/>
            </a:prstGeom>
            <a:solidFill>
              <a:srgbClr val="1C5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C45B31D-7CFC-4757-8C01-34977111FFA9}"/>
                </a:ext>
              </a:extLst>
            </p:cNvPr>
            <p:cNvSpPr txBox="1"/>
            <p:nvPr/>
          </p:nvSpPr>
          <p:spPr>
            <a:xfrm>
              <a:off x="3595164" y="2355040"/>
              <a:ext cx="307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Montserrat" panose="00000800000000000000" pitchFamily="2" charset="-52"/>
                </a:rPr>
                <a:t>5</a:t>
              </a:r>
            </a:p>
          </p:txBody>
        </p:sp>
      </p:grp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4AB86FE-DB74-45DB-834B-7B82F193A525}"/>
              </a:ext>
            </a:extLst>
          </p:cNvPr>
          <p:cNvSpPr/>
          <p:nvPr/>
        </p:nvSpPr>
        <p:spPr>
          <a:xfrm>
            <a:off x="6553200" y="1"/>
            <a:ext cx="2590800" cy="439718"/>
          </a:xfrm>
          <a:prstGeom prst="rect">
            <a:avLst/>
          </a:prstGeom>
          <a:solidFill>
            <a:srgbClr val="1C5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Montserrat Light" panose="00000400000000000000" pitchFamily="2" charset="-52"/>
              <a:ea typeface="Roboto Condensed Light" panose="02000000000000000000" pitchFamily="2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660232" y="0"/>
            <a:ext cx="2214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«Разморозка финансового</a:t>
            </a:r>
          </a:p>
          <a:p>
            <a:r>
              <a:rPr lang="ru-RU" sz="1400" dirty="0"/>
              <a:t> сектора»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95D602A8-06F2-4D16-82BB-B9275342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05" y="411068"/>
            <a:ext cx="3816424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меры поддержки банковского сектора на 2021 год</a:t>
            </a:r>
          </a:p>
        </p:txBody>
      </p:sp>
    </p:spTree>
    <p:extLst>
      <p:ext uri="{BB962C8B-B14F-4D97-AF65-F5344CB8AC3E}">
        <p14:creationId xmlns:p14="http://schemas.microsoft.com/office/powerpoint/2010/main" val="65792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84125D8-D6C1-4C21-83ED-968D4175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765A-6D57-4D43-AEBA-CFAFCCFF87FC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139C1B-1EDB-4C11-91AA-8789162D8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326979" y="-1372192"/>
            <a:ext cx="6903214" cy="955717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678C9A-BBFA-46D0-ABFD-42C83B35EB22}"/>
              </a:ext>
            </a:extLst>
          </p:cNvPr>
          <p:cNvSpPr/>
          <p:nvPr/>
        </p:nvSpPr>
        <p:spPr>
          <a:xfrm>
            <a:off x="0" y="-45216"/>
            <a:ext cx="9557171" cy="6903216"/>
          </a:xfrm>
          <a:prstGeom prst="rect">
            <a:avLst/>
          </a:prstGeom>
          <a:gradFill flip="none" rotWithShape="1">
            <a:gsLst>
              <a:gs pos="51000">
                <a:srgbClr val="1C5CBD">
                  <a:alpha val="29000"/>
                </a:srgbClr>
              </a:gs>
              <a:gs pos="25000">
                <a:srgbClr val="2868C9"/>
              </a:gs>
              <a:gs pos="0">
                <a:srgbClr val="4585E3"/>
              </a:gs>
              <a:gs pos="63000">
                <a:srgbClr val="1C5CBD">
                  <a:alpha val="44000"/>
                </a:srgbClr>
              </a:gs>
              <a:gs pos="52000">
                <a:srgbClr val="1C5CBD">
                  <a:alpha val="34000"/>
                </a:srgb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F170448-CE20-4611-A904-EF85BE2A88A6}"/>
              </a:ext>
            </a:extLst>
          </p:cNvPr>
          <p:cNvSpPr txBox="1">
            <a:spLocks/>
          </p:cNvSpPr>
          <p:nvPr/>
        </p:nvSpPr>
        <p:spPr>
          <a:xfrm>
            <a:off x="5967848" y="3717032"/>
            <a:ext cx="2795202" cy="249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C5CBD"/>
                </a:solidFill>
                <a:latin typeface="Montserrat" panose="00000800000000000000" pitchFamily="2" charset="-52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Montserrat" panose="00000800000000000000" pitchFamily="2" charset="-52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909513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206</Words>
  <Application>Microsoft Office PowerPoint</Application>
  <PresentationFormat>Экран (4:3)</PresentationFormat>
  <Paragraphs>30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Montserrat</vt:lpstr>
      <vt:lpstr>Montserrat Light</vt:lpstr>
      <vt:lpstr>Wingdings</vt:lpstr>
      <vt:lpstr>Тема Office</vt:lpstr>
      <vt:lpstr>Презентация PowerPoint</vt:lpstr>
      <vt:lpstr>Активные и взвешенные меры Правительства и Банка России по поддержке банков и клиентов в 2020 году позволили не допустить коллапса банковской и финансовой системы </vt:lpstr>
      <vt:lpstr>Основные меры поддержки банковского сектора на 2021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Малые и средние банки.  Работа над ошибками в 2021 году</dc:title>
  <dc:creator>a.arifov</dc:creator>
  <cp:lastModifiedBy>Арифов Александр</cp:lastModifiedBy>
  <cp:revision>13</cp:revision>
  <dcterms:created xsi:type="dcterms:W3CDTF">2020-12-15T13:57:06Z</dcterms:created>
  <dcterms:modified xsi:type="dcterms:W3CDTF">2021-01-28T06:56:44Z</dcterms:modified>
</cp:coreProperties>
</file>