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0" r:id="rId2"/>
    <p:sldId id="431" r:id="rId3"/>
    <p:sldId id="433" r:id="rId4"/>
    <p:sldId id="434" r:id="rId5"/>
    <p:sldId id="435" r:id="rId6"/>
    <p:sldId id="436" r:id="rId7"/>
    <p:sldId id="439" r:id="rId8"/>
    <p:sldId id="451" r:id="rId9"/>
    <p:sldId id="440" r:id="rId10"/>
    <p:sldId id="441" r:id="rId11"/>
    <p:sldId id="442" r:id="rId12"/>
    <p:sldId id="443" r:id="rId13"/>
    <p:sldId id="445" r:id="rId14"/>
    <p:sldId id="452" r:id="rId15"/>
    <p:sldId id="453" r:id="rId16"/>
    <p:sldId id="456" r:id="rId17"/>
    <p:sldId id="457" r:id="rId18"/>
    <p:sldId id="458" r:id="rId19"/>
    <p:sldId id="459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E6EDED5-30D6-494D-B053-A20406B2F946}">
          <p14:sldIdLst>
            <p14:sldId id="430"/>
            <p14:sldId id="431"/>
            <p14:sldId id="433"/>
            <p14:sldId id="434"/>
            <p14:sldId id="435"/>
            <p14:sldId id="436"/>
            <p14:sldId id="439"/>
            <p14:sldId id="451"/>
            <p14:sldId id="440"/>
            <p14:sldId id="441"/>
            <p14:sldId id="442"/>
            <p14:sldId id="443"/>
            <p14:sldId id="445"/>
            <p14:sldId id="452"/>
            <p14:sldId id="453"/>
            <p14:sldId id="456"/>
            <p14:sldId id="457"/>
            <p14:sldId id="458"/>
            <p14:sldId id="459"/>
          </p14:sldIdLst>
        </p14:section>
        <p14:section name="Раздел без заголовка" id="{9F6C7CD4-45BE-48E5-88FF-A4093F16A636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7C80"/>
    <a:srgbClr val="0000CC"/>
    <a:srgbClr val="FF9966"/>
    <a:srgbClr val="002060"/>
    <a:srgbClr val="008000"/>
    <a:srgbClr val="339933"/>
    <a:srgbClr val="EAEAEA"/>
    <a:srgbClr val="00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28" autoAdjust="0"/>
  </p:normalViewPr>
  <p:slideViewPr>
    <p:cSldViewPr>
      <p:cViewPr>
        <p:scale>
          <a:sx n="82" d="100"/>
          <a:sy n="82" d="100"/>
        </p:scale>
        <p:origin x="-241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2017г.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8.2843051102905642E-17"/>
                  <c:y val="0.3211706652685445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8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0.12</c:v>
                </c:pt>
                <c:pt idx="2">
                  <c:v>-0.08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6.7781461183282852E-3"/>
                  <c:y val="0.212202949874887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0.21</c:v>
                </c:pt>
                <c:pt idx="1">
                  <c:v>0.15</c:v>
                </c:pt>
                <c:pt idx="2">
                  <c:v>-0.01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829312"/>
        <c:axId val="42830848"/>
      </c:barChart>
      <c:catAx>
        <c:axId val="428293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42830848"/>
        <c:crosses val="autoZero"/>
        <c:auto val="1"/>
        <c:lblAlgn val="ctr"/>
        <c:lblOffset val="100"/>
        <c:noMultiLvlLbl val="0"/>
      </c:catAx>
      <c:valAx>
        <c:axId val="42830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28293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564693223953151"/>
          <c:y val="0.79719147272013757"/>
          <c:w val="0.33314321315437134"/>
          <c:h val="0.1037089521807045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2017г.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0.12</c:v>
                </c:pt>
                <c:pt idx="1">
                  <c:v>0.15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2018г.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3,4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0.19</c:v>
                </c:pt>
                <c:pt idx="1">
                  <c:v>7.0000000000000007E-2</c:v>
                </c:pt>
                <c:pt idx="2" formatCode="0.0%">
                  <c:v>3.4000000000000002E-2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298624"/>
        <c:axId val="44300160"/>
      </c:barChart>
      <c:catAx>
        <c:axId val="44298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44300160"/>
        <c:crosses val="autoZero"/>
        <c:auto val="1"/>
        <c:lblAlgn val="ctr"/>
        <c:lblOffset val="100"/>
        <c:noMultiLvlLbl val="0"/>
      </c:catAx>
      <c:valAx>
        <c:axId val="443001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4298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372187927333381"/>
          <c:y val="0.86601358138298734"/>
          <c:w val="0.33314321315437129"/>
          <c:h val="0.1037089521807045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33.8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14.4</c:v>
                </c:pt>
                <c:pt idx="1">
                  <c:v>25.3</c:v>
                </c:pt>
                <c:pt idx="2">
                  <c:v>33.799999999999997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37.0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14.6</c:v>
                </c:pt>
                <c:pt idx="1">
                  <c:v>26.3</c:v>
                </c:pt>
                <c:pt idx="2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01.01.2019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14.3</c:v>
                </c:pt>
                <c:pt idx="1">
                  <c:v>26.7</c:v>
                </c:pt>
                <c:pt idx="2">
                  <c:v>40.299999999999997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153664"/>
        <c:axId val="103155200"/>
      </c:barChart>
      <c:catAx>
        <c:axId val="103153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3155200"/>
        <c:crosses val="autoZero"/>
        <c:auto val="1"/>
        <c:lblAlgn val="ctr"/>
        <c:lblOffset val="100"/>
        <c:noMultiLvlLbl val="0"/>
      </c:catAx>
      <c:valAx>
        <c:axId val="103155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153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960761841320269"/>
          <c:y val="0.91764618552442179"/>
          <c:w val="0.40347186553011699"/>
          <c:h val="8.2353814475578185E-2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2017г.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259321036401361E-3"/>
                  <c:y val="0.326713552516298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9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0.06</c:v>
                </c:pt>
                <c:pt idx="1">
                  <c:v>0.11</c:v>
                </c:pt>
                <c:pt idx="2">
                  <c:v>-0.09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1916844074382127E-2"/>
                  <c:y val="0.245240168662006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Системообразующие банки
</c:v>
                </c:pt>
                <c:pt idx="1">
                  <c:v>Банки с СК &gt; 2 млрд.руб.
</c:v>
                </c:pt>
                <c:pt idx="2">
                  <c:v>Банки с 2 млрд.руб. &gt; СК &gt; 300 млн.руб.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0.23</c:v>
                </c:pt>
                <c:pt idx="1">
                  <c:v>0.16</c:v>
                </c:pt>
                <c:pt idx="2">
                  <c:v>-0.02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261696"/>
        <c:axId val="103263232"/>
      </c:barChart>
      <c:catAx>
        <c:axId val="103261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3263232"/>
        <c:crosses val="autoZero"/>
        <c:auto val="1"/>
        <c:lblAlgn val="ctr"/>
        <c:lblOffset val="100"/>
        <c:noMultiLvlLbl val="0"/>
      </c:catAx>
      <c:valAx>
        <c:axId val="1032632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3261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564693223953151"/>
          <c:y val="0.79719147272013757"/>
          <c:w val="0.33314321315437134"/>
          <c:h val="0.1037089521807045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392D7-539E-4558-95E8-2176CF17C64B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D379B-3D88-4B07-BD0D-41C524DC9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637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E2ABB-0ACC-49FB-8E43-3973A335285B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FADEC-539C-4027-91E2-ABF2795DA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A558-FCC7-46DB-81E6-FDEC265F090E}" type="datetime1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D24D-52FF-49A8-AD4B-0EAE9559D51A}" type="datetime1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93E7-D0B5-4A47-9B27-3D32250BA910}" type="datetime1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8087-F215-42D1-B1DF-93559F185135}" type="datetime1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41DD-6EC2-47E7-8C78-A329FE82EA98}" type="datetime1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D2B4-D774-413F-8A97-6057462EAA29}" type="datetime1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90B-4852-4970-A9D2-2E55413D2DA6}" type="datetime1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1348-16B2-4199-9F45-6D7D0A680AAE}" type="datetime1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9D46-6D3A-4460-9BD4-BFC8344BAF35}" type="datetime1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80F7-571B-406F-8284-4E9F50B58BC8}" type="datetime1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DAA3-A89D-4EA2-8FE5-761A22E29C49}" type="datetime1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2D53-4237-4FCB-96B7-9487781A3E6F}" type="datetime1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F29B-AF01-4166-A62B-72EE1A8D7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naliz@asros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326" y="0"/>
            <a:ext cx="9700860" cy="685800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3528" y="47667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«Банковский надзор  и региональные банки- проблемы реализации пропорционального регулирования» 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3600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965" y="5373216"/>
            <a:ext cx="61206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Дралин Михаил Александрович </a:t>
            </a:r>
          </a:p>
          <a:p>
            <a:r>
              <a:rPr lang="ru-RU" dirty="0" smtClean="0"/>
              <a:t>Заместитель председателя  Совета Ассоциации «Россия»  </a:t>
            </a:r>
          </a:p>
          <a:p>
            <a:r>
              <a:rPr lang="ru-RU" sz="1600" dirty="0" smtClean="0"/>
              <a:t>Председатель Правления  ПАО Банк «Кузнецкий»</a:t>
            </a:r>
          </a:p>
          <a:p>
            <a:r>
              <a:rPr lang="ru-RU" sz="1600" dirty="0" smtClean="0"/>
              <a:t>Депутат Законодательного Собрания Пензенской области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6797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10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НОРМАТИВНОЕ  ПОСЛАБЛЕНИЕ  ДЛЯ  БАНКОВ  С  БАЗОВОЙ  ЛИЦЕНЗИЕЙ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7" y="1124744"/>
            <a:ext cx="684076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Отмена надбавок к  нормативам достаточности капитала;</a:t>
            </a:r>
          </a:p>
          <a:p>
            <a:pPr algn="just"/>
            <a:endParaRPr lang="ru-RU" sz="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Сокращение числа обязательных нормативов (до 5)  и отмена отдельных видов  обязательных отчетов (на 1 отчет) и раскрытий  ( снижение трудоемкости );</a:t>
            </a:r>
          </a:p>
          <a:p>
            <a:pPr algn="just"/>
            <a:endParaRPr lang="ru-RU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Возможность совмещения должности начальника отдела управления рисками и начальника СВК (сокращение кадров) ;</a:t>
            </a:r>
          </a:p>
          <a:p>
            <a:pPr algn="just"/>
            <a:endParaRPr lang="ru-RU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Снижение размера нормативов </a:t>
            </a:r>
            <a:r>
              <a:rPr lang="ru-RU" dirty="0"/>
              <a:t>обязательных резервов, подлежащих </a:t>
            </a:r>
            <a:r>
              <a:rPr lang="ru-RU" dirty="0" smtClean="0"/>
              <a:t>депонированию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Банке </a:t>
            </a:r>
            <a:r>
              <a:rPr lang="ru-RU" dirty="0" smtClean="0"/>
              <a:t>России ( высвобождение денежных средств и получение дополнительного дохода по размещению ресурсов).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Введение пропорционального регулирования не оказало положительного влияния на бизнес банков с базовой лицензией (снижение расходов или увеличение доходов)</a:t>
            </a:r>
          </a:p>
        </p:txBody>
      </p:sp>
    </p:spTree>
    <p:extLst>
      <p:ext uri="{BB962C8B-B14F-4D97-AF65-F5344CB8AC3E}">
        <p14:creationId xmlns:p14="http://schemas.microsoft.com/office/powerpoint/2010/main" val="418598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11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НЕГАТИВНОЕ  ВЛИЯНИЕ  ПРОПОРЦИОНАЛЬНОГО  РЕГУЛИРОВАНИЯ  НА БИЗНЕС 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БАНКОВ  С БАЗОВОЙ  ЛИЦЕНЗИЕЙ  И РЕГИОНАЛЬНЫХ  БАНКОВ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31741"/>
              </p:ext>
            </p:extLst>
          </p:nvPr>
        </p:nvGraphicFramePr>
        <p:xfrm>
          <a:off x="1475656" y="1556792"/>
          <a:ext cx="6408712" cy="374856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085591"/>
                <a:gridCol w="2323121"/>
              </a:tblGrid>
              <a:tr h="19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Категория клиентов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Банки</a:t>
                      </a:r>
                      <a:r>
                        <a:rPr lang="ru-RU" sz="1600" baseline="0" dirty="0" smtClean="0">
                          <a:effectLst/>
                        </a:rPr>
                        <a:t> с базовой лицензией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Исполнители государственных контрактов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ограничен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Предприятия ВПК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ограничен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Средства СРО в области строительства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ограничен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Специальный расчетный счет застройщика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ограничен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Эскроу</a:t>
                      </a:r>
                      <a:r>
                        <a:rPr lang="ru-RU" sz="1400" b="0" dirty="0">
                          <a:effectLst/>
                        </a:rPr>
                        <a:t>-счета участников долевого строительства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ограничен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Субъекты МСП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«якобы» неограничен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Физические лица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«якобы» неограничен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81477" y="980728"/>
            <a:ext cx="5981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Доступ к клиентской базе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8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НЕГАТИВНОЕ  ВЛИЯНИЕ  ПРОПОРЦИОНАЛЬНОГО  РЕГУЛИРОВАНИЯ  НА БИЗНЕС 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БАНКОВ  С БАЗОВОЙ  ЛИЦЕНЗИЕЙ  И РЕГИОНАЛЬНЫХ  БАНКОВ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3" y="692696"/>
            <a:ext cx="7662684" cy="133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ea typeface="Calibri"/>
                <a:cs typeface="Times New Roman"/>
              </a:rPr>
              <a:t>  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Ограничения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по обслуживанию «якобы» доступных групп клиентов: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ru-RU" sz="1600" dirty="0" smtClean="0">
                <a:ea typeface="Calibri"/>
                <a:cs typeface="Times New Roman"/>
              </a:rPr>
              <a:t>Снижен лимит кредитования «непрофильных» клиентов (Н6 коэфф.2 ) и как следствие переход  крупных клиентов в другие банки;</a:t>
            </a:r>
          </a:p>
          <a:p>
            <a:pPr>
              <a:spcAft>
                <a:spcPts val="800"/>
              </a:spcAft>
            </a:pPr>
            <a:r>
              <a:rPr lang="ru-RU" sz="1600" dirty="0" smtClean="0">
                <a:ea typeface="Calibri"/>
                <a:cs typeface="Times New Roman"/>
              </a:rPr>
              <a:t>2.    Неконкурентные условия кредитования МСП;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8119"/>
              </p:ext>
            </p:extLst>
          </p:nvPr>
        </p:nvGraphicFramePr>
        <p:xfrm>
          <a:off x="1376177" y="2015444"/>
          <a:ext cx="6048673" cy="151216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830151"/>
                <a:gridCol w="1609261"/>
                <a:gridCol w="1609261"/>
              </a:tblGrid>
              <a:tr h="25202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 клиентов (субъект МСП)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Возможности кредитования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Крупные банки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Малые банки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Предприятия АПК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Ставка 1-5 %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до 15 лет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Ставка 9,6-10,6 %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до 3 лет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Предприятия МСП, работающие в приоритетных отраслях экономики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Ставка 6,5 %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до 10 лет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Ставка 9,6-10,6 %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до 3 лет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86519" y="4582578"/>
            <a:ext cx="7041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Пропорциональное регулирование привело к существенным ограничениям во всех сегментах банковских услуг, вплоть до полного отсутствия сегментов рынка для работы региональных  банков и банков с базовой лицензией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3753" y="3717032"/>
            <a:ext cx="7308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3. Ограничение по  обслуживанию физических лиц (проект по обслуживани</a:t>
            </a:r>
            <a:r>
              <a:rPr lang="ru-RU" sz="1600" dirty="0"/>
              <a:t>ю</a:t>
            </a:r>
            <a:r>
              <a:rPr lang="ru-RU" sz="1600" dirty="0" smtClean="0"/>
              <a:t>  </a:t>
            </a:r>
            <a:r>
              <a:rPr lang="ru-RU" sz="1600" dirty="0"/>
              <a:t>з/п </a:t>
            </a:r>
            <a:r>
              <a:rPr lang="ru-RU" sz="1600" dirty="0" smtClean="0"/>
              <a:t>проектов на основе рейтинга)</a:t>
            </a:r>
          </a:p>
        </p:txBody>
      </p:sp>
    </p:spTree>
    <p:extLst>
      <p:ext uri="{BB962C8B-B14F-4D97-AF65-F5344CB8AC3E}">
        <p14:creationId xmlns:p14="http://schemas.microsoft.com/office/powerpoint/2010/main" val="327758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13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ОГРАНИЧЕНИЯ  ПРИ  ПОЛУЧЕНИИ  РЕЙТИНГА (МЕТОДИКА </a:t>
            </a:r>
            <a:r>
              <a:rPr lang="en-US" b="1" dirty="0" smtClean="0">
                <a:solidFill>
                  <a:schemeClr val="bg1"/>
                </a:solidFill>
              </a:rPr>
              <a:t>RAEX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764704"/>
            <a:ext cx="7350391" cy="68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Методика содержит прямое указание   на присвоение низкой оценки рыночных позиций и доли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вкладов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03632"/>
              </p:ext>
            </p:extLst>
          </p:nvPr>
        </p:nvGraphicFramePr>
        <p:xfrm>
          <a:off x="1068801" y="1449763"/>
          <a:ext cx="7134367" cy="27885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31633"/>
                <a:gridCol w="2451367"/>
                <a:gridCol w="2451367"/>
              </a:tblGrid>
              <a:tr h="141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Фактор влияния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Вес значимости показателей,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Примечание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36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Рыночные позиции, в </a:t>
                      </a:r>
                      <a:r>
                        <a:rPr lang="ru-RU" sz="1200" dirty="0" smtClean="0">
                          <a:effectLst/>
                        </a:rPr>
                        <a:t>том числе:</a:t>
                      </a:r>
                      <a:endParaRPr lang="ru-RU" sz="12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деловая репутация, специализация </a:t>
                      </a:r>
                      <a:r>
                        <a:rPr lang="ru-RU" sz="1000" dirty="0">
                          <a:effectLst/>
                        </a:rPr>
                        <a:t>и кэптивность</a:t>
                      </a:r>
                      <a:endParaRPr lang="ru-R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</a:rPr>
                        <a:t>конкурентные позиции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*Оценка </a:t>
                      </a:r>
                      <a:r>
                        <a:rPr lang="ru-RU" sz="1100" dirty="0">
                          <a:effectLst/>
                        </a:rPr>
                        <a:t>фактора ограничивается баллом 0 для банков с базовой лицензией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4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Финансовый анализ, в </a:t>
                      </a:r>
                      <a:r>
                        <a:rPr lang="ru-RU" sz="1200" dirty="0" smtClean="0">
                          <a:effectLst/>
                        </a:rPr>
                        <a:t>том числе: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 dirty="0">
                          <a:effectLst/>
                        </a:rPr>
                        <a:t>Структура ресурсной базы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(предположительное влияние до </a:t>
                      </a:r>
                      <a:r>
                        <a:rPr lang="ru-RU" sz="1200" dirty="0" smtClean="0">
                          <a:effectLst/>
                        </a:rPr>
                        <a:t>-5%)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**Негативно оценивается зависимость ресурсной базы от одного источника пассивов (прежде всего средств физических лиц)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7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 smtClean="0">
                          <a:effectLst/>
                        </a:rPr>
                        <a:t>Управление и риск менеджмент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99592" y="472514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В методику получения рейтинга заложена дискриминация  банков с базовой лицензией и региональных банков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6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14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5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/>
              <a:t>МЕРОПРИЯТИЯ   ПРОВОДИМЫЕ    АССОЦИАЦИЕЙ    «РОССИЯ»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817" y="3140968"/>
            <a:ext cx="862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7 декабря 2018 года </a:t>
            </a:r>
            <a:r>
              <a:rPr lang="ru-RU" dirty="0" smtClean="0"/>
              <a:t>заседание Комитета Совета Федерации по бюджету и финансовым рынкам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5770" y="836712"/>
            <a:ext cx="873670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Создана рабочая группа по взаимодействию с региональными банками и банками с базовой лицензией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933056"/>
            <a:ext cx="862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18 февраля 2019 года</a:t>
            </a:r>
            <a:r>
              <a:rPr lang="ru-RU" dirty="0" smtClean="0"/>
              <a:t> встреча с  Председателем Комитета Государственной думы по финансовым  рынка </a:t>
            </a:r>
            <a:r>
              <a:rPr lang="ru-RU" dirty="0" err="1" smtClean="0"/>
              <a:t>А.Аксаковым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8877" y="4742107"/>
            <a:ext cx="862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18 февраля 2019 года</a:t>
            </a:r>
            <a:r>
              <a:rPr lang="ru-RU" dirty="0" smtClean="0"/>
              <a:t> встреча с  Председателем ЦБ РФ  </a:t>
            </a:r>
            <a:r>
              <a:rPr lang="ru-RU" dirty="0" err="1" smtClean="0"/>
              <a:t>Э.Набиуллиной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5769" y="1628800"/>
            <a:ext cx="8808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26 октября 2018 года </a:t>
            </a:r>
            <a:r>
              <a:rPr lang="ru-RU" dirty="0" smtClean="0"/>
              <a:t>рабочая встреча в Ассоциации «Россия» </a:t>
            </a:r>
            <a:r>
              <a:rPr lang="ru-RU" dirty="0"/>
              <a:t>по вопросам регулирования деятельности кредитных организаций с базовой </a:t>
            </a:r>
            <a:r>
              <a:rPr lang="ru-RU" dirty="0" smtClean="0"/>
              <a:t>лицензией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1" y="2420888"/>
            <a:ext cx="864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9 ноября 2018 года 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Заседание Президиума Совета Ассоциации «Россия»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5291916"/>
            <a:ext cx="878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  <a:r>
              <a:rPr lang="ru-RU" b="1" dirty="0" smtClean="0">
                <a:solidFill>
                  <a:srgbClr val="FF0000"/>
                </a:solidFill>
              </a:rPr>
              <a:t> февраля 2019 года</a:t>
            </a:r>
            <a:r>
              <a:rPr lang="ru-RU" dirty="0" smtClean="0"/>
              <a:t> встреча с Председателем Правления ГК «ВЭБ.РФ» </a:t>
            </a:r>
            <a:r>
              <a:rPr lang="ru-RU" dirty="0" err="1" smtClean="0"/>
              <a:t>И.Шуваловым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15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5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/>
              <a:t>ЭКСПРЕСС - АНАЛИЗ   МНЕНИЯ   РЕГИОНАЛЬНЫХ    БАНКОВ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1583946"/>
            <a:ext cx="216024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БАНКОВ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26362" y="1054458"/>
            <a:ext cx="1614110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Северо-Западный </a:t>
            </a:r>
            <a:r>
              <a:rPr lang="ru-RU" sz="1400" dirty="0">
                <a:solidFill>
                  <a:schemeClr val="tx1"/>
                </a:solidFill>
              </a:rPr>
              <a:t>ФО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26362" y="1689232"/>
            <a:ext cx="1614110" cy="43750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Северо-Кавказский</a:t>
            </a:r>
            <a:r>
              <a:rPr lang="ru-RU" sz="1600" dirty="0" smtClean="0"/>
              <a:t> </a:t>
            </a:r>
            <a:r>
              <a:rPr lang="ru-RU" sz="1400" dirty="0">
                <a:solidFill>
                  <a:schemeClr val="tx1"/>
                </a:solidFill>
              </a:rPr>
              <a:t>ФО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9083" y="2708920"/>
            <a:ext cx="1296144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Центральный </a:t>
            </a:r>
            <a:r>
              <a:rPr lang="ru-RU" sz="1400" b="1" dirty="0">
                <a:solidFill>
                  <a:schemeClr val="tx1"/>
                </a:solidFill>
              </a:rPr>
              <a:t>ФО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61251" y="2708920"/>
            <a:ext cx="1099355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Южный ФО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25322" y="2708920"/>
            <a:ext cx="1400225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Приволжский ФО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41571" y="2708920"/>
            <a:ext cx="136815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Уральский ФО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01731" y="2708920"/>
            <a:ext cx="136815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Сибирский ФО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37915" y="2708920"/>
            <a:ext cx="136815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Дальневосточный  ФО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3284984"/>
            <a:ext cx="1416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/>
              <a:t>АО «РУНА-БАНК»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АО Банк «</a:t>
            </a:r>
            <a:r>
              <a:rPr lang="ru-RU" sz="1100" dirty="0" err="1" smtClean="0"/>
              <a:t>Тамбовкредитпромбанк</a:t>
            </a:r>
            <a:r>
              <a:rPr lang="ru-RU" sz="1100" dirty="0" smtClean="0"/>
              <a:t>»</a:t>
            </a:r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1595720" y="3298884"/>
            <a:ext cx="12657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 ПАО «</a:t>
            </a:r>
            <a:r>
              <a:rPr lang="ru-RU" sz="1100" dirty="0" err="1" smtClean="0"/>
              <a:t>Донкомбанк</a:t>
            </a:r>
            <a:r>
              <a:rPr lang="ru-RU" sz="1100" dirty="0" smtClean="0"/>
              <a:t>»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760606" y="3280088"/>
            <a:ext cx="16673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/>
              <a:t>ПАО Банк «Кузнецкий»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ООО КБ «Мегаполис»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ПАО Комбанк «Химик»</a:t>
            </a:r>
            <a:endParaRPr lang="ru-R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512186" y="3298884"/>
            <a:ext cx="1499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 АО «</a:t>
            </a:r>
            <a:r>
              <a:rPr lang="ru-RU" sz="1100" dirty="0" err="1" smtClean="0"/>
              <a:t>Первоуральскбанк</a:t>
            </a:r>
            <a:r>
              <a:rPr lang="ru-RU" sz="1100" dirty="0" smtClean="0"/>
              <a:t>»</a:t>
            </a:r>
            <a:endParaRPr lang="ru-RU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909723" y="3284984"/>
            <a:ext cx="172819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/>
              <a:t>АО АИКБ «Енисейский объединенный банк 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АО АИКБ «Енисейский объединенный банк»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ООО КБ «</a:t>
            </a:r>
            <a:r>
              <a:rPr lang="ru-RU" sz="1100" dirty="0" err="1" smtClean="0"/>
              <a:t>Алтайкапиталбанк</a:t>
            </a:r>
            <a:r>
              <a:rPr lang="ru-RU" sz="1100" dirty="0" smtClean="0"/>
              <a:t>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/>
              <a:t>АО АКБ «НООСФЕРА»</a:t>
            </a:r>
            <a:endParaRPr lang="ru-RU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7469883" y="3303780"/>
            <a:ext cx="1674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 smtClean="0"/>
              <a:t>АО «Муниципальный </a:t>
            </a:r>
            <a:r>
              <a:rPr lang="ru-RU" sz="1100" dirty="0" err="1" smtClean="0"/>
              <a:t>Камчатпрофитбанк</a:t>
            </a:r>
            <a:r>
              <a:rPr lang="ru-RU" sz="1100" dirty="0" smtClean="0"/>
              <a:t>»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1043608" y="2126733"/>
            <a:ext cx="2376264" cy="582187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231740" y="2232018"/>
            <a:ext cx="1362555" cy="47690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851920" y="2232018"/>
            <a:ext cx="0" cy="47690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004048" y="2232018"/>
            <a:ext cx="0" cy="476902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580112" y="2126733"/>
            <a:ext cx="2376264" cy="510179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580112" y="2232018"/>
            <a:ext cx="792088" cy="404894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65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16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5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/>
              <a:t>ПРЕДЛОЖЕНИЯ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063" y="1264692"/>
            <a:ext cx="8666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Пересмотреть  повышающий коэффициент «2» для «непрофильных» заемщиков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Пересмотреть отсрочку по применению повышенного коэффициента к ссудной задолженности заемщиков, исключенных из реестра субъектов МСП после образования ссудной задолженности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1015" y="796640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Пересмотр требований норматива расчета Н6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568" y="2960948"/>
            <a:ext cx="8666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Убрать из рейтинговых моделей прямые зависимости рейтинга от размера активов (</a:t>
            </a:r>
            <a:r>
              <a:rPr lang="ru-RU" sz="1600" dirty="0" err="1" smtClean="0"/>
              <a:t>ренкинг</a:t>
            </a:r>
            <a:r>
              <a:rPr lang="ru-RU" sz="1600" dirty="0" smtClean="0"/>
              <a:t> по активам или капиталу), ограничения оценки параметра «конкурентная позиция» для банков с базовой лицензии, убрать ограничения «деловая репутация» по факту отсутствия облигационных выпусков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Снизить шкалу рейтингов для доступа к государственным программам и возможно ввести лестничную шкалу установления лимитов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492896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2. Рейтинги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1015" y="4715274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. Отчисления АСВ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764" y="5229200"/>
            <a:ext cx="866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Пересмотреть подходы по повышенным отчислениям при получении банком предписаний, так как это «съедает» всю прибыль, которую необходимо направлять на оздоровление  банка и только ухудшает его положение. Крутизна перехода на повышенную шкалу</a:t>
            </a:r>
          </a:p>
        </p:txBody>
      </p:sp>
    </p:spTree>
    <p:extLst>
      <p:ext uri="{BB962C8B-B14F-4D97-AF65-F5344CB8AC3E}">
        <p14:creationId xmlns:p14="http://schemas.microsoft.com/office/powerpoint/2010/main" val="275067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17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5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/>
              <a:t>ПРЕДЛОЖЕНИЯ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063" y="1264692"/>
            <a:ext cx="8666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Смягчить резервные требования к субъектам МСП и унифицировать подходы по оценки финансового  положения субъектов МСП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Рекомендации ЦБ РФ по </a:t>
            </a:r>
            <a:r>
              <a:rPr lang="ru-RU" sz="1600" dirty="0" err="1" smtClean="0"/>
              <a:t>досозданию</a:t>
            </a:r>
            <a:r>
              <a:rPr lang="ru-RU" sz="1600" dirty="0" smtClean="0"/>
              <a:t> резервов с временным лагом 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Корректировка регулирования доли вкладов и средств МСП в пассивах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1015" y="796640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4. Изменения в Положении Банка России №590-П от 28.06.2017г.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404" y="3212976"/>
            <a:ext cx="86667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Допустить банки к льготному кредитованию МСБ занятому в сфере сельского хозяйства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/>
              <a:t>Эскроу</a:t>
            </a:r>
            <a:r>
              <a:rPr lang="ru-RU" sz="1600" dirty="0" smtClean="0"/>
              <a:t> счет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Разработать дорожную карту поддержки региональных и банков с базовой лицензией как сегмента малого бизнеса России и доведение его доли в госпрограммах до объемов, указанных Президентом РФ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Включить дополнение в Постановление Правительства РФ от 15 ноября 2017 года №1383 в части доступности малых банков к оказанию финансовых услуг крупным предприятиям в объеме не менее 18% </a:t>
            </a:r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1015" y="2591002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. Конкуренция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834" y="5299469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6. </a:t>
            </a:r>
            <a:r>
              <a:rPr lang="en-US" b="1" dirty="0" smtClean="0">
                <a:solidFill>
                  <a:schemeClr val="tx1"/>
                </a:solidFill>
              </a:rPr>
              <a:t>IT</a:t>
            </a:r>
            <a:r>
              <a:rPr lang="ru-RU" b="1" dirty="0" smtClean="0">
                <a:solidFill>
                  <a:schemeClr val="tx1"/>
                </a:solidFill>
              </a:rPr>
              <a:t>, информационная безопасность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46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18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5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/>
              <a:t>ПРЕДЛОЖЕНИЯ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063" y="1290246"/>
            <a:ext cx="8666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Пересмотреть норму 2-х летнего моратория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1015" y="796640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7</a:t>
            </a:r>
            <a:r>
              <a:rPr lang="ru-RU" b="1" dirty="0" smtClean="0">
                <a:solidFill>
                  <a:schemeClr val="tx1"/>
                </a:solidFill>
              </a:rPr>
              <a:t>. Переход банков с базовой лицензией на универсальную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1015" y="1844824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8. Ценные бумаги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5986" y="2970854"/>
            <a:ext cx="7560840" cy="46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9. Снижение количества отчетности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708" y="2492896"/>
            <a:ext cx="8666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Законопроект Национальной финансовой ассоциацией о банках с базовой лицензией</a:t>
            </a:r>
          </a:p>
        </p:txBody>
      </p:sp>
    </p:spTree>
    <p:extLst>
      <p:ext uri="{BB962C8B-B14F-4D97-AF65-F5344CB8AC3E}">
        <p14:creationId xmlns:p14="http://schemas.microsoft.com/office/powerpoint/2010/main" val="1858936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19</a:t>
            </a:fld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5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/>
              <a:t>ОПРОСНИК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34076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Ассоциация банков России направило в адрес банков письмо №02-05/110 от 11.02.2019г. о принятии участия  в анкетировании руководителей кредитных организаций по оценкам и прогнозам в сфере банковской деятельности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2520133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Заполните анкету и направьте на адрес Ассоциации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51720" y="2996952"/>
            <a:ext cx="4968552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Жижанов</a:t>
            </a:r>
            <a:r>
              <a:rPr lang="ru-RU" b="1" dirty="0" smtClean="0">
                <a:solidFill>
                  <a:schemeClr val="tx1"/>
                </a:solidFill>
              </a:rPr>
              <a:t> Глеб (499) 678-30-13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электронная почта </a:t>
            </a:r>
            <a:r>
              <a:rPr lang="en-US" u="sng" dirty="0" err="1">
                <a:solidFill>
                  <a:schemeClr val="tx1"/>
                </a:solidFill>
                <a:hlinkClick r:id="rId3"/>
              </a:rPr>
              <a:t>analiz</a:t>
            </a:r>
            <a:r>
              <a:rPr lang="ru-RU" u="sng" dirty="0">
                <a:solidFill>
                  <a:schemeClr val="tx1"/>
                </a:solidFill>
                <a:hlinkClick r:id="rId3"/>
              </a:rPr>
              <a:t>@</a:t>
            </a:r>
            <a:r>
              <a:rPr lang="en-US" u="sng" dirty="0" err="1">
                <a:solidFill>
                  <a:schemeClr val="tx1"/>
                </a:solidFill>
                <a:hlinkClick r:id="rId3"/>
              </a:rPr>
              <a:t>asros</a:t>
            </a:r>
            <a:r>
              <a:rPr lang="ru-RU" u="sng" dirty="0">
                <a:solidFill>
                  <a:schemeClr val="tx1"/>
                </a:solidFill>
                <a:hlinkClick r:id="rId3"/>
              </a:rPr>
              <a:t>.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ru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/>
          <p:nvPr/>
        </p:nvCxnSpPr>
        <p:spPr>
          <a:xfrm>
            <a:off x="14907" y="692696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221460"/>
              </p:ext>
            </p:extLst>
          </p:nvPr>
        </p:nvGraphicFramePr>
        <p:xfrm>
          <a:off x="792765" y="1196752"/>
          <a:ext cx="7490841" cy="1524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8155"/>
                <a:gridCol w="1296144"/>
                <a:gridCol w="4896542"/>
              </a:tblGrid>
              <a:tr h="161629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Кол-во</a:t>
                      </a:r>
                      <a:r>
                        <a:rPr lang="ru-RU" sz="1400" kern="1200" baseline="0" dirty="0" smtClean="0"/>
                        <a:t> КО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Название группы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61629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1 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Системообразующие банки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61629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2 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/>
                        <a:t>156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Банки с СК &gt; 2 млрд.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23795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/>
                        <a:t>3</a:t>
                      </a:r>
                      <a:r>
                        <a:rPr lang="ru-RU" sz="1400" kern="1200" baseline="0" dirty="0" smtClean="0"/>
                        <a:t> группа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/>
                        <a:t>244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Банки с 2 млрд.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&gt; СК &gt; 300 млн.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61629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/>
                        <a:t>ВСЕГО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409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СТРУКТУРА  БАНКОВСКОГО  СЕКТОРА  РОССИИ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2780928"/>
            <a:ext cx="75664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В анализе  далее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участвуют банки с капиталом свыше 300 млн. руб. за исключением санируемых кредитных организаций;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в</a:t>
            </a:r>
            <a:r>
              <a:rPr lang="ru-RU" sz="1400" dirty="0" smtClean="0"/>
              <a:t>ыделяются три группы банков по критериям системной значимости и размера  капитала;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объемные </a:t>
            </a:r>
            <a:r>
              <a:rPr lang="ru-RU" sz="1400" dirty="0"/>
              <a:t>показатели приводятся как сумма по группе, все </a:t>
            </a:r>
            <a:r>
              <a:rPr lang="ru-RU" sz="1400" dirty="0" smtClean="0"/>
              <a:t>остальные 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 как </a:t>
            </a:r>
            <a:r>
              <a:rPr lang="ru-RU" sz="1400" dirty="0"/>
              <a:t>среднеарифметическое значение по группе.</a:t>
            </a:r>
          </a:p>
          <a:p>
            <a:endParaRPr lang="ru-RU" sz="1400" i="1" dirty="0" smtClean="0">
              <a:solidFill>
                <a:srgbClr val="0000FF"/>
              </a:solidFill>
            </a:endParaRPr>
          </a:p>
          <a:p>
            <a:r>
              <a:rPr lang="ru-RU" sz="1400" i="1" dirty="0" smtClean="0">
                <a:solidFill>
                  <a:srgbClr val="0000FF"/>
                </a:solidFill>
              </a:rPr>
              <a:t>(По состоянию на 01.01.19 количество банков- 440, из которых 149 с базовой лицензией).</a:t>
            </a:r>
            <a:endParaRPr lang="en-US" sz="1400" i="1" dirty="0" smtClean="0">
              <a:solidFill>
                <a:srgbClr val="0000FF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60% от общего числа кредитных организаций  занимают </a:t>
            </a:r>
            <a:r>
              <a:rPr lang="ru-RU" b="1" i="1" dirty="0">
                <a:solidFill>
                  <a:srgbClr val="FF0000"/>
                </a:solidFill>
              </a:rPr>
              <a:t>р</a:t>
            </a:r>
            <a:r>
              <a:rPr lang="ru-RU" b="1" i="1" dirty="0" smtClean="0">
                <a:solidFill>
                  <a:srgbClr val="FF0000"/>
                </a:solidFill>
              </a:rPr>
              <a:t>егиональные банки и банки с базовой лицензией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1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616450" y="76470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Изменение активов за 2017-2018гг.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89876876"/>
              </p:ext>
            </p:extLst>
          </p:nvPr>
        </p:nvGraphicFramePr>
        <p:xfrm>
          <a:off x="1331640" y="571587"/>
          <a:ext cx="5621006" cy="221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19672" y="278598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Изменение СК за 2017-2018гг. 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281175829"/>
              </p:ext>
            </p:extLst>
          </p:nvPr>
        </p:nvGraphicFramePr>
        <p:xfrm>
          <a:off x="1255230" y="2819709"/>
          <a:ext cx="5258944" cy="180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11560" y="518677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Банки </a:t>
            </a:r>
            <a:r>
              <a:rPr lang="ru-RU" b="1" i="1" dirty="0">
                <a:solidFill>
                  <a:srgbClr val="FF0000"/>
                </a:solidFill>
              </a:rPr>
              <a:t>с базовой лицензией  и региональные банки имеют  существенно ниже </a:t>
            </a:r>
            <a:r>
              <a:rPr lang="ru-RU" b="1" i="1" dirty="0" smtClean="0">
                <a:solidFill>
                  <a:srgbClr val="FF0000"/>
                </a:solidFill>
              </a:rPr>
              <a:t>темпы </a:t>
            </a:r>
            <a:r>
              <a:rPr lang="ru-RU" b="1" i="1" dirty="0">
                <a:solidFill>
                  <a:srgbClr val="FF0000"/>
                </a:solidFill>
              </a:rPr>
              <a:t>развития и роста </a:t>
            </a:r>
            <a:r>
              <a:rPr lang="ru-RU" b="1" i="1" dirty="0" smtClean="0">
                <a:solidFill>
                  <a:srgbClr val="FF0000"/>
                </a:solidFill>
              </a:rPr>
              <a:t>капитала. 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По прогнозу на 2019 год тренд на снижение усиливается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ДИНАМИКА  АКТИВОВ  И СОБСТВЕННЫХ  СРЕДСТВ  (КАПИТАЛА)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0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43608" y="1340768"/>
            <a:ext cx="5981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Норматив достаточности собственных средств (капитала)  Н1.0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22718644"/>
              </p:ext>
            </p:extLst>
          </p:nvPr>
        </p:nvGraphicFramePr>
        <p:xfrm>
          <a:off x="1259632" y="1772816"/>
          <a:ext cx="5904656" cy="228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7584" y="494116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Банки </a:t>
            </a:r>
            <a:r>
              <a:rPr lang="ru-RU" b="1" i="1" dirty="0">
                <a:solidFill>
                  <a:srgbClr val="FF0000"/>
                </a:solidFill>
              </a:rPr>
              <a:t>с базовой лицензией  и </a:t>
            </a:r>
            <a:r>
              <a:rPr lang="ru-RU" b="1" i="1" dirty="0" smtClean="0">
                <a:solidFill>
                  <a:srgbClr val="FF0000"/>
                </a:solidFill>
              </a:rPr>
              <a:t>региональные банки имеют  </a:t>
            </a:r>
            <a:r>
              <a:rPr lang="ru-RU" b="1" i="1" dirty="0">
                <a:solidFill>
                  <a:srgbClr val="FF0000"/>
                </a:solidFill>
              </a:rPr>
              <a:t>более </a:t>
            </a:r>
            <a:r>
              <a:rPr lang="ru-RU" b="1" i="1" dirty="0" smtClean="0">
                <a:solidFill>
                  <a:srgbClr val="FF0000"/>
                </a:solidFill>
              </a:rPr>
              <a:t>высокие запасы по капиталу и потенциалу роста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5158" y="-36849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ДИНАМИКА  НОРМАТИВА  ДОСТАТОЧНОСТИ  КАПИТАЛА 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0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4088" y="764704"/>
            <a:ext cx="5981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Изменение обязательств за 2017-2018гг. 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7945" y="2564980"/>
            <a:ext cx="5981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Структура обязательств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РЕСУРСНАЯ  БАЗА: ИЗМЕНЕНИЕ  И  СТРУКТУРА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914760892"/>
              </p:ext>
            </p:extLst>
          </p:nvPr>
        </p:nvGraphicFramePr>
        <p:xfrm>
          <a:off x="2079564" y="764704"/>
          <a:ext cx="5328592" cy="1888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27584" y="4725144"/>
            <a:ext cx="7494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Для  региональных банков и банков с базовой лицензией  более низкая  возможность диверсификации ресурсной базы, вследствие ограниченного доступа к рынку МБК, долговому  рынку   и средствам крупных клиентов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19179"/>
              </p:ext>
            </p:extLst>
          </p:nvPr>
        </p:nvGraphicFramePr>
        <p:xfrm>
          <a:off x="1259632" y="2924944"/>
          <a:ext cx="6848181" cy="15216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7214"/>
                <a:gridCol w="1667123"/>
                <a:gridCol w="1627458"/>
                <a:gridCol w="2196386"/>
              </a:tblGrid>
              <a:tr h="422680"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Системообразующие банки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Банки с СК &gt; 2 млрд.</a:t>
                      </a:r>
                      <a:r>
                        <a:rPr lang="en-US" sz="1000" kern="1200" dirty="0" smtClean="0"/>
                        <a:t> </a:t>
                      </a:r>
                      <a:r>
                        <a:rPr lang="ru-RU" sz="1000" kern="1200" dirty="0" smtClean="0"/>
                        <a:t>руб.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2 млрд.</a:t>
                      </a:r>
                      <a:r>
                        <a:rPr lang="en-US" sz="1000" kern="1200" dirty="0" smtClean="0"/>
                        <a:t> </a:t>
                      </a:r>
                      <a:r>
                        <a:rPr lang="ru-RU" sz="1000" kern="1200" dirty="0" smtClean="0"/>
                        <a:t>руб.</a:t>
                      </a:r>
                      <a:r>
                        <a:rPr lang="ru-RU" sz="1000" kern="1200" baseline="0" dirty="0" smtClean="0"/>
                        <a:t> </a:t>
                      </a:r>
                      <a:r>
                        <a:rPr lang="ru-RU" sz="1000" kern="1200" dirty="0" smtClean="0"/>
                        <a:t>&gt; СК &gt; 300 млн.</a:t>
                      </a:r>
                      <a:r>
                        <a:rPr lang="en-US" sz="1000" kern="1200" dirty="0" smtClean="0"/>
                        <a:t> </a:t>
                      </a:r>
                      <a:r>
                        <a:rPr lang="ru-RU" sz="1000" kern="1200" dirty="0" smtClean="0"/>
                        <a:t>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91752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МБК, ЦБ и прочие обязательства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0,08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0,18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0,11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3608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Средства ЮЛ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0,49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0,42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0,36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53608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Средства ФЛ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0,43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0,40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0,53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37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СТОИМОСТЬ  РЕСУРСОВ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53927"/>
              </p:ext>
            </p:extLst>
          </p:nvPr>
        </p:nvGraphicFramePr>
        <p:xfrm>
          <a:off x="712951" y="980728"/>
          <a:ext cx="7243426" cy="25334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69703"/>
                <a:gridCol w="2897458"/>
                <a:gridCol w="1140763"/>
                <a:gridCol w="1235502"/>
              </a:tblGrid>
              <a:tr h="272436">
                <a:tc>
                  <a:txBody>
                    <a:bodyPr/>
                    <a:lstStyle/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Группы кредитных организаций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01.01.2018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01.01.2019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0270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средств ФЛ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Системообразующие банки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707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Банки с СК &gt; 2 млрд.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4602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Банки с 2 млрд.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&gt; СК &gt; 300 млн.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13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средств ЮЛ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Системообразующие банки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6613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Банки с СК &gt; 2 млрд.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4602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Банки с 2 млрд.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&gt; СК &gt; 300 млн.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ru-RU" sz="1400" kern="1200" dirty="0" smtClean="0"/>
                        <a:t>руб.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34663" y="4235086"/>
            <a:ext cx="7293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Вследствие ограниченного доступа  к источникам фондирования ресурсы региональным банкам и банкам с  базовой лицензией   </a:t>
            </a:r>
            <a:r>
              <a:rPr lang="ru-RU" b="1" i="1" dirty="0">
                <a:solidFill>
                  <a:srgbClr val="FF0000"/>
                </a:solidFill>
              </a:rPr>
              <a:t>обходятся </a:t>
            </a:r>
            <a:r>
              <a:rPr lang="ru-RU" b="1" i="1" dirty="0" smtClean="0">
                <a:solidFill>
                  <a:srgbClr val="FF0000"/>
                </a:solidFill>
              </a:rPr>
              <a:t>дороже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3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ЭФФЕКТИВНОСТЬ  ДЕЯТЕЛЬНОСТИ  БАНКОВ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34883"/>
              </p:ext>
            </p:extLst>
          </p:nvPr>
        </p:nvGraphicFramePr>
        <p:xfrm>
          <a:off x="1115616" y="764705"/>
          <a:ext cx="6768752" cy="34563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8550"/>
                <a:gridCol w="3011451"/>
                <a:gridCol w="1052917"/>
                <a:gridCol w="1052917"/>
                <a:gridCol w="1052917"/>
              </a:tblGrid>
              <a:tr h="490610">
                <a:tc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Группы кредитных организаций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01.01.2019</a:t>
                      </a:r>
                    </a:p>
                  </a:txBody>
                  <a:tcPr/>
                </a:tc>
              </a:tr>
              <a:tr h="32953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2 млрд. руб.</a:t>
                      </a:r>
                      <a:r>
                        <a:rPr lang="ru-RU" sz="1000" kern="1200" baseline="0" dirty="0" smtClean="0"/>
                        <a:t> </a:t>
                      </a:r>
                      <a:r>
                        <a:rPr lang="ru-RU" sz="1000" kern="1200" dirty="0" smtClean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2 млрд. руб.</a:t>
                      </a:r>
                      <a:r>
                        <a:rPr lang="ru-RU" sz="1000" kern="1200" baseline="0" dirty="0" smtClean="0"/>
                        <a:t> </a:t>
                      </a:r>
                      <a:r>
                        <a:rPr lang="ru-RU" sz="1000" kern="1200" dirty="0" smtClean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 </a:t>
                      </a: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  <a:tr h="32953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2 млрд. руб.</a:t>
                      </a:r>
                      <a:r>
                        <a:rPr lang="ru-RU" sz="1000" kern="1200" baseline="0" dirty="0" smtClean="0"/>
                        <a:t> </a:t>
                      </a:r>
                      <a:r>
                        <a:rPr lang="ru-RU" sz="1000" kern="1200" dirty="0" smtClean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b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5576" y="458112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Операционные расходы растут быстрее чем операционные доходы (</a:t>
            </a:r>
            <a:r>
              <a:rPr lang="en-US" sz="1600" b="1" i="1" dirty="0" smtClean="0"/>
              <a:t>STI) </a:t>
            </a:r>
          </a:p>
          <a:p>
            <a:r>
              <a:rPr lang="ru-RU" sz="1600" b="1" i="1" dirty="0" smtClean="0"/>
              <a:t> 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При неизменности текущего регулирования  ожидается дальнейшее снижение  рентабельности активов региональных банков  и банков с базовой лицензией</a:t>
            </a:r>
            <a:endParaRPr lang="ru-RU" sz="1600" b="1" i="1" dirty="0">
              <a:solidFill>
                <a:srgbClr val="FF0000"/>
              </a:solidFill>
            </a:endParaRPr>
          </a:p>
          <a:p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148027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8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ЭФФЕКТИВНОСТЬ  ДЕЯТЕЛЬНОСТИ  БАНКОВ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726686"/>
              </p:ext>
            </p:extLst>
          </p:nvPr>
        </p:nvGraphicFramePr>
        <p:xfrm>
          <a:off x="899592" y="1484784"/>
          <a:ext cx="6768753" cy="23762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82942"/>
                <a:gridCol w="2265498"/>
                <a:gridCol w="906199"/>
                <a:gridCol w="970928"/>
                <a:gridCol w="943186"/>
              </a:tblGrid>
              <a:tr h="611660">
                <a:tc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Группы кредитных организаций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01.01.2019</a:t>
                      </a:r>
                    </a:p>
                  </a:txBody>
                  <a:tcPr/>
                </a:tc>
              </a:tr>
              <a:tr h="31520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убыточных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банков в группе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Системообразующие банки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</a:tr>
              <a:tr h="31520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СК &gt; 2 млрд.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</a:tr>
              <a:tr h="512200">
                <a:tc vMerge="1"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/>
                        <a:t>Банки с 2 млрд. руб.</a:t>
                      </a:r>
                      <a:r>
                        <a:rPr lang="ru-RU" sz="1000" kern="1200" baseline="0" dirty="0" smtClean="0"/>
                        <a:t> </a:t>
                      </a:r>
                      <a:r>
                        <a:rPr lang="ru-RU" sz="1000" kern="1200" dirty="0" smtClean="0"/>
                        <a:t>&gt; СК &gt; 300 млн. руб.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</a:tr>
              <a:tr h="207335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убыточных банков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Системообразующие банки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995" marR="7995" marT="7995" marB="0" anchor="b"/>
                </a:tc>
              </a:tr>
              <a:tr h="20733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Банки с СК&gt; 2 млрд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руб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</a:tr>
              <a:tr h="20733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Банки с 2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млрд.руб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.&gt;СК&gt; 300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млн.руб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95" marR="7995" marT="7995" marB="0" anchor="b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0372" y="4365104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Растет количество и доля убыточных банков 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</a:rPr>
              <a:t>При неизменности текущего регулирования  ожидается дальнейшее увеличение убыточности региональных банков  и банков с базовой лицензией</a:t>
            </a:r>
            <a:endParaRPr lang="ru-RU" sz="1600" b="1" i="1" dirty="0">
              <a:solidFill>
                <a:srgbClr val="FF0000"/>
              </a:solidFill>
            </a:endParaRPr>
          </a:p>
          <a:p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345867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F29B-AF01-4166-A62B-72EE1A8D7F92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165304"/>
            <a:ext cx="9144000" cy="692696"/>
            <a:chOff x="0" y="6165304"/>
            <a:chExt cx="9144000" cy="692696"/>
          </a:xfrm>
        </p:grpSpPr>
        <p:sp>
          <p:nvSpPr>
            <p:cNvPr id="4" name="Нижний колонтитул 4"/>
            <p:cNvSpPr txBox="1">
              <a:spLocks/>
            </p:cNvSpPr>
            <p:nvPr/>
          </p:nvSpPr>
          <p:spPr>
            <a:xfrm>
              <a:off x="14907" y="6461828"/>
              <a:ext cx="569627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i="1" dirty="0" smtClean="0">
                  <a:solidFill>
                    <a:srgbClr val="0070C0"/>
                  </a:solidFill>
                </a:rPr>
                <a:t>Банковский надзор и региональные банки – проблемы реализации пропорционального регулирования</a:t>
              </a:r>
            </a:p>
            <a:p>
              <a:endParaRPr lang="ru-RU" i="1" dirty="0">
                <a:solidFill>
                  <a:srgbClr val="0070C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617" y="6165304"/>
              <a:ext cx="1787374" cy="692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165304"/>
              <a:ext cx="91440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0" y="0"/>
            <a:ext cx="9158907" cy="6926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УРОВЕНЬ  ПРОСРОЧЕННОЙ  ЗАДОЛЖЕННОСТИ  ПО  КРЕДИТАМ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9" y="3717032"/>
            <a:ext cx="7344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Предприятия малого и среднего бизнеса имеют наиболее высокий уровень просроченной задолженности  </a:t>
            </a:r>
          </a:p>
          <a:p>
            <a:pPr lvl="0"/>
            <a:endParaRPr lang="ru-RU" dirty="0" smtClean="0"/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Законодательное ограничение  региональных  банков  и банков с  базовой лицензией  на исключительное обслуживание предприятий МСП  ведет к увеличению кредитного риска</a:t>
            </a:r>
            <a:endParaRPr lang="ru-RU" b="1" dirty="0">
              <a:solidFill>
                <a:srgbClr val="FF0000"/>
              </a:solidFill>
              <a:ea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88" y="908720"/>
            <a:ext cx="7503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Источник : Статистический бюллетень Банка России </a:t>
            </a:r>
            <a:r>
              <a:rPr lang="ru-RU" dirty="0" smtClean="0"/>
              <a:t>№12(307) </a:t>
            </a:r>
            <a:r>
              <a:rPr lang="ru-RU" dirty="0"/>
              <a:t>стр.126, 133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00427"/>
              </p:ext>
            </p:extLst>
          </p:nvPr>
        </p:nvGraphicFramePr>
        <p:xfrm>
          <a:off x="971600" y="1412775"/>
          <a:ext cx="6567401" cy="1824007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932073"/>
                <a:gridCol w="1934818"/>
                <a:gridCol w="1471010"/>
                <a:gridCol w="1229500"/>
              </a:tblGrid>
              <a:tr h="47395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2018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Малый и средний бизнес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Юридические лица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Физические лица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46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Просроч.задолж</a:t>
                      </a:r>
                      <a:r>
                        <a:rPr lang="ru-RU" sz="1000" u="none" strike="noStrike" dirty="0">
                          <a:effectLst/>
                        </a:rPr>
                        <a:t>. по МСП/Задолженности по МСП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Просроч.задолж. по ЮЛ/Задолженности по ЮЛ</a:t>
                      </a:r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Просроч.задолж</a:t>
                      </a:r>
                      <a:r>
                        <a:rPr lang="ru-RU" sz="1000" u="none" strike="noStrike" dirty="0">
                          <a:effectLst/>
                        </a:rPr>
                        <a:t>. по ФЛ/Задолженности по ФЛ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1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1.01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14.93%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6.43%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6.97%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1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1.11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12,75%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6.68%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5,64%</a:t>
                      </a:r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63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8861</TotalTime>
  <Words>1904</Words>
  <Application>Microsoft Office PowerPoint</Application>
  <PresentationFormat>Экран (4:3)</PresentationFormat>
  <Paragraphs>380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ООО Банк "Кузнецкий"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davidova</dc:creator>
  <cp:lastModifiedBy>Ганиев Р.Р.</cp:lastModifiedBy>
  <cp:revision>954</cp:revision>
  <cp:lastPrinted>2019-02-26T16:21:45Z</cp:lastPrinted>
  <dcterms:created xsi:type="dcterms:W3CDTF">2015-03-24T08:59:48Z</dcterms:created>
  <dcterms:modified xsi:type="dcterms:W3CDTF">2019-02-27T06:13:17Z</dcterms:modified>
</cp:coreProperties>
</file>