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09" y="-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735849056603772E-2"/>
          <c:y val="0.3445662433625985"/>
          <c:w val="0.57728915960976579"/>
          <c:h val="0.510232152302800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Экономически развитые страны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Крупные корпорации</c:v>
                </c:pt>
                <c:pt idx="1">
                  <c:v>Малый и средний бизнес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3"/>
      </c:doughnutChart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Крупные корпорации</c:v>
                </c:pt>
                <c:pt idx="1">
                  <c:v>Малый и средний бизнес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33"/>
      </c:doughnut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Собственный капитал банка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Свыше 10 млрд. руб.</c:v>
                </c:pt>
                <c:pt idx="1">
                  <c:v>От 1 до 10 млрд. руб.</c:v>
                </c:pt>
                <c:pt idx="2">
                  <c:v>Менее 1 млрд.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74</c:v>
                </c:pt>
                <c:pt idx="1">
                  <c:v>280</c:v>
                </c:pt>
                <c:pt idx="2">
                  <c:v>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277632"/>
        <c:axId val="57176448"/>
      </c:barChart>
      <c:catAx>
        <c:axId val="5427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57176448"/>
        <c:crosses val="autoZero"/>
        <c:auto val="1"/>
        <c:lblAlgn val="ctr"/>
        <c:lblOffset val="100"/>
        <c:noMultiLvlLbl val="0"/>
      </c:catAx>
      <c:valAx>
        <c:axId val="57176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277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8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13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9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9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4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16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36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4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1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5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33146-5D75-4A35-94AA-431A58D734B7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99D86-6C0C-4DCB-83B3-0D8D24FE4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8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620688"/>
            <a:ext cx="7704856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800" dirty="0" smtClean="0"/>
              <a:t>Волошин Анатолий Парфирьевич</a:t>
            </a:r>
          </a:p>
          <a:p>
            <a:pPr algn="ctr"/>
            <a:r>
              <a:rPr lang="ru-RU" sz="2800" dirty="0" smtClean="0"/>
              <a:t>ООО КБ «Эл банк» (г. Тольятти)</a:t>
            </a:r>
          </a:p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r>
              <a:rPr lang="ru-RU" sz="2800" b="1" dirty="0"/>
              <a:t>Роль малых и средних региональных банков </a:t>
            </a:r>
            <a:endParaRPr lang="ru-RU" sz="2800" dirty="0"/>
          </a:p>
          <a:p>
            <a:pPr algn="ctr"/>
            <a:r>
              <a:rPr lang="ru-RU" sz="2800" b="1" dirty="0"/>
              <a:t>в </a:t>
            </a:r>
            <a:r>
              <a:rPr lang="ru-RU" sz="2800" b="1" dirty="0" smtClean="0"/>
              <a:t>реализации денежно-кредитной политики</a:t>
            </a:r>
            <a:br>
              <a:rPr lang="ru-RU" sz="2800" b="1" dirty="0" smtClean="0"/>
            </a:br>
            <a:r>
              <a:rPr lang="ru-RU" sz="2800" b="1" dirty="0" smtClean="0"/>
              <a:t>Российской Федерации</a:t>
            </a:r>
          </a:p>
          <a:p>
            <a:pPr algn="ctr"/>
            <a:endParaRPr lang="ru-RU" sz="2800" b="1" dirty="0"/>
          </a:p>
          <a:p>
            <a:pPr algn="ctr"/>
            <a:endParaRPr lang="ru-RU" sz="2000" b="1" dirty="0" smtClean="0"/>
          </a:p>
          <a:p>
            <a:pPr algn="ctr"/>
            <a:endParaRPr lang="ru-RU" sz="2800" b="1" dirty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  <a:p>
            <a:pPr algn="ctr"/>
            <a:r>
              <a:rPr lang="ru-RU" sz="2800" dirty="0" smtClean="0"/>
              <a:t>Февраль, 2015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716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1124744"/>
            <a:ext cx="74517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Чем живут сегодня региональные малые и средние банки?</a:t>
            </a:r>
          </a:p>
          <a:p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Межбанковского кредитования нет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Рефинансирования практически нет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Возможности кредитования бизнеса нет – сокращаются ресурсы на расчетных счетах и в депозитах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Доверия населения к системе нет, а следовательно </a:t>
            </a:r>
            <a:br>
              <a:rPr lang="ru-RU" sz="2400" dirty="0" smtClean="0"/>
            </a:br>
            <a:r>
              <a:rPr lang="ru-RU" sz="2400" dirty="0" smtClean="0"/>
              <a:t>нет притока вкладов – единственного доступного источника восполнения ресурсов.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7402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1052736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Малым и средним банка России нужна господдержка!</a:t>
            </a:r>
          </a:p>
          <a:p>
            <a:endParaRPr lang="ru-RU" sz="2400" dirty="0"/>
          </a:p>
          <a:p>
            <a:r>
              <a:rPr lang="ru-RU" sz="2400" dirty="0" smtClean="0"/>
              <a:t>В виде:</a:t>
            </a:r>
          </a:p>
          <a:p>
            <a:pPr marL="342900" indent="-342900">
              <a:buFontTx/>
              <a:buChar char="-"/>
            </a:pPr>
            <a:r>
              <a:rPr lang="ru-RU" sz="2400" dirty="0"/>
              <a:t>о</a:t>
            </a:r>
            <a:r>
              <a:rPr lang="ru-RU" sz="2400" dirty="0" smtClean="0"/>
              <a:t>перативного доступа к рефинансированию;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возможности обслуживания бюджетных предприятий, организаций, фондов, предоставлению гарантий по бюджетным контрактам, возмещению НДС, и т.д.;</a:t>
            </a:r>
          </a:p>
          <a:p>
            <a:pPr marL="342900" indent="-342900">
              <a:buFontTx/>
              <a:buChar char="-"/>
            </a:pPr>
            <a:r>
              <a:rPr lang="ru-RU" sz="2400" dirty="0" smtClean="0"/>
              <a:t>вплоть до участия государства в капитале регионально значимых банков при инициировании от самих банков такого предложения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6039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980728"/>
            <a:ext cx="756084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Поможем себе сами!</a:t>
            </a:r>
          </a:p>
          <a:p>
            <a:pPr algn="ctr"/>
            <a:endParaRPr lang="ru-RU" sz="1400" b="1" dirty="0"/>
          </a:p>
          <a:p>
            <a:pPr indent="360000" algn="just"/>
            <a:r>
              <a:rPr lang="ru-RU" sz="2200" dirty="0" smtClean="0"/>
              <a:t>В целях выживания и стабилизации системы малые и средние банки из различных регионов России могут интегрироваться и сформировать собственную саморегулируемую организацию или холдинг, основанную </a:t>
            </a:r>
            <a:r>
              <a:rPr lang="ru-RU" sz="2200" dirty="0"/>
              <a:t>на </a:t>
            </a:r>
            <a:r>
              <a:rPr lang="ru-RU" sz="2200" dirty="0" smtClean="0"/>
              <a:t>объединении возможностей капиталов банков </a:t>
            </a:r>
            <a:r>
              <a:rPr lang="ru-RU" sz="2200" dirty="0"/>
              <a:t>при сохранении юридической </a:t>
            </a:r>
            <a:r>
              <a:rPr lang="ru-RU" sz="2200" dirty="0" smtClean="0"/>
              <a:t>самостоятельности.</a:t>
            </a:r>
          </a:p>
          <a:p>
            <a:pPr indent="360000" algn="just"/>
            <a:r>
              <a:rPr lang="ru-RU" sz="2200" dirty="0" smtClean="0"/>
              <a:t>Преимущества холдинга малых региональных банков: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единый бренд;</a:t>
            </a:r>
            <a:endParaRPr lang="ru-RU" sz="2200" dirty="0"/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единые согласованные стандарты </a:t>
            </a:r>
            <a:r>
              <a:rPr lang="ru-RU" sz="2200" dirty="0"/>
              <a:t>и </a:t>
            </a:r>
            <a:r>
              <a:rPr lang="ru-RU" sz="2200" dirty="0" smtClean="0"/>
              <a:t>принципы </a:t>
            </a:r>
            <a:r>
              <a:rPr lang="ru-RU" sz="2200" dirty="0"/>
              <a:t>работы;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dirty="0" smtClean="0"/>
              <a:t>единая философия </a:t>
            </a:r>
            <a:r>
              <a:rPr lang="ru-RU" sz="2200" dirty="0"/>
              <a:t>регионального развития;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ru-RU" sz="2200" dirty="0" err="1" smtClean="0"/>
              <a:t>сонаправленные</a:t>
            </a:r>
            <a:r>
              <a:rPr lang="ru-RU" sz="2200" dirty="0" smtClean="0"/>
              <a:t> </a:t>
            </a:r>
            <a:r>
              <a:rPr lang="ru-RU" sz="2200" dirty="0"/>
              <a:t>стратегии </a:t>
            </a:r>
            <a:r>
              <a:rPr lang="ru-RU" sz="2200" dirty="0" smtClean="0"/>
              <a:t>развития.</a:t>
            </a:r>
          </a:p>
          <a:p>
            <a:pPr lvl="0" algn="ctr"/>
            <a:r>
              <a:rPr lang="ru-RU" sz="2200" b="1" dirty="0" smtClean="0"/>
              <a:t>ИТОГ – больше возможностей, больше стабильности, больше доверия!</a:t>
            </a:r>
            <a:endParaRPr lang="ru-RU" sz="2200" b="1" dirty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0457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764704"/>
            <a:ext cx="7451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Механизм формирования холдинга малых региональных банков</a:t>
            </a:r>
          </a:p>
          <a:p>
            <a:endParaRPr lang="ru-RU" sz="2400" dirty="0"/>
          </a:p>
          <a:p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16" y="1700808"/>
            <a:ext cx="8125018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18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1052736"/>
            <a:ext cx="77768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/>
              <a:t>Возможности банковского </a:t>
            </a:r>
            <a:r>
              <a:rPr lang="ru-RU" sz="2400" b="1" i="1" dirty="0" smtClean="0"/>
              <a:t>холдинга</a:t>
            </a:r>
            <a:endParaRPr lang="ru-RU" sz="2400" dirty="0"/>
          </a:p>
          <a:p>
            <a:pPr lvl="0"/>
            <a:r>
              <a:rPr lang="ru-RU" dirty="0" smtClean="0"/>
              <a:t>Защита интересов его участников;</a:t>
            </a:r>
          </a:p>
          <a:p>
            <a:pPr lvl="0"/>
            <a:r>
              <a:rPr lang="ru-RU" dirty="0" smtClean="0"/>
              <a:t>Предоставление межбанковского кредитования;</a:t>
            </a:r>
            <a:endParaRPr lang="ru-RU" dirty="0"/>
          </a:p>
          <a:p>
            <a:pPr lvl="0"/>
            <a:r>
              <a:rPr lang="ru-RU" dirty="0"/>
              <a:t>Возможность </a:t>
            </a:r>
            <a:r>
              <a:rPr lang="ru-RU" dirty="0" smtClean="0"/>
              <a:t>клиринга </a:t>
            </a:r>
            <a:r>
              <a:rPr lang="ru-RU" dirty="0"/>
              <a:t>по банковским картам;</a:t>
            </a:r>
          </a:p>
          <a:p>
            <a:pPr lvl="0"/>
            <a:r>
              <a:rPr lang="ru-RU" dirty="0" smtClean="0"/>
              <a:t>Вексельный оборот;</a:t>
            </a:r>
            <a:endParaRPr lang="ru-RU" dirty="0"/>
          </a:p>
          <a:p>
            <a:pPr lvl="0"/>
            <a:r>
              <a:rPr lang="ru-RU" dirty="0" smtClean="0"/>
              <a:t>Возможность перераспределения </a:t>
            </a:r>
            <a:r>
              <a:rPr lang="ru-RU" dirty="0"/>
              <a:t>клиентов внутри </a:t>
            </a:r>
            <a:r>
              <a:rPr lang="ru-RU" dirty="0" smtClean="0"/>
              <a:t>холдинга – диверсификация, синдицированное кредитование крупных проектов;</a:t>
            </a:r>
            <a:endParaRPr lang="ru-RU" dirty="0"/>
          </a:p>
          <a:p>
            <a:r>
              <a:rPr lang="ru-RU" dirty="0"/>
              <a:t>Формирование собственных страховых </a:t>
            </a:r>
            <a:r>
              <a:rPr lang="ru-RU" dirty="0" smtClean="0"/>
              <a:t>фондов; </a:t>
            </a:r>
            <a:r>
              <a:rPr lang="ru-RU" dirty="0"/>
              <a:t>Страхование остатков на счетах юридических лиц</a:t>
            </a:r>
            <a:r>
              <a:rPr lang="ru-RU" dirty="0" smtClean="0"/>
              <a:t>;</a:t>
            </a:r>
            <a:r>
              <a:rPr lang="ru-RU" dirty="0" smtClean="0"/>
              <a:t> Создание гарантийного фонда;</a:t>
            </a:r>
          </a:p>
          <a:p>
            <a:r>
              <a:rPr lang="ru-RU" dirty="0" smtClean="0"/>
              <a:t>Консолидированная </a:t>
            </a:r>
            <a:r>
              <a:rPr lang="ru-RU" dirty="0"/>
              <a:t>финансовая отчетность</a:t>
            </a:r>
            <a:r>
              <a:rPr lang="ru-RU" dirty="0" smtClean="0"/>
              <a:t>;</a:t>
            </a:r>
            <a:r>
              <a:rPr lang="ru-RU" dirty="0" smtClean="0"/>
              <a:t> Единая отчетность – единое </a:t>
            </a:r>
            <a:r>
              <a:rPr lang="ru-RU" dirty="0" err="1" smtClean="0"/>
              <a:t>рейтингование</a:t>
            </a:r>
            <a:r>
              <a:rPr lang="ru-RU" dirty="0" smtClean="0"/>
              <a:t> холдинга;</a:t>
            </a:r>
          </a:p>
          <a:p>
            <a:pPr lvl="0"/>
            <a:r>
              <a:rPr lang="ru-RU" dirty="0" smtClean="0"/>
              <a:t>Возможность санации </a:t>
            </a:r>
            <a:r>
              <a:rPr lang="ru-RU" dirty="0"/>
              <a:t>холдингом неэффективных банков;</a:t>
            </a:r>
          </a:p>
          <a:p>
            <a:pPr lvl="0"/>
            <a:r>
              <a:rPr lang="ru-RU" dirty="0"/>
              <a:t>Размещение </a:t>
            </a:r>
            <a:r>
              <a:rPr lang="ru-RU" dirty="0" smtClean="0"/>
              <a:t>субординированных </a:t>
            </a:r>
            <a:r>
              <a:rPr lang="ru-RU" dirty="0"/>
              <a:t>депозитов через холдинг;</a:t>
            </a:r>
          </a:p>
          <a:p>
            <a:pPr lvl="0"/>
            <a:r>
              <a:rPr lang="ru-RU" dirty="0" smtClean="0"/>
              <a:t>Головная </a:t>
            </a:r>
            <a:r>
              <a:rPr lang="ru-RU" dirty="0"/>
              <a:t>организация может привлекать финансовые средства на внешних финансовых рынках;</a:t>
            </a:r>
          </a:p>
          <a:p>
            <a:r>
              <a:rPr lang="ru-RU" dirty="0" smtClean="0"/>
              <a:t>Рефинансирование холдинга в ЦБ; Обеспечение совместных залогов;</a:t>
            </a:r>
          </a:p>
          <a:p>
            <a:pPr lvl="0"/>
            <a:r>
              <a:rPr lang="ru-RU" dirty="0" smtClean="0"/>
              <a:t>Общая </a:t>
            </a:r>
            <a:r>
              <a:rPr lang="ru-RU" dirty="0"/>
              <a:t>аналитика;</a:t>
            </a:r>
          </a:p>
          <a:p>
            <a:r>
              <a:rPr lang="ru-RU" dirty="0"/>
              <a:t>Единые стандарты  и </a:t>
            </a:r>
            <a:r>
              <a:rPr lang="ru-RU" dirty="0" smtClean="0"/>
              <a:t>методология; </a:t>
            </a:r>
            <a:r>
              <a:rPr lang="ru-RU" dirty="0" smtClean="0"/>
              <a:t>Обмен опытом.</a:t>
            </a:r>
          </a:p>
          <a:p>
            <a:pPr lvl="0"/>
            <a:r>
              <a:rPr lang="ru-RU" dirty="0" smtClean="0"/>
              <a:t>И МНОГОЕ ДРУГОЕ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10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836712"/>
            <a:ext cx="7451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Система управления банковским холдингом</a:t>
            </a:r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527" y="1413166"/>
            <a:ext cx="5151090" cy="441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87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836712"/>
            <a:ext cx="745179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b="1" dirty="0" smtClean="0"/>
              <a:t>Спасибо за внимание!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/>
              <a:t>До встречи в банковском холдинге региональных банков!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49641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1" y="836712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ОЦЕНКА ТЕКУЩЕЙ СИТУАЦИИ</a:t>
            </a:r>
          </a:p>
          <a:p>
            <a:endParaRPr lang="ru-RU" sz="2400" dirty="0"/>
          </a:p>
          <a:p>
            <a:pPr marL="514350" indent="-514350">
              <a:buAutoNum type="arabicPeriod"/>
            </a:pPr>
            <a:r>
              <a:rPr lang="ru-RU" sz="2400" dirty="0" smtClean="0"/>
              <a:t>Происходит </a:t>
            </a:r>
            <a:r>
              <a:rPr lang="ru-RU" sz="2400" dirty="0"/>
              <a:t>активный пересмотр социально-экономических ценностей: от </a:t>
            </a:r>
            <a:r>
              <a:rPr lang="ru-RU" sz="2400" dirty="0" smtClean="0"/>
              <a:t>интеграции России </a:t>
            </a:r>
            <a:r>
              <a:rPr lang="ru-RU" sz="2400" dirty="0"/>
              <a:t>в мировую экономику к </a:t>
            </a:r>
            <a:r>
              <a:rPr lang="ru-RU" sz="2400" dirty="0" smtClean="0"/>
              <a:t>самодостаточности.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Изменения банковской системы РФ </a:t>
            </a:r>
            <a:r>
              <a:rPr lang="ru-RU" sz="2400" dirty="0"/>
              <a:t>не </a:t>
            </a:r>
            <a:r>
              <a:rPr lang="ru-RU" sz="2400" dirty="0" smtClean="0"/>
              <a:t>отвечают </a:t>
            </a:r>
            <a:r>
              <a:rPr lang="ru-RU" sz="2400" dirty="0"/>
              <a:t>современным </a:t>
            </a:r>
            <a:r>
              <a:rPr lang="ru-RU" sz="2400" dirty="0" smtClean="0"/>
              <a:t>вызовам, экстренные меры расшатывают систему, теряется эффективность и доверие.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Основа самодостаточной экономики государства – самодостаточный предприниматель.</a:t>
            </a:r>
          </a:p>
          <a:p>
            <a:pPr marL="514350" indent="-514350">
              <a:buAutoNum type="arabicPeriod"/>
            </a:pPr>
            <a:r>
              <a:rPr lang="ru-RU" sz="2400" dirty="0"/>
              <a:t>Формирование и развитие нормального </a:t>
            </a:r>
            <a:r>
              <a:rPr lang="ru-RU" sz="2400" dirty="0" smtClean="0"/>
              <a:t>самодостаточного предпринимательства </a:t>
            </a:r>
            <a:r>
              <a:rPr lang="ru-RU" sz="2400" dirty="0"/>
              <a:t>в регионах </a:t>
            </a:r>
            <a:r>
              <a:rPr lang="ru-RU" sz="2400" dirty="0" smtClean="0"/>
              <a:t>– задача </a:t>
            </a:r>
            <a:r>
              <a:rPr lang="ru-RU" sz="2400" dirty="0"/>
              <a:t>региональных </a:t>
            </a:r>
            <a:r>
              <a:rPr lang="ru-RU" sz="2400" dirty="0" smtClean="0"/>
              <a:t>банков.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7597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908720"/>
            <a:ext cx="7523806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/>
              <a:t>Зависимость экономики </a:t>
            </a:r>
            <a:r>
              <a:rPr lang="ru-RU" sz="2400" b="1" dirty="0"/>
              <a:t>Р</a:t>
            </a:r>
            <a:r>
              <a:rPr lang="ru-RU" sz="2400" b="1" dirty="0" smtClean="0"/>
              <a:t>оссии от импорта</a:t>
            </a:r>
          </a:p>
          <a:p>
            <a:pPr indent="360000" algn="just"/>
            <a:endParaRPr lang="ru-RU" sz="1200" b="1" dirty="0" smtClean="0"/>
          </a:p>
          <a:p>
            <a:pPr indent="360000" algn="just">
              <a:spcAft>
                <a:spcPts val="600"/>
              </a:spcAft>
            </a:pPr>
            <a:r>
              <a:rPr lang="ru-RU" sz="2400" dirty="0" smtClean="0"/>
              <a:t>Годовой розничный товарооборот в 2014 году </a:t>
            </a:r>
            <a:r>
              <a:rPr lang="ru-RU" sz="2400" dirty="0" err="1" smtClean="0"/>
              <a:t>ок</a:t>
            </a:r>
            <a:r>
              <a:rPr lang="ru-RU" sz="2400" dirty="0" smtClean="0"/>
              <a:t>. 21,6 трлн. руб. (в пересчете по действовавшему курсу </a:t>
            </a:r>
            <a:r>
              <a:rPr lang="ru-RU" sz="2400" dirty="0" err="1" smtClean="0"/>
              <a:t>ок</a:t>
            </a:r>
            <a:r>
              <a:rPr lang="ru-RU" sz="2400" dirty="0" smtClean="0"/>
              <a:t>. 600 млн. долл. США). В том числе импорт – 350 млн. долл. США. То есть ОКОЛО 60%!!!</a:t>
            </a:r>
          </a:p>
          <a:p>
            <a:pPr indent="360000" algn="just">
              <a:spcAft>
                <a:spcPts val="600"/>
              </a:spcAft>
            </a:pPr>
            <a:r>
              <a:rPr lang="ru-RU" sz="2400" dirty="0" smtClean="0"/>
              <a:t>Вымывание </a:t>
            </a:r>
            <a:r>
              <a:rPr lang="ru-RU" sz="2400" dirty="0"/>
              <a:t>средств из производственного сектора в потребление за счет опережающих темпов роста потребительского </a:t>
            </a:r>
            <a:r>
              <a:rPr lang="ru-RU" sz="2400" dirty="0" smtClean="0"/>
              <a:t>кредитования.</a:t>
            </a:r>
          </a:p>
          <a:p>
            <a:pPr indent="360000" algn="just">
              <a:spcAft>
                <a:spcPts val="600"/>
              </a:spcAft>
            </a:pPr>
            <a:r>
              <a:rPr lang="ru-RU" sz="2400" dirty="0"/>
              <a:t>Системы </a:t>
            </a:r>
            <a:r>
              <a:rPr lang="ru-RU" sz="2400" dirty="0" smtClean="0"/>
              <a:t>финансирования реального сектора, </a:t>
            </a:r>
            <a:r>
              <a:rPr lang="ru-RU" sz="2400" dirty="0"/>
              <a:t>инвестирования, обеспечивающей самодостаточность страны, пока не создано. </a:t>
            </a:r>
            <a:r>
              <a:rPr lang="ru-RU" sz="2400" dirty="0" smtClean="0"/>
              <a:t>Действующая банковская </a:t>
            </a:r>
            <a:r>
              <a:rPr lang="ru-RU" sz="2400" dirty="0"/>
              <a:t>система её не </a:t>
            </a:r>
            <a:r>
              <a:rPr lang="ru-RU" sz="2400" dirty="0" smtClean="0"/>
              <a:t>обеспечивает.</a:t>
            </a:r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7597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36626" y="1052736"/>
            <a:ext cx="759581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Куда необходимо инвестировать деньги сегодня</a:t>
            </a:r>
            <a:r>
              <a:rPr lang="ru-RU" sz="2400" b="1" dirty="0" smtClean="0"/>
              <a:t>?</a:t>
            </a:r>
          </a:p>
          <a:p>
            <a:pPr algn="ctr"/>
            <a:endParaRPr lang="ru-RU" sz="2400" b="1" dirty="0" smtClean="0"/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 </a:t>
            </a:r>
            <a:r>
              <a:rPr lang="ru-RU" sz="2400" dirty="0" err="1" smtClean="0"/>
              <a:t>импортозамещение</a:t>
            </a:r>
            <a:r>
              <a:rPr lang="ru-RU" sz="2400" dirty="0"/>
              <a:t>;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 местных производителей;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 поддержку и развитие самодостаточного предпринимательства в регионах;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 поддержку регионального банкинга,  которые </a:t>
            </a:r>
            <a:r>
              <a:rPr lang="ru-RU" sz="2400" dirty="0" smtClean="0"/>
              <a:t>формирует и поддерживает самодостаточных региональных предпринимателей.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550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980728"/>
            <a:ext cx="777686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Основные проблемы для развития экономики России</a:t>
            </a:r>
          </a:p>
          <a:p>
            <a:endParaRPr lang="ru-RU" sz="2400" dirty="0"/>
          </a:p>
          <a:p>
            <a:pPr marL="457200" indent="-457200">
              <a:buAutoNum type="arabicPeriod"/>
            </a:pPr>
            <a:r>
              <a:rPr lang="ru-RU" sz="2400" dirty="0" smtClean="0"/>
              <a:t>Весь </a:t>
            </a:r>
            <a:r>
              <a:rPr lang="ru-RU" sz="2400" dirty="0"/>
              <a:t>региональный бизнес страны пострадал от кризиса доверия на банковском рынке. Сложившаяся цепочка недоверия к банковской системе приводит </a:t>
            </a:r>
            <a:r>
              <a:rPr lang="ru-RU" sz="2400" dirty="0" smtClean="0"/>
              <a:t>к остановке финансирования бизнеса, а следовательно, </a:t>
            </a:r>
            <a:r>
              <a:rPr lang="ru-RU" sz="2400" dirty="0"/>
              <a:t>замедлению темпов экономического </a:t>
            </a:r>
            <a:r>
              <a:rPr lang="ru-RU" sz="2400" dirty="0" smtClean="0"/>
              <a:t>роста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Экономика все быстрее сваливается в рецессию и нет глобальной экономической идеи по быстрому преодолению и развороту этого падения.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pPr algn="ctr"/>
            <a:r>
              <a:rPr lang="ru-RU" sz="2800" b="1" dirty="0" smtClean="0"/>
              <a:t>ТАКАЯ ИДЕЯ ЕСТЬ!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425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latin typeface="+mn-lt"/>
                <a:ea typeface="+mn-ea"/>
                <a:cs typeface="+mn-cs"/>
              </a:rPr>
              <a:t>Неуклонно увеличивать долю 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800" b="1" dirty="0" smtClean="0">
                <a:latin typeface="+mn-lt"/>
                <a:ea typeface="+mn-ea"/>
                <a:cs typeface="+mn-cs"/>
              </a:rPr>
              <a:t>малого </a:t>
            </a:r>
            <a:r>
              <a:rPr lang="ru-RU" sz="2800" b="1" dirty="0">
                <a:latin typeface="+mn-lt"/>
                <a:ea typeface="+mn-ea"/>
                <a:cs typeface="+mn-cs"/>
              </a:rPr>
              <a:t>и среднего бизнеса 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>в ВВП </a:t>
            </a:r>
            <a:r>
              <a:rPr lang="ru-RU" sz="2800" b="1" dirty="0">
                <a:latin typeface="+mn-lt"/>
                <a:ea typeface="+mn-ea"/>
                <a:cs typeface="+mn-cs"/>
              </a:rPr>
              <a:t>России</a:t>
            </a:r>
            <a:r>
              <a:rPr lang="ru-RU" sz="2800" b="1" dirty="0" smtClean="0">
                <a:latin typeface="+mn-lt"/>
                <a:ea typeface="+mn-ea"/>
                <a:cs typeface="+mn-cs"/>
              </a:rPr>
              <a:t>!</a:t>
            </a:r>
            <a:br>
              <a:rPr lang="ru-RU" sz="2800" b="1" dirty="0" smtClean="0">
                <a:latin typeface="+mn-lt"/>
                <a:ea typeface="+mn-ea"/>
                <a:cs typeface="+mn-cs"/>
              </a:rPr>
            </a:br>
            <a:r>
              <a:rPr lang="ru-RU" sz="2200" b="1" dirty="0" smtClean="0">
                <a:latin typeface="+mn-lt"/>
                <a:ea typeface="+mn-ea"/>
                <a:cs typeface="+mn-cs"/>
              </a:rPr>
              <a:t/>
            </a:r>
            <a:br>
              <a:rPr lang="ru-RU" sz="2200" b="1" dirty="0" smtClean="0">
                <a:latin typeface="+mn-lt"/>
                <a:ea typeface="+mn-ea"/>
                <a:cs typeface="+mn-cs"/>
              </a:rPr>
            </a:br>
            <a:r>
              <a:rPr lang="ru-RU" sz="2200" b="1" dirty="0" smtClean="0">
                <a:latin typeface="+mn-lt"/>
                <a:ea typeface="+mn-ea"/>
                <a:cs typeface="+mn-cs"/>
              </a:rPr>
              <a:t>Примерный состав формирования ВВП от бизнеса разных масштабов</a:t>
            </a:r>
            <a:endParaRPr lang="ru-RU" sz="2200" b="1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0188871"/>
              </p:ext>
            </p:extLst>
          </p:nvPr>
        </p:nvGraphicFramePr>
        <p:xfrm>
          <a:off x="457200" y="1556792"/>
          <a:ext cx="4038600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831816"/>
              </p:ext>
            </p:extLst>
          </p:nvPr>
        </p:nvGraphicFramePr>
        <p:xfrm>
          <a:off x="4648200" y="1844824"/>
          <a:ext cx="4038600" cy="42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04616" y="341924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36626" y="4676937"/>
            <a:ext cx="86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80%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442894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20%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3375096"/>
            <a:ext cx="61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50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55576" y="90872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Важнейший драйвер стабилизации и экономического роста российской экономики – увеличение удельного веса предприятий малого и среднего бизнеса!</a:t>
            </a:r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dirty="0" smtClean="0"/>
              <a:t>Для этого необходимо обеспечить их стабильное финансирование.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  <a:p>
            <a:pPr algn="ctr"/>
            <a:r>
              <a:rPr lang="ru-RU" sz="2400" dirty="0" smtClean="0"/>
              <a:t>Для этого необходимо придать стабильность региональным коммерческим банкам, которые фактически финансируют деятельность предприятий МСБ в регионах.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528527" y="2298599"/>
            <a:ext cx="35496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528527" y="3778718"/>
            <a:ext cx="35496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4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1052736"/>
            <a:ext cx="7451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Кто это – малые и средние банки?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11680373"/>
              </p:ext>
            </p:extLst>
          </p:nvPr>
        </p:nvGraphicFramePr>
        <p:xfrm>
          <a:off x="936626" y="1772816"/>
          <a:ext cx="745179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46531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75856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280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10044" y="3573016"/>
            <a:ext cx="898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429</a:t>
            </a:r>
          </a:p>
        </p:txBody>
      </p:sp>
    </p:spTree>
    <p:extLst>
      <p:ext uri="{BB962C8B-B14F-4D97-AF65-F5344CB8AC3E}">
        <p14:creationId xmlns:p14="http://schemas.microsoft.com/office/powerpoint/2010/main" val="364508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1824" t="19492" r="29530" b="8334"/>
          <a:stretch>
            <a:fillRect/>
          </a:stretch>
        </p:blipFill>
        <p:spPr bwMode="auto">
          <a:xfrm>
            <a:off x="1" y="6020169"/>
            <a:ext cx="9154142" cy="83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 l="37335" t="28389" r="36382" b="29100"/>
          <a:stretch>
            <a:fillRect/>
          </a:stretch>
        </p:blipFill>
        <p:spPr bwMode="auto">
          <a:xfrm>
            <a:off x="1" y="6020169"/>
            <a:ext cx="936625" cy="815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36626" y="1052736"/>
            <a:ext cx="745179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Кто это – региональные банки?</a:t>
            </a:r>
          </a:p>
          <a:p>
            <a:endParaRPr lang="ru-RU" sz="2400" dirty="0"/>
          </a:p>
          <a:p>
            <a:pPr>
              <a:spcAft>
                <a:spcPts val="1200"/>
              </a:spcAft>
            </a:pPr>
            <a:r>
              <a:rPr lang="ru-RU" sz="2400" dirty="0" smtClean="0"/>
              <a:t>На 01.01.2015 в России 834 кредитных организации = </a:t>
            </a:r>
            <a:r>
              <a:rPr lang="ru-RU" sz="2400" b="1" dirty="0" smtClean="0"/>
              <a:t>783</a:t>
            </a:r>
            <a:r>
              <a:rPr lang="ru-RU" sz="2400" dirty="0" smtClean="0"/>
              <a:t> банка + 51 небанковская кредитная организация</a:t>
            </a:r>
          </a:p>
          <a:p>
            <a:pPr algn="ctr">
              <a:spcAft>
                <a:spcPts val="1200"/>
              </a:spcAft>
            </a:pPr>
            <a:r>
              <a:rPr lang="ru-RU" sz="2400" dirty="0" smtClean="0"/>
              <a:t>В составе банков </a:t>
            </a:r>
          </a:p>
          <a:p>
            <a:pPr algn="ctr">
              <a:spcAft>
                <a:spcPts val="1200"/>
              </a:spcAft>
            </a:pPr>
            <a:r>
              <a:rPr lang="ru-RU" sz="2400" b="1" dirty="0" smtClean="0"/>
              <a:t>459</a:t>
            </a:r>
            <a:r>
              <a:rPr lang="ru-RU" sz="2400" dirty="0" smtClean="0"/>
              <a:t> зарегистрированы в Москве и Московской обл., </a:t>
            </a:r>
          </a:p>
          <a:p>
            <a:pPr algn="ctr">
              <a:spcAft>
                <a:spcPts val="1200"/>
              </a:spcAft>
            </a:pPr>
            <a:r>
              <a:rPr lang="ru-RU" sz="2400" b="1" dirty="0" smtClean="0"/>
              <a:t>324</a:t>
            </a:r>
            <a:r>
              <a:rPr lang="ru-RU" sz="2400" dirty="0" smtClean="0"/>
              <a:t> – в других регионах.</a:t>
            </a:r>
          </a:p>
          <a:p>
            <a:pPr algn="ctr">
              <a:spcAft>
                <a:spcPts val="1200"/>
              </a:spcAft>
            </a:pPr>
            <a:r>
              <a:rPr lang="ru-RU" sz="2400" dirty="0" smtClean="0"/>
              <a:t>(источник www.cbr.ru/</a:t>
            </a:r>
            <a:r>
              <a:rPr lang="ru-RU" sz="2400" dirty="0" err="1" smtClean="0"/>
              <a:t>statistics</a:t>
            </a:r>
            <a:r>
              <a:rPr lang="ru-RU" sz="2400" dirty="0" smtClean="0"/>
              <a:t>/)</a:t>
            </a:r>
          </a:p>
          <a:p>
            <a:pPr algn="ctr">
              <a:spcAft>
                <a:spcPts val="1200"/>
              </a:spcAft>
            </a:pPr>
            <a:r>
              <a:rPr lang="ru-RU" sz="2400" b="1" dirty="0" smtClean="0"/>
              <a:t>201 </a:t>
            </a:r>
            <a:r>
              <a:rPr lang="ru-RU" sz="2400" dirty="0" smtClean="0"/>
              <a:t>региональный банк имеют собственный капитал менее 1 млрд. руб., </a:t>
            </a:r>
            <a:br>
              <a:rPr lang="ru-RU" sz="2400" dirty="0" smtClean="0"/>
            </a:br>
            <a:r>
              <a:rPr lang="ru-RU" sz="2400" dirty="0" smtClean="0"/>
              <a:t>то есть </a:t>
            </a:r>
            <a:r>
              <a:rPr lang="ru-RU" sz="2400" b="1" dirty="0" smtClean="0"/>
              <a:t>относятся к малым региональным банкам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43026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684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Неуклонно увеличивать долю  малого и среднего бизнеса в ВВП России!  Примерный состав формирования ВВП от бизнеса разных масштабов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Г. Калинин</dc:creator>
  <cp:lastModifiedBy>Максим Г. Калинин</cp:lastModifiedBy>
  <cp:revision>25</cp:revision>
  <cp:lastPrinted>2015-02-10T17:00:22Z</cp:lastPrinted>
  <dcterms:created xsi:type="dcterms:W3CDTF">2015-02-10T14:15:01Z</dcterms:created>
  <dcterms:modified xsi:type="dcterms:W3CDTF">2015-02-10T17:28:59Z</dcterms:modified>
</cp:coreProperties>
</file>