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39" r:id="rId3"/>
    <p:sldId id="357" r:id="rId4"/>
    <p:sldId id="340" r:id="rId5"/>
    <p:sldId id="341" r:id="rId6"/>
    <p:sldId id="342" r:id="rId7"/>
    <p:sldId id="343" r:id="rId8"/>
    <p:sldId id="344" r:id="rId9"/>
    <p:sldId id="345" r:id="rId10"/>
    <p:sldId id="346" r:id="rId11"/>
    <p:sldId id="347" r:id="rId12"/>
    <p:sldId id="348" r:id="rId13"/>
    <p:sldId id="350" r:id="rId14"/>
    <p:sldId id="358" r:id="rId15"/>
    <p:sldId id="351" r:id="rId16"/>
    <p:sldId id="352" r:id="rId17"/>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Романов Дмитрий Алексеевич" initials="РДА"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CA5227"/>
    <a:srgbClr val="D9D9D9"/>
    <a:srgbClr val="4A8938"/>
    <a:srgbClr val="FFFFFF"/>
    <a:srgbClr val="062850"/>
    <a:srgbClr val="E9510E"/>
    <a:srgbClr val="E85010"/>
    <a:srgbClr val="F223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94660"/>
  </p:normalViewPr>
  <p:slideViewPr>
    <p:cSldViewPr>
      <p:cViewPr varScale="1">
        <p:scale>
          <a:sx n="74" d="100"/>
          <a:sy n="74" d="100"/>
        </p:scale>
        <p:origin x="1758" y="60"/>
      </p:cViewPr>
      <p:guideLst>
        <p:guide orient="horz" pos="2160"/>
        <p:guide pos="2880"/>
      </p:guideLst>
    </p:cSldViewPr>
  </p:slideViewPr>
  <p:notesTextViewPr>
    <p:cViewPr>
      <p:scale>
        <a:sx n="1" d="1"/>
        <a:sy n="1" d="1"/>
      </p:scale>
      <p:origin x="0" y="0"/>
    </p:cViewPr>
  </p:notesTextViewPr>
  <p:notesViewPr>
    <p:cSldViewPr>
      <p:cViewPr varScale="1">
        <p:scale>
          <a:sx n="126" d="100"/>
          <a:sy n="126" d="100"/>
        </p:scale>
        <p:origin x="-49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8BD4EA5-9CA9-493E-9BFF-EF6492D05803}" type="datetimeFigureOut">
              <a:rPr lang="ru-RU" smtClean="0"/>
              <a:t>04.09.2014</a:t>
            </a:fld>
            <a:endParaRPr lang="ru-RU"/>
          </a:p>
        </p:txBody>
      </p:sp>
      <p:sp>
        <p:nvSpPr>
          <p:cNvPr id="4" name="Нижний колонтитул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201E0BE-341A-4347-88C2-2219E3B3DA10}" type="slidenum">
              <a:rPr lang="ru-RU" smtClean="0"/>
              <a:t>‹#›</a:t>
            </a:fld>
            <a:endParaRPr lang="ru-RU"/>
          </a:p>
        </p:txBody>
      </p:sp>
    </p:spTree>
    <p:extLst>
      <p:ext uri="{BB962C8B-B14F-4D97-AF65-F5344CB8AC3E}">
        <p14:creationId xmlns:p14="http://schemas.microsoft.com/office/powerpoint/2010/main" val="1296579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32183AC-5730-4683-BED1-E9C1DCEEA363}" type="datetimeFigureOut">
              <a:rPr lang="ru-RU" smtClean="0"/>
              <a:pPr/>
              <a:t>04.09.2014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5384F34-1584-43FD-A188-BD5579A5A90E}" type="slidenum">
              <a:rPr lang="ru-RU" smtClean="0"/>
              <a:pPr/>
              <a:t>‹#›</a:t>
            </a:fld>
            <a:endParaRPr lang="ru-RU"/>
          </a:p>
        </p:txBody>
      </p:sp>
    </p:spTree>
    <p:extLst>
      <p:ext uri="{BB962C8B-B14F-4D97-AF65-F5344CB8AC3E}">
        <p14:creationId xmlns:p14="http://schemas.microsoft.com/office/powerpoint/2010/main" val="64340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384F34-1584-43FD-A188-BD5579A5A90E}" type="slidenum">
              <a:rPr lang="ru-RU" smtClean="0"/>
              <a:pPr/>
              <a:t>1</a:t>
            </a:fld>
            <a:endParaRPr lang="ru-RU"/>
          </a:p>
        </p:txBody>
      </p:sp>
    </p:spTree>
    <p:extLst>
      <p:ext uri="{BB962C8B-B14F-4D97-AF65-F5344CB8AC3E}">
        <p14:creationId xmlns:p14="http://schemas.microsoft.com/office/powerpoint/2010/main" val="16331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lvl1pPr>
              <a:defRPr sz="1600">
                <a:solidFill>
                  <a:srgbClr val="4A8938"/>
                </a:solidFill>
                <a:latin typeface="Arial" pitchFamily="34" charset="0"/>
                <a:cs typeface="Arial" pitchFamily="34" charset="0"/>
              </a:defRPr>
            </a:lvl1pPr>
          </a:lstStyle>
          <a:p>
            <a:fld id="{5C3C5050-0776-4731-A2FE-350C05DD2C3E}" type="slidenum">
              <a:rPr lang="ru-RU" smtClean="0"/>
              <a:pPr/>
              <a:t>‹#›</a:t>
            </a:fld>
            <a:endParaRPr lang="ru-RU" dirty="0"/>
          </a:p>
        </p:txBody>
      </p:sp>
      <p:sp>
        <p:nvSpPr>
          <p:cNvPr id="12" name="Заголовок 1"/>
          <p:cNvSpPr txBox="1">
            <a:spLocks/>
          </p:cNvSpPr>
          <p:nvPr userDrawn="1"/>
        </p:nvSpPr>
        <p:spPr>
          <a:xfrm>
            <a:off x="683568" y="4869160"/>
            <a:ext cx="7772400" cy="690689"/>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lang="ru-RU" sz="2400" b="0" kern="1200" dirty="0">
                <a:solidFill>
                  <a:srgbClr val="E9510E"/>
                </a:solidFill>
                <a:latin typeface="Arial" pitchFamily="34" charset="0"/>
                <a:ea typeface="+mj-ea"/>
                <a:cs typeface="Arial" pitchFamily="34" charset="0"/>
              </a:defRPr>
            </a:lvl1pPr>
          </a:lstStyle>
          <a:p>
            <a:endParaRPr lang="en-US" sz="1800" dirty="0">
              <a:solidFill>
                <a:srgbClr val="062850"/>
              </a:solidFill>
              <a:latin typeface="Arial" pitchFamily="34" charset="0"/>
              <a:ea typeface="Segoe UI" pitchFamily="34" charset="0"/>
              <a:cs typeface="Arial" pitchFamily="34" charset="0"/>
            </a:endParaRPr>
          </a:p>
        </p:txBody>
      </p:sp>
      <p:sp>
        <p:nvSpPr>
          <p:cNvPr id="19" name="Текст 18"/>
          <p:cNvSpPr>
            <a:spLocks noGrp="1"/>
          </p:cNvSpPr>
          <p:nvPr>
            <p:ph type="body" sz="quarter" idx="13" hasCustomPrompt="1"/>
          </p:nvPr>
        </p:nvSpPr>
        <p:spPr>
          <a:xfrm>
            <a:off x="684213" y="5214504"/>
            <a:ext cx="7772400" cy="590984"/>
          </a:xfrm>
        </p:spPr>
        <p:txBody>
          <a:bodyPr>
            <a:normAutofit/>
          </a:bodyPr>
          <a:lstStyle>
            <a:lvl1pPr marL="0" indent="0">
              <a:buNone/>
              <a:defRPr sz="1600">
                <a:solidFill>
                  <a:srgbClr val="CA5227"/>
                </a:solidFill>
              </a:defRPr>
            </a:lvl1pPr>
          </a:lstStyle>
          <a:p>
            <a:r>
              <a:rPr lang="ru-RU" dirty="0" smtClean="0"/>
              <a:t>МЕСЯЦ, ГОД</a:t>
            </a:r>
            <a:endParaRPr lang="ru-RU" dirty="0"/>
          </a:p>
        </p:txBody>
      </p:sp>
      <p:sp>
        <p:nvSpPr>
          <p:cNvPr id="10" name="Заголовок 1"/>
          <p:cNvSpPr>
            <a:spLocks noGrp="1"/>
          </p:cNvSpPr>
          <p:nvPr>
            <p:ph type="ctrTitle"/>
          </p:nvPr>
        </p:nvSpPr>
        <p:spPr>
          <a:xfrm>
            <a:off x="683568" y="2852936"/>
            <a:ext cx="7772400" cy="2376264"/>
          </a:xfrm>
        </p:spPr>
        <p:txBody>
          <a:bodyPr anchor="t">
            <a:normAutofit/>
          </a:bodyPr>
          <a:lstStyle>
            <a:lvl1pPr>
              <a:defRPr sz="3200"/>
            </a:lvl1pPr>
          </a:lstStyle>
          <a:p>
            <a:r>
              <a:rPr lang="ru-RU" sz="3200" dirty="0" smtClean="0">
                <a:solidFill>
                  <a:srgbClr val="4A8938"/>
                </a:solidFill>
                <a:ea typeface="Segoe UI" pitchFamily="34" charset="0"/>
                <a:cs typeface="Segoe UI" pitchFamily="34" charset="0"/>
              </a:rPr>
              <a:t>РЕКОМЕНДАЦИИ ПО ОФОРМЛЕНИЮ ПРЕЗЕНТАЦИЙ </a:t>
            </a:r>
            <a:r>
              <a:rPr lang="ru-RU" dirty="0" smtClean="0">
                <a:solidFill>
                  <a:srgbClr val="4A8938"/>
                </a:solidFill>
                <a:ea typeface="Segoe UI" pitchFamily="34" charset="0"/>
                <a:cs typeface="Segoe UI" pitchFamily="34" charset="0"/>
              </a:rPr>
              <a:t>ПРО100</a:t>
            </a:r>
            <a:endParaRPr lang="ru-RU" dirty="0">
              <a:solidFill>
                <a:srgbClr val="4A8938"/>
              </a:solidFill>
            </a:endParaRPr>
          </a:p>
        </p:txBody>
      </p:sp>
    </p:spTree>
    <p:extLst>
      <p:ext uri="{BB962C8B-B14F-4D97-AF65-F5344CB8AC3E}">
        <p14:creationId xmlns:p14="http://schemas.microsoft.com/office/powerpoint/2010/main" val="31801368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normAutofit/>
          </a:bodyPr>
          <a:lstStyle>
            <a:lvl1pPr>
              <a:defRPr sz="2400"/>
            </a:lvl1pPr>
          </a:lstStyle>
          <a:p>
            <a:r>
              <a:rPr lang="ru-RU" dirty="0" smtClean="0"/>
              <a:t>ОБРАЗЕЦ ЗАГОЛОВКА</a:t>
            </a:r>
            <a:endParaRPr lang="ru-RU" dirty="0"/>
          </a:p>
        </p:txBody>
      </p:sp>
      <p:sp>
        <p:nvSpPr>
          <p:cNvPr id="6" name="Номер слайда 5"/>
          <p:cNvSpPr>
            <a:spLocks noGrp="1"/>
          </p:cNvSpPr>
          <p:nvPr>
            <p:ph type="sldNum" sz="quarter" idx="12"/>
          </p:nvPr>
        </p:nvSpPr>
        <p:spPr/>
        <p:txBody>
          <a:bodyPr/>
          <a:lstStyle/>
          <a:p>
            <a:fld id="{5C3C5050-0776-4731-A2FE-350C05DD2C3E}" type="slidenum">
              <a:rPr lang="ru-RU" smtClean="0"/>
              <a:pPr/>
              <a:t>‹#›</a:t>
            </a:fld>
            <a:endParaRPr lang="ru-RU"/>
          </a:p>
        </p:txBody>
      </p:sp>
      <p:sp>
        <p:nvSpPr>
          <p:cNvPr id="7" name="Объект 3"/>
          <p:cNvSpPr>
            <a:spLocks noGrp="1"/>
          </p:cNvSpPr>
          <p:nvPr>
            <p:ph sz="half" idx="2"/>
          </p:nvPr>
        </p:nvSpPr>
        <p:spPr>
          <a:xfrm>
            <a:off x="1475656" y="1628800"/>
            <a:ext cx="7200800" cy="4497363"/>
          </a:xfrm>
        </p:spPr>
        <p:txBody>
          <a:bodyPr>
            <a:normAutofit/>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729316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smtClean="0"/>
              <a:t>ОБРАЗЕЦ ЗАГОЛОВКА</a:t>
            </a:r>
            <a:endParaRPr lang="ru-RU" dirty="0"/>
          </a:p>
        </p:txBody>
      </p:sp>
      <p:sp>
        <p:nvSpPr>
          <p:cNvPr id="3" name="Объект 2"/>
          <p:cNvSpPr>
            <a:spLocks noGrp="1"/>
          </p:cNvSpPr>
          <p:nvPr>
            <p:ph sz="half" idx="1"/>
          </p:nvPr>
        </p:nvSpPr>
        <p:spPr>
          <a:xfrm>
            <a:off x="1475656" y="1600200"/>
            <a:ext cx="3528392" cy="4525963"/>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5292080" y="1600200"/>
            <a:ext cx="3394720" cy="4525963"/>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омер слайда 6"/>
          <p:cNvSpPr>
            <a:spLocks noGrp="1"/>
          </p:cNvSpPr>
          <p:nvPr>
            <p:ph type="sldNum" sz="quarter" idx="12"/>
          </p:nvPr>
        </p:nvSpPr>
        <p:spPr/>
        <p:txBody>
          <a:bodyPr/>
          <a:lstStyle/>
          <a:p>
            <a:fld id="{5C3C5050-0776-4731-A2FE-350C05DD2C3E}" type="slidenum">
              <a:rPr lang="ru-RU" smtClean="0"/>
              <a:pPr/>
              <a:t>‹#›</a:t>
            </a:fld>
            <a:endParaRPr lang="ru-RU"/>
          </a:p>
        </p:txBody>
      </p:sp>
    </p:spTree>
    <p:extLst>
      <p:ext uri="{BB962C8B-B14F-4D97-AF65-F5344CB8AC3E}">
        <p14:creationId xmlns:p14="http://schemas.microsoft.com/office/powerpoint/2010/main" val="7874579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ЗАГОЛОВКА</a:t>
            </a:r>
            <a:endParaRPr lang="ru-RU" dirty="0"/>
          </a:p>
        </p:txBody>
      </p:sp>
      <p:sp>
        <p:nvSpPr>
          <p:cNvPr id="3" name="Текст 2"/>
          <p:cNvSpPr>
            <a:spLocks noGrp="1"/>
          </p:cNvSpPr>
          <p:nvPr>
            <p:ph type="body" idx="1"/>
          </p:nvPr>
        </p:nvSpPr>
        <p:spPr>
          <a:xfrm>
            <a:off x="1475656" y="1535113"/>
            <a:ext cx="345638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1475656" y="2174875"/>
            <a:ext cx="3456384" cy="3951288"/>
          </a:xfrm>
        </p:spPr>
        <p:txBody>
          <a:bodyPr>
            <a:normAutofit/>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5220073" y="1535113"/>
            <a:ext cx="346672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5220073" y="2174875"/>
            <a:ext cx="3466728" cy="3951288"/>
          </a:xfrm>
        </p:spPr>
        <p:txBody>
          <a:bodyPr>
            <a:normAutofit/>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Номер слайда 8"/>
          <p:cNvSpPr>
            <a:spLocks noGrp="1"/>
          </p:cNvSpPr>
          <p:nvPr>
            <p:ph type="sldNum" sz="quarter" idx="12"/>
          </p:nvPr>
        </p:nvSpPr>
        <p:spPr/>
        <p:txBody>
          <a:bodyPr/>
          <a:lstStyle/>
          <a:p>
            <a:fld id="{5C3C5050-0776-4731-A2FE-350C05DD2C3E}" type="slidenum">
              <a:rPr lang="ru-RU" smtClean="0"/>
              <a:pPr/>
              <a:t>‹#›</a:t>
            </a:fld>
            <a:endParaRPr lang="ru-RU"/>
          </a:p>
        </p:txBody>
      </p:sp>
    </p:spTree>
    <p:extLst>
      <p:ext uri="{BB962C8B-B14F-4D97-AF65-F5344CB8AC3E}">
        <p14:creationId xmlns:p14="http://schemas.microsoft.com/office/powerpoint/2010/main" val="18566234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smtClean="0"/>
              <a:t>ОБРАЗЕЦ ЗАГОЛОВКА</a:t>
            </a:r>
            <a:endParaRPr lang="ru-RU" dirty="0"/>
          </a:p>
        </p:txBody>
      </p:sp>
      <p:sp>
        <p:nvSpPr>
          <p:cNvPr id="5" name="Номер слайда 4"/>
          <p:cNvSpPr>
            <a:spLocks noGrp="1"/>
          </p:cNvSpPr>
          <p:nvPr>
            <p:ph type="sldNum" sz="quarter" idx="12"/>
          </p:nvPr>
        </p:nvSpPr>
        <p:spPr/>
        <p:txBody>
          <a:bodyPr/>
          <a:lstStyle/>
          <a:p>
            <a:fld id="{5C3C5050-0776-4731-A2FE-350C05DD2C3E}" type="slidenum">
              <a:rPr lang="ru-RU" smtClean="0"/>
              <a:pPr/>
              <a:t>‹#›</a:t>
            </a:fld>
            <a:endParaRPr lang="ru-RU"/>
          </a:p>
        </p:txBody>
      </p:sp>
      <p:sp>
        <p:nvSpPr>
          <p:cNvPr id="7" name="Диаграмма 6"/>
          <p:cNvSpPr>
            <a:spLocks noGrp="1"/>
          </p:cNvSpPr>
          <p:nvPr>
            <p:ph type="chart" sz="quarter" idx="13"/>
          </p:nvPr>
        </p:nvSpPr>
        <p:spPr>
          <a:xfrm>
            <a:off x="1475656" y="1772816"/>
            <a:ext cx="7199313" cy="4032250"/>
          </a:xfrm>
        </p:spPr>
        <p:txBody>
          <a:bodyPr/>
          <a:lstStyle/>
          <a:p>
            <a:endParaRPr lang="ru-RU"/>
          </a:p>
        </p:txBody>
      </p:sp>
    </p:spTree>
    <p:extLst>
      <p:ext uri="{BB962C8B-B14F-4D97-AF65-F5344CB8AC3E}">
        <p14:creationId xmlns:p14="http://schemas.microsoft.com/office/powerpoint/2010/main" val="19382089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C3C5050-0776-4731-A2FE-350C05DD2C3E}" type="slidenum">
              <a:rPr lang="ru-RU" smtClean="0"/>
              <a:pPr/>
              <a:t>‹#›</a:t>
            </a:fld>
            <a:endParaRPr lang="ru-RU"/>
          </a:p>
        </p:txBody>
      </p:sp>
    </p:spTree>
    <p:extLst>
      <p:ext uri="{BB962C8B-B14F-4D97-AF65-F5344CB8AC3E}">
        <p14:creationId xmlns:p14="http://schemas.microsoft.com/office/powerpoint/2010/main" val="36476004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792288" y="4800600"/>
            <a:ext cx="6884168" cy="566738"/>
          </a:xfrm>
        </p:spPr>
        <p:txBody>
          <a:bodyPr anchor="b"/>
          <a:lstStyle>
            <a:lvl1pPr algn="l">
              <a:defRPr sz="2000" b="0"/>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688416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688416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Образец текста</a:t>
            </a:r>
          </a:p>
        </p:txBody>
      </p:sp>
      <p:sp>
        <p:nvSpPr>
          <p:cNvPr id="7" name="Номер слайда 6"/>
          <p:cNvSpPr>
            <a:spLocks noGrp="1"/>
          </p:cNvSpPr>
          <p:nvPr>
            <p:ph type="sldNum" sz="quarter" idx="12"/>
          </p:nvPr>
        </p:nvSpPr>
        <p:spPr/>
        <p:txBody>
          <a:bodyPr/>
          <a:lstStyle/>
          <a:p>
            <a:fld id="{5C3C5050-0776-4731-A2FE-350C05DD2C3E}" type="slidenum">
              <a:rPr lang="ru-RU" smtClean="0"/>
              <a:pPr/>
              <a:t>‹#›</a:t>
            </a:fld>
            <a:endParaRPr lang="ru-RU"/>
          </a:p>
        </p:txBody>
      </p:sp>
    </p:spTree>
    <p:extLst>
      <p:ext uri="{BB962C8B-B14F-4D97-AF65-F5344CB8AC3E}">
        <p14:creationId xmlns:p14="http://schemas.microsoft.com/office/powerpoint/2010/main" val="11441944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692696"/>
            <a:ext cx="7211144" cy="72494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475656" y="1600200"/>
            <a:ext cx="7211144"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a:solidFill>
                  <a:srgbClr val="4A8938"/>
                </a:solidFill>
                <a:latin typeface="Arial" pitchFamily="34" charset="0"/>
                <a:cs typeface="Arial" pitchFamily="34" charset="0"/>
              </a:defRPr>
            </a:lvl1pPr>
          </a:lstStyle>
          <a:p>
            <a:fld id="{5C3C5050-0776-4731-A2FE-350C05DD2C3E}" type="slidenum">
              <a:rPr lang="ru-RU" smtClean="0"/>
              <a:pPr/>
              <a:t>‹#›</a:t>
            </a:fld>
            <a:endParaRPr lang="ru-RU" dirty="0"/>
          </a:p>
        </p:txBody>
      </p:sp>
      <p:pic>
        <p:nvPicPr>
          <p:cNvPr id="10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5536" y="332656"/>
            <a:ext cx="154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28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timing>
    <p:tnLst>
      <p:par>
        <p:cTn id="1" dur="indefinite" restart="never" nodeType="tmRoot"/>
      </p:par>
    </p:tnLst>
  </p:timing>
  <p:hf hdr="0" ftr="0" dt="0"/>
  <p:txStyles>
    <p:titleStyle>
      <a:lvl1pPr algn="l" defTabSz="914400" rtl="0" eaLnBrk="1" latinLnBrk="0" hangingPunct="1">
        <a:spcBef>
          <a:spcPct val="0"/>
        </a:spcBef>
        <a:buNone/>
        <a:defRPr lang="ru-RU" sz="2400" b="0" kern="1200" dirty="0">
          <a:solidFill>
            <a:srgbClr val="CA5227"/>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CA5227"/>
        </a:buClr>
        <a:buSzPct val="100000"/>
        <a:buFontTx/>
        <a:buBlip>
          <a:blip r:embed="rId10"/>
        </a:buBlip>
        <a:defRPr sz="2000" b="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4A8938"/>
        </a:buClr>
        <a:buSzPct val="100000"/>
        <a:buFontTx/>
        <a:buBlip>
          <a:blip r:embed="rId11"/>
        </a:buBlip>
        <a:defRPr sz="1800" b="0" kern="1200">
          <a:solidFill>
            <a:schemeClr val="tx1">
              <a:lumMod val="65000"/>
              <a:lumOff val="35000"/>
            </a:schemeClr>
          </a:solidFill>
          <a:latin typeface="Arial" pitchFamily="34" charset="0"/>
          <a:ea typeface="+mn-ea"/>
          <a:cs typeface="Arial" pitchFamily="34" charset="0"/>
        </a:defRPr>
      </a:lvl2pPr>
      <a:lvl3pPr marL="1200150" indent="-285750" algn="l" defTabSz="914400" rtl="0" eaLnBrk="1" latinLnBrk="0" hangingPunct="1">
        <a:spcBef>
          <a:spcPct val="20000"/>
        </a:spcBef>
        <a:buClr>
          <a:srgbClr val="CA5227"/>
        </a:buClr>
        <a:buSzPct val="100000"/>
        <a:buFontTx/>
        <a:buBlip>
          <a:blip r:embed="rId12"/>
        </a:buBlip>
        <a:defRPr sz="1600" b="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4A8938"/>
        </a:buClr>
        <a:buSzPct val="100000"/>
        <a:buFontTx/>
        <a:buBlip>
          <a:blip r:embed="rId13"/>
        </a:buBlip>
        <a:defRPr sz="1400" b="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1">
            <a:lumMod val="50000"/>
            <a:lumOff val="50000"/>
          </a:schemeClr>
        </a:buClr>
        <a:buSzPct val="100000"/>
        <a:buFont typeface="Wingdings" pitchFamily="2" charset="2"/>
        <a:buChar char="§"/>
        <a:defRPr sz="1200" b="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2.png"/><Relationship Id="rId3" Type="http://schemas.openxmlformats.org/officeDocument/2006/relationships/image" Target="../media/image8.jpeg"/><Relationship Id="rId7" Type="http://schemas.openxmlformats.org/officeDocument/2006/relationships/image" Target="../media/image12.gif"/><Relationship Id="rId12" Type="http://schemas.openxmlformats.org/officeDocument/2006/relationships/image" Target="../media/image17.png"/><Relationship Id="rId17" Type="http://schemas.openxmlformats.org/officeDocument/2006/relationships/hyperlink" Target="http://www.chbrr.crimea.ua/" TargetMode="External"/><Relationship Id="rId2" Type="http://schemas.openxmlformats.org/officeDocument/2006/relationships/image" Target="../media/image7.jpe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png"/><Relationship Id="rId19"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4.png"/><Relationship Id="rId4" Type="http://schemas.openxmlformats.org/officeDocument/2006/relationships/image" Target="../media/image25.gi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755576" y="5400836"/>
            <a:ext cx="2952328" cy="620452"/>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3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800" b="1" dirty="0" smtClean="0">
                <a:solidFill>
                  <a:srgbClr val="CA5227"/>
                </a:solidFill>
                <a:effectLst>
                  <a:outerShdw blurRad="38100" dist="38100" dir="2700000" algn="tl">
                    <a:srgbClr val="000000">
                      <a:alpha val="43137"/>
                    </a:srgbClr>
                  </a:outerShdw>
                </a:effectLst>
                <a:latin typeface="Arial" pitchFamily="34" charset="0"/>
                <a:ea typeface="Segoe UI" pitchFamily="34" charset="0"/>
                <a:cs typeface="Arial" pitchFamily="34" charset="0"/>
              </a:rPr>
              <a:t>Сентябрь, 2014</a:t>
            </a:r>
            <a:endParaRPr lang="en-US" sz="1800" b="1" dirty="0">
              <a:solidFill>
                <a:srgbClr val="CA5227"/>
              </a:solidFill>
              <a:effectLst>
                <a:outerShdw blurRad="38100" dist="38100" dir="2700000" algn="tl">
                  <a:srgbClr val="000000">
                    <a:alpha val="43137"/>
                  </a:srgbClr>
                </a:outerShdw>
              </a:effectLst>
              <a:latin typeface="Arial" pitchFamily="34" charset="0"/>
              <a:ea typeface="Segoe UI" pitchFamily="34" charset="0"/>
              <a:cs typeface="Arial" pitchFamily="34" charset="0"/>
            </a:endParaRPr>
          </a:p>
        </p:txBody>
      </p:sp>
      <p:sp>
        <p:nvSpPr>
          <p:cNvPr id="2" name="Заголовок 1"/>
          <p:cNvSpPr>
            <a:spLocks noGrp="1"/>
          </p:cNvSpPr>
          <p:nvPr>
            <p:ph type="ctrTitle"/>
          </p:nvPr>
        </p:nvSpPr>
        <p:spPr>
          <a:xfrm>
            <a:off x="683568" y="2564904"/>
            <a:ext cx="7772400" cy="2376264"/>
          </a:xfrm>
        </p:spPr>
        <p:txBody>
          <a:bodyPr>
            <a:normAutofit/>
          </a:bodyPr>
          <a:lstStyle/>
          <a:p>
            <a:pPr algn="ctr"/>
            <a:r>
              <a:rPr lang="ru-RU" sz="2800" b="1" dirty="0">
                <a:solidFill>
                  <a:srgbClr val="4A8938"/>
                </a:solidFill>
                <a:effectLst>
                  <a:outerShdw blurRad="38100" dist="38100" dir="2700000" algn="tl">
                    <a:srgbClr val="000000">
                      <a:alpha val="43137"/>
                    </a:srgbClr>
                  </a:outerShdw>
                </a:effectLst>
                <a:ea typeface="Segoe UI" pitchFamily="34" charset="0"/>
                <a:cs typeface="Segoe UI" pitchFamily="34" charset="0"/>
              </a:rPr>
              <a:t>Развитие и перспективы ПРО100:</a:t>
            </a:r>
            <a:br>
              <a:rPr lang="ru-RU" sz="2800" b="1" dirty="0">
                <a:solidFill>
                  <a:srgbClr val="4A8938"/>
                </a:solidFill>
                <a:effectLst>
                  <a:outerShdw blurRad="38100" dist="38100" dir="2700000" algn="tl">
                    <a:srgbClr val="000000">
                      <a:alpha val="43137"/>
                    </a:srgbClr>
                  </a:outerShdw>
                </a:effectLst>
                <a:ea typeface="Segoe UI" pitchFamily="34" charset="0"/>
                <a:cs typeface="Segoe UI" pitchFamily="34" charset="0"/>
              </a:rPr>
            </a:br>
            <a:r>
              <a:rPr lang="ru-RU" sz="2800" b="1" dirty="0">
                <a:solidFill>
                  <a:srgbClr val="4A8938"/>
                </a:solidFill>
                <a:effectLst>
                  <a:outerShdw blurRad="38100" dist="38100" dir="2700000" algn="tl">
                    <a:srgbClr val="000000">
                      <a:alpha val="43137"/>
                    </a:srgbClr>
                  </a:outerShdw>
                </a:effectLst>
                <a:ea typeface="Segoe UI" pitchFamily="34" charset="0"/>
                <a:cs typeface="Segoe UI" pitchFamily="34" charset="0"/>
              </a:rPr>
              <a:t>национальная карта </a:t>
            </a:r>
            <a:r>
              <a:rPr lang="ru-RU" sz="2800" b="1" dirty="0" smtClean="0">
                <a:solidFill>
                  <a:srgbClr val="4A8938"/>
                </a:solidFill>
                <a:effectLst>
                  <a:outerShdw blurRad="38100" dist="38100" dir="2700000" algn="tl">
                    <a:srgbClr val="000000">
                      <a:alpha val="43137"/>
                    </a:srgbClr>
                  </a:outerShdw>
                </a:effectLst>
                <a:ea typeface="Segoe UI" pitchFamily="34" charset="0"/>
                <a:cs typeface="Segoe UI" pitchFamily="34" charset="0"/>
              </a:rPr>
              <a:t/>
            </a:r>
            <a:br>
              <a:rPr lang="ru-RU" sz="2800" b="1" dirty="0" smtClean="0">
                <a:solidFill>
                  <a:srgbClr val="4A8938"/>
                </a:solidFill>
                <a:effectLst>
                  <a:outerShdw blurRad="38100" dist="38100" dir="2700000" algn="tl">
                    <a:srgbClr val="000000">
                      <a:alpha val="43137"/>
                    </a:srgbClr>
                  </a:outerShdw>
                </a:effectLst>
                <a:ea typeface="Segoe UI" pitchFamily="34" charset="0"/>
                <a:cs typeface="Segoe UI" pitchFamily="34" charset="0"/>
              </a:rPr>
            </a:br>
            <a:r>
              <a:rPr lang="ru-RU" sz="2800" b="1" dirty="0" smtClean="0">
                <a:solidFill>
                  <a:srgbClr val="4A8938"/>
                </a:solidFill>
                <a:effectLst>
                  <a:outerShdw blurRad="38100" dist="38100" dir="2700000" algn="tl">
                    <a:srgbClr val="000000">
                      <a:alpha val="43137"/>
                    </a:srgbClr>
                  </a:outerShdw>
                </a:effectLst>
                <a:ea typeface="Segoe UI" pitchFamily="34" charset="0"/>
                <a:cs typeface="Segoe UI" pitchFamily="34" charset="0"/>
              </a:rPr>
              <a:t>для </a:t>
            </a:r>
            <a:r>
              <a:rPr lang="ru-RU" sz="2800" b="1" dirty="0">
                <a:solidFill>
                  <a:srgbClr val="4A8938"/>
                </a:solidFill>
                <a:effectLst>
                  <a:outerShdw blurRad="38100" dist="38100" dir="2700000" algn="tl">
                    <a:srgbClr val="000000">
                      <a:alpha val="43137"/>
                    </a:srgbClr>
                  </a:outerShdw>
                </a:effectLst>
                <a:ea typeface="Segoe UI" pitchFamily="34" charset="0"/>
                <a:cs typeface="Segoe UI" pitchFamily="34" charset="0"/>
              </a:rPr>
              <a:t>национальных расчетов</a:t>
            </a:r>
            <a:endParaRPr lang="ru-RU" sz="2800" b="1" dirty="0">
              <a:solidFill>
                <a:srgbClr val="4A893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016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ftyTwoWays Копилка &quot;Деньги&quot;, рубль купить в интернет-магазине, цен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613" y="1124744"/>
            <a:ext cx="621354" cy="416078"/>
          </a:xfrm>
          <a:prstGeom prst="rect">
            <a:avLst/>
          </a:prstGeom>
          <a:noFill/>
          <a:extLst>
            <a:ext uri="{909E8E84-426E-40DD-AFC4-6F175D3DCCD1}">
              <a14:hiddenFill xmlns:a14="http://schemas.microsoft.com/office/drawing/2010/main">
                <a:solidFill>
                  <a:srgbClr val="FFFFFF"/>
                </a:solidFill>
              </a14:hiddenFill>
            </a:ext>
          </a:extLst>
        </p:spPr>
      </p:pic>
      <p:sp>
        <p:nvSpPr>
          <p:cNvPr id="5" name="Параллелограмм 4"/>
          <p:cNvSpPr>
            <a:spLocks noChangeAspect="1"/>
          </p:cNvSpPr>
          <p:nvPr/>
        </p:nvSpPr>
        <p:spPr>
          <a:xfrm>
            <a:off x="1259632" y="929640"/>
            <a:ext cx="7420180" cy="2618887"/>
          </a:xfrm>
          <a:prstGeom prst="parallelogram">
            <a:avLst/>
          </a:prstGeom>
          <a:noFill/>
          <a:ln>
            <a:solidFill>
              <a:srgbClr val="4A8938"/>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rtlCol="0" anchor="ctr"/>
          <a:lstStyle/>
          <a:p>
            <a:pPr lvl="0" algn="ctr" defTabSz="914400">
              <a:spcAft>
                <a:spcPts val="1800"/>
              </a:spcAft>
            </a:pPr>
            <a:r>
              <a:rPr lang="ru-RU" sz="1200" b="1" dirty="0">
                <a:solidFill>
                  <a:schemeClr val="tx1">
                    <a:lumMod val="65000"/>
                    <a:lumOff val="35000"/>
                  </a:schemeClr>
                </a:solidFill>
                <a:latin typeface="Arial" pitchFamily="34" charset="0"/>
                <a:cs typeface="Arial" pitchFamily="34" charset="0"/>
              </a:rPr>
              <a:t>Целью организации национальной системы платежных карт </a:t>
            </a:r>
            <a:r>
              <a:rPr lang="ru-RU" sz="1200" b="1" dirty="0" smtClean="0">
                <a:solidFill>
                  <a:schemeClr val="tx1">
                    <a:lumMod val="65000"/>
                    <a:lumOff val="35000"/>
                  </a:schemeClr>
                </a:solidFill>
                <a:latin typeface="Arial" pitchFamily="34" charset="0"/>
                <a:cs typeface="Arial" pitchFamily="34" charset="0"/>
              </a:rPr>
              <a:t>(</a:t>
            </a:r>
            <a:r>
              <a:rPr lang="ru-RU" sz="1200" b="1" dirty="0">
                <a:solidFill>
                  <a:schemeClr val="tx1">
                    <a:lumMod val="65000"/>
                    <a:lumOff val="35000"/>
                  </a:schemeClr>
                </a:solidFill>
                <a:latin typeface="Arial" pitchFamily="34" charset="0"/>
                <a:cs typeface="Arial" pitchFamily="34" charset="0"/>
              </a:rPr>
              <a:t>далее - НСПК), является обеспечение бесперебойности, эффективности и доступности оказания услуг по переводу денежных средств.</a:t>
            </a:r>
          </a:p>
          <a:p>
            <a:pPr lvl="0" algn="just" defTabSz="914400">
              <a:spcAft>
                <a:spcPts val="1800"/>
              </a:spcAft>
            </a:pPr>
            <a:r>
              <a:rPr lang="ru-RU" sz="1200" dirty="0">
                <a:solidFill>
                  <a:schemeClr val="tx1">
                    <a:lumMod val="65000"/>
                    <a:lumOff val="35000"/>
                  </a:schemeClr>
                </a:solidFill>
                <a:latin typeface="Arial" pitchFamily="34" charset="0"/>
                <a:cs typeface="Arial" pitchFamily="34" charset="0"/>
              </a:rPr>
              <a:t>Официальным знаком обслуживания НСПК является графическое обозначение рубля,</a:t>
            </a:r>
            <a:r>
              <a:rPr lang="en-US" sz="1200" dirty="0">
                <a:solidFill>
                  <a:schemeClr val="tx1">
                    <a:lumMod val="65000"/>
                    <a:lumOff val="35000"/>
                  </a:schemeClr>
                </a:solidFill>
                <a:latin typeface="Arial" pitchFamily="34" charset="0"/>
                <a:cs typeface="Arial" pitchFamily="34" charset="0"/>
              </a:rPr>
              <a:t> </a:t>
            </a:r>
            <a:r>
              <a:rPr lang="ru-RU" sz="1200" dirty="0">
                <a:solidFill>
                  <a:schemeClr val="tx1">
                    <a:lumMod val="65000"/>
                    <a:lumOff val="35000"/>
                  </a:schemeClr>
                </a:solidFill>
                <a:latin typeface="Arial" pitchFamily="34" charset="0"/>
                <a:cs typeface="Arial" pitchFamily="34" charset="0"/>
              </a:rPr>
              <a:t>утвержденное Банком России в соответствии с законодательством Российской Федерации.</a:t>
            </a:r>
          </a:p>
          <a:p>
            <a:pPr lvl="0" algn="just" defTabSz="914400">
              <a:spcAft>
                <a:spcPts val="1800"/>
              </a:spcAft>
            </a:pPr>
            <a:r>
              <a:rPr lang="ru-RU" sz="1200" dirty="0">
                <a:solidFill>
                  <a:schemeClr val="tx1">
                    <a:lumMod val="65000"/>
                    <a:lumOff val="35000"/>
                  </a:schemeClr>
                </a:solidFill>
                <a:latin typeface="Arial" pitchFamily="34" charset="0"/>
                <a:cs typeface="Arial" pitchFamily="34" charset="0"/>
              </a:rPr>
              <a:t>В рамках НСПК осуществляются переводы денежных средств с использованием</a:t>
            </a:r>
            <a:r>
              <a:rPr lang="en-US" sz="1200" dirty="0">
                <a:solidFill>
                  <a:schemeClr val="tx1">
                    <a:lumMod val="65000"/>
                    <a:lumOff val="35000"/>
                  </a:schemeClr>
                </a:solidFill>
                <a:latin typeface="Arial" pitchFamily="34" charset="0"/>
                <a:cs typeface="Arial" pitchFamily="34" charset="0"/>
              </a:rPr>
              <a:t> </a:t>
            </a:r>
            <a:r>
              <a:rPr lang="ru-RU" sz="1200" dirty="0">
                <a:solidFill>
                  <a:schemeClr val="tx1">
                    <a:lumMod val="65000"/>
                    <a:lumOff val="35000"/>
                  </a:schemeClr>
                </a:solidFill>
                <a:latin typeface="Arial" pitchFamily="34" charset="0"/>
                <a:cs typeface="Arial" pitchFamily="34" charset="0"/>
              </a:rPr>
              <a:t>платежных карт и иных электронных средств платежа, предоставляемых клиентам</a:t>
            </a:r>
            <a:r>
              <a:rPr lang="en-US" sz="1200" dirty="0">
                <a:solidFill>
                  <a:schemeClr val="tx1">
                    <a:lumMod val="65000"/>
                    <a:lumOff val="35000"/>
                  </a:schemeClr>
                </a:solidFill>
                <a:latin typeface="Arial" pitchFamily="34" charset="0"/>
                <a:cs typeface="Arial" pitchFamily="34" charset="0"/>
              </a:rPr>
              <a:t> </a:t>
            </a:r>
            <a:r>
              <a:rPr lang="ru-RU" sz="1200" dirty="0">
                <a:solidFill>
                  <a:schemeClr val="tx1">
                    <a:lumMod val="65000"/>
                    <a:lumOff val="35000"/>
                  </a:schemeClr>
                </a:solidFill>
                <a:latin typeface="Arial" pitchFamily="34" charset="0"/>
                <a:cs typeface="Arial" pitchFamily="34" charset="0"/>
              </a:rPr>
              <a:t>участниками НСПК в соответствии с правилами НСПК</a:t>
            </a:r>
            <a:r>
              <a:rPr lang="en-US" sz="1200" dirty="0">
                <a:solidFill>
                  <a:schemeClr val="tx1">
                    <a:lumMod val="65000"/>
                    <a:lumOff val="35000"/>
                  </a:schemeClr>
                </a:solidFill>
                <a:latin typeface="Arial" pitchFamily="34" charset="0"/>
                <a:cs typeface="Arial" pitchFamily="34" charset="0"/>
              </a:rPr>
              <a:t> </a:t>
            </a:r>
            <a:r>
              <a:rPr lang="ru-RU" sz="1200" dirty="0">
                <a:solidFill>
                  <a:schemeClr val="tx1">
                    <a:lumMod val="65000"/>
                    <a:lumOff val="35000"/>
                  </a:schemeClr>
                </a:solidFill>
                <a:latin typeface="Arial" pitchFamily="34" charset="0"/>
                <a:cs typeface="Arial" pitchFamily="34" charset="0"/>
              </a:rPr>
              <a:t>(далее - национальные платежные инструменты</a:t>
            </a:r>
            <a:r>
              <a:rPr lang="ru-RU" sz="1200" dirty="0" smtClean="0">
                <a:solidFill>
                  <a:schemeClr val="tx1">
                    <a:lumMod val="65000"/>
                    <a:lumOff val="35000"/>
                  </a:schemeClr>
                </a:solidFill>
                <a:latin typeface="Arial" pitchFamily="34" charset="0"/>
                <a:cs typeface="Arial" pitchFamily="34" charset="0"/>
              </a:rPr>
              <a:t>).</a:t>
            </a:r>
            <a:endParaRPr lang="ru-RU" sz="1200" dirty="0">
              <a:solidFill>
                <a:schemeClr val="tx1">
                  <a:lumMod val="65000"/>
                  <a:lumOff val="35000"/>
                </a:schemeClr>
              </a:solidFill>
              <a:latin typeface="Arial" pitchFamily="34" charset="0"/>
              <a:cs typeface="Arial" pitchFamily="34" charset="0"/>
            </a:endParaRPr>
          </a:p>
        </p:txBody>
      </p:sp>
      <p:sp>
        <p:nvSpPr>
          <p:cNvPr id="6" name="Параллелограмм 5"/>
          <p:cNvSpPr>
            <a:spLocks noChangeAspect="1"/>
          </p:cNvSpPr>
          <p:nvPr/>
        </p:nvSpPr>
        <p:spPr>
          <a:xfrm>
            <a:off x="467545" y="3717032"/>
            <a:ext cx="8212268" cy="2866475"/>
          </a:xfrm>
          <a:prstGeom prst="parallelogram">
            <a:avLst/>
          </a:prstGeom>
          <a:noFill/>
          <a:ln>
            <a:solidFill>
              <a:srgbClr val="4A8938"/>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rtlCol="0" anchor="ctr"/>
          <a:lstStyle/>
          <a:p>
            <a:pPr lvl="0" algn="just" defTabSz="914400">
              <a:spcAft>
                <a:spcPts val="1800"/>
              </a:spcAft>
            </a:pPr>
            <a:r>
              <a:rPr lang="ru-RU" sz="1200" dirty="0" smtClean="0">
                <a:solidFill>
                  <a:schemeClr val="tx1">
                    <a:lumMod val="65000"/>
                    <a:lumOff val="35000"/>
                  </a:schemeClr>
                </a:solidFill>
                <a:latin typeface="Arial" pitchFamily="34" charset="0"/>
                <a:cs typeface="Arial" pitchFamily="34" charset="0"/>
              </a:rPr>
              <a:t>Кредитная </a:t>
            </a:r>
            <a:r>
              <a:rPr lang="ru-RU" sz="1200" dirty="0">
                <a:solidFill>
                  <a:schemeClr val="tx1">
                    <a:lumMod val="65000"/>
                    <a:lumOff val="35000"/>
                  </a:schemeClr>
                </a:solidFill>
                <a:latin typeface="Arial" pitchFamily="34" charset="0"/>
                <a:cs typeface="Arial" pitchFamily="34" charset="0"/>
              </a:rPr>
              <a:t>организация, являющаяся индивидуальным участником НСПК, обязана обеспечить прием национальных платежных инструментов всеми организациями, индивидуальными предпринимателями, с которыми у такой кредитной организации заключены договоры об осуществлении расчетов по операциям с использованием платежных карт или национальных платежных инструментов.</a:t>
            </a:r>
          </a:p>
          <a:p>
            <a:pPr lvl="0" algn="just" defTabSz="914400" eaLnBrk="0">
              <a:lnSpc>
                <a:spcPct val="100000"/>
              </a:lnSpc>
              <a:spcAft>
                <a:spcPts val="1800"/>
              </a:spcAft>
              <a:buClrTx/>
              <a:buSzTx/>
            </a:pPr>
            <a:r>
              <a:rPr lang="ru-RU" sz="1200" dirty="0">
                <a:solidFill>
                  <a:schemeClr val="tx1">
                    <a:lumMod val="65000"/>
                    <a:lumOff val="35000"/>
                  </a:schemeClr>
                </a:solidFill>
                <a:latin typeface="Arial" pitchFamily="34" charset="0"/>
                <a:cs typeface="Arial" pitchFamily="34" charset="0"/>
              </a:rPr>
              <a:t>Кредитные организации, являющиеся индивидуальными участниками НСПК, обязаны предоставить клиентам национальные платежные инструменты при получении указанными клиентами за счет средств бюджетов бюджетной системы Российской Федерации, государственных внебюджетных фондов заработной платы, пенсий, социальных пособий, стипендий и денежного довольствия военнослужащих в случае их перевода на банковские счета, операции по которым осуществляются с использованием электронного средства платежа. </a:t>
            </a:r>
          </a:p>
        </p:txBody>
      </p:sp>
      <p:sp>
        <p:nvSpPr>
          <p:cNvPr id="7" name="Параллелограмм 6"/>
          <p:cNvSpPr>
            <a:spLocks noChangeAspect="1"/>
          </p:cNvSpPr>
          <p:nvPr/>
        </p:nvSpPr>
        <p:spPr>
          <a:xfrm>
            <a:off x="3275855" y="4"/>
            <a:ext cx="5648325" cy="797619"/>
          </a:xfrm>
          <a:prstGeom prst="parallelogram">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65000"/>
                    <a:lumOff val="35000"/>
                  </a:schemeClr>
                </a:solidFill>
                <a:latin typeface="Arial" pitchFamily="34" charset="0"/>
                <a:cs typeface="Arial" pitchFamily="34" charset="0"/>
              </a:rPr>
              <a:t>Федеральный закон </a:t>
            </a:r>
            <a:endParaRPr lang="ru-RU" dirty="0" smtClean="0">
              <a:solidFill>
                <a:schemeClr val="tx1">
                  <a:lumMod val="65000"/>
                  <a:lumOff val="35000"/>
                </a:schemeClr>
              </a:solidFill>
              <a:latin typeface="Arial" pitchFamily="34" charset="0"/>
              <a:cs typeface="Arial" pitchFamily="34" charset="0"/>
            </a:endParaRPr>
          </a:p>
          <a:p>
            <a:pPr algn="ctr"/>
            <a:r>
              <a:rPr lang="ru-RU" dirty="0" smtClean="0">
                <a:solidFill>
                  <a:schemeClr val="tx1">
                    <a:lumMod val="65000"/>
                    <a:lumOff val="35000"/>
                  </a:schemeClr>
                </a:solidFill>
                <a:latin typeface="Arial" pitchFamily="34" charset="0"/>
                <a:cs typeface="Arial" pitchFamily="34" charset="0"/>
              </a:rPr>
              <a:t>№</a:t>
            </a:r>
            <a:r>
              <a:rPr lang="ru-RU" dirty="0">
                <a:solidFill>
                  <a:schemeClr val="tx1">
                    <a:lumMod val="65000"/>
                    <a:lumOff val="35000"/>
                  </a:schemeClr>
                </a:solidFill>
                <a:latin typeface="Arial" pitchFamily="34" charset="0"/>
                <a:cs typeface="Arial" pitchFamily="34" charset="0"/>
              </a:rPr>
              <a:t>112-ФЗ </a:t>
            </a:r>
            <a:r>
              <a:rPr lang="ru-RU" dirty="0" smtClean="0">
                <a:solidFill>
                  <a:schemeClr val="tx1">
                    <a:lumMod val="65000"/>
                    <a:lumOff val="35000"/>
                  </a:schemeClr>
                </a:solidFill>
                <a:latin typeface="Arial" pitchFamily="34" charset="0"/>
                <a:cs typeface="Arial" pitchFamily="34" charset="0"/>
              </a:rPr>
              <a:t>от 05.05.2014 </a:t>
            </a:r>
            <a:r>
              <a:rPr lang="ru-RU" dirty="0">
                <a:solidFill>
                  <a:schemeClr val="tx1">
                    <a:lumMod val="65000"/>
                    <a:lumOff val="35000"/>
                  </a:schemeClr>
                </a:solidFill>
                <a:latin typeface="Arial" pitchFamily="34" charset="0"/>
                <a:cs typeface="Arial" pitchFamily="34" charset="0"/>
              </a:rPr>
              <a:t>года</a:t>
            </a:r>
          </a:p>
        </p:txBody>
      </p:sp>
    </p:spTree>
    <p:extLst>
      <p:ext uri="{BB962C8B-B14F-4D97-AF65-F5344CB8AC3E}">
        <p14:creationId xmlns:p14="http://schemas.microsoft.com/office/powerpoint/2010/main" val="665704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554" y="5459030"/>
            <a:ext cx="877045" cy="92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011" y="5459030"/>
            <a:ext cx="877045" cy="92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650" y="5454452"/>
            <a:ext cx="877045" cy="92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5125"/>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395536" y="2535497"/>
            <a:ext cx="874804" cy="103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477299"/>
            <a:ext cx="877045" cy="116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2191158"/>
            <a:ext cx="1342376" cy="159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6759" y="2492896"/>
            <a:ext cx="427609" cy="247650"/>
          </a:xfrm>
          <a:prstGeom prst="rect">
            <a:avLst/>
          </a:prstGeom>
        </p:spPr>
      </p:pic>
      <p:sp>
        <p:nvSpPr>
          <p:cNvPr id="20" name="TextBox 19"/>
          <p:cNvSpPr txBox="1"/>
          <p:nvPr/>
        </p:nvSpPr>
        <p:spPr>
          <a:xfrm>
            <a:off x="1397906" y="3229526"/>
            <a:ext cx="2454014" cy="415498"/>
          </a:xfrm>
          <a:prstGeom prst="rect">
            <a:avLst/>
          </a:prstGeom>
          <a:noFill/>
        </p:spPr>
        <p:txBody>
          <a:bodyPr wrap="square" rtlCol="0">
            <a:spAutoFit/>
          </a:bodyPr>
          <a:lstStyle/>
          <a:p>
            <a:r>
              <a:rPr lang="ru-RU" sz="1050" i="1" dirty="0">
                <a:solidFill>
                  <a:schemeClr val="accent6">
                    <a:lumMod val="75000"/>
                  </a:schemeClr>
                </a:solidFill>
              </a:rPr>
              <a:t>Договор присоединения в роли </a:t>
            </a:r>
            <a:r>
              <a:rPr lang="ru-RU" sz="1050" i="1" dirty="0" smtClean="0">
                <a:solidFill>
                  <a:schemeClr val="accent6">
                    <a:lumMod val="75000"/>
                  </a:schemeClr>
                </a:solidFill>
              </a:rPr>
              <a:t>Банка прямого участника, регистрация в ПС</a:t>
            </a:r>
            <a:endParaRPr lang="ru-RU" sz="1050" i="1" dirty="0">
              <a:solidFill>
                <a:schemeClr val="accent6">
                  <a:lumMod val="75000"/>
                </a:schemeClr>
              </a:solidFill>
            </a:endParaRPr>
          </a:p>
        </p:txBody>
      </p:sp>
      <p:sp>
        <p:nvSpPr>
          <p:cNvPr id="21" name="TextBox 20"/>
          <p:cNvSpPr txBox="1"/>
          <p:nvPr/>
        </p:nvSpPr>
        <p:spPr>
          <a:xfrm>
            <a:off x="2483768" y="5709156"/>
            <a:ext cx="4068663" cy="600164"/>
          </a:xfrm>
          <a:prstGeom prst="rect">
            <a:avLst/>
          </a:prstGeom>
          <a:noFill/>
        </p:spPr>
        <p:txBody>
          <a:bodyPr wrap="square" rtlCol="0">
            <a:spAutoFit/>
          </a:bodyPr>
          <a:lstStyle/>
          <a:p>
            <a:r>
              <a:rPr lang="ru-RU" sz="1100" i="1" dirty="0">
                <a:solidFill>
                  <a:schemeClr val="accent6">
                    <a:lumMod val="75000"/>
                  </a:schemeClr>
                </a:solidFill>
              </a:rPr>
              <a:t>Договор присоединения в роли </a:t>
            </a:r>
            <a:r>
              <a:rPr lang="ru-RU" sz="1100" i="1" dirty="0" smtClean="0">
                <a:solidFill>
                  <a:schemeClr val="accent6">
                    <a:lumMod val="75000"/>
                  </a:schemeClr>
                </a:solidFill>
              </a:rPr>
              <a:t>Банка косвенного участника заключается с Банком – прямым участником, </a:t>
            </a:r>
            <a:r>
              <a:rPr lang="ru-RU" sz="1100" i="1" u="sng" dirty="0" smtClean="0">
                <a:solidFill>
                  <a:schemeClr val="accent6">
                    <a:lumMod val="75000"/>
                  </a:schemeClr>
                </a:solidFill>
              </a:rPr>
              <a:t>все условия</a:t>
            </a:r>
            <a:r>
              <a:rPr lang="ru-RU" sz="1100" i="1" dirty="0" smtClean="0">
                <a:solidFill>
                  <a:schemeClr val="accent6">
                    <a:lumMod val="75000"/>
                  </a:schemeClr>
                </a:solidFill>
              </a:rPr>
              <a:t> определяются Банком – Прямым участником. </a:t>
            </a:r>
            <a:endParaRPr lang="ru-RU" sz="1100" i="1" dirty="0">
              <a:solidFill>
                <a:schemeClr val="accent6">
                  <a:lumMod val="75000"/>
                </a:schemeClr>
              </a:solidFill>
            </a:endParaRPr>
          </a:p>
        </p:txBody>
      </p:sp>
      <p:grpSp>
        <p:nvGrpSpPr>
          <p:cNvPr id="22" name="Группа 21"/>
          <p:cNvGrpSpPr/>
          <p:nvPr/>
        </p:nvGrpSpPr>
        <p:grpSpPr>
          <a:xfrm>
            <a:off x="5004048" y="2564904"/>
            <a:ext cx="2412540" cy="749905"/>
            <a:chOff x="5557932" y="2853995"/>
            <a:chExt cx="2168746" cy="749905"/>
          </a:xfrm>
        </p:grpSpPr>
        <p:sp>
          <p:nvSpPr>
            <p:cNvPr id="23" name="Shape 22"/>
            <p:cNvSpPr/>
            <p:nvPr/>
          </p:nvSpPr>
          <p:spPr>
            <a:xfrm>
              <a:off x="5557932" y="2853995"/>
              <a:ext cx="2168746" cy="749905"/>
            </a:xfrm>
            <a:prstGeom prst="leftRightRibbon">
              <a:avLst/>
            </a:prstGeom>
            <a:gradFill flip="none" rotWithShape="1">
              <a:gsLst>
                <a:gs pos="100000">
                  <a:srgbClr val="387C40"/>
                </a:gs>
                <a:gs pos="100000">
                  <a:schemeClr val="accent6">
                    <a:shade val="80000"/>
                    <a:hueOff val="0"/>
                    <a:satOff val="0"/>
                    <a:lumOff val="0"/>
                    <a:alphaOff val="0"/>
                    <a:shade val="94000"/>
                    <a:satMod val="135000"/>
                  </a:schemeClr>
                </a:gs>
              </a:gsLst>
              <a:lin ang="16200000" scaled="0"/>
              <a:tileRec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shade val="80000"/>
                <a:hueOff val="0"/>
                <a:satOff val="0"/>
                <a:lumOff val="0"/>
                <a:alphaOff val="0"/>
              </a:schemeClr>
            </a:effectRef>
            <a:fontRef idx="minor">
              <a:schemeClr val="lt1"/>
            </a:fontRef>
          </p:style>
        </p:sp>
        <p:sp>
          <p:nvSpPr>
            <p:cNvPr id="24" name="Полилиния 23"/>
            <p:cNvSpPr/>
            <p:nvPr/>
          </p:nvSpPr>
          <p:spPr>
            <a:xfrm>
              <a:off x="5862664" y="2985228"/>
              <a:ext cx="753134" cy="367453"/>
            </a:xfrm>
            <a:custGeom>
              <a:avLst/>
              <a:gdLst>
                <a:gd name="connsiteX0" fmla="*/ 0 w 753134"/>
                <a:gd name="connsiteY0" fmla="*/ 0 h 367453"/>
                <a:gd name="connsiteX1" fmla="*/ 753134 w 753134"/>
                <a:gd name="connsiteY1" fmla="*/ 0 h 367453"/>
                <a:gd name="connsiteX2" fmla="*/ 753134 w 753134"/>
                <a:gd name="connsiteY2" fmla="*/ 367453 h 367453"/>
                <a:gd name="connsiteX3" fmla="*/ 0 w 753134"/>
                <a:gd name="connsiteY3" fmla="*/ 367453 h 367453"/>
                <a:gd name="connsiteX4" fmla="*/ 0 w 753134"/>
                <a:gd name="connsiteY4" fmla="*/ 0 h 367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134" h="367453">
                  <a:moveTo>
                    <a:pt x="0" y="0"/>
                  </a:moveTo>
                  <a:lnTo>
                    <a:pt x="753134" y="0"/>
                  </a:lnTo>
                  <a:lnTo>
                    <a:pt x="753134" y="367453"/>
                  </a:lnTo>
                  <a:lnTo>
                    <a:pt x="0" y="367453"/>
                  </a:lnTo>
                  <a:lnTo>
                    <a:pt x="0" y="0"/>
                  </a:lnTo>
                  <a:close/>
                </a:path>
              </a:pathLst>
            </a:custGeom>
            <a:noFill/>
            <a:ln>
              <a:noFill/>
            </a:ln>
            <a:scene3d>
              <a:camera prst="orthographicFront"/>
              <a:lightRig rig="threePt" dir="t">
                <a:rot lat="0" lon="0" rev="7500000"/>
              </a:lightRig>
            </a:scene3d>
            <a:sp3d/>
          </p:spPr>
          <p:style>
            <a:lnRef idx="0">
              <a:scrgbClr r="0" g="0" b="0"/>
            </a:lnRef>
            <a:fillRef idx="3">
              <a:scrgbClr r="0" g="0" b="0"/>
            </a:fillRef>
            <a:effectRef idx="2">
              <a:schemeClr val="accent6">
                <a:shade val="80000"/>
                <a:hueOff val="0"/>
                <a:satOff val="0"/>
                <a:lumOff val="0"/>
                <a:alphaOff val="0"/>
              </a:schemeClr>
            </a:effectRef>
            <a:fontRef idx="minor">
              <a:schemeClr val="lt1"/>
            </a:fontRef>
          </p:style>
          <p:txBody>
            <a:bodyPr spcFirstLastPara="0" vert="horz" wrap="square" lIns="0" tIns="39116" rIns="0" bIns="41910" numCol="1" spcCol="1270" anchor="ctr" anchorCtr="0">
              <a:noAutofit/>
            </a:bodyPr>
            <a:lstStyle/>
            <a:p>
              <a:pPr lvl="0" algn="ctr" defTabSz="488950">
                <a:lnSpc>
                  <a:spcPct val="90000"/>
                </a:lnSpc>
                <a:spcBef>
                  <a:spcPct val="0"/>
                </a:spcBef>
                <a:spcAft>
                  <a:spcPct val="35000"/>
                </a:spcAft>
              </a:pPr>
              <a:r>
                <a:rPr lang="ru-RU" sz="1100" kern="1200" dirty="0" smtClean="0"/>
                <a:t>Расчеты</a:t>
              </a:r>
            </a:p>
          </p:txBody>
        </p:sp>
        <p:sp>
          <p:nvSpPr>
            <p:cNvPr id="25" name="Полилиния 24"/>
            <p:cNvSpPr/>
            <p:nvPr/>
          </p:nvSpPr>
          <p:spPr>
            <a:xfrm>
              <a:off x="6642305" y="3105213"/>
              <a:ext cx="731158" cy="367453"/>
            </a:xfrm>
            <a:custGeom>
              <a:avLst/>
              <a:gdLst>
                <a:gd name="connsiteX0" fmla="*/ 0 w 731158"/>
                <a:gd name="connsiteY0" fmla="*/ 0 h 367453"/>
                <a:gd name="connsiteX1" fmla="*/ 731158 w 731158"/>
                <a:gd name="connsiteY1" fmla="*/ 0 h 367453"/>
                <a:gd name="connsiteX2" fmla="*/ 731158 w 731158"/>
                <a:gd name="connsiteY2" fmla="*/ 367453 h 367453"/>
                <a:gd name="connsiteX3" fmla="*/ 0 w 731158"/>
                <a:gd name="connsiteY3" fmla="*/ 367453 h 367453"/>
                <a:gd name="connsiteX4" fmla="*/ 0 w 731158"/>
                <a:gd name="connsiteY4" fmla="*/ 0 h 367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158" h="367453">
                  <a:moveTo>
                    <a:pt x="0" y="0"/>
                  </a:moveTo>
                  <a:lnTo>
                    <a:pt x="731158" y="0"/>
                  </a:lnTo>
                  <a:lnTo>
                    <a:pt x="731158" y="367453"/>
                  </a:lnTo>
                  <a:lnTo>
                    <a:pt x="0" y="367453"/>
                  </a:lnTo>
                  <a:lnTo>
                    <a:pt x="0" y="0"/>
                  </a:lnTo>
                  <a:close/>
                </a:path>
              </a:pathLst>
            </a:custGeom>
            <a:noFill/>
            <a:ln>
              <a:noFill/>
            </a:ln>
            <a:scene3d>
              <a:camera prst="orthographicFront"/>
              <a:lightRig rig="threePt" dir="t">
                <a:rot lat="0" lon="0" rev="7500000"/>
              </a:lightRig>
            </a:scene3d>
            <a:sp3d/>
          </p:spPr>
          <p:style>
            <a:lnRef idx="0">
              <a:scrgbClr r="0" g="0" b="0"/>
            </a:lnRef>
            <a:fillRef idx="3">
              <a:scrgbClr r="0" g="0" b="0"/>
            </a:fillRef>
            <a:effectRef idx="2">
              <a:schemeClr val="accent6">
                <a:shade val="80000"/>
                <a:hueOff val="0"/>
                <a:satOff val="0"/>
                <a:lumOff val="0"/>
                <a:alphaOff val="0"/>
              </a:schemeClr>
            </a:effectRef>
            <a:fontRef idx="minor">
              <a:schemeClr val="lt1"/>
            </a:fontRef>
          </p:style>
          <p:txBody>
            <a:bodyPr spcFirstLastPara="0" vert="horz" wrap="square" lIns="0" tIns="39116" rIns="0" bIns="41910" numCol="1" spcCol="1270" anchor="ctr" anchorCtr="0">
              <a:noAutofit/>
            </a:bodyPr>
            <a:lstStyle/>
            <a:p>
              <a:pPr lvl="0" algn="ctr" defTabSz="488950">
                <a:lnSpc>
                  <a:spcPct val="90000"/>
                </a:lnSpc>
                <a:spcBef>
                  <a:spcPct val="0"/>
                </a:spcBef>
                <a:spcAft>
                  <a:spcPct val="35000"/>
                </a:spcAft>
              </a:pPr>
              <a:r>
                <a:rPr lang="ru-RU" sz="1100" kern="1200" dirty="0" smtClean="0"/>
                <a:t>к/с</a:t>
              </a:r>
              <a:endParaRPr lang="ru-RU" sz="1100" kern="1200" dirty="0"/>
            </a:p>
          </p:txBody>
        </p:sp>
      </p:grpSp>
      <p:grpSp>
        <p:nvGrpSpPr>
          <p:cNvPr id="26" name="Группа 25"/>
          <p:cNvGrpSpPr/>
          <p:nvPr/>
        </p:nvGrpSpPr>
        <p:grpSpPr>
          <a:xfrm>
            <a:off x="1296168" y="2535079"/>
            <a:ext cx="2771776" cy="749905"/>
            <a:chOff x="2800348" y="3530140"/>
            <a:chExt cx="2174314" cy="749905"/>
          </a:xfrm>
        </p:grpSpPr>
        <p:sp>
          <p:nvSpPr>
            <p:cNvPr id="27" name="Shape 26"/>
            <p:cNvSpPr/>
            <p:nvPr/>
          </p:nvSpPr>
          <p:spPr>
            <a:xfrm>
              <a:off x="2800348" y="3530140"/>
              <a:ext cx="2174314" cy="749905"/>
            </a:xfrm>
            <a:prstGeom prst="leftRightRibbon">
              <a:avLst/>
            </a:prstGeom>
            <a:gradFill rotWithShape="0">
              <a:gsLst>
                <a:gs pos="100000">
                  <a:schemeClr val="tx2"/>
                </a:gs>
                <a:gs pos="100000">
                  <a:schemeClr val="accent6">
                    <a:shade val="80000"/>
                    <a:hueOff val="0"/>
                    <a:satOff val="0"/>
                    <a:lumOff val="0"/>
                    <a:alphaOff val="0"/>
                    <a:shade val="94000"/>
                    <a:satMod val="135000"/>
                  </a:schemeClr>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shade val="80000"/>
                <a:hueOff val="0"/>
                <a:satOff val="0"/>
                <a:lumOff val="0"/>
                <a:alphaOff val="0"/>
              </a:schemeClr>
            </a:effectRef>
            <a:fontRef idx="minor">
              <a:schemeClr val="lt1"/>
            </a:fontRef>
          </p:style>
        </p:sp>
        <p:sp>
          <p:nvSpPr>
            <p:cNvPr id="28" name="Полилиния 27"/>
            <p:cNvSpPr/>
            <p:nvPr/>
          </p:nvSpPr>
          <p:spPr>
            <a:xfrm>
              <a:off x="2809481" y="3670030"/>
              <a:ext cx="1193474" cy="367453"/>
            </a:xfrm>
            <a:custGeom>
              <a:avLst/>
              <a:gdLst>
                <a:gd name="connsiteX0" fmla="*/ 0 w 1193474"/>
                <a:gd name="connsiteY0" fmla="*/ 0 h 367453"/>
                <a:gd name="connsiteX1" fmla="*/ 1193474 w 1193474"/>
                <a:gd name="connsiteY1" fmla="*/ 0 h 367453"/>
                <a:gd name="connsiteX2" fmla="*/ 1193474 w 1193474"/>
                <a:gd name="connsiteY2" fmla="*/ 367453 h 367453"/>
                <a:gd name="connsiteX3" fmla="*/ 0 w 1193474"/>
                <a:gd name="connsiteY3" fmla="*/ 367453 h 367453"/>
                <a:gd name="connsiteX4" fmla="*/ 0 w 1193474"/>
                <a:gd name="connsiteY4" fmla="*/ 0 h 367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474" h="367453">
                  <a:moveTo>
                    <a:pt x="0" y="0"/>
                  </a:moveTo>
                  <a:lnTo>
                    <a:pt x="1193474" y="0"/>
                  </a:lnTo>
                  <a:lnTo>
                    <a:pt x="1193474" y="367453"/>
                  </a:lnTo>
                  <a:lnTo>
                    <a:pt x="0" y="367453"/>
                  </a:lnTo>
                  <a:lnTo>
                    <a:pt x="0" y="0"/>
                  </a:lnTo>
                  <a:close/>
                </a:path>
              </a:pathLst>
            </a:custGeom>
            <a:noFill/>
            <a:ln>
              <a:noFill/>
            </a:ln>
            <a:scene3d>
              <a:camera prst="orthographicFront"/>
              <a:lightRig rig="threePt" dir="t">
                <a:rot lat="0" lon="0" rev="7500000"/>
              </a:lightRig>
            </a:scene3d>
            <a:sp3d/>
          </p:spPr>
          <p:style>
            <a:lnRef idx="0">
              <a:scrgbClr r="0" g="0" b="0"/>
            </a:lnRef>
            <a:fillRef idx="3">
              <a:scrgbClr r="0" g="0" b="0"/>
            </a:fillRef>
            <a:effectRef idx="2">
              <a:schemeClr val="accent6">
                <a:shade val="80000"/>
                <a:hueOff val="0"/>
                <a:satOff val="0"/>
                <a:lumOff val="0"/>
                <a:alphaOff val="0"/>
              </a:schemeClr>
            </a:effectRef>
            <a:fontRef idx="minor">
              <a:schemeClr val="lt1"/>
            </a:fontRef>
          </p:style>
          <p:txBody>
            <a:bodyPr spcFirstLastPara="0" vert="horz" wrap="square" lIns="0" tIns="39116" rIns="0" bIns="41910" numCol="1" spcCol="1270" anchor="ctr" anchorCtr="0">
              <a:noAutofit/>
            </a:bodyPr>
            <a:lstStyle/>
            <a:p>
              <a:pPr lvl="0" algn="ctr" defTabSz="466725">
                <a:lnSpc>
                  <a:spcPct val="90000"/>
                </a:lnSpc>
                <a:spcBef>
                  <a:spcPct val="0"/>
                </a:spcBef>
                <a:spcAft>
                  <a:spcPct val="35000"/>
                </a:spcAft>
              </a:pPr>
              <a:r>
                <a:rPr lang="ru-RU" sz="1100" kern="1200" dirty="0" smtClean="0"/>
                <a:t>Авторизация</a:t>
              </a:r>
              <a:endParaRPr lang="ru-RU" sz="1000" kern="1200" dirty="0" smtClean="0"/>
            </a:p>
          </p:txBody>
        </p:sp>
        <p:sp>
          <p:nvSpPr>
            <p:cNvPr id="29" name="Полилиния 28"/>
            <p:cNvSpPr/>
            <p:nvPr/>
          </p:nvSpPr>
          <p:spPr>
            <a:xfrm>
              <a:off x="3887505" y="3781358"/>
              <a:ext cx="731158" cy="367453"/>
            </a:xfrm>
            <a:custGeom>
              <a:avLst/>
              <a:gdLst>
                <a:gd name="connsiteX0" fmla="*/ 0 w 731158"/>
                <a:gd name="connsiteY0" fmla="*/ 0 h 367453"/>
                <a:gd name="connsiteX1" fmla="*/ 731158 w 731158"/>
                <a:gd name="connsiteY1" fmla="*/ 0 h 367453"/>
                <a:gd name="connsiteX2" fmla="*/ 731158 w 731158"/>
                <a:gd name="connsiteY2" fmla="*/ 367453 h 367453"/>
                <a:gd name="connsiteX3" fmla="*/ 0 w 731158"/>
                <a:gd name="connsiteY3" fmla="*/ 367453 h 367453"/>
                <a:gd name="connsiteX4" fmla="*/ 0 w 731158"/>
                <a:gd name="connsiteY4" fmla="*/ 0 h 367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158" h="367453">
                  <a:moveTo>
                    <a:pt x="0" y="0"/>
                  </a:moveTo>
                  <a:lnTo>
                    <a:pt x="731158" y="0"/>
                  </a:lnTo>
                  <a:lnTo>
                    <a:pt x="731158" y="367453"/>
                  </a:lnTo>
                  <a:lnTo>
                    <a:pt x="0" y="367453"/>
                  </a:lnTo>
                  <a:lnTo>
                    <a:pt x="0" y="0"/>
                  </a:lnTo>
                  <a:close/>
                </a:path>
              </a:pathLst>
            </a:custGeom>
            <a:noFill/>
            <a:ln>
              <a:noFill/>
            </a:ln>
            <a:scene3d>
              <a:camera prst="orthographicFront"/>
              <a:lightRig rig="threePt" dir="t">
                <a:rot lat="0" lon="0" rev="7500000"/>
              </a:lightRig>
            </a:scene3d>
            <a:sp3d/>
          </p:spPr>
          <p:style>
            <a:lnRef idx="0">
              <a:scrgbClr r="0" g="0" b="0"/>
            </a:lnRef>
            <a:fillRef idx="3">
              <a:scrgbClr r="0" g="0" b="0"/>
            </a:fillRef>
            <a:effectRef idx="2">
              <a:schemeClr val="accent6">
                <a:shade val="80000"/>
                <a:hueOff val="0"/>
                <a:satOff val="0"/>
                <a:lumOff val="0"/>
                <a:alphaOff val="0"/>
              </a:schemeClr>
            </a:effectRef>
            <a:fontRef idx="minor">
              <a:schemeClr val="lt1"/>
            </a:fontRef>
          </p:style>
          <p:txBody>
            <a:bodyPr spcFirstLastPara="0" vert="horz" wrap="square" lIns="0" tIns="39116" rIns="0" bIns="41910" numCol="1" spcCol="1270" anchor="ctr" anchorCtr="0">
              <a:noAutofit/>
            </a:bodyPr>
            <a:lstStyle/>
            <a:p>
              <a:pPr lvl="0" algn="ctr" defTabSz="488950">
                <a:lnSpc>
                  <a:spcPct val="90000"/>
                </a:lnSpc>
                <a:spcBef>
                  <a:spcPct val="0"/>
                </a:spcBef>
                <a:spcAft>
                  <a:spcPct val="35000"/>
                </a:spcAft>
              </a:pPr>
              <a:r>
                <a:rPr lang="ru-RU" sz="1100" kern="1200" dirty="0" smtClean="0"/>
                <a:t>Клиринг</a:t>
              </a:r>
              <a:endParaRPr lang="ru-RU" sz="1400" kern="1200" dirty="0"/>
            </a:p>
          </p:txBody>
        </p:sp>
      </p:grpSp>
      <p:cxnSp>
        <p:nvCxnSpPr>
          <p:cNvPr id="30" name="Прямая соединительная линия 29"/>
          <p:cNvCxnSpPr/>
          <p:nvPr/>
        </p:nvCxnSpPr>
        <p:spPr>
          <a:xfrm>
            <a:off x="193392" y="3746462"/>
            <a:ext cx="8771096"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p:nvGrpSpPr>
          <p:cNvPr id="31" name="Группа 30"/>
          <p:cNvGrpSpPr/>
          <p:nvPr/>
        </p:nvGrpSpPr>
        <p:grpSpPr>
          <a:xfrm rot="19201541">
            <a:off x="2167930" y="4312298"/>
            <a:ext cx="2775485" cy="749905"/>
            <a:chOff x="6174308" y="5019819"/>
            <a:chExt cx="2317134" cy="749905"/>
          </a:xfrm>
        </p:grpSpPr>
        <p:sp>
          <p:nvSpPr>
            <p:cNvPr id="32" name="Shape 31"/>
            <p:cNvSpPr/>
            <p:nvPr/>
          </p:nvSpPr>
          <p:spPr>
            <a:xfrm>
              <a:off x="6174308" y="5019819"/>
              <a:ext cx="2317134" cy="749905"/>
            </a:xfrm>
            <a:prstGeom prst="leftRightRibbon">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shade val="80000"/>
                <a:hueOff val="0"/>
                <a:satOff val="0"/>
                <a:lumOff val="0"/>
                <a:alphaOff val="0"/>
              </a:schemeClr>
            </a:fillRef>
            <a:effectRef idx="2">
              <a:schemeClr val="accent6">
                <a:shade val="80000"/>
                <a:hueOff val="0"/>
                <a:satOff val="0"/>
                <a:lumOff val="0"/>
                <a:alphaOff val="0"/>
              </a:schemeClr>
            </a:effectRef>
            <a:fontRef idx="minor">
              <a:schemeClr val="lt1"/>
            </a:fontRef>
          </p:style>
        </p:sp>
        <p:sp>
          <p:nvSpPr>
            <p:cNvPr id="33" name="Полилиния 32"/>
            <p:cNvSpPr/>
            <p:nvPr/>
          </p:nvSpPr>
          <p:spPr>
            <a:xfrm>
              <a:off x="6456452" y="5151052"/>
              <a:ext cx="946698" cy="367453"/>
            </a:xfrm>
            <a:custGeom>
              <a:avLst/>
              <a:gdLst>
                <a:gd name="connsiteX0" fmla="*/ 0 w 946698"/>
                <a:gd name="connsiteY0" fmla="*/ 0 h 367453"/>
                <a:gd name="connsiteX1" fmla="*/ 946698 w 946698"/>
                <a:gd name="connsiteY1" fmla="*/ 0 h 367453"/>
                <a:gd name="connsiteX2" fmla="*/ 946698 w 946698"/>
                <a:gd name="connsiteY2" fmla="*/ 367453 h 367453"/>
                <a:gd name="connsiteX3" fmla="*/ 0 w 946698"/>
                <a:gd name="connsiteY3" fmla="*/ 367453 h 367453"/>
                <a:gd name="connsiteX4" fmla="*/ 0 w 946698"/>
                <a:gd name="connsiteY4" fmla="*/ 0 h 367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698" h="367453">
                  <a:moveTo>
                    <a:pt x="0" y="0"/>
                  </a:moveTo>
                  <a:lnTo>
                    <a:pt x="946698" y="0"/>
                  </a:lnTo>
                  <a:lnTo>
                    <a:pt x="946698" y="367453"/>
                  </a:lnTo>
                  <a:lnTo>
                    <a:pt x="0" y="367453"/>
                  </a:lnTo>
                  <a:lnTo>
                    <a:pt x="0" y="0"/>
                  </a:lnTo>
                  <a:close/>
                </a:path>
              </a:pathLst>
            </a:custGeom>
            <a:noFill/>
            <a:ln>
              <a:noFill/>
            </a:ln>
            <a:scene3d>
              <a:camera prst="orthographicFront"/>
              <a:lightRig rig="threePt" dir="t">
                <a:rot lat="0" lon="0" rev="7500000"/>
              </a:lightRig>
            </a:scene3d>
            <a:sp3d/>
          </p:spPr>
          <p:style>
            <a:lnRef idx="0">
              <a:scrgbClr r="0" g="0" b="0"/>
            </a:lnRef>
            <a:fillRef idx="3">
              <a:scrgbClr r="0" g="0" b="0"/>
            </a:fillRef>
            <a:effectRef idx="2">
              <a:schemeClr val="accent6">
                <a:shade val="80000"/>
                <a:hueOff val="0"/>
                <a:satOff val="0"/>
                <a:lumOff val="0"/>
                <a:alphaOff val="0"/>
              </a:schemeClr>
            </a:effectRef>
            <a:fontRef idx="minor">
              <a:schemeClr val="lt1"/>
            </a:fontRef>
          </p:style>
          <p:txBody>
            <a:bodyPr spcFirstLastPara="0" vert="horz" wrap="square" lIns="0" tIns="39116" rIns="0" bIns="41910" numCol="1" spcCol="1270" anchor="ctr" anchorCtr="0">
              <a:noAutofit/>
            </a:bodyPr>
            <a:lstStyle/>
            <a:p>
              <a:pPr lvl="0" algn="ctr" defTabSz="466725">
                <a:lnSpc>
                  <a:spcPct val="90000"/>
                </a:lnSpc>
                <a:spcBef>
                  <a:spcPct val="0"/>
                </a:spcBef>
                <a:spcAft>
                  <a:spcPct val="35000"/>
                </a:spcAft>
              </a:pPr>
              <a:r>
                <a:rPr lang="ru-RU" sz="1050" kern="1200" dirty="0" smtClean="0"/>
                <a:t>Клиринг</a:t>
              </a:r>
            </a:p>
            <a:p>
              <a:pPr lvl="0" algn="ctr" defTabSz="466725">
                <a:lnSpc>
                  <a:spcPct val="90000"/>
                </a:lnSpc>
                <a:spcBef>
                  <a:spcPct val="0"/>
                </a:spcBef>
                <a:spcAft>
                  <a:spcPct val="35000"/>
                </a:spcAft>
              </a:pPr>
              <a:r>
                <a:rPr lang="ru-RU" sz="1050" kern="1200" dirty="0" smtClean="0"/>
                <a:t>Расчеты</a:t>
              </a:r>
              <a:endParaRPr lang="ru-RU" sz="1050" kern="1200" dirty="0"/>
            </a:p>
          </p:txBody>
        </p:sp>
        <p:sp>
          <p:nvSpPr>
            <p:cNvPr id="34" name="Полилиния 33"/>
            <p:cNvSpPr/>
            <p:nvPr/>
          </p:nvSpPr>
          <p:spPr>
            <a:xfrm>
              <a:off x="7168818" y="5290086"/>
              <a:ext cx="1154542" cy="367453"/>
            </a:xfrm>
            <a:custGeom>
              <a:avLst/>
              <a:gdLst>
                <a:gd name="connsiteX0" fmla="*/ 0 w 1154542"/>
                <a:gd name="connsiteY0" fmla="*/ 0 h 367453"/>
                <a:gd name="connsiteX1" fmla="*/ 1154542 w 1154542"/>
                <a:gd name="connsiteY1" fmla="*/ 0 h 367453"/>
                <a:gd name="connsiteX2" fmla="*/ 1154542 w 1154542"/>
                <a:gd name="connsiteY2" fmla="*/ 367453 h 367453"/>
                <a:gd name="connsiteX3" fmla="*/ 0 w 1154542"/>
                <a:gd name="connsiteY3" fmla="*/ 367453 h 367453"/>
                <a:gd name="connsiteX4" fmla="*/ 0 w 1154542"/>
                <a:gd name="connsiteY4" fmla="*/ 0 h 367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542" h="367453">
                  <a:moveTo>
                    <a:pt x="0" y="0"/>
                  </a:moveTo>
                  <a:lnTo>
                    <a:pt x="1154542" y="0"/>
                  </a:lnTo>
                  <a:lnTo>
                    <a:pt x="1154542" y="367453"/>
                  </a:lnTo>
                  <a:lnTo>
                    <a:pt x="0" y="367453"/>
                  </a:lnTo>
                  <a:lnTo>
                    <a:pt x="0" y="0"/>
                  </a:lnTo>
                  <a:close/>
                </a:path>
              </a:pathLst>
            </a:custGeom>
            <a:noFill/>
            <a:ln>
              <a:noFill/>
            </a:ln>
            <a:scene3d>
              <a:camera prst="orthographicFront"/>
              <a:lightRig rig="threePt" dir="t">
                <a:rot lat="0" lon="0" rev="7500000"/>
              </a:lightRig>
            </a:scene3d>
            <a:sp3d/>
          </p:spPr>
          <p:style>
            <a:lnRef idx="0">
              <a:scrgbClr r="0" g="0" b="0"/>
            </a:lnRef>
            <a:fillRef idx="3">
              <a:scrgbClr r="0" g="0" b="0"/>
            </a:fillRef>
            <a:effectRef idx="2">
              <a:schemeClr val="accent6">
                <a:shade val="80000"/>
                <a:hueOff val="0"/>
                <a:satOff val="0"/>
                <a:lumOff val="0"/>
                <a:alphaOff val="0"/>
              </a:schemeClr>
            </a:effectRef>
            <a:fontRef idx="minor">
              <a:schemeClr val="lt1"/>
            </a:fontRef>
          </p:style>
          <p:txBody>
            <a:bodyPr spcFirstLastPara="0" vert="horz" wrap="square" lIns="0" tIns="39116" rIns="0" bIns="41910" numCol="1" spcCol="1270" anchor="ctr" anchorCtr="0">
              <a:noAutofit/>
            </a:bodyPr>
            <a:lstStyle/>
            <a:p>
              <a:pPr lvl="0" algn="ctr" defTabSz="466725">
                <a:lnSpc>
                  <a:spcPct val="90000"/>
                </a:lnSpc>
                <a:spcBef>
                  <a:spcPct val="0"/>
                </a:spcBef>
                <a:spcAft>
                  <a:spcPct val="35000"/>
                </a:spcAft>
              </a:pPr>
              <a:r>
                <a:rPr lang="ru-RU" sz="1050" kern="1200" dirty="0" smtClean="0"/>
                <a:t>Авторизация</a:t>
              </a:r>
            </a:p>
            <a:p>
              <a:pPr lvl="0" algn="ctr" defTabSz="466725">
                <a:lnSpc>
                  <a:spcPct val="90000"/>
                </a:lnSpc>
                <a:spcBef>
                  <a:spcPct val="0"/>
                </a:spcBef>
                <a:spcAft>
                  <a:spcPct val="35000"/>
                </a:spcAft>
              </a:pPr>
              <a:r>
                <a:rPr lang="ru-RU" sz="1050" kern="1200" dirty="0" smtClean="0"/>
                <a:t>к/с</a:t>
              </a:r>
              <a:endParaRPr lang="ru-RU" sz="1050" kern="1200" dirty="0"/>
            </a:p>
          </p:txBody>
        </p:sp>
      </p:grpSp>
      <p:sp>
        <p:nvSpPr>
          <p:cNvPr id="37" name="Параллелограмм 36"/>
          <p:cNvSpPr>
            <a:spLocks noChangeAspect="1"/>
          </p:cNvSpPr>
          <p:nvPr/>
        </p:nvSpPr>
        <p:spPr>
          <a:xfrm>
            <a:off x="3275855" y="4"/>
            <a:ext cx="5648325" cy="797619"/>
          </a:xfrm>
          <a:prstGeom prst="parallelogram">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65000"/>
                    <a:lumOff val="35000"/>
                  </a:schemeClr>
                </a:solidFill>
                <a:latin typeface="Arial" pitchFamily="34" charset="0"/>
                <a:cs typeface="Arial" pitchFamily="34" charset="0"/>
              </a:rPr>
              <a:t>Варианты присоединения </a:t>
            </a:r>
          </a:p>
          <a:p>
            <a:pPr algn="ctr"/>
            <a:r>
              <a:rPr lang="ru-RU" dirty="0">
                <a:solidFill>
                  <a:schemeClr val="tx1">
                    <a:lumMod val="65000"/>
                    <a:lumOff val="35000"/>
                  </a:schemeClr>
                </a:solidFill>
                <a:latin typeface="Arial" pitchFamily="34" charset="0"/>
                <a:cs typeface="Arial" pitchFamily="34" charset="0"/>
              </a:rPr>
              <a:t>банков к ПС</a:t>
            </a:r>
          </a:p>
        </p:txBody>
      </p:sp>
      <p:sp>
        <p:nvSpPr>
          <p:cNvPr id="35" name="Параллелограмм 34"/>
          <p:cNvSpPr/>
          <p:nvPr/>
        </p:nvSpPr>
        <p:spPr>
          <a:xfrm>
            <a:off x="5580112" y="3805988"/>
            <a:ext cx="3338689" cy="919156"/>
          </a:xfrm>
          <a:prstGeom prst="parallelogram">
            <a:avLst/>
          </a:prstGeom>
          <a:solidFill>
            <a:srgbClr val="4A8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u="sng" dirty="0">
                <a:solidFill>
                  <a:schemeClr val="bg1"/>
                </a:solidFill>
                <a:effectLst>
                  <a:outerShdw blurRad="38100" dist="38100" dir="2700000" algn="tl">
                    <a:srgbClr val="000000">
                      <a:alpha val="43137"/>
                    </a:srgbClr>
                  </a:outerShdw>
                </a:effectLst>
                <a:cs typeface="Arial" pitchFamily="34" charset="0"/>
              </a:rPr>
              <a:t>Вариант 2</a:t>
            </a:r>
          </a:p>
          <a:p>
            <a:r>
              <a:rPr lang="ru-RU" sz="1400" b="1" dirty="0">
                <a:solidFill>
                  <a:schemeClr val="bg1"/>
                </a:solidFill>
                <a:effectLst>
                  <a:outerShdw blurRad="38100" dist="38100" dir="2700000" algn="tl">
                    <a:srgbClr val="000000">
                      <a:alpha val="43137"/>
                    </a:srgbClr>
                  </a:outerShdw>
                </a:effectLst>
                <a:cs typeface="Arial" pitchFamily="34" charset="0"/>
              </a:rPr>
              <a:t>Присоединения банков по спонсорской схеме </a:t>
            </a:r>
          </a:p>
        </p:txBody>
      </p:sp>
      <p:sp>
        <p:nvSpPr>
          <p:cNvPr id="36" name="Параллелограмм 35"/>
          <p:cNvSpPr/>
          <p:nvPr/>
        </p:nvSpPr>
        <p:spPr>
          <a:xfrm>
            <a:off x="531691" y="853660"/>
            <a:ext cx="3481947" cy="919156"/>
          </a:xfrm>
          <a:prstGeom prst="parallelogram">
            <a:avLst/>
          </a:prstGeom>
          <a:solidFill>
            <a:srgbClr val="CA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u="sng" dirty="0">
                <a:solidFill>
                  <a:schemeClr val="bg1"/>
                </a:solidFill>
                <a:effectLst>
                  <a:outerShdw blurRad="38100" dist="38100" dir="2700000" algn="tl">
                    <a:srgbClr val="000000">
                      <a:alpha val="43137"/>
                    </a:srgbClr>
                  </a:outerShdw>
                </a:effectLst>
                <a:cs typeface="Arial" pitchFamily="34" charset="0"/>
              </a:rPr>
              <a:t>Вариант 1</a:t>
            </a:r>
          </a:p>
          <a:p>
            <a:r>
              <a:rPr lang="ru-RU" sz="1400" b="1" dirty="0">
                <a:solidFill>
                  <a:schemeClr val="bg1"/>
                </a:solidFill>
                <a:effectLst>
                  <a:outerShdw blurRad="38100" dist="38100" dir="2700000" algn="tl">
                    <a:srgbClr val="000000">
                      <a:alpha val="43137"/>
                    </a:srgbClr>
                  </a:outerShdw>
                </a:effectLst>
                <a:cs typeface="Arial" pitchFamily="34" charset="0"/>
              </a:rPr>
              <a:t>Присоединения банков по прямому договору с ПС</a:t>
            </a:r>
          </a:p>
        </p:txBody>
      </p:sp>
      <p:sp>
        <p:nvSpPr>
          <p:cNvPr id="38" name="Параллелограмм 37"/>
          <p:cNvSpPr/>
          <p:nvPr/>
        </p:nvSpPr>
        <p:spPr>
          <a:xfrm>
            <a:off x="404865" y="1844824"/>
            <a:ext cx="1790871" cy="474533"/>
          </a:xfrm>
          <a:prstGeom prst="parallelogram">
            <a:avLst/>
          </a:prstGeom>
          <a:noFill/>
          <a:ln>
            <a:solidFill>
              <a:srgbClr val="CA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CA5227"/>
                </a:solidFill>
                <a:cs typeface="Arial" pitchFamily="34" charset="0"/>
              </a:rPr>
              <a:t>Платежная система</a:t>
            </a:r>
            <a:endParaRPr lang="ru-RU" sz="1400" b="1" dirty="0">
              <a:solidFill>
                <a:srgbClr val="CA5227"/>
              </a:solidFill>
              <a:cs typeface="Arial" pitchFamily="34" charset="0"/>
            </a:endParaRPr>
          </a:p>
        </p:txBody>
      </p:sp>
      <p:sp>
        <p:nvSpPr>
          <p:cNvPr id="40" name="Параллелограмм 39"/>
          <p:cNvSpPr/>
          <p:nvPr/>
        </p:nvSpPr>
        <p:spPr>
          <a:xfrm>
            <a:off x="3635896" y="1847352"/>
            <a:ext cx="1944216" cy="474533"/>
          </a:xfrm>
          <a:prstGeom prst="parallelogram">
            <a:avLst/>
          </a:prstGeom>
          <a:noFill/>
          <a:ln>
            <a:solidFill>
              <a:srgbClr val="CA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CA5227"/>
                </a:solidFill>
                <a:cs typeface="Arial" pitchFamily="34" charset="0"/>
              </a:rPr>
              <a:t>Банк – </a:t>
            </a:r>
          </a:p>
          <a:p>
            <a:pPr algn="ctr"/>
            <a:r>
              <a:rPr lang="ru-RU" sz="1400" b="1" dirty="0" smtClean="0">
                <a:solidFill>
                  <a:srgbClr val="CA5227"/>
                </a:solidFill>
                <a:cs typeface="Arial" pitchFamily="34" charset="0"/>
              </a:rPr>
              <a:t>прямой участник</a:t>
            </a:r>
            <a:endParaRPr lang="ru-RU" sz="1400" b="1" dirty="0">
              <a:solidFill>
                <a:srgbClr val="CA5227"/>
              </a:solidFill>
              <a:cs typeface="Arial" pitchFamily="34" charset="0"/>
            </a:endParaRPr>
          </a:p>
        </p:txBody>
      </p:sp>
      <p:sp>
        <p:nvSpPr>
          <p:cNvPr id="41" name="Параллелограмм 40"/>
          <p:cNvSpPr/>
          <p:nvPr/>
        </p:nvSpPr>
        <p:spPr>
          <a:xfrm>
            <a:off x="6948264" y="1844824"/>
            <a:ext cx="1944216" cy="474533"/>
          </a:xfrm>
          <a:prstGeom prst="parallelogram">
            <a:avLst/>
          </a:prstGeom>
          <a:noFill/>
          <a:ln>
            <a:solidFill>
              <a:srgbClr val="4A8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4A8938"/>
                </a:solidFill>
                <a:cs typeface="Arial" pitchFamily="34" charset="0"/>
              </a:rPr>
              <a:t>Расчетный банк</a:t>
            </a:r>
            <a:endParaRPr lang="ru-RU" sz="1400" b="1" dirty="0">
              <a:solidFill>
                <a:srgbClr val="4A8938"/>
              </a:solidFill>
              <a:cs typeface="Arial" pitchFamily="34" charset="0"/>
            </a:endParaRPr>
          </a:p>
        </p:txBody>
      </p:sp>
      <p:sp>
        <p:nvSpPr>
          <p:cNvPr id="42" name="Параллелограмм 41"/>
          <p:cNvSpPr/>
          <p:nvPr/>
        </p:nvSpPr>
        <p:spPr>
          <a:xfrm>
            <a:off x="193392" y="4797152"/>
            <a:ext cx="2276633" cy="474533"/>
          </a:xfrm>
          <a:prstGeom prst="parallelogram">
            <a:avLst/>
          </a:prstGeom>
          <a:noFill/>
          <a:ln>
            <a:solidFill>
              <a:srgbClr val="CA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CA5227"/>
                </a:solidFill>
                <a:cs typeface="Arial" pitchFamily="34" charset="0"/>
              </a:rPr>
              <a:t>Банк – </a:t>
            </a:r>
          </a:p>
          <a:p>
            <a:pPr algn="ctr"/>
            <a:r>
              <a:rPr lang="ru-RU" sz="1400" b="1" dirty="0" smtClean="0">
                <a:solidFill>
                  <a:srgbClr val="CA5227"/>
                </a:solidFill>
                <a:cs typeface="Arial" pitchFamily="34" charset="0"/>
              </a:rPr>
              <a:t>косвенный участник</a:t>
            </a:r>
            <a:endParaRPr lang="ru-RU" sz="1400" b="1" dirty="0">
              <a:solidFill>
                <a:srgbClr val="CA5227"/>
              </a:solidFill>
              <a:cs typeface="Arial" pitchFamily="34" charset="0"/>
            </a:endParaRPr>
          </a:p>
        </p:txBody>
      </p:sp>
    </p:spTree>
    <p:extLst>
      <p:ext uri="{BB962C8B-B14F-4D97-AF65-F5344CB8AC3E}">
        <p14:creationId xmlns:p14="http://schemas.microsoft.com/office/powerpoint/2010/main" val="4095072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Группа 16"/>
          <p:cNvGrpSpPr/>
          <p:nvPr/>
        </p:nvGrpSpPr>
        <p:grpSpPr>
          <a:xfrm>
            <a:off x="810239" y="1413202"/>
            <a:ext cx="5788326" cy="4363209"/>
            <a:chOff x="1686686" y="1577759"/>
            <a:chExt cx="5788326" cy="4363209"/>
          </a:xfrm>
        </p:grpSpPr>
        <p:sp>
          <p:nvSpPr>
            <p:cNvPr id="3" name="Прямоугольник 2"/>
            <p:cNvSpPr/>
            <p:nvPr/>
          </p:nvSpPr>
          <p:spPr>
            <a:xfrm rot="18490453">
              <a:off x="1703222" y="1561223"/>
              <a:ext cx="3735696" cy="3768768"/>
            </a:xfrm>
            <a:prstGeom prst="rect">
              <a:avLst/>
            </a:prstGeom>
            <a:noFill/>
          </p:spPr>
          <p:txBody>
            <a:bodyPr wrap="none" lIns="91440" tIns="45720" rIns="91440" bIns="45720">
              <a:prstTxWarp prst="textArchUp">
                <a:avLst>
                  <a:gd name="adj" fmla="val 14241497"/>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dirty="0" smtClean="0">
                  <a:ln/>
                  <a:solidFill>
                    <a:srgbClr val="7C9B3F"/>
                  </a:solidFill>
                </a:rPr>
                <a:t>Банк -Эмитент</a:t>
              </a:r>
              <a:endParaRPr lang="ru-RU" sz="5400" b="1" dirty="0">
                <a:ln/>
                <a:solidFill>
                  <a:srgbClr val="7C9B3F"/>
                </a:solidFill>
              </a:endParaRPr>
            </a:p>
          </p:txBody>
        </p:sp>
        <p:sp>
          <p:nvSpPr>
            <p:cNvPr id="4" name="Прямоугольник 3"/>
            <p:cNvSpPr/>
            <p:nvPr/>
          </p:nvSpPr>
          <p:spPr>
            <a:xfrm rot="3627958">
              <a:off x="4055012" y="1591074"/>
              <a:ext cx="3420000" cy="3420000"/>
            </a:xfrm>
            <a:prstGeom prst="rect">
              <a:avLst/>
            </a:prstGeom>
            <a:noFill/>
          </p:spPr>
          <p:txBody>
            <a:bodyPr wrap="none" lIns="91440" tIns="45720" rIns="91440" bIns="45720">
              <a:prstTxWarp prst="textArchUp">
                <a:avLst>
                  <a:gd name="adj" fmla="val 14042867"/>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rPr>
                <a:t>Банк</a:t>
              </a: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rPr>
                <a:t>-</a:t>
              </a: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rPr>
                <a:t>Эквайрер</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ndParaRPr>
            </a:p>
          </p:txBody>
        </p:sp>
        <p:sp>
          <p:nvSpPr>
            <p:cNvPr id="5" name="Овал 4"/>
            <p:cNvSpPr/>
            <p:nvPr/>
          </p:nvSpPr>
          <p:spPr>
            <a:xfrm>
              <a:off x="1910620" y="1861608"/>
              <a:ext cx="3168000" cy="3168000"/>
            </a:xfrm>
            <a:prstGeom prst="ellipse">
              <a:avLst/>
            </a:prstGeom>
            <a:solidFill>
              <a:schemeClr val="accent3">
                <a:alpha val="7000"/>
              </a:schemeClr>
            </a:solidFill>
            <a:ln w="15875"/>
          </p:spPr>
          <p:style>
            <a:lnRef idx="2">
              <a:schemeClr val="accent3"/>
            </a:lnRef>
            <a:fillRef idx="1">
              <a:schemeClr val="lt1"/>
            </a:fillRef>
            <a:effectRef idx="0">
              <a:schemeClr val="accent3"/>
            </a:effectRef>
            <a:fontRef idx="minor">
              <a:schemeClr val="dk1"/>
            </a:fontRef>
          </p:style>
          <p:txBody>
            <a:bodyPr rtlCol="0" anchor="ctr"/>
            <a:lstStyle/>
            <a:p>
              <a:pPr marL="342900" indent="-342900" algn="ctr">
                <a:buAutoNum type="arabicPeriod"/>
              </a:pPr>
              <a:endParaRPr lang="ru-RU" sz="1200" dirty="0">
                <a:solidFill>
                  <a:schemeClr val="bg1">
                    <a:lumMod val="95000"/>
                  </a:schemeClr>
                </a:solidFill>
              </a:endParaRPr>
            </a:p>
          </p:txBody>
        </p:sp>
        <p:sp>
          <p:nvSpPr>
            <p:cNvPr id="6" name="Овал 5"/>
            <p:cNvSpPr/>
            <p:nvPr/>
          </p:nvSpPr>
          <p:spPr>
            <a:xfrm>
              <a:off x="4028586" y="1780229"/>
              <a:ext cx="3240000" cy="3168000"/>
            </a:xfrm>
            <a:prstGeom prst="ellipse">
              <a:avLst/>
            </a:prstGeom>
            <a:solidFill>
              <a:schemeClr val="accent6">
                <a:alpha val="7000"/>
              </a:schemeClr>
            </a:solidFill>
            <a:ln w="15875"/>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buAutoNum type="arabicPeriod"/>
              </a:pPr>
              <a:endParaRPr lang="ru-RU" sz="1200" dirty="0">
                <a:solidFill>
                  <a:schemeClr val="bg1">
                    <a:lumMod val="95000"/>
                  </a:schemeClr>
                </a:solidFill>
              </a:endParaRPr>
            </a:p>
          </p:txBody>
        </p:sp>
        <p:sp>
          <p:nvSpPr>
            <p:cNvPr id="7" name="Овал 6"/>
            <p:cNvSpPr/>
            <p:nvPr/>
          </p:nvSpPr>
          <p:spPr>
            <a:xfrm>
              <a:off x="2373786" y="2140263"/>
              <a:ext cx="3960000" cy="3636148"/>
            </a:xfrm>
            <a:prstGeom prst="ellipse">
              <a:avLst/>
            </a:prstGeom>
            <a:solidFill>
              <a:schemeClr val="accent1">
                <a:alpha val="7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endParaRPr lang="ru-RU" sz="1200" dirty="0">
                <a:solidFill>
                  <a:schemeClr val="bg1">
                    <a:lumMod val="95000"/>
                  </a:schemeClr>
                </a:solidFill>
              </a:endParaRPr>
            </a:p>
          </p:txBody>
        </p:sp>
        <p:sp>
          <p:nvSpPr>
            <p:cNvPr id="8" name="TextBox 7"/>
            <p:cNvSpPr txBox="1"/>
            <p:nvPr/>
          </p:nvSpPr>
          <p:spPr>
            <a:xfrm>
              <a:off x="5078620" y="3166111"/>
              <a:ext cx="1177308" cy="384721"/>
            </a:xfrm>
            <a:prstGeom prst="rect">
              <a:avLst/>
            </a:prstGeom>
            <a:noFill/>
          </p:spPr>
          <p:txBody>
            <a:bodyPr wrap="square" rtlCol="0">
              <a:spAutoFit/>
            </a:bodyPr>
            <a:lstStyle/>
            <a:p>
              <a:pPr algn="ctr"/>
              <a:r>
                <a:rPr lang="ru-RU" sz="900" dirty="0" smtClean="0">
                  <a:solidFill>
                    <a:schemeClr val="tx2">
                      <a:lumMod val="75000"/>
                    </a:schemeClr>
                  </a:solidFill>
                </a:rPr>
                <a:t>Вступительный </a:t>
              </a:r>
            </a:p>
            <a:p>
              <a:pPr algn="ctr"/>
              <a:r>
                <a:rPr lang="ru-RU" sz="900" dirty="0" smtClean="0">
                  <a:solidFill>
                    <a:schemeClr val="tx2">
                      <a:lumMod val="75000"/>
                    </a:schemeClr>
                  </a:solidFill>
                </a:rPr>
                <a:t>взнос </a:t>
              </a:r>
              <a:r>
                <a:rPr lang="ru-RU" sz="1000" b="1" i="1" dirty="0" smtClean="0">
                  <a:solidFill>
                    <a:schemeClr val="tx2">
                      <a:lumMod val="75000"/>
                    </a:schemeClr>
                  </a:solidFill>
                </a:rPr>
                <a:t>217 000 </a:t>
              </a:r>
              <a:r>
                <a:rPr lang="ru-RU" sz="900" dirty="0" smtClean="0">
                  <a:solidFill>
                    <a:schemeClr val="tx2">
                      <a:lumMod val="75000"/>
                    </a:schemeClr>
                  </a:solidFill>
                </a:rPr>
                <a:t>руб.</a:t>
              </a:r>
            </a:p>
          </p:txBody>
        </p:sp>
        <p:sp>
          <p:nvSpPr>
            <p:cNvPr id="9" name="TextBox 8"/>
            <p:cNvSpPr txBox="1"/>
            <p:nvPr/>
          </p:nvSpPr>
          <p:spPr>
            <a:xfrm>
              <a:off x="3887401" y="3187600"/>
              <a:ext cx="1302558" cy="353258"/>
            </a:xfrm>
            <a:prstGeom prst="rect">
              <a:avLst/>
            </a:prstGeom>
            <a:noFill/>
          </p:spPr>
          <p:txBody>
            <a:bodyPr wrap="square" rtlCol="0">
              <a:spAutoFit/>
            </a:bodyPr>
            <a:lstStyle/>
            <a:p>
              <a:pPr algn="ctr"/>
              <a:r>
                <a:rPr lang="ru-RU" sz="900" dirty="0" smtClean="0">
                  <a:solidFill>
                    <a:schemeClr val="tx2">
                      <a:lumMod val="75000"/>
                    </a:schemeClr>
                  </a:solidFill>
                </a:rPr>
                <a:t>Подключение ПТК</a:t>
              </a:r>
            </a:p>
            <a:p>
              <a:pPr algn="ctr"/>
              <a:r>
                <a:rPr lang="ru-RU" sz="1000" b="1" i="1" dirty="0" smtClean="0">
                  <a:solidFill>
                    <a:schemeClr val="tx2">
                      <a:lumMod val="75000"/>
                    </a:schemeClr>
                  </a:solidFill>
                </a:rPr>
                <a:t>1 500 000 </a:t>
              </a:r>
              <a:r>
                <a:rPr lang="ru-RU" sz="900" dirty="0" smtClean="0">
                  <a:solidFill>
                    <a:schemeClr val="tx2">
                      <a:lumMod val="75000"/>
                    </a:schemeClr>
                  </a:solidFill>
                </a:rPr>
                <a:t>руб.</a:t>
              </a:r>
            </a:p>
          </p:txBody>
        </p:sp>
        <p:sp>
          <p:nvSpPr>
            <p:cNvPr id="10" name="TextBox 9"/>
            <p:cNvSpPr txBox="1"/>
            <p:nvPr/>
          </p:nvSpPr>
          <p:spPr>
            <a:xfrm>
              <a:off x="2382603" y="2584084"/>
              <a:ext cx="2095008" cy="2331503"/>
            </a:xfrm>
            <a:prstGeom prst="rect">
              <a:avLst/>
            </a:prstGeom>
            <a:noFill/>
          </p:spPr>
          <p:txBody>
            <a:bodyPr wrap="square" rtlCol="0">
              <a:spAutoFit/>
            </a:bodyPr>
            <a:lstStyle/>
            <a:p>
              <a:pPr algn="ctr"/>
              <a:r>
                <a:rPr lang="ru-RU" sz="900" dirty="0" smtClean="0">
                  <a:solidFill>
                    <a:schemeClr val="tx2">
                      <a:lumMod val="75000"/>
                    </a:schemeClr>
                  </a:solidFill>
                </a:rPr>
                <a:t>Вступительный </a:t>
              </a:r>
            </a:p>
            <a:p>
              <a:pPr algn="ctr"/>
              <a:r>
                <a:rPr lang="ru-RU" sz="900" dirty="0" smtClean="0">
                  <a:solidFill>
                    <a:schemeClr val="tx2">
                      <a:lumMod val="75000"/>
                    </a:schemeClr>
                  </a:solidFill>
                </a:rPr>
                <a:t>взнос </a:t>
              </a:r>
              <a:r>
                <a:rPr lang="ru-RU" sz="1000" b="1" i="1" dirty="0" smtClean="0">
                  <a:solidFill>
                    <a:schemeClr val="tx2">
                      <a:lumMod val="75000"/>
                    </a:schemeClr>
                  </a:solidFill>
                </a:rPr>
                <a:t>1 </a:t>
              </a:r>
              <a:r>
                <a:rPr lang="ru-RU" sz="1000" b="1" i="1" dirty="0">
                  <a:solidFill>
                    <a:schemeClr val="tx2">
                      <a:lumMod val="75000"/>
                    </a:schemeClr>
                  </a:solidFill>
                </a:rPr>
                <a:t>300 000 </a:t>
              </a:r>
              <a:r>
                <a:rPr lang="ru-RU" sz="900" dirty="0">
                  <a:solidFill>
                    <a:schemeClr val="tx2">
                      <a:lumMod val="75000"/>
                    </a:schemeClr>
                  </a:solidFill>
                </a:rPr>
                <a:t>руб</a:t>
              </a:r>
              <a:r>
                <a:rPr lang="ru-RU" sz="900" dirty="0" smtClean="0">
                  <a:solidFill>
                    <a:schemeClr val="tx2">
                      <a:lumMod val="75000"/>
                    </a:schemeClr>
                  </a:solidFill>
                </a:rPr>
                <a:t>.</a:t>
              </a:r>
            </a:p>
            <a:p>
              <a:pPr algn="ctr"/>
              <a:endParaRPr lang="ru-RU" sz="900" dirty="0">
                <a:solidFill>
                  <a:schemeClr val="tx2">
                    <a:lumMod val="75000"/>
                  </a:schemeClr>
                </a:solidFill>
              </a:endParaRPr>
            </a:p>
            <a:p>
              <a:pPr algn="ctr"/>
              <a:r>
                <a:rPr lang="ru-RU" sz="900" dirty="0" smtClean="0">
                  <a:solidFill>
                    <a:schemeClr val="tx2">
                      <a:lumMod val="75000"/>
                    </a:schemeClr>
                  </a:solidFill>
                </a:rPr>
                <a:t>Выделение БИН </a:t>
              </a:r>
            </a:p>
            <a:p>
              <a:pPr algn="ctr"/>
              <a:r>
                <a:rPr lang="ru-RU" sz="1000" b="1" i="1" dirty="0" smtClean="0">
                  <a:solidFill>
                    <a:schemeClr val="tx2">
                      <a:lumMod val="75000"/>
                    </a:schemeClr>
                  </a:solidFill>
                </a:rPr>
                <a:t>25 000 </a:t>
              </a:r>
              <a:r>
                <a:rPr lang="ru-RU" sz="900" dirty="0" smtClean="0">
                  <a:solidFill>
                    <a:schemeClr val="tx2">
                      <a:lumMod val="75000"/>
                    </a:schemeClr>
                  </a:solidFill>
                </a:rPr>
                <a:t>руб.</a:t>
              </a:r>
            </a:p>
            <a:p>
              <a:pPr algn="ctr"/>
              <a:endParaRPr lang="ru-RU" sz="900" dirty="0" smtClean="0">
                <a:solidFill>
                  <a:schemeClr val="tx2">
                    <a:lumMod val="75000"/>
                  </a:schemeClr>
                </a:solidFill>
              </a:endParaRPr>
            </a:p>
            <a:p>
              <a:pPr algn="ctr"/>
              <a:r>
                <a:rPr lang="ru-RU" sz="900" dirty="0" smtClean="0">
                  <a:solidFill>
                    <a:schemeClr val="tx2">
                      <a:lumMod val="75000"/>
                    </a:schemeClr>
                  </a:solidFill>
                </a:rPr>
                <a:t>Сертификат открытого </a:t>
              </a:r>
            </a:p>
            <a:p>
              <a:pPr algn="ctr"/>
              <a:r>
                <a:rPr lang="ru-RU" sz="900" dirty="0" smtClean="0">
                  <a:solidFill>
                    <a:schemeClr val="tx2">
                      <a:lumMod val="75000"/>
                    </a:schemeClr>
                  </a:solidFill>
                </a:rPr>
                <a:t>ключа </a:t>
              </a:r>
              <a:r>
                <a:rPr lang="ru-RU" sz="1000" b="1" i="1" dirty="0" smtClean="0">
                  <a:solidFill>
                    <a:schemeClr val="tx2">
                      <a:lumMod val="75000"/>
                    </a:schemeClr>
                  </a:solidFill>
                </a:rPr>
                <a:t>3 000 </a:t>
              </a:r>
              <a:r>
                <a:rPr lang="ru-RU" sz="900" dirty="0" smtClean="0">
                  <a:solidFill>
                    <a:schemeClr val="tx2">
                      <a:lumMod val="75000"/>
                    </a:schemeClr>
                  </a:solidFill>
                </a:rPr>
                <a:t>руб.</a:t>
              </a:r>
            </a:p>
            <a:p>
              <a:pPr algn="ctr"/>
              <a:endParaRPr lang="ru-RU" sz="900" dirty="0" smtClean="0">
                <a:solidFill>
                  <a:schemeClr val="tx2">
                    <a:lumMod val="75000"/>
                  </a:schemeClr>
                </a:solidFill>
              </a:endParaRPr>
            </a:p>
            <a:p>
              <a:pPr algn="ctr"/>
              <a:r>
                <a:rPr lang="ru-RU" sz="900" dirty="0" smtClean="0">
                  <a:solidFill>
                    <a:schemeClr val="tx2">
                      <a:lumMod val="75000"/>
                    </a:schemeClr>
                  </a:solidFill>
                </a:rPr>
                <a:t>Абонентская </a:t>
              </a:r>
            </a:p>
            <a:p>
              <a:pPr algn="ctr"/>
              <a:r>
                <a:rPr lang="ru-RU" sz="900" dirty="0" smtClean="0">
                  <a:solidFill>
                    <a:schemeClr val="tx2">
                      <a:lumMod val="75000"/>
                    </a:schemeClr>
                  </a:solidFill>
                </a:rPr>
                <a:t>плата </a:t>
              </a:r>
              <a:r>
                <a:rPr lang="ru-RU" sz="1000" b="1" i="1" dirty="0" smtClean="0">
                  <a:solidFill>
                    <a:schemeClr val="tx2">
                      <a:lumMod val="75000"/>
                    </a:schemeClr>
                  </a:solidFill>
                </a:rPr>
                <a:t>33 500 </a:t>
              </a:r>
              <a:r>
                <a:rPr lang="ru-RU" sz="900" dirty="0" smtClean="0">
                  <a:solidFill>
                    <a:schemeClr val="tx2">
                      <a:lumMod val="75000"/>
                    </a:schemeClr>
                  </a:solidFill>
                </a:rPr>
                <a:t>руб./мес.</a:t>
              </a:r>
            </a:p>
            <a:p>
              <a:pPr algn="ctr"/>
              <a:endParaRPr lang="ru-RU" sz="900" dirty="0" smtClean="0">
                <a:solidFill>
                  <a:schemeClr val="tx2">
                    <a:lumMod val="75000"/>
                  </a:schemeClr>
                </a:solidFill>
              </a:endParaRPr>
            </a:p>
            <a:p>
              <a:pPr algn="ctr"/>
              <a:r>
                <a:rPr lang="ru-RU" sz="900" dirty="0" smtClean="0">
                  <a:solidFill>
                    <a:schemeClr val="tx2">
                      <a:lumMod val="75000"/>
                    </a:schemeClr>
                  </a:solidFill>
                </a:rPr>
                <a:t>Поддержка БИН </a:t>
              </a:r>
              <a:r>
                <a:rPr lang="ru-RU" sz="1000" b="1" i="1" dirty="0" smtClean="0">
                  <a:solidFill>
                    <a:schemeClr val="tx2">
                      <a:lumMod val="75000"/>
                    </a:schemeClr>
                  </a:solidFill>
                </a:rPr>
                <a:t>3 000 </a:t>
              </a:r>
              <a:r>
                <a:rPr lang="ru-RU" sz="900" dirty="0" smtClean="0">
                  <a:solidFill>
                    <a:schemeClr val="tx2">
                      <a:lumMod val="75000"/>
                    </a:schemeClr>
                  </a:solidFill>
                </a:rPr>
                <a:t>руб./год</a:t>
              </a:r>
            </a:p>
            <a:p>
              <a:pPr algn="ctr"/>
              <a:endParaRPr lang="ru-RU" sz="900" dirty="0" smtClean="0">
                <a:solidFill>
                  <a:schemeClr val="tx2">
                    <a:lumMod val="75000"/>
                  </a:schemeClr>
                </a:solidFill>
              </a:endParaRPr>
            </a:p>
            <a:p>
              <a:pPr algn="ctr"/>
              <a:r>
                <a:rPr lang="ru-RU" sz="900" dirty="0" smtClean="0">
                  <a:solidFill>
                    <a:schemeClr val="tx2">
                      <a:lumMod val="75000"/>
                    </a:schemeClr>
                  </a:solidFill>
                </a:rPr>
                <a:t>Использование логотипов </a:t>
              </a:r>
            </a:p>
            <a:p>
              <a:pPr algn="ctr"/>
              <a:r>
                <a:rPr lang="ru-RU" sz="1000" b="1" i="1" dirty="0" smtClean="0">
                  <a:solidFill>
                    <a:schemeClr val="tx2">
                      <a:lumMod val="75000"/>
                    </a:schemeClr>
                  </a:solidFill>
                </a:rPr>
                <a:t>3 000 </a:t>
              </a:r>
              <a:r>
                <a:rPr lang="ru-RU" sz="900" dirty="0" smtClean="0">
                  <a:solidFill>
                    <a:schemeClr val="tx2">
                      <a:lumMod val="75000"/>
                    </a:schemeClr>
                  </a:solidFill>
                </a:rPr>
                <a:t>руб./кв.</a:t>
              </a:r>
            </a:p>
            <a:p>
              <a:pPr algn="ctr"/>
              <a:endParaRPr lang="ru-RU" sz="900" dirty="0">
                <a:solidFill>
                  <a:schemeClr val="tx2">
                    <a:lumMod val="75000"/>
                  </a:schemeClr>
                </a:solidFill>
              </a:endParaRPr>
            </a:p>
          </p:txBody>
        </p:sp>
        <p:sp>
          <p:nvSpPr>
            <p:cNvPr id="11" name="Прямоугольник 10"/>
            <p:cNvSpPr/>
            <p:nvPr/>
          </p:nvSpPr>
          <p:spPr>
            <a:xfrm rot="21284962">
              <a:off x="2293311" y="2139540"/>
              <a:ext cx="4140000" cy="3801428"/>
            </a:xfrm>
            <a:prstGeom prst="rect">
              <a:avLst/>
            </a:prstGeom>
            <a:noFill/>
          </p:spPr>
          <p:txBody>
            <a:bodyPr wrap="none" lIns="91440" tIns="45720" rIns="91440" bIns="45720">
              <a:prstTxWarp prst="textArchDown">
                <a:avLst>
                  <a:gd name="adj" fmla="val 2231597"/>
                </a:avLst>
              </a:prstTxWarp>
              <a:spAutoFit/>
            </a:bodyPr>
            <a:lstStyle/>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Банк - Эмитент + Банк - Эквайрер</a:t>
              </a:r>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TextBox 11"/>
            <p:cNvSpPr txBox="1"/>
            <p:nvPr/>
          </p:nvSpPr>
          <p:spPr>
            <a:xfrm>
              <a:off x="4780684" y="3678901"/>
              <a:ext cx="1759965" cy="384721"/>
            </a:xfrm>
            <a:prstGeom prst="rect">
              <a:avLst/>
            </a:prstGeom>
            <a:noFill/>
          </p:spPr>
          <p:txBody>
            <a:bodyPr wrap="square" rtlCol="0">
              <a:spAutoFit/>
            </a:bodyPr>
            <a:lstStyle/>
            <a:p>
              <a:pPr algn="ctr"/>
              <a:r>
                <a:rPr lang="ru-RU" sz="900" dirty="0" smtClean="0">
                  <a:solidFill>
                    <a:schemeClr val="tx2">
                      <a:lumMod val="75000"/>
                    </a:schemeClr>
                  </a:solidFill>
                </a:rPr>
                <a:t>Абонентская </a:t>
              </a:r>
            </a:p>
            <a:p>
              <a:pPr algn="ctr"/>
              <a:r>
                <a:rPr lang="ru-RU" sz="900" dirty="0" smtClean="0">
                  <a:solidFill>
                    <a:schemeClr val="tx2">
                      <a:lumMod val="75000"/>
                    </a:schemeClr>
                  </a:solidFill>
                </a:rPr>
                <a:t>плата </a:t>
              </a:r>
              <a:r>
                <a:rPr lang="ru-RU" sz="1000" b="1" i="1" dirty="0" smtClean="0">
                  <a:solidFill>
                    <a:schemeClr val="tx2">
                      <a:lumMod val="75000"/>
                    </a:schemeClr>
                  </a:solidFill>
                </a:rPr>
                <a:t>23 500 </a:t>
              </a:r>
              <a:r>
                <a:rPr lang="ru-RU" sz="900" dirty="0" smtClean="0">
                  <a:solidFill>
                    <a:schemeClr val="tx2">
                      <a:lumMod val="75000"/>
                    </a:schemeClr>
                  </a:solidFill>
                </a:rPr>
                <a:t>руб./мес.</a:t>
              </a:r>
            </a:p>
          </p:txBody>
        </p:sp>
      </p:grpSp>
      <p:sp>
        <p:nvSpPr>
          <p:cNvPr id="15" name="Параллелограмм 14"/>
          <p:cNvSpPr>
            <a:spLocks noChangeAspect="1"/>
          </p:cNvSpPr>
          <p:nvPr/>
        </p:nvSpPr>
        <p:spPr>
          <a:xfrm>
            <a:off x="3275855" y="4"/>
            <a:ext cx="5648325" cy="797619"/>
          </a:xfrm>
          <a:prstGeom prst="parallelogram">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65000"/>
                    <a:lumOff val="35000"/>
                  </a:schemeClr>
                </a:solidFill>
                <a:latin typeface="Arial" pitchFamily="34" charset="0"/>
                <a:cs typeface="Arial" pitchFamily="34" charset="0"/>
              </a:rPr>
              <a:t>Вступительные и операционные платежи Банков – прямых участников</a:t>
            </a:r>
          </a:p>
        </p:txBody>
      </p:sp>
      <p:sp>
        <p:nvSpPr>
          <p:cNvPr id="16" name="Параллелограмм 15"/>
          <p:cNvSpPr>
            <a:spLocks noChangeAspect="1"/>
          </p:cNvSpPr>
          <p:nvPr/>
        </p:nvSpPr>
        <p:spPr>
          <a:xfrm>
            <a:off x="5903504" y="4209233"/>
            <a:ext cx="2556928" cy="1083594"/>
          </a:xfrm>
          <a:prstGeom prst="parallelogram">
            <a:avLst/>
          </a:prstGeom>
          <a:solidFill>
            <a:srgbClr val="CA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ru-RU" sz="1100" dirty="0" smtClean="0">
                <a:solidFill>
                  <a:srgbClr val="FFFFFF"/>
                </a:solidFill>
              </a:rPr>
              <a:t>Вступительные </a:t>
            </a:r>
            <a:r>
              <a:rPr lang="ru-RU" sz="1100" dirty="0">
                <a:solidFill>
                  <a:srgbClr val="FFFFFF"/>
                </a:solidFill>
              </a:rPr>
              <a:t>и операционные платежи Банков – косвенных участников определяются непосредственно Банком - прямым участником</a:t>
            </a:r>
            <a:r>
              <a:rPr lang="ru-RU" sz="1100" dirty="0" smtClean="0">
                <a:solidFill>
                  <a:srgbClr val="FFFFFF"/>
                </a:solidFill>
              </a:rPr>
              <a:t>.</a:t>
            </a:r>
            <a:endParaRPr lang="ru-RU" sz="1100" dirty="0">
              <a:solidFill>
                <a:srgbClr val="FFFFFF"/>
              </a:solidFill>
            </a:endParaRPr>
          </a:p>
        </p:txBody>
      </p:sp>
      <p:sp>
        <p:nvSpPr>
          <p:cNvPr id="18" name="Параллелограмм 17"/>
          <p:cNvSpPr>
            <a:spLocks noChangeAspect="1"/>
          </p:cNvSpPr>
          <p:nvPr/>
        </p:nvSpPr>
        <p:spPr>
          <a:xfrm>
            <a:off x="6100017" y="5372287"/>
            <a:ext cx="2556928" cy="1083594"/>
          </a:xfrm>
          <a:prstGeom prst="parallelogram">
            <a:avLst/>
          </a:prstGeom>
          <a:solidFill>
            <a:srgbClr val="4A8938"/>
          </a:solidFill>
          <a:ln>
            <a:solidFill>
              <a:srgbClr val="4A8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ru-RU" sz="1100" dirty="0">
                <a:solidFill>
                  <a:srgbClr val="FFFFFF"/>
                </a:solidFill>
              </a:rPr>
              <a:t>Для прямых участников возможна рассрочка платежей</a:t>
            </a:r>
            <a:r>
              <a:rPr lang="ru-RU" sz="1100" dirty="0" smtClean="0">
                <a:solidFill>
                  <a:srgbClr val="FFFFFF"/>
                </a:solidFill>
              </a:rPr>
              <a:t>.</a:t>
            </a:r>
            <a:endParaRPr lang="ru-RU" sz="1100" dirty="0">
              <a:solidFill>
                <a:srgbClr val="FFFFFF"/>
              </a:solidFill>
            </a:endParaRPr>
          </a:p>
        </p:txBody>
      </p:sp>
    </p:spTree>
    <p:extLst>
      <p:ext uri="{BB962C8B-B14F-4D97-AF65-F5344CB8AC3E}">
        <p14:creationId xmlns:p14="http://schemas.microsoft.com/office/powerpoint/2010/main" val="7443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a:spLocks noChangeAspect="1"/>
          </p:cNvSpPr>
          <p:nvPr/>
        </p:nvSpPr>
        <p:spPr>
          <a:xfrm>
            <a:off x="3275855" y="4"/>
            <a:ext cx="5648325" cy="797619"/>
          </a:xfrm>
          <a:prstGeom prst="parallelogram">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65000"/>
                    <a:lumOff val="35000"/>
                  </a:schemeClr>
                </a:solidFill>
                <a:latin typeface="Arial" pitchFamily="34" charset="0"/>
                <a:cs typeface="Arial" pitchFamily="34" charset="0"/>
              </a:rPr>
              <a:t>Операционные тарифы </a:t>
            </a:r>
            <a:r>
              <a:rPr lang="ru-RU" dirty="0" smtClean="0">
                <a:solidFill>
                  <a:schemeClr val="tx1">
                    <a:lumMod val="65000"/>
                    <a:lumOff val="35000"/>
                  </a:schemeClr>
                </a:solidFill>
                <a:latin typeface="Arial" pitchFamily="34" charset="0"/>
                <a:cs typeface="Arial" pitchFamily="34" charset="0"/>
              </a:rPr>
              <a:t>ПС</a:t>
            </a:r>
            <a:endParaRPr lang="ru-RU" dirty="0">
              <a:solidFill>
                <a:schemeClr val="tx1">
                  <a:lumMod val="65000"/>
                  <a:lumOff val="35000"/>
                </a:schemeClr>
              </a:solidFill>
              <a:latin typeface="Arial" pitchFamily="34" charset="0"/>
              <a:cs typeface="Arial" pitchFamily="34" charset="0"/>
            </a:endParaRPr>
          </a:p>
        </p:txBody>
      </p:sp>
      <p:grpSp>
        <p:nvGrpSpPr>
          <p:cNvPr id="3" name="Группа 2"/>
          <p:cNvGrpSpPr/>
          <p:nvPr/>
        </p:nvGrpSpPr>
        <p:grpSpPr>
          <a:xfrm>
            <a:off x="611560" y="1852472"/>
            <a:ext cx="8414274" cy="4672872"/>
            <a:chOff x="694230" y="1412776"/>
            <a:chExt cx="8414274" cy="4672872"/>
          </a:xfrm>
        </p:grpSpPr>
        <p:cxnSp>
          <p:nvCxnSpPr>
            <p:cNvPr id="39" name="Прямая со стрелкой 38"/>
            <p:cNvCxnSpPr/>
            <p:nvPr/>
          </p:nvCxnSpPr>
          <p:spPr>
            <a:xfrm flipV="1">
              <a:off x="6814909" y="2358970"/>
              <a:ext cx="499260" cy="1874728"/>
            </a:xfrm>
            <a:prstGeom prst="straightConnector1">
              <a:avLst/>
            </a:prstGeom>
            <a:ln w="28575">
              <a:solidFill>
                <a:srgbClr val="CA5227"/>
              </a:solidFill>
              <a:tailEnd type="arrow"/>
            </a:ln>
          </p:spPr>
          <p:style>
            <a:lnRef idx="1">
              <a:schemeClr val="accent1"/>
            </a:lnRef>
            <a:fillRef idx="0">
              <a:schemeClr val="accent1"/>
            </a:fillRef>
            <a:effectRef idx="0">
              <a:schemeClr val="accent1"/>
            </a:effectRef>
            <a:fontRef idx="minor">
              <a:schemeClr val="tx1"/>
            </a:fontRef>
          </p:style>
        </p:cxnSp>
        <p:sp>
          <p:nvSpPr>
            <p:cNvPr id="41" name="Параллелограмм 40"/>
            <p:cNvSpPr/>
            <p:nvPr/>
          </p:nvSpPr>
          <p:spPr>
            <a:xfrm>
              <a:off x="694230" y="2994630"/>
              <a:ext cx="2088231" cy="456874"/>
            </a:xfrm>
            <a:prstGeom prst="parallelogram">
              <a:avLst/>
            </a:prstGeom>
            <a:solidFill>
              <a:srgbClr val="4A8938"/>
            </a:solidFill>
            <a:ln>
              <a:noFill/>
            </a:ln>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bg1"/>
                  </a:solidFill>
                  <a:effectLst>
                    <a:outerShdw blurRad="38100" dist="38100" dir="2700000" algn="tl">
                      <a:srgbClr val="000000">
                        <a:alpha val="43137"/>
                      </a:srgbClr>
                    </a:outerShdw>
                  </a:effectLst>
                  <a:latin typeface="Arial" pitchFamily="34" charset="0"/>
                  <a:cs typeface="Arial" pitchFamily="34" charset="0"/>
                </a:rPr>
                <a:t>Оператор </a:t>
              </a:r>
              <a:r>
                <a:rPr lang="ru-RU"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ПС</a:t>
              </a:r>
              <a:endParaRPr lang="ru-RU" sz="1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4" name="Параллелограмм 43"/>
            <p:cNvSpPr/>
            <p:nvPr/>
          </p:nvSpPr>
          <p:spPr>
            <a:xfrm>
              <a:off x="5744257" y="4146758"/>
              <a:ext cx="2006756" cy="456874"/>
            </a:xfrm>
            <a:prstGeom prst="parallelogram">
              <a:avLst/>
            </a:prstGeom>
            <a:solidFill>
              <a:srgbClr val="4A8938"/>
            </a:solidFill>
            <a:ln>
              <a:noFill/>
            </a:ln>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ln/>
                  <a:solidFill>
                    <a:schemeClr val="bg1"/>
                  </a:solidFill>
                  <a:effectLst>
                    <a:outerShdw blurRad="38100" dist="38100" dir="2700000" algn="tl">
                      <a:srgbClr val="000000">
                        <a:alpha val="43137"/>
                      </a:srgbClr>
                    </a:outerShdw>
                  </a:effectLst>
                </a:rPr>
                <a:t>Банк – </a:t>
              </a:r>
              <a:r>
                <a:rPr lang="ru-RU" sz="1600" b="1" dirty="0" smtClean="0">
                  <a:ln/>
                  <a:solidFill>
                    <a:schemeClr val="bg1"/>
                  </a:solidFill>
                  <a:effectLst>
                    <a:outerShdw blurRad="38100" dist="38100" dir="2700000" algn="tl">
                      <a:srgbClr val="000000">
                        <a:alpha val="43137"/>
                      </a:srgbClr>
                    </a:outerShdw>
                  </a:effectLst>
                </a:rPr>
                <a:t>Эмитент</a:t>
              </a:r>
              <a:endParaRPr lang="ru-RU" sz="1600" dirty="0">
                <a:effectLst>
                  <a:outerShdw blurRad="38100" dist="38100" dir="2700000" algn="tl">
                    <a:srgbClr val="000000">
                      <a:alpha val="43137"/>
                    </a:srgbClr>
                  </a:outerShdw>
                </a:effectLst>
              </a:endParaRPr>
            </a:p>
          </p:txBody>
        </p:sp>
        <p:sp>
          <p:nvSpPr>
            <p:cNvPr id="47" name="TextBox 46"/>
            <p:cNvSpPr txBox="1"/>
            <p:nvPr/>
          </p:nvSpPr>
          <p:spPr>
            <a:xfrm>
              <a:off x="4788024" y="2850614"/>
              <a:ext cx="1708999" cy="707886"/>
            </a:xfrm>
            <a:prstGeom prst="rect">
              <a:avLst/>
            </a:prstGeom>
            <a:noFill/>
          </p:spPr>
          <p:txBody>
            <a:bodyPr wrap="square" rtlCol="0">
              <a:spAutoFit/>
            </a:bodyPr>
            <a:lstStyle>
              <a:defPPr>
                <a:defRPr lang="ru-RU"/>
              </a:defPPr>
              <a:lvl1pPr algn="ctr">
                <a:defRPr sz="1000" b="1">
                  <a:solidFill>
                    <a:schemeClr val="tx2">
                      <a:lumMod val="75000"/>
                    </a:schemeClr>
                  </a:solidFill>
                </a:defRPr>
              </a:lvl1pPr>
            </a:lstStyle>
            <a:p>
              <a:pPr algn="r"/>
              <a:r>
                <a:rPr lang="ru-RU" dirty="0">
                  <a:solidFill>
                    <a:schemeClr val="tx1">
                      <a:lumMod val="65000"/>
                      <a:lumOff val="35000"/>
                    </a:schemeClr>
                  </a:solidFill>
                  <a:latin typeface="Arial" pitchFamily="34" charset="0"/>
                  <a:cs typeface="Arial" pitchFamily="34" charset="0"/>
                </a:rPr>
                <a:t>Межбанковское вознаграждение по платежной операции (</a:t>
              </a:r>
              <a:r>
                <a:rPr lang="ru-RU" dirty="0" smtClean="0">
                  <a:solidFill>
                    <a:schemeClr val="tx1">
                      <a:lumMod val="65000"/>
                      <a:lumOff val="35000"/>
                    </a:schemeClr>
                  </a:solidFill>
                  <a:latin typeface="Arial" pitchFamily="34" charset="0"/>
                  <a:cs typeface="Arial" pitchFamily="34" charset="0"/>
                </a:rPr>
                <a:t>0,</a:t>
              </a:r>
              <a:r>
                <a:rPr lang="en-US" dirty="0" smtClean="0">
                  <a:solidFill>
                    <a:schemeClr val="tx1">
                      <a:lumMod val="65000"/>
                      <a:lumOff val="35000"/>
                    </a:schemeClr>
                  </a:solidFill>
                  <a:latin typeface="Arial" pitchFamily="34" charset="0"/>
                  <a:cs typeface="Arial" pitchFamily="34" charset="0"/>
                </a:rPr>
                <a:t>3</a:t>
              </a:r>
              <a:r>
                <a:rPr lang="ru-RU" dirty="0" smtClean="0">
                  <a:solidFill>
                    <a:schemeClr val="tx1">
                      <a:lumMod val="65000"/>
                      <a:lumOff val="35000"/>
                    </a:schemeClr>
                  </a:solidFill>
                  <a:latin typeface="Arial" pitchFamily="34" charset="0"/>
                  <a:cs typeface="Arial" pitchFamily="34" charset="0"/>
                </a:rPr>
                <a:t>%-0,7%, мин 0,5 руб.)</a:t>
              </a:r>
              <a:endParaRPr lang="ru-RU" dirty="0">
                <a:solidFill>
                  <a:schemeClr val="tx1">
                    <a:lumMod val="65000"/>
                    <a:lumOff val="35000"/>
                  </a:schemeClr>
                </a:solidFill>
                <a:latin typeface="Arial" pitchFamily="34" charset="0"/>
                <a:cs typeface="Arial" pitchFamily="34" charset="0"/>
              </a:endParaRPr>
            </a:p>
          </p:txBody>
        </p:sp>
        <p:sp>
          <p:nvSpPr>
            <p:cNvPr id="48" name="TextBox 47"/>
            <p:cNvSpPr txBox="1"/>
            <p:nvPr/>
          </p:nvSpPr>
          <p:spPr>
            <a:xfrm>
              <a:off x="7380307" y="2706598"/>
              <a:ext cx="1728197" cy="707886"/>
            </a:xfrm>
            <a:prstGeom prst="rect">
              <a:avLst/>
            </a:prstGeom>
            <a:noFill/>
          </p:spPr>
          <p:txBody>
            <a:bodyPr wrap="square" rtlCol="0">
              <a:spAutoFit/>
            </a:bodyPr>
            <a:lstStyle/>
            <a:p>
              <a:r>
                <a:rPr lang="ru-RU" sz="1000" b="1" dirty="0" smtClean="0">
                  <a:solidFill>
                    <a:schemeClr val="tx1">
                      <a:lumMod val="65000"/>
                      <a:lumOff val="35000"/>
                    </a:schemeClr>
                  </a:solidFill>
                  <a:latin typeface="Arial" pitchFamily="34" charset="0"/>
                  <a:cs typeface="Arial" pitchFamily="34" charset="0"/>
                </a:rPr>
                <a:t>Межбанковское вознаграждение по операции выдачи наличных (40 руб.)</a:t>
              </a:r>
              <a:endParaRPr lang="ru-RU" sz="1000" b="1" dirty="0">
                <a:solidFill>
                  <a:schemeClr val="tx1">
                    <a:lumMod val="65000"/>
                    <a:lumOff val="35000"/>
                  </a:schemeClr>
                </a:solidFill>
                <a:latin typeface="Arial" pitchFamily="34" charset="0"/>
                <a:cs typeface="Arial" pitchFamily="34" charset="0"/>
              </a:endParaRPr>
            </a:p>
          </p:txBody>
        </p:sp>
        <p:sp>
          <p:nvSpPr>
            <p:cNvPr id="51" name="TextBox 50"/>
            <p:cNvSpPr txBox="1"/>
            <p:nvPr/>
          </p:nvSpPr>
          <p:spPr>
            <a:xfrm>
              <a:off x="4593539" y="1412776"/>
              <a:ext cx="2149362" cy="861774"/>
            </a:xfrm>
            <a:prstGeom prst="rect">
              <a:avLst/>
            </a:prstGeom>
            <a:noFill/>
          </p:spPr>
          <p:txBody>
            <a:bodyPr wrap="square" rtlCol="0">
              <a:spAutoFit/>
            </a:bodyPr>
            <a:lstStyle>
              <a:defPPr>
                <a:defRPr lang="ru-RU"/>
              </a:defPPr>
              <a:lvl1pPr algn="ctr">
                <a:defRPr sz="1000" b="1">
                  <a:solidFill>
                    <a:schemeClr val="tx2">
                      <a:lumMod val="75000"/>
                    </a:schemeClr>
                  </a:solidFill>
                </a:defRPr>
              </a:lvl1pPr>
            </a:lstStyle>
            <a:p>
              <a:pPr algn="l"/>
              <a:r>
                <a:rPr lang="ru-RU" dirty="0" smtClean="0">
                  <a:solidFill>
                    <a:schemeClr val="tx1">
                      <a:lumMod val="65000"/>
                      <a:lumOff val="35000"/>
                    </a:schemeClr>
                  </a:solidFill>
                  <a:latin typeface="Arial" pitchFamily="34" charset="0"/>
                  <a:cs typeface="Arial" pitchFamily="34" charset="0"/>
                </a:rPr>
                <a:t>Вознаграждение </a:t>
              </a:r>
              <a:r>
                <a:rPr lang="ru-RU" dirty="0">
                  <a:solidFill>
                    <a:schemeClr val="tx1">
                      <a:lumMod val="65000"/>
                      <a:lumOff val="35000"/>
                    </a:schemeClr>
                  </a:solidFill>
                  <a:latin typeface="Arial" pitchFamily="34" charset="0"/>
                  <a:cs typeface="Arial" pitchFamily="34" charset="0"/>
                </a:rPr>
                <a:t>за осуществление платежного клиринга и расчета</a:t>
              </a:r>
            </a:p>
            <a:p>
              <a:pPr algn="l"/>
              <a:r>
                <a:rPr lang="en-US" dirty="0" smtClean="0">
                  <a:solidFill>
                    <a:schemeClr val="tx1">
                      <a:lumMod val="65000"/>
                      <a:lumOff val="35000"/>
                    </a:schemeClr>
                  </a:solidFill>
                  <a:latin typeface="Arial" pitchFamily="34" charset="0"/>
                  <a:cs typeface="Arial" pitchFamily="34" charset="0"/>
                </a:rPr>
                <a:t>(</a:t>
              </a:r>
              <a:r>
                <a:rPr lang="ru-RU" dirty="0" smtClean="0">
                  <a:solidFill>
                    <a:schemeClr val="tx1">
                      <a:lumMod val="65000"/>
                      <a:lumOff val="35000"/>
                    </a:schemeClr>
                  </a:solidFill>
                  <a:latin typeface="Arial" pitchFamily="34" charset="0"/>
                  <a:cs typeface="Arial" pitchFamily="34" charset="0"/>
                </a:rPr>
                <a:t>0,09 </a:t>
              </a:r>
              <a:r>
                <a:rPr lang="ru-RU" dirty="0">
                  <a:solidFill>
                    <a:schemeClr val="tx1">
                      <a:lumMod val="65000"/>
                      <a:lumOff val="35000"/>
                    </a:schemeClr>
                  </a:solidFill>
                  <a:latin typeface="Arial" pitchFamily="34" charset="0"/>
                  <a:cs typeface="Arial" pitchFamily="34" charset="0"/>
                </a:rPr>
                <a:t>– 0,12</a:t>
              </a:r>
              <a:r>
                <a:rPr lang="ru-RU" dirty="0" smtClean="0">
                  <a:solidFill>
                    <a:schemeClr val="tx1">
                      <a:lumMod val="65000"/>
                      <a:lumOff val="35000"/>
                    </a:schemeClr>
                  </a:solidFill>
                  <a:latin typeface="Arial" pitchFamily="34" charset="0"/>
                  <a:cs typeface="Arial" pitchFamily="34" charset="0"/>
                </a:rPr>
                <a:t>%</a:t>
              </a:r>
              <a:r>
                <a:rPr lang="en-US" dirty="0" smtClean="0">
                  <a:solidFill>
                    <a:schemeClr val="tx1">
                      <a:lumMod val="65000"/>
                      <a:lumOff val="35000"/>
                    </a:schemeClr>
                  </a:solidFill>
                  <a:latin typeface="Arial" pitchFamily="34" charset="0"/>
                  <a:cs typeface="Arial" pitchFamily="34" charset="0"/>
                </a:rPr>
                <a:t>)</a:t>
              </a:r>
              <a:endParaRPr lang="ru-RU" dirty="0">
                <a:solidFill>
                  <a:schemeClr val="tx1">
                    <a:lumMod val="65000"/>
                    <a:lumOff val="35000"/>
                  </a:schemeClr>
                </a:solidFill>
                <a:latin typeface="Arial" pitchFamily="34" charset="0"/>
                <a:cs typeface="Arial" pitchFamily="34" charset="0"/>
              </a:endParaRPr>
            </a:p>
            <a:p>
              <a:pPr algn="l"/>
              <a:endParaRPr lang="ru-RU" dirty="0">
                <a:solidFill>
                  <a:schemeClr val="tx1">
                    <a:lumMod val="65000"/>
                    <a:lumOff val="35000"/>
                  </a:schemeClr>
                </a:solidFill>
                <a:latin typeface="Arial" pitchFamily="34" charset="0"/>
                <a:cs typeface="Arial" pitchFamily="34" charset="0"/>
              </a:endParaRPr>
            </a:p>
          </p:txBody>
        </p:sp>
        <p:sp>
          <p:nvSpPr>
            <p:cNvPr id="52" name="TextBox 51"/>
            <p:cNvSpPr txBox="1"/>
            <p:nvPr/>
          </p:nvSpPr>
          <p:spPr>
            <a:xfrm>
              <a:off x="2593665" y="1559774"/>
              <a:ext cx="2338375" cy="1169551"/>
            </a:xfrm>
            <a:prstGeom prst="rect">
              <a:avLst/>
            </a:prstGeom>
            <a:noFill/>
          </p:spPr>
          <p:txBody>
            <a:bodyPr wrap="square" rtlCol="0">
              <a:spAutoFit/>
            </a:bodyPr>
            <a:lstStyle>
              <a:defPPr>
                <a:defRPr lang="ru-RU"/>
              </a:defPPr>
              <a:lvl1pPr algn="ctr">
                <a:defRPr sz="1000" b="1">
                  <a:solidFill>
                    <a:schemeClr val="tx2">
                      <a:lumMod val="75000"/>
                    </a:schemeClr>
                  </a:solidFill>
                </a:defRPr>
              </a:lvl1pPr>
            </a:lstStyle>
            <a:p>
              <a:pPr algn="l"/>
              <a:r>
                <a:rPr lang="ru-RU" dirty="0">
                  <a:solidFill>
                    <a:schemeClr val="tx1">
                      <a:lumMod val="65000"/>
                      <a:lumOff val="35000"/>
                    </a:schemeClr>
                  </a:solidFill>
                  <a:latin typeface="Arial" pitchFamily="34" charset="0"/>
                  <a:cs typeface="Arial" pitchFamily="34" charset="0"/>
                </a:rPr>
                <a:t>Вознаграждение за </a:t>
              </a:r>
              <a:endParaRPr lang="ru-RU" dirty="0" smtClean="0">
                <a:solidFill>
                  <a:schemeClr val="tx1">
                    <a:lumMod val="65000"/>
                    <a:lumOff val="35000"/>
                  </a:schemeClr>
                </a:solidFill>
                <a:latin typeface="Arial" pitchFamily="34" charset="0"/>
                <a:cs typeface="Arial" pitchFamily="34" charset="0"/>
              </a:endParaRPr>
            </a:p>
            <a:p>
              <a:pPr algn="l"/>
              <a:r>
                <a:rPr lang="ru-RU" dirty="0" smtClean="0">
                  <a:solidFill>
                    <a:schemeClr val="tx1">
                      <a:lumMod val="65000"/>
                      <a:lumOff val="35000"/>
                    </a:schemeClr>
                  </a:solidFill>
                  <a:latin typeface="Arial" pitchFamily="34" charset="0"/>
                  <a:cs typeface="Arial" pitchFamily="34" charset="0"/>
                </a:rPr>
                <a:t>обработку авторизаций</a:t>
              </a:r>
              <a:endParaRPr lang="ru-RU" dirty="0">
                <a:solidFill>
                  <a:schemeClr val="tx1">
                    <a:lumMod val="65000"/>
                    <a:lumOff val="35000"/>
                  </a:schemeClr>
                </a:solidFill>
                <a:latin typeface="Arial" pitchFamily="34" charset="0"/>
                <a:cs typeface="Arial" pitchFamily="34" charset="0"/>
              </a:endParaRPr>
            </a:p>
            <a:p>
              <a:pPr algn="l"/>
              <a:r>
                <a:rPr lang="ru-RU" dirty="0" smtClean="0">
                  <a:solidFill>
                    <a:schemeClr val="tx1">
                      <a:lumMod val="65000"/>
                      <a:lumOff val="35000"/>
                    </a:schemeClr>
                  </a:solidFill>
                  <a:latin typeface="Arial" pitchFamily="34" charset="0"/>
                  <a:cs typeface="Arial" pitchFamily="34" charset="0"/>
                </a:rPr>
                <a:t>(</a:t>
              </a:r>
              <a:r>
                <a:rPr lang="ru-RU" dirty="0">
                  <a:solidFill>
                    <a:schemeClr val="tx1">
                      <a:lumMod val="65000"/>
                      <a:lumOff val="35000"/>
                    </a:schemeClr>
                  </a:solidFill>
                  <a:latin typeface="Arial" pitchFamily="34" charset="0"/>
                  <a:cs typeface="Arial" pitchFamily="34" charset="0"/>
                </a:rPr>
                <a:t>0,03 - 0,2 руб</a:t>
              </a:r>
              <a:r>
                <a:rPr lang="ru-RU" dirty="0" smtClean="0">
                  <a:solidFill>
                    <a:schemeClr val="tx1">
                      <a:lumMod val="65000"/>
                      <a:lumOff val="35000"/>
                    </a:schemeClr>
                  </a:solidFill>
                  <a:latin typeface="Arial" pitchFamily="34" charset="0"/>
                  <a:cs typeface="Arial" pitchFamily="34" charset="0"/>
                </a:rPr>
                <a:t>.)</a:t>
              </a:r>
            </a:p>
            <a:p>
              <a:pPr algn="l"/>
              <a:endParaRPr lang="ru-RU" dirty="0" smtClean="0">
                <a:solidFill>
                  <a:schemeClr val="tx1">
                    <a:lumMod val="65000"/>
                    <a:lumOff val="35000"/>
                  </a:schemeClr>
                </a:solidFill>
                <a:latin typeface="Arial" pitchFamily="34" charset="0"/>
                <a:cs typeface="Arial" pitchFamily="34" charset="0"/>
              </a:endParaRPr>
            </a:p>
            <a:p>
              <a:pPr algn="l"/>
              <a:r>
                <a:rPr lang="ru-RU" dirty="0" smtClean="0">
                  <a:solidFill>
                    <a:schemeClr val="tx1">
                      <a:lumMod val="65000"/>
                      <a:lumOff val="35000"/>
                    </a:schemeClr>
                  </a:solidFill>
                  <a:latin typeface="Arial" pitchFamily="34" charset="0"/>
                  <a:cs typeface="Arial" pitchFamily="34" charset="0"/>
                </a:rPr>
                <a:t>Вознаграждение за обработку распоряжений Участников</a:t>
              </a:r>
              <a:endParaRPr lang="ru-RU" dirty="0">
                <a:solidFill>
                  <a:schemeClr val="tx1">
                    <a:lumMod val="65000"/>
                    <a:lumOff val="35000"/>
                  </a:schemeClr>
                </a:solidFill>
                <a:latin typeface="Arial" pitchFamily="34" charset="0"/>
                <a:cs typeface="Arial" pitchFamily="34" charset="0"/>
              </a:endParaRPr>
            </a:p>
            <a:p>
              <a:pPr algn="l"/>
              <a:r>
                <a:rPr lang="ru-RU" dirty="0" smtClean="0">
                  <a:solidFill>
                    <a:schemeClr val="tx1">
                      <a:lumMod val="65000"/>
                      <a:lumOff val="35000"/>
                    </a:schemeClr>
                  </a:solidFill>
                  <a:latin typeface="Arial" pitchFamily="34" charset="0"/>
                  <a:cs typeface="Arial" pitchFamily="34" charset="0"/>
                </a:rPr>
                <a:t>(0,03 - 0,2 руб.)</a:t>
              </a:r>
            </a:p>
          </p:txBody>
        </p:sp>
        <p:sp>
          <p:nvSpPr>
            <p:cNvPr id="55" name="TextBox 54"/>
            <p:cNvSpPr txBox="1"/>
            <p:nvPr/>
          </p:nvSpPr>
          <p:spPr>
            <a:xfrm>
              <a:off x="4290579" y="4402749"/>
              <a:ext cx="1953956" cy="707886"/>
            </a:xfrm>
            <a:prstGeom prst="rect">
              <a:avLst/>
            </a:prstGeom>
            <a:noFill/>
          </p:spPr>
          <p:txBody>
            <a:bodyPr wrap="square" rtlCol="0">
              <a:spAutoFit/>
            </a:bodyPr>
            <a:lstStyle>
              <a:defPPr>
                <a:defRPr lang="ru-RU"/>
              </a:defPPr>
              <a:lvl1pPr algn="ctr">
                <a:defRPr sz="1000" b="1">
                  <a:solidFill>
                    <a:schemeClr val="tx2">
                      <a:lumMod val="75000"/>
                    </a:schemeClr>
                  </a:solidFill>
                </a:defRPr>
              </a:lvl1pPr>
            </a:lstStyle>
            <a:p>
              <a:pPr algn="l"/>
              <a:r>
                <a:rPr lang="ru-RU" dirty="0" smtClean="0">
                  <a:solidFill>
                    <a:schemeClr val="tx1">
                      <a:lumMod val="65000"/>
                      <a:lumOff val="35000"/>
                    </a:schemeClr>
                  </a:solidFill>
                  <a:latin typeface="Arial" pitchFamily="34" charset="0"/>
                  <a:cs typeface="Arial" pitchFamily="34" charset="0"/>
                </a:rPr>
                <a:t>Вознаграждение </a:t>
              </a:r>
              <a:r>
                <a:rPr lang="ru-RU" dirty="0">
                  <a:solidFill>
                    <a:schemeClr val="tx1">
                      <a:lumMod val="65000"/>
                      <a:lumOff val="35000"/>
                    </a:schemeClr>
                  </a:solidFill>
                  <a:latin typeface="Arial" pitchFamily="34" charset="0"/>
                  <a:cs typeface="Arial" pitchFamily="34" charset="0"/>
                </a:rPr>
                <a:t>за осуществление платежного клиринга и расчета</a:t>
              </a:r>
            </a:p>
            <a:p>
              <a:pPr algn="l"/>
              <a:r>
                <a:rPr lang="en-US" dirty="0" smtClean="0">
                  <a:solidFill>
                    <a:schemeClr val="tx1">
                      <a:lumMod val="65000"/>
                      <a:lumOff val="35000"/>
                    </a:schemeClr>
                  </a:solidFill>
                  <a:latin typeface="Arial" pitchFamily="34" charset="0"/>
                  <a:cs typeface="Arial" pitchFamily="34" charset="0"/>
                </a:rPr>
                <a:t>(</a:t>
              </a:r>
              <a:r>
                <a:rPr lang="ru-RU" dirty="0" smtClean="0">
                  <a:solidFill>
                    <a:schemeClr val="tx1">
                      <a:lumMod val="65000"/>
                      <a:lumOff val="35000"/>
                    </a:schemeClr>
                  </a:solidFill>
                  <a:latin typeface="Arial" pitchFamily="34" charset="0"/>
                  <a:cs typeface="Arial" pitchFamily="34" charset="0"/>
                </a:rPr>
                <a:t>0,09 </a:t>
              </a:r>
              <a:r>
                <a:rPr lang="ru-RU" dirty="0">
                  <a:solidFill>
                    <a:schemeClr val="tx1">
                      <a:lumMod val="65000"/>
                      <a:lumOff val="35000"/>
                    </a:schemeClr>
                  </a:solidFill>
                  <a:latin typeface="Arial" pitchFamily="34" charset="0"/>
                  <a:cs typeface="Arial" pitchFamily="34" charset="0"/>
                </a:rPr>
                <a:t>– 0,12</a:t>
              </a:r>
              <a:r>
                <a:rPr lang="ru-RU" dirty="0" smtClean="0">
                  <a:solidFill>
                    <a:schemeClr val="tx1">
                      <a:lumMod val="65000"/>
                      <a:lumOff val="35000"/>
                    </a:schemeClr>
                  </a:solidFill>
                  <a:latin typeface="Arial" pitchFamily="34" charset="0"/>
                  <a:cs typeface="Arial" pitchFamily="34" charset="0"/>
                </a:rPr>
                <a:t>%</a:t>
              </a:r>
              <a:r>
                <a:rPr lang="en-US" dirty="0" smtClean="0">
                  <a:solidFill>
                    <a:schemeClr val="tx1">
                      <a:lumMod val="65000"/>
                      <a:lumOff val="35000"/>
                    </a:schemeClr>
                  </a:solidFill>
                  <a:latin typeface="Arial" pitchFamily="34" charset="0"/>
                  <a:cs typeface="Arial" pitchFamily="34" charset="0"/>
                </a:rPr>
                <a:t>)</a:t>
              </a:r>
              <a:endParaRPr lang="ru-RU" dirty="0">
                <a:solidFill>
                  <a:schemeClr val="tx1">
                    <a:lumMod val="65000"/>
                    <a:lumOff val="35000"/>
                  </a:schemeClr>
                </a:solidFill>
                <a:latin typeface="Arial" pitchFamily="34" charset="0"/>
                <a:cs typeface="Arial" pitchFamily="34" charset="0"/>
              </a:endParaRPr>
            </a:p>
          </p:txBody>
        </p:sp>
        <p:sp>
          <p:nvSpPr>
            <p:cNvPr id="61" name="TextBox 60"/>
            <p:cNvSpPr txBox="1"/>
            <p:nvPr/>
          </p:nvSpPr>
          <p:spPr>
            <a:xfrm>
              <a:off x="1990374" y="3786718"/>
              <a:ext cx="2088231" cy="1169551"/>
            </a:xfrm>
            <a:prstGeom prst="rect">
              <a:avLst/>
            </a:prstGeom>
            <a:noFill/>
          </p:spPr>
          <p:txBody>
            <a:bodyPr wrap="square" rtlCol="0">
              <a:spAutoFit/>
            </a:bodyPr>
            <a:lstStyle>
              <a:defPPr>
                <a:defRPr lang="ru-RU"/>
              </a:defPPr>
              <a:lvl1pPr algn="ctr">
                <a:defRPr sz="1000" b="1">
                  <a:solidFill>
                    <a:schemeClr val="tx2">
                      <a:lumMod val="75000"/>
                    </a:schemeClr>
                  </a:solidFill>
                </a:defRPr>
              </a:lvl1pPr>
            </a:lstStyle>
            <a:p>
              <a:pPr algn="l"/>
              <a:r>
                <a:rPr lang="ru-RU" dirty="0">
                  <a:solidFill>
                    <a:schemeClr val="tx1">
                      <a:lumMod val="65000"/>
                      <a:lumOff val="35000"/>
                    </a:schemeClr>
                  </a:solidFill>
                  <a:latin typeface="Arial" pitchFamily="34" charset="0"/>
                  <a:cs typeface="Arial" pitchFamily="34" charset="0"/>
                </a:rPr>
                <a:t>Вознаграждение за </a:t>
              </a:r>
              <a:endParaRPr lang="ru-RU" dirty="0" smtClean="0">
                <a:solidFill>
                  <a:schemeClr val="tx1">
                    <a:lumMod val="65000"/>
                    <a:lumOff val="35000"/>
                  </a:schemeClr>
                </a:solidFill>
                <a:latin typeface="Arial" pitchFamily="34" charset="0"/>
                <a:cs typeface="Arial" pitchFamily="34" charset="0"/>
              </a:endParaRPr>
            </a:p>
            <a:p>
              <a:pPr algn="l"/>
              <a:r>
                <a:rPr lang="ru-RU" dirty="0" smtClean="0">
                  <a:solidFill>
                    <a:schemeClr val="tx1">
                      <a:lumMod val="65000"/>
                      <a:lumOff val="35000"/>
                    </a:schemeClr>
                  </a:solidFill>
                  <a:latin typeface="Arial" pitchFamily="34" charset="0"/>
                  <a:cs typeface="Arial" pitchFamily="34" charset="0"/>
                </a:rPr>
                <a:t>обработку авторизаций</a:t>
              </a:r>
              <a:endParaRPr lang="ru-RU" dirty="0">
                <a:solidFill>
                  <a:schemeClr val="tx1">
                    <a:lumMod val="65000"/>
                    <a:lumOff val="35000"/>
                  </a:schemeClr>
                </a:solidFill>
                <a:latin typeface="Arial" pitchFamily="34" charset="0"/>
                <a:cs typeface="Arial" pitchFamily="34" charset="0"/>
              </a:endParaRPr>
            </a:p>
            <a:p>
              <a:pPr algn="l"/>
              <a:r>
                <a:rPr lang="ru-RU" dirty="0" smtClean="0">
                  <a:solidFill>
                    <a:schemeClr val="tx1">
                      <a:lumMod val="65000"/>
                      <a:lumOff val="35000"/>
                    </a:schemeClr>
                  </a:solidFill>
                  <a:latin typeface="Arial" pitchFamily="34" charset="0"/>
                  <a:cs typeface="Arial" pitchFamily="34" charset="0"/>
                </a:rPr>
                <a:t>(</a:t>
              </a:r>
              <a:r>
                <a:rPr lang="ru-RU" dirty="0">
                  <a:solidFill>
                    <a:schemeClr val="tx1">
                      <a:lumMod val="65000"/>
                      <a:lumOff val="35000"/>
                    </a:schemeClr>
                  </a:solidFill>
                  <a:latin typeface="Arial" pitchFamily="34" charset="0"/>
                  <a:cs typeface="Arial" pitchFamily="34" charset="0"/>
                </a:rPr>
                <a:t>0,03 - 0,2 руб</a:t>
              </a:r>
              <a:r>
                <a:rPr lang="ru-RU" dirty="0" smtClean="0">
                  <a:solidFill>
                    <a:schemeClr val="tx1">
                      <a:lumMod val="65000"/>
                      <a:lumOff val="35000"/>
                    </a:schemeClr>
                  </a:solidFill>
                  <a:latin typeface="Arial" pitchFamily="34" charset="0"/>
                  <a:cs typeface="Arial" pitchFamily="34" charset="0"/>
                </a:rPr>
                <a:t>.)</a:t>
              </a:r>
            </a:p>
            <a:p>
              <a:pPr algn="l"/>
              <a:endParaRPr lang="ru-RU" dirty="0" smtClean="0">
                <a:solidFill>
                  <a:schemeClr val="tx1">
                    <a:lumMod val="65000"/>
                    <a:lumOff val="35000"/>
                  </a:schemeClr>
                </a:solidFill>
                <a:latin typeface="Arial" pitchFamily="34" charset="0"/>
                <a:cs typeface="Arial" pitchFamily="34" charset="0"/>
              </a:endParaRPr>
            </a:p>
            <a:p>
              <a:pPr algn="l"/>
              <a:r>
                <a:rPr lang="ru-RU" dirty="0" smtClean="0">
                  <a:solidFill>
                    <a:schemeClr val="tx1">
                      <a:lumMod val="65000"/>
                      <a:lumOff val="35000"/>
                    </a:schemeClr>
                  </a:solidFill>
                  <a:latin typeface="Arial" pitchFamily="34" charset="0"/>
                  <a:cs typeface="Arial" pitchFamily="34" charset="0"/>
                </a:rPr>
                <a:t>Вознаграждение за обработку распоряжений Участников</a:t>
              </a:r>
              <a:endParaRPr lang="ru-RU" dirty="0">
                <a:solidFill>
                  <a:schemeClr val="tx1">
                    <a:lumMod val="65000"/>
                    <a:lumOff val="35000"/>
                  </a:schemeClr>
                </a:solidFill>
                <a:latin typeface="Arial" pitchFamily="34" charset="0"/>
                <a:cs typeface="Arial" pitchFamily="34" charset="0"/>
              </a:endParaRPr>
            </a:p>
            <a:p>
              <a:pPr algn="l"/>
              <a:r>
                <a:rPr lang="ru-RU" dirty="0" smtClean="0">
                  <a:solidFill>
                    <a:schemeClr val="tx1">
                      <a:lumMod val="65000"/>
                      <a:lumOff val="35000"/>
                    </a:schemeClr>
                  </a:solidFill>
                  <a:latin typeface="Arial" pitchFamily="34" charset="0"/>
                  <a:cs typeface="Arial" pitchFamily="34" charset="0"/>
                </a:rPr>
                <a:t>(0,03 - 0,2 руб.)</a:t>
              </a:r>
            </a:p>
          </p:txBody>
        </p:sp>
        <p:sp>
          <p:nvSpPr>
            <p:cNvPr id="63" name="Овал 62"/>
            <p:cNvSpPr>
              <a:spLocks/>
            </p:cNvSpPr>
            <p:nvPr/>
          </p:nvSpPr>
          <p:spPr>
            <a:xfrm>
              <a:off x="2062381" y="1844848"/>
              <a:ext cx="216000" cy="216000"/>
            </a:xfrm>
            <a:prstGeom prst="ellipse">
              <a:avLst/>
            </a:prstGeom>
            <a:solidFill>
              <a:srgbClr val="E9510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1</a:t>
              </a:r>
              <a:endParaRPr lang="ru-RU" sz="1400" b="1" dirty="0">
                <a:solidFill>
                  <a:schemeClr val="bg1"/>
                </a:solidFill>
                <a:latin typeface="Arial" pitchFamily="34" charset="0"/>
                <a:cs typeface="Arial" pitchFamily="34" charset="0"/>
              </a:endParaRPr>
            </a:p>
          </p:txBody>
        </p:sp>
        <p:sp>
          <p:nvSpPr>
            <p:cNvPr id="66" name="Овал 65"/>
            <p:cNvSpPr/>
            <p:nvPr/>
          </p:nvSpPr>
          <p:spPr>
            <a:xfrm>
              <a:off x="2339776" y="1844848"/>
              <a:ext cx="216000" cy="216000"/>
            </a:xfrm>
            <a:prstGeom prst="ellipse">
              <a:avLst/>
            </a:prstGeom>
            <a:solidFill>
              <a:srgbClr val="4A89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2</a:t>
              </a:r>
              <a:endParaRPr lang="ru-RU" sz="1400" b="1" dirty="0">
                <a:solidFill>
                  <a:schemeClr val="bg1"/>
                </a:solidFill>
                <a:latin typeface="Arial" pitchFamily="34" charset="0"/>
                <a:cs typeface="Arial" pitchFamily="34" charset="0"/>
              </a:endParaRPr>
            </a:p>
          </p:txBody>
        </p:sp>
        <p:cxnSp>
          <p:nvCxnSpPr>
            <p:cNvPr id="67" name="Прямая со стрелкой 66"/>
            <p:cNvCxnSpPr/>
            <p:nvPr/>
          </p:nvCxnSpPr>
          <p:spPr>
            <a:xfrm flipV="1">
              <a:off x="1414309" y="3451504"/>
              <a:ext cx="246783" cy="911278"/>
            </a:xfrm>
            <a:prstGeom prst="straightConnector1">
              <a:avLst/>
            </a:prstGeom>
            <a:ln w="28575">
              <a:solidFill>
                <a:srgbClr val="CA5227"/>
              </a:solidFill>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a:endCxn id="41" idx="1"/>
            </p:cNvCxnSpPr>
            <p:nvPr/>
          </p:nvCxnSpPr>
          <p:spPr>
            <a:xfrm flipH="1">
              <a:off x="1795455" y="2144549"/>
              <a:ext cx="266926" cy="850081"/>
            </a:xfrm>
            <a:prstGeom prst="straightConnector1">
              <a:avLst/>
            </a:prstGeom>
            <a:ln w="28575">
              <a:solidFill>
                <a:srgbClr val="CA5227"/>
              </a:solidFill>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flipH="1">
              <a:off x="6520871" y="2222749"/>
              <a:ext cx="510063" cy="1924009"/>
            </a:xfrm>
            <a:prstGeom prst="straightConnector1">
              <a:avLst/>
            </a:prstGeom>
            <a:ln w="28575">
              <a:solidFill>
                <a:srgbClr val="CA5227"/>
              </a:solidFill>
              <a:tailEnd type="arrow"/>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flipH="1">
              <a:off x="2062381" y="2130533"/>
              <a:ext cx="4591630" cy="0"/>
            </a:xfrm>
            <a:prstGeom prst="line">
              <a:avLst/>
            </a:prstGeom>
            <a:ln w="28575">
              <a:solidFill>
                <a:srgbClr val="CA5227"/>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flipH="1" flipV="1">
              <a:off x="1414309" y="4362782"/>
              <a:ext cx="4392488" cy="21314"/>
            </a:xfrm>
            <a:prstGeom prst="line">
              <a:avLst/>
            </a:prstGeom>
            <a:ln w="28575">
              <a:solidFill>
                <a:srgbClr val="CA5227"/>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763882" y="5254651"/>
              <a:ext cx="4758354" cy="830997"/>
            </a:xfrm>
            <a:prstGeom prst="rect">
              <a:avLst/>
            </a:prstGeom>
            <a:noFill/>
          </p:spPr>
          <p:txBody>
            <a:bodyPr wrap="none" rtlCol="0">
              <a:spAutoFit/>
            </a:bodyPr>
            <a:lstStyle/>
            <a:p>
              <a:r>
                <a:rPr lang="ru-RU" sz="1200" b="1" dirty="0">
                  <a:solidFill>
                    <a:schemeClr val="tx1">
                      <a:lumMod val="65000"/>
                      <a:lumOff val="35000"/>
                    </a:schemeClr>
                  </a:solidFill>
                  <a:latin typeface="Arial" pitchFamily="34" charset="0"/>
                  <a:cs typeface="Arial" pitchFamily="34" charset="0"/>
                </a:rPr>
                <a:t>Комиссии при проведении операции оплаты </a:t>
              </a:r>
              <a:r>
                <a:rPr lang="ru-RU" sz="1200" b="1" dirty="0" smtClean="0">
                  <a:solidFill>
                    <a:schemeClr val="tx1">
                      <a:lumMod val="65000"/>
                      <a:lumOff val="35000"/>
                    </a:schemeClr>
                  </a:solidFill>
                  <a:latin typeface="Arial" pitchFamily="34" charset="0"/>
                  <a:cs typeface="Arial" pitchFamily="34" charset="0"/>
                </a:rPr>
                <a:t>товаров/услуг</a:t>
              </a:r>
            </a:p>
            <a:p>
              <a:endParaRPr lang="ru-RU" sz="1200" b="1" dirty="0">
                <a:solidFill>
                  <a:schemeClr val="tx1">
                    <a:lumMod val="65000"/>
                    <a:lumOff val="35000"/>
                  </a:schemeClr>
                </a:solidFill>
                <a:latin typeface="Arial" pitchFamily="34" charset="0"/>
                <a:cs typeface="Arial" pitchFamily="34" charset="0"/>
              </a:endParaRPr>
            </a:p>
            <a:p>
              <a:r>
                <a:rPr lang="ru-RU" sz="1200" b="1" dirty="0">
                  <a:solidFill>
                    <a:schemeClr val="tx1">
                      <a:lumMod val="65000"/>
                      <a:lumOff val="35000"/>
                    </a:schemeClr>
                  </a:solidFill>
                  <a:latin typeface="Arial" pitchFamily="34" charset="0"/>
                  <a:cs typeface="Arial" pitchFamily="34" charset="0"/>
                </a:rPr>
                <a:t>Комиссии при проведении операции выдачи наличных</a:t>
              </a:r>
            </a:p>
            <a:p>
              <a:endParaRPr lang="ru-RU" sz="1200" dirty="0"/>
            </a:p>
          </p:txBody>
        </p:sp>
        <p:sp>
          <p:nvSpPr>
            <p:cNvPr id="75" name="Параллелограмм 74"/>
            <p:cNvSpPr/>
            <p:nvPr/>
          </p:nvSpPr>
          <p:spPr>
            <a:xfrm>
              <a:off x="6310853" y="1902096"/>
              <a:ext cx="2088231" cy="456874"/>
            </a:xfrm>
            <a:prstGeom prst="parallelogram">
              <a:avLst/>
            </a:prstGeom>
            <a:solidFill>
              <a:srgbClr val="4A8938"/>
            </a:solidFill>
            <a:ln>
              <a:noFill/>
            </a:ln>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ln w="11430"/>
                  <a:solidFill>
                    <a:schemeClr val="bg1"/>
                  </a:solidFill>
                  <a:effectLst>
                    <a:outerShdw blurRad="38100" dist="38100" dir="2700000" algn="tl">
                      <a:srgbClr val="000000">
                        <a:alpha val="43137"/>
                      </a:srgbClr>
                    </a:outerShdw>
                  </a:effectLst>
                </a:rPr>
                <a:t>Банк - Эквайрер</a:t>
              </a:r>
              <a:endParaRPr lang="ru-RU" sz="1600" dirty="0">
                <a:solidFill>
                  <a:schemeClr val="bg1"/>
                </a:solidFill>
                <a:effectLst>
                  <a:outerShdw blurRad="38100" dist="38100" dir="2700000" algn="tl">
                    <a:srgbClr val="000000">
                      <a:alpha val="43137"/>
                    </a:srgbClr>
                  </a:outerShdw>
                </a:effectLst>
              </a:endParaRPr>
            </a:p>
          </p:txBody>
        </p:sp>
        <p:sp>
          <p:nvSpPr>
            <p:cNvPr id="77" name="Овал 76"/>
            <p:cNvSpPr>
              <a:spLocks/>
            </p:cNvSpPr>
            <p:nvPr/>
          </p:nvSpPr>
          <p:spPr>
            <a:xfrm>
              <a:off x="2062381" y="2204864"/>
              <a:ext cx="216000" cy="216000"/>
            </a:xfrm>
            <a:prstGeom prst="ellipse">
              <a:avLst/>
            </a:prstGeom>
            <a:solidFill>
              <a:srgbClr val="E9510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1</a:t>
              </a:r>
              <a:endParaRPr lang="ru-RU" sz="1400" b="1" dirty="0">
                <a:solidFill>
                  <a:schemeClr val="bg1"/>
                </a:solidFill>
                <a:latin typeface="Arial" pitchFamily="34" charset="0"/>
                <a:cs typeface="Arial" pitchFamily="34" charset="0"/>
              </a:endParaRPr>
            </a:p>
          </p:txBody>
        </p:sp>
        <p:sp>
          <p:nvSpPr>
            <p:cNvPr id="78" name="Овал 77"/>
            <p:cNvSpPr/>
            <p:nvPr/>
          </p:nvSpPr>
          <p:spPr>
            <a:xfrm>
              <a:off x="2339776" y="2204864"/>
              <a:ext cx="216000" cy="216000"/>
            </a:xfrm>
            <a:prstGeom prst="ellipse">
              <a:avLst/>
            </a:prstGeom>
            <a:solidFill>
              <a:srgbClr val="4A89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2</a:t>
              </a:r>
              <a:endParaRPr lang="ru-RU" sz="1400" b="1" dirty="0">
                <a:solidFill>
                  <a:schemeClr val="bg1"/>
                </a:solidFill>
                <a:latin typeface="Arial" pitchFamily="34" charset="0"/>
                <a:cs typeface="Arial" pitchFamily="34" charset="0"/>
              </a:endParaRPr>
            </a:p>
          </p:txBody>
        </p:sp>
        <p:sp>
          <p:nvSpPr>
            <p:cNvPr id="79" name="Овал 78"/>
            <p:cNvSpPr>
              <a:spLocks/>
            </p:cNvSpPr>
            <p:nvPr/>
          </p:nvSpPr>
          <p:spPr>
            <a:xfrm>
              <a:off x="1507450" y="4100876"/>
              <a:ext cx="216000" cy="216000"/>
            </a:xfrm>
            <a:prstGeom prst="ellipse">
              <a:avLst/>
            </a:prstGeom>
            <a:solidFill>
              <a:srgbClr val="E9510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1</a:t>
              </a:r>
              <a:endParaRPr lang="ru-RU" sz="1400" b="1" dirty="0">
                <a:solidFill>
                  <a:schemeClr val="bg1"/>
                </a:solidFill>
                <a:latin typeface="Arial" pitchFamily="34" charset="0"/>
                <a:cs typeface="Arial" pitchFamily="34" charset="0"/>
              </a:endParaRPr>
            </a:p>
          </p:txBody>
        </p:sp>
        <p:sp>
          <p:nvSpPr>
            <p:cNvPr id="80" name="Овал 79"/>
            <p:cNvSpPr/>
            <p:nvPr/>
          </p:nvSpPr>
          <p:spPr>
            <a:xfrm>
              <a:off x="1780070" y="4100874"/>
              <a:ext cx="216000" cy="216000"/>
            </a:xfrm>
            <a:prstGeom prst="ellipse">
              <a:avLst/>
            </a:prstGeom>
            <a:solidFill>
              <a:srgbClr val="4A89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2</a:t>
              </a:r>
              <a:endParaRPr lang="ru-RU" sz="1400" b="1" dirty="0">
                <a:solidFill>
                  <a:schemeClr val="bg1"/>
                </a:solidFill>
                <a:latin typeface="Arial" pitchFamily="34" charset="0"/>
                <a:cs typeface="Arial" pitchFamily="34" charset="0"/>
              </a:endParaRPr>
            </a:p>
          </p:txBody>
        </p:sp>
        <p:sp>
          <p:nvSpPr>
            <p:cNvPr id="81" name="Овал 80"/>
            <p:cNvSpPr>
              <a:spLocks/>
            </p:cNvSpPr>
            <p:nvPr/>
          </p:nvSpPr>
          <p:spPr>
            <a:xfrm>
              <a:off x="1491092" y="4437114"/>
              <a:ext cx="216000" cy="216000"/>
            </a:xfrm>
            <a:prstGeom prst="ellipse">
              <a:avLst/>
            </a:prstGeom>
            <a:solidFill>
              <a:srgbClr val="E9510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1</a:t>
              </a:r>
              <a:endParaRPr lang="ru-RU" sz="1400" b="1" dirty="0">
                <a:solidFill>
                  <a:schemeClr val="bg1"/>
                </a:solidFill>
                <a:latin typeface="Arial" pitchFamily="34" charset="0"/>
                <a:cs typeface="Arial" pitchFamily="34" charset="0"/>
              </a:endParaRPr>
            </a:p>
          </p:txBody>
        </p:sp>
        <p:sp>
          <p:nvSpPr>
            <p:cNvPr id="82" name="Овал 81"/>
            <p:cNvSpPr/>
            <p:nvPr/>
          </p:nvSpPr>
          <p:spPr>
            <a:xfrm>
              <a:off x="1774374" y="4437114"/>
              <a:ext cx="216000" cy="216000"/>
            </a:xfrm>
            <a:prstGeom prst="ellipse">
              <a:avLst/>
            </a:prstGeom>
            <a:solidFill>
              <a:srgbClr val="4A89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2</a:t>
              </a:r>
              <a:endParaRPr lang="ru-RU" sz="1400" b="1" dirty="0">
                <a:solidFill>
                  <a:schemeClr val="bg1"/>
                </a:solidFill>
                <a:latin typeface="Arial" pitchFamily="34" charset="0"/>
                <a:cs typeface="Arial" pitchFamily="34" charset="0"/>
              </a:endParaRPr>
            </a:p>
          </p:txBody>
        </p:sp>
        <p:sp>
          <p:nvSpPr>
            <p:cNvPr id="83" name="Овал 82"/>
            <p:cNvSpPr>
              <a:spLocks/>
            </p:cNvSpPr>
            <p:nvPr/>
          </p:nvSpPr>
          <p:spPr>
            <a:xfrm>
              <a:off x="6497023" y="3053790"/>
              <a:ext cx="216000" cy="216000"/>
            </a:xfrm>
            <a:prstGeom prst="ellipse">
              <a:avLst/>
            </a:prstGeom>
            <a:solidFill>
              <a:srgbClr val="E9510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1</a:t>
              </a:r>
              <a:endParaRPr lang="ru-RU" sz="1400" b="1" dirty="0">
                <a:solidFill>
                  <a:schemeClr val="bg1"/>
                </a:solidFill>
                <a:latin typeface="Arial" pitchFamily="34" charset="0"/>
                <a:cs typeface="Arial" pitchFamily="34" charset="0"/>
              </a:endParaRPr>
            </a:p>
          </p:txBody>
        </p:sp>
        <p:sp>
          <p:nvSpPr>
            <p:cNvPr id="84" name="Овал 83"/>
            <p:cNvSpPr/>
            <p:nvPr/>
          </p:nvSpPr>
          <p:spPr>
            <a:xfrm>
              <a:off x="7164307" y="3053790"/>
              <a:ext cx="216000" cy="216000"/>
            </a:xfrm>
            <a:prstGeom prst="ellipse">
              <a:avLst/>
            </a:prstGeom>
            <a:solidFill>
              <a:srgbClr val="4A89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2</a:t>
              </a:r>
              <a:endParaRPr lang="ru-RU" sz="1400" b="1" dirty="0">
                <a:solidFill>
                  <a:schemeClr val="bg1"/>
                </a:solidFill>
                <a:latin typeface="Arial" pitchFamily="34" charset="0"/>
                <a:cs typeface="Arial" pitchFamily="34" charset="0"/>
              </a:endParaRPr>
            </a:p>
          </p:txBody>
        </p:sp>
        <p:sp>
          <p:nvSpPr>
            <p:cNvPr id="85" name="Овал 84"/>
            <p:cNvSpPr/>
            <p:nvPr/>
          </p:nvSpPr>
          <p:spPr>
            <a:xfrm>
              <a:off x="1579455" y="5661248"/>
              <a:ext cx="216000" cy="216000"/>
            </a:xfrm>
            <a:prstGeom prst="ellipse">
              <a:avLst/>
            </a:prstGeom>
            <a:solidFill>
              <a:srgbClr val="4A89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2</a:t>
              </a:r>
              <a:endParaRPr lang="ru-RU" sz="1400" b="1" dirty="0">
                <a:solidFill>
                  <a:schemeClr val="bg1"/>
                </a:solidFill>
                <a:latin typeface="Arial" pitchFamily="34" charset="0"/>
                <a:cs typeface="Arial" pitchFamily="34" charset="0"/>
              </a:endParaRPr>
            </a:p>
          </p:txBody>
        </p:sp>
        <p:sp>
          <p:nvSpPr>
            <p:cNvPr id="86" name="Овал 85"/>
            <p:cNvSpPr>
              <a:spLocks/>
            </p:cNvSpPr>
            <p:nvPr/>
          </p:nvSpPr>
          <p:spPr>
            <a:xfrm>
              <a:off x="1579455" y="5301232"/>
              <a:ext cx="216000" cy="216000"/>
            </a:xfrm>
            <a:prstGeom prst="ellipse">
              <a:avLst/>
            </a:prstGeom>
            <a:solidFill>
              <a:srgbClr val="E9510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1</a:t>
              </a:r>
              <a:endParaRPr lang="ru-RU" sz="1400" b="1" dirty="0">
                <a:solidFill>
                  <a:schemeClr val="bg1"/>
                </a:solidFill>
                <a:latin typeface="Arial" pitchFamily="34" charset="0"/>
                <a:cs typeface="Arial" pitchFamily="34" charset="0"/>
              </a:endParaRPr>
            </a:p>
          </p:txBody>
        </p:sp>
      </p:grpSp>
      <p:sp>
        <p:nvSpPr>
          <p:cNvPr id="87" name="Параллелограмм 86"/>
          <p:cNvSpPr>
            <a:spLocks noChangeAspect="1"/>
          </p:cNvSpPr>
          <p:nvPr/>
        </p:nvSpPr>
        <p:spPr>
          <a:xfrm>
            <a:off x="3028131" y="903189"/>
            <a:ext cx="5648325" cy="797619"/>
          </a:xfrm>
          <a:prstGeom prst="parallelogram">
            <a:avLst/>
          </a:prstGeom>
          <a:noFill/>
          <a:ln>
            <a:solidFill>
              <a:srgbClr val="4A8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solidFill>
                  <a:schemeClr val="tx1">
                    <a:lumMod val="65000"/>
                    <a:lumOff val="35000"/>
                  </a:schemeClr>
                </a:solidFill>
                <a:latin typeface="Arial" pitchFamily="34" charset="0"/>
                <a:cs typeface="Arial" pitchFamily="34" charset="0"/>
              </a:rPr>
              <a:t>Гибкие тарифы служат основой эффективной эмиссии </a:t>
            </a:r>
          </a:p>
          <a:p>
            <a:pPr algn="ctr"/>
            <a:r>
              <a:rPr lang="ru-RU" sz="1300" dirty="0">
                <a:solidFill>
                  <a:schemeClr val="tx1">
                    <a:lumMod val="65000"/>
                    <a:lumOff val="35000"/>
                  </a:schemeClr>
                </a:solidFill>
                <a:latin typeface="Arial" pitchFamily="34" charset="0"/>
                <a:cs typeface="Arial" pitchFamily="34" charset="0"/>
              </a:rPr>
              <a:t>и создания развитой инфраструктуры </a:t>
            </a:r>
            <a:r>
              <a:rPr lang="ru-RU" sz="1300" dirty="0" smtClean="0">
                <a:solidFill>
                  <a:schemeClr val="tx1">
                    <a:lumMod val="65000"/>
                    <a:lumOff val="35000"/>
                  </a:schemeClr>
                </a:solidFill>
                <a:latin typeface="Arial" pitchFamily="34" charset="0"/>
                <a:cs typeface="Arial" pitchFamily="34" charset="0"/>
              </a:rPr>
              <a:t>обслуживания </a:t>
            </a:r>
            <a:r>
              <a:rPr lang="ru-RU" sz="1300" dirty="0">
                <a:solidFill>
                  <a:schemeClr val="tx1">
                    <a:lumMod val="65000"/>
                    <a:lumOff val="35000"/>
                  </a:schemeClr>
                </a:solidFill>
                <a:latin typeface="Arial" pitchFamily="34" charset="0"/>
                <a:cs typeface="Arial" pitchFamily="34" charset="0"/>
              </a:rPr>
              <a:t>карт ПРО100</a:t>
            </a:r>
          </a:p>
        </p:txBody>
      </p:sp>
    </p:spTree>
    <p:extLst>
      <p:ext uri="{BB962C8B-B14F-4D97-AF65-F5344CB8AC3E}">
        <p14:creationId xmlns:p14="http://schemas.microsoft.com/office/powerpoint/2010/main" val="1547030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a:spLocks noChangeAspect="1"/>
          </p:cNvSpPr>
          <p:nvPr/>
        </p:nvSpPr>
        <p:spPr>
          <a:xfrm>
            <a:off x="3275855" y="4"/>
            <a:ext cx="5648325" cy="797619"/>
          </a:xfrm>
          <a:prstGeom prst="parallelogram">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65000"/>
                    <a:lumOff val="35000"/>
                  </a:schemeClr>
                </a:solidFill>
                <a:latin typeface="Arial" pitchFamily="34" charset="0"/>
                <a:cs typeface="Arial" pitchFamily="34" charset="0"/>
              </a:rPr>
              <a:t>Операционные тарифы ПС </a:t>
            </a:r>
          </a:p>
          <a:p>
            <a:pPr algn="ctr"/>
            <a:r>
              <a:rPr lang="ru-RU" sz="1200" dirty="0">
                <a:solidFill>
                  <a:schemeClr val="tx1">
                    <a:lumMod val="65000"/>
                    <a:lumOff val="35000"/>
                  </a:schemeClr>
                </a:solidFill>
                <a:latin typeface="Arial" pitchFamily="34" charset="0"/>
                <a:cs typeface="Arial" pitchFamily="34" charset="0"/>
              </a:rPr>
              <a:t>(проект, вступают в действие с 01 октября 2014 года)</a:t>
            </a:r>
          </a:p>
        </p:txBody>
      </p:sp>
      <p:cxnSp>
        <p:nvCxnSpPr>
          <p:cNvPr id="39" name="Прямая со стрелкой 38"/>
          <p:cNvCxnSpPr/>
          <p:nvPr/>
        </p:nvCxnSpPr>
        <p:spPr>
          <a:xfrm flipV="1">
            <a:off x="6814909" y="2358970"/>
            <a:ext cx="499260" cy="1874728"/>
          </a:xfrm>
          <a:prstGeom prst="straightConnector1">
            <a:avLst/>
          </a:prstGeom>
          <a:ln w="28575">
            <a:solidFill>
              <a:srgbClr val="CA5227"/>
            </a:solidFill>
            <a:tailEnd type="arrow"/>
          </a:ln>
        </p:spPr>
        <p:style>
          <a:lnRef idx="1">
            <a:schemeClr val="accent1"/>
          </a:lnRef>
          <a:fillRef idx="0">
            <a:schemeClr val="accent1"/>
          </a:fillRef>
          <a:effectRef idx="0">
            <a:schemeClr val="accent1"/>
          </a:effectRef>
          <a:fontRef idx="minor">
            <a:schemeClr val="tx1"/>
          </a:fontRef>
        </p:style>
      </p:cxnSp>
      <p:sp>
        <p:nvSpPr>
          <p:cNvPr id="41" name="Параллелограмм 40"/>
          <p:cNvSpPr/>
          <p:nvPr/>
        </p:nvSpPr>
        <p:spPr>
          <a:xfrm>
            <a:off x="694230" y="2994630"/>
            <a:ext cx="2088231" cy="456874"/>
          </a:xfrm>
          <a:prstGeom prst="parallelogram">
            <a:avLst/>
          </a:prstGeom>
          <a:solidFill>
            <a:srgbClr val="4A8938"/>
          </a:solidFill>
          <a:ln>
            <a:noFill/>
          </a:ln>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bg1"/>
                </a:solidFill>
                <a:effectLst>
                  <a:outerShdw blurRad="38100" dist="38100" dir="2700000" algn="tl">
                    <a:srgbClr val="000000">
                      <a:alpha val="43137"/>
                    </a:srgbClr>
                  </a:outerShdw>
                </a:effectLst>
                <a:latin typeface="Arial" pitchFamily="34" charset="0"/>
                <a:cs typeface="Arial" pitchFamily="34" charset="0"/>
              </a:rPr>
              <a:t>Оператор </a:t>
            </a:r>
            <a:r>
              <a:rPr lang="ru-RU"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ПС</a:t>
            </a:r>
            <a:endParaRPr lang="ru-RU" sz="1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4" name="Параллелограмм 43"/>
          <p:cNvSpPr/>
          <p:nvPr/>
        </p:nvSpPr>
        <p:spPr>
          <a:xfrm>
            <a:off x="5744257" y="4146758"/>
            <a:ext cx="2006756" cy="456874"/>
          </a:xfrm>
          <a:prstGeom prst="parallelogram">
            <a:avLst/>
          </a:prstGeom>
          <a:solidFill>
            <a:srgbClr val="4A8938"/>
          </a:solidFill>
          <a:ln>
            <a:noFill/>
          </a:ln>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ln/>
                <a:solidFill>
                  <a:schemeClr val="bg1"/>
                </a:solidFill>
                <a:effectLst>
                  <a:outerShdw blurRad="38100" dist="38100" dir="2700000" algn="tl">
                    <a:srgbClr val="000000">
                      <a:alpha val="43137"/>
                    </a:srgbClr>
                  </a:outerShdw>
                </a:effectLst>
              </a:rPr>
              <a:t>Банк – </a:t>
            </a:r>
            <a:r>
              <a:rPr lang="ru-RU" sz="1600" b="1" dirty="0" smtClean="0">
                <a:ln/>
                <a:solidFill>
                  <a:schemeClr val="bg1"/>
                </a:solidFill>
                <a:effectLst>
                  <a:outerShdw blurRad="38100" dist="38100" dir="2700000" algn="tl">
                    <a:srgbClr val="000000">
                      <a:alpha val="43137"/>
                    </a:srgbClr>
                  </a:outerShdw>
                </a:effectLst>
              </a:rPr>
              <a:t>Эмитент</a:t>
            </a:r>
            <a:endParaRPr lang="ru-RU" sz="1600" dirty="0">
              <a:effectLst>
                <a:outerShdw blurRad="38100" dist="38100" dir="2700000" algn="tl">
                  <a:srgbClr val="000000">
                    <a:alpha val="43137"/>
                  </a:srgbClr>
                </a:outerShdw>
              </a:effectLst>
            </a:endParaRPr>
          </a:p>
        </p:txBody>
      </p:sp>
      <p:sp>
        <p:nvSpPr>
          <p:cNvPr id="47" name="TextBox 46"/>
          <p:cNvSpPr txBox="1"/>
          <p:nvPr/>
        </p:nvSpPr>
        <p:spPr>
          <a:xfrm>
            <a:off x="4967940" y="2850614"/>
            <a:ext cx="1529083" cy="707886"/>
          </a:xfrm>
          <a:prstGeom prst="rect">
            <a:avLst/>
          </a:prstGeom>
          <a:noFill/>
        </p:spPr>
        <p:txBody>
          <a:bodyPr wrap="square" rtlCol="0">
            <a:spAutoFit/>
          </a:bodyPr>
          <a:lstStyle>
            <a:defPPr>
              <a:defRPr lang="ru-RU"/>
            </a:defPPr>
            <a:lvl1pPr algn="ctr">
              <a:defRPr sz="1000" b="1">
                <a:solidFill>
                  <a:schemeClr val="tx2">
                    <a:lumMod val="75000"/>
                  </a:schemeClr>
                </a:solidFill>
              </a:defRPr>
            </a:lvl1pPr>
          </a:lstStyle>
          <a:p>
            <a:pPr algn="r"/>
            <a:r>
              <a:rPr lang="ru-RU" dirty="0">
                <a:solidFill>
                  <a:schemeClr val="tx1">
                    <a:lumMod val="65000"/>
                    <a:lumOff val="35000"/>
                  </a:schemeClr>
                </a:solidFill>
                <a:latin typeface="Arial" pitchFamily="34" charset="0"/>
                <a:cs typeface="Arial" pitchFamily="34" charset="0"/>
              </a:rPr>
              <a:t>Межбанковское вознаграждение по платежной операции (0%-1,4%)</a:t>
            </a:r>
          </a:p>
        </p:txBody>
      </p:sp>
      <p:sp>
        <p:nvSpPr>
          <p:cNvPr id="48" name="TextBox 47"/>
          <p:cNvSpPr txBox="1"/>
          <p:nvPr/>
        </p:nvSpPr>
        <p:spPr>
          <a:xfrm>
            <a:off x="7380307" y="2706598"/>
            <a:ext cx="1728197" cy="707886"/>
          </a:xfrm>
          <a:prstGeom prst="rect">
            <a:avLst/>
          </a:prstGeom>
          <a:noFill/>
        </p:spPr>
        <p:txBody>
          <a:bodyPr wrap="square" rtlCol="0">
            <a:spAutoFit/>
          </a:bodyPr>
          <a:lstStyle/>
          <a:p>
            <a:r>
              <a:rPr lang="ru-RU" sz="1000" b="1" dirty="0" smtClean="0">
                <a:solidFill>
                  <a:schemeClr val="tx1">
                    <a:lumMod val="65000"/>
                    <a:lumOff val="35000"/>
                  </a:schemeClr>
                </a:solidFill>
                <a:latin typeface="Arial" pitchFamily="34" charset="0"/>
                <a:cs typeface="Arial" pitchFamily="34" charset="0"/>
              </a:rPr>
              <a:t>Межбанковское вознаграждение по операции выдачи наличных (38 руб.)</a:t>
            </a:r>
            <a:endParaRPr lang="ru-RU" sz="1000" b="1" dirty="0">
              <a:solidFill>
                <a:schemeClr val="tx1">
                  <a:lumMod val="65000"/>
                  <a:lumOff val="35000"/>
                </a:schemeClr>
              </a:solidFill>
              <a:latin typeface="Arial" pitchFamily="34" charset="0"/>
              <a:cs typeface="Arial" pitchFamily="34" charset="0"/>
            </a:endParaRPr>
          </a:p>
        </p:txBody>
      </p:sp>
      <p:sp>
        <p:nvSpPr>
          <p:cNvPr id="51" name="TextBox 50"/>
          <p:cNvSpPr txBox="1"/>
          <p:nvPr/>
        </p:nvSpPr>
        <p:spPr>
          <a:xfrm>
            <a:off x="4593539" y="1412776"/>
            <a:ext cx="2149362" cy="861774"/>
          </a:xfrm>
          <a:prstGeom prst="rect">
            <a:avLst/>
          </a:prstGeom>
          <a:noFill/>
        </p:spPr>
        <p:txBody>
          <a:bodyPr wrap="square" rtlCol="0">
            <a:spAutoFit/>
          </a:bodyPr>
          <a:lstStyle>
            <a:defPPr>
              <a:defRPr lang="ru-RU"/>
            </a:defPPr>
            <a:lvl1pPr algn="ctr">
              <a:defRPr sz="1000" b="1">
                <a:solidFill>
                  <a:schemeClr val="tx2">
                    <a:lumMod val="75000"/>
                  </a:schemeClr>
                </a:solidFill>
              </a:defRPr>
            </a:lvl1pPr>
          </a:lstStyle>
          <a:p>
            <a:pPr algn="l"/>
            <a:r>
              <a:rPr lang="ru-RU" dirty="0" smtClean="0">
                <a:solidFill>
                  <a:schemeClr val="tx1">
                    <a:lumMod val="65000"/>
                    <a:lumOff val="35000"/>
                  </a:schemeClr>
                </a:solidFill>
                <a:latin typeface="Arial" pitchFamily="34" charset="0"/>
                <a:cs typeface="Arial" pitchFamily="34" charset="0"/>
              </a:rPr>
              <a:t>Вознаграждение </a:t>
            </a:r>
            <a:r>
              <a:rPr lang="ru-RU" dirty="0">
                <a:solidFill>
                  <a:schemeClr val="tx1">
                    <a:lumMod val="65000"/>
                    <a:lumOff val="35000"/>
                  </a:schemeClr>
                </a:solidFill>
                <a:latin typeface="Arial" pitchFamily="34" charset="0"/>
                <a:cs typeface="Arial" pitchFamily="34" charset="0"/>
              </a:rPr>
              <a:t>за осуществление платежного клиринга и расчета</a:t>
            </a:r>
          </a:p>
          <a:p>
            <a:pPr algn="l"/>
            <a:r>
              <a:rPr lang="en-US" dirty="0" smtClean="0">
                <a:solidFill>
                  <a:schemeClr val="tx1">
                    <a:lumMod val="65000"/>
                    <a:lumOff val="35000"/>
                  </a:schemeClr>
                </a:solidFill>
                <a:latin typeface="Arial" pitchFamily="34" charset="0"/>
                <a:cs typeface="Arial" pitchFamily="34" charset="0"/>
              </a:rPr>
              <a:t>(</a:t>
            </a:r>
            <a:r>
              <a:rPr lang="ru-RU" dirty="0" smtClean="0">
                <a:solidFill>
                  <a:schemeClr val="tx1">
                    <a:lumMod val="65000"/>
                    <a:lumOff val="35000"/>
                  </a:schemeClr>
                </a:solidFill>
                <a:latin typeface="Arial" pitchFamily="34" charset="0"/>
                <a:cs typeface="Arial" pitchFamily="34" charset="0"/>
              </a:rPr>
              <a:t>0,09 </a:t>
            </a:r>
            <a:r>
              <a:rPr lang="ru-RU" dirty="0">
                <a:solidFill>
                  <a:schemeClr val="tx1">
                    <a:lumMod val="65000"/>
                    <a:lumOff val="35000"/>
                  </a:schemeClr>
                </a:solidFill>
                <a:latin typeface="Arial" pitchFamily="34" charset="0"/>
                <a:cs typeface="Arial" pitchFamily="34" charset="0"/>
              </a:rPr>
              <a:t>– 0,12</a:t>
            </a:r>
            <a:r>
              <a:rPr lang="ru-RU" dirty="0" smtClean="0">
                <a:solidFill>
                  <a:schemeClr val="tx1">
                    <a:lumMod val="65000"/>
                    <a:lumOff val="35000"/>
                  </a:schemeClr>
                </a:solidFill>
                <a:latin typeface="Arial" pitchFamily="34" charset="0"/>
                <a:cs typeface="Arial" pitchFamily="34" charset="0"/>
              </a:rPr>
              <a:t>%</a:t>
            </a:r>
            <a:r>
              <a:rPr lang="en-US" dirty="0" smtClean="0">
                <a:solidFill>
                  <a:schemeClr val="tx1">
                    <a:lumMod val="65000"/>
                    <a:lumOff val="35000"/>
                  </a:schemeClr>
                </a:solidFill>
                <a:latin typeface="Arial" pitchFamily="34" charset="0"/>
                <a:cs typeface="Arial" pitchFamily="34" charset="0"/>
              </a:rPr>
              <a:t>)</a:t>
            </a:r>
            <a:endParaRPr lang="ru-RU" dirty="0">
              <a:solidFill>
                <a:schemeClr val="tx1">
                  <a:lumMod val="65000"/>
                  <a:lumOff val="35000"/>
                </a:schemeClr>
              </a:solidFill>
              <a:latin typeface="Arial" pitchFamily="34" charset="0"/>
              <a:cs typeface="Arial" pitchFamily="34" charset="0"/>
            </a:endParaRPr>
          </a:p>
          <a:p>
            <a:pPr algn="l"/>
            <a:endParaRPr lang="ru-RU" dirty="0">
              <a:solidFill>
                <a:schemeClr val="tx1">
                  <a:lumMod val="65000"/>
                  <a:lumOff val="35000"/>
                </a:schemeClr>
              </a:solidFill>
              <a:latin typeface="Arial" pitchFamily="34" charset="0"/>
              <a:cs typeface="Arial" pitchFamily="34" charset="0"/>
            </a:endParaRPr>
          </a:p>
        </p:txBody>
      </p:sp>
      <p:sp>
        <p:nvSpPr>
          <p:cNvPr id="52" name="TextBox 51"/>
          <p:cNvSpPr txBox="1"/>
          <p:nvPr/>
        </p:nvSpPr>
        <p:spPr>
          <a:xfrm>
            <a:off x="2593665" y="1559774"/>
            <a:ext cx="2338375" cy="1169551"/>
          </a:xfrm>
          <a:prstGeom prst="rect">
            <a:avLst/>
          </a:prstGeom>
          <a:noFill/>
        </p:spPr>
        <p:txBody>
          <a:bodyPr wrap="square" rtlCol="0">
            <a:spAutoFit/>
          </a:bodyPr>
          <a:lstStyle>
            <a:defPPr>
              <a:defRPr lang="ru-RU"/>
            </a:defPPr>
            <a:lvl1pPr algn="ctr">
              <a:defRPr sz="1000" b="1">
                <a:solidFill>
                  <a:schemeClr val="tx2">
                    <a:lumMod val="75000"/>
                  </a:schemeClr>
                </a:solidFill>
              </a:defRPr>
            </a:lvl1pPr>
          </a:lstStyle>
          <a:p>
            <a:pPr algn="l"/>
            <a:r>
              <a:rPr lang="ru-RU" dirty="0">
                <a:solidFill>
                  <a:schemeClr val="tx1">
                    <a:lumMod val="65000"/>
                    <a:lumOff val="35000"/>
                  </a:schemeClr>
                </a:solidFill>
                <a:latin typeface="Arial" pitchFamily="34" charset="0"/>
                <a:cs typeface="Arial" pitchFamily="34" charset="0"/>
              </a:rPr>
              <a:t>Вознаграждение за </a:t>
            </a:r>
            <a:endParaRPr lang="ru-RU" dirty="0" smtClean="0">
              <a:solidFill>
                <a:schemeClr val="tx1">
                  <a:lumMod val="65000"/>
                  <a:lumOff val="35000"/>
                </a:schemeClr>
              </a:solidFill>
              <a:latin typeface="Arial" pitchFamily="34" charset="0"/>
              <a:cs typeface="Arial" pitchFamily="34" charset="0"/>
            </a:endParaRPr>
          </a:p>
          <a:p>
            <a:pPr algn="l"/>
            <a:r>
              <a:rPr lang="ru-RU" dirty="0" smtClean="0">
                <a:solidFill>
                  <a:schemeClr val="tx1">
                    <a:lumMod val="65000"/>
                    <a:lumOff val="35000"/>
                  </a:schemeClr>
                </a:solidFill>
                <a:latin typeface="Arial" pitchFamily="34" charset="0"/>
                <a:cs typeface="Arial" pitchFamily="34" charset="0"/>
              </a:rPr>
              <a:t>обработку авторизаций</a:t>
            </a:r>
            <a:endParaRPr lang="ru-RU" dirty="0">
              <a:solidFill>
                <a:schemeClr val="tx1">
                  <a:lumMod val="65000"/>
                  <a:lumOff val="35000"/>
                </a:schemeClr>
              </a:solidFill>
              <a:latin typeface="Arial" pitchFamily="34" charset="0"/>
              <a:cs typeface="Arial" pitchFamily="34" charset="0"/>
            </a:endParaRPr>
          </a:p>
          <a:p>
            <a:pPr algn="l"/>
            <a:r>
              <a:rPr lang="ru-RU" dirty="0" smtClean="0">
                <a:solidFill>
                  <a:schemeClr val="tx1">
                    <a:lumMod val="65000"/>
                    <a:lumOff val="35000"/>
                  </a:schemeClr>
                </a:solidFill>
                <a:latin typeface="Arial" pitchFamily="34" charset="0"/>
                <a:cs typeface="Arial" pitchFamily="34" charset="0"/>
              </a:rPr>
              <a:t>(</a:t>
            </a:r>
            <a:r>
              <a:rPr lang="ru-RU" dirty="0">
                <a:solidFill>
                  <a:schemeClr val="tx1">
                    <a:lumMod val="65000"/>
                    <a:lumOff val="35000"/>
                  </a:schemeClr>
                </a:solidFill>
                <a:latin typeface="Arial" pitchFamily="34" charset="0"/>
                <a:cs typeface="Arial" pitchFamily="34" charset="0"/>
              </a:rPr>
              <a:t>0,03 - 0,2 руб</a:t>
            </a:r>
            <a:r>
              <a:rPr lang="ru-RU" dirty="0" smtClean="0">
                <a:solidFill>
                  <a:schemeClr val="tx1">
                    <a:lumMod val="65000"/>
                    <a:lumOff val="35000"/>
                  </a:schemeClr>
                </a:solidFill>
                <a:latin typeface="Arial" pitchFamily="34" charset="0"/>
                <a:cs typeface="Arial" pitchFamily="34" charset="0"/>
              </a:rPr>
              <a:t>.)</a:t>
            </a:r>
          </a:p>
          <a:p>
            <a:pPr algn="l"/>
            <a:endParaRPr lang="ru-RU" dirty="0" smtClean="0">
              <a:solidFill>
                <a:schemeClr val="tx1">
                  <a:lumMod val="65000"/>
                  <a:lumOff val="35000"/>
                </a:schemeClr>
              </a:solidFill>
              <a:latin typeface="Arial" pitchFamily="34" charset="0"/>
              <a:cs typeface="Arial" pitchFamily="34" charset="0"/>
            </a:endParaRPr>
          </a:p>
          <a:p>
            <a:pPr algn="l"/>
            <a:r>
              <a:rPr lang="ru-RU" dirty="0" smtClean="0">
                <a:solidFill>
                  <a:schemeClr val="tx1">
                    <a:lumMod val="65000"/>
                    <a:lumOff val="35000"/>
                  </a:schemeClr>
                </a:solidFill>
                <a:latin typeface="Arial" pitchFamily="34" charset="0"/>
                <a:cs typeface="Arial" pitchFamily="34" charset="0"/>
              </a:rPr>
              <a:t>Вознаграждение за обработку распоряжений Участников</a:t>
            </a:r>
            <a:endParaRPr lang="ru-RU" dirty="0">
              <a:solidFill>
                <a:schemeClr val="tx1">
                  <a:lumMod val="65000"/>
                  <a:lumOff val="35000"/>
                </a:schemeClr>
              </a:solidFill>
              <a:latin typeface="Arial" pitchFamily="34" charset="0"/>
              <a:cs typeface="Arial" pitchFamily="34" charset="0"/>
            </a:endParaRPr>
          </a:p>
          <a:p>
            <a:pPr algn="l"/>
            <a:r>
              <a:rPr lang="ru-RU" dirty="0" smtClean="0">
                <a:solidFill>
                  <a:schemeClr val="tx1">
                    <a:lumMod val="65000"/>
                    <a:lumOff val="35000"/>
                  </a:schemeClr>
                </a:solidFill>
                <a:latin typeface="Arial" pitchFamily="34" charset="0"/>
                <a:cs typeface="Arial" pitchFamily="34" charset="0"/>
              </a:rPr>
              <a:t>(0,03 - 0,2 руб.)</a:t>
            </a:r>
          </a:p>
        </p:txBody>
      </p:sp>
      <p:sp>
        <p:nvSpPr>
          <p:cNvPr id="55" name="TextBox 54"/>
          <p:cNvSpPr txBox="1"/>
          <p:nvPr/>
        </p:nvSpPr>
        <p:spPr>
          <a:xfrm>
            <a:off x="4290579" y="4402749"/>
            <a:ext cx="1953956" cy="707886"/>
          </a:xfrm>
          <a:prstGeom prst="rect">
            <a:avLst/>
          </a:prstGeom>
          <a:noFill/>
        </p:spPr>
        <p:txBody>
          <a:bodyPr wrap="square" rtlCol="0">
            <a:spAutoFit/>
          </a:bodyPr>
          <a:lstStyle>
            <a:defPPr>
              <a:defRPr lang="ru-RU"/>
            </a:defPPr>
            <a:lvl1pPr algn="ctr">
              <a:defRPr sz="1000" b="1">
                <a:solidFill>
                  <a:schemeClr val="tx2">
                    <a:lumMod val="75000"/>
                  </a:schemeClr>
                </a:solidFill>
              </a:defRPr>
            </a:lvl1pPr>
          </a:lstStyle>
          <a:p>
            <a:pPr algn="l"/>
            <a:r>
              <a:rPr lang="ru-RU" dirty="0" smtClean="0">
                <a:solidFill>
                  <a:schemeClr val="tx1">
                    <a:lumMod val="65000"/>
                    <a:lumOff val="35000"/>
                  </a:schemeClr>
                </a:solidFill>
                <a:latin typeface="Arial" pitchFamily="34" charset="0"/>
                <a:cs typeface="Arial" pitchFamily="34" charset="0"/>
              </a:rPr>
              <a:t>Вознаграждение </a:t>
            </a:r>
            <a:r>
              <a:rPr lang="ru-RU" dirty="0">
                <a:solidFill>
                  <a:schemeClr val="tx1">
                    <a:lumMod val="65000"/>
                    <a:lumOff val="35000"/>
                  </a:schemeClr>
                </a:solidFill>
                <a:latin typeface="Arial" pitchFamily="34" charset="0"/>
                <a:cs typeface="Arial" pitchFamily="34" charset="0"/>
              </a:rPr>
              <a:t>за осуществление платежного клиринга и расчета</a:t>
            </a:r>
          </a:p>
          <a:p>
            <a:pPr algn="l"/>
            <a:r>
              <a:rPr lang="en-US" dirty="0" smtClean="0">
                <a:solidFill>
                  <a:schemeClr val="tx1">
                    <a:lumMod val="65000"/>
                    <a:lumOff val="35000"/>
                  </a:schemeClr>
                </a:solidFill>
                <a:latin typeface="Arial" pitchFamily="34" charset="0"/>
                <a:cs typeface="Arial" pitchFamily="34" charset="0"/>
              </a:rPr>
              <a:t>(</a:t>
            </a:r>
            <a:r>
              <a:rPr lang="ru-RU" dirty="0" smtClean="0">
                <a:solidFill>
                  <a:schemeClr val="tx1">
                    <a:lumMod val="65000"/>
                    <a:lumOff val="35000"/>
                  </a:schemeClr>
                </a:solidFill>
                <a:latin typeface="Arial" pitchFamily="34" charset="0"/>
                <a:cs typeface="Arial" pitchFamily="34" charset="0"/>
              </a:rPr>
              <a:t>0,09 </a:t>
            </a:r>
            <a:r>
              <a:rPr lang="ru-RU" dirty="0">
                <a:solidFill>
                  <a:schemeClr val="tx1">
                    <a:lumMod val="65000"/>
                    <a:lumOff val="35000"/>
                  </a:schemeClr>
                </a:solidFill>
                <a:latin typeface="Arial" pitchFamily="34" charset="0"/>
                <a:cs typeface="Arial" pitchFamily="34" charset="0"/>
              </a:rPr>
              <a:t>– 0,12</a:t>
            </a:r>
            <a:r>
              <a:rPr lang="ru-RU" dirty="0" smtClean="0">
                <a:solidFill>
                  <a:schemeClr val="tx1">
                    <a:lumMod val="65000"/>
                    <a:lumOff val="35000"/>
                  </a:schemeClr>
                </a:solidFill>
                <a:latin typeface="Arial" pitchFamily="34" charset="0"/>
                <a:cs typeface="Arial" pitchFamily="34" charset="0"/>
              </a:rPr>
              <a:t>%</a:t>
            </a:r>
            <a:r>
              <a:rPr lang="en-US" dirty="0" smtClean="0">
                <a:solidFill>
                  <a:schemeClr val="tx1">
                    <a:lumMod val="65000"/>
                    <a:lumOff val="35000"/>
                  </a:schemeClr>
                </a:solidFill>
                <a:latin typeface="Arial" pitchFamily="34" charset="0"/>
                <a:cs typeface="Arial" pitchFamily="34" charset="0"/>
              </a:rPr>
              <a:t>)</a:t>
            </a:r>
            <a:endParaRPr lang="ru-RU" dirty="0">
              <a:solidFill>
                <a:schemeClr val="tx1">
                  <a:lumMod val="65000"/>
                  <a:lumOff val="35000"/>
                </a:schemeClr>
              </a:solidFill>
              <a:latin typeface="Arial" pitchFamily="34" charset="0"/>
              <a:cs typeface="Arial" pitchFamily="34" charset="0"/>
            </a:endParaRPr>
          </a:p>
        </p:txBody>
      </p:sp>
      <p:sp>
        <p:nvSpPr>
          <p:cNvPr id="61" name="TextBox 60"/>
          <p:cNvSpPr txBox="1"/>
          <p:nvPr/>
        </p:nvSpPr>
        <p:spPr>
          <a:xfrm>
            <a:off x="1990374" y="3786718"/>
            <a:ext cx="2088231" cy="1169551"/>
          </a:xfrm>
          <a:prstGeom prst="rect">
            <a:avLst/>
          </a:prstGeom>
          <a:noFill/>
        </p:spPr>
        <p:txBody>
          <a:bodyPr wrap="square" rtlCol="0">
            <a:spAutoFit/>
          </a:bodyPr>
          <a:lstStyle>
            <a:defPPr>
              <a:defRPr lang="ru-RU"/>
            </a:defPPr>
            <a:lvl1pPr algn="ctr">
              <a:defRPr sz="1000" b="1">
                <a:solidFill>
                  <a:schemeClr val="tx2">
                    <a:lumMod val="75000"/>
                  </a:schemeClr>
                </a:solidFill>
              </a:defRPr>
            </a:lvl1pPr>
          </a:lstStyle>
          <a:p>
            <a:pPr algn="l"/>
            <a:r>
              <a:rPr lang="ru-RU" dirty="0">
                <a:solidFill>
                  <a:schemeClr val="tx1">
                    <a:lumMod val="65000"/>
                    <a:lumOff val="35000"/>
                  </a:schemeClr>
                </a:solidFill>
                <a:latin typeface="Arial" pitchFamily="34" charset="0"/>
                <a:cs typeface="Arial" pitchFamily="34" charset="0"/>
              </a:rPr>
              <a:t>Вознаграждение за </a:t>
            </a:r>
            <a:endParaRPr lang="ru-RU" dirty="0" smtClean="0">
              <a:solidFill>
                <a:schemeClr val="tx1">
                  <a:lumMod val="65000"/>
                  <a:lumOff val="35000"/>
                </a:schemeClr>
              </a:solidFill>
              <a:latin typeface="Arial" pitchFamily="34" charset="0"/>
              <a:cs typeface="Arial" pitchFamily="34" charset="0"/>
            </a:endParaRPr>
          </a:p>
          <a:p>
            <a:pPr algn="l"/>
            <a:r>
              <a:rPr lang="ru-RU" dirty="0" smtClean="0">
                <a:solidFill>
                  <a:schemeClr val="tx1">
                    <a:lumMod val="65000"/>
                    <a:lumOff val="35000"/>
                  </a:schemeClr>
                </a:solidFill>
                <a:latin typeface="Arial" pitchFamily="34" charset="0"/>
                <a:cs typeface="Arial" pitchFamily="34" charset="0"/>
              </a:rPr>
              <a:t>обработку авторизаций</a:t>
            </a:r>
            <a:endParaRPr lang="ru-RU" dirty="0">
              <a:solidFill>
                <a:schemeClr val="tx1">
                  <a:lumMod val="65000"/>
                  <a:lumOff val="35000"/>
                </a:schemeClr>
              </a:solidFill>
              <a:latin typeface="Arial" pitchFamily="34" charset="0"/>
              <a:cs typeface="Arial" pitchFamily="34" charset="0"/>
            </a:endParaRPr>
          </a:p>
          <a:p>
            <a:pPr algn="l"/>
            <a:r>
              <a:rPr lang="ru-RU" dirty="0" smtClean="0">
                <a:solidFill>
                  <a:schemeClr val="tx1">
                    <a:lumMod val="65000"/>
                    <a:lumOff val="35000"/>
                  </a:schemeClr>
                </a:solidFill>
                <a:latin typeface="Arial" pitchFamily="34" charset="0"/>
                <a:cs typeface="Arial" pitchFamily="34" charset="0"/>
              </a:rPr>
              <a:t>(</a:t>
            </a:r>
            <a:r>
              <a:rPr lang="ru-RU" dirty="0">
                <a:solidFill>
                  <a:schemeClr val="tx1">
                    <a:lumMod val="65000"/>
                    <a:lumOff val="35000"/>
                  </a:schemeClr>
                </a:solidFill>
                <a:latin typeface="Arial" pitchFamily="34" charset="0"/>
                <a:cs typeface="Arial" pitchFamily="34" charset="0"/>
              </a:rPr>
              <a:t>0,03 - 0,2 руб</a:t>
            </a:r>
            <a:r>
              <a:rPr lang="ru-RU" dirty="0" smtClean="0">
                <a:solidFill>
                  <a:schemeClr val="tx1">
                    <a:lumMod val="65000"/>
                    <a:lumOff val="35000"/>
                  </a:schemeClr>
                </a:solidFill>
                <a:latin typeface="Arial" pitchFamily="34" charset="0"/>
                <a:cs typeface="Arial" pitchFamily="34" charset="0"/>
              </a:rPr>
              <a:t>.)</a:t>
            </a:r>
          </a:p>
          <a:p>
            <a:pPr algn="l"/>
            <a:endParaRPr lang="ru-RU" dirty="0" smtClean="0">
              <a:solidFill>
                <a:schemeClr val="tx1">
                  <a:lumMod val="65000"/>
                  <a:lumOff val="35000"/>
                </a:schemeClr>
              </a:solidFill>
              <a:latin typeface="Arial" pitchFamily="34" charset="0"/>
              <a:cs typeface="Arial" pitchFamily="34" charset="0"/>
            </a:endParaRPr>
          </a:p>
          <a:p>
            <a:pPr algn="l"/>
            <a:r>
              <a:rPr lang="ru-RU" dirty="0" smtClean="0">
                <a:solidFill>
                  <a:schemeClr val="tx1">
                    <a:lumMod val="65000"/>
                    <a:lumOff val="35000"/>
                  </a:schemeClr>
                </a:solidFill>
                <a:latin typeface="Arial" pitchFamily="34" charset="0"/>
                <a:cs typeface="Arial" pitchFamily="34" charset="0"/>
              </a:rPr>
              <a:t>Вознаграждение за обработку распоряжений Участников</a:t>
            </a:r>
            <a:endParaRPr lang="ru-RU" dirty="0">
              <a:solidFill>
                <a:schemeClr val="tx1">
                  <a:lumMod val="65000"/>
                  <a:lumOff val="35000"/>
                </a:schemeClr>
              </a:solidFill>
              <a:latin typeface="Arial" pitchFamily="34" charset="0"/>
              <a:cs typeface="Arial" pitchFamily="34" charset="0"/>
            </a:endParaRPr>
          </a:p>
          <a:p>
            <a:pPr algn="l"/>
            <a:r>
              <a:rPr lang="ru-RU" dirty="0" smtClean="0">
                <a:solidFill>
                  <a:schemeClr val="tx1">
                    <a:lumMod val="65000"/>
                    <a:lumOff val="35000"/>
                  </a:schemeClr>
                </a:solidFill>
                <a:latin typeface="Arial" pitchFamily="34" charset="0"/>
                <a:cs typeface="Arial" pitchFamily="34" charset="0"/>
              </a:rPr>
              <a:t>(0,03 - 0,2 руб.)</a:t>
            </a:r>
          </a:p>
        </p:txBody>
      </p:sp>
      <p:sp>
        <p:nvSpPr>
          <p:cNvPr id="63" name="Овал 62"/>
          <p:cNvSpPr>
            <a:spLocks/>
          </p:cNvSpPr>
          <p:nvPr/>
        </p:nvSpPr>
        <p:spPr>
          <a:xfrm>
            <a:off x="2062381" y="1844848"/>
            <a:ext cx="216000" cy="216000"/>
          </a:xfrm>
          <a:prstGeom prst="ellipse">
            <a:avLst/>
          </a:prstGeom>
          <a:solidFill>
            <a:srgbClr val="E9510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1</a:t>
            </a:r>
            <a:endParaRPr lang="ru-RU" sz="1400" b="1" dirty="0">
              <a:solidFill>
                <a:schemeClr val="bg1"/>
              </a:solidFill>
              <a:latin typeface="Arial" pitchFamily="34" charset="0"/>
              <a:cs typeface="Arial" pitchFamily="34" charset="0"/>
            </a:endParaRPr>
          </a:p>
        </p:txBody>
      </p:sp>
      <p:sp>
        <p:nvSpPr>
          <p:cNvPr id="66" name="Овал 65"/>
          <p:cNvSpPr/>
          <p:nvPr/>
        </p:nvSpPr>
        <p:spPr>
          <a:xfrm>
            <a:off x="2339776" y="1844848"/>
            <a:ext cx="216000" cy="216000"/>
          </a:xfrm>
          <a:prstGeom prst="ellipse">
            <a:avLst/>
          </a:prstGeom>
          <a:solidFill>
            <a:srgbClr val="4A89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2</a:t>
            </a:r>
            <a:endParaRPr lang="ru-RU" sz="1400" b="1" dirty="0">
              <a:solidFill>
                <a:schemeClr val="bg1"/>
              </a:solidFill>
              <a:latin typeface="Arial" pitchFamily="34" charset="0"/>
              <a:cs typeface="Arial" pitchFamily="34" charset="0"/>
            </a:endParaRPr>
          </a:p>
        </p:txBody>
      </p:sp>
      <p:cxnSp>
        <p:nvCxnSpPr>
          <p:cNvPr id="67" name="Прямая со стрелкой 66"/>
          <p:cNvCxnSpPr/>
          <p:nvPr/>
        </p:nvCxnSpPr>
        <p:spPr>
          <a:xfrm flipV="1">
            <a:off x="1414309" y="3451504"/>
            <a:ext cx="246783" cy="911278"/>
          </a:xfrm>
          <a:prstGeom prst="straightConnector1">
            <a:avLst/>
          </a:prstGeom>
          <a:ln w="28575">
            <a:solidFill>
              <a:srgbClr val="CA5227"/>
            </a:solidFill>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a:endCxn id="41" idx="1"/>
          </p:cNvCxnSpPr>
          <p:nvPr/>
        </p:nvCxnSpPr>
        <p:spPr>
          <a:xfrm flipH="1">
            <a:off x="1795455" y="2144549"/>
            <a:ext cx="266926" cy="850081"/>
          </a:xfrm>
          <a:prstGeom prst="straightConnector1">
            <a:avLst/>
          </a:prstGeom>
          <a:ln w="28575">
            <a:solidFill>
              <a:srgbClr val="CA5227"/>
            </a:solidFill>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flipH="1">
            <a:off x="6520871" y="2222749"/>
            <a:ext cx="510063" cy="1924009"/>
          </a:xfrm>
          <a:prstGeom prst="straightConnector1">
            <a:avLst/>
          </a:prstGeom>
          <a:ln w="28575">
            <a:solidFill>
              <a:srgbClr val="CA5227"/>
            </a:solidFill>
            <a:tailEnd type="arrow"/>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flipH="1">
            <a:off x="2062381" y="2130533"/>
            <a:ext cx="4591630" cy="0"/>
          </a:xfrm>
          <a:prstGeom prst="line">
            <a:avLst/>
          </a:prstGeom>
          <a:ln w="28575">
            <a:solidFill>
              <a:srgbClr val="CA5227"/>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flipH="1" flipV="1">
            <a:off x="1414309" y="4362782"/>
            <a:ext cx="4392488" cy="21314"/>
          </a:xfrm>
          <a:prstGeom prst="line">
            <a:avLst/>
          </a:prstGeom>
          <a:ln w="28575">
            <a:solidFill>
              <a:srgbClr val="CA5227"/>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763882" y="5254651"/>
            <a:ext cx="4758354" cy="830997"/>
          </a:xfrm>
          <a:prstGeom prst="rect">
            <a:avLst/>
          </a:prstGeom>
          <a:noFill/>
        </p:spPr>
        <p:txBody>
          <a:bodyPr wrap="none" rtlCol="0">
            <a:spAutoFit/>
          </a:bodyPr>
          <a:lstStyle/>
          <a:p>
            <a:r>
              <a:rPr lang="ru-RU" sz="1200" b="1" dirty="0">
                <a:solidFill>
                  <a:schemeClr val="tx1">
                    <a:lumMod val="65000"/>
                    <a:lumOff val="35000"/>
                  </a:schemeClr>
                </a:solidFill>
                <a:latin typeface="Arial" pitchFamily="34" charset="0"/>
                <a:cs typeface="Arial" pitchFamily="34" charset="0"/>
              </a:rPr>
              <a:t>Комиссии при проведении операции оплаты </a:t>
            </a:r>
            <a:r>
              <a:rPr lang="ru-RU" sz="1200" b="1" dirty="0" smtClean="0">
                <a:solidFill>
                  <a:schemeClr val="tx1">
                    <a:lumMod val="65000"/>
                    <a:lumOff val="35000"/>
                  </a:schemeClr>
                </a:solidFill>
                <a:latin typeface="Arial" pitchFamily="34" charset="0"/>
                <a:cs typeface="Arial" pitchFamily="34" charset="0"/>
              </a:rPr>
              <a:t>товаров/услуг</a:t>
            </a:r>
          </a:p>
          <a:p>
            <a:endParaRPr lang="ru-RU" sz="1200" b="1" dirty="0">
              <a:solidFill>
                <a:schemeClr val="tx1">
                  <a:lumMod val="65000"/>
                  <a:lumOff val="35000"/>
                </a:schemeClr>
              </a:solidFill>
              <a:latin typeface="Arial" pitchFamily="34" charset="0"/>
              <a:cs typeface="Arial" pitchFamily="34" charset="0"/>
            </a:endParaRPr>
          </a:p>
          <a:p>
            <a:r>
              <a:rPr lang="ru-RU" sz="1200" b="1" dirty="0">
                <a:solidFill>
                  <a:schemeClr val="tx1">
                    <a:lumMod val="65000"/>
                    <a:lumOff val="35000"/>
                  </a:schemeClr>
                </a:solidFill>
                <a:latin typeface="Arial" pitchFamily="34" charset="0"/>
                <a:cs typeface="Arial" pitchFamily="34" charset="0"/>
              </a:rPr>
              <a:t>Комиссии при проведении операции выдачи наличных</a:t>
            </a:r>
          </a:p>
          <a:p>
            <a:endParaRPr lang="ru-RU" sz="1200" dirty="0"/>
          </a:p>
        </p:txBody>
      </p:sp>
      <p:sp>
        <p:nvSpPr>
          <p:cNvPr id="75" name="Параллелограмм 74"/>
          <p:cNvSpPr/>
          <p:nvPr/>
        </p:nvSpPr>
        <p:spPr>
          <a:xfrm>
            <a:off x="6310853" y="1902096"/>
            <a:ext cx="2088231" cy="456874"/>
          </a:xfrm>
          <a:prstGeom prst="parallelogram">
            <a:avLst/>
          </a:prstGeom>
          <a:solidFill>
            <a:srgbClr val="4A8938"/>
          </a:solidFill>
          <a:ln>
            <a:noFill/>
          </a:ln>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ln w="11430"/>
                <a:solidFill>
                  <a:schemeClr val="bg1"/>
                </a:solidFill>
                <a:effectLst>
                  <a:outerShdw blurRad="38100" dist="38100" dir="2700000" algn="tl">
                    <a:srgbClr val="000000">
                      <a:alpha val="43137"/>
                    </a:srgbClr>
                  </a:outerShdw>
                </a:effectLst>
              </a:rPr>
              <a:t>Банк - Эквайрер</a:t>
            </a:r>
            <a:endParaRPr lang="ru-RU" sz="1600" dirty="0">
              <a:solidFill>
                <a:schemeClr val="bg1"/>
              </a:solidFill>
              <a:effectLst>
                <a:outerShdw blurRad="38100" dist="38100" dir="2700000" algn="tl">
                  <a:srgbClr val="000000">
                    <a:alpha val="43137"/>
                  </a:srgbClr>
                </a:outerShdw>
              </a:effectLst>
            </a:endParaRPr>
          </a:p>
        </p:txBody>
      </p:sp>
      <p:sp>
        <p:nvSpPr>
          <p:cNvPr id="77" name="Овал 76"/>
          <p:cNvSpPr>
            <a:spLocks/>
          </p:cNvSpPr>
          <p:nvPr/>
        </p:nvSpPr>
        <p:spPr>
          <a:xfrm>
            <a:off x="2062381" y="2204864"/>
            <a:ext cx="216000" cy="216000"/>
          </a:xfrm>
          <a:prstGeom prst="ellipse">
            <a:avLst/>
          </a:prstGeom>
          <a:solidFill>
            <a:srgbClr val="E9510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1</a:t>
            </a:r>
            <a:endParaRPr lang="ru-RU" sz="1400" b="1" dirty="0">
              <a:solidFill>
                <a:schemeClr val="bg1"/>
              </a:solidFill>
              <a:latin typeface="Arial" pitchFamily="34" charset="0"/>
              <a:cs typeface="Arial" pitchFamily="34" charset="0"/>
            </a:endParaRPr>
          </a:p>
        </p:txBody>
      </p:sp>
      <p:sp>
        <p:nvSpPr>
          <p:cNvPr id="78" name="Овал 77"/>
          <p:cNvSpPr/>
          <p:nvPr/>
        </p:nvSpPr>
        <p:spPr>
          <a:xfrm>
            <a:off x="2339776" y="2204864"/>
            <a:ext cx="216000" cy="216000"/>
          </a:xfrm>
          <a:prstGeom prst="ellipse">
            <a:avLst/>
          </a:prstGeom>
          <a:solidFill>
            <a:srgbClr val="4A89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2</a:t>
            </a:r>
            <a:endParaRPr lang="ru-RU" sz="1400" b="1" dirty="0">
              <a:solidFill>
                <a:schemeClr val="bg1"/>
              </a:solidFill>
              <a:latin typeface="Arial" pitchFamily="34" charset="0"/>
              <a:cs typeface="Arial" pitchFamily="34" charset="0"/>
            </a:endParaRPr>
          </a:p>
        </p:txBody>
      </p:sp>
      <p:sp>
        <p:nvSpPr>
          <p:cNvPr id="79" name="Овал 78"/>
          <p:cNvSpPr>
            <a:spLocks/>
          </p:cNvSpPr>
          <p:nvPr/>
        </p:nvSpPr>
        <p:spPr>
          <a:xfrm>
            <a:off x="1507450" y="4100876"/>
            <a:ext cx="216000" cy="216000"/>
          </a:xfrm>
          <a:prstGeom prst="ellipse">
            <a:avLst/>
          </a:prstGeom>
          <a:solidFill>
            <a:srgbClr val="E9510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1</a:t>
            </a:r>
            <a:endParaRPr lang="ru-RU" sz="1400" b="1" dirty="0">
              <a:solidFill>
                <a:schemeClr val="bg1"/>
              </a:solidFill>
              <a:latin typeface="Arial" pitchFamily="34" charset="0"/>
              <a:cs typeface="Arial" pitchFamily="34" charset="0"/>
            </a:endParaRPr>
          </a:p>
        </p:txBody>
      </p:sp>
      <p:sp>
        <p:nvSpPr>
          <p:cNvPr id="80" name="Овал 79"/>
          <p:cNvSpPr/>
          <p:nvPr/>
        </p:nvSpPr>
        <p:spPr>
          <a:xfrm>
            <a:off x="1780070" y="4100874"/>
            <a:ext cx="216000" cy="216000"/>
          </a:xfrm>
          <a:prstGeom prst="ellipse">
            <a:avLst/>
          </a:prstGeom>
          <a:solidFill>
            <a:srgbClr val="4A89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2</a:t>
            </a:r>
            <a:endParaRPr lang="ru-RU" sz="1400" b="1" dirty="0">
              <a:solidFill>
                <a:schemeClr val="bg1"/>
              </a:solidFill>
              <a:latin typeface="Arial" pitchFamily="34" charset="0"/>
              <a:cs typeface="Arial" pitchFamily="34" charset="0"/>
            </a:endParaRPr>
          </a:p>
        </p:txBody>
      </p:sp>
      <p:sp>
        <p:nvSpPr>
          <p:cNvPr id="81" name="Овал 80"/>
          <p:cNvSpPr>
            <a:spLocks/>
          </p:cNvSpPr>
          <p:nvPr/>
        </p:nvSpPr>
        <p:spPr>
          <a:xfrm>
            <a:off x="1491092" y="4437114"/>
            <a:ext cx="216000" cy="216000"/>
          </a:xfrm>
          <a:prstGeom prst="ellipse">
            <a:avLst/>
          </a:prstGeom>
          <a:solidFill>
            <a:srgbClr val="E9510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1</a:t>
            </a:r>
            <a:endParaRPr lang="ru-RU" sz="1400" b="1" dirty="0">
              <a:solidFill>
                <a:schemeClr val="bg1"/>
              </a:solidFill>
              <a:latin typeface="Arial" pitchFamily="34" charset="0"/>
              <a:cs typeface="Arial" pitchFamily="34" charset="0"/>
            </a:endParaRPr>
          </a:p>
        </p:txBody>
      </p:sp>
      <p:sp>
        <p:nvSpPr>
          <p:cNvPr id="82" name="Овал 81"/>
          <p:cNvSpPr/>
          <p:nvPr/>
        </p:nvSpPr>
        <p:spPr>
          <a:xfrm>
            <a:off x="1774374" y="4437114"/>
            <a:ext cx="216000" cy="216000"/>
          </a:xfrm>
          <a:prstGeom prst="ellipse">
            <a:avLst/>
          </a:prstGeom>
          <a:solidFill>
            <a:srgbClr val="4A89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2</a:t>
            </a:r>
            <a:endParaRPr lang="ru-RU" sz="1400" b="1" dirty="0">
              <a:solidFill>
                <a:schemeClr val="bg1"/>
              </a:solidFill>
              <a:latin typeface="Arial" pitchFamily="34" charset="0"/>
              <a:cs typeface="Arial" pitchFamily="34" charset="0"/>
            </a:endParaRPr>
          </a:p>
        </p:txBody>
      </p:sp>
      <p:sp>
        <p:nvSpPr>
          <p:cNvPr id="83" name="Овал 82"/>
          <p:cNvSpPr>
            <a:spLocks/>
          </p:cNvSpPr>
          <p:nvPr/>
        </p:nvSpPr>
        <p:spPr>
          <a:xfrm>
            <a:off x="6497023" y="3053790"/>
            <a:ext cx="216000" cy="216000"/>
          </a:xfrm>
          <a:prstGeom prst="ellipse">
            <a:avLst/>
          </a:prstGeom>
          <a:solidFill>
            <a:srgbClr val="E9510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1</a:t>
            </a:r>
            <a:endParaRPr lang="ru-RU" sz="1400" b="1" dirty="0">
              <a:solidFill>
                <a:schemeClr val="bg1"/>
              </a:solidFill>
              <a:latin typeface="Arial" pitchFamily="34" charset="0"/>
              <a:cs typeface="Arial" pitchFamily="34" charset="0"/>
            </a:endParaRPr>
          </a:p>
        </p:txBody>
      </p:sp>
      <p:sp>
        <p:nvSpPr>
          <p:cNvPr id="84" name="Овал 83"/>
          <p:cNvSpPr/>
          <p:nvPr/>
        </p:nvSpPr>
        <p:spPr>
          <a:xfrm>
            <a:off x="7164307" y="3053790"/>
            <a:ext cx="216000" cy="216000"/>
          </a:xfrm>
          <a:prstGeom prst="ellipse">
            <a:avLst/>
          </a:prstGeom>
          <a:solidFill>
            <a:srgbClr val="4A89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2</a:t>
            </a:r>
            <a:endParaRPr lang="ru-RU" sz="1400" b="1" dirty="0">
              <a:solidFill>
                <a:schemeClr val="bg1"/>
              </a:solidFill>
              <a:latin typeface="Arial" pitchFamily="34" charset="0"/>
              <a:cs typeface="Arial" pitchFamily="34" charset="0"/>
            </a:endParaRPr>
          </a:p>
        </p:txBody>
      </p:sp>
      <p:sp>
        <p:nvSpPr>
          <p:cNvPr id="85" name="Овал 84"/>
          <p:cNvSpPr/>
          <p:nvPr/>
        </p:nvSpPr>
        <p:spPr>
          <a:xfrm>
            <a:off x="1579455" y="5661248"/>
            <a:ext cx="216000" cy="216000"/>
          </a:xfrm>
          <a:prstGeom prst="ellipse">
            <a:avLst/>
          </a:prstGeom>
          <a:solidFill>
            <a:srgbClr val="4A89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2</a:t>
            </a:r>
            <a:endParaRPr lang="ru-RU" sz="1400" b="1" dirty="0">
              <a:solidFill>
                <a:schemeClr val="bg1"/>
              </a:solidFill>
              <a:latin typeface="Arial" pitchFamily="34" charset="0"/>
              <a:cs typeface="Arial" pitchFamily="34" charset="0"/>
            </a:endParaRPr>
          </a:p>
        </p:txBody>
      </p:sp>
      <p:sp>
        <p:nvSpPr>
          <p:cNvPr id="86" name="Овал 85"/>
          <p:cNvSpPr>
            <a:spLocks/>
          </p:cNvSpPr>
          <p:nvPr/>
        </p:nvSpPr>
        <p:spPr>
          <a:xfrm>
            <a:off x="1579455" y="5301232"/>
            <a:ext cx="216000" cy="216000"/>
          </a:xfrm>
          <a:prstGeom prst="ellipse">
            <a:avLst/>
          </a:prstGeom>
          <a:solidFill>
            <a:srgbClr val="E9510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itchFamily="34" charset="0"/>
                <a:cs typeface="Arial" pitchFamily="34" charset="0"/>
              </a:rPr>
              <a:t>1</a:t>
            </a:r>
            <a:endParaRPr lang="ru-RU"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32141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араллелограмм 3"/>
          <p:cNvSpPr>
            <a:spLocks noChangeAspect="1"/>
          </p:cNvSpPr>
          <p:nvPr/>
        </p:nvSpPr>
        <p:spPr>
          <a:xfrm>
            <a:off x="827584" y="1124744"/>
            <a:ext cx="8096596" cy="720080"/>
          </a:xfrm>
          <a:prstGeom prst="parallelogram">
            <a:avLst/>
          </a:prstGeom>
          <a:noFill/>
          <a:ln>
            <a:solidFill>
              <a:srgbClr val="4A8938"/>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rtlCol="0" anchor="ctr"/>
          <a:lstStyle/>
          <a:p>
            <a:pPr marL="361950" lvl="3" indent="-361950" defTabSz="914400">
              <a:spcBef>
                <a:spcPts val="600"/>
              </a:spcBef>
              <a:spcAft>
                <a:spcPts val="600"/>
              </a:spcAft>
              <a:buClr>
                <a:srgbClr val="4A8938"/>
              </a:buClr>
              <a:buSzPct val="100000"/>
              <a:buBlip>
                <a:blip r:embed="rId2"/>
              </a:buBlip>
            </a:pPr>
            <a:r>
              <a:rPr lang="ru-RU" sz="1300" spc="30" dirty="0">
                <a:solidFill>
                  <a:schemeClr val="tx1">
                    <a:lumMod val="65000"/>
                    <a:lumOff val="35000"/>
                  </a:schemeClr>
                </a:solidFill>
                <a:latin typeface="Arial" pitchFamily="34" charset="0"/>
                <a:cs typeface="Arial" pitchFamily="34" charset="0"/>
              </a:rPr>
              <a:t>Федеральный уровень обслуживания – уже более 50% (к концу 2014 года до 80%) существующей российской эквайеринговой инфраструктуры обслуживают ПРО100</a:t>
            </a:r>
            <a:r>
              <a:rPr lang="ru-RU" sz="1300" spc="30" dirty="0" smtClean="0">
                <a:solidFill>
                  <a:schemeClr val="tx1">
                    <a:lumMod val="65000"/>
                    <a:lumOff val="35000"/>
                  </a:schemeClr>
                </a:solidFill>
                <a:latin typeface="Arial" pitchFamily="34" charset="0"/>
                <a:cs typeface="Arial" pitchFamily="34" charset="0"/>
              </a:rPr>
              <a:t>.</a:t>
            </a:r>
            <a:endParaRPr lang="ru-RU" sz="1300" spc="30" dirty="0">
              <a:solidFill>
                <a:schemeClr val="tx1">
                  <a:lumMod val="65000"/>
                  <a:lumOff val="35000"/>
                </a:schemeClr>
              </a:solidFill>
              <a:latin typeface="Arial" pitchFamily="34" charset="0"/>
              <a:cs typeface="Arial" pitchFamily="34" charset="0"/>
            </a:endParaRPr>
          </a:p>
        </p:txBody>
      </p:sp>
      <p:sp>
        <p:nvSpPr>
          <p:cNvPr id="5" name="Параллелограмм 4"/>
          <p:cNvSpPr>
            <a:spLocks noChangeAspect="1"/>
          </p:cNvSpPr>
          <p:nvPr/>
        </p:nvSpPr>
        <p:spPr>
          <a:xfrm>
            <a:off x="3275855" y="4"/>
            <a:ext cx="5648325" cy="797619"/>
          </a:xfrm>
          <a:prstGeom prst="parallelogram">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65000"/>
                    <a:lumOff val="35000"/>
                  </a:schemeClr>
                </a:solidFill>
                <a:latin typeface="Arial" pitchFamily="34" charset="0"/>
                <a:cs typeface="Arial" pitchFamily="34" charset="0"/>
              </a:rPr>
              <a:t>Почему следует присоединиться </a:t>
            </a:r>
          </a:p>
          <a:p>
            <a:pPr algn="ctr"/>
            <a:r>
              <a:rPr lang="ru-RU" dirty="0">
                <a:solidFill>
                  <a:schemeClr val="tx1">
                    <a:lumMod val="65000"/>
                    <a:lumOff val="35000"/>
                  </a:schemeClr>
                </a:solidFill>
                <a:latin typeface="Arial" pitchFamily="34" charset="0"/>
                <a:cs typeface="Arial" pitchFamily="34" charset="0"/>
              </a:rPr>
              <a:t>к ПС уже сейчас</a:t>
            </a:r>
          </a:p>
        </p:txBody>
      </p:sp>
      <p:sp>
        <p:nvSpPr>
          <p:cNvPr id="6" name="Параллелограмм 5"/>
          <p:cNvSpPr>
            <a:spLocks noChangeAspect="1"/>
          </p:cNvSpPr>
          <p:nvPr/>
        </p:nvSpPr>
        <p:spPr>
          <a:xfrm>
            <a:off x="827584" y="2043683"/>
            <a:ext cx="8096596" cy="737245"/>
          </a:xfrm>
          <a:prstGeom prst="parallelogram">
            <a:avLst/>
          </a:prstGeom>
          <a:noFill/>
          <a:ln>
            <a:solidFill>
              <a:srgbClr val="4A8938"/>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rtlCol="0" anchor="ctr"/>
          <a:lstStyle/>
          <a:p>
            <a:pPr marL="361950" lvl="3" indent="-361950" defTabSz="914400">
              <a:spcBef>
                <a:spcPts val="600"/>
              </a:spcBef>
              <a:spcAft>
                <a:spcPts val="600"/>
              </a:spcAft>
              <a:buClr>
                <a:srgbClr val="4A8938"/>
              </a:buClr>
              <a:buSzPct val="100000"/>
              <a:buBlip>
                <a:blip r:embed="rId2"/>
              </a:buBlip>
            </a:pPr>
            <a:r>
              <a:rPr lang="ru-RU" sz="1300" spc="30" dirty="0" smtClean="0">
                <a:solidFill>
                  <a:schemeClr val="tx1">
                    <a:lumMod val="65000"/>
                    <a:lumOff val="35000"/>
                  </a:schemeClr>
                </a:solidFill>
                <a:latin typeface="Arial" pitchFamily="34" charset="0"/>
                <a:cs typeface="Arial" pitchFamily="34" charset="0"/>
              </a:rPr>
              <a:t>Высокая </a:t>
            </a:r>
            <a:r>
              <a:rPr lang="ru-RU" sz="1300" spc="30" dirty="0">
                <a:solidFill>
                  <a:schemeClr val="tx1">
                    <a:lumMod val="65000"/>
                    <a:lumOff val="35000"/>
                  </a:schemeClr>
                </a:solidFill>
                <a:latin typeface="Arial" pitchFamily="34" charset="0"/>
                <a:cs typeface="Arial" pitchFamily="34" charset="0"/>
              </a:rPr>
              <a:t>надежность и независимость от геополитических процессов</a:t>
            </a:r>
            <a:r>
              <a:rPr lang="ru-RU" sz="1300" spc="30" dirty="0" smtClean="0">
                <a:solidFill>
                  <a:schemeClr val="tx1">
                    <a:lumMod val="65000"/>
                    <a:lumOff val="35000"/>
                  </a:schemeClr>
                </a:solidFill>
                <a:latin typeface="Arial" pitchFamily="34" charset="0"/>
                <a:cs typeface="Arial" pitchFamily="34" charset="0"/>
              </a:rPr>
              <a:t>.</a:t>
            </a:r>
            <a:endParaRPr lang="ru-RU" sz="1300" spc="30" dirty="0">
              <a:solidFill>
                <a:schemeClr val="tx1">
                  <a:lumMod val="65000"/>
                  <a:lumOff val="35000"/>
                </a:schemeClr>
              </a:solidFill>
              <a:latin typeface="Arial" pitchFamily="34" charset="0"/>
              <a:cs typeface="Arial" pitchFamily="34" charset="0"/>
            </a:endParaRPr>
          </a:p>
        </p:txBody>
      </p:sp>
      <p:sp>
        <p:nvSpPr>
          <p:cNvPr id="8" name="Параллелограмм 7"/>
          <p:cNvSpPr>
            <a:spLocks noChangeAspect="1"/>
          </p:cNvSpPr>
          <p:nvPr/>
        </p:nvSpPr>
        <p:spPr>
          <a:xfrm>
            <a:off x="827584" y="2979787"/>
            <a:ext cx="8096596" cy="737245"/>
          </a:xfrm>
          <a:prstGeom prst="parallelogram">
            <a:avLst/>
          </a:prstGeom>
          <a:noFill/>
          <a:ln>
            <a:solidFill>
              <a:srgbClr val="4A8938"/>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rtlCol="0" anchor="ctr"/>
          <a:lstStyle/>
          <a:p>
            <a:pPr marL="361950" lvl="3" indent="-361950">
              <a:spcBef>
                <a:spcPts val="600"/>
              </a:spcBef>
              <a:spcAft>
                <a:spcPts val="600"/>
              </a:spcAft>
              <a:buClr>
                <a:srgbClr val="4A8938"/>
              </a:buClr>
              <a:buSzPct val="100000"/>
              <a:buBlip>
                <a:blip r:embed="rId2"/>
              </a:buBlip>
            </a:pPr>
            <a:r>
              <a:rPr lang="ru-RU" sz="1300" spc="30" dirty="0">
                <a:solidFill>
                  <a:schemeClr val="tx1">
                    <a:lumMod val="65000"/>
                    <a:lumOff val="35000"/>
                  </a:schemeClr>
                </a:solidFill>
                <a:latin typeface="Arial" pitchFamily="34" charset="0"/>
                <a:cs typeface="Arial" pitchFamily="34" charset="0"/>
              </a:rPr>
              <a:t>ПРО100 – кандидат на роль Центра обработки национальных транзакций МПС</a:t>
            </a:r>
            <a:r>
              <a:rPr lang="ru-RU" sz="1300" spc="30" dirty="0" smtClean="0">
                <a:solidFill>
                  <a:schemeClr val="tx1">
                    <a:lumMod val="65000"/>
                    <a:lumOff val="35000"/>
                  </a:schemeClr>
                </a:solidFill>
                <a:latin typeface="Arial" pitchFamily="34" charset="0"/>
                <a:cs typeface="Arial" pitchFamily="34" charset="0"/>
              </a:rPr>
              <a:t>.</a:t>
            </a:r>
            <a:endParaRPr lang="ru-RU" sz="1300" spc="30" dirty="0">
              <a:solidFill>
                <a:schemeClr val="tx1">
                  <a:lumMod val="65000"/>
                  <a:lumOff val="35000"/>
                </a:schemeClr>
              </a:solidFill>
              <a:latin typeface="Arial" pitchFamily="34" charset="0"/>
              <a:cs typeface="Arial" pitchFamily="34" charset="0"/>
            </a:endParaRPr>
          </a:p>
        </p:txBody>
      </p:sp>
      <p:sp>
        <p:nvSpPr>
          <p:cNvPr id="9" name="Параллелограмм 8"/>
          <p:cNvSpPr>
            <a:spLocks noChangeAspect="1"/>
          </p:cNvSpPr>
          <p:nvPr/>
        </p:nvSpPr>
        <p:spPr>
          <a:xfrm>
            <a:off x="827584" y="3901033"/>
            <a:ext cx="8096596" cy="720080"/>
          </a:xfrm>
          <a:prstGeom prst="parallelogram">
            <a:avLst/>
          </a:prstGeom>
          <a:noFill/>
          <a:ln>
            <a:solidFill>
              <a:srgbClr val="4A8938"/>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rtlCol="0" anchor="ctr"/>
          <a:lstStyle/>
          <a:p>
            <a:pPr marL="361950" lvl="3" indent="-361950">
              <a:spcBef>
                <a:spcPts val="600"/>
              </a:spcBef>
              <a:spcAft>
                <a:spcPts val="600"/>
              </a:spcAft>
              <a:buClr>
                <a:srgbClr val="4A8938"/>
              </a:buClr>
              <a:buSzPct val="100000"/>
              <a:buBlip>
                <a:blip r:embed="rId2"/>
              </a:buBlip>
            </a:pPr>
            <a:r>
              <a:rPr lang="ru-RU" sz="1300" spc="30" dirty="0">
                <a:solidFill>
                  <a:schemeClr val="tx1">
                    <a:lumMod val="65000"/>
                    <a:lumOff val="35000"/>
                  </a:schemeClr>
                </a:solidFill>
                <a:latin typeface="Arial" pitchFamily="34" charset="0"/>
                <a:cs typeface="Arial" pitchFamily="34" charset="0"/>
              </a:rPr>
              <a:t>Выгодные тарифы,  гибкие условия участия в проекте и надежные бизнес – партнеры</a:t>
            </a:r>
            <a:r>
              <a:rPr lang="ru-RU" sz="1300" spc="30" dirty="0" smtClean="0">
                <a:solidFill>
                  <a:schemeClr val="tx1">
                    <a:lumMod val="65000"/>
                    <a:lumOff val="35000"/>
                  </a:schemeClr>
                </a:solidFill>
                <a:latin typeface="Arial" pitchFamily="34" charset="0"/>
                <a:cs typeface="Arial" pitchFamily="34" charset="0"/>
              </a:rPr>
              <a:t>.</a:t>
            </a:r>
          </a:p>
        </p:txBody>
      </p:sp>
      <p:sp>
        <p:nvSpPr>
          <p:cNvPr id="10" name="Параллелограмм 9"/>
          <p:cNvSpPr>
            <a:spLocks noChangeAspect="1"/>
          </p:cNvSpPr>
          <p:nvPr/>
        </p:nvSpPr>
        <p:spPr>
          <a:xfrm>
            <a:off x="827584" y="4819972"/>
            <a:ext cx="8096596" cy="737245"/>
          </a:xfrm>
          <a:prstGeom prst="parallelogram">
            <a:avLst/>
          </a:prstGeom>
          <a:noFill/>
          <a:ln>
            <a:solidFill>
              <a:srgbClr val="4A8938"/>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rtlCol="0" anchor="ctr"/>
          <a:lstStyle/>
          <a:p>
            <a:pPr marL="361950" lvl="3" indent="-361950">
              <a:spcBef>
                <a:spcPts val="600"/>
              </a:spcBef>
              <a:spcAft>
                <a:spcPts val="600"/>
              </a:spcAft>
              <a:buClr>
                <a:srgbClr val="4A8938"/>
              </a:buClr>
              <a:buSzPct val="100000"/>
              <a:buBlip>
                <a:blip r:embed="rId2"/>
              </a:buBlip>
            </a:pPr>
            <a:r>
              <a:rPr lang="ru-RU" sz="1300" spc="30" dirty="0">
                <a:solidFill>
                  <a:schemeClr val="tx1">
                    <a:lumMod val="65000"/>
                    <a:lumOff val="35000"/>
                  </a:schemeClr>
                </a:solidFill>
                <a:latin typeface="Arial" pitchFamily="34" charset="0"/>
                <a:cs typeface="Arial" pitchFamily="34" charset="0"/>
              </a:rPr>
              <a:t>Различные варианты подключения, как напрямую полноправным партнером, так и опосредовано, </a:t>
            </a:r>
            <a:r>
              <a:rPr lang="ru-RU" sz="1300" dirty="0">
                <a:solidFill>
                  <a:schemeClr val="tx1">
                    <a:lumMod val="65000"/>
                    <a:lumOff val="35000"/>
                  </a:schemeClr>
                </a:solidFill>
                <a:latin typeface="Arial" pitchFamily="34" charset="0"/>
                <a:cs typeface="Arial" pitchFamily="34" charset="0"/>
              </a:rPr>
              <a:t>под спонсорством уже работающих банков</a:t>
            </a:r>
            <a:r>
              <a:rPr lang="ru-RU" sz="1300" spc="30" dirty="0" smtClean="0">
                <a:solidFill>
                  <a:schemeClr val="tx1">
                    <a:lumMod val="65000"/>
                    <a:lumOff val="35000"/>
                  </a:schemeClr>
                </a:solidFill>
                <a:latin typeface="Arial" pitchFamily="34" charset="0"/>
                <a:cs typeface="Arial" pitchFamily="34" charset="0"/>
              </a:rPr>
              <a:t>.</a:t>
            </a:r>
            <a:endParaRPr lang="ru-RU" sz="1300" spc="30" dirty="0">
              <a:solidFill>
                <a:schemeClr val="tx1">
                  <a:lumMod val="65000"/>
                  <a:lumOff val="35000"/>
                </a:schemeClr>
              </a:solidFill>
              <a:latin typeface="Arial" pitchFamily="34" charset="0"/>
              <a:cs typeface="Arial" pitchFamily="34" charset="0"/>
            </a:endParaRPr>
          </a:p>
        </p:txBody>
      </p:sp>
      <p:sp>
        <p:nvSpPr>
          <p:cNvPr id="11" name="Параллелограмм 10"/>
          <p:cNvSpPr>
            <a:spLocks noChangeAspect="1"/>
          </p:cNvSpPr>
          <p:nvPr/>
        </p:nvSpPr>
        <p:spPr>
          <a:xfrm>
            <a:off x="827584" y="5756076"/>
            <a:ext cx="8096596" cy="737245"/>
          </a:xfrm>
          <a:prstGeom prst="parallelogram">
            <a:avLst/>
          </a:prstGeom>
          <a:noFill/>
          <a:ln>
            <a:solidFill>
              <a:srgbClr val="4A8938"/>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rtlCol="0" anchor="ctr"/>
          <a:lstStyle/>
          <a:p>
            <a:pPr marL="361950" lvl="3" indent="-361950">
              <a:spcBef>
                <a:spcPts val="600"/>
              </a:spcBef>
              <a:spcAft>
                <a:spcPts val="600"/>
              </a:spcAft>
              <a:buClr>
                <a:srgbClr val="4A8938"/>
              </a:buClr>
              <a:buSzPct val="100000"/>
              <a:buBlip>
                <a:blip r:embed="rId2"/>
              </a:buBlip>
            </a:pPr>
            <a:r>
              <a:rPr lang="ru-RU" sz="1300" spc="30" dirty="0">
                <a:solidFill>
                  <a:schemeClr val="tx1">
                    <a:lumMod val="65000"/>
                    <a:lumOff val="35000"/>
                  </a:schemeClr>
                </a:solidFill>
                <a:latin typeface="Arial" pitchFamily="34" charset="0"/>
                <a:cs typeface="Arial" pitchFamily="34" charset="0"/>
              </a:rPr>
              <a:t>Кратчайшие сроки реализации проекта. Сертификация, разработка и запуска нового банковского продукта занимает не более 2-х месяцев.</a:t>
            </a:r>
          </a:p>
        </p:txBody>
      </p:sp>
    </p:spTree>
    <p:extLst>
      <p:ext uri="{BB962C8B-B14F-4D97-AF65-F5344CB8AC3E}">
        <p14:creationId xmlns:p14="http://schemas.microsoft.com/office/powerpoint/2010/main" val="2078509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Dymura-OD\Desktop\logggo\logo_1,5x_solo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505" y="8413"/>
            <a:ext cx="419059" cy="1631630"/>
          </a:xfrm>
          <a:prstGeom prst="rect">
            <a:avLst/>
          </a:prstGeom>
          <a:noFill/>
          <a:extLst>
            <a:ext uri="{909E8E84-426E-40DD-AFC4-6F175D3DCCD1}">
              <a14:hiddenFill xmlns:a14="http://schemas.microsoft.com/office/drawing/2010/main">
                <a:solidFill>
                  <a:srgbClr val="FFFFFF"/>
                </a:solidFill>
              </a14:hiddenFill>
            </a:ext>
          </a:extLst>
        </p:spPr>
      </p:pic>
      <p:sp>
        <p:nvSpPr>
          <p:cNvPr id="7" name="Параллелограмм 6"/>
          <p:cNvSpPr>
            <a:spLocks noChangeAspect="1"/>
          </p:cNvSpPr>
          <p:nvPr/>
        </p:nvSpPr>
        <p:spPr>
          <a:xfrm>
            <a:off x="1389233" y="3634934"/>
            <a:ext cx="7287223" cy="2602378"/>
          </a:xfrm>
          <a:prstGeom prst="parallelogram">
            <a:avLst/>
          </a:prstGeom>
          <a:solidFill>
            <a:srgbClr val="4A8938"/>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8650">
              <a:tabLst>
                <a:tab pos="628650" algn="l"/>
              </a:tabLst>
            </a:pPr>
            <a:r>
              <a:rPr lang="ru-RU" dirty="0">
                <a:solidFill>
                  <a:srgbClr val="FFFFFF"/>
                </a:solidFill>
                <a:latin typeface="Arial" pitchFamily="34" charset="0"/>
                <a:cs typeface="Arial" pitchFamily="34" charset="0"/>
              </a:rPr>
              <a:t>Федеральная уполномоченная организация  </a:t>
            </a:r>
            <a:endParaRPr lang="en-US" dirty="0">
              <a:solidFill>
                <a:srgbClr val="FFFFFF"/>
              </a:solidFill>
              <a:latin typeface="Arial" pitchFamily="34" charset="0"/>
              <a:cs typeface="Arial" pitchFamily="34" charset="0"/>
            </a:endParaRPr>
          </a:p>
          <a:p>
            <a:pPr marL="628650">
              <a:tabLst>
                <a:tab pos="628650" algn="l"/>
              </a:tabLst>
            </a:pPr>
            <a:r>
              <a:rPr lang="ru-RU" dirty="0">
                <a:solidFill>
                  <a:srgbClr val="FFFFFF"/>
                </a:solidFill>
                <a:latin typeface="Arial" pitchFamily="34" charset="0"/>
                <a:cs typeface="Arial" pitchFamily="34" charset="0"/>
              </a:rPr>
              <a:t>Открытое акционерное общество </a:t>
            </a:r>
            <a:endParaRPr lang="en-US" dirty="0">
              <a:solidFill>
                <a:srgbClr val="FFFFFF"/>
              </a:solidFill>
              <a:latin typeface="Arial" pitchFamily="34" charset="0"/>
              <a:cs typeface="Arial" pitchFamily="34" charset="0"/>
            </a:endParaRPr>
          </a:p>
          <a:p>
            <a:pPr marL="628650">
              <a:tabLst>
                <a:tab pos="628650" algn="l"/>
              </a:tabLst>
            </a:pPr>
            <a:r>
              <a:rPr lang="ru-RU" dirty="0">
                <a:solidFill>
                  <a:srgbClr val="FFFFFF"/>
                </a:solidFill>
                <a:latin typeface="Arial" pitchFamily="34" charset="0"/>
                <a:cs typeface="Arial" pitchFamily="34" charset="0"/>
              </a:rPr>
              <a:t>«Универсальная электронная карта»</a:t>
            </a:r>
          </a:p>
          <a:p>
            <a:pPr marL="628650">
              <a:tabLst>
                <a:tab pos="628650" algn="l"/>
              </a:tabLst>
            </a:pPr>
            <a:endParaRPr lang="ru-RU" dirty="0">
              <a:solidFill>
                <a:srgbClr val="FFFFFF"/>
              </a:solidFill>
              <a:latin typeface="Arial" pitchFamily="34" charset="0"/>
              <a:cs typeface="Arial" pitchFamily="34" charset="0"/>
            </a:endParaRPr>
          </a:p>
          <a:p>
            <a:pPr marL="628650">
              <a:tabLst>
                <a:tab pos="628650" algn="l"/>
              </a:tabLst>
            </a:pPr>
            <a:r>
              <a:rPr lang="ru-RU" dirty="0">
                <a:solidFill>
                  <a:srgbClr val="FFFFFF"/>
                </a:solidFill>
                <a:latin typeface="Arial" pitchFamily="34" charset="0"/>
                <a:cs typeface="Arial" pitchFamily="34" charset="0"/>
              </a:rPr>
              <a:t>119021, город Москва, </a:t>
            </a:r>
          </a:p>
          <a:p>
            <a:pPr marL="628650">
              <a:tabLst>
                <a:tab pos="628650" algn="l"/>
              </a:tabLst>
            </a:pPr>
            <a:r>
              <a:rPr lang="ru-RU" dirty="0">
                <a:solidFill>
                  <a:srgbClr val="FFFFFF"/>
                </a:solidFill>
                <a:latin typeface="Arial" pitchFamily="34" charset="0"/>
                <a:cs typeface="Arial" pitchFamily="34" charset="0"/>
              </a:rPr>
              <a:t>улица Тимура Фрунзе, дом 11, строение 15 </a:t>
            </a:r>
          </a:p>
          <a:p>
            <a:pPr marL="628650">
              <a:tabLst>
                <a:tab pos="628650" algn="l"/>
              </a:tabLst>
            </a:pPr>
            <a:r>
              <a:rPr lang="ru-RU" dirty="0">
                <a:solidFill>
                  <a:srgbClr val="FFFFFF"/>
                </a:solidFill>
                <a:latin typeface="Arial" pitchFamily="34" charset="0"/>
                <a:cs typeface="Arial" pitchFamily="34" charset="0"/>
              </a:rPr>
              <a:t>Тел./Факс: +7 </a:t>
            </a:r>
            <a:r>
              <a:rPr lang="en-US" dirty="0">
                <a:solidFill>
                  <a:srgbClr val="FFFFFF"/>
                </a:solidFill>
                <a:latin typeface="Arial" pitchFamily="34" charset="0"/>
                <a:cs typeface="Arial" pitchFamily="34" charset="0"/>
              </a:rPr>
              <a:t>/</a:t>
            </a:r>
            <a:r>
              <a:rPr lang="ru-RU" dirty="0">
                <a:solidFill>
                  <a:srgbClr val="FFFFFF"/>
                </a:solidFill>
                <a:latin typeface="Arial" pitchFamily="34" charset="0"/>
                <a:cs typeface="Arial" pitchFamily="34" charset="0"/>
              </a:rPr>
              <a:t>495</a:t>
            </a:r>
            <a:r>
              <a:rPr lang="en-US" dirty="0">
                <a:solidFill>
                  <a:srgbClr val="FFFFFF"/>
                </a:solidFill>
                <a:latin typeface="Arial" pitchFamily="34" charset="0"/>
                <a:cs typeface="Arial" pitchFamily="34" charset="0"/>
              </a:rPr>
              <a:t>/</a:t>
            </a:r>
            <a:r>
              <a:rPr lang="ru-RU" dirty="0">
                <a:solidFill>
                  <a:srgbClr val="FFFFFF"/>
                </a:solidFill>
                <a:latin typeface="Arial" pitchFamily="34" charset="0"/>
                <a:cs typeface="Arial" pitchFamily="34" charset="0"/>
              </a:rPr>
              <a:t> 777</a:t>
            </a:r>
            <a:r>
              <a:rPr lang="en-US" dirty="0">
                <a:solidFill>
                  <a:srgbClr val="FFFFFF"/>
                </a:solidFill>
                <a:latin typeface="Arial" pitchFamily="34" charset="0"/>
                <a:cs typeface="Arial" pitchFamily="34" charset="0"/>
              </a:rPr>
              <a:t>-</a:t>
            </a:r>
            <a:r>
              <a:rPr lang="ru-RU" dirty="0">
                <a:solidFill>
                  <a:srgbClr val="FFFFFF"/>
                </a:solidFill>
                <a:latin typeface="Arial" pitchFamily="34" charset="0"/>
                <a:cs typeface="Arial" pitchFamily="34" charset="0"/>
              </a:rPr>
              <a:t>1327</a:t>
            </a:r>
          </a:p>
          <a:p>
            <a:pPr marL="628650">
              <a:tabLst>
                <a:tab pos="628650" algn="l"/>
              </a:tabLst>
            </a:pPr>
            <a:r>
              <a:rPr lang="en-US" dirty="0">
                <a:solidFill>
                  <a:srgbClr val="FFFFFF"/>
                </a:solidFill>
                <a:latin typeface="Arial" pitchFamily="34" charset="0"/>
                <a:cs typeface="Arial" pitchFamily="34" charset="0"/>
              </a:rPr>
              <a:t>E-mail: banks@uecard.ru</a:t>
            </a:r>
          </a:p>
          <a:p>
            <a:pPr marL="628650">
              <a:tabLst>
                <a:tab pos="628650" algn="l"/>
              </a:tabLst>
            </a:pPr>
            <a:r>
              <a:rPr lang="en-US" dirty="0" smtClean="0">
                <a:solidFill>
                  <a:srgbClr val="FFFFFF"/>
                </a:solidFill>
                <a:latin typeface="Arial" pitchFamily="34" charset="0"/>
                <a:cs typeface="Arial" pitchFamily="34" charset="0"/>
              </a:rPr>
              <a:t>www.uecard.ru</a:t>
            </a:r>
            <a:endParaRPr lang="ru-RU" dirty="0">
              <a:solidFill>
                <a:srgbClr val="FFFFFF"/>
              </a:solidFill>
              <a:latin typeface="Arial" pitchFamily="34" charset="0"/>
              <a:cs typeface="Arial" pitchFamily="34" charset="0"/>
            </a:endParaRPr>
          </a:p>
        </p:txBody>
      </p:sp>
      <p:sp>
        <p:nvSpPr>
          <p:cNvPr id="8" name="Параллелограмм 7"/>
          <p:cNvSpPr>
            <a:spLocks noChangeAspect="1"/>
          </p:cNvSpPr>
          <p:nvPr/>
        </p:nvSpPr>
        <p:spPr>
          <a:xfrm>
            <a:off x="395538" y="806265"/>
            <a:ext cx="7287223" cy="2602378"/>
          </a:xfrm>
          <a:prstGeom prst="parallelogram">
            <a:avLst/>
          </a:prstGeom>
          <a:solidFill>
            <a:srgbClr val="CA5227"/>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8650">
              <a:tabLst>
                <a:tab pos="628650" algn="l"/>
              </a:tabLst>
            </a:pPr>
            <a:r>
              <a:rPr lang="ru-RU" sz="2000" dirty="0" smtClean="0">
                <a:solidFill>
                  <a:srgbClr val="FFFFFF"/>
                </a:solidFill>
                <a:latin typeface="Arial" pitchFamily="34" charset="0"/>
                <a:cs typeface="Arial" pitchFamily="34" charset="0"/>
              </a:rPr>
              <a:t>БЛАГОДАРИМ ЗА ВНИМАНИЕ</a:t>
            </a:r>
            <a:endParaRPr lang="ru-RU" sz="20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68803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3730651"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Параллелограмм 23"/>
          <p:cNvSpPr/>
          <p:nvPr/>
        </p:nvSpPr>
        <p:spPr>
          <a:xfrm>
            <a:off x="3821038" y="908720"/>
            <a:ext cx="4896544" cy="1728192"/>
          </a:xfrm>
          <a:prstGeom prst="parallelogram">
            <a:avLst/>
          </a:prstGeom>
          <a:solidFill>
            <a:srgbClr val="4A8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solidFill>
                  <a:srgbClr val="FFFFFF"/>
                </a:solidFill>
                <a:latin typeface="Arial" pitchFamily="34" charset="0"/>
                <a:cs typeface="Arial" pitchFamily="34" charset="0"/>
              </a:rPr>
              <a:t>210-ФЗ «Об организации предоставления государственных и муниципальных услуг»: ОАО «УЭК» является Федеральной уполномоченной организацией (ФУО), осуществляющей функции координатора и оператора проекта по внедрению универсальной электронной карты (УЭК). </a:t>
            </a:r>
          </a:p>
        </p:txBody>
      </p:sp>
      <p:sp>
        <p:nvSpPr>
          <p:cNvPr id="28" name="TextBox 27"/>
          <p:cNvSpPr txBox="1"/>
          <p:nvPr/>
        </p:nvSpPr>
        <p:spPr>
          <a:xfrm>
            <a:off x="768637" y="3930246"/>
            <a:ext cx="3844123" cy="369332"/>
          </a:xfrm>
          <a:prstGeom prst="rect">
            <a:avLst/>
          </a:prstGeom>
          <a:noFill/>
        </p:spPr>
        <p:txBody>
          <a:bodyPr wrap="square" rtlCol="0">
            <a:spAutoFit/>
          </a:bodyPr>
          <a:lstStyle/>
          <a:p>
            <a:r>
              <a:rPr lang="ru-RU" dirty="0" smtClean="0">
                <a:solidFill>
                  <a:schemeClr val="bg1"/>
                </a:solidFill>
                <a:latin typeface="Arial" pitchFamily="34" charset="0"/>
                <a:cs typeface="Arial" pitchFamily="34" charset="0"/>
              </a:rPr>
              <a:t>Основной текст</a:t>
            </a:r>
            <a:endParaRPr lang="ru-RU" dirty="0">
              <a:solidFill>
                <a:schemeClr val="bg1"/>
              </a:solidFill>
              <a:latin typeface="Arial" pitchFamily="34" charset="0"/>
              <a:cs typeface="Arial" pitchFamily="34" charset="0"/>
            </a:endParaRPr>
          </a:p>
        </p:txBody>
      </p:sp>
      <p:sp>
        <p:nvSpPr>
          <p:cNvPr id="30" name="Параллелограмм 29"/>
          <p:cNvSpPr/>
          <p:nvPr/>
        </p:nvSpPr>
        <p:spPr>
          <a:xfrm>
            <a:off x="3821038" y="4509120"/>
            <a:ext cx="4896544" cy="1728192"/>
          </a:xfrm>
          <a:prstGeom prst="parallelogram">
            <a:avLst/>
          </a:prstGeom>
          <a:noFill/>
          <a:ln>
            <a:solidFill>
              <a:srgbClr val="4A8938"/>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rtlCol="0" anchor="ctr"/>
          <a:lstStyle/>
          <a:p>
            <a:pPr algn="ctr">
              <a:buClr>
                <a:schemeClr val="tx2">
                  <a:lumMod val="40000"/>
                  <a:lumOff val="60000"/>
                </a:schemeClr>
              </a:buClr>
              <a:buSzPct val="150000"/>
            </a:pPr>
            <a:r>
              <a:rPr lang="ru-RU" sz="1300" dirty="0">
                <a:solidFill>
                  <a:schemeClr val="tx1">
                    <a:lumMod val="65000"/>
                    <a:lumOff val="35000"/>
                  </a:schemeClr>
                </a:solidFill>
                <a:latin typeface="Arial" pitchFamily="34" charset="0"/>
                <a:cs typeface="Arial" pitchFamily="34" charset="0"/>
              </a:rPr>
              <a:t>Платежная система </a:t>
            </a:r>
            <a:r>
              <a:rPr lang="ru-RU" sz="1300" dirty="0" smtClean="0">
                <a:solidFill>
                  <a:schemeClr val="tx1">
                    <a:lumMod val="65000"/>
                    <a:lumOff val="35000"/>
                  </a:schemeClr>
                </a:solidFill>
                <a:latin typeface="Arial" pitchFamily="34" charset="0"/>
                <a:cs typeface="Arial" pitchFamily="34" charset="0"/>
              </a:rPr>
              <a:t>«Универсальная </a:t>
            </a:r>
            <a:r>
              <a:rPr lang="ru-RU" sz="1300" dirty="0">
                <a:solidFill>
                  <a:schemeClr val="tx1">
                    <a:lumMod val="65000"/>
                    <a:lumOff val="35000"/>
                  </a:schemeClr>
                </a:solidFill>
                <a:latin typeface="Arial" pitchFamily="34" charset="0"/>
                <a:cs typeface="Arial" pitchFamily="34" charset="0"/>
              </a:rPr>
              <a:t>Электронная </a:t>
            </a:r>
            <a:r>
              <a:rPr lang="ru-RU" sz="1300" dirty="0" smtClean="0">
                <a:solidFill>
                  <a:schemeClr val="tx1">
                    <a:lumMod val="65000"/>
                    <a:lumOff val="35000"/>
                  </a:schemeClr>
                </a:solidFill>
                <a:latin typeface="Arial" pitchFamily="34" charset="0"/>
                <a:cs typeface="Arial" pitchFamily="34" charset="0"/>
              </a:rPr>
              <a:t>Карта» (ПРО100) –</a:t>
            </a:r>
          </a:p>
          <a:p>
            <a:pPr algn="ctr">
              <a:buClr>
                <a:schemeClr val="tx2">
                  <a:lumMod val="40000"/>
                  <a:lumOff val="60000"/>
                </a:schemeClr>
              </a:buClr>
              <a:buSzPct val="150000"/>
            </a:pPr>
            <a:r>
              <a:rPr lang="ru-RU" sz="1300" dirty="0" smtClean="0">
                <a:solidFill>
                  <a:schemeClr val="tx1">
                    <a:lumMod val="65000"/>
                    <a:lumOff val="35000"/>
                  </a:schemeClr>
                </a:solidFill>
                <a:latin typeface="Arial" pitchFamily="34" charset="0"/>
                <a:cs typeface="Arial" pitchFamily="34" charset="0"/>
              </a:rPr>
              <a:t>российская </a:t>
            </a:r>
            <a:r>
              <a:rPr lang="ru-RU" sz="1300" dirty="0">
                <a:solidFill>
                  <a:schemeClr val="tx1">
                    <a:lumMod val="65000"/>
                    <a:lumOff val="35000"/>
                  </a:schemeClr>
                </a:solidFill>
                <a:latin typeface="Arial" pitchFamily="34" charset="0"/>
                <a:cs typeface="Arial" pitchFamily="34" charset="0"/>
              </a:rPr>
              <a:t>платежная система, зарегистрированная Банком России, Оператором которой является </a:t>
            </a:r>
            <a:endParaRPr lang="ru-RU" sz="1300" dirty="0" smtClean="0">
              <a:solidFill>
                <a:schemeClr val="tx1">
                  <a:lumMod val="65000"/>
                  <a:lumOff val="35000"/>
                </a:schemeClr>
              </a:solidFill>
              <a:latin typeface="Arial" pitchFamily="34" charset="0"/>
              <a:cs typeface="Arial" pitchFamily="34" charset="0"/>
            </a:endParaRPr>
          </a:p>
          <a:p>
            <a:pPr algn="ctr">
              <a:buClr>
                <a:schemeClr val="tx2">
                  <a:lumMod val="40000"/>
                  <a:lumOff val="60000"/>
                </a:schemeClr>
              </a:buClr>
              <a:buSzPct val="150000"/>
            </a:pPr>
            <a:r>
              <a:rPr lang="ru-RU" sz="1300" dirty="0" smtClean="0">
                <a:solidFill>
                  <a:schemeClr val="tx1">
                    <a:lumMod val="65000"/>
                    <a:lumOff val="35000"/>
                  </a:schemeClr>
                </a:solidFill>
                <a:latin typeface="Arial" pitchFamily="34" charset="0"/>
                <a:cs typeface="Arial" pitchFamily="34" charset="0"/>
              </a:rPr>
              <a:t>ОАО </a:t>
            </a:r>
            <a:r>
              <a:rPr lang="ru-RU" sz="1300" dirty="0">
                <a:solidFill>
                  <a:schemeClr val="tx1">
                    <a:lumMod val="65000"/>
                    <a:lumOff val="35000"/>
                  </a:schemeClr>
                </a:solidFill>
                <a:latin typeface="Arial" pitchFamily="34" charset="0"/>
                <a:cs typeface="Arial" pitchFamily="34" charset="0"/>
              </a:rPr>
              <a:t>«Универсальная Электронная Карта». </a:t>
            </a:r>
            <a:r>
              <a:rPr lang="ru-RU" sz="1300" dirty="0" smtClean="0">
                <a:solidFill>
                  <a:schemeClr val="tx1">
                    <a:lumMod val="65000"/>
                    <a:lumOff val="35000"/>
                  </a:schemeClr>
                </a:solidFill>
                <a:latin typeface="Arial" pitchFamily="34" charset="0"/>
                <a:cs typeface="Arial" pitchFamily="34" charset="0"/>
              </a:rPr>
              <a:t>161-ФЗ </a:t>
            </a:r>
            <a:r>
              <a:rPr lang="ru-RU" sz="1300" dirty="0">
                <a:solidFill>
                  <a:schemeClr val="tx1">
                    <a:lumMod val="65000"/>
                    <a:lumOff val="35000"/>
                  </a:schemeClr>
                </a:solidFill>
                <a:latin typeface="Arial" pitchFamily="34" charset="0"/>
                <a:cs typeface="Arial" pitchFamily="34" charset="0"/>
              </a:rPr>
              <a:t>«О национальной платежной </a:t>
            </a:r>
            <a:r>
              <a:rPr lang="ru-RU" sz="1300" dirty="0" smtClean="0">
                <a:solidFill>
                  <a:schemeClr val="tx1">
                    <a:lumMod val="65000"/>
                    <a:lumOff val="35000"/>
                  </a:schemeClr>
                </a:solidFill>
                <a:latin typeface="Arial" pitchFamily="34" charset="0"/>
                <a:cs typeface="Arial" pitchFamily="34" charset="0"/>
              </a:rPr>
              <a:t>системе»</a:t>
            </a:r>
            <a:endParaRPr lang="ru-RU" sz="1300" dirty="0">
              <a:solidFill>
                <a:schemeClr val="tx1">
                  <a:lumMod val="65000"/>
                  <a:lumOff val="35000"/>
                </a:schemeClr>
              </a:solidFill>
              <a:latin typeface="Arial" pitchFamily="34" charset="0"/>
              <a:cs typeface="Arial" pitchFamily="34" charset="0"/>
            </a:endParaRPr>
          </a:p>
        </p:txBody>
      </p:sp>
      <p:sp>
        <p:nvSpPr>
          <p:cNvPr id="31" name="Параллелограмм 30"/>
          <p:cNvSpPr/>
          <p:nvPr/>
        </p:nvSpPr>
        <p:spPr>
          <a:xfrm>
            <a:off x="3821038" y="2708920"/>
            <a:ext cx="4896544" cy="1728192"/>
          </a:xfrm>
          <a:prstGeom prst="parallelogram">
            <a:avLst/>
          </a:prstGeom>
          <a:solidFill>
            <a:srgbClr val="CA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E9510E"/>
              </a:buClr>
              <a:buSzPct val="150000"/>
            </a:pPr>
            <a:r>
              <a:rPr lang="ru-RU" sz="1400" kern="0" dirty="0">
                <a:solidFill>
                  <a:srgbClr val="FFFFFF"/>
                </a:solidFill>
              </a:rPr>
              <a:t>Электронное банковское приложение (ПРО100) – обязательное федеральное приложение УЭК, обеспечивающее получение банковских услуг</a:t>
            </a:r>
          </a:p>
        </p:txBody>
      </p:sp>
      <p:sp>
        <p:nvSpPr>
          <p:cNvPr id="9" name="Параллелограмм 8"/>
          <p:cNvSpPr>
            <a:spLocks noChangeAspect="1"/>
          </p:cNvSpPr>
          <p:nvPr/>
        </p:nvSpPr>
        <p:spPr>
          <a:xfrm>
            <a:off x="3275855" y="4"/>
            <a:ext cx="5648325" cy="797619"/>
          </a:xfrm>
          <a:prstGeom prst="parallelogram">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65000"/>
                    <a:lumOff val="35000"/>
                  </a:schemeClr>
                </a:solidFill>
                <a:latin typeface="Arial" pitchFamily="34" charset="0"/>
                <a:cs typeface="Arial" pitchFamily="34" charset="0"/>
              </a:rPr>
              <a:t>Законодательная база ПС</a:t>
            </a:r>
          </a:p>
        </p:txBody>
      </p:sp>
    </p:spTree>
    <p:extLst>
      <p:ext uri="{BB962C8B-B14F-4D97-AF65-F5344CB8AC3E}">
        <p14:creationId xmlns:p14="http://schemas.microsoft.com/office/powerpoint/2010/main" val="3378149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0400" y="1122635"/>
            <a:ext cx="4261787" cy="4672048"/>
          </a:xfrm>
          <a:prstGeom prst="rect">
            <a:avLst/>
          </a:prstGeom>
        </p:spPr>
        <p:txBody>
          <a:bodyPr wrap="square">
            <a:spAutoFit/>
          </a:bodyPr>
          <a:lstStyle/>
          <a:p>
            <a:pPr marL="361950" indent="-361950">
              <a:spcBef>
                <a:spcPct val="20000"/>
              </a:spcBef>
              <a:buClr>
                <a:srgbClr val="E9510E"/>
              </a:buClr>
              <a:buSzPct val="150000"/>
              <a:buFont typeface="Wingdings" pitchFamily="2" charset="2"/>
              <a:buChar char="q"/>
            </a:pPr>
            <a:r>
              <a:rPr lang="ru-RU" sz="1400" dirty="0">
                <a:solidFill>
                  <a:schemeClr val="tx1">
                    <a:lumMod val="65000"/>
                    <a:lumOff val="35000"/>
                  </a:schemeClr>
                </a:solidFill>
                <a:latin typeface="Arial" pitchFamily="34" charset="0"/>
                <a:cs typeface="Arial" pitchFamily="34" charset="0"/>
              </a:rPr>
              <a:t>Правила платежной системы (ПС) – детально описанные операции и регламенты взаимодействия</a:t>
            </a:r>
          </a:p>
          <a:p>
            <a:pPr marL="361950" indent="-361950">
              <a:spcBef>
                <a:spcPct val="20000"/>
              </a:spcBef>
              <a:buClr>
                <a:srgbClr val="E9510E"/>
              </a:buClr>
              <a:buSzPct val="150000"/>
              <a:buFont typeface="Wingdings" pitchFamily="2" charset="2"/>
              <a:buChar char="q"/>
            </a:pPr>
            <a:endParaRPr lang="ru-RU"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endParaRPr lang="ru-RU"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endParaRPr lang="ru-RU"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r>
              <a:rPr lang="ru-RU" sz="1400" dirty="0">
                <a:solidFill>
                  <a:schemeClr val="tx1">
                    <a:lumMod val="65000"/>
                    <a:lumOff val="35000"/>
                  </a:schemeClr>
                </a:solidFill>
                <a:latin typeface="Arial" pitchFamily="34" charset="0"/>
                <a:cs typeface="Arial" pitchFamily="34" charset="0"/>
              </a:rPr>
              <a:t>Многофункциональное процессинговое решение промышленного масштаба Way4Cards</a:t>
            </a:r>
            <a:endParaRPr lang="en-US"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endParaRPr lang="en-US"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endParaRPr lang="ru-RU" sz="20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r>
              <a:rPr lang="ru-RU" sz="1400" dirty="0" smtClean="0">
                <a:solidFill>
                  <a:schemeClr val="tx1">
                    <a:lumMod val="65000"/>
                    <a:lumOff val="35000"/>
                  </a:schemeClr>
                </a:solidFill>
                <a:latin typeface="Arial" pitchFamily="34" charset="0"/>
                <a:cs typeface="Arial" pitchFamily="34" charset="0"/>
              </a:rPr>
              <a:t>Автоматизированный </a:t>
            </a:r>
            <a:r>
              <a:rPr lang="ru-RU" sz="1400" dirty="0">
                <a:solidFill>
                  <a:schemeClr val="tx1">
                    <a:lumMod val="65000"/>
                    <a:lumOff val="35000"/>
                  </a:schemeClr>
                </a:solidFill>
                <a:latin typeface="Arial" pitchFamily="34" charset="0"/>
                <a:cs typeface="Arial" pitchFamily="34" charset="0"/>
              </a:rPr>
              <a:t>программно-аппаратный комплекс платежной системы</a:t>
            </a:r>
          </a:p>
          <a:p>
            <a:pPr marL="361950" indent="-361950">
              <a:spcBef>
                <a:spcPct val="20000"/>
              </a:spcBef>
              <a:buClr>
                <a:srgbClr val="E9510E"/>
              </a:buClr>
              <a:buSzPct val="150000"/>
              <a:buFont typeface="Wingdings" pitchFamily="2" charset="2"/>
              <a:buChar char="q"/>
            </a:pPr>
            <a:endParaRPr lang="ru-RU"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endParaRPr lang="ru-RU"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r>
              <a:rPr lang="ru-RU" sz="1400" dirty="0" smtClean="0">
                <a:solidFill>
                  <a:schemeClr val="tx1">
                    <a:lumMod val="65000"/>
                    <a:lumOff val="35000"/>
                  </a:schemeClr>
                </a:solidFill>
                <a:latin typeface="Arial" pitchFamily="34" charset="0"/>
                <a:cs typeface="Arial" pitchFamily="34" charset="0"/>
              </a:rPr>
              <a:t>Платежное </a:t>
            </a:r>
            <a:r>
              <a:rPr lang="ru-RU" sz="1400" dirty="0">
                <a:solidFill>
                  <a:schemeClr val="tx1">
                    <a:lumMod val="65000"/>
                    <a:lumOff val="35000"/>
                  </a:schemeClr>
                </a:solidFill>
                <a:latin typeface="Arial" pitchFamily="34" charset="0"/>
                <a:cs typeface="Arial" pitchFamily="34" charset="0"/>
              </a:rPr>
              <a:t>приложение ПРО100</a:t>
            </a:r>
          </a:p>
          <a:p>
            <a:pPr marL="361950" indent="-361950">
              <a:spcBef>
                <a:spcPct val="20000"/>
              </a:spcBef>
              <a:buClr>
                <a:srgbClr val="E9510E"/>
              </a:buClr>
              <a:buSzPct val="150000"/>
              <a:buFont typeface="Wingdings" pitchFamily="2" charset="2"/>
              <a:buChar char="q"/>
            </a:pPr>
            <a:endParaRPr lang="ru-RU" sz="1400" dirty="0">
              <a:solidFill>
                <a:schemeClr val="tx2"/>
              </a:solidFill>
              <a:cs typeface="Arial" pitchFamily="34" charset="0"/>
            </a:endParaRPr>
          </a:p>
          <a:p>
            <a:pPr marL="361950" indent="-361950">
              <a:spcBef>
                <a:spcPct val="20000"/>
              </a:spcBef>
              <a:buClr>
                <a:srgbClr val="E9510E"/>
              </a:buClr>
              <a:buSzPct val="150000"/>
              <a:buFont typeface="Wingdings" pitchFamily="2" charset="2"/>
              <a:buChar char="q"/>
            </a:pPr>
            <a:endParaRPr lang="ru-RU" sz="1400" dirty="0">
              <a:solidFill>
                <a:schemeClr val="tx2"/>
              </a:solidFill>
              <a:cs typeface="Arial" pitchFamily="34" charset="0"/>
            </a:endParaRPr>
          </a:p>
        </p:txBody>
      </p:sp>
      <p:sp>
        <p:nvSpPr>
          <p:cNvPr id="5" name="Прямоугольник 4"/>
          <p:cNvSpPr/>
          <p:nvPr/>
        </p:nvSpPr>
        <p:spPr>
          <a:xfrm>
            <a:off x="4572000" y="1138286"/>
            <a:ext cx="4486275" cy="4733604"/>
          </a:xfrm>
          <a:prstGeom prst="rect">
            <a:avLst/>
          </a:prstGeom>
        </p:spPr>
        <p:txBody>
          <a:bodyPr wrap="square">
            <a:spAutoFit/>
          </a:bodyPr>
          <a:lstStyle/>
          <a:p>
            <a:pPr marL="361950" indent="-361950" algn="just">
              <a:spcBef>
                <a:spcPct val="20000"/>
              </a:spcBef>
              <a:buClr>
                <a:srgbClr val="E9510E"/>
              </a:buClr>
              <a:buSzPct val="150000"/>
              <a:buFont typeface="Wingdings" pitchFamily="2" charset="2"/>
              <a:buChar char="ü"/>
            </a:pPr>
            <a:r>
              <a:rPr lang="ru-RU" sz="1300" dirty="0">
                <a:solidFill>
                  <a:schemeClr val="tx1">
                    <a:lumMod val="65000"/>
                    <a:lumOff val="35000"/>
                  </a:schemeClr>
                </a:solidFill>
                <a:latin typeface="Arial" pitchFamily="34" charset="0"/>
                <a:cs typeface="Arial" pitchFamily="34" charset="0"/>
              </a:rPr>
              <a:t>Правила ПС задают правовую основу деятельности ПС, регулируют взаимоотношения между участниками и ПС, описывают финансовые условия взаимодействия и регулируют форматы обмена данными</a:t>
            </a:r>
          </a:p>
          <a:p>
            <a:pPr marL="361950" indent="-361950" algn="just">
              <a:spcBef>
                <a:spcPct val="20000"/>
              </a:spcBef>
              <a:buClr>
                <a:srgbClr val="E9510E"/>
              </a:buClr>
              <a:buSzPct val="150000"/>
              <a:buFont typeface="Wingdings" pitchFamily="2" charset="2"/>
              <a:buChar char="ü"/>
            </a:pPr>
            <a:endParaRPr lang="en-US" sz="1300" dirty="0">
              <a:solidFill>
                <a:schemeClr val="tx1">
                  <a:lumMod val="65000"/>
                  <a:lumOff val="35000"/>
                </a:schemeClr>
              </a:solidFill>
              <a:latin typeface="Arial" pitchFamily="34" charset="0"/>
              <a:cs typeface="Arial" pitchFamily="34" charset="0"/>
            </a:endParaRPr>
          </a:p>
          <a:p>
            <a:pPr marL="361950" indent="-361950" algn="just">
              <a:spcBef>
                <a:spcPct val="20000"/>
              </a:spcBef>
              <a:buClr>
                <a:srgbClr val="E9510E"/>
              </a:buClr>
              <a:buSzPct val="150000"/>
              <a:buFont typeface="Wingdings" pitchFamily="2" charset="2"/>
              <a:buChar char="ü"/>
            </a:pPr>
            <a:r>
              <a:rPr lang="ru-RU" sz="1300" dirty="0">
                <a:solidFill>
                  <a:schemeClr val="tx1">
                    <a:lumMod val="65000"/>
                    <a:lumOff val="35000"/>
                  </a:schemeClr>
                </a:solidFill>
                <a:latin typeface="Arial" pitchFamily="34" charset="0"/>
                <a:cs typeface="Arial" pitchFamily="34" charset="0"/>
              </a:rPr>
              <a:t>В составе готового программно-аппаратного комплекса обеспечивает законченное процессинговое решение для осуществления взаимодействия и расчетов между участниками ПС, как по картам ПС ПРО100, так и по картам МПС (</a:t>
            </a:r>
            <a:r>
              <a:rPr lang="en-US" sz="1300" dirty="0">
                <a:solidFill>
                  <a:schemeClr val="tx1">
                    <a:lumMod val="65000"/>
                    <a:lumOff val="35000"/>
                  </a:schemeClr>
                </a:solidFill>
                <a:latin typeface="Arial" pitchFamily="34" charset="0"/>
                <a:cs typeface="Arial" pitchFamily="34" charset="0"/>
              </a:rPr>
              <a:t>Visa </a:t>
            </a:r>
            <a:r>
              <a:rPr lang="ru-RU" sz="1300" dirty="0">
                <a:solidFill>
                  <a:schemeClr val="tx1">
                    <a:lumMod val="65000"/>
                    <a:lumOff val="35000"/>
                  </a:schemeClr>
                </a:solidFill>
                <a:latin typeface="Arial" pitchFamily="34" charset="0"/>
                <a:cs typeface="Arial" pitchFamily="34" charset="0"/>
              </a:rPr>
              <a:t>и </a:t>
            </a:r>
            <a:r>
              <a:rPr lang="en-US" sz="1300" dirty="0">
                <a:solidFill>
                  <a:schemeClr val="tx1">
                    <a:lumMod val="65000"/>
                    <a:lumOff val="35000"/>
                  </a:schemeClr>
                </a:solidFill>
                <a:latin typeface="Arial" pitchFamily="34" charset="0"/>
                <a:cs typeface="Arial" pitchFamily="34" charset="0"/>
              </a:rPr>
              <a:t>MasterCard</a:t>
            </a:r>
            <a:r>
              <a:rPr lang="ru-RU" sz="1300" dirty="0">
                <a:solidFill>
                  <a:schemeClr val="tx1">
                    <a:lumMod val="65000"/>
                    <a:lumOff val="35000"/>
                  </a:schemeClr>
                </a:solidFill>
                <a:latin typeface="Arial" pitchFamily="34" charset="0"/>
                <a:cs typeface="Arial" pitchFamily="34" charset="0"/>
              </a:rPr>
              <a:t>)</a:t>
            </a:r>
          </a:p>
          <a:p>
            <a:pPr marL="361950" indent="-361950" algn="just">
              <a:spcBef>
                <a:spcPct val="20000"/>
              </a:spcBef>
              <a:buClr>
                <a:srgbClr val="E9510E"/>
              </a:buClr>
              <a:buSzPct val="150000"/>
              <a:buFont typeface="Wingdings" pitchFamily="2" charset="2"/>
              <a:buChar char="ü"/>
            </a:pPr>
            <a:endParaRPr lang="en-US" sz="1300" dirty="0">
              <a:solidFill>
                <a:schemeClr val="tx1">
                  <a:lumMod val="65000"/>
                  <a:lumOff val="35000"/>
                </a:schemeClr>
              </a:solidFill>
              <a:latin typeface="Arial" pitchFamily="34" charset="0"/>
              <a:cs typeface="Arial" pitchFamily="34" charset="0"/>
            </a:endParaRPr>
          </a:p>
          <a:p>
            <a:pPr marL="361950" indent="-361950" algn="just">
              <a:spcBef>
                <a:spcPct val="20000"/>
              </a:spcBef>
              <a:buClr>
                <a:srgbClr val="E9510E"/>
              </a:buClr>
              <a:buSzPct val="150000"/>
              <a:buFont typeface="Wingdings" pitchFamily="2" charset="2"/>
              <a:buChar char="ü"/>
            </a:pPr>
            <a:r>
              <a:rPr lang="ru-RU" sz="1300" dirty="0">
                <a:solidFill>
                  <a:schemeClr val="tx1">
                    <a:lumMod val="65000"/>
                    <a:lumOff val="35000"/>
                  </a:schemeClr>
                </a:solidFill>
                <a:latin typeface="Arial" pitchFamily="34" charset="0"/>
                <a:cs typeface="Arial" pitchFamily="34" charset="0"/>
              </a:rPr>
              <a:t>Обеспечивает сетевую инфраструктуру, взаимодействие всех блоков и подсистем ПС, автоматизирует функции ПС, обеспечивает расчет и защищенность операций</a:t>
            </a:r>
          </a:p>
          <a:p>
            <a:pPr marL="361950" indent="-361950" algn="just">
              <a:spcBef>
                <a:spcPct val="20000"/>
              </a:spcBef>
              <a:buClr>
                <a:srgbClr val="E9510E"/>
              </a:buClr>
              <a:buSzPct val="150000"/>
              <a:buFont typeface="Wingdings" pitchFamily="2" charset="2"/>
              <a:buChar char="ü"/>
            </a:pPr>
            <a:endParaRPr lang="en-US" sz="1300" dirty="0">
              <a:solidFill>
                <a:schemeClr val="tx1">
                  <a:lumMod val="65000"/>
                  <a:lumOff val="35000"/>
                </a:schemeClr>
              </a:solidFill>
              <a:latin typeface="Arial" pitchFamily="34" charset="0"/>
              <a:cs typeface="Arial" pitchFamily="34" charset="0"/>
            </a:endParaRPr>
          </a:p>
          <a:p>
            <a:pPr marL="361950" indent="-361950" algn="just">
              <a:spcBef>
                <a:spcPct val="20000"/>
              </a:spcBef>
              <a:buClr>
                <a:srgbClr val="E9510E"/>
              </a:buClr>
              <a:buSzPct val="150000"/>
              <a:buFont typeface="Wingdings" pitchFamily="2" charset="2"/>
              <a:buChar char="ü"/>
            </a:pPr>
            <a:r>
              <a:rPr lang="ru-RU" sz="1300" dirty="0">
                <a:solidFill>
                  <a:schemeClr val="tx1">
                    <a:lumMod val="65000"/>
                    <a:lumOff val="35000"/>
                  </a:schemeClr>
                </a:solidFill>
                <a:latin typeface="Arial" pitchFamily="34" charset="0"/>
                <a:cs typeface="Arial" pitchFamily="34" charset="0"/>
              </a:rPr>
              <a:t>Собственное приложение смарт-карты, поддерживающее все необходимые операции с платежными картами. Разработано в полном соответствии с международным EMV-стандартом</a:t>
            </a:r>
          </a:p>
        </p:txBody>
      </p:sp>
      <p:sp>
        <p:nvSpPr>
          <p:cNvPr id="6" name="Параллелограмм 5"/>
          <p:cNvSpPr>
            <a:spLocks noChangeAspect="1"/>
          </p:cNvSpPr>
          <p:nvPr/>
        </p:nvSpPr>
        <p:spPr>
          <a:xfrm>
            <a:off x="3275855" y="4"/>
            <a:ext cx="5648325" cy="797619"/>
          </a:xfrm>
          <a:prstGeom prst="parallelogram">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65000"/>
                    <a:lumOff val="35000"/>
                  </a:schemeClr>
                </a:solidFill>
                <a:latin typeface="Arial" pitchFamily="34" charset="0"/>
                <a:cs typeface="Arial" pitchFamily="34" charset="0"/>
              </a:rPr>
              <a:t>Что такое ПРО100?</a:t>
            </a:r>
            <a:endParaRPr lang="ru-RU"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2081451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420400" y="1208360"/>
            <a:ext cx="4261787" cy="5133713"/>
          </a:xfrm>
          <a:prstGeom prst="rect">
            <a:avLst/>
          </a:prstGeom>
        </p:spPr>
        <p:txBody>
          <a:bodyPr wrap="square">
            <a:spAutoFit/>
          </a:bodyPr>
          <a:lstStyle/>
          <a:p>
            <a:pPr marL="361950" indent="-361950">
              <a:spcBef>
                <a:spcPct val="20000"/>
              </a:spcBef>
              <a:buClr>
                <a:srgbClr val="E9510E"/>
              </a:buClr>
              <a:buSzPct val="150000"/>
              <a:buFont typeface="Wingdings" pitchFamily="2" charset="2"/>
              <a:buChar char="q"/>
            </a:pPr>
            <a:r>
              <a:rPr lang="ru-RU" sz="1400" dirty="0">
                <a:solidFill>
                  <a:schemeClr val="tx1">
                    <a:lumMod val="65000"/>
                    <a:lumOff val="35000"/>
                  </a:schemeClr>
                </a:solidFill>
                <a:latin typeface="Arial" pitchFamily="34" charset="0"/>
                <a:cs typeface="Arial" pitchFamily="34" charset="0"/>
              </a:rPr>
              <a:t>Система сертификации и подключения банков-участников</a:t>
            </a:r>
          </a:p>
          <a:p>
            <a:pPr marL="361950" indent="-361950">
              <a:spcBef>
                <a:spcPct val="20000"/>
              </a:spcBef>
              <a:buClr>
                <a:srgbClr val="E9510E"/>
              </a:buClr>
              <a:buSzPct val="150000"/>
              <a:buFont typeface="Wingdings" pitchFamily="2" charset="2"/>
              <a:buChar char="q"/>
            </a:pPr>
            <a:endParaRPr lang="ru-RU"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endParaRPr lang="ru-RU"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r>
              <a:rPr lang="ru-RU" sz="1400" dirty="0">
                <a:solidFill>
                  <a:schemeClr val="tx1">
                    <a:lumMod val="65000"/>
                    <a:lumOff val="35000"/>
                  </a:schemeClr>
                </a:solidFill>
                <a:latin typeface="Arial" pitchFamily="34" charset="0"/>
                <a:cs typeface="Arial" pitchFamily="34" charset="0"/>
              </a:rPr>
              <a:t>Технические спецификации и форматы взаимодействия участников</a:t>
            </a:r>
          </a:p>
          <a:p>
            <a:pPr marL="361950" indent="-361950">
              <a:spcBef>
                <a:spcPct val="20000"/>
              </a:spcBef>
              <a:buClr>
                <a:srgbClr val="E9510E"/>
              </a:buClr>
              <a:buSzPct val="150000"/>
              <a:buFont typeface="Wingdings" pitchFamily="2" charset="2"/>
              <a:buChar char="q"/>
            </a:pPr>
            <a:endParaRPr lang="ru-RU"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endParaRPr lang="ru-RU"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r>
              <a:rPr lang="ru-RU" sz="1400" dirty="0">
                <a:solidFill>
                  <a:schemeClr val="tx1">
                    <a:lumMod val="65000"/>
                    <a:lumOff val="35000"/>
                  </a:schemeClr>
                </a:solidFill>
                <a:latin typeface="Arial" pitchFamily="34" charset="0"/>
                <a:cs typeface="Arial" pitchFamily="34" charset="0"/>
              </a:rPr>
              <a:t>Комплекс информационной безопасности</a:t>
            </a:r>
          </a:p>
          <a:p>
            <a:pPr marL="361950" indent="-361950">
              <a:spcBef>
                <a:spcPct val="20000"/>
              </a:spcBef>
              <a:buClr>
                <a:srgbClr val="E9510E"/>
              </a:buClr>
              <a:buSzPct val="150000"/>
              <a:buFont typeface="Wingdings" pitchFamily="2" charset="2"/>
              <a:buChar char="q"/>
            </a:pPr>
            <a:endParaRPr lang="ru-RU"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endParaRPr lang="ru-RU"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endParaRPr lang="ru-RU"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endParaRPr lang="ru-RU"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endParaRPr lang="ru-RU"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r>
              <a:rPr lang="ru-RU" sz="1400" dirty="0">
                <a:solidFill>
                  <a:schemeClr val="tx1">
                    <a:lumMod val="65000"/>
                    <a:lumOff val="35000"/>
                  </a:schemeClr>
                </a:solidFill>
                <a:latin typeface="Arial" pitchFamily="34" charset="0"/>
                <a:cs typeface="Arial" pitchFamily="34" charset="0"/>
              </a:rPr>
              <a:t>Система претензионной работы</a:t>
            </a:r>
          </a:p>
          <a:p>
            <a:pPr marL="361950" indent="-361950">
              <a:spcBef>
                <a:spcPct val="20000"/>
              </a:spcBef>
              <a:buClr>
                <a:srgbClr val="E9510E"/>
              </a:buClr>
              <a:buSzPct val="150000"/>
              <a:buFont typeface="Wingdings" pitchFamily="2" charset="2"/>
              <a:buChar char="q"/>
            </a:pPr>
            <a:endParaRPr lang="ru-RU"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endParaRPr lang="ru-RU"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endParaRPr lang="ru-RU" sz="1400" dirty="0">
              <a:solidFill>
                <a:schemeClr val="tx1">
                  <a:lumMod val="65000"/>
                  <a:lumOff val="35000"/>
                </a:schemeClr>
              </a:solidFill>
              <a:latin typeface="Arial" pitchFamily="34" charset="0"/>
              <a:cs typeface="Arial" pitchFamily="34" charset="0"/>
            </a:endParaRPr>
          </a:p>
          <a:p>
            <a:pPr marL="361950" indent="-361950">
              <a:spcBef>
                <a:spcPct val="20000"/>
              </a:spcBef>
              <a:buClr>
                <a:srgbClr val="E9510E"/>
              </a:buClr>
              <a:buSzPct val="150000"/>
              <a:buFont typeface="Wingdings" pitchFamily="2" charset="2"/>
              <a:buChar char="q"/>
            </a:pPr>
            <a:r>
              <a:rPr lang="ru-RU" sz="1400" dirty="0">
                <a:solidFill>
                  <a:schemeClr val="tx1">
                    <a:lumMod val="65000"/>
                    <a:lumOff val="35000"/>
                  </a:schemeClr>
                </a:solidFill>
                <a:latin typeface="Arial" pitchFamily="34" charset="0"/>
                <a:cs typeface="Arial" pitchFamily="34" charset="0"/>
              </a:rPr>
              <a:t>Профессиональная команда </a:t>
            </a:r>
          </a:p>
          <a:p>
            <a:pPr marL="361950" indent="-361950">
              <a:spcBef>
                <a:spcPct val="20000"/>
              </a:spcBef>
              <a:buClr>
                <a:srgbClr val="E9510E"/>
              </a:buClr>
              <a:buSzPct val="150000"/>
              <a:buFont typeface="Wingdings" pitchFamily="2" charset="2"/>
              <a:buChar char="q"/>
            </a:pPr>
            <a:endParaRPr lang="ru-RU" sz="1400" dirty="0">
              <a:solidFill>
                <a:schemeClr val="tx2"/>
              </a:solidFill>
              <a:cs typeface="Arial" pitchFamily="34" charset="0"/>
            </a:endParaRPr>
          </a:p>
        </p:txBody>
      </p:sp>
      <p:sp>
        <p:nvSpPr>
          <p:cNvPr id="24" name="Прямоугольник 23"/>
          <p:cNvSpPr/>
          <p:nvPr/>
        </p:nvSpPr>
        <p:spPr>
          <a:xfrm>
            <a:off x="4682188" y="1138286"/>
            <a:ext cx="4328462" cy="5413790"/>
          </a:xfrm>
          <a:prstGeom prst="rect">
            <a:avLst/>
          </a:prstGeom>
        </p:spPr>
        <p:txBody>
          <a:bodyPr wrap="square">
            <a:spAutoFit/>
          </a:bodyPr>
          <a:lstStyle/>
          <a:p>
            <a:pPr marL="361950" indent="-361950" algn="just">
              <a:spcBef>
                <a:spcPct val="20000"/>
              </a:spcBef>
              <a:buClr>
                <a:srgbClr val="E9510E"/>
              </a:buClr>
              <a:buSzPct val="150000"/>
              <a:buFont typeface="Wingdings" pitchFamily="2" charset="2"/>
              <a:buChar char="ü"/>
            </a:pPr>
            <a:r>
              <a:rPr lang="ru-RU" sz="1300" dirty="0">
                <a:solidFill>
                  <a:schemeClr val="tx1">
                    <a:lumMod val="65000"/>
                    <a:lumOff val="35000"/>
                  </a:schemeClr>
                </a:solidFill>
                <a:latin typeface="Arial" pitchFamily="34" charset="0"/>
                <a:cs typeface="Arial" pitchFamily="34" charset="0"/>
              </a:rPr>
              <a:t>Готовый комплекс организационных и технических мероприятий, требуемых для начала работы с банком-участником ПС</a:t>
            </a:r>
          </a:p>
          <a:p>
            <a:pPr marL="361950" indent="-361950" algn="just">
              <a:spcBef>
                <a:spcPct val="20000"/>
              </a:spcBef>
              <a:buClr>
                <a:srgbClr val="E9510E"/>
              </a:buClr>
              <a:buSzPct val="150000"/>
              <a:buFont typeface="Wingdings" pitchFamily="2" charset="2"/>
              <a:buChar char="ü"/>
            </a:pPr>
            <a:endParaRPr lang="ru-RU" sz="1300" dirty="0">
              <a:solidFill>
                <a:schemeClr val="tx1">
                  <a:lumMod val="65000"/>
                  <a:lumOff val="35000"/>
                </a:schemeClr>
              </a:solidFill>
              <a:latin typeface="Arial" pitchFamily="34" charset="0"/>
              <a:cs typeface="Arial" pitchFamily="34" charset="0"/>
            </a:endParaRPr>
          </a:p>
          <a:p>
            <a:pPr marL="361950" indent="-361950" algn="just">
              <a:spcBef>
                <a:spcPct val="20000"/>
              </a:spcBef>
              <a:buClr>
                <a:srgbClr val="E9510E"/>
              </a:buClr>
              <a:buSzPct val="150000"/>
              <a:buFont typeface="Wingdings" pitchFamily="2" charset="2"/>
              <a:buChar char="ü"/>
            </a:pPr>
            <a:r>
              <a:rPr lang="ru-RU" sz="1300" dirty="0">
                <a:solidFill>
                  <a:schemeClr val="tx1">
                    <a:lumMod val="65000"/>
                    <a:lumOff val="35000"/>
                  </a:schemeClr>
                </a:solidFill>
                <a:latin typeface="Arial" pitchFamily="34" charset="0"/>
                <a:cs typeface="Arial" pitchFamily="34" charset="0"/>
              </a:rPr>
              <a:t>Обеспечивают технологическую совместимость при подключении и промышленном использовании с большинством используемых в стране процессинговых решений</a:t>
            </a:r>
          </a:p>
          <a:p>
            <a:pPr marL="361950" indent="-361950" algn="just">
              <a:spcBef>
                <a:spcPct val="20000"/>
              </a:spcBef>
              <a:buClr>
                <a:srgbClr val="E9510E"/>
              </a:buClr>
              <a:buSzPct val="150000"/>
              <a:buFont typeface="Wingdings" pitchFamily="2" charset="2"/>
              <a:buChar char="ü"/>
            </a:pPr>
            <a:endParaRPr lang="ru-RU" sz="1300" dirty="0">
              <a:solidFill>
                <a:schemeClr val="tx1">
                  <a:lumMod val="65000"/>
                  <a:lumOff val="35000"/>
                </a:schemeClr>
              </a:solidFill>
              <a:latin typeface="Arial" pitchFamily="34" charset="0"/>
              <a:cs typeface="Arial" pitchFamily="34" charset="0"/>
            </a:endParaRPr>
          </a:p>
          <a:p>
            <a:pPr marL="361950" indent="-361950" algn="just">
              <a:spcBef>
                <a:spcPct val="20000"/>
              </a:spcBef>
              <a:buClr>
                <a:srgbClr val="E9510E"/>
              </a:buClr>
              <a:buSzPct val="150000"/>
              <a:buFont typeface="Wingdings" pitchFamily="2" charset="2"/>
              <a:buChar char="ü"/>
            </a:pPr>
            <a:r>
              <a:rPr lang="ru-RU" sz="1300" dirty="0">
                <a:solidFill>
                  <a:schemeClr val="tx1">
                    <a:lumMod val="65000"/>
                    <a:lumOff val="35000"/>
                  </a:schemeClr>
                </a:solidFill>
                <a:latin typeface="Arial" pitchFamily="34" charset="0"/>
                <a:cs typeface="Arial" pitchFamily="34" charset="0"/>
              </a:rPr>
              <a:t>Защита всего комплекса программно-аппаратных средств ПС от вторжений. Защита данных, хранящихся и обрабатываемых ПС от несанкционированного ознакомления и модификации. Мониторинг подозрительной активности, защита и предупреждение неправомерной </a:t>
            </a:r>
            <a:r>
              <a:rPr lang="ru-RU" sz="1300" dirty="0" smtClean="0">
                <a:solidFill>
                  <a:schemeClr val="tx1">
                    <a:lumMod val="65000"/>
                    <a:lumOff val="35000"/>
                  </a:schemeClr>
                </a:solidFill>
                <a:latin typeface="Arial" pitchFamily="34" charset="0"/>
                <a:cs typeface="Arial" pitchFamily="34" charset="0"/>
              </a:rPr>
              <a:t>деятельности</a:t>
            </a:r>
          </a:p>
          <a:p>
            <a:pPr marL="361950" indent="-361950" algn="just">
              <a:spcBef>
                <a:spcPct val="20000"/>
              </a:spcBef>
              <a:buClr>
                <a:srgbClr val="E9510E"/>
              </a:buClr>
              <a:buSzPct val="150000"/>
              <a:buFont typeface="Wingdings" pitchFamily="2" charset="2"/>
              <a:buChar char="ü"/>
            </a:pPr>
            <a:endParaRPr lang="ru-RU" sz="1300" dirty="0">
              <a:solidFill>
                <a:schemeClr val="tx1">
                  <a:lumMod val="65000"/>
                  <a:lumOff val="35000"/>
                </a:schemeClr>
              </a:solidFill>
              <a:latin typeface="Arial" pitchFamily="34" charset="0"/>
              <a:cs typeface="Arial" pitchFamily="34" charset="0"/>
            </a:endParaRPr>
          </a:p>
          <a:p>
            <a:pPr marL="361950" indent="-361950" algn="just">
              <a:spcBef>
                <a:spcPct val="20000"/>
              </a:spcBef>
              <a:buClr>
                <a:srgbClr val="E9510E"/>
              </a:buClr>
              <a:buSzPct val="150000"/>
              <a:buFont typeface="Wingdings" pitchFamily="2" charset="2"/>
              <a:buChar char="ü"/>
            </a:pPr>
            <a:r>
              <a:rPr lang="ru-RU" sz="1300" dirty="0">
                <a:solidFill>
                  <a:schemeClr val="tx1">
                    <a:lumMod val="65000"/>
                    <a:lumOff val="35000"/>
                  </a:schemeClr>
                </a:solidFill>
                <a:latin typeface="Arial" pitchFamily="34" charset="0"/>
                <a:cs typeface="Arial" pitchFamily="34" charset="0"/>
              </a:rPr>
              <a:t>Обеспечивает обработку полного цикла диспутов (разрешения разногласий) между эмитентами и эквайерами в детализации проведения каждой аналитической </a:t>
            </a:r>
            <a:r>
              <a:rPr lang="ru-RU" sz="1300" dirty="0" smtClean="0">
                <a:solidFill>
                  <a:schemeClr val="tx1">
                    <a:lumMod val="65000"/>
                    <a:lumOff val="35000"/>
                  </a:schemeClr>
                </a:solidFill>
                <a:latin typeface="Arial" pitchFamily="34" charset="0"/>
                <a:cs typeface="Arial" pitchFamily="34" charset="0"/>
              </a:rPr>
              <a:t>операции</a:t>
            </a:r>
          </a:p>
          <a:p>
            <a:pPr marL="361950" indent="-361950" algn="just">
              <a:spcBef>
                <a:spcPct val="20000"/>
              </a:spcBef>
              <a:buClr>
                <a:srgbClr val="E9510E"/>
              </a:buClr>
              <a:buSzPct val="150000"/>
              <a:buFont typeface="Wingdings" pitchFamily="2" charset="2"/>
              <a:buChar char="ü"/>
            </a:pPr>
            <a:endParaRPr lang="ru-RU" sz="1300" dirty="0">
              <a:solidFill>
                <a:schemeClr val="tx1">
                  <a:lumMod val="65000"/>
                  <a:lumOff val="35000"/>
                </a:schemeClr>
              </a:solidFill>
              <a:latin typeface="Arial" pitchFamily="34" charset="0"/>
              <a:cs typeface="Arial" pitchFamily="34" charset="0"/>
            </a:endParaRPr>
          </a:p>
          <a:p>
            <a:pPr marL="361950" indent="-361950" algn="just">
              <a:spcBef>
                <a:spcPct val="20000"/>
              </a:spcBef>
              <a:buClr>
                <a:srgbClr val="E9510E"/>
              </a:buClr>
              <a:buSzPct val="150000"/>
              <a:buFont typeface="Wingdings" pitchFamily="2" charset="2"/>
              <a:buChar char="ü"/>
            </a:pPr>
            <a:r>
              <a:rPr lang="ru-RU" sz="1300" dirty="0">
                <a:solidFill>
                  <a:schemeClr val="tx1">
                    <a:lumMod val="65000"/>
                    <a:lumOff val="35000"/>
                  </a:schemeClr>
                </a:solidFill>
                <a:latin typeface="Arial" pitchFamily="34" charset="0"/>
                <a:cs typeface="Arial" pitchFamily="34" charset="0"/>
              </a:rPr>
              <a:t>Обеспечивает бесперебойное функционирование ПС и развитие ПС, а так же привлечение и сопровождение Участников</a:t>
            </a:r>
          </a:p>
        </p:txBody>
      </p:sp>
      <p:sp>
        <p:nvSpPr>
          <p:cNvPr id="26" name="Параллелограмм 25"/>
          <p:cNvSpPr>
            <a:spLocks noChangeAspect="1"/>
          </p:cNvSpPr>
          <p:nvPr/>
        </p:nvSpPr>
        <p:spPr>
          <a:xfrm>
            <a:off x="3275855" y="4"/>
            <a:ext cx="5648325" cy="797619"/>
          </a:xfrm>
          <a:prstGeom prst="parallelogram">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65000"/>
                    <a:lumOff val="35000"/>
                  </a:schemeClr>
                </a:solidFill>
                <a:latin typeface="Arial" pitchFamily="34" charset="0"/>
                <a:cs typeface="Arial" pitchFamily="34" charset="0"/>
              </a:rPr>
              <a:t>Что такое ПРО100?</a:t>
            </a:r>
            <a:endParaRPr lang="ru-RU"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3378149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finansmir.ru/wp-content/uploads/2011/12/sberban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00" y="1304181"/>
            <a:ext cx="1857375" cy="828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foodmag.ru/img/f121d135f39f03e48da5fe5e8ced5b0a_1348667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337024"/>
            <a:ext cx="2476500" cy="6263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http://www.orelbanks.ru/bimage/_minban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642" y="2044452"/>
            <a:ext cx="2063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data.cbonds.info/organisations_logos/473/ABB_log_ne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3140968"/>
            <a:ext cx="1063770" cy="452005"/>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5326" y="3281009"/>
            <a:ext cx="920079" cy="1012087"/>
          </a:xfrm>
          <a:prstGeom prst="rect">
            <a:avLst/>
          </a:prstGeom>
        </p:spPr>
      </p:pic>
      <p:pic>
        <p:nvPicPr>
          <p:cNvPr id="9" name="Picture 22" descr="https://online.centrinvest.ru/CIIBS32/images/logo_ru.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642" y="3933056"/>
            <a:ext cx="1671638" cy="4343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8" descr="http://www.ski-ugra.ru/ru/images/stories/rec/hm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90917" y="5514304"/>
            <a:ext cx="1533743" cy="709328"/>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0859" y="4552755"/>
            <a:ext cx="2153549" cy="371649"/>
          </a:xfrm>
          <a:prstGeom prst="rect">
            <a:avLst/>
          </a:prstGeom>
        </p:spPr>
      </p:pic>
      <p:pic>
        <p:nvPicPr>
          <p:cNvPr id="12" name="Рисунок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82890" y="2132856"/>
            <a:ext cx="1099104" cy="887613"/>
          </a:xfrm>
          <a:prstGeom prst="rect">
            <a:avLst/>
          </a:prstGeom>
        </p:spPr>
      </p:pic>
      <p:pic>
        <p:nvPicPr>
          <p:cNvPr id="1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000" y="5173761"/>
            <a:ext cx="130968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6" descr="http://533301.ru/content/upload/surgutneftegazbank_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3118" y="4725144"/>
            <a:ext cx="2194666" cy="1197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http://toplogos.ru/images/logo-bank-sankt-peterbur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1017" y="5736075"/>
            <a:ext cx="1490751" cy="2657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pda.fedpress.ru/sites/fedpress/files/users/Evgesha/smp_bank.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25652" y="4460362"/>
            <a:ext cx="17145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yugopolis.ru/data/mediadb/2383/0000/0264/26495/600x10000_in__.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04248" y="5418692"/>
            <a:ext cx="1109663" cy="7405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Металлинвестбанк"/>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55976" y="5757049"/>
            <a:ext cx="1590675" cy="2238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chbrr.crimea.ua/sites/default/files/omega_logo.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4588" y="4619604"/>
            <a:ext cx="1101090" cy="304800"/>
          </a:xfrm>
          <a:prstGeom prst="rect">
            <a:avLst/>
          </a:prstGeom>
          <a:noFill/>
          <a:extLst>
            <a:ext uri="{909E8E84-426E-40DD-AFC4-6F175D3DCCD1}">
              <a14:hiddenFill xmlns:a14="http://schemas.microsoft.com/office/drawing/2010/main">
                <a:solidFill>
                  <a:srgbClr val="FFFFFF"/>
                </a:solidFill>
              </a14:hiddenFill>
            </a:ext>
          </a:extLst>
        </p:spPr>
      </p:pic>
      <p:sp>
        <p:nvSpPr>
          <p:cNvPr id="23" name="Параллелограмм 22"/>
          <p:cNvSpPr>
            <a:spLocks noChangeAspect="1"/>
          </p:cNvSpPr>
          <p:nvPr/>
        </p:nvSpPr>
        <p:spPr>
          <a:xfrm>
            <a:off x="3275855" y="4"/>
            <a:ext cx="5648325" cy="797619"/>
          </a:xfrm>
          <a:prstGeom prst="parallelogram">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65000"/>
                    <a:lumOff val="35000"/>
                  </a:schemeClr>
                </a:solidFill>
                <a:latin typeface="Arial" pitchFamily="34" charset="0"/>
                <a:cs typeface="Arial" pitchFamily="34" charset="0"/>
              </a:rPr>
              <a:t>Банки - Участники</a:t>
            </a:r>
            <a:endParaRPr lang="ru-RU" dirty="0">
              <a:solidFill>
                <a:schemeClr val="tx1">
                  <a:lumMod val="65000"/>
                  <a:lumOff val="35000"/>
                </a:schemeClr>
              </a:solidFill>
              <a:latin typeface="Arial" pitchFamily="34" charset="0"/>
              <a:cs typeface="Arial" pitchFamily="34" charset="0"/>
            </a:endParaRPr>
          </a:p>
        </p:txBody>
      </p:sp>
      <p:sp>
        <p:nvSpPr>
          <p:cNvPr id="21" name="Параллелограмм 20"/>
          <p:cNvSpPr>
            <a:spLocks noChangeAspect="1"/>
          </p:cNvSpPr>
          <p:nvPr/>
        </p:nvSpPr>
        <p:spPr>
          <a:xfrm>
            <a:off x="4652460" y="980728"/>
            <a:ext cx="4023996" cy="932620"/>
          </a:xfrm>
          <a:prstGeom prst="parallelogram">
            <a:avLst/>
          </a:prstGeom>
          <a:solidFill>
            <a:srgbClr val="4A8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lvl="1" indent="-266700">
              <a:spcBef>
                <a:spcPct val="20000"/>
              </a:spcBef>
              <a:spcAft>
                <a:spcPts val="600"/>
              </a:spcAft>
              <a:buClr>
                <a:srgbClr val="CA5227"/>
              </a:buClr>
              <a:buSzPct val="100000"/>
              <a:buBlip>
                <a:blip r:embed="rId19"/>
              </a:buBlip>
              <a:tabLst>
                <a:tab pos="180975" algn="l"/>
                <a:tab pos="8077200" algn="l"/>
              </a:tabLst>
            </a:pPr>
            <a:r>
              <a:rPr lang="ru-RU" sz="1400" dirty="0">
                <a:solidFill>
                  <a:schemeClr val="bg1"/>
                </a:solidFill>
                <a:cs typeface="Arial" pitchFamily="34" charset="0"/>
              </a:rPr>
              <a:t>Более </a:t>
            </a:r>
            <a:r>
              <a:rPr lang="ru-RU" sz="1400" b="1" dirty="0">
                <a:solidFill>
                  <a:schemeClr val="bg1"/>
                </a:solidFill>
                <a:effectLst>
                  <a:outerShdw blurRad="38100" dist="38100" dir="2700000" algn="tl">
                    <a:srgbClr val="000000">
                      <a:alpha val="43137"/>
                    </a:srgbClr>
                  </a:outerShdw>
                </a:effectLst>
                <a:cs typeface="Arial" pitchFamily="34" charset="0"/>
              </a:rPr>
              <a:t>20</a:t>
            </a:r>
            <a:r>
              <a:rPr lang="ru-RU" sz="1400" dirty="0">
                <a:solidFill>
                  <a:schemeClr val="bg1"/>
                </a:solidFill>
                <a:cs typeface="Arial" pitchFamily="34" charset="0"/>
              </a:rPr>
              <a:t> кредитных </a:t>
            </a:r>
            <a:r>
              <a:rPr lang="ru-RU" sz="1400" dirty="0" smtClean="0">
                <a:solidFill>
                  <a:schemeClr val="bg1"/>
                </a:solidFill>
                <a:cs typeface="Arial" pitchFamily="34" charset="0"/>
              </a:rPr>
              <a:t>организации</a:t>
            </a:r>
            <a:endParaRPr lang="ru-RU" sz="1400" dirty="0">
              <a:solidFill>
                <a:schemeClr val="bg1"/>
              </a:solidFill>
              <a:cs typeface="Arial" pitchFamily="34" charset="0"/>
            </a:endParaRPr>
          </a:p>
        </p:txBody>
      </p:sp>
      <p:sp>
        <p:nvSpPr>
          <p:cNvPr id="24" name="Параллелограмм 23"/>
          <p:cNvSpPr>
            <a:spLocks noChangeAspect="1"/>
          </p:cNvSpPr>
          <p:nvPr/>
        </p:nvSpPr>
        <p:spPr>
          <a:xfrm>
            <a:off x="4387995" y="2048713"/>
            <a:ext cx="4023996" cy="932620"/>
          </a:xfrm>
          <a:prstGeom prst="parallelogram">
            <a:avLst/>
          </a:prstGeom>
          <a:solidFill>
            <a:srgbClr val="4A8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lvl="1" indent="-266700">
              <a:spcBef>
                <a:spcPct val="20000"/>
              </a:spcBef>
              <a:spcAft>
                <a:spcPts val="600"/>
              </a:spcAft>
              <a:buClr>
                <a:srgbClr val="CA5227"/>
              </a:buClr>
              <a:buSzPct val="100000"/>
              <a:buBlip>
                <a:blip r:embed="rId19"/>
              </a:buBlip>
              <a:tabLst>
                <a:tab pos="180975" algn="l"/>
                <a:tab pos="8077200" algn="l"/>
              </a:tabLst>
            </a:pPr>
            <a:r>
              <a:rPr lang="ru-RU" sz="1400" dirty="0">
                <a:solidFill>
                  <a:schemeClr val="bg1"/>
                </a:solidFill>
                <a:cs typeface="Arial" pitchFamily="34" charset="0"/>
              </a:rPr>
              <a:t>Эмитировано более </a:t>
            </a:r>
            <a:r>
              <a:rPr lang="ru-RU" sz="1400" b="1" dirty="0">
                <a:solidFill>
                  <a:schemeClr val="bg1"/>
                </a:solidFill>
                <a:effectLst>
                  <a:outerShdw blurRad="38100" dist="38100" dir="2700000" algn="tl">
                    <a:srgbClr val="000000">
                      <a:alpha val="43137"/>
                    </a:srgbClr>
                  </a:outerShdw>
                </a:effectLst>
                <a:cs typeface="Arial" pitchFamily="34" charset="0"/>
              </a:rPr>
              <a:t>1 </a:t>
            </a:r>
            <a:r>
              <a:rPr lang="en-US" sz="1400" b="1" dirty="0" smtClean="0">
                <a:solidFill>
                  <a:schemeClr val="bg1"/>
                </a:solidFill>
                <a:effectLst>
                  <a:outerShdw blurRad="38100" dist="38100" dir="2700000" algn="tl">
                    <a:srgbClr val="000000">
                      <a:alpha val="43137"/>
                    </a:srgbClr>
                  </a:outerShdw>
                </a:effectLst>
                <a:cs typeface="Arial" pitchFamily="34" charset="0"/>
              </a:rPr>
              <a:t>2</a:t>
            </a:r>
            <a:r>
              <a:rPr lang="ru-RU" sz="1400" b="1" dirty="0" smtClean="0">
                <a:solidFill>
                  <a:schemeClr val="bg1"/>
                </a:solidFill>
                <a:effectLst>
                  <a:outerShdw blurRad="38100" dist="38100" dir="2700000" algn="tl">
                    <a:srgbClr val="000000">
                      <a:alpha val="43137"/>
                    </a:srgbClr>
                  </a:outerShdw>
                </a:effectLst>
                <a:cs typeface="Arial" pitchFamily="34" charset="0"/>
              </a:rPr>
              <a:t>00 </a:t>
            </a:r>
            <a:r>
              <a:rPr lang="ru-RU" sz="1400" b="1" dirty="0">
                <a:solidFill>
                  <a:schemeClr val="bg1"/>
                </a:solidFill>
                <a:effectLst>
                  <a:outerShdw blurRad="38100" dist="38100" dir="2700000" algn="tl">
                    <a:srgbClr val="000000">
                      <a:alpha val="43137"/>
                    </a:srgbClr>
                  </a:outerShdw>
                </a:effectLst>
                <a:cs typeface="Arial" pitchFamily="34" charset="0"/>
              </a:rPr>
              <a:t>000 </a:t>
            </a:r>
            <a:r>
              <a:rPr lang="ru-RU" sz="1400" dirty="0">
                <a:solidFill>
                  <a:schemeClr val="bg1"/>
                </a:solidFill>
                <a:cs typeface="Arial" pitchFamily="34" charset="0"/>
              </a:rPr>
              <a:t>карт</a:t>
            </a:r>
          </a:p>
        </p:txBody>
      </p:sp>
      <p:sp>
        <p:nvSpPr>
          <p:cNvPr id="25" name="Параллелограмм 24"/>
          <p:cNvSpPr>
            <a:spLocks noChangeAspect="1"/>
          </p:cNvSpPr>
          <p:nvPr/>
        </p:nvSpPr>
        <p:spPr>
          <a:xfrm>
            <a:off x="4148404" y="3144452"/>
            <a:ext cx="4023996" cy="932620"/>
          </a:xfrm>
          <a:prstGeom prst="parallelogram">
            <a:avLst/>
          </a:prstGeom>
          <a:solidFill>
            <a:srgbClr val="4A8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lvl="1" indent="-361950">
              <a:spcBef>
                <a:spcPct val="20000"/>
              </a:spcBef>
              <a:spcAft>
                <a:spcPts val="600"/>
              </a:spcAft>
              <a:buClr>
                <a:srgbClr val="CA5227"/>
              </a:buClr>
              <a:buSzPct val="100000"/>
              <a:buBlip>
                <a:blip r:embed="rId19"/>
              </a:buBlip>
              <a:tabLst>
                <a:tab pos="361950" algn="l"/>
                <a:tab pos="8077200" algn="l"/>
              </a:tabLst>
            </a:pPr>
            <a:r>
              <a:rPr lang="ru-RU" sz="1400" dirty="0">
                <a:solidFill>
                  <a:schemeClr val="bg1"/>
                </a:solidFill>
                <a:cs typeface="Arial" pitchFamily="34" charset="0"/>
              </a:rPr>
              <a:t>Более </a:t>
            </a:r>
            <a:r>
              <a:rPr lang="ru-RU" sz="1400" b="1" dirty="0">
                <a:solidFill>
                  <a:schemeClr val="bg1"/>
                </a:solidFill>
                <a:effectLst>
                  <a:outerShdw blurRad="38100" dist="38100" dir="2700000" algn="tl">
                    <a:srgbClr val="000000">
                      <a:alpha val="43137"/>
                    </a:srgbClr>
                  </a:outerShdw>
                </a:effectLst>
                <a:cs typeface="Arial" pitchFamily="34" charset="0"/>
              </a:rPr>
              <a:t>50% </a:t>
            </a:r>
            <a:r>
              <a:rPr lang="ru-RU" sz="1400" dirty="0">
                <a:solidFill>
                  <a:schemeClr val="bg1"/>
                </a:solidFill>
                <a:cs typeface="Arial" pitchFamily="34" charset="0"/>
              </a:rPr>
              <a:t>всего рынка эквайеринга РФ</a:t>
            </a:r>
          </a:p>
        </p:txBody>
      </p:sp>
    </p:spTree>
    <p:extLst>
      <p:ext uri="{BB962C8B-B14F-4D97-AF65-F5344CB8AC3E}">
        <p14:creationId xmlns:p14="http://schemas.microsoft.com/office/powerpoint/2010/main" val="3119326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92696"/>
            <a:ext cx="3040496" cy="27578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Параллелограмм 7"/>
          <p:cNvSpPr>
            <a:spLocks noChangeAspect="1"/>
          </p:cNvSpPr>
          <p:nvPr/>
        </p:nvSpPr>
        <p:spPr>
          <a:xfrm>
            <a:off x="3275855" y="4"/>
            <a:ext cx="5648325" cy="797619"/>
          </a:xfrm>
          <a:prstGeom prst="parallelogram">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65000"/>
                    <a:lumOff val="35000"/>
                  </a:schemeClr>
                </a:solidFill>
                <a:latin typeface="Arial" pitchFamily="34" charset="0"/>
                <a:cs typeface="Arial" pitchFamily="34" charset="0"/>
              </a:rPr>
              <a:t>География обслуживания</a:t>
            </a:r>
            <a:endParaRPr lang="ru-RU" dirty="0">
              <a:solidFill>
                <a:schemeClr val="tx1">
                  <a:lumMod val="65000"/>
                  <a:lumOff val="35000"/>
                </a:schemeClr>
              </a:solidFill>
              <a:latin typeface="Arial" pitchFamily="34" charset="0"/>
              <a:cs typeface="Arial" pitchFamily="34" charset="0"/>
            </a:endParaRPr>
          </a:p>
        </p:txBody>
      </p:sp>
      <p:sp>
        <p:nvSpPr>
          <p:cNvPr id="9" name="Параллелограмм 8"/>
          <p:cNvSpPr/>
          <p:nvPr/>
        </p:nvSpPr>
        <p:spPr>
          <a:xfrm>
            <a:off x="3621522" y="1052736"/>
            <a:ext cx="5064384" cy="2160240"/>
          </a:xfrm>
          <a:prstGeom prst="parallelogram">
            <a:avLst/>
          </a:prstGeom>
          <a:noFill/>
          <a:ln>
            <a:solidFill>
              <a:srgbClr val="4A8938"/>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rtlCol="0" anchor="ctr"/>
          <a:lstStyle/>
          <a:p>
            <a:pPr marL="361950" lvl="1" indent="-361950" algn="ctr">
              <a:spcBef>
                <a:spcPts val="600"/>
              </a:spcBef>
              <a:spcAft>
                <a:spcPts val="1200"/>
              </a:spcAft>
              <a:buClr>
                <a:srgbClr val="4A8938"/>
              </a:buClr>
              <a:buSzPct val="100000"/>
              <a:tabLst>
                <a:tab pos="0" algn="l"/>
                <a:tab pos="361950" algn="l"/>
                <a:tab pos="446088"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400" b="1" dirty="0">
                <a:solidFill>
                  <a:srgbClr val="E85010"/>
                </a:solidFill>
                <a:effectLst>
                  <a:outerShdw blurRad="38100" dist="38100" dir="2700000" algn="tl">
                    <a:srgbClr val="000000">
                      <a:alpha val="43137"/>
                    </a:srgbClr>
                  </a:outerShdw>
                </a:effectLst>
                <a:cs typeface="Arial" pitchFamily="34" charset="0"/>
              </a:rPr>
              <a:t>Инфраструктура обслуживания</a:t>
            </a:r>
          </a:p>
          <a:p>
            <a:pPr marL="361950" lvl="1" indent="-361950">
              <a:spcAft>
                <a:spcPts val="600"/>
              </a:spcAft>
              <a:buClr>
                <a:srgbClr val="CA5227"/>
              </a:buClr>
              <a:buSzPct val="100000"/>
              <a:buBlip>
                <a:blip r:embed="rId3"/>
              </a:buBlip>
              <a:tabLst>
                <a:tab pos="0" algn="l"/>
                <a:tab pos="361950" algn="l"/>
                <a:tab pos="446088"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более </a:t>
            </a:r>
            <a:r>
              <a:rPr lang="en-US" sz="1300" b="1" dirty="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50</a:t>
            </a:r>
            <a:r>
              <a:rPr lang="ru-RU" sz="1300" b="1" dirty="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0 000 </a:t>
            </a:r>
            <a:r>
              <a:rPr lang="ru-RU" sz="1300" dirty="0">
                <a:solidFill>
                  <a:schemeClr val="tx1">
                    <a:lumMod val="65000"/>
                    <a:lumOff val="35000"/>
                  </a:schemeClr>
                </a:solidFill>
                <a:latin typeface="Arial" pitchFamily="34" charset="0"/>
                <a:cs typeface="Arial" pitchFamily="34" charset="0"/>
              </a:rPr>
              <a:t>ТСП</a:t>
            </a:r>
          </a:p>
          <a:p>
            <a:pPr marL="361950" lvl="1" indent="-361950">
              <a:spcAft>
                <a:spcPts val="600"/>
              </a:spcAft>
              <a:buClr>
                <a:srgbClr val="CA5227"/>
              </a:buClr>
              <a:buSzPct val="100000"/>
              <a:buBlip>
                <a:blip r:embed="rId3"/>
              </a:buBlip>
              <a:tabLst>
                <a:tab pos="0" algn="l"/>
                <a:tab pos="361950" algn="l"/>
                <a:tab pos="446088"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около </a:t>
            </a:r>
            <a:r>
              <a:rPr lang="ru-RU" sz="1300" b="1" dirty="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100 000 </a:t>
            </a:r>
            <a:r>
              <a:rPr lang="ru-RU" sz="1300" dirty="0">
                <a:solidFill>
                  <a:schemeClr val="tx1">
                    <a:lumMod val="65000"/>
                    <a:lumOff val="35000"/>
                  </a:schemeClr>
                </a:solidFill>
                <a:latin typeface="Arial" pitchFamily="34" charset="0"/>
                <a:cs typeface="Arial" pitchFamily="34" charset="0"/>
              </a:rPr>
              <a:t>банкоматов</a:t>
            </a:r>
          </a:p>
          <a:p>
            <a:pPr marL="361950" lvl="1" indent="-361950">
              <a:spcAft>
                <a:spcPts val="600"/>
              </a:spcAft>
              <a:buClr>
                <a:srgbClr val="CA5227"/>
              </a:buClr>
              <a:buSzPct val="100000"/>
              <a:buBlip>
                <a:blip r:embed="rId3"/>
              </a:buBlip>
              <a:tabLst>
                <a:tab pos="0" algn="l"/>
                <a:tab pos="361950" algn="l"/>
                <a:tab pos="446088"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более </a:t>
            </a:r>
            <a:r>
              <a:rPr lang="ru-RU" sz="1300" b="1" dirty="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25 000 </a:t>
            </a:r>
            <a:r>
              <a:rPr lang="ru-RU" sz="1300" dirty="0">
                <a:solidFill>
                  <a:schemeClr val="tx1">
                    <a:lumMod val="65000"/>
                    <a:lumOff val="35000"/>
                  </a:schemeClr>
                </a:solidFill>
                <a:latin typeface="Arial" pitchFamily="34" charset="0"/>
                <a:cs typeface="Arial" pitchFamily="34" charset="0"/>
              </a:rPr>
              <a:t>информационных терминалов</a:t>
            </a:r>
          </a:p>
          <a:p>
            <a:pPr marL="361950" lvl="1" indent="-361950">
              <a:spcAft>
                <a:spcPts val="600"/>
              </a:spcAft>
              <a:buClr>
                <a:srgbClr val="CA5227"/>
              </a:buClr>
              <a:buSzPct val="100000"/>
              <a:buBlip>
                <a:blip r:embed="rId3"/>
              </a:buBlip>
              <a:tabLst>
                <a:tab pos="0" algn="l"/>
                <a:tab pos="361950" algn="l"/>
                <a:tab pos="446088"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более </a:t>
            </a:r>
            <a:r>
              <a:rPr lang="ru-RU" sz="1300" b="1" dirty="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20 000 </a:t>
            </a:r>
            <a:r>
              <a:rPr lang="ru-RU" sz="1300" dirty="0">
                <a:solidFill>
                  <a:schemeClr val="tx1">
                    <a:lumMod val="65000"/>
                    <a:lumOff val="35000"/>
                  </a:schemeClr>
                </a:solidFill>
                <a:latin typeface="Arial" pitchFamily="34" charset="0"/>
                <a:cs typeface="Arial" pitchFamily="34" charset="0"/>
              </a:rPr>
              <a:t>отделений и операционных офисов</a:t>
            </a:r>
          </a:p>
        </p:txBody>
      </p:sp>
      <p:sp>
        <p:nvSpPr>
          <p:cNvPr id="10" name="Параллелограмм 9"/>
          <p:cNvSpPr/>
          <p:nvPr/>
        </p:nvSpPr>
        <p:spPr>
          <a:xfrm>
            <a:off x="107504" y="5949280"/>
            <a:ext cx="7344816" cy="648072"/>
          </a:xfrm>
          <a:prstGeom prst="parallelogram">
            <a:avLst/>
          </a:prstGeom>
          <a:solidFill>
            <a:srgbClr val="CA5227"/>
          </a:solidFill>
          <a:ln>
            <a:solidFill>
              <a:srgbClr val="CA522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sz="1300" dirty="0">
                <a:solidFill>
                  <a:schemeClr val="bg1"/>
                </a:solidFill>
                <a:latin typeface="Arial" pitchFamily="34" charset="0"/>
                <a:cs typeface="Arial" pitchFamily="34" charset="0"/>
              </a:rPr>
              <a:t>На долю банков работающих с ПРО100 </a:t>
            </a:r>
            <a:endParaRPr lang="ru-RU" sz="1300" dirty="0" smtClean="0">
              <a:solidFill>
                <a:schemeClr val="bg1"/>
              </a:solidFill>
              <a:latin typeface="Arial" pitchFamily="34" charset="0"/>
              <a:cs typeface="Arial" pitchFamily="34" charset="0"/>
            </a:endParaRPr>
          </a:p>
          <a:p>
            <a:pPr algn="ctr"/>
            <a:r>
              <a:rPr lang="ru-RU" sz="1300" dirty="0" smtClean="0">
                <a:solidFill>
                  <a:schemeClr val="bg1"/>
                </a:solidFill>
                <a:latin typeface="Arial" pitchFamily="34" charset="0"/>
                <a:cs typeface="Arial" pitchFamily="34" charset="0"/>
              </a:rPr>
              <a:t>приходится </a:t>
            </a:r>
            <a:r>
              <a:rPr lang="ru-RU" sz="1300" dirty="0">
                <a:solidFill>
                  <a:schemeClr val="bg1"/>
                </a:solidFill>
                <a:latin typeface="Arial" pitchFamily="34" charset="0"/>
                <a:cs typeface="Arial" pitchFamily="34" charset="0"/>
              </a:rPr>
              <a:t>более </a:t>
            </a:r>
            <a: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t>50%</a:t>
            </a:r>
            <a:r>
              <a:rPr lang="ru-RU" sz="1300" dirty="0">
                <a:solidFill>
                  <a:schemeClr val="bg1"/>
                </a:solidFill>
                <a:latin typeface="Arial" pitchFamily="34" charset="0"/>
                <a:cs typeface="Arial" pitchFamily="34" charset="0"/>
              </a:rPr>
              <a:t> всего рынка эквайеринга РФ</a:t>
            </a:r>
          </a:p>
        </p:txBody>
      </p:sp>
      <p:sp>
        <p:nvSpPr>
          <p:cNvPr id="11" name="Параллелограмм 10"/>
          <p:cNvSpPr/>
          <p:nvPr/>
        </p:nvSpPr>
        <p:spPr>
          <a:xfrm>
            <a:off x="395536" y="3501008"/>
            <a:ext cx="7704856" cy="2160240"/>
          </a:xfrm>
          <a:prstGeom prst="parallelogram">
            <a:avLst/>
          </a:prstGeom>
          <a:noFill/>
          <a:ln>
            <a:solidFill>
              <a:srgbClr val="CA5227"/>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rtlCol="0" anchor="ctr"/>
          <a:lstStyle/>
          <a:p>
            <a:pPr marL="361950" lvl="1" indent="-361950">
              <a:spcBef>
                <a:spcPct val="20000"/>
              </a:spcBef>
              <a:spcAft>
                <a:spcPts val="600"/>
              </a:spcAft>
              <a:buClr>
                <a:srgbClr val="4A8938"/>
              </a:buClr>
              <a:buSzPct val="100000"/>
              <a:buBlip>
                <a:blip r:embed="rId4"/>
              </a:buBlip>
              <a:tabLst>
                <a:tab pos="361950" algn="l"/>
                <a:tab pos="1524000"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Федеральный уровень обслуживания карт от Крыма до Камчатки</a:t>
            </a:r>
          </a:p>
          <a:p>
            <a:pPr marL="361950" lvl="1" indent="-361950">
              <a:spcBef>
                <a:spcPct val="20000"/>
              </a:spcBef>
              <a:spcAft>
                <a:spcPts val="600"/>
              </a:spcAft>
              <a:buClr>
                <a:srgbClr val="4A8938"/>
              </a:buClr>
              <a:buSzPct val="100000"/>
              <a:buBlip>
                <a:blip r:embed="rId4"/>
              </a:buBlip>
              <a:tabLst>
                <a:tab pos="361950" algn="l"/>
                <a:tab pos="1524000"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Удобное расположение офисов обслуживания во всех крупных и небольших городах РФ</a:t>
            </a:r>
          </a:p>
          <a:p>
            <a:pPr marL="361950" lvl="1" indent="-361950">
              <a:spcBef>
                <a:spcPct val="20000"/>
              </a:spcBef>
              <a:spcAft>
                <a:spcPts val="600"/>
              </a:spcAft>
              <a:buClr>
                <a:srgbClr val="4A8938"/>
              </a:buClr>
              <a:buSzPct val="100000"/>
              <a:buBlip>
                <a:blip r:embed="rId4"/>
              </a:buBlip>
              <a:tabLst>
                <a:tab pos="361950" algn="l"/>
                <a:tab pos="1524000"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Возможность оплачивать товары и услуги от автозаправок до супермаркетов</a:t>
            </a:r>
          </a:p>
          <a:p>
            <a:pPr marL="361950" lvl="1" indent="-361950">
              <a:spcBef>
                <a:spcPct val="20000"/>
              </a:spcBef>
              <a:spcAft>
                <a:spcPts val="600"/>
              </a:spcAft>
              <a:buClr>
                <a:srgbClr val="4A8938"/>
              </a:buClr>
              <a:buSzPct val="100000"/>
              <a:buBlip>
                <a:blip r:embed="rId4"/>
              </a:buBlip>
              <a:tabLst>
                <a:tab pos="361950" algn="l"/>
                <a:tab pos="1524000"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Возможность оперативно получить наличные денежные средства практически в любой точке РФ</a:t>
            </a:r>
          </a:p>
        </p:txBody>
      </p:sp>
    </p:spTree>
    <p:extLst>
      <p:ext uri="{BB962C8B-B14F-4D97-AF65-F5344CB8AC3E}">
        <p14:creationId xmlns:p14="http://schemas.microsoft.com/office/powerpoint/2010/main" val="809925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076056" y="2064352"/>
            <a:ext cx="3848124" cy="3801041"/>
          </a:xfrm>
          <a:prstGeom prst="rect">
            <a:avLst/>
          </a:prstGeom>
        </p:spPr>
        <p:txBody>
          <a:bodyPr wrap="square">
            <a:spAutoFit/>
          </a:bodyPr>
          <a:lstStyle/>
          <a:p>
            <a:pPr marL="360000" lvl="1" indent="-360000" algn="just" defTabSz="914400">
              <a:spcAft>
                <a:spcPts val="600"/>
              </a:spcAft>
              <a:buClr>
                <a:srgbClr val="CA5227"/>
              </a:buClr>
              <a:buSzPct val="100000"/>
              <a:buBlip>
                <a:blip r:embed="rId2"/>
              </a:buBlip>
              <a:tabLst>
                <a:tab pos="0" algn="l"/>
                <a:tab pos="446088" algn="l"/>
                <a:tab pos="895350"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В мае 2014 года на территории республики Крым началась эмиссия карт ПРО100.</a:t>
            </a:r>
          </a:p>
          <a:p>
            <a:pPr marL="360000" lvl="1" indent="-360000" algn="just">
              <a:spcAft>
                <a:spcPts val="600"/>
              </a:spcAft>
              <a:buClr>
                <a:srgbClr val="CA5227"/>
              </a:buClr>
              <a:buSzPct val="100000"/>
              <a:buBlip>
                <a:blip r:embed="rId2"/>
              </a:buBlip>
              <a:tabLst>
                <a:tab pos="0" algn="l"/>
                <a:tab pos="446088" algn="l"/>
                <a:tab pos="895350"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В настоящее время РНКБ располагает самой большой сетью банковских отделений на территории Республики Крым – около </a:t>
            </a:r>
            <a:r>
              <a:rPr lang="ru-RU" sz="1300" b="1" dirty="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300</a:t>
            </a:r>
            <a:r>
              <a:rPr lang="ru-RU" sz="1300" dirty="0">
                <a:solidFill>
                  <a:schemeClr val="tx1">
                    <a:lumMod val="65000"/>
                    <a:lumOff val="35000"/>
                  </a:schemeClr>
                </a:solidFill>
                <a:latin typeface="Arial" pitchFamily="34" charset="0"/>
                <a:cs typeface="Arial" pitchFamily="34" charset="0"/>
              </a:rPr>
              <a:t> офисов и </a:t>
            </a:r>
            <a:r>
              <a:rPr lang="ru-RU" sz="1300" dirty="0" smtClean="0">
                <a:solidFill>
                  <a:schemeClr val="tx1">
                    <a:lumMod val="65000"/>
                    <a:lumOff val="35000"/>
                  </a:schemeClr>
                </a:solidFill>
                <a:latin typeface="Arial" pitchFamily="34" charset="0"/>
                <a:cs typeface="Arial" pitchFamily="34" charset="0"/>
              </a:rPr>
              <a:t>отделений.</a:t>
            </a:r>
          </a:p>
          <a:p>
            <a:pPr marL="360000" lvl="1" indent="-360000" algn="just">
              <a:spcAft>
                <a:spcPts val="600"/>
              </a:spcAft>
              <a:buClr>
                <a:srgbClr val="CA5227"/>
              </a:buClr>
              <a:buSzPct val="100000"/>
              <a:buBlip>
                <a:blip r:embed="rId2"/>
              </a:buBlip>
              <a:tabLst>
                <a:tab pos="0" algn="l"/>
                <a:tab pos="446088" algn="l"/>
                <a:tab pos="895350"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smtClean="0">
                <a:solidFill>
                  <a:schemeClr val="tx1">
                    <a:lumMod val="65000"/>
                    <a:lumOff val="35000"/>
                  </a:schemeClr>
                </a:solidFill>
                <a:latin typeface="Arial" pitchFamily="34" charset="0"/>
                <a:cs typeface="Arial" pitchFamily="34" charset="0"/>
              </a:rPr>
              <a:t>На </a:t>
            </a:r>
            <a:r>
              <a:rPr lang="ru-RU" sz="1300" dirty="0">
                <a:solidFill>
                  <a:schemeClr val="tx1">
                    <a:lumMod val="65000"/>
                    <a:lumOff val="35000"/>
                  </a:schemeClr>
                </a:solidFill>
                <a:latin typeface="Arial" pitchFamily="34" charset="0"/>
                <a:cs typeface="Arial" pitchFamily="34" charset="0"/>
              </a:rPr>
              <a:t>начало сентября </a:t>
            </a:r>
            <a:r>
              <a:rPr lang="ru-RU" sz="1300" dirty="0" smtClean="0">
                <a:solidFill>
                  <a:schemeClr val="tx1">
                    <a:lumMod val="65000"/>
                    <a:lumOff val="35000"/>
                  </a:schemeClr>
                </a:solidFill>
                <a:latin typeface="Arial" pitchFamily="34" charset="0"/>
                <a:cs typeface="Arial" pitchFamily="34" charset="0"/>
              </a:rPr>
              <a:t>2014 года эмиссия </a:t>
            </a:r>
            <a:r>
              <a:rPr lang="ru-RU" sz="1300" dirty="0">
                <a:solidFill>
                  <a:schemeClr val="tx1">
                    <a:lumMod val="65000"/>
                    <a:lumOff val="35000"/>
                  </a:schemeClr>
                </a:solidFill>
                <a:latin typeface="Arial" pitchFamily="34" charset="0"/>
                <a:cs typeface="Arial" pitchFamily="34" charset="0"/>
              </a:rPr>
              <a:t>РНКБ составила более </a:t>
            </a:r>
            <a:r>
              <a:rPr lang="en-US" sz="1300" b="1">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7</a:t>
            </a:r>
            <a:r>
              <a:rPr lang="ru-RU" sz="1300" b="1"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00 </a:t>
            </a:r>
            <a:r>
              <a:rPr lang="ru-RU" sz="1300" b="1" dirty="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000 </a:t>
            </a:r>
            <a:r>
              <a:rPr lang="ru-RU" sz="1300" dirty="0">
                <a:solidFill>
                  <a:schemeClr val="tx1">
                    <a:lumMod val="65000"/>
                    <a:lumOff val="35000"/>
                  </a:schemeClr>
                </a:solidFill>
                <a:latin typeface="Arial" pitchFamily="34" charset="0"/>
                <a:cs typeface="Arial" pitchFamily="34" charset="0"/>
              </a:rPr>
              <a:t>карт.</a:t>
            </a:r>
          </a:p>
          <a:p>
            <a:pPr marL="360000" lvl="1" indent="-360000" algn="just">
              <a:spcAft>
                <a:spcPts val="600"/>
              </a:spcAft>
              <a:buClr>
                <a:srgbClr val="CA5227"/>
              </a:buClr>
              <a:buSzPct val="100000"/>
              <a:buBlip>
                <a:blip r:embed="rId2"/>
              </a:buBlip>
              <a:tabLst>
                <a:tab pos="0" algn="l"/>
                <a:tab pos="446088" algn="l"/>
                <a:tab pos="895350"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smtClean="0">
                <a:solidFill>
                  <a:schemeClr val="tx1">
                    <a:lumMod val="65000"/>
                    <a:lumOff val="35000"/>
                  </a:schemeClr>
                </a:solidFill>
                <a:latin typeface="Arial" pitchFamily="34" charset="0"/>
                <a:cs typeface="Arial" pitchFamily="34" charset="0"/>
              </a:rPr>
              <a:t>Для </a:t>
            </a:r>
            <a:r>
              <a:rPr lang="ru-RU" sz="1300" dirty="0">
                <a:solidFill>
                  <a:schemeClr val="tx1">
                    <a:lumMod val="65000"/>
                    <a:lumOff val="35000"/>
                  </a:schemeClr>
                </a:solidFill>
                <a:latin typeface="Arial" pitchFamily="34" charset="0"/>
                <a:cs typeface="Arial" pitchFamily="34" charset="0"/>
              </a:rPr>
              <a:t>удобства держателей в отделениях Банка установлено </a:t>
            </a:r>
            <a:r>
              <a:rPr lang="ru-RU" sz="1300" b="1" dirty="0"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1704 </a:t>
            </a:r>
            <a:r>
              <a:rPr lang="ru-RU" sz="1300" dirty="0">
                <a:solidFill>
                  <a:schemeClr val="tx1">
                    <a:lumMod val="65000"/>
                    <a:lumOff val="35000"/>
                  </a:schemeClr>
                </a:solidFill>
                <a:latin typeface="Arial" pitchFamily="34" charset="0"/>
                <a:cs typeface="Arial" pitchFamily="34" charset="0"/>
              </a:rPr>
              <a:t>POS-терминала для выдачи наличных средств.</a:t>
            </a:r>
          </a:p>
          <a:p>
            <a:pPr marL="360000" lvl="1" indent="-360000" algn="just" defTabSz="914400">
              <a:spcAft>
                <a:spcPts val="600"/>
              </a:spcAft>
              <a:buClr>
                <a:srgbClr val="CA5227"/>
              </a:buClr>
              <a:buSzPct val="100000"/>
              <a:buBlip>
                <a:blip r:embed="rId2"/>
              </a:buBlip>
              <a:tabLst>
                <a:tab pos="0" algn="l"/>
                <a:tab pos="446088" algn="l"/>
                <a:tab pos="895350"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На полуострове функционирует около </a:t>
            </a:r>
            <a:r>
              <a:rPr lang="ru-RU" sz="1300" b="1" dirty="0"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4000 </a:t>
            </a:r>
            <a:r>
              <a:rPr lang="en-US" sz="1300" dirty="0">
                <a:solidFill>
                  <a:schemeClr val="tx1">
                    <a:lumMod val="65000"/>
                    <a:lumOff val="35000"/>
                  </a:schemeClr>
                </a:solidFill>
                <a:latin typeface="Arial" pitchFamily="34" charset="0"/>
                <a:cs typeface="Arial" pitchFamily="34" charset="0"/>
              </a:rPr>
              <a:t>POS</a:t>
            </a:r>
            <a:r>
              <a:rPr lang="ru-RU" sz="1300" dirty="0">
                <a:solidFill>
                  <a:schemeClr val="tx1">
                    <a:lumMod val="65000"/>
                    <a:lumOff val="35000"/>
                  </a:schemeClr>
                </a:solidFill>
                <a:latin typeface="Arial" pitchFamily="34" charset="0"/>
                <a:cs typeface="Arial" pitchFamily="34" charset="0"/>
              </a:rPr>
              <a:t>-терминалов в торгово-сервисных предприятиях, </a:t>
            </a:r>
            <a:r>
              <a:rPr lang="en-US" sz="1300" b="1" dirty="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3</a:t>
            </a:r>
            <a:r>
              <a:rPr lang="ru-RU" sz="1300" b="1" dirty="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8</a:t>
            </a:r>
            <a:r>
              <a:rPr lang="en-US" sz="1300" b="1" dirty="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9</a:t>
            </a:r>
            <a:r>
              <a:rPr lang="ru-RU" sz="1300" dirty="0">
                <a:solidFill>
                  <a:schemeClr val="tx1">
                    <a:lumMod val="65000"/>
                    <a:lumOff val="35000"/>
                  </a:schemeClr>
                </a:solidFill>
                <a:latin typeface="Arial" pitchFamily="34" charset="0"/>
                <a:cs typeface="Arial" pitchFamily="34" charset="0"/>
              </a:rPr>
              <a:t> банкоматов РНКБ (до конца года их количество планируется увеличить до 500 устройств).</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67" y="1196752"/>
            <a:ext cx="4652281" cy="3528392"/>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22469">
            <a:off x="1498233" y="2369889"/>
            <a:ext cx="1405323" cy="888231"/>
          </a:xfrm>
          <a:prstGeom prst="rect">
            <a:avLst/>
          </a:prstGeom>
          <a:solidFill>
            <a:srgbClr val="387C40"/>
          </a:solidFill>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4941168"/>
            <a:ext cx="2153549" cy="371649"/>
          </a:xfrm>
          <a:prstGeom prst="rect">
            <a:avLst/>
          </a:prstGeom>
        </p:spPr>
      </p:pic>
      <p:pic>
        <p:nvPicPr>
          <p:cNvPr id="12" name="Picture 4" descr="http://www.yugopolis.ru/data/mediadb/2383/0000/0264/26495/600x10000_in_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4385" y="4920679"/>
            <a:ext cx="1109663" cy="740569"/>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9792" y="4795240"/>
            <a:ext cx="720080" cy="858096"/>
          </a:xfrm>
          <a:prstGeom prst="rect">
            <a:avLst/>
          </a:prstGeom>
        </p:spPr>
      </p:pic>
      <p:sp>
        <p:nvSpPr>
          <p:cNvPr id="15" name="Параллелограмм 14"/>
          <p:cNvSpPr>
            <a:spLocks noChangeAspect="1"/>
          </p:cNvSpPr>
          <p:nvPr/>
        </p:nvSpPr>
        <p:spPr>
          <a:xfrm>
            <a:off x="3275855" y="4"/>
            <a:ext cx="5648325" cy="797619"/>
          </a:xfrm>
          <a:prstGeom prst="parallelogram">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65000"/>
                    <a:lumOff val="35000"/>
                  </a:schemeClr>
                </a:solidFill>
                <a:latin typeface="Arial" pitchFamily="34" charset="0"/>
                <a:cs typeface="Arial" pitchFamily="34" charset="0"/>
              </a:rPr>
              <a:t>Крым выбрал ПРО100</a:t>
            </a:r>
            <a:endParaRPr lang="ru-RU" dirty="0">
              <a:solidFill>
                <a:schemeClr val="tx1">
                  <a:lumMod val="65000"/>
                  <a:lumOff val="35000"/>
                </a:schemeClr>
              </a:solidFill>
              <a:latin typeface="Arial" pitchFamily="34" charset="0"/>
              <a:cs typeface="Arial" pitchFamily="34" charset="0"/>
            </a:endParaRPr>
          </a:p>
        </p:txBody>
      </p:sp>
      <p:sp>
        <p:nvSpPr>
          <p:cNvPr id="14" name="Параллелограмм 13"/>
          <p:cNvSpPr/>
          <p:nvPr/>
        </p:nvSpPr>
        <p:spPr>
          <a:xfrm>
            <a:off x="5220072" y="1196752"/>
            <a:ext cx="3456384" cy="648072"/>
          </a:xfrm>
          <a:prstGeom prst="parallelogram">
            <a:avLst/>
          </a:prstGeom>
          <a:solidFill>
            <a:srgbClr val="CA5227"/>
          </a:solidFill>
          <a:ln>
            <a:solidFill>
              <a:srgbClr val="CA522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sz="1400" dirty="0">
                <a:solidFill>
                  <a:schemeClr val="bg1"/>
                </a:solidFill>
                <a:effectLst>
                  <a:outerShdw blurRad="38100" dist="38100" dir="2700000" algn="tl">
                    <a:srgbClr val="000000">
                      <a:alpha val="43137"/>
                    </a:srgbClr>
                  </a:outerShdw>
                </a:effectLst>
                <a:latin typeface="Arial" pitchFamily="34" charset="0"/>
                <a:cs typeface="Arial" pitchFamily="34" charset="0"/>
              </a:rPr>
              <a:t>Выпуск и обслуживание </a:t>
            </a:r>
          </a:p>
          <a:p>
            <a:pPr algn="ctr"/>
            <a:r>
              <a:rPr lang="ru-RU" sz="1400" dirty="0">
                <a:solidFill>
                  <a:schemeClr val="bg1"/>
                </a:solidFill>
                <a:effectLst>
                  <a:outerShdw blurRad="38100" dist="38100" dir="2700000" algn="tl">
                    <a:srgbClr val="000000">
                      <a:alpha val="43137"/>
                    </a:srgbClr>
                  </a:outerShdw>
                </a:effectLst>
                <a:latin typeface="Arial" pitchFamily="34" charset="0"/>
                <a:cs typeface="Arial" pitchFamily="34" charset="0"/>
              </a:rPr>
              <a:t>ПРО100 в Крыму</a:t>
            </a:r>
          </a:p>
        </p:txBody>
      </p:sp>
    </p:spTree>
    <p:extLst>
      <p:ext uri="{BB962C8B-B14F-4D97-AF65-F5344CB8AC3E}">
        <p14:creationId xmlns:p14="http://schemas.microsoft.com/office/powerpoint/2010/main" val="398517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55777" y="1350963"/>
            <a:ext cx="6368404"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44" tIns="44973" rIns="89944" bIns="44973"/>
          <a:lstStyle/>
          <a:p>
            <a:pPr marL="360000" indent="-360000" defTabSz="914400">
              <a:spcAft>
                <a:spcPts val="1200"/>
              </a:spcAft>
              <a:buClr>
                <a:srgbClr val="CA5227"/>
              </a:buClr>
              <a:buSzPct val="100000"/>
              <a:buBlip>
                <a:blip r:embed="rId2"/>
              </a:buBlip>
              <a:tabLst>
                <a:tab pos="0" algn="l"/>
                <a:tab pos="446088" algn="l"/>
                <a:tab pos="895350"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С 1 января 2013 года на всей территории Российской Федерации началась выдача УЭК и платежным приложением ПРО100.</a:t>
            </a:r>
          </a:p>
          <a:p>
            <a:pPr marL="360000" indent="-360000" defTabSz="914400">
              <a:spcAft>
                <a:spcPts val="1200"/>
              </a:spcAft>
              <a:buClr>
                <a:srgbClr val="CA5227"/>
              </a:buClr>
              <a:buSzPct val="100000"/>
              <a:buBlip>
                <a:blip r:embed="rId2"/>
              </a:buBlip>
              <a:tabLst>
                <a:tab pos="0" algn="l"/>
                <a:tab pos="446088" algn="l"/>
                <a:tab pos="895350"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Открыто 1240 пунктов приема заявлений и выдачи карт по регионам.</a:t>
            </a:r>
          </a:p>
          <a:p>
            <a:pPr marL="360000" indent="-360000" defTabSz="914400">
              <a:spcAft>
                <a:spcPts val="1200"/>
              </a:spcAft>
              <a:buClr>
                <a:srgbClr val="CA5227"/>
              </a:buClr>
              <a:buSzPct val="100000"/>
              <a:buBlip>
                <a:blip r:embed="rId2"/>
              </a:buBlip>
              <a:tabLst>
                <a:tab pos="0" algn="l"/>
                <a:tab pos="446088" algn="l"/>
                <a:tab pos="895350"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Подано заявлений – более </a:t>
            </a:r>
            <a:r>
              <a:rPr lang="en-US" sz="1300" dirty="0">
                <a:solidFill>
                  <a:schemeClr val="tx1">
                    <a:lumMod val="65000"/>
                    <a:lumOff val="35000"/>
                  </a:schemeClr>
                </a:solidFill>
                <a:latin typeface="Arial" pitchFamily="34" charset="0"/>
                <a:cs typeface="Arial" pitchFamily="34" charset="0"/>
              </a:rPr>
              <a:t>400</a:t>
            </a:r>
            <a:r>
              <a:rPr lang="ru-RU" sz="1300" dirty="0">
                <a:solidFill>
                  <a:schemeClr val="tx1">
                    <a:lumMod val="65000"/>
                    <a:lumOff val="35000"/>
                  </a:schemeClr>
                </a:solidFill>
                <a:latin typeface="Arial" pitchFamily="34" charset="0"/>
                <a:cs typeface="Arial" pitchFamily="34" charset="0"/>
              </a:rPr>
              <a:t> тысяч.</a:t>
            </a:r>
          </a:p>
          <a:p>
            <a:pPr marL="360000" indent="-360000" defTabSz="914400">
              <a:spcAft>
                <a:spcPts val="1200"/>
              </a:spcAft>
              <a:buClr>
                <a:srgbClr val="CA5227"/>
              </a:buClr>
              <a:buSzPct val="100000"/>
              <a:buBlip>
                <a:blip r:embed="rId2"/>
              </a:buBlip>
              <a:tabLst>
                <a:tab pos="0" algn="l"/>
                <a:tab pos="446088" algn="l"/>
                <a:tab pos="895350"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Изготовлено карт – более </a:t>
            </a:r>
            <a:r>
              <a:rPr lang="en-US" sz="1300" dirty="0">
                <a:solidFill>
                  <a:schemeClr val="tx1">
                    <a:lumMod val="65000"/>
                    <a:lumOff val="35000"/>
                  </a:schemeClr>
                </a:solidFill>
                <a:latin typeface="Arial" pitchFamily="34" charset="0"/>
                <a:cs typeface="Arial" pitchFamily="34" charset="0"/>
              </a:rPr>
              <a:t>30</a:t>
            </a:r>
            <a:r>
              <a:rPr lang="ru-RU" sz="1300" dirty="0">
                <a:solidFill>
                  <a:schemeClr val="tx1">
                    <a:lumMod val="65000"/>
                    <a:lumOff val="35000"/>
                  </a:schemeClr>
                </a:solidFill>
                <a:latin typeface="Arial" pitchFamily="34" charset="0"/>
                <a:cs typeface="Arial" pitchFamily="34" charset="0"/>
              </a:rPr>
              <a:t>0 тысяч.</a:t>
            </a:r>
          </a:p>
          <a:p>
            <a:pPr marL="360000" indent="-360000" defTabSz="914400">
              <a:spcAft>
                <a:spcPts val="1200"/>
              </a:spcAft>
              <a:buClr>
                <a:srgbClr val="CA5227"/>
              </a:buClr>
              <a:buSzPct val="100000"/>
              <a:buBlip>
                <a:blip r:embed="rId2"/>
              </a:buBlip>
              <a:tabLst>
                <a:tab pos="0" algn="l"/>
                <a:tab pos="446088" algn="l"/>
                <a:tab pos="895350"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Более 75 тысяч карт выдано с сертификатом и ключом квалифицированной усиленной электронной подписи.</a:t>
            </a:r>
          </a:p>
          <a:p>
            <a:pPr marL="360000" indent="-360000" defTabSz="914400">
              <a:spcAft>
                <a:spcPts val="1200"/>
              </a:spcAft>
              <a:buClr>
                <a:srgbClr val="CA5227"/>
              </a:buClr>
              <a:buSzPct val="100000"/>
              <a:buBlip>
                <a:blip r:embed="rId2"/>
              </a:buBlip>
              <a:tabLst>
                <a:tab pos="0" algn="l"/>
                <a:tab pos="446088" algn="l"/>
                <a:tab pos="895350"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Реализовано применение УЭК на ЕПГУ, обеспечена готовность предоставления более 3000 государственных и муниципальных услуг в субъектах Российской Федерации.</a:t>
            </a:r>
          </a:p>
          <a:p>
            <a:pPr marL="360000" indent="-360000" defTabSz="914400">
              <a:spcAft>
                <a:spcPts val="1200"/>
              </a:spcAft>
              <a:buClr>
                <a:srgbClr val="CA5227"/>
              </a:buClr>
              <a:buSzPct val="100000"/>
              <a:buBlip>
                <a:blip r:embed="rId2"/>
              </a:buBlip>
              <a:tabLst>
                <a:tab pos="0" algn="l"/>
                <a:tab pos="446088" algn="l"/>
                <a:tab pos="895350"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Проведена апробация безналичной оплаты проезда на транспорте с использованием УЭК во всех субъектах Российской Федерации. </a:t>
            </a:r>
          </a:p>
          <a:p>
            <a:pPr marL="360000" indent="-360000" defTabSz="914400">
              <a:spcAft>
                <a:spcPts val="1200"/>
              </a:spcAft>
              <a:buClr>
                <a:srgbClr val="CA5227"/>
              </a:buClr>
              <a:buSzPct val="100000"/>
              <a:buBlip>
                <a:blip r:embed="rId2"/>
              </a:buBlip>
              <a:tabLst>
                <a:tab pos="0" algn="l"/>
                <a:tab pos="446088" algn="l"/>
                <a:tab pos="895350"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В 18 субъектах реализована оплата за проезд с использованием УЭК.</a:t>
            </a:r>
          </a:p>
          <a:p>
            <a:pPr marL="360000" indent="-360000" defTabSz="914400">
              <a:spcAft>
                <a:spcPts val="1200"/>
              </a:spcAft>
              <a:buClr>
                <a:srgbClr val="CA5227"/>
              </a:buClr>
              <a:buSzPct val="100000"/>
              <a:buBlip>
                <a:blip r:embed="rId2"/>
              </a:buBlip>
              <a:tabLst>
                <a:tab pos="0" algn="l"/>
                <a:tab pos="446088" algn="l"/>
                <a:tab pos="895350"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Достигнута договоренность с ПФР России о получении СНИЛС при получении УЭК.</a:t>
            </a:r>
            <a:endParaRPr lang="en-US" sz="1300" dirty="0">
              <a:solidFill>
                <a:schemeClr val="tx1">
                  <a:lumMod val="65000"/>
                  <a:lumOff val="35000"/>
                </a:schemeClr>
              </a:solidFill>
              <a:latin typeface="Arial" pitchFamily="34" charset="0"/>
              <a:cs typeface="Arial" pitchFamily="34" charset="0"/>
            </a:endParaRPr>
          </a:p>
          <a:p>
            <a:pPr marL="360000" indent="-360000" defTabSz="914400">
              <a:spcAft>
                <a:spcPts val="1200"/>
              </a:spcAft>
              <a:buClr>
                <a:srgbClr val="CA5227"/>
              </a:buClr>
              <a:buSzPct val="100000"/>
              <a:buBlip>
                <a:blip r:embed="rId2"/>
              </a:buBlip>
              <a:tabLst>
                <a:tab pos="0" algn="l"/>
                <a:tab pos="446088" algn="l"/>
                <a:tab pos="895350"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r>
              <a:rPr lang="ru-RU" sz="1300" dirty="0">
                <a:solidFill>
                  <a:schemeClr val="tx1">
                    <a:lumMod val="65000"/>
                    <a:lumOff val="35000"/>
                  </a:schemeClr>
                </a:solidFill>
                <a:latin typeface="Arial" pitchFamily="34" charset="0"/>
                <a:cs typeface="Arial" pitchFamily="34" charset="0"/>
              </a:rPr>
              <a:t>Достигнута договоренность с ФОМС о получении Полиса ОМС (нового образца) в составе УЭК.</a:t>
            </a:r>
            <a:endParaRPr lang="en-GB" sz="1300" dirty="0">
              <a:solidFill>
                <a:schemeClr val="tx1">
                  <a:lumMod val="65000"/>
                  <a:lumOff val="35000"/>
                </a:schemeClr>
              </a:solidFill>
              <a:latin typeface="Arial" pitchFamily="34" charset="0"/>
              <a:cs typeface="Arial" pitchFamily="34" charset="0"/>
            </a:endParaRPr>
          </a:p>
          <a:p>
            <a:pPr>
              <a:lnSpc>
                <a:spcPct val="120000"/>
              </a:lnSpc>
              <a:buClrTx/>
              <a:tabLst>
                <a:tab pos="0" algn="l"/>
                <a:tab pos="446088" algn="l"/>
                <a:tab pos="895350" algn="l"/>
                <a:tab pos="1344613" algn="l"/>
                <a:tab pos="1793875" algn="l"/>
                <a:tab pos="2243138" algn="l"/>
                <a:tab pos="2690813" algn="l"/>
                <a:tab pos="3140075" algn="l"/>
                <a:tab pos="3589338" algn="l"/>
                <a:tab pos="4038600" algn="l"/>
                <a:tab pos="4487863" algn="l"/>
                <a:tab pos="4937125" algn="l"/>
                <a:tab pos="5384800" algn="l"/>
                <a:tab pos="5834063" algn="l"/>
                <a:tab pos="6283325" algn="l"/>
                <a:tab pos="6732588" algn="l"/>
                <a:tab pos="7181850" algn="l"/>
                <a:tab pos="7631113" algn="l"/>
                <a:tab pos="8078788" algn="l"/>
                <a:tab pos="8528050" algn="l"/>
                <a:tab pos="8977313" algn="l"/>
              </a:tabLst>
            </a:pPr>
            <a:endParaRPr lang="en-GB" sz="1600" b="1" dirty="0">
              <a:solidFill>
                <a:srgbClr val="062850"/>
              </a:solidFill>
              <a:latin typeface="Calibri" charset="0"/>
              <a:cs typeface="Segoe UI"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847" y="1350963"/>
            <a:ext cx="2036148" cy="19007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Параллелограмм 5"/>
          <p:cNvSpPr>
            <a:spLocks noChangeAspect="1"/>
          </p:cNvSpPr>
          <p:nvPr/>
        </p:nvSpPr>
        <p:spPr>
          <a:xfrm>
            <a:off x="3275855" y="4"/>
            <a:ext cx="5648325" cy="797619"/>
          </a:xfrm>
          <a:prstGeom prst="parallelogram">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65000"/>
                    <a:lumOff val="35000"/>
                  </a:schemeClr>
                </a:solidFill>
                <a:latin typeface="Arial" pitchFamily="34" charset="0"/>
                <a:cs typeface="Arial" pitchFamily="34" charset="0"/>
              </a:rPr>
              <a:t>УЭК сегодня – факты и цифры</a:t>
            </a:r>
          </a:p>
        </p:txBody>
      </p:sp>
    </p:spTree>
    <p:extLst>
      <p:ext uri="{BB962C8B-B14F-4D97-AF65-F5344CB8AC3E}">
        <p14:creationId xmlns:p14="http://schemas.microsoft.com/office/powerpoint/2010/main" val="504269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араллелограмм 5"/>
          <p:cNvSpPr>
            <a:spLocks noChangeAspect="1"/>
          </p:cNvSpPr>
          <p:nvPr/>
        </p:nvSpPr>
        <p:spPr>
          <a:xfrm>
            <a:off x="3275855" y="4"/>
            <a:ext cx="5648325" cy="797619"/>
          </a:xfrm>
          <a:prstGeom prst="parallelogram">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65000"/>
                    <a:lumOff val="35000"/>
                  </a:schemeClr>
                </a:solidFill>
                <a:latin typeface="Arial" pitchFamily="34" charset="0"/>
                <a:cs typeface="Arial" pitchFamily="34" charset="0"/>
              </a:rPr>
              <a:t>Перспективы развития ПС</a:t>
            </a:r>
          </a:p>
        </p:txBody>
      </p:sp>
      <p:sp>
        <p:nvSpPr>
          <p:cNvPr id="7" name="Параллелограмм 6"/>
          <p:cNvSpPr/>
          <p:nvPr/>
        </p:nvSpPr>
        <p:spPr>
          <a:xfrm>
            <a:off x="506603" y="980728"/>
            <a:ext cx="8241861" cy="2808312"/>
          </a:xfrm>
          <a:prstGeom prst="parallelogram">
            <a:avLst/>
          </a:prstGeom>
          <a:solidFill>
            <a:srgbClr val="4A8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361950" algn="just">
              <a:spcAft>
                <a:spcPts val="600"/>
              </a:spcAft>
              <a:buClr>
                <a:srgbClr val="E9510E"/>
              </a:buClr>
              <a:buSzPct val="150000"/>
              <a:tabLst>
                <a:tab pos="895350" algn="l"/>
                <a:tab pos="1524000" algn="l"/>
                <a:tab pos="7181850" algn="l"/>
                <a:tab pos="7631113" algn="l"/>
                <a:tab pos="8078788" algn="l"/>
                <a:tab pos="8528050" algn="l"/>
                <a:tab pos="8977313" algn="l"/>
              </a:tabLst>
            </a:pPr>
            <a:r>
              <a:rPr lang="ru-RU" sz="1400" b="1" u="sng" dirty="0">
                <a:solidFill>
                  <a:schemeClr val="bg1"/>
                </a:solidFill>
                <a:effectLst>
                  <a:outerShdw blurRad="38100" dist="38100" dir="2700000" algn="tl">
                    <a:srgbClr val="000000">
                      <a:alpha val="43137"/>
                    </a:srgbClr>
                  </a:outerShdw>
                </a:effectLst>
                <a:cs typeface="Arial" pitchFamily="34" charset="0"/>
              </a:rPr>
              <a:t>Сейчас</a:t>
            </a:r>
          </a:p>
          <a:p>
            <a:pPr marL="361950" lvl="1" indent="-361950">
              <a:spcAft>
                <a:spcPts val="300"/>
              </a:spcAft>
              <a:buClr>
                <a:srgbClr val="CA5227"/>
              </a:buClr>
              <a:buSzPct val="100000"/>
              <a:buBlip>
                <a:blip r:embed="rId2"/>
              </a:buBlip>
              <a:tabLst>
                <a:tab pos="8077200" algn="l"/>
              </a:tabLst>
            </a:pPr>
            <a:r>
              <a:rPr lang="ru-RU" sz="1300" dirty="0">
                <a:solidFill>
                  <a:schemeClr val="bg1"/>
                </a:solidFill>
                <a:cs typeface="Arial" pitchFamily="34" charset="0"/>
              </a:rPr>
              <a:t>Карта ПРО100 </a:t>
            </a:r>
            <a:r>
              <a:rPr lang="en-US" sz="1300" dirty="0">
                <a:solidFill>
                  <a:schemeClr val="bg1"/>
                </a:solidFill>
                <a:cs typeface="Arial" pitchFamily="34" charset="0"/>
              </a:rPr>
              <a:t>EMV</a:t>
            </a:r>
            <a:r>
              <a:rPr lang="ru-RU" sz="1300" dirty="0">
                <a:solidFill>
                  <a:schemeClr val="bg1"/>
                </a:solidFill>
                <a:cs typeface="Arial" pitchFamily="34" charset="0"/>
              </a:rPr>
              <a:t>-стандарта.</a:t>
            </a:r>
          </a:p>
          <a:p>
            <a:pPr marL="361950" lvl="1" indent="-361950">
              <a:spcAft>
                <a:spcPts val="300"/>
              </a:spcAft>
              <a:buClr>
                <a:srgbClr val="CA5227"/>
              </a:buClr>
              <a:buSzPct val="100000"/>
              <a:buBlip>
                <a:blip r:embed="rId2"/>
              </a:buBlip>
              <a:tabLst>
                <a:tab pos="8077200" algn="l"/>
              </a:tabLst>
            </a:pPr>
            <a:r>
              <a:rPr lang="ru-RU" sz="1300" dirty="0">
                <a:solidFill>
                  <a:schemeClr val="bg1"/>
                </a:solidFill>
                <a:cs typeface="Arial" pitchFamily="34" charset="0"/>
              </a:rPr>
              <a:t>Стабильность работы, ПС не зависит от геополитических процессов.</a:t>
            </a:r>
          </a:p>
          <a:p>
            <a:pPr marL="361950" lvl="1" indent="-361950">
              <a:spcAft>
                <a:spcPts val="300"/>
              </a:spcAft>
              <a:buClr>
                <a:srgbClr val="CA5227"/>
              </a:buClr>
              <a:buSzPct val="100000"/>
              <a:buBlip>
                <a:blip r:embed="rId2"/>
              </a:buBlip>
              <a:tabLst>
                <a:tab pos="8077200" algn="l"/>
              </a:tabLst>
            </a:pPr>
            <a:r>
              <a:rPr lang="ru-RU" sz="1300" dirty="0">
                <a:solidFill>
                  <a:schemeClr val="bg1"/>
                </a:solidFill>
                <a:cs typeface="Arial" pitchFamily="34" charset="0"/>
              </a:rPr>
              <a:t>Процессинг карт МПС, эмитированных российскими банками, присоединившимися к ПРО100.</a:t>
            </a:r>
          </a:p>
          <a:p>
            <a:pPr marL="361950" lvl="1" indent="-361950">
              <a:spcAft>
                <a:spcPts val="300"/>
              </a:spcAft>
              <a:buClr>
                <a:srgbClr val="CA5227"/>
              </a:buClr>
              <a:buSzPct val="100000"/>
              <a:buBlip>
                <a:blip r:embed="rId2"/>
              </a:buBlip>
              <a:tabLst>
                <a:tab pos="8077200" algn="l"/>
              </a:tabLst>
            </a:pPr>
            <a:r>
              <a:rPr lang="ru-RU" sz="1300" dirty="0">
                <a:solidFill>
                  <a:schemeClr val="bg1"/>
                </a:solidFill>
                <a:cs typeface="Arial" pitchFamily="34" charset="0"/>
              </a:rPr>
              <a:t>ПРО100 развивается на федеральном уровне.</a:t>
            </a:r>
          </a:p>
          <a:p>
            <a:pPr marL="361950" lvl="1" indent="-361950">
              <a:spcAft>
                <a:spcPts val="300"/>
              </a:spcAft>
              <a:buClr>
                <a:srgbClr val="CA5227"/>
              </a:buClr>
              <a:buSzPct val="100000"/>
              <a:buBlip>
                <a:blip r:embed="rId2"/>
              </a:buBlip>
              <a:tabLst>
                <a:tab pos="8077200" algn="l"/>
              </a:tabLst>
            </a:pPr>
            <a:r>
              <a:rPr lang="ru-RU" sz="1300" dirty="0">
                <a:solidFill>
                  <a:schemeClr val="bg1"/>
                </a:solidFill>
                <a:cs typeface="Arial" pitchFamily="34" charset="0"/>
              </a:rPr>
              <a:t>На долю банков работающих с ПРО100 приходится более 50% всего рынка эквайеринга РФ.</a:t>
            </a:r>
          </a:p>
          <a:p>
            <a:pPr marL="361950" lvl="1" indent="-361950">
              <a:spcAft>
                <a:spcPts val="300"/>
              </a:spcAft>
              <a:buClr>
                <a:srgbClr val="CA5227"/>
              </a:buClr>
              <a:buSzPct val="100000"/>
              <a:buBlip>
                <a:blip r:embed="rId2"/>
              </a:buBlip>
              <a:tabLst>
                <a:tab pos="8077200" algn="l"/>
              </a:tabLst>
            </a:pPr>
            <a:r>
              <a:rPr lang="ru-RU" sz="1300" dirty="0">
                <a:solidFill>
                  <a:schemeClr val="bg1"/>
                </a:solidFill>
                <a:cs typeface="Arial" pitchFamily="34" charset="0"/>
              </a:rPr>
              <a:t>В июле ОАО «Сбербанк России» приступил в к массовому выпуску карт ПРО100  на всей территории России. В </a:t>
            </a:r>
            <a:r>
              <a:rPr lang="ru-RU" sz="1300" dirty="0" err="1" smtClean="0">
                <a:solidFill>
                  <a:schemeClr val="bg1"/>
                </a:solidFill>
                <a:cs typeface="Arial" pitchFamily="34" charset="0"/>
              </a:rPr>
              <a:t>т.ч</a:t>
            </a:r>
            <a:r>
              <a:rPr lang="ru-RU" sz="1300" dirty="0" smtClean="0">
                <a:solidFill>
                  <a:schemeClr val="bg1"/>
                </a:solidFill>
                <a:cs typeface="Arial" pitchFamily="34" charset="0"/>
              </a:rPr>
              <a:t>., </a:t>
            </a:r>
            <a:r>
              <a:rPr lang="ru-RU" sz="1300" dirty="0">
                <a:solidFill>
                  <a:schemeClr val="bg1"/>
                </a:solidFill>
                <a:cs typeface="Arial" pitchFamily="34" charset="0"/>
              </a:rPr>
              <a:t>определено 5 пилотных регионов для реализации зарплатных проектов на базе ПРО100 – Республика Калмыкия, Кабардино-Балкария, Карачаево-Черкессия, Алтай и Амурская область.</a:t>
            </a:r>
          </a:p>
        </p:txBody>
      </p:sp>
      <p:sp>
        <p:nvSpPr>
          <p:cNvPr id="8" name="Параллелограмм 7"/>
          <p:cNvSpPr/>
          <p:nvPr/>
        </p:nvSpPr>
        <p:spPr>
          <a:xfrm>
            <a:off x="395536" y="4008090"/>
            <a:ext cx="8352928" cy="2805286"/>
          </a:xfrm>
          <a:prstGeom prst="parallelogram">
            <a:avLst/>
          </a:prstGeom>
          <a:solidFill>
            <a:srgbClr val="CA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361950" algn="just">
              <a:spcAft>
                <a:spcPts val="300"/>
              </a:spcAft>
              <a:buClr>
                <a:srgbClr val="E9510E"/>
              </a:buClr>
              <a:buSzPct val="150000"/>
              <a:tabLst>
                <a:tab pos="8077200" algn="l"/>
              </a:tabLst>
            </a:pPr>
            <a:r>
              <a:rPr lang="ru-RU" sz="1400" b="1" u="sng" dirty="0">
                <a:solidFill>
                  <a:schemeClr val="bg1"/>
                </a:solidFill>
                <a:effectLst>
                  <a:outerShdw blurRad="38100" dist="38100" dir="2700000" algn="tl">
                    <a:srgbClr val="000000">
                      <a:alpha val="43137"/>
                    </a:srgbClr>
                  </a:outerShdw>
                </a:effectLst>
                <a:cs typeface="Arial" pitchFamily="34" charset="0"/>
              </a:rPr>
              <a:t>В перспективе</a:t>
            </a:r>
          </a:p>
          <a:p>
            <a:pPr marL="361950" lvl="1" indent="-361950">
              <a:spcAft>
                <a:spcPts val="300"/>
              </a:spcAft>
              <a:buClr>
                <a:srgbClr val="4A8938"/>
              </a:buClr>
              <a:buSzPct val="100000"/>
              <a:buBlip>
                <a:blip r:embed="rId3"/>
              </a:buBlip>
              <a:tabLst>
                <a:tab pos="714375" algn="l"/>
                <a:tab pos="7181850" algn="l"/>
                <a:tab pos="7631113" algn="l"/>
                <a:tab pos="8078788" algn="l"/>
                <a:tab pos="8528050" algn="l"/>
                <a:tab pos="8977313" algn="l"/>
              </a:tabLst>
            </a:pPr>
            <a:r>
              <a:rPr lang="ru-RU" sz="1300" dirty="0">
                <a:solidFill>
                  <a:schemeClr val="bg1"/>
                </a:solidFill>
                <a:cs typeface="Arial" pitchFamily="34" charset="0"/>
              </a:rPr>
              <a:t>ПС имеет все предпосылки стать национально значимой в соответствии с 161-ФЗ.</a:t>
            </a:r>
          </a:p>
          <a:p>
            <a:pPr marL="361950" lvl="1" indent="-361950">
              <a:spcAft>
                <a:spcPts val="300"/>
              </a:spcAft>
              <a:buClr>
                <a:srgbClr val="4A8938"/>
              </a:buClr>
              <a:buSzPct val="100000"/>
              <a:buBlip>
                <a:blip r:embed="rId3"/>
              </a:buBlip>
              <a:tabLst>
                <a:tab pos="714375" algn="l"/>
                <a:tab pos="7181850" algn="l"/>
                <a:tab pos="7631113" algn="l"/>
                <a:tab pos="8078788" algn="l"/>
                <a:tab pos="8528050" algn="l"/>
                <a:tab pos="8977313" algn="l"/>
              </a:tabLst>
            </a:pPr>
            <a:r>
              <a:rPr lang="ru-RU" sz="1300" dirty="0">
                <a:solidFill>
                  <a:schemeClr val="bg1"/>
                </a:solidFill>
                <a:cs typeface="Arial" pitchFamily="34" charset="0"/>
              </a:rPr>
              <a:t>Расширение сети обслуживания до 80% от общероссийской до конца года.</a:t>
            </a:r>
          </a:p>
          <a:p>
            <a:pPr marL="361950" lvl="1" indent="-361950">
              <a:spcAft>
                <a:spcPts val="300"/>
              </a:spcAft>
              <a:buClr>
                <a:srgbClr val="4A8938"/>
              </a:buClr>
              <a:buSzPct val="100000"/>
              <a:buBlip>
                <a:blip r:embed="rId3"/>
              </a:buBlip>
              <a:tabLst>
                <a:tab pos="714375" algn="l"/>
                <a:tab pos="7181850" algn="l"/>
                <a:tab pos="7631113" algn="l"/>
                <a:tab pos="8078788" algn="l"/>
                <a:tab pos="8528050" algn="l"/>
                <a:tab pos="8977313" algn="l"/>
              </a:tabLst>
            </a:pPr>
            <a:r>
              <a:rPr lang="ru-RU" sz="1300" dirty="0">
                <a:solidFill>
                  <a:schemeClr val="bg1"/>
                </a:solidFill>
                <a:cs typeface="Arial" pitchFamily="34" charset="0"/>
              </a:rPr>
              <a:t>Разработка дополнительной функциональности - авторизация для транзакций e-</a:t>
            </a:r>
            <a:r>
              <a:rPr lang="ru-RU" sz="1300" dirty="0" err="1">
                <a:solidFill>
                  <a:schemeClr val="bg1"/>
                </a:solidFill>
                <a:cs typeface="Arial" pitchFamily="34" charset="0"/>
              </a:rPr>
              <a:t>commerce</a:t>
            </a:r>
            <a:r>
              <a:rPr lang="ru-RU" sz="1300" dirty="0">
                <a:solidFill>
                  <a:schemeClr val="bg1"/>
                </a:solidFill>
                <a:cs typeface="Arial" pitchFamily="34" charset="0"/>
              </a:rPr>
              <a:t>, </a:t>
            </a:r>
            <a:endParaRPr lang="en-US" sz="1300" dirty="0">
              <a:solidFill>
                <a:schemeClr val="bg1"/>
              </a:solidFill>
              <a:cs typeface="Arial" pitchFamily="34" charset="0"/>
            </a:endParaRPr>
          </a:p>
          <a:p>
            <a:pPr marL="361950" lvl="1" indent="-361950">
              <a:spcAft>
                <a:spcPts val="300"/>
              </a:spcAft>
              <a:buClr>
                <a:srgbClr val="4A8938"/>
              </a:buClr>
              <a:buSzPct val="100000"/>
              <a:buBlip>
                <a:blip r:embed="rId3"/>
              </a:buBlip>
              <a:tabLst>
                <a:tab pos="714375" algn="l"/>
                <a:tab pos="7181850" algn="l"/>
                <a:tab pos="7631113" algn="l"/>
                <a:tab pos="8078788" algn="l"/>
                <a:tab pos="8528050" algn="l"/>
                <a:tab pos="8977313" algn="l"/>
              </a:tabLst>
            </a:pPr>
            <a:r>
              <a:rPr lang="en-US" sz="1300" dirty="0">
                <a:solidFill>
                  <a:schemeClr val="bg1"/>
                </a:solidFill>
                <a:cs typeface="Arial" pitchFamily="34" charset="0"/>
              </a:rPr>
              <a:t>3</a:t>
            </a:r>
            <a:r>
              <a:rPr lang="ru-RU" sz="1300" dirty="0">
                <a:solidFill>
                  <a:schemeClr val="bg1"/>
                </a:solidFill>
                <a:cs typeface="Arial" pitchFamily="34" charset="0"/>
              </a:rPr>
              <a:t>D</a:t>
            </a:r>
            <a:r>
              <a:rPr lang="en-US" sz="1300" dirty="0">
                <a:solidFill>
                  <a:schemeClr val="bg1"/>
                </a:solidFill>
                <a:cs typeface="Arial" pitchFamily="34" charset="0"/>
              </a:rPr>
              <a:t>-S</a:t>
            </a:r>
            <a:r>
              <a:rPr lang="ru-RU" sz="1300" dirty="0" err="1">
                <a:solidFill>
                  <a:schemeClr val="bg1"/>
                </a:solidFill>
                <a:cs typeface="Arial" pitchFamily="34" charset="0"/>
              </a:rPr>
              <a:t>ecure</a:t>
            </a:r>
            <a:r>
              <a:rPr lang="ru-RU" sz="1300" dirty="0">
                <a:solidFill>
                  <a:schemeClr val="bg1"/>
                </a:solidFill>
                <a:cs typeface="Arial" pitchFamily="34" charset="0"/>
              </a:rPr>
              <a:t>, переводы с карты на карту (</a:t>
            </a:r>
            <a:r>
              <a:rPr lang="ru-RU" sz="1300" dirty="0" err="1">
                <a:solidFill>
                  <a:schemeClr val="bg1"/>
                </a:solidFill>
                <a:cs typeface="Arial" pitchFamily="34" charset="0"/>
              </a:rPr>
              <a:t>сa</a:t>
            </a:r>
            <a:r>
              <a:rPr lang="en-US" sz="1300" dirty="0" err="1">
                <a:solidFill>
                  <a:schemeClr val="bg1"/>
                </a:solidFill>
                <a:cs typeface="Arial" pitchFamily="34" charset="0"/>
              </a:rPr>
              <a:t>rd</a:t>
            </a:r>
            <a:r>
              <a:rPr lang="ru-RU" sz="1300" dirty="0">
                <a:solidFill>
                  <a:schemeClr val="bg1"/>
                </a:solidFill>
                <a:cs typeface="Arial" pitchFamily="34" charset="0"/>
              </a:rPr>
              <a:t>-</a:t>
            </a:r>
            <a:r>
              <a:rPr lang="ru-RU" sz="1300" dirty="0" err="1">
                <a:solidFill>
                  <a:schemeClr val="bg1"/>
                </a:solidFill>
                <a:cs typeface="Arial" pitchFamily="34" charset="0"/>
              </a:rPr>
              <a:t>to-card</a:t>
            </a:r>
            <a:r>
              <a:rPr lang="ru-RU" sz="1300" dirty="0">
                <a:solidFill>
                  <a:schemeClr val="bg1"/>
                </a:solidFill>
                <a:cs typeface="Arial" pitchFamily="34" charset="0"/>
              </a:rPr>
              <a:t>), перевод наличных на карту (</a:t>
            </a:r>
            <a:r>
              <a:rPr lang="ru-RU" sz="1300" dirty="0" err="1">
                <a:solidFill>
                  <a:schemeClr val="bg1"/>
                </a:solidFill>
                <a:cs typeface="Arial" pitchFamily="34" charset="0"/>
              </a:rPr>
              <a:t>сash-to-card</a:t>
            </a:r>
            <a:r>
              <a:rPr lang="ru-RU" sz="1300" dirty="0">
                <a:solidFill>
                  <a:schemeClr val="bg1"/>
                </a:solidFill>
                <a:cs typeface="Arial" pitchFamily="34" charset="0"/>
              </a:rPr>
              <a:t>).</a:t>
            </a:r>
          </a:p>
          <a:p>
            <a:pPr marL="361950" lvl="1" indent="-361950">
              <a:spcAft>
                <a:spcPts val="300"/>
              </a:spcAft>
              <a:buClr>
                <a:srgbClr val="4A8938"/>
              </a:buClr>
              <a:buSzPct val="100000"/>
              <a:buBlip>
                <a:blip r:embed="rId3"/>
              </a:buBlip>
              <a:tabLst>
                <a:tab pos="714375" algn="l"/>
                <a:tab pos="7181850" algn="l"/>
                <a:tab pos="7631113" algn="l"/>
                <a:tab pos="8078788" algn="l"/>
                <a:tab pos="8528050" algn="l"/>
                <a:tab pos="8977313" algn="l"/>
              </a:tabLst>
            </a:pPr>
            <a:r>
              <a:rPr lang="ru-RU" sz="1300" dirty="0">
                <a:solidFill>
                  <a:schemeClr val="bg1"/>
                </a:solidFill>
                <a:cs typeface="Arial" pitchFamily="34" charset="0"/>
              </a:rPr>
              <a:t>Присоединение всех системообразующих банков к ПРО100.</a:t>
            </a:r>
          </a:p>
          <a:p>
            <a:pPr marL="361950" lvl="1" indent="-361950">
              <a:spcAft>
                <a:spcPts val="300"/>
              </a:spcAft>
              <a:buClr>
                <a:srgbClr val="4A8938"/>
              </a:buClr>
              <a:buSzPct val="100000"/>
              <a:buBlip>
                <a:blip r:embed="rId3"/>
              </a:buBlip>
              <a:tabLst>
                <a:tab pos="714375" algn="l"/>
                <a:tab pos="7181850" algn="l"/>
                <a:tab pos="7631113" algn="l"/>
                <a:tab pos="8078788" algn="l"/>
                <a:tab pos="8528050" algn="l"/>
                <a:tab pos="8977313" algn="l"/>
              </a:tabLst>
            </a:pPr>
            <a:r>
              <a:rPr lang="ru-RU" sz="1300" dirty="0">
                <a:solidFill>
                  <a:schemeClr val="bg1"/>
                </a:solidFill>
                <a:cs typeface="Arial" pitchFamily="34" charset="0"/>
              </a:rPr>
              <a:t>Эмиссия кобейджинговых карт (ПРО100 + приложение МПС, например </a:t>
            </a:r>
            <a:r>
              <a:rPr lang="en-US" sz="1300" dirty="0" err="1">
                <a:solidFill>
                  <a:schemeClr val="bg1"/>
                </a:solidFill>
                <a:cs typeface="Arial" pitchFamily="34" charset="0"/>
              </a:rPr>
              <a:t>UnionPay</a:t>
            </a:r>
            <a:r>
              <a:rPr lang="ru-RU" sz="1300" dirty="0">
                <a:solidFill>
                  <a:schemeClr val="bg1"/>
                </a:solidFill>
                <a:cs typeface="Arial" pitchFamily="34" charset="0"/>
              </a:rPr>
              <a:t>).</a:t>
            </a:r>
          </a:p>
        </p:txBody>
      </p:sp>
    </p:spTree>
    <p:extLst>
      <p:ext uri="{BB962C8B-B14F-4D97-AF65-F5344CB8AC3E}">
        <p14:creationId xmlns:p14="http://schemas.microsoft.com/office/powerpoint/2010/main" val="3598868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9380</TotalTime>
  <Words>1645</Words>
  <Application>Microsoft Office PowerPoint</Application>
  <PresentationFormat>On-screen Show (4:3)</PresentationFormat>
  <Paragraphs>258</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Segoe UI</vt:lpstr>
      <vt:lpstr>Wingdings</vt:lpstr>
      <vt:lpstr>Тема Office</vt:lpstr>
      <vt:lpstr>Развитие и перспективы ПРО100: национальная карта  для национальных расчетов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Дымура Олеся Дмитриевна</dc:creator>
  <cp:lastModifiedBy>RadissonBlu Guest</cp:lastModifiedBy>
  <cp:revision>210</cp:revision>
  <cp:lastPrinted>2012-10-29T09:25:09Z</cp:lastPrinted>
  <dcterms:created xsi:type="dcterms:W3CDTF">2012-10-26T07:45:59Z</dcterms:created>
  <dcterms:modified xsi:type="dcterms:W3CDTF">2014-09-04T12:24:40Z</dcterms:modified>
</cp:coreProperties>
</file>