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  <p:sldMasterId id="2147483930" r:id="rId2"/>
  </p:sldMasterIdLst>
  <p:notesMasterIdLst>
    <p:notesMasterId r:id="rId15"/>
  </p:notesMasterIdLst>
  <p:handoutMasterIdLst>
    <p:handoutMasterId r:id="rId16"/>
  </p:handoutMasterIdLst>
  <p:sldIdLst>
    <p:sldId id="1521" r:id="rId3"/>
    <p:sldId id="1555" r:id="rId4"/>
    <p:sldId id="1624" r:id="rId5"/>
    <p:sldId id="1623" r:id="rId6"/>
    <p:sldId id="1621" r:id="rId7"/>
    <p:sldId id="1675" r:id="rId8"/>
    <p:sldId id="1669" r:id="rId9"/>
    <p:sldId id="1670" r:id="rId10"/>
    <p:sldId id="1563" r:id="rId11"/>
    <p:sldId id="1612" r:id="rId12"/>
    <p:sldId id="1613" r:id="rId13"/>
    <p:sldId id="1614" r:id="rId14"/>
  </p:sldIdLst>
  <p:sldSz cx="12599988" cy="864076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76" userDrawn="1">
          <p15:clr>
            <a:srgbClr val="A4A3A4"/>
          </p15:clr>
        </p15:guide>
        <p15:guide id="2" orient="horz" pos="839" userDrawn="1">
          <p15:clr>
            <a:srgbClr val="A4A3A4"/>
          </p15:clr>
        </p15:guide>
        <p15:guide id="3" orient="horz" pos="5103" userDrawn="1">
          <p15:clr>
            <a:srgbClr val="A4A3A4"/>
          </p15:clr>
        </p15:guide>
        <p15:guide id="4" orient="horz" pos="522" userDrawn="1">
          <p15:clr>
            <a:srgbClr val="A4A3A4"/>
          </p15:clr>
        </p15:guide>
        <p15:guide id="5" orient="horz" pos="1950" userDrawn="1">
          <p15:clr>
            <a:srgbClr val="A4A3A4"/>
          </p15:clr>
        </p15:guide>
        <p15:guide id="6" orient="horz" pos="1497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3878" userDrawn="1">
          <p15:clr>
            <a:srgbClr val="A4A3A4"/>
          </p15:clr>
        </p15:guide>
        <p15:guide id="9" pos="4694" userDrawn="1">
          <p15:clr>
            <a:srgbClr val="A4A3A4"/>
          </p15:clr>
        </p15:guide>
        <p15:guide id="10" pos="3288" userDrawn="1">
          <p15:clr>
            <a:srgbClr val="A4A3A4"/>
          </p15:clr>
        </p15:guide>
        <p15:guide id="11" pos="7688" userDrawn="1">
          <p15:clr>
            <a:srgbClr val="A4A3A4"/>
          </p15:clr>
        </p15:guide>
        <p15:guide id="12" pos="4150" userDrawn="1">
          <p15:clr>
            <a:srgbClr val="A4A3A4"/>
          </p15:clr>
        </p15:guide>
        <p15:guide id="13" pos="1610" userDrawn="1">
          <p15:clr>
            <a:srgbClr val="A4A3A4"/>
          </p15:clr>
        </p15:guide>
        <p15:guide id="14" orient="horz" pos="27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A1DE"/>
    <a:srgbClr val="1F4E79"/>
    <a:srgbClr val="72C7E7"/>
    <a:srgbClr val="F7FAFF"/>
    <a:srgbClr val="EFF5FF"/>
    <a:srgbClr val="3C8A2E"/>
    <a:srgbClr val="CCECFF"/>
    <a:srgbClr val="E7F5FE"/>
    <a:srgbClr val="FCD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87209" autoAdjust="0"/>
  </p:normalViewPr>
  <p:slideViewPr>
    <p:cSldViewPr snapToGrid="0" showGuides="1">
      <p:cViewPr varScale="1">
        <p:scale>
          <a:sx n="69" d="100"/>
          <a:sy n="69" d="100"/>
        </p:scale>
        <p:origin x="546" y="48"/>
      </p:cViewPr>
      <p:guideLst>
        <p:guide orient="horz" pos="476"/>
        <p:guide orient="horz" pos="839"/>
        <p:guide orient="horz" pos="5103"/>
        <p:guide orient="horz" pos="522"/>
        <p:guide orient="horz" pos="1950"/>
        <p:guide orient="horz" pos="1497"/>
        <p:guide pos="229"/>
        <p:guide pos="3878"/>
        <p:guide pos="4694"/>
        <p:guide pos="3288"/>
        <p:guide pos="7688"/>
        <p:guide pos="4150"/>
        <p:guide pos="1610"/>
        <p:guide orient="horz" pos="27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27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39" tIns="31321" rIns="62639" bIns="31321" numCol="1" anchor="t" anchorCtr="0" compatLnSpc="1">
            <a:prstTxWarp prst="textNoShape">
              <a:avLst/>
            </a:prstTxWarp>
          </a:bodyPr>
          <a:lstStyle>
            <a:lvl1pPr defTabSz="626963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080" y="3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39" tIns="31321" rIns="62639" bIns="31321" numCol="1" anchor="t" anchorCtr="0" compatLnSpc="1">
            <a:prstTxWarp prst="textNoShape">
              <a:avLst/>
            </a:prstTxWarp>
          </a:bodyPr>
          <a:lstStyle>
            <a:lvl1pPr algn="r" defTabSz="626963">
              <a:defRPr sz="800"/>
            </a:lvl1pPr>
          </a:lstStyle>
          <a:p>
            <a:fld id="{42B58284-BD55-477D-829B-0D8B66B41141}" type="datetimeFigureOut">
              <a:rPr lang="en-US"/>
              <a:pPr/>
              <a:t>6/10/2020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39" tIns="31321" rIns="62639" bIns="31321" numCol="1" anchor="b" anchorCtr="0" compatLnSpc="1">
            <a:prstTxWarp prst="textNoShape">
              <a:avLst/>
            </a:prstTxWarp>
          </a:bodyPr>
          <a:lstStyle>
            <a:lvl1pPr defTabSz="626963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080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39" tIns="31321" rIns="62639" bIns="31321" numCol="1" anchor="b" anchorCtr="0" compatLnSpc="1">
            <a:prstTxWarp prst="textNoShape">
              <a:avLst/>
            </a:prstTxWarp>
          </a:bodyPr>
          <a:lstStyle>
            <a:lvl1pPr algn="r" defTabSz="626963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00" tIns="47751" rIns="95500" bIns="47751" numCol="1" anchor="t" anchorCtr="0" compatLnSpc="1">
            <a:prstTxWarp prst="textNoShape">
              <a:avLst/>
            </a:prstTxWarp>
          </a:bodyPr>
          <a:lstStyle>
            <a:lvl1pPr defTabSz="626963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080" y="3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00" tIns="47751" rIns="95500" bIns="47751" numCol="1" anchor="t" anchorCtr="0" compatLnSpc="1">
            <a:prstTxWarp prst="textNoShape">
              <a:avLst/>
            </a:prstTxWarp>
          </a:bodyPr>
          <a:lstStyle>
            <a:lvl1pPr algn="r" defTabSz="626963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6/10/2020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44538"/>
            <a:ext cx="54276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625" tIns="68815" rIns="137625" bIns="6881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145" y="4715159"/>
            <a:ext cx="543939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00" tIns="47751" rIns="95500" bIns="47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00" tIns="47751" rIns="95500" bIns="47751" numCol="1" anchor="b" anchorCtr="0" compatLnSpc="1">
            <a:prstTxWarp prst="textNoShape">
              <a:avLst/>
            </a:prstTxWarp>
          </a:bodyPr>
          <a:lstStyle>
            <a:lvl1pPr defTabSz="626963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080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00" tIns="47751" rIns="95500" bIns="47751" numCol="1" anchor="b" anchorCtr="0" compatLnSpc="1">
            <a:prstTxWarp prst="textNoShape">
              <a:avLst/>
            </a:prstTxWarp>
          </a:bodyPr>
          <a:lstStyle>
            <a:lvl1pPr algn="r" defTabSz="626963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4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264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669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163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077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830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818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71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51" y="2300207"/>
            <a:ext cx="5354994" cy="54824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7" y="2300207"/>
            <a:ext cx="5354994" cy="54824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4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60043"/>
            <a:ext cx="10867490" cy="16701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92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88" indent="0">
              <a:buNone/>
              <a:defRPr sz="2520" b="1"/>
            </a:lvl2pPr>
            <a:lvl3pPr marL="1152176" indent="0">
              <a:buNone/>
              <a:defRPr sz="2268" b="1"/>
            </a:lvl3pPr>
            <a:lvl4pPr marL="1728264" indent="0">
              <a:buNone/>
              <a:defRPr sz="2016" b="1"/>
            </a:lvl4pPr>
            <a:lvl5pPr marL="2304352" indent="0">
              <a:buNone/>
              <a:defRPr sz="2016" b="1"/>
            </a:lvl5pPr>
            <a:lvl6pPr marL="2880440" indent="0">
              <a:buNone/>
              <a:defRPr sz="2016" b="1"/>
            </a:lvl6pPr>
            <a:lvl7pPr marL="3456528" indent="0">
              <a:buNone/>
              <a:defRPr sz="2016" b="1"/>
            </a:lvl7pPr>
            <a:lvl8pPr marL="4032616" indent="0">
              <a:buNone/>
              <a:defRPr sz="2016" b="1"/>
            </a:lvl8pPr>
            <a:lvl9pPr marL="4608704" indent="0">
              <a:buNone/>
              <a:defRPr sz="201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82"/>
            <a:ext cx="5330385" cy="46424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92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88" indent="0">
              <a:buNone/>
              <a:defRPr sz="2520" b="1"/>
            </a:lvl2pPr>
            <a:lvl3pPr marL="1152176" indent="0">
              <a:buNone/>
              <a:defRPr sz="2268" b="1"/>
            </a:lvl3pPr>
            <a:lvl4pPr marL="1728264" indent="0">
              <a:buNone/>
              <a:defRPr sz="2016" b="1"/>
            </a:lvl4pPr>
            <a:lvl5pPr marL="2304352" indent="0">
              <a:buNone/>
              <a:defRPr sz="2016" b="1"/>
            </a:lvl5pPr>
            <a:lvl6pPr marL="2880440" indent="0">
              <a:buNone/>
              <a:defRPr sz="2016" b="1"/>
            </a:lvl6pPr>
            <a:lvl7pPr marL="3456528" indent="0">
              <a:buNone/>
              <a:defRPr sz="2016" b="1"/>
            </a:lvl7pPr>
            <a:lvl8pPr marL="4032616" indent="0">
              <a:buNone/>
              <a:defRPr sz="2016" b="1"/>
            </a:lvl8pPr>
            <a:lvl9pPr marL="4608704" indent="0">
              <a:buNone/>
              <a:defRPr sz="201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82"/>
            <a:ext cx="5356636" cy="46424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889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2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89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2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06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7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592233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88" indent="0">
              <a:buNone/>
              <a:defRPr sz="1764"/>
            </a:lvl2pPr>
            <a:lvl3pPr marL="1152176" indent="0">
              <a:buNone/>
              <a:defRPr sz="1512"/>
            </a:lvl3pPr>
            <a:lvl4pPr marL="1728264" indent="0">
              <a:buNone/>
              <a:defRPr sz="1260"/>
            </a:lvl4pPr>
            <a:lvl5pPr marL="2304352" indent="0">
              <a:buNone/>
              <a:defRPr sz="1260"/>
            </a:lvl5pPr>
            <a:lvl6pPr marL="2880440" indent="0">
              <a:buNone/>
              <a:defRPr sz="1260"/>
            </a:lvl6pPr>
            <a:lvl7pPr marL="3456528" indent="0">
              <a:buNone/>
              <a:defRPr sz="1260"/>
            </a:lvl7pPr>
            <a:lvl8pPr marL="4032616" indent="0">
              <a:buNone/>
              <a:defRPr sz="1260"/>
            </a:lvl8pPr>
            <a:lvl9pPr marL="4608704" indent="0">
              <a:buNone/>
              <a:defRPr sz="126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44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7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88" indent="0">
              <a:buNone/>
              <a:defRPr sz="3528"/>
            </a:lvl2pPr>
            <a:lvl3pPr marL="1152176" indent="0">
              <a:buNone/>
              <a:defRPr sz="3024"/>
            </a:lvl3pPr>
            <a:lvl4pPr marL="1728264" indent="0">
              <a:buNone/>
              <a:defRPr sz="2520"/>
            </a:lvl4pPr>
            <a:lvl5pPr marL="2304352" indent="0">
              <a:buNone/>
              <a:defRPr sz="2520"/>
            </a:lvl5pPr>
            <a:lvl6pPr marL="2880440" indent="0">
              <a:buNone/>
              <a:defRPr sz="2520"/>
            </a:lvl6pPr>
            <a:lvl7pPr marL="3456528" indent="0">
              <a:buNone/>
              <a:defRPr sz="2520"/>
            </a:lvl7pPr>
            <a:lvl8pPr marL="4032616" indent="0">
              <a:buNone/>
              <a:defRPr sz="2520"/>
            </a:lvl8pPr>
            <a:lvl9pPr marL="4608704" indent="0">
              <a:buNone/>
              <a:defRPr sz="25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592233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88" indent="0">
              <a:buNone/>
              <a:defRPr sz="1764"/>
            </a:lvl2pPr>
            <a:lvl3pPr marL="1152176" indent="0">
              <a:buNone/>
              <a:defRPr sz="1512"/>
            </a:lvl3pPr>
            <a:lvl4pPr marL="1728264" indent="0">
              <a:buNone/>
              <a:defRPr sz="1260"/>
            </a:lvl4pPr>
            <a:lvl5pPr marL="2304352" indent="0">
              <a:buNone/>
              <a:defRPr sz="1260"/>
            </a:lvl5pPr>
            <a:lvl6pPr marL="2880440" indent="0">
              <a:buNone/>
              <a:defRPr sz="1260"/>
            </a:lvl6pPr>
            <a:lvl7pPr marL="3456528" indent="0">
              <a:buNone/>
              <a:defRPr sz="1260"/>
            </a:lvl7pPr>
            <a:lvl8pPr marL="4032616" indent="0">
              <a:buNone/>
              <a:defRPr sz="1260"/>
            </a:lvl8pPr>
            <a:lvl9pPr marL="4608704" indent="0">
              <a:buNone/>
              <a:defRPr sz="126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404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588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8" y="460045"/>
            <a:ext cx="2716872" cy="732264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1" y="460045"/>
            <a:ext cx="7993117" cy="73226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4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30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2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2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8" y="2154197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8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7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6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35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44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52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6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7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4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383AD-0056-4611-87CC-DFCC34D94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248" y="658345"/>
            <a:ext cx="10867490" cy="740351"/>
          </a:xfrm>
        </p:spPr>
        <p:txBody>
          <a:bodyPr>
            <a:normAutofit/>
          </a:bodyPr>
          <a:lstStyle>
            <a:lvl1pPr>
              <a:defRPr sz="3101"/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1DFE41-C2AE-47BC-8C88-3947DD6E3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1248" y="1398696"/>
            <a:ext cx="10867490" cy="5982243"/>
          </a:xfrm>
        </p:spPr>
        <p:txBody>
          <a:bodyPr/>
          <a:lstStyle>
            <a:lvl1pPr>
              <a:defRPr>
                <a:solidFill>
                  <a:srgbClr val="7596A7"/>
                </a:solidFill>
              </a:defRPr>
            </a:lvl1pPr>
            <a:lvl2pPr>
              <a:defRPr>
                <a:solidFill>
                  <a:srgbClr val="7596A7"/>
                </a:solidFill>
              </a:defRPr>
            </a:lvl2pPr>
            <a:lvl3pPr>
              <a:defRPr>
                <a:solidFill>
                  <a:srgbClr val="7596A7"/>
                </a:solidFill>
              </a:defRPr>
            </a:lvl3pPr>
            <a:lvl4pPr>
              <a:defRPr>
                <a:solidFill>
                  <a:srgbClr val="7596A7"/>
                </a:solidFill>
              </a:defRPr>
            </a:lvl4pPr>
            <a:lvl5pPr>
              <a:defRPr>
                <a:solidFill>
                  <a:srgbClr val="7596A7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8A430-B56D-4BD5-BC65-A15082D5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1248" y="7680626"/>
            <a:ext cx="2834997" cy="460041"/>
          </a:xfrm>
        </p:spPr>
        <p:txBody>
          <a:bodyPr/>
          <a:lstStyle/>
          <a:p>
            <a:fld id="{C1DA9A65-42BE-41B5-8574-C097B27B63E0}" type="datetime1">
              <a:rPr lang="ru-RU" smtClean="0"/>
              <a:t>10.06.2020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DFB1DC-197F-4A13-B055-37259286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3741" y="7694114"/>
            <a:ext cx="2834997" cy="460041"/>
          </a:xfrm>
        </p:spPr>
        <p:txBody>
          <a:bodyPr/>
          <a:lstStyle/>
          <a:p>
            <a:fld id="{62E21156-095B-496A-BAB7-1B65ABED1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1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001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000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88" indent="0" algn="ctr">
              <a:buNone/>
              <a:defRPr sz="2520"/>
            </a:lvl2pPr>
            <a:lvl3pPr marL="1152176" indent="0" algn="ctr">
              <a:buNone/>
              <a:defRPr sz="2268"/>
            </a:lvl3pPr>
            <a:lvl4pPr marL="1728264" indent="0" algn="ctr">
              <a:buNone/>
              <a:defRPr sz="2016"/>
            </a:lvl4pPr>
            <a:lvl5pPr marL="2304352" indent="0" algn="ctr">
              <a:buNone/>
              <a:defRPr sz="2016"/>
            </a:lvl5pPr>
            <a:lvl6pPr marL="2880440" indent="0" algn="ctr">
              <a:buNone/>
              <a:defRPr sz="2016"/>
            </a:lvl6pPr>
            <a:lvl7pPr marL="3456528" indent="0" algn="ctr">
              <a:buNone/>
              <a:defRPr sz="2016"/>
            </a:lvl7pPr>
            <a:lvl8pPr marL="4032616" indent="0" algn="ctr">
              <a:buNone/>
              <a:defRPr sz="2016"/>
            </a:lvl8pPr>
            <a:lvl9pPr marL="4608704" indent="0" algn="ctr">
              <a:buNone/>
              <a:defRPr sz="201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26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2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8" y="2154197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8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7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6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35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44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52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6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7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65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  <p:sldLayoutId id="2147483928" r:id="rId4"/>
    <p:sldLayoutId id="2147483929" r:id="rId5"/>
    <p:sldLayoutId id="2147483947" r:id="rId6"/>
  </p:sldLayoutIdLst>
  <p:transition/>
  <p:hf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51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51" y="2300207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50" y="8008713"/>
            <a:ext cx="2834998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8" y="8008713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3" y="8008713"/>
            <a:ext cx="2834998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61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3" r:id="rId12"/>
  </p:sldLayoutIdLst>
  <p:hf sldNum="0" hdr="0" ftr="0" dt="0"/>
  <p:txStyles>
    <p:titleStyle>
      <a:lvl1pPr algn="l" defTabSz="1152176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44" indent="-288044" algn="l" defTabSz="1152176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32" indent="-288044" algn="l" defTabSz="1152176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220" indent="-288044" algn="l" defTabSz="1152176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308" indent="-288044" algn="l" defTabSz="1152176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96" indent="-288044" algn="l" defTabSz="1152176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484" indent="-288044" algn="l" defTabSz="1152176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572" indent="-288044" algn="l" defTabSz="1152176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660" indent="-288044" algn="l" defTabSz="1152176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748" indent="-288044" algn="l" defTabSz="1152176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7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88" algn="l" defTabSz="115217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76" algn="l" defTabSz="115217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64" algn="l" defTabSz="115217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352" algn="l" defTabSz="115217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440" algn="l" defTabSz="115217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528" algn="l" defTabSz="115217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616" algn="l" defTabSz="115217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704" algn="l" defTabSz="115217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rpmsp.ru/bankam/programma_stimuli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6;&#1081;&#1073;&#1080;&#1079;&#1085;&#1077;&#1089;.&#1088;&#1092;/bank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118" y="3311946"/>
            <a:ext cx="12146973" cy="26939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Реализация Корпорацией мер финансовой поддержки субъектов МСП в условиях восстановления экономики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0879" y="7495921"/>
            <a:ext cx="3052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г. Москва</a:t>
            </a:r>
            <a:r>
              <a:rPr lang="ru-RU" sz="2000" b="1">
                <a:latin typeface="Arial Narrow" panose="020B0606020202030204" pitchFamily="34" charset="0"/>
              </a:rPr>
              <a:t>, 2020 </a:t>
            </a:r>
            <a:r>
              <a:rPr lang="ru-RU" sz="2000" b="1" dirty="0">
                <a:latin typeface="Arial Narrow" panose="020B0606020202030204" pitchFamily="34" charset="0"/>
              </a:rPr>
              <a:t>г</a:t>
            </a:r>
            <a:r>
              <a:rPr lang="ru-RU" b="1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3" y="1724890"/>
            <a:ext cx="4161348" cy="18930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46" y="113361"/>
            <a:ext cx="19621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73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1031718" y="1357188"/>
            <a:ext cx="6229054" cy="7511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77" b="1" i="0" u="none" strike="noStrike" kern="1200" cap="none" spc="0" normalizeH="0" baseline="0" noProof="0" dirty="0">
                <a:ln>
                  <a:noFill/>
                </a:ln>
                <a:solidFill>
                  <a:srgbClr val="2F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«Гарантийная поддержка»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96807" y="4464864"/>
            <a:ext cx="3986120" cy="449824"/>
            <a:chOff x="1246059" y="3816346"/>
            <a:chExt cx="3914913" cy="435259"/>
          </a:xfrm>
        </p:grpSpPr>
        <p:sp>
          <p:nvSpPr>
            <p:cNvPr id="51" name="TextBox 50"/>
            <p:cNvSpPr txBox="1"/>
            <p:nvPr/>
          </p:nvSpPr>
          <p:spPr>
            <a:xfrm>
              <a:off x="1691525" y="3816346"/>
              <a:ext cx="3469447" cy="335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2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54" b="1" i="0" u="none" strike="noStrike" kern="1200" cap="none" spc="0" normalizeH="0" baseline="0" noProof="0" dirty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Срок гарантии: </a:t>
              </a:r>
              <a:r>
                <a:rPr kumimoji="0" lang="ru-RU" sz="1654" b="0" i="0" u="none" strike="noStrike" kern="1200" cap="none" spc="0" normalizeH="0" baseline="0" noProof="0" dirty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 15 лет</a:t>
              </a:r>
            </a:p>
          </p:txBody>
        </p:sp>
        <p:grpSp>
          <p:nvGrpSpPr>
            <p:cNvPr id="61" name="Group 1">
              <a:extLst>
                <a:ext uri="{FF2B5EF4-FFF2-40B4-BE49-F238E27FC236}">
                  <a16:creationId xmlns:a16="http://schemas.microsoft.com/office/drawing/2014/main" id="{CC228256-7909-4687-AC06-DF201365974E}"/>
                </a:ext>
              </a:extLst>
            </p:cNvPr>
            <p:cNvGrpSpPr/>
            <p:nvPr/>
          </p:nvGrpSpPr>
          <p:grpSpPr>
            <a:xfrm>
              <a:off x="1246059" y="3855605"/>
              <a:ext cx="396000" cy="396000"/>
              <a:chOff x="6493081" y="1742364"/>
              <a:chExt cx="660464" cy="657690"/>
            </a:xfrm>
          </p:grpSpPr>
          <p:sp>
            <p:nvSpPr>
              <p:cNvPr id="62" name="Oval 20">
                <a:extLst>
                  <a:ext uri="{FF2B5EF4-FFF2-40B4-BE49-F238E27FC236}">
                    <a16:creationId xmlns:a16="http://schemas.microsoft.com/office/drawing/2014/main" id="{D9CB84BB-85E0-45B1-9A9A-18FFA2F49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450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" name="Rectangle: Rounded Corners 23">
                <a:extLst>
                  <a:ext uri="{FF2B5EF4-FFF2-40B4-BE49-F238E27FC236}">
                    <a16:creationId xmlns:a16="http://schemas.microsoft.com/office/drawing/2014/main" id="{2D5550FD-F773-422B-89AE-F3B73C2D6D9B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450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ectangle: Rounded Corners 24">
                <a:extLst>
                  <a:ext uri="{FF2B5EF4-FFF2-40B4-BE49-F238E27FC236}">
                    <a16:creationId xmlns:a16="http://schemas.microsoft.com/office/drawing/2014/main" id="{8623F86D-02ED-41FE-B82A-AF77216F4306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450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289114" y="4940350"/>
            <a:ext cx="6453960" cy="1850507"/>
            <a:chOff x="1998279" y="4606779"/>
            <a:chExt cx="6244981" cy="1790582"/>
          </a:xfrm>
        </p:grpSpPr>
        <p:sp>
          <p:nvSpPr>
            <p:cNvPr id="78" name="TextBox 77"/>
            <p:cNvSpPr txBox="1"/>
            <p:nvPr/>
          </p:nvSpPr>
          <p:spPr>
            <a:xfrm>
              <a:off x="2530345" y="4606779"/>
              <a:ext cx="5712915" cy="1790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1757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54" b="1" i="0" u="none" strike="noStrike" kern="1200" cap="none" spc="0" normalizeH="0" baseline="0" noProof="0" dirty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Сумма гарантии: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54" b="1" i="0" u="none" strike="noStrike" kern="1200" cap="none" spc="0" normalizeH="0" baseline="0" noProof="0" dirty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- 50% </a:t>
              </a:r>
              <a:r>
                <a:rPr kumimoji="0" lang="ru-RU" sz="1654" b="0" i="0" u="none" strike="noStrike" kern="1200" cap="none" spc="0" normalizeH="0" baseline="0" noProof="0" dirty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 суммы кредита;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54" b="1" noProof="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- 70-75%</a:t>
              </a:r>
              <a:r>
                <a:rPr lang="ru-RU" sz="1654" noProof="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от суммы кредита в рамках ряда специальных продуктов и продуктов «</a:t>
              </a:r>
              <a:r>
                <a:rPr lang="ru-RU" sz="1654" noProof="0" dirty="0" err="1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Согарантия</a:t>
              </a:r>
              <a:r>
                <a:rPr lang="ru-RU" sz="1654" noProof="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»;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54" b="1" i="0" u="none" strike="noStrike" kern="1200" cap="none" spc="0" normalizeH="0" baseline="0" noProof="0" dirty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</a:t>
              </a:r>
              <a:r>
                <a:rPr kumimoji="0" lang="ru-RU" sz="1654" b="0" i="0" u="none" strike="noStrike" kern="1200" cap="none" spc="0" normalizeH="0" baseline="0" noProof="0" dirty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 </a:t>
              </a:r>
              <a:r>
                <a:rPr kumimoji="0" lang="ru-RU" sz="1654" b="1" i="0" u="none" strike="noStrike" kern="1200" cap="none" spc="0" normalizeH="0" baseline="0" noProof="0" dirty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100% </a:t>
              </a:r>
              <a:r>
                <a:rPr kumimoji="0" lang="ru-RU" sz="1654" i="0" u="none" strike="noStrike" kern="1200" cap="none" spc="0" normalizeH="0" baseline="0" noProof="0" dirty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 суммы кредита </a:t>
              </a:r>
              <a:r>
                <a:rPr kumimoji="0" lang="ru-RU" sz="1654" b="0" i="0" u="none" strike="noStrike" kern="1200" cap="none" spc="0" normalizeH="0" baseline="0" noProof="0" dirty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для </a:t>
              </a:r>
              <a:r>
                <a:rPr kumimoji="0" lang="ru-RU" sz="1654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стартапов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9" name="Group 1">
              <a:extLst>
                <a:ext uri="{FF2B5EF4-FFF2-40B4-BE49-F238E27FC236}">
                  <a16:creationId xmlns:a16="http://schemas.microsoft.com/office/drawing/2014/main" id="{CC228256-7909-4687-AC06-DF201365974E}"/>
                </a:ext>
              </a:extLst>
            </p:cNvPr>
            <p:cNvGrpSpPr/>
            <p:nvPr/>
          </p:nvGrpSpPr>
          <p:grpSpPr>
            <a:xfrm>
              <a:off x="1998279" y="4684758"/>
              <a:ext cx="396000" cy="396000"/>
              <a:chOff x="6493081" y="1742364"/>
              <a:chExt cx="660464" cy="657690"/>
            </a:xfrm>
          </p:grpSpPr>
          <p:sp>
            <p:nvSpPr>
              <p:cNvPr id="80" name="Oval 20">
                <a:extLst>
                  <a:ext uri="{FF2B5EF4-FFF2-40B4-BE49-F238E27FC236}">
                    <a16:creationId xmlns:a16="http://schemas.microsoft.com/office/drawing/2014/main" id="{D9CB84BB-85E0-45B1-9A9A-18FFA2F49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450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1" name="Rectangle: Rounded Corners 23">
                <a:extLst>
                  <a:ext uri="{FF2B5EF4-FFF2-40B4-BE49-F238E27FC236}">
                    <a16:creationId xmlns:a16="http://schemas.microsoft.com/office/drawing/2014/main" id="{2D5550FD-F773-422B-89AE-F3B73C2D6D9B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450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24">
                <a:extLst>
                  <a:ext uri="{FF2B5EF4-FFF2-40B4-BE49-F238E27FC236}">
                    <a16:creationId xmlns:a16="http://schemas.microsoft.com/office/drawing/2014/main" id="{8623F86D-02ED-41FE-B82A-AF77216F4306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450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9" name="Заголовок 2"/>
          <p:cNvSpPr txBox="1">
            <a:spLocks/>
          </p:cNvSpPr>
          <p:nvPr/>
        </p:nvSpPr>
        <p:spPr>
          <a:xfrm>
            <a:off x="255300" y="1997222"/>
            <a:ext cx="6560985" cy="1678050"/>
          </a:xfrm>
          <a:prstGeom prst="rect">
            <a:avLst/>
          </a:prstGeom>
          <a:solidFill>
            <a:schemeClr val="accent1"/>
          </a:solidFill>
        </p:spPr>
        <p:txBody>
          <a:bodyPr vert="horz" lIns="94500" tIns="47250" rIns="94500" bIns="4725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620"/>
              </a:spcAft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гарантий субъектам МСП в целях обеспечения кредитов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13591" y="2987243"/>
            <a:ext cx="2635111" cy="76040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</a:t>
            </a:r>
            <a:r>
              <a:rPr lang="ru-RU" sz="1447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требуется для получения гарантии свыше 100 млн рублей</a:t>
            </a:r>
            <a:endParaRPr kumimoji="0" lang="ru-RU" sz="144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95419" y="4887912"/>
            <a:ext cx="49183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Общие правила:</a:t>
            </a:r>
          </a:p>
          <a:p>
            <a:pPr marL="199414" marR="0" lvl="0" indent="-19941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0,75%</a:t>
            </a:r>
            <a:r>
              <a:rPr kumimoji="0" lang="ru-RU" sz="1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ru-RU" sz="16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годовых;</a:t>
            </a:r>
          </a:p>
          <a:p>
            <a:pPr marL="199414" marR="0" lvl="0" indent="-19941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b="1" i="1" baseline="0" dirty="0">
                <a:solidFill>
                  <a:srgbClr val="000000"/>
                </a:solidFill>
              </a:rPr>
              <a:t>0,5%</a:t>
            </a:r>
            <a:r>
              <a:rPr lang="ru-RU" sz="1600" b="1" i="1" dirty="0">
                <a:solidFill>
                  <a:srgbClr val="000000"/>
                </a:solidFill>
              </a:rPr>
              <a:t> </a:t>
            </a:r>
            <a:r>
              <a:rPr lang="ru-RU" sz="1600" i="1" dirty="0">
                <a:solidFill>
                  <a:srgbClr val="000000"/>
                </a:solidFill>
              </a:rPr>
              <a:t>годовых (при сумме гарантии </a:t>
            </a:r>
            <a:r>
              <a:rPr lang="en-US" sz="1600" b="1" i="1" dirty="0">
                <a:solidFill>
                  <a:srgbClr val="000000"/>
                </a:solidFill>
              </a:rPr>
              <a:t>&gt;</a:t>
            </a:r>
            <a:r>
              <a:rPr lang="ru-RU" sz="1600" b="1" i="1" dirty="0">
                <a:solidFill>
                  <a:srgbClr val="000000"/>
                </a:solidFill>
              </a:rPr>
              <a:t>500 </a:t>
            </a:r>
            <a:r>
              <a:rPr lang="ru-RU" sz="1600" i="1" dirty="0">
                <a:solidFill>
                  <a:srgbClr val="000000"/>
                </a:solidFill>
              </a:rPr>
              <a:t>млн рублей)</a:t>
            </a:r>
            <a:endParaRPr lang="en-US" sz="1600" i="1" dirty="0">
              <a:solidFill>
                <a:srgbClr val="000000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1600" i="1" dirty="0">
              <a:solidFill>
                <a:srgbClr val="000000"/>
              </a:solidFill>
            </a:endParaRPr>
          </a:p>
          <a:p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отдельных гарантийных продуктов:</a:t>
            </a:r>
          </a:p>
          <a:p>
            <a:pPr marL="199414" marR="0" lvl="0" indent="-19941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0,4%</a:t>
            </a:r>
            <a:r>
              <a:rPr kumimoji="0" lang="ru-RU" sz="1600" b="0" i="1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годовых – для застройщиков, применяющих счета </a:t>
            </a:r>
            <a:r>
              <a:rPr kumimoji="0" lang="ru-RU" sz="1600" b="0" i="1" u="none" strike="noStrike" kern="1200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эскроу</a:t>
            </a:r>
            <a:r>
              <a:rPr kumimoji="0" lang="ru-RU" sz="1600" b="0" i="1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760" y="3912347"/>
            <a:ext cx="2667654" cy="55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94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УСЛОВИЯ: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08467" y="6810045"/>
            <a:ext cx="7286951" cy="1264449"/>
            <a:chOff x="476809" y="5895055"/>
            <a:chExt cx="6401396" cy="1223507"/>
          </a:xfrm>
        </p:grpSpPr>
        <p:sp>
          <p:nvSpPr>
            <p:cNvPr id="30" name="TextBox 29"/>
            <p:cNvSpPr txBox="1"/>
            <p:nvPr/>
          </p:nvSpPr>
          <p:spPr>
            <a:xfrm>
              <a:off x="932390" y="5895055"/>
              <a:ext cx="5945815" cy="122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2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54" b="1" i="0" u="none" strike="noStrike" kern="1200" cap="none" spc="0" normalizeH="0" baseline="0" noProof="0" dirty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Обеспечение: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2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54" noProof="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&lt;</a:t>
              </a:r>
              <a:r>
                <a:rPr kumimoji="0" lang="ru-RU" sz="1654" b="0" i="0" u="none" strike="noStrike" kern="1200" cap="none" spc="0" normalizeH="0" baseline="0" noProof="0" dirty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ru-RU" sz="1654" b="1" i="0" u="none" strike="noStrike" kern="1200" cap="none" spc="0" normalizeH="0" baseline="0" noProof="0" dirty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</a:t>
              </a:r>
              <a:r>
                <a:rPr kumimoji="0" lang="ru-RU" sz="1654" b="0" i="0" u="none" strike="noStrike" kern="1200" cap="none" spc="0" normalizeH="0" baseline="0" noProof="0" dirty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млн рублей – </a:t>
              </a:r>
              <a:r>
                <a:rPr kumimoji="0" lang="ru-RU" sz="1654" b="1" i="0" u="none" strike="noStrike" kern="1200" cap="none" spc="0" normalizeH="0" baseline="0" noProof="0" dirty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 требуется</a:t>
              </a:r>
              <a:r>
                <a:rPr kumimoji="0" lang="en-US" sz="1654" b="0" i="0" u="none" strike="noStrike" kern="1200" cap="none" spc="0" normalizeH="0" baseline="0" noProof="0" dirty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;</a:t>
              </a:r>
              <a:endParaRPr kumimoji="0" lang="ru-RU" sz="1654" b="0" i="0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2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54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&gt;</a:t>
              </a:r>
              <a:r>
                <a:rPr lang="ru-RU" sz="1654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654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 </a:t>
              </a:r>
              <a:r>
                <a:rPr lang="ru-RU" sz="1654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млн рублей – </a:t>
              </a:r>
              <a:r>
                <a:rPr lang="ru-RU" sz="1654" b="1" dirty="0" err="1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последзалог</a:t>
              </a:r>
              <a:r>
                <a:rPr lang="ru-RU" sz="1654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 </a:t>
              </a:r>
              <a:r>
                <a:rPr lang="ru-RU" sz="1654" b="1" dirty="0" err="1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созалог</a:t>
              </a:r>
              <a:r>
                <a:rPr lang="ru-RU" sz="1654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 поручительство</a:t>
              </a:r>
              <a:endParaRPr kumimoji="0" lang="ru-RU" sz="1654" b="1" i="0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1">
              <a:extLst>
                <a:ext uri="{FF2B5EF4-FFF2-40B4-BE49-F238E27FC236}">
                  <a16:creationId xmlns:a16="http://schemas.microsoft.com/office/drawing/2014/main" id="{CC228256-7909-4687-AC06-DF201365974E}"/>
                </a:ext>
              </a:extLst>
            </p:cNvPr>
            <p:cNvGrpSpPr/>
            <p:nvPr/>
          </p:nvGrpSpPr>
          <p:grpSpPr>
            <a:xfrm>
              <a:off x="476809" y="5895539"/>
              <a:ext cx="396000" cy="396000"/>
              <a:chOff x="6493081" y="1742364"/>
              <a:chExt cx="660464" cy="657690"/>
            </a:xfrm>
          </p:grpSpPr>
          <p:sp>
            <p:nvSpPr>
              <p:cNvPr id="32" name="Oval 20">
                <a:extLst>
                  <a:ext uri="{FF2B5EF4-FFF2-40B4-BE49-F238E27FC236}">
                    <a16:creationId xmlns:a16="http://schemas.microsoft.com/office/drawing/2014/main" id="{D9CB84BB-85E0-45B1-9A9A-18FFA2F49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450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3" name="Rectangle: Rounded Corners 23">
                <a:extLst>
                  <a:ext uri="{FF2B5EF4-FFF2-40B4-BE49-F238E27FC236}">
                    <a16:creationId xmlns:a16="http://schemas.microsoft.com/office/drawing/2014/main" id="{2D5550FD-F773-422B-89AE-F3B73C2D6D9B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450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24">
                <a:extLst>
                  <a:ext uri="{FF2B5EF4-FFF2-40B4-BE49-F238E27FC236}">
                    <a16:creationId xmlns:a16="http://schemas.microsoft.com/office/drawing/2014/main" id="{8623F86D-02ED-41FE-B82A-AF77216F4306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450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8" name="Прямая соединительная линия 7"/>
          <p:cNvCxnSpPr/>
          <p:nvPr/>
        </p:nvCxnSpPr>
        <p:spPr>
          <a:xfrm>
            <a:off x="7347857" y="4803247"/>
            <a:ext cx="0" cy="2239551"/>
          </a:xfrm>
          <a:prstGeom prst="line">
            <a:avLst/>
          </a:prstGeom>
          <a:ln w="22225">
            <a:solidFill>
              <a:srgbClr val="7596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750445" y="4487306"/>
            <a:ext cx="4152293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54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Вознаграждение за гарантию</a:t>
            </a:r>
            <a:r>
              <a:rPr kumimoji="0" lang="ru-RU" sz="1654" b="1" i="0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4661" y="8203090"/>
            <a:ext cx="9670881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2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4" b="1" i="0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447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Важно: </a:t>
            </a:r>
            <a:r>
              <a:rPr kumimoji="0" lang="ru-RU" sz="1447" b="0" i="0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Вариативность уплаты вознаграждения – единовременно/ежегодно/1 раз в полгода/</a:t>
            </a:r>
            <a:r>
              <a:rPr kumimoji="0" lang="ru-RU" sz="1447" b="0" i="0" u="none" strike="noStrike" kern="1200" cap="none" spc="0" normalizeH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ежеквартально</a:t>
            </a:r>
            <a:endParaRPr kumimoji="0" lang="ru-RU" sz="1447" b="0" i="0" u="none" strike="noStrike" kern="1200" cap="none" spc="0" normalizeH="0" baseline="0" noProof="0" dirty="0">
              <a:ln>
                <a:noFill/>
              </a:ln>
              <a:solidFill>
                <a:srgbClr val="30454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4" descr="http://yur-gazeta.ru/wp-content/uploads/2018/10/O_poruchitelstve-1200x628-2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39"/>
          <a:stretch/>
        </p:blipFill>
        <p:spPr bwMode="auto">
          <a:xfrm>
            <a:off x="7347857" y="1357188"/>
            <a:ext cx="4130781" cy="274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8743" y="8008713"/>
            <a:ext cx="2834998" cy="460041"/>
          </a:xfrm>
        </p:spPr>
        <p:txBody>
          <a:bodyPr/>
          <a:lstStyle/>
          <a:p>
            <a:fld id="{7BF5761A-7776-4AA7-BF3C-918A7470E77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77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1019648" y="1193479"/>
            <a:ext cx="6229054" cy="7511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77" b="1" i="0" u="none" strike="noStrike" kern="1200" cap="none" spc="0" normalizeH="0" baseline="0" noProof="0" dirty="0">
                <a:ln>
                  <a:noFill/>
                </a:ln>
                <a:solidFill>
                  <a:srgbClr val="2F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377" b="1" dirty="0"/>
              <a:t>Программа стимулирования кредитования субъектов МСП</a:t>
            </a:r>
            <a:r>
              <a:rPr kumimoji="0" lang="ru-RU" sz="2377" b="1" i="0" u="none" strike="noStrike" kern="1200" cap="none" spc="0" normalizeH="0" baseline="0" noProof="0" dirty="0">
                <a:ln>
                  <a:noFill/>
                </a:ln>
                <a:solidFill>
                  <a:srgbClr val="2F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96807" y="4919263"/>
            <a:ext cx="4401232" cy="449824"/>
            <a:chOff x="1246059" y="3816346"/>
            <a:chExt cx="4322610" cy="435259"/>
          </a:xfrm>
        </p:grpSpPr>
        <p:sp>
          <p:nvSpPr>
            <p:cNvPr id="51" name="TextBox 50"/>
            <p:cNvSpPr txBox="1"/>
            <p:nvPr/>
          </p:nvSpPr>
          <p:spPr>
            <a:xfrm>
              <a:off x="1691524" y="3816346"/>
              <a:ext cx="3877145" cy="335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2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54" i="0" u="none" strike="noStrike" kern="1200" cap="none" spc="0" normalizeH="0" baseline="0" noProof="0" dirty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Срок финансирования: </a:t>
              </a:r>
              <a:r>
                <a:rPr kumimoji="0" lang="ru-RU" sz="1654" b="1" i="0" u="none" strike="noStrike" kern="1200" cap="none" spc="0" normalizeH="0" baseline="0" noProof="0" dirty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 3 лет</a:t>
              </a:r>
            </a:p>
          </p:txBody>
        </p:sp>
        <p:grpSp>
          <p:nvGrpSpPr>
            <p:cNvPr id="61" name="Group 1">
              <a:extLst>
                <a:ext uri="{FF2B5EF4-FFF2-40B4-BE49-F238E27FC236}">
                  <a16:creationId xmlns:a16="http://schemas.microsoft.com/office/drawing/2014/main" id="{CC228256-7909-4687-AC06-DF201365974E}"/>
                </a:ext>
              </a:extLst>
            </p:cNvPr>
            <p:cNvGrpSpPr/>
            <p:nvPr/>
          </p:nvGrpSpPr>
          <p:grpSpPr>
            <a:xfrm>
              <a:off x="1246059" y="3855605"/>
              <a:ext cx="396000" cy="396000"/>
              <a:chOff x="6493081" y="1742364"/>
              <a:chExt cx="660464" cy="657690"/>
            </a:xfrm>
          </p:grpSpPr>
          <p:sp>
            <p:nvSpPr>
              <p:cNvPr id="62" name="Oval 20">
                <a:extLst>
                  <a:ext uri="{FF2B5EF4-FFF2-40B4-BE49-F238E27FC236}">
                    <a16:creationId xmlns:a16="http://schemas.microsoft.com/office/drawing/2014/main" id="{D9CB84BB-85E0-45B1-9A9A-18FFA2F49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450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" name="Rectangle: Rounded Corners 23">
                <a:extLst>
                  <a:ext uri="{FF2B5EF4-FFF2-40B4-BE49-F238E27FC236}">
                    <a16:creationId xmlns:a16="http://schemas.microsoft.com/office/drawing/2014/main" id="{2D5550FD-F773-422B-89AE-F3B73C2D6D9B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450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ectangle: Rounded Corners 24">
                <a:extLst>
                  <a:ext uri="{FF2B5EF4-FFF2-40B4-BE49-F238E27FC236}">
                    <a16:creationId xmlns:a16="http://schemas.microsoft.com/office/drawing/2014/main" id="{8623F86D-02ED-41FE-B82A-AF77216F4306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450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296807" y="5983625"/>
            <a:ext cx="6425315" cy="1237839"/>
            <a:chOff x="1998279" y="4679295"/>
            <a:chExt cx="6217264" cy="1197751"/>
          </a:xfrm>
        </p:grpSpPr>
        <p:sp>
          <p:nvSpPr>
            <p:cNvPr id="78" name="TextBox 77"/>
            <p:cNvSpPr txBox="1"/>
            <p:nvPr/>
          </p:nvSpPr>
          <p:spPr>
            <a:xfrm>
              <a:off x="2502628" y="4679295"/>
              <a:ext cx="5712915" cy="1197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54" i="0" u="none" strike="noStrike" kern="1200" cap="none" spc="0" normalizeH="0" baseline="0" noProof="0" dirty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Ограничения по </a:t>
              </a:r>
              <a:r>
                <a:rPr lang="ru-RU" sz="1654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сумме кредита:</a:t>
              </a:r>
            </a:p>
            <a:p>
              <a:pPr>
                <a:lnSpc>
                  <a:spcPct val="150000"/>
                </a:lnSpc>
              </a:pPr>
              <a:r>
                <a:rPr lang="ru-RU" sz="1654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 более 4 млрд рублей на 1 заемщика.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54" b="1" i="0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9" name="Group 1">
              <a:extLst>
                <a:ext uri="{FF2B5EF4-FFF2-40B4-BE49-F238E27FC236}">
                  <a16:creationId xmlns:a16="http://schemas.microsoft.com/office/drawing/2014/main" id="{CC228256-7909-4687-AC06-DF201365974E}"/>
                </a:ext>
              </a:extLst>
            </p:cNvPr>
            <p:cNvGrpSpPr/>
            <p:nvPr/>
          </p:nvGrpSpPr>
          <p:grpSpPr>
            <a:xfrm>
              <a:off x="1998279" y="4684758"/>
              <a:ext cx="396000" cy="396000"/>
              <a:chOff x="6493081" y="1742364"/>
              <a:chExt cx="660464" cy="657690"/>
            </a:xfrm>
          </p:grpSpPr>
          <p:sp>
            <p:nvSpPr>
              <p:cNvPr id="80" name="Oval 20">
                <a:extLst>
                  <a:ext uri="{FF2B5EF4-FFF2-40B4-BE49-F238E27FC236}">
                    <a16:creationId xmlns:a16="http://schemas.microsoft.com/office/drawing/2014/main" id="{D9CB84BB-85E0-45B1-9A9A-18FFA2F49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450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1" name="Rectangle: Rounded Corners 23">
                <a:extLst>
                  <a:ext uri="{FF2B5EF4-FFF2-40B4-BE49-F238E27FC236}">
                    <a16:creationId xmlns:a16="http://schemas.microsoft.com/office/drawing/2014/main" id="{2D5550FD-F773-422B-89AE-F3B73C2D6D9B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450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24">
                <a:extLst>
                  <a:ext uri="{FF2B5EF4-FFF2-40B4-BE49-F238E27FC236}">
                    <a16:creationId xmlns:a16="http://schemas.microsoft.com/office/drawing/2014/main" id="{8623F86D-02ED-41FE-B82A-AF77216F4306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450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9" name="Заголовок 2"/>
          <p:cNvSpPr txBox="1">
            <a:spLocks/>
          </p:cNvSpPr>
          <p:nvPr/>
        </p:nvSpPr>
        <p:spPr>
          <a:xfrm>
            <a:off x="255300" y="1997222"/>
            <a:ext cx="6560985" cy="1678050"/>
          </a:xfrm>
          <a:prstGeom prst="rect">
            <a:avLst/>
          </a:prstGeom>
          <a:solidFill>
            <a:schemeClr val="accent1"/>
          </a:solidFill>
        </p:spPr>
        <p:txBody>
          <a:bodyPr vert="horz" lIns="94500" tIns="47250" rIns="94500" bIns="4725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620"/>
              </a:spcAft>
            </a:pPr>
            <a:r>
              <a:rPr lang="ru-RU" sz="2400" dirty="0">
                <a:solidFill>
                  <a:schemeClr val="bg1"/>
                </a:solidFill>
              </a:rPr>
              <a:t>от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млн рублей до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млрд рублей</a:t>
            </a:r>
          </a:p>
          <a:p>
            <a:pPr algn="ctr">
              <a:lnSpc>
                <a:spcPct val="100000"/>
              </a:lnSpc>
              <a:spcAft>
                <a:spcPts val="620"/>
              </a:spcAft>
            </a:pPr>
            <a:r>
              <a:rPr lang="ru-RU" sz="2400" dirty="0">
                <a:solidFill>
                  <a:schemeClr val="bg1"/>
                </a:solidFill>
              </a:rPr>
              <a:t>Ставка: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8,5%</a:t>
            </a:r>
            <a:r>
              <a:rPr lang="ru-RU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годовых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807" y="4071668"/>
            <a:ext cx="2667654" cy="55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94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УСЛОВИЯ: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975492" y="4703920"/>
            <a:ext cx="0" cy="2239551"/>
          </a:xfrm>
          <a:prstGeom prst="line">
            <a:avLst/>
          </a:prstGeom>
          <a:ln w="22225">
            <a:solidFill>
              <a:srgbClr val="7596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44111" y="4392743"/>
            <a:ext cx="4152293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54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Участники</a:t>
            </a:r>
            <a:r>
              <a:rPr kumimoji="0" lang="ru-RU" sz="1654" b="1" i="0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5861" y="7575304"/>
            <a:ext cx="11462225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20"/>
              </a:spcBef>
            </a:pPr>
            <a:r>
              <a:rPr kumimoji="0" lang="ru-RU" sz="1654" b="1" i="0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447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Важно: </a:t>
            </a:r>
            <a:r>
              <a:rPr kumimoji="0" lang="ru-RU" sz="1447" b="0" i="0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реализуется </a:t>
            </a:r>
            <a:r>
              <a:rPr kumimoji="0" lang="ru-RU" sz="1447" b="0" i="0" u="none" strike="noStrike" kern="1200" cap="none" spc="0" normalizeH="0" baseline="0" noProof="0" dirty="0" smtClean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 </a:t>
            </a:r>
            <a:r>
              <a:rPr kumimoji="0" lang="ru-RU" sz="1447" b="0" i="0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уполномоченными банками</a:t>
            </a:r>
            <a:r>
              <a:rPr kumimoji="0" lang="ru-RU" sz="1447" b="0" i="0" u="none" strike="noStrike" kern="1200" cap="none" spc="0" normalizeH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447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https://corpmsp.ru/bankam/programma_stimulir/</a:t>
            </a:r>
            <a:endParaRPr kumimoji="0" lang="ru-RU" sz="1447" b="0" i="0" u="none" strike="noStrike" kern="1200" cap="none" spc="0" normalizeH="0" baseline="0" noProof="0" dirty="0">
              <a:ln>
                <a:noFill/>
              </a:ln>
              <a:solidFill>
                <a:srgbClr val="30454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44111" y="4854200"/>
            <a:ext cx="6654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000000"/>
                </a:solidFill>
              </a:rPr>
              <a:t>Субъекты МСП</a:t>
            </a:r>
          </a:p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000000"/>
                </a:solidFill>
              </a:rPr>
              <a:t>Лизинговые компании, организации инфраструктуры поддержки,  МФО и </a:t>
            </a:r>
            <a:r>
              <a:rPr lang="ru-RU" sz="1600" i="1" dirty="0" err="1">
                <a:solidFill>
                  <a:srgbClr val="000000"/>
                </a:solidFill>
              </a:rPr>
              <a:t>факторинговые</a:t>
            </a:r>
            <a:r>
              <a:rPr lang="ru-RU" sz="1600" i="1" dirty="0">
                <a:solidFill>
                  <a:srgbClr val="000000"/>
                </a:solidFill>
              </a:rPr>
              <a:t> компании, предоставляющие субъектам МСП финансирование</a:t>
            </a:r>
          </a:p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000000"/>
                </a:solidFill>
              </a:rPr>
              <a:t>«</a:t>
            </a:r>
            <a:r>
              <a:rPr lang="ru-RU" sz="1600" i="1" dirty="0" err="1">
                <a:solidFill>
                  <a:srgbClr val="000000"/>
                </a:solidFill>
              </a:rPr>
              <a:t>Самозанятые</a:t>
            </a:r>
            <a:r>
              <a:rPr lang="ru-RU" sz="1600" i="1" dirty="0">
                <a:solidFill>
                  <a:srgbClr val="000000"/>
                </a:solidFill>
              </a:rPr>
              <a:t>»</a:t>
            </a:r>
          </a:p>
        </p:txBody>
      </p:sp>
      <p:pic>
        <p:nvPicPr>
          <p:cNvPr id="2052" name="Picture 4" descr="https://s3-eu-west-1.amazonaws.com/kredito-blog-europe/content/wp-content/uploads/2019/09/11122629/online-zay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7" y="979875"/>
            <a:ext cx="5657321" cy="305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8743" y="8008713"/>
            <a:ext cx="2834998" cy="460041"/>
          </a:xfrm>
        </p:spPr>
        <p:txBody>
          <a:bodyPr/>
          <a:lstStyle/>
          <a:p>
            <a:fld id="{7BF5761A-7776-4AA7-BF3C-918A7470E77A}" type="slidenum">
              <a:rPr lang="ru-RU" smtClean="0"/>
              <a:t>11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731009" y="3157777"/>
            <a:ext cx="4438510" cy="53771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4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1447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0,5 млн рублей для кредитов в </a:t>
            </a:r>
            <a:r>
              <a:rPr lang="ru-RU" sz="1447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рамках постановление Правительства РФ № 422)</a:t>
            </a:r>
            <a:endParaRPr kumimoji="0" lang="ru-RU" sz="144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8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76200" y="820449"/>
            <a:ext cx="8392886" cy="9408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F454F"/>
                </a:solidFill>
                <a:effectLst/>
                <a:uLnTx/>
                <a:uFillTx/>
              </a:rPr>
              <a:t>«</a:t>
            </a:r>
            <a:r>
              <a:rPr lang="ru-RU" sz="2000" b="1" dirty="0"/>
              <a:t>Программа субсидирования кредитования субъектов МСП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F454F"/>
                </a:solidFill>
                <a:effectLst/>
                <a:uLnTx/>
                <a:uFillTx/>
              </a:rPr>
              <a:t>» Минэкономразвития России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F454F"/>
                </a:solidFill>
                <a:effectLst/>
                <a:uLnTx/>
                <a:uFillTx/>
              </a:rPr>
              <a:t>(постановление Правительства РФ № 1764)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41795" y="4030950"/>
            <a:ext cx="4401232" cy="1110560"/>
            <a:chOff x="1246059" y="3816346"/>
            <a:chExt cx="4322610" cy="1074601"/>
          </a:xfrm>
        </p:grpSpPr>
        <p:sp>
          <p:nvSpPr>
            <p:cNvPr id="51" name="TextBox 50"/>
            <p:cNvSpPr txBox="1"/>
            <p:nvPr/>
          </p:nvSpPr>
          <p:spPr>
            <a:xfrm>
              <a:off x="1691524" y="3816346"/>
              <a:ext cx="3877145" cy="107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2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54" b="1" i="0" u="none" strike="noStrike" kern="1200" cap="none" spc="0" normalizeH="0" baseline="0" noProof="0" dirty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Срок финансирования:</a:t>
              </a:r>
            </a:p>
            <a:p>
              <a:pPr marL="268288" lvl="1" indent="-1714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1654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Инвестиционные цели - </a:t>
              </a:r>
              <a:r>
                <a:rPr lang="ru-RU" sz="1654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 10 лет</a:t>
              </a:r>
              <a:r>
                <a:rPr lang="ru-RU" sz="1654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;</a:t>
              </a:r>
            </a:p>
            <a:p>
              <a:pPr marL="268288" lvl="1" indent="-1714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1654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Оборотные цели – </a:t>
              </a:r>
              <a:r>
                <a:rPr lang="ru-RU" sz="1654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 3 лет</a:t>
              </a:r>
            </a:p>
          </p:txBody>
        </p:sp>
        <p:grpSp>
          <p:nvGrpSpPr>
            <p:cNvPr id="61" name="Group 1">
              <a:extLst>
                <a:ext uri="{FF2B5EF4-FFF2-40B4-BE49-F238E27FC236}">
                  <a16:creationId xmlns:a16="http://schemas.microsoft.com/office/drawing/2014/main" id="{CC228256-7909-4687-AC06-DF201365974E}"/>
                </a:ext>
              </a:extLst>
            </p:cNvPr>
            <p:cNvGrpSpPr/>
            <p:nvPr/>
          </p:nvGrpSpPr>
          <p:grpSpPr>
            <a:xfrm>
              <a:off x="1246059" y="3855605"/>
              <a:ext cx="396000" cy="396000"/>
              <a:chOff x="6493081" y="1742364"/>
              <a:chExt cx="660464" cy="657690"/>
            </a:xfrm>
          </p:grpSpPr>
          <p:sp>
            <p:nvSpPr>
              <p:cNvPr id="62" name="Oval 20">
                <a:extLst>
                  <a:ext uri="{FF2B5EF4-FFF2-40B4-BE49-F238E27FC236}">
                    <a16:creationId xmlns:a16="http://schemas.microsoft.com/office/drawing/2014/main" id="{D9CB84BB-85E0-45B1-9A9A-18FFA2F49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450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" name="Rectangle: Rounded Corners 23">
                <a:extLst>
                  <a:ext uri="{FF2B5EF4-FFF2-40B4-BE49-F238E27FC236}">
                    <a16:creationId xmlns:a16="http://schemas.microsoft.com/office/drawing/2014/main" id="{2D5550FD-F773-422B-89AE-F3B73C2D6D9B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450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ectangle: Rounded Corners 24">
                <a:extLst>
                  <a:ext uri="{FF2B5EF4-FFF2-40B4-BE49-F238E27FC236}">
                    <a16:creationId xmlns:a16="http://schemas.microsoft.com/office/drawing/2014/main" id="{8623F86D-02ED-41FE-B82A-AF77216F4306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450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117058" y="5211537"/>
            <a:ext cx="6284921" cy="1086836"/>
            <a:chOff x="1998279" y="4679295"/>
            <a:chExt cx="5384115" cy="1051637"/>
          </a:xfrm>
        </p:grpSpPr>
        <p:sp>
          <p:nvSpPr>
            <p:cNvPr id="78" name="TextBox 77"/>
            <p:cNvSpPr txBox="1"/>
            <p:nvPr/>
          </p:nvSpPr>
          <p:spPr>
            <a:xfrm>
              <a:off x="2271176" y="4679295"/>
              <a:ext cx="5111218" cy="105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1757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54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</a:t>
              </a:r>
              <a:r>
                <a:rPr kumimoji="0" lang="ru-RU" sz="1654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Сумма</a:t>
              </a:r>
              <a:r>
                <a:rPr kumimoji="0" lang="ru-RU" sz="1654" b="1" i="0" u="none" strike="noStrike" kern="1200" cap="none" spc="0" normalizeH="0" noProof="0" dirty="0" smtClean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654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финансирования:</a:t>
              </a:r>
            </a:p>
            <a:p>
              <a:pPr marL="268288" lvl="1" indent="-1714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1654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Инвестиционные цели – от </a:t>
              </a:r>
              <a:r>
                <a:rPr lang="ru-RU" sz="1654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0,5 млн до 2 млрд </a:t>
              </a:r>
              <a:r>
                <a:rPr lang="ru-RU" sz="1654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рублей;</a:t>
              </a:r>
            </a:p>
            <a:p>
              <a:pPr marL="268288" lvl="1" indent="-1714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1654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Оборотные цели – от </a:t>
              </a:r>
              <a:r>
                <a:rPr lang="ru-RU" sz="1654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0,5 млн до 500 </a:t>
              </a:r>
              <a:r>
                <a:rPr lang="ru-RU" sz="1654" b="1" dirty="0" smtClean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млн рублей</a:t>
              </a:r>
              <a:r>
                <a:rPr lang="ru-RU" sz="1654" dirty="0" smtClean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;</a:t>
              </a:r>
              <a:endParaRPr lang="ru-RU" sz="1654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9" name="Group 1">
              <a:extLst>
                <a:ext uri="{FF2B5EF4-FFF2-40B4-BE49-F238E27FC236}">
                  <a16:creationId xmlns:a16="http://schemas.microsoft.com/office/drawing/2014/main" id="{CC228256-7909-4687-AC06-DF201365974E}"/>
                </a:ext>
              </a:extLst>
            </p:cNvPr>
            <p:cNvGrpSpPr/>
            <p:nvPr/>
          </p:nvGrpSpPr>
          <p:grpSpPr>
            <a:xfrm>
              <a:off x="1998279" y="4684758"/>
              <a:ext cx="396000" cy="396000"/>
              <a:chOff x="6493081" y="1742364"/>
              <a:chExt cx="660464" cy="657690"/>
            </a:xfrm>
          </p:grpSpPr>
          <p:sp>
            <p:nvSpPr>
              <p:cNvPr id="80" name="Oval 20">
                <a:extLst>
                  <a:ext uri="{FF2B5EF4-FFF2-40B4-BE49-F238E27FC236}">
                    <a16:creationId xmlns:a16="http://schemas.microsoft.com/office/drawing/2014/main" id="{D9CB84BB-85E0-45B1-9A9A-18FFA2F49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450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1" name="Rectangle: Rounded Corners 23">
                <a:extLst>
                  <a:ext uri="{FF2B5EF4-FFF2-40B4-BE49-F238E27FC236}">
                    <a16:creationId xmlns:a16="http://schemas.microsoft.com/office/drawing/2014/main" id="{2D5550FD-F773-422B-89AE-F3B73C2D6D9B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450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24">
                <a:extLst>
                  <a:ext uri="{FF2B5EF4-FFF2-40B4-BE49-F238E27FC236}">
                    <a16:creationId xmlns:a16="http://schemas.microsoft.com/office/drawing/2014/main" id="{8623F86D-02ED-41FE-B82A-AF77216F4306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450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9" name="Заголовок 2"/>
          <p:cNvSpPr txBox="1">
            <a:spLocks/>
          </p:cNvSpPr>
          <p:nvPr/>
        </p:nvSpPr>
        <p:spPr>
          <a:xfrm>
            <a:off x="255300" y="1997222"/>
            <a:ext cx="7146986" cy="1281516"/>
          </a:xfrm>
          <a:prstGeom prst="rect">
            <a:avLst/>
          </a:prstGeom>
          <a:solidFill>
            <a:schemeClr val="accent1"/>
          </a:solidFill>
        </p:spPr>
        <p:txBody>
          <a:bodyPr vert="horz" lIns="94500" tIns="47250" rIns="94500" bIns="4725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620"/>
              </a:spcAft>
            </a:pPr>
            <a:r>
              <a:rPr lang="ru-RU" sz="2400" dirty="0">
                <a:solidFill>
                  <a:schemeClr val="bg1"/>
                </a:solidFill>
              </a:rPr>
              <a:t>от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млн рублей до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млрд рублей</a:t>
            </a:r>
          </a:p>
          <a:p>
            <a:pPr algn="ctr">
              <a:lnSpc>
                <a:spcPct val="100000"/>
              </a:lnSpc>
              <a:spcAft>
                <a:spcPts val="620"/>
              </a:spcAft>
            </a:pPr>
            <a:r>
              <a:rPr lang="ru-RU" sz="2400" dirty="0">
                <a:solidFill>
                  <a:schemeClr val="bg1"/>
                </a:solidFill>
              </a:rPr>
              <a:t>Ставка: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8,5%</a:t>
            </a:r>
            <a:r>
              <a:rPr lang="ru-RU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годовых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795" y="3400456"/>
            <a:ext cx="2667654" cy="55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94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УСЛОВИЯ: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433172" y="4238884"/>
            <a:ext cx="0" cy="3679372"/>
          </a:xfrm>
          <a:prstGeom prst="line">
            <a:avLst/>
          </a:prstGeom>
          <a:ln w="22225">
            <a:solidFill>
              <a:srgbClr val="7596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402286" y="3743068"/>
            <a:ext cx="4152293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54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Приоритетные отрасли</a:t>
            </a:r>
            <a:r>
              <a:rPr kumimoji="0" lang="ru-RU" sz="1654" b="1" i="0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7058" y="8136275"/>
            <a:ext cx="11462225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20"/>
              </a:spcBef>
            </a:pPr>
            <a:r>
              <a:rPr kumimoji="0" lang="ru-RU" sz="1654" b="1" i="0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447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Важно: </a:t>
            </a:r>
            <a:r>
              <a:rPr kumimoji="0" lang="ru-RU" sz="1447" b="0" i="0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реализуется </a:t>
            </a:r>
            <a:r>
              <a:rPr kumimoji="0" lang="ru-RU" sz="1447" b="0" i="0" u="none" strike="noStrike" kern="1200" cap="none" spc="0" normalizeH="0" baseline="0" noProof="0" dirty="0" smtClean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 </a:t>
            </a:r>
            <a:r>
              <a:rPr kumimoji="0" lang="ru-RU" sz="1447" b="0" i="0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уполномоченными банками</a:t>
            </a:r>
            <a:r>
              <a:rPr kumimoji="0" lang="ru-RU" sz="1447" b="0" i="0" u="none" strike="noStrike" kern="1200" cap="none" spc="0" normalizeH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447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</a:t>
            </a:r>
            <a:r>
              <a:rPr lang="ru-RU" sz="1447" dirty="0" err="1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мойбизнес.рф</a:t>
            </a:r>
            <a:r>
              <a:rPr lang="ru-RU" sz="1447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/</a:t>
            </a:r>
            <a:r>
              <a:rPr lang="en-US" sz="1447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banks</a:t>
            </a:r>
            <a:endParaRPr kumimoji="0" lang="ru-RU" sz="1447" b="0" i="0" u="none" strike="noStrike" kern="1200" cap="none" spc="0" normalizeH="0" baseline="0" noProof="0" dirty="0">
              <a:ln>
                <a:noFill/>
              </a:ln>
              <a:solidFill>
                <a:srgbClr val="30454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33172" y="4123718"/>
            <a:ext cx="6116233" cy="491673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</a:rPr>
              <a:t>Сельское хозяйство;</a:t>
            </a:r>
          </a:p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</a:rPr>
              <a:t>Строительство;</a:t>
            </a:r>
          </a:p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</a:rPr>
              <a:t>Здравоохранение;</a:t>
            </a:r>
          </a:p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</a:rPr>
              <a:t>Образование;</a:t>
            </a:r>
          </a:p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</a:rPr>
              <a:t>Обрабатывающее производство;</a:t>
            </a:r>
          </a:p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</a:rPr>
              <a:t>Туризм;</a:t>
            </a:r>
          </a:p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</a:rPr>
              <a:t>Культура, спорт;</a:t>
            </a:r>
          </a:p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</a:rPr>
              <a:t>Наука и техника;</a:t>
            </a:r>
          </a:p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</a:rPr>
              <a:t>Информация и связь;</a:t>
            </a:r>
          </a:p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</a:rPr>
              <a:t>Транспортировка и хранение;</a:t>
            </a:r>
          </a:p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</a:rPr>
              <a:t>Водоснабжение, водоотведение; обращение с отходами;</a:t>
            </a:r>
          </a:p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</a:rPr>
              <a:t>Гостиницы и </a:t>
            </a:r>
            <a:r>
              <a:rPr lang="ru-RU" sz="1200" i="1" dirty="0" err="1">
                <a:solidFill>
                  <a:srgbClr val="000000"/>
                </a:solidFill>
              </a:rPr>
              <a:t>общепиты</a:t>
            </a:r>
            <a:r>
              <a:rPr lang="ru-RU" sz="1200" i="1" dirty="0">
                <a:solidFill>
                  <a:srgbClr val="000000"/>
                </a:solidFill>
              </a:rPr>
              <a:t>;</a:t>
            </a:r>
          </a:p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</a:rPr>
              <a:t>Бытовые услуги;</a:t>
            </a:r>
          </a:p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i="1" dirty="0">
              <a:solidFill>
                <a:srgbClr val="000000"/>
              </a:solidFill>
            </a:endParaRPr>
          </a:p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i="1" dirty="0">
              <a:solidFill>
                <a:srgbClr val="000000"/>
              </a:solidFill>
            </a:endParaRPr>
          </a:p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i="1" dirty="0">
              <a:solidFill>
                <a:srgbClr val="000000"/>
              </a:solidFill>
            </a:endParaRPr>
          </a:p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</a:rPr>
              <a:t>Производство и распределение электроэнергии, газа и воды;</a:t>
            </a:r>
          </a:p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</a:rPr>
              <a:t>Розничная/оптовая торговля </a:t>
            </a:r>
            <a:r>
              <a:rPr lang="ru-RU" sz="1200" i="1" dirty="0" smtClean="0">
                <a:solidFill>
                  <a:srgbClr val="000000"/>
                </a:solidFill>
              </a:rPr>
              <a:t>                         (</a:t>
            </a:r>
            <a:r>
              <a:rPr lang="ru-RU" sz="1200" i="1" dirty="0">
                <a:solidFill>
                  <a:srgbClr val="000000"/>
                </a:solidFill>
              </a:rPr>
              <a:t>для инвестиционных проектов);</a:t>
            </a:r>
          </a:p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</a:rPr>
              <a:t>Розничная торговля в моногородах, </a:t>
            </a:r>
            <a:r>
              <a:rPr lang="ru-RU" sz="1200" i="1" dirty="0" smtClean="0">
                <a:solidFill>
                  <a:srgbClr val="000000"/>
                </a:solidFill>
              </a:rPr>
              <a:t> ДФО</a:t>
            </a:r>
            <a:r>
              <a:rPr lang="ru-RU" sz="1200" i="1" dirty="0">
                <a:solidFill>
                  <a:srgbClr val="000000"/>
                </a:solidFill>
              </a:rPr>
              <a:t>, СКФО, </a:t>
            </a:r>
            <a:r>
              <a:rPr lang="ru-RU" sz="1200" i="1" dirty="0" err="1">
                <a:solidFill>
                  <a:srgbClr val="000000"/>
                </a:solidFill>
              </a:rPr>
              <a:t>Р.Крым</a:t>
            </a:r>
            <a:r>
              <a:rPr lang="ru-RU" sz="1200" i="1" dirty="0">
                <a:solidFill>
                  <a:srgbClr val="000000"/>
                </a:solidFill>
              </a:rPr>
              <a:t> и Севастополя, Арктической зоне; </a:t>
            </a:r>
            <a:endParaRPr lang="ru-RU" sz="1200" i="1" dirty="0" smtClean="0">
              <a:solidFill>
                <a:srgbClr val="000000"/>
              </a:solidFill>
            </a:endParaRPr>
          </a:p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i="1" dirty="0" smtClean="0">
                <a:solidFill>
                  <a:srgbClr val="000000"/>
                </a:solidFill>
              </a:rPr>
              <a:t>Розничная </a:t>
            </a:r>
            <a:r>
              <a:rPr lang="ru-RU" sz="1200" i="1" dirty="0">
                <a:solidFill>
                  <a:srgbClr val="000000"/>
                </a:solidFill>
              </a:rPr>
              <a:t>торговля </a:t>
            </a:r>
            <a:r>
              <a:rPr lang="ru-RU" sz="1200" i="1" dirty="0" smtClean="0">
                <a:solidFill>
                  <a:srgbClr val="000000"/>
                </a:solidFill>
              </a:rPr>
              <a:t>                                      (для </a:t>
            </a:r>
            <a:r>
              <a:rPr lang="ru-RU" sz="1200" i="1" dirty="0" err="1" smtClean="0">
                <a:solidFill>
                  <a:srgbClr val="000000"/>
                </a:solidFill>
              </a:rPr>
              <a:t>микропредприятий</a:t>
            </a:r>
            <a:r>
              <a:rPr lang="ru-RU" sz="1200" i="1" dirty="0" smtClean="0">
                <a:solidFill>
                  <a:srgbClr val="000000"/>
                </a:solidFill>
              </a:rPr>
              <a:t>);</a:t>
            </a:r>
            <a:endParaRPr lang="ru-RU" sz="1200" i="1" dirty="0">
              <a:solidFill>
                <a:srgbClr val="000000"/>
              </a:solidFill>
            </a:endParaRPr>
          </a:p>
          <a:p>
            <a:pPr marL="199414" indent="-19941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000000"/>
                </a:solidFill>
              </a:rPr>
              <a:t>Аренда (сдача внаем) собственного недвижимого имущества </a:t>
            </a:r>
            <a:r>
              <a:rPr lang="ru-RU" sz="1200" i="1" dirty="0" smtClean="0">
                <a:solidFill>
                  <a:srgbClr val="000000"/>
                </a:solidFill>
              </a:rPr>
              <a:t>                                 (</a:t>
            </a:r>
            <a:r>
              <a:rPr lang="ru-RU" sz="1200" i="1" dirty="0">
                <a:solidFill>
                  <a:srgbClr val="000000"/>
                </a:solidFill>
              </a:rPr>
              <a:t>за исключением земельных участков и жилых помещений)</a:t>
            </a:r>
          </a:p>
        </p:txBody>
      </p:sp>
      <p:pic>
        <p:nvPicPr>
          <p:cNvPr id="3074" name="Picture 2" descr="https://www.slavtrans.com/upload/news_files/2018/news_200618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875" y="1565945"/>
            <a:ext cx="4209524" cy="195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8743" y="8008713"/>
            <a:ext cx="2834998" cy="460041"/>
          </a:xfrm>
        </p:spPr>
        <p:txBody>
          <a:bodyPr/>
          <a:lstStyle/>
          <a:p>
            <a:fld id="{7BF5761A-7776-4AA7-BF3C-918A7470E77A}" type="slidenum">
              <a:rPr lang="ru-RU" smtClean="0"/>
              <a:t>12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08826" y="7145878"/>
            <a:ext cx="4819631" cy="76040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10 млн рублей на срок до 5 лет под 9,95% годовых для ИП и </a:t>
            </a:r>
            <a:r>
              <a:rPr kumimoji="0" lang="ru-RU" sz="1447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самозанятых</a:t>
            </a:r>
            <a:r>
              <a:rPr kumimoji="0" lang="ru-RU" sz="14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</a:t>
            </a:r>
            <a:r>
              <a:rPr kumimoji="0" lang="ru-RU" sz="1447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кредитам на развитие предпринимательской деятельности</a:t>
            </a:r>
            <a:endParaRPr kumimoji="0" lang="ru-RU" sz="144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1795" y="6437267"/>
            <a:ext cx="4936011" cy="53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94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СПЕЦИАЛЬНЫЕ УСЛОВИЯ</a:t>
            </a:r>
            <a:r>
              <a:rPr kumimoji="0" lang="ru-RU" sz="2894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8253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918" y="3132137"/>
            <a:ext cx="12528069" cy="3096541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688" y="3455306"/>
            <a:ext cx="10867490" cy="22932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Антикризисный пакет</a:t>
            </a:r>
            <a:br>
              <a:rPr lang="ru-RU" sz="3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</a:br>
            <a:r>
              <a:rPr lang="ru-RU" sz="3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Изменения в </a:t>
            </a:r>
            <a:r>
              <a:rPr lang="ru-RU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механизме </a:t>
            </a:r>
            <a:r>
              <a:rPr lang="ru-RU" sz="3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гарантийной поддержки                             и </a:t>
            </a:r>
            <a:r>
              <a:rPr lang="ru-RU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программе </a:t>
            </a:r>
            <a:r>
              <a:rPr lang="ru-RU" sz="3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стимулирования кредитования субъектов малого и среднего предпринимательства Корпорации</a:t>
            </a:r>
          </a:p>
        </p:txBody>
      </p:sp>
    </p:spTree>
    <p:extLst>
      <p:ext uri="{BB962C8B-B14F-4D97-AF65-F5344CB8AC3E}">
        <p14:creationId xmlns:p14="http://schemas.microsoft.com/office/powerpoint/2010/main" val="206031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925173" y="965945"/>
            <a:ext cx="10992180" cy="1211858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2687" b="1" dirty="0"/>
              <a:t>Изменения в условиях </a:t>
            </a:r>
          </a:p>
          <a:p>
            <a:pPr algn="ctr"/>
            <a:r>
              <a:rPr lang="ru-RU" sz="2687" b="1" dirty="0"/>
              <a:t>Программы стимулирования кредитования субъектов МСП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307508" y="1972451"/>
            <a:ext cx="5498477" cy="1163256"/>
            <a:chOff x="766807" y="1477874"/>
            <a:chExt cx="5438834" cy="935640"/>
          </a:xfrm>
        </p:grpSpPr>
        <p:sp>
          <p:nvSpPr>
            <p:cNvPr id="33" name="Rectangle 2"/>
            <p:cNvSpPr/>
            <p:nvPr/>
          </p:nvSpPr>
          <p:spPr>
            <a:xfrm>
              <a:off x="1017584" y="1595193"/>
              <a:ext cx="5188056" cy="7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50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7" name="Rectangle: Rounded Corners 1"/>
            <p:cNvSpPr/>
            <p:nvPr/>
          </p:nvSpPr>
          <p:spPr>
            <a:xfrm>
              <a:off x="766807" y="1477874"/>
              <a:ext cx="1037144" cy="935640"/>
            </a:xfrm>
            <a:prstGeom prst="roundRect">
              <a:avLst>
                <a:gd name="adj" fmla="val 6311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50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9665" y="1630976"/>
              <a:ext cx="982544" cy="499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4503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307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</a:t>
              </a:r>
              <a:endParaRPr lang="en-GB" sz="330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22234" y="1657153"/>
              <a:ext cx="4283407" cy="321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chemeClr val="bg1"/>
                  </a:solidFill>
                </a:defRPr>
              </a:lvl1pPr>
            </a:lstStyle>
            <a:p>
              <a:r>
                <a:rPr lang="ru-RU" dirty="0"/>
                <a:t>Условия программы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146412" y="2023026"/>
            <a:ext cx="5844110" cy="1038076"/>
            <a:chOff x="6540180" y="1491486"/>
            <a:chExt cx="5165910" cy="935640"/>
          </a:xfrm>
        </p:grpSpPr>
        <p:sp>
          <p:nvSpPr>
            <p:cNvPr id="45" name="Rectangle 4"/>
            <p:cNvSpPr/>
            <p:nvPr/>
          </p:nvSpPr>
          <p:spPr>
            <a:xfrm>
              <a:off x="7026090" y="1599306"/>
              <a:ext cx="4680000" cy="7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50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6" name="Rectangle: Rounded Corners 1"/>
            <p:cNvSpPr/>
            <p:nvPr/>
          </p:nvSpPr>
          <p:spPr>
            <a:xfrm>
              <a:off x="6540180" y="1491486"/>
              <a:ext cx="1037144" cy="935640"/>
            </a:xfrm>
            <a:prstGeom prst="roundRect">
              <a:avLst>
                <a:gd name="adj" fmla="val 6311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50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794648" y="1622529"/>
              <a:ext cx="3761794" cy="638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Дополнения 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к условиям программы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72068" y="1757764"/>
              <a:ext cx="982544" cy="36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4503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После</a:t>
              </a:r>
              <a:endParaRPr lang="en-GB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4395"/>
            <a:ext cx="2717800" cy="1236354"/>
          </a:xfrm>
          <a:prstGeom prst="rect">
            <a:avLst/>
          </a:prstGeom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827276" y="5660786"/>
            <a:ext cx="1136197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770081" y="6445672"/>
            <a:ext cx="1136197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Заголовок 1"/>
          <p:cNvSpPr txBox="1">
            <a:spLocks/>
          </p:cNvSpPr>
          <p:nvPr/>
        </p:nvSpPr>
        <p:spPr>
          <a:xfrm>
            <a:off x="424543" y="6492128"/>
            <a:ext cx="5721869" cy="1987842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lang="ru-RU" sz="1400" dirty="0">
                <a:solidFill>
                  <a:srgbClr val="30454F"/>
                </a:solidFill>
              </a:rPr>
              <a:t>Не поддерживаются следующие </a:t>
            </a:r>
            <a:r>
              <a:rPr lang="ru-RU" sz="1400" b="1" dirty="0">
                <a:solidFill>
                  <a:srgbClr val="FF0000"/>
                </a:solidFill>
              </a:rPr>
              <a:t>виды деятельности</a:t>
            </a:r>
            <a:r>
              <a:rPr lang="ru-RU" sz="1400" dirty="0">
                <a:solidFill>
                  <a:srgbClr val="30454F"/>
                </a:solidFill>
              </a:rPr>
              <a:t>: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Игорный бизнес;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Производство и реализация подакцизных товаров (</a:t>
            </a:r>
            <a:r>
              <a:rPr lang="ru-RU" sz="1400" i="1" dirty="0">
                <a:latin typeface="Arial Narrow" panose="020B0606020202030204" pitchFamily="34" charset="0"/>
              </a:rPr>
              <a:t>ст. 181 НК РФ</a:t>
            </a:r>
            <a:r>
              <a:rPr lang="ru-RU" sz="1400" dirty="0">
                <a:latin typeface="Arial Narrow" panose="020B0606020202030204" pitchFamily="34" charset="0"/>
              </a:rPr>
              <a:t>);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Добыча и реализация полезных ископаемых  </a:t>
            </a:r>
            <a:r>
              <a:rPr lang="ru-RU" sz="1400" i="1" dirty="0">
                <a:latin typeface="Arial Narrow" panose="020B0606020202030204" pitchFamily="34" charset="0"/>
              </a:rPr>
              <a:t>(ст. 337 НК РФ); 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Участники соглашений о разделе продукции;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Кредитные организации;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Страховые организации;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Инвестиционные фонды;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Негосударственные пенсионные фонды;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Профессиональные участники рынка ценных бумаг;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Ломбарды.</a:t>
            </a:r>
            <a:endParaRPr lang="ru-RU" sz="1400" b="1" dirty="0">
              <a:solidFill>
                <a:srgbClr val="20B2AA"/>
              </a:solidFill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6542169" y="6879772"/>
            <a:ext cx="5802231" cy="977220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Arial Narrow" panose="020B0606020202030204" pitchFamily="34" charset="0"/>
              </a:rPr>
              <a:t>Поддерживаются субъекты МСП </a:t>
            </a:r>
            <a:r>
              <a:rPr lang="ru-RU" sz="1654" b="1" dirty="0">
                <a:solidFill>
                  <a:schemeClr val="tx1"/>
                </a:solidFill>
              </a:rPr>
              <a:t>следующих сфер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Arial Narrow" panose="020B0606020202030204" pitchFamily="34" charset="0"/>
              </a:rPr>
              <a:t>1) Производство и реализация подакцизных товаров (</a:t>
            </a:r>
            <a:r>
              <a:rPr lang="ru-RU" sz="1600" i="1" dirty="0">
                <a:latin typeface="Arial Narrow" panose="020B0606020202030204" pitchFamily="34" charset="0"/>
              </a:rPr>
              <a:t>ст. 181 НК РФ</a:t>
            </a:r>
            <a:r>
              <a:rPr lang="ru-RU" sz="1600" dirty="0">
                <a:latin typeface="Arial Narrow" panose="020B0606020202030204" pitchFamily="34" charset="0"/>
              </a:rPr>
              <a:t>);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Arial Narrow" panose="020B0606020202030204" pitchFamily="34" charset="0"/>
              </a:rPr>
              <a:t>2) Добыча и реализация полезных ископаемых  </a:t>
            </a:r>
            <a:r>
              <a:rPr lang="ru-RU" sz="1600" i="1" dirty="0">
                <a:latin typeface="Arial Narrow" panose="020B0606020202030204" pitchFamily="34" charset="0"/>
              </a:rPr>
              <a:t>(ст. 337 НК РФ);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561035" y="5739939"/>
            <a:ext cx="5381441" cy="640338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lang="ru-RU" sz="1654" dirty="0">
                <a:solidFill>
                  <a:schemeClr val="tx1"/>
                </a:solidFill>
              </a:rPr>
              <a:t>Поддерживаются </a:t>
            </a:r>
            <a:r>
              <a:rPr lang="ru-RU" sz="1654" b="1" dirty="0">
                <a:solidFill>
                  <a:schemeClr val="tx1"/>
                </a:solidFill>
              </a:rPr>
              <a:t>субъекты МСП, лизинговые компании, организации инфраструктуры</a:t>
            </a:r>
            <a:endParaRPr lang="ru-RU" sz="1654" dirty="0">
              <a:solidFill>
                <a:schemeClr val="tx1"/>
              </a:solidFill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6542168" y="5752051"/>
            <a:ext cx="5798931" cy="640338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lang="ru-RU" sz="1654" dirty="0">
                <a:solidFill>
                  <a:schemeClr val="tx1"/>
                </a:solidFill>
              </a:rPr>
              <a:t>Также поддерживаются </a:t>
            </a:r>
            <a:r>
              <a:rPr lang="ru-RU" sz="1654" b="1" dirty="0">
                <a:solidFill>
                  <a:schemeClr val="tx1"/>
                </a:solidFill>
              </a:rPr>
              <a:t>«</a:t>
            </a:r>
            <a:r>
              <a:rPr lang="ru-RU" sz="1654" b="1" dirty="0" err="1">
                <a:solidFill>
                  <a:schemeClr val="tx1"/>
                </a:solidFill>
              </a:rPr>
              <a:t>самозанятые</a:t>
            </a:r>
            <a:r>
              <a:rPr lang="ru-RU" sz="1654" b="1" dirty="0" smtClean="0">
                <a:solidFill>
                  <a:schemeClr val="tx1"/>
                </a:solidFill>
              </a:rPr>
              <a:t>» - </a:t>
            </a:r>
            <a:r>
              <a:rPr lang="ru-RU" sz="1654" dirty="0">
                <a:solidFill>
                  <a:schemeClr val="tx1"/>
                </a:solidFill>
              </a:rPr>
              <a:t>физические лица, не являющиеся ИП и применяющими </a:t>
            </a:r>
            <a:r>
              <a:rPr lang="ru-RU" sz="1654" dirty="0" smtClean="0">
                <a:solidFill>
                  <a:schemeClr val="tx1"/>
                </a:solidFill>
              </a:rPr>
              <a:t>специальный </a:t>
            </a:r>
            <a:r>
              <a:rPr lang="ru-RU" sz="1654" dirty="0">
                <a:solidFill>
                  <a:schemeClr val="tx1"/>
                </a:solidFill>
              </a:rPr>
              <a:t>налоговый режим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70081" y="4183264"/>
            <a:ext cx="1136197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1"/>
          <p:cNvSpPr txBox="1">
            <a:spLocks/>
          </p:cNvSpPr>
          <p:nvPr/>
        </p:nvSpPr>
        <p:spPr>
          <a:xfrm>
            <a:off x="546134" y="4340848"/>
            <a:ext cx="5483082" cy="1298625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r>
              <a:rPr lang="ru-RU" sz="1600" dirty="0">
                <a:solidFill>
                  <a:schemeClr val="tx1"/>
                </a:solidFill>
              </a:rPr>
              <a:t>Требования по </a:t>
            </a:r>
            <a:r>
              <a:rPr lang="ru-RU" sz="1600" b="1" dirty="0">
                <a:solidFill>
                  <a:schemeClr val="tx1"/>
                </a:solidFill>
              </a:rPr>
              <a:t>финансовому состоянию</a:t>
            </a:r>
            <a:r>
              <a:rPr lang="ru-RU" sz="1600" dirty="0">
                <a:solidFill>
                  <a:schemeClr val="tx1"/>
                </a:solidFill>
              </a:rPr>
              <a:t>: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1) Положительные чистые активы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2) Отсутствие просрочек по обслуживанию кредитов, </a:t>
            </a:r>
            <a:r>
              <a:rPr lang="ru-RU" sz="1600" dirty="0">
                <a:solidFill>
                  <a:srgbClr val="30454F"/>
                </a:solidFill>
              </a:rPr>
              <a:t>задолженности по налогам и сборам и по выплате з/п перед персоналом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6542169" y="4606558"/>
            <a:ext cx="5715492" cy="640338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lang="ru-RU" sz="1654" dirty="0">
                <a:solidFill>
                  <a:schemeClr val="tx1"/>
                </a:solidFill>
              </a:rPr>
              <a:t>Требования </a:t>
            </a:r>
            <a:r>
              <a:rPr lang="ru-RU" sz="1654" b="1" dirty="0">
                <a:solidFill>
                  <a:schemeClr val="tx1"/>
                </a:solidFill>
              </a:rPr>
              <a:t>не применяются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594755" y="3012343"/>
            <a:ext cx="5381441" cy="640338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lang="ru-RU" sz="1654" dirty="0">
                <a:solidFill>
                  <a:schemeClr val="tx1"/>
                </a:solidFill>
              </a:rPr>
              <a:t>Ставки </a:t>
            </a:r>
            <a:r>
              <a:rPr lang="ru-RU" sz="1654" b="1" dirty="0">
                <a:solidFill>
                  <a:schemeClr val="tx1"/>
                </a:solidFill>
              </a:rPr>
              <a:t>9,1%/10,1%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6585538" y="3025071"/>
            <a:ext cx="5715492" cy="640338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lang="ru-RU" sz="1654" dirty="0">
                <a:solidFill>
                  <a:schemeClr val="tx1"/>
                </a:solidFill>
              </a:rPr>
              <a:t>Ставка </a:t>
            </a:r>
            <a:r>
              <a:rPr lang="ru-RU" sz="1654" b="1" dirty="0">
                <a:solidFill>
                  <a:schemeClr val="tx1"/>
                </a:solidFill>
              </a:rPr>
              <a:t>8,5%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029215" y="6629400"/>
            <a:ext cx="0" cy="1741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029215" y="4277414"/>
            <a:ext cx="0" cy="129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6029215" y="3351477"/>
            <a:ext cx="0" cy="741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029215" y="6008840"/>
            <a:ext cx="0" cy="283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579679" y="8078549"/>
            <a:ext cx="2834998" cy="460041"/>
          </a:xfrm>
        </p:spPr>
        <p:txBody>
          <a:bodyPr/>
          <a:lstStyle/>
          <a:p>
            <a:pPr algn="r"/>
            <a:fld id="{7BF5761A-7776-4AA7-BF3C-918A7470E77A}" type="slidenum">
              <a:rPr lang="ru-RU" sz="1400" smtClean="0"/>
              <a:pPr algn="r"/>
              <a:t>3</a:t>
            </a:fld>
            <a:endParaRPr lang="ru-RU" sz="1400" dirty="0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94756" y="3488193"/>
            <a:ext cx="5381441" cy="640338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lang="ru-RU" sz="1654" dirty="0" smtClean="0">
                <a:solidFill>
                  <a:schemeClr val="tx1"/>
                </a:solidFill>
              </a:rPr>
              <a:t>Сумма  </a:t>
            </a:r>
            <a:r>
              <a:rPr lang="ru-RU" sz="1654" b="1" dirty="0">
                <a:solidFill>
                  <a:schemeClr val="tx1"/>
                </a:solidFill>
              </a:rPr>
              <a:t>от 3 млн рублей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6888958" y="3573473"/>
            <a:ext cx="5381441" cy="640338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lang="ru-RU" sz="1654" dirty="0" smtClean="0">
                <a:solidFill>
                  <a:schemeClr val="tx1"/>
                </a:solidFill>
              </a:rPr>
              <a:t>Сумма  </a:t>
            </a:r>
            <a:r>
              <a:rPr lang="ru-RU" sz="1654" b="1" dirty="0">
                <a:solidFill>
                  <a:schemeClr val="tx1"/>
                </a:solidFill>
              </a:rPr>
              <a:t>от </a:t>
            </a:r>
            <a:r>
              <a:rPr lang="ru-RU" sz="1654" b="1" dirty="0" smtClean="0">
                <a:solidFill>
                  <a:schemeClr val="tx1"/>
                </a:solidFill>
              </a:rPr>
              <a:t>0,5 </a:t>
            </a:r>
            <a:r>
              <a:rPr lang="ru-RU" sz="1654" b="1" dirty="0">
                <a:solidFill>
                  <a:schemeClr val="tx1"/>
                </a:solidFill>
              </a:rPr>
              <a:t>млн </a:t>
            </a:r>
            <a:r>
              <a:rPr lang="ru-RU" sz="1654" b="1" dirty="0" smtClean="0">
                <a:solidFill>
                  <a:schemeClr val="tx1"/>
                </a:solidFill>
              </a:rPr>
              <a:t>рублей                                            </a:t>
            </a:r>
            <a:r>
              <a:rPr lang="ru-RU" sz="1400" dirty="0" smtClean="0">
                <a:solidFill>
                  <a:schemeClr val="tx1"/>
                </a:solidFill>
              </a:rPr>
              <a:t>(для пострадавших отраслей)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3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925173" y="965945"/>
            <a:ext cx="10992180" cy="1211858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2687" b="1" dirty="0"/>
              <a:t>Изменения в условиях гарантийной поддержки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307508" y="1972452"/>
            <a:ext cx="11683015" cy="1876863"/>
            <a:chOff x="766807" y="1477874"/>
            <a:chExt cx="11556287" cy="1509614"/>
          </a:xfrm>
        </p:grpSpPr>
        <p:sp>
          <p:nvSpPr>
            <p:cNvPr id="33" name="Rectangle 2"/>
            <p:cNvSpPr/>
            <p:nvPr/>
          </p:nvSpPr>
          <p:spPr>
            <a:xfrm>
              <a:off x="1017584" y="1595193"/>
              <a:ext cx="5188056" cy="7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50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7" name="Rectangle: Rounded Corners 1"/>
            <p:cNvSpPr/>
            <p:nvPr/>
          </p:nvSpPr>
          <p:spPr>
            <a:xfrm>
              <a:off x="766807" y="1477874"/>
              <a:ext cx="1037144" cy="935640"/>
            </a:xfrm>
            <a:prstGeom prst="roundRect">
              <a:avLst>
                <a:gd name="adj" fmla="val 6311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50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9665" y="1630976"/>
              <a:ext cx="982544" cy="499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4503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307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</a:t>
              </a:r>
              <a:endParaRPr lang="en-GB" sz="330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22234" y="1657153"/>
              <a:ext cx="4283407" cy="321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chemeClr val="bg1"/>
                  </a:solidFill>
                </a:defRPr>
              </a:lvl1pPr>
            </a:lstStyle>
            <a:p>
              <a:r>
                <a:rPr lang="ru-RU" dirty="0"/>
                <a:t>Базовые требования</a:t>
              </a:r>
            </a:p>
          </p:txBody>
        </p:sp>
        <p:sp>
          <p:nvSpPr>
            <p:cNvPr id="40" name="Заголовок 1"/>
            <p:cNvSpPr txBox="1">
              <a:spLocks/>
            </p:cNvSpPr>
            <p:nvPr/>
          </p:nvSpPr>
          <p:spPr>
            <a:xfrm>
              <a:off x="1807501" y="2472446"/>
              <a:ext cx="10515593" cy="515042"/>
            </a:xfrm>
            <a:prstGeom prst="rect">
              <a:avLst/>
            </a:prstGeom>
          </p:spPr>
          <p:txBody>
            <a:bodyPr vert="horz" lIns="94500" tIns="47250" rIns="94500" bIns="4725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kern="1200">
                  <a:solidFill>
                    <a:srgbClr val="2F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1240"/>
                </a:spcBef>
              </a:pPr>
              <a:r>
                <a:rPr lang="ru-RU" sz="1654" dirty="0">
                  <a:solidFill>
                    <a:srgbClr val="30454F"/>
                  </a:solidFill>
                </a:rPr>
                <a:t>Субъект </a:t>
              </a:r>
              <a:r>
                <a:rPr lang="ru-RU" sz="1654" dirty="0" smtClean="0">
                  <a:solidFill>
                    <a:srgbClr val="30454F"/>
                  </a:solidFill>
                </a:rPr>
                <a:t>МСП (включая </a:t>
              </a:r>
              <a:r>
                <a:rPr lang="ru-RU" sz="1654" dirty="0" err="1" smtClean="0">
                  <a:solidFill>
                    <a:srgbClr val="30454F"/>
                  </a:solidFill>
                </a:rPr>
                <a:t>самозанятых</a:t>
              </a:r>
              <a:r>
                <a:rPr lang="ru-RU" sz="1654" dirty="0">
                  <a:solidFill>
                    <a:srgbClr val="30454F"/>
                  </a:solidFill>
                </a:rPr>
                <a:t> </a:t>
              </a:r>
              <a:r>
                <a:rPr lang="ru-RU" sz="1654" dirty="0" smtClean="0">
                  <a:solidFill>
                    <a:srgbClr val="30454F"/>
                  </a:solidFill>
                </a:rPr>
                <a:t>граждан) </a:t>
              </a:r>
              <a:r>
                <a:rPr lang="ru-RU" sz="1654" dirty="0">
                  <a:solidFill>
                    <a:srgbClr val="30454F"/>
                  </a:solidFill>
                </a:rPr>
                <a:t>находится в </a:t>
              </a:r>
              <a:r>
                <a:rPr lang="ru-RU" sz="1654" b="1" dirty="0">
                  <a:solidFill>
                    <a:schemeClr val="tx1"/>
                  </a:solidFill>
                </a:rPr>
                <a:t>Едином реестре субъектов МСП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146412" y="2023026"/>
            <a:ext cx="5844110" cy="1038076"/>
            <a:chOff x="6540180" y="1491486"/>
            <a:chExt cx="5165910" cy="935640"/>
          </a:xfrm>
        </p:grpSpPr>
        <p:sp>
          <p:nvSpPr>
            <p:cNvPr id="45" name="Rectangle 4"/>
            <p:cNvSpPr/>
            <p:nvPr/>
          </p:nvSpPr>
          <p:spPr>
            <a:xfrm>
              <a:off x="7026090" y="1599306"/>
              <a:ext cx="4680000" cy="7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50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6" name="Rectangle: Rounded Corners 1"/>
            <p:cNvSpPr/>
            <p:nvPr/>
          </p:nvSpPr>
          <p:spPr>
            <a:xfrm>
              <a:off x="6540180" y="1491486"/>
              <a:ext cx="1037144" cy="935640"/>
            </a:xfrm>
            <a:prstGeom prst="roundRect">
              <a:avLst>
                <a:gd name="adj" fmla="val 6311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50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794648" y="1622529"/>
              <a:ext cx="3761794" cy="36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Базовые требования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72068" y="1757764"/>
              <a:ext cx="982544" cy="36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4503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После</a:t>
              </a:r>
              <a:endParaRPr lang="en-GB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4395"/>
            <a:ext cx="2717800" cy="1236354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7379272" y="3213502"/>
            <a:ext cx="3930417" cy="1431655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endParaRPr lang="ru-RU" sz="1654" dirty="0">
              <a:solidFill>
                <a:srgbClr val="30454F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70081" y="3869293"/>
            <a:ext cx="1136197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/>
          <p:cNvSpPr txBox="1">
            <a:spLocks/>
          </p:cNvSpPr>
          <p:nvPr/>
        </p:nvSpPr>
        <p:spPr>
          <a:xfrm>
            <a:off x="1380659" y="3855358"/>
            <a:ext cx="10630909" cy="640338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lang="ru-RU" sz="1654" dirty="0">
                <a:solidFill>
                  <a:srgbClr val="30454F"/>
                </a:solidFill>
              </a:rPr>
              <a:t>Бизнес зарегистрирован на территории Российской Федерации</a:t>
            </a:r>
            <a:endParaRPr lang="ru-RU" sz="1654" b="1" dirty="0">
              <a:solidFill>
                <a:srgbClr val="20B2AA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70081" y="4500885"/>
            <a:ext cx="1136197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Заголовок 1"/>
          <p:cNvSpPr txBox="1">
            <a:spLocks/>
          </p:cNvSpPr>
          <p:nvPr/>
        </p:nvSpPr>
        <p:spPr>
          <a:xfrm>
            <a:off x="1380659" y="4486950"/>
            <a:ext cx="10630909" cy="640338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lang="ru-RU" sz="1654" dirty="0">
                <a:solidFill>
                  <a:srgbClr val="30454F"/>
                </a:solidFill>
              </a:rPr>
              <a:t>Отсутствие отрицательной кредитной истории</a:t>
            </a:r>
            <a:endParaRPr lang="ru-RU" sz="1654" b="1" dirty="0">
              <a:solidFill>
                <a:srgbClr val="20B2AA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770081" y="5122308"/>
            <a:ext cx="1136197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770081" y="5772814"/>
            <a:ext cx="1136197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Заголовок 1"/>
          <p:cNvSpPr txBox="1">
            <a:spLocks/>
          </p:cNvSpPr>
          <p:nvPr/>
        </p:nvSpPr>
        <p:spPr>
          <a:xfrm>
            <a:off x="1380659" y="5758879"/>
            <a:ext cx="10630909" cy="640338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lang="ru-RU" sz="1654" dirty="0">
                <a:solidFill>
                  <a:srgbClr val="30454F"/>
                </a:solidFill>
              </a:rPr>
              <a:t>Не применяются процедуры банкротства</a:t>
            </a:r>
            <a:endParaRPr lang="ru-RU" sz="1654" b="1" dirty="0">
              <a:solidFill>
                <a:srgbClr val="20B2AA"/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770081" y="6445672"/>
            <a:ext cx="1136197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Заголовок 1"/>
          <p:cNvSpPr txBox="1">
            <a:spLocks/>
          </p:cNvSpPr>
          <p:nvPr/>
        </p:nvSpPr>
        <p:spPr>
          <a:xfrm>
            <a:off x="424543" y="6492128"/>
            <a:ext cx="5721869" cy="1987842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lang="ru-RU" sz="1400" dirty="0">
                <a:solidFill>
                  <a:srgbClr val="30454F"/>
                </a:solidFill>
              </a:rPr>
              <a:t>Не поддерживаются следующие </a:t>
            </a:r>
            <a:r>
              <a:rPr lang="ru-RU" sz="1400" b="1" dirty="0">
                <a:solidFill>
                  <a:srgbClr val="FF0000"/>
                </a:solidFill>
              </a:rPr>
              <a:t>виды деятельности</a:t>
            </a:r>
            <a:r>
              <a:rPr lang="ru-RU" sz="1400" dirty="0">
                <a:solidFill>
                  <a:srgbClr val="30454F"/>
                </a:solidFill>
              </a:rPr>
              <a:t>: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Игорный бизнес;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Производство и реализация подакцизных товаров (</a:t>
            </a:r>
            <a:r>
              <a:rPr lang="ru-RU" sz="1400" i="1" dirty="0">
                <a:latin typeface="Arial Narrow" panose="020B0606020202030204" pitchFamily="34" charset="0"/>
              </a:rPr>
              <a:t>ст. 181 НК РФ</a:t>
            </a:r>
            <a:r>
              <a:rPr lang="ru-RU" sz="1400" dirty="0">
                <a:latin typeface="Arial Narrow" panose="020B0606020202030204" pitchFamily="34" charset="0"/>
              </a:rPr>
              <a:t>);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Добыча и реализация полезных ископаемых  </a:t>
            </a:r>
            <a:r>
              <a:rPr lang="ru-RU" sz="1400" i="1" dirty="0">
                <a:latin typeface="Arial Narrow" panose="020B0606020202030204" pitchFamily="34" charset="0"/>
              </a:rPr>
              <a:t>(ст. 337 НК РФ); 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Участники соглашений о разделе продукции;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Кредитные организации;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Страховые организации;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Инвестиционные фонды;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Негосударственные пенсионные фонды;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Профессиональные участники рынка ценных бумаг;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Ломбарды.</a:t>
            </a:r>
            <a:endParaRPr lang="ru-RU" sz="1400" b="1" dirty="0">
              <a:solidFill>
                <a:srgbClr val="20B2AA"/>
              </a:solidFill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6542169" y="6492127"/>
            <a:ext cx="5802231" cy="2148636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Поддерживаются субъекты МСП, занимающиеся </a:t>
            </a:r>
            <a:r>
              <a:rPr lang="ru-RU" sz="1600" b="1" dirty="0">
                <a:solidFill>
                  <a:schemeClr val="tx1"/>
                </a:solidFill>
              </a:rPr>
              <a:t>производством и реализацией подакцизных товаров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solidFill>
                  <a:schemeClr val="tx1"/>
                </a:solidFill>
                <a:latin typeface="Arial Narrow" panose="020B0606020202030204" pitchFamily="34" charset="0"/>
              </a:rPr>
              <a:t>ст. 181 НК РФ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1)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В рамках приоритетных отраслей по </a:t>
            </a:r>
            <a:r>
              <a:rPr lang="ru-RU" sz="1600" b="1" dirty="0">
                <a:solidFill>
                  <a:schemeClr val="tx1"/>
                </a:solidFill>
              </a:rPr>
              <a:t>Программе субсидирования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ru-RU" sz="1600" i="1" dirty="0">
                <a:solidFill>
                  <a:schemeClr val="tx1"/>
                </a:solidFill>
                <a:latin typeface="Arial Narrow" panose="020B0606020202030204" pitchFamily="34" charset="0"/>
              </a:rPr>
              <a:t>постановление Правительства РФ № 1764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);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2) Заключившие </a:t>
            </a:r>
            <a:r>
              <a:rPr lang="ru-RU" sz="1600" b="1" dirty="0">
                <a:solidFill>
                  <a:schemeClr val="tx1"/>
                </a:solidFill>
              </a:rPr>
              <a:t>в 2020 году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кредитные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договоры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b="1" dirty="0">
                <a:solidFill>
                  <a:schemeClr val="tx1"/>
                </a:solidFill>
              </a:rPr>
              <a:t>пополнение оборотных средств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на срок до </a:t>
            </a:r>
            <a:r>
              <a:rPr lang="ru-RU" sz="1600" b="1" dirty="0">
                <a:solidFill>
                  <a:schemeClr val="tx1"/>
                </a:solidFill>
              </a:rPr>
              <a:t>2 лет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561035" y="5141223"/>
            <a:ext cx="5381441" cy="640338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lang="ru-RU" sz="1654" b="1" dirty="0">
                <a:solidFill>
                  <a:schemeClr val="tx1"/>
                </a:solidFill>
              </a:rPr>
              <a:t>Отсутствие просроченной задолженности</a:t>
            </a:r>
            <a:br>
              <a:rPr lang="ru-RU" sz="1654" b="1" dirty="0">
                <a:solidFill>
                  <a:schemeClr val="tx1"/>
                </a:solidFill>
              </a:rPr>
            </a:br>
            <a:r>
              <a:rPr lang="ru-RU" sz="1654" dirty="0">
                <a:solidFill>
                  <a:schemeClr val="tx1"/>
                </a:solidFill>
              </a:rPr>
              <a:t>по налогам и сборам </a:t>
            </a:r>
            <a:r>
              <a:rPr lang="ru-RU" sz="1654" b="1" dirty="0">
                <a:solidFill>
                  <a:schemeClr val="tx1"/>
                </a:solidFill>
              </a:rPr>
              <a:t>более 50 тыс. рублей</a:t>
            </a:r>
            <a:endParaRPr lang="ru-RU" sz="1654" dirty="0">
              <a:solidFill>
                <a:schemeClr val="tx1"/>
              </a:solidFill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6542169" y="5153335"/>
            <a:ext cx="5715492" cy="640338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lang="ru-RU" sz="1654" b="1" dirty="0">
                <a:solidFill>
                  <a:schemeClr val="tx1"/>
                </a:solidFill>
              </a:rPr>
              <a:t>Не распространяется </a:t>
            </a:r>
            <a:r>
              <a:rPr lang="ru-RU" sz="1654" dirty="0">
                <a:solidFill>
                  <a:schemeClr val="tx1"/>
                </a:solidFill>
              </a:rPr>
              <a:t>на заявки, поступившие до 30.09.2020 включительно</a:t>
            </a:r>
            <a:endParaRPr lang="ru-RU" sz="1654" b="1" dirty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82486" y="5246914"/>
            <a:ext cx="0" cy="413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182486" y="6585856"/>
            <a:ext cx="0" cy="1741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509402" y="8249949"/>
            <a:ext cx="2834998" cy="460041"/>
          </a:xfrm>
        </p:spPr>
        <p:txBody>
          <a:bodyPr/>
          <a:lstStyle/>
          <a:p>
            <a:pPr algn="r"/>
            <a:fld id="{7BF5761A-7776-4AA7-BF3C-918A7470E77A}" type="slidenum">
              <a:rPr lang="ru-RU" sz="1400" smtClean="0"/>
              <a:pPr algn="r"/>
              <a:t>4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9882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925173" y="965945"/>
            <a:ext cx="10992180" cy="1211858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2687" b="1" dirty="0"/>
              <a:t>Изменения в условиях гарантийной поддержки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307508" y="1972452"/>
            <a:ext cx="5498477" cy="2668179"/>
            <a:chOff x="766807" y="1477874"/>
            <a:chExt cx="5438834" cy="2146092"/>
          </a:xfrm>
        </p:grpSpPr>
        <p:sp>
          <p:nvSpPr>
            <p:cNvPr id="33" name="Rectangle 2"/>
            <p:cNvSpPr/>
            <p:nvPr/>
          </p:nvSpPr>
          <p:spPr>
            <a:xfrm>
              <a:off x="1017584" y="1595193"/>
              <a:ext cx="5188056" cy="7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50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7" name="Rectangle: Rounded Corners 1"/>
            <p:cNvSpPr/>
            <p:nvPr/>
          </p:nvSpPr>
          <p:spPr>
            <a:xfrm>
              <a:off x="766807" y="1477874"/>
              <a:ext cx="1037144" cy="935640"/>
            </a:xfrm>
            <a:prstGeom prst="roundRect">
              <a:avLst>
                <a:gd name="adj" fmla="val 6311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50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9665" y="1630976"/>
              <a:ext cx="982544" cy="499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4503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307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</a:t>
              </a:r>
              <a:endParaRPr lang="en-GB" sz="330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22234" y="1657153"/>
              <a:ext cx="4283407" cy="5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Подходы при реструктуризации кредитов</a:t>
              </a:r>
            </a:p>
          </p:txBody>
        </p:sp>
        <p:sp>
          <p:nvSpPr>
            <p:cNvPr id="40" name="Заголовок 1"/>
            <p:cNvSpPr txBox="1">
              <a:spLocks/>
            </p:cNvSpPr>
            <p:nvPr/>
          </p:nvSpPr>
          <p:spPr>
            <a:xfrm>
              <a:off x="1807501" y="2472445"/>
              <a:ext cx="3890084" cy="1151521"/>
            </a:xfrm>
            <a:prstGeom prst="rect">
              <a:avLst/>
            </a:prstGeom>
          </p:spPr>
          <p:txBody>
            <a:bodyPr vert="horz" lIns="94500" tIns="47250" rIns="94500" bIns="4725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kern="1200">
                  <a:solidFill>
                    <a:srgbClr val="2F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40"/>
                </a:spcBef>
              </a:pPr>
              <a:r>
                <a:rPr lang="ru-RU" sz="1654" dirty="0">
                  <a:solidFill>
                    <a:schemeClr val="tx1"/>
                  </a:solidFill>
                </a:rPr>
                <a:t>Реструктуризация кредитов, </a:t>
              </a:r>
              <a:r>
                <a:rPr lang="ru-RU" sz="1654" b="1" dirty="0">
                  <a:solidFill>
                    <a:schemeClr val="tx1"/>
                  </a:solidFill>
                </a:rPr>
                <a:t>обеспеченных гарантией Корпорации МСП или МСП Банка</a:t>
              </a:r>
              <a:endParaRPr lang="ru-RU" sz="1654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146412" y="2023026"/>
            <a:ext cx="5844110" cy="1038076"/>
            <a:chOff x="6540180" y="1491486"/>
            <a:chExt cx="5165910" cy="935640"/>
          </a:xfrm>
        </p:grpSpPr>
        <p:sp>
          <p:nvSpPr>
            <p:cNvPr id="45" name="Rectangle 4"/>
            <p:cNvSpPr/>
            <p:nvPr/>
          </p:nvSpPr>
          <p:spPr>
            <a:xfrm>
              <a:off x="7026090" y="1599306"/>
              <a:ext cx="4680000" cy="7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50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6" name="Rectangle: Rounded Corners 1"/>
            <p:cNvSpPr/>
            <p:nvPr/>
          </p:nvSpPr>
          <p:spPr>
            <a:xfrm>
              <a:off x="6540180" y="1491486"/>
              <a:ext cx="1037144" cy="935640"/>
            </a:xfrm>
            <a:prstGeom prst="roundRect">
              <a:avLst>
                <a:gd name="adj" fmla="val 6311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50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794648" y="1622529"/>
              <a:ext cx="3761794" cy="638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Подходы при реструктуризации кредитов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72068" y="1757764"/>
              <a:ext cx="982544" cy="36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4503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После</a:t>
              </a:r>
              <a:endParaRPr lang="en-GB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4395"/>
            <a:ext cx="2717800" cy="1236354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77745" y="4020916"/>
            <a:ext cx="4596796" cy="1431655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r>
              <a:rPr lang="ru-RU" sz="1654" dirty="0">
                <a:solidFill>
                  <a:schemeClr val="tx1"/>
                </a:solidFill>
              </a:rPr>
              <a:t>Отсутствие</a:t>
            </a:r>
            <a:r>
              <a:rPr lang="ru-RU" sz="1654" b="1" dirty="0">
                <a:solidFill>
                  <a:schemeClr val="tx1"/>
                </a:solidFill>
              </a:rPr>
              <a:t> просрочек </a:t>
            </a:r>
            <a:r>
              <a:rPr lang="ru-RU" sz="1654" dirty="0">
                <a:solidFill>
                  <a:schemeClr val="tx1"/>
                </a:solidFill>
              </a:rPr>
              <a:t>более </a:t>
            </a:r>
            <a:r>
              <a:rPr lang="ru-RU" sz="1654" b="1" dirty="0">
                <a:solidFill>
                  <a:schemeClr val="tx1"/>
                </a:solidFill>
              </a:rPr>
              <a:t>60 дней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377745" y="4754501"/>
            <a:ext cx="4511426" cy="1431655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r>
              <a:rPr lang="ru-RU" sz="1654" dirty="0">
                <a:solidFill>
                  <a:schemeClr val="tx1"/>
                </a:solidFill>
              </a:rPr>
              <a:t>Не более </a:t>
            </a:r>
            <a:r>
              <a:rPr lang="ru-RU" sz="1654" b="1" dirty="0">
                <a:solidFill>
                  <a:schemeClr val="tx1"/>
                </a:solidFill>
              </a:rPr>
              <a:t>2 </a:t>
            </a:r>
            <a:r>
              <a:rPr lang="ru-RU" sz="1654" b="1" dirty="0" err="1">
                <a:solidFill>
                  <a:schemeClr val="tx1"/>
                </a:solidFill>
              </a:rPr>
              <a:t>реструктуризаций</a:t>
            </a:r>
            <a:r>
              <a:rPr lang="ru-RU" sz="1654" b="1" dirty="0">
                <a:solidFill>
                  <a:schemeClr val="tx1"/>
                </a:solidFill>
              </a:rPr>
              <a:t> </a:t>
            </a:r>
            <a:r>
              <a:rPr lang="ru-RU" sz="1654" dirty="0">
                <a:solidFill>
                  <a:schemeClr val="tx1"/>
                </a:solidFill>
              </a:rPr>
              <a:t>основного долга за </a:t>
            </a:r>
            <a:r>
              <a:rPr lang="ru-RU" sz="1654" b="1" dirty="0">
                <a:solidFill>
                  <a:schemeClr val="tx1"/>
                </a:solidFill>
              </a:rPr>
              <a:t>12 месяцев</a:t>
            </a:r>
            <a:endParaRPr lang="ru-RU" sz="1654" dirty="0">
              <a:solidFill>
                <a:schemeClr val="tx1"/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379272" y="3213502"/>
            <a:ext cx="4752782" cy="1431655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r>
              <a:rPr lang="ru-RU" sz="1654" b="1" dirty="0">
                <a:solidFill>
                  <a:schemeClr val="tx1"/>
                </a:solidFill>
              </a:rPr>
              <a:t>Не требуется </a:t>
            </a:r>
            <a:r>
              <a:rPr lang="ru-RU" sz="1654" dirty="0">
                <a:solidFill>
                  <a:schemeClr val="tx1"/>
                </a:solidFill>
              </a:rPr>
              <a:t>обеспечение в виде гарантий </a:t>
            </a:r>
            <a:r>
              <a:rPr lang="ru-RU" sz="1654" b="1" dirty="0">
                <a:solidFill>
                  <a:schemeClr val="tx1"/>
                </a:solidFill>
              </a:rPr>
              <a:t>Корпорации МСП или МСП Банка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7393726" y="4019538"/>
            <a:ext cx="4596796" cy="1431655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r>
              <a:rPr lang="ru-RU" sz="1654" dirty="0">
                <a:solidFill>
                  <a:schemeClr val="tx1"/>
                </a:solidFill>
              </a:rPr>
              <a:t>Отсутствие</a:t>
            </a:r>
            <a:r>
              <a:rPr lang="ru-RU" sz="1654" b="1" dirty="0">
                <a:solidFill>
                  <a:schemeClr val="tx1"/>
                </a:solidFill>
              </a:rPr>
              <a:t> просрочек </a:t>
            </a:r>
            <a:r>
              <a:rPr lang="ru-RU" sz="1654" dirty="0">
                <a:solidFill>
                  <a:schemeClr val="tx1"/>
                </a:solidFill>
              </a:rPr>
              <a:t>более </a:t>
            </a:r>
            <a:r>
              <a:rPr lang="ru-RU" sz="1654" b="1" dirty="0" smtClean="0">
                <a:solidFill>
                  <a:schemeClr val="tx1"/>
                </a:solidFill>
              </a:rPr>
              <a:t>90 дней</a:t>
            </a:r>
            <a:endParaRPr lang="ru-RU" sz="1654" b="1" dirty="0">
              <a:solidFill>
                <a:schemeClr val="tx1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7405927" y="4716711"/>
            <a:ext cx="4511426" cy="1431655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r>
              <a:rPr lang="ru-RU" sz="1654" b="1" dirty="0">
                <a:solidFill>
                  <a:schemeClr val="tx1"/>
                </a:solidFill>
              </a:rPr>
              <a:t>Отсутствие</a:t>
            </a:r>
            <a:r>
              <a:rPr lang="ru-RU" sz="1654" dirty="0">
                <a:solidFill>
                  <a:schemeClr val="tx1"/>
                </a:solidFill>
              </a:rPr>
              <a:t> </a:t>
            </a:r>
            <a:r>
              <a:rPr lang="ru-RU" sz="1654" dirty="0" err="1">
                <a:solidFill>
                  <a:schemeClr val="tx1"/>
                </a:solidFill>
              </a:rPr>
              <a:t>реструктуризаций</a:t>
            </a:r>
            <a:r>
              <a:rPr lang="ru-RU" sz="1654" dirty="0">
                <a:solidFill>
                  <a:schemeClr val="tx1"/>
                </a:solidFill>
              </a:rPr>
              <a:t> по кредиту (за исключением изменения </a:t>
            </a:r>
            <a:r>
              <a:rPr lang="ru-RU" sz="1654" b="1" dirty="0">
                <a:solidFill>
                  <a:schemeClr val="tx1"/>
                </a:solidFill>
              </a:rPr>
              <a:t>% ставки </a:t>
            </a:r>
            <a:r>
              <a:rPr lang="ru-RU" sz="1654" dirty="0">
                <a:solidFill>
                  <a:schemeClr val="tx1"/>
                </a:solidFill>
              </a:rPr>
              <a:t>и </a:t>
            </a:r>
            <a:r>
              <a:rPr lang="ru-RU" sz="1654" b="1" dirty="0">
                <a:solidFill>
                  <a:schemeClr val="tx1"/>
                </a:solidFill>
              </a:rPr>
              <a:t>графика</a:t>
            </a:r>
            <a:r>
              <a:rPr lang="ru-RU" sz="1654" dirty="0">
                <a:solidFill>
                  <a:schemeClr val="tx1"/>
                </a:solidFill>
              </a:rPr>
              <a:t> погашения кредита)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63659" y="6280931"/>
            <a:ext cx="54678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ставка </a:t>
            </a:r>
            <a:r>
              <a:rPr lang="ru-RU" sz="1400" dirty="0"/>
              <a:t>по</a:t>
            </a:r>
            <a:r>
              <a:rPr lang="ru-RU" sz="1400" b="1" dirty="0"/>
              <a:t> </a:t>
            </a:r>
            <a:r>
              <a:rPr lang="ru-RU" sz="1400" dirty="0"/>
              <a:t>кредиту</a:t>
            </a:r>
            <a:r>
              <a:rPr lang="ru-RU" sz="1400" b="1" dirty="0"/>
              <a:t>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 увеличивается</a:t>
            </a:r>
            <a:r>
              <a:rPr lang="ru-RU" sz="1400" dirty="0"/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</a:t>
            </a:r>
            <a:r>
              <a:rPr lang="ru-RU" sz="1400" dirty="0"/>
              <a:t> кредита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увеличивается: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64941" lvl="1" indent="-285750" algn="just">
              <a:buFontTx/>
              <a:buChar char="-"/>
            </a:pPr>
            <a:r>
              <a:rPr lang="ru-RU" sz="1400" dirty="0"/>
              <a:t>На срок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года </a:t>
            </a:r>
            <a:r>
              <a:rPr lang="ru-RU" sz="1400" dirty="0"/>
              <a:t>для оборотных кредитов</a:t>
            </a:r>
            <a:endParaRPr lang="ru-RU" sz="1400" b="1" dirty="0"/>
          </a:p>
          <a:p>
            <a:pPr marL="764941" lvl="1" indent="-285750" algn="just">
              <a:buFontTx/>
              <a:buChar char="-"/>
            </a:pPr>
            <a:r>
              <a:rPr lang="ru-RU" sz="1400" dirty="0"/>
              <a:t>На срок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лет </a:t>
            </a:r>
            <a:r>
              <a:rPr lang="ru-RU" sz="1400" dirty="0"/>
              <a:t>для инвестиционных кредитов</a:t>
            </a:r>
            <a:endParaRPr lang="ru-RU" sz="1400" b="1" dirty="0"/>
          </a:p>
          <a:p>
            <a:pPr marL="285750" indent="-285750" algn="just">
              <a:buFontTx/>
              <a:buChar char="-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Отсрочка платежа </a:t>
            </a:r>
            <a:r>
              <a:rPr lang="ru-RU" sz="1400" dirty="0"/>
              <a:t>не должна превышать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месяцев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</a:t>
            </a:r>
            <a:r>
              <a:rPr lang="ru-RU" sz="1400" dirty="0" smtClean="0"/>
              <a:t>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буллитного</a:t>
            </a:r>
            <a:r>
              <a:rPr lang="ru-RU" sz="1400" dirty="0"/>
              <a:t>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погашения</a:t>
            </a:r>
            <a:r>
              <a:rPr lang="ru-RU" sz="1400" dirty="0"/>
              <a:t> задолженности в объеме более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20%</a:t>
            </a:r>
            <a:r>
              <a:rPr lang="ru-RU" sz="1400" dirty="0"/>
              <a:t> от остатка </a:t>
            </a:r>
            <a:r>
              <a:rPr lang="ru-RU" sz="1400" dirty="0" err="1"/>
              <a:t>реструктурируемого</a:t>
            </a:r>
            <a:r>
              <a:rPr lang="ru-RU" sz="1400" dirty="0"/>
              <a:t> Кредита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Запрет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повышение % ставки</a:t>
            </a:r>
            <a:r>
              <a:rPr lang="ru-RU" sz="1400" b="1" dirty="0"/>
              <a:t> </a:t>
            </a:r>
            <a:r>
              <a:rPr lang="ru-RU" sz="1400" dirty="0"/>
              <a:t>в течение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месяцев</a:t>
            </a:r>
            <a:endParaRPr lang="ru-RU" sz="1400" dirty="0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7393726" y="5798086"/>
            <a:ext cx="4511426" cy="482845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lang="ru-RU" sz="1654" b="1" dirty="0">
                <a:solidFill>
                  <a:srgbClr val="FF0000"/>
                </a:solidFill>
              </a:rPr>
              <a:t>Дополнительные условия:</a:t>
            </a:r>
            <a:endParaRPr lang="ru-RU" sz="1654" dirty="0">
              <a:solidFill>
                <a:srgbClr val="FF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70081" y="4447956"/>
            <a:ext cx="1136197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70081" y="5046599"/>
            <a:ext cx="1136197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70081" y="5867515"/>
            <a:ext cx="1136197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6" y="0"/>
            <a:ext cx="2717800" cy="1236354"/>
          </a:xfrm>
          <a:prstGeom prst="rect">
            <a:avLst/>
          </a:prstGeom>
        </p:spPr>
      </p:pic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764990" y="8150748"/>
            <a:ext cx="2834998" cy="460041"/>
          </a:xfrm>
        </p:spPr>
        <p:txBody>
          <a:bodyPr/>
          <a:lstStyle/>
          <a:p>
            <a:pPr algn="r"/>
            <a:fld id="{7BF5761A-7776-4AA7-BF3C-918A7470E77A}" type="slidenum">
              <a:rPr lang="ru-RU" sz="1400" smtClean="0"/>
              <a:pPr algn="r"/>
              <a:t>5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0380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144837"/>
            <a:ext cx="12599988" cy="2565419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algn="ctr"/>
            <a:r>
              <a:rPr lang="ru-RU" sz="3000" b="1" dirty="0" smtClean="0">
                <a:latin typeface="Arial Narrow" panose="020B0606020202030204" pitchFamily="34" charset="0"/>
              </a:rPr>
              <a:t>Предложения </a:t>
            </a:r>
            <a:r>
              <a:rPr lang="ru-RU" sz="3000" b="1" dirty="0">
                <a:latin typeface="Arial Narrow" panose="020B0606020202030204" pitchFamily="34" charset="0"/>
              </a:rPr>
              <a:t>АО «Корпорация «МСП» </a:t>
            </a:r>
            <a:br>
              <a:rPr lang="ru-RU" sz="3000" b="1" dirty="0">
                <a:latin typeface="Arial Narrow" panose="020B0606020202030204" pitchFamily="34" charset="0"/>
              </a:rPr>
            </a:br>
            <a:r>
              <a:rPr lang="ru-RU" sz="3000" b="1" dirty="0">
                <a:latin typeface="Arial Narrow" panose="020B0606020202030204" pitchFamily="34" charset="0"/>
              </a:rPr>
              <a:t>по поддержке и развитию сектора МСП</a:t>
            </a:r>
          </a:p>
          <a:p>
            <a:pPr marL="360000" algn="ctr"/>
            <a:r>
              <a:rPr lang="ru-RU" sz="3000" b="1" dirty="0">
                <a:latin typeface="Arial Narrow" panose="020B0606020202030204" pitchFamily="34" charset="0"/>
              </a:rPr>
              <a:t>в рамках реализации </a:t>
            </a:r>
            <a:r>
              <a:rPr lang="ru-RU" sz="3000" b="1" dirty="0" smtClean="0">
                <a:latin typeface="Arial Narrow" panose="020B0606020202030204" pitchFamily="34" charset="0"/>
              </a:rPr>
              <a:t>Национального </a:t>
            </a:r>
            <a:r>
              <a:rPr lang="ru-RU" sz="3000" b="1" dirty="0">
                <a:latin typeface="Arial Narrow" panose="020B0606020202030204" pitchFamily="34" charset="0"/>
              </a:rPr>
              <a:t>плана </a:t>
            </a:r>
            <a:br>
              <a:rPr lang="ru-RU" sz="3000" b="1" dirty="0">
                <a:latin typeface="Arial Narrow" panose="020B0606020202030204" pitchFamily="34" charset="0"/>
              </a:rPr>
            </a:br>
            <a:r>
              <a:rPr lang="ru-RU" sz="3000" b="1" dirty="0">
                <a:latin typeface="Arial Narrow" panose="020B0606020202030204" pitchFamily="34" charset="0"/>
              </a:rPr>
              <a:t>по восстановлению </a:t>
            </a:r>
            <a:r>
              <a:rPr lang="ru-RU" sz="3000" b="1" dirty="0" smtClean="0">
                <a:latin typeface="Arial Narrow" panose="020B0606020202030204" pitchFamily="34" charset="0"/>
              </a:rPr>
              <a:t>экономики»</a:t>
            </a:r>
            <a:endParaRPr lang="ru-RU" sz="3000" b="1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21">
            <a:extLst>
              <a:ext uri="{FF2B5EF4-FFF2-40B4-BE49-F238E27FC236}">
                <a16:creationId xmlns:a16="http://schemas.microsoft.com/office/drawing/2014/main" id="{78BC951A-CFD8-4172-8B98-D0005C446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08" y="361684"/>
            <a:ext cx="5610371" cy="255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6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A678781-302E-4977-89B7-5B8D41D0D626}"/>
              </a:ext>
            </a:extLst>
          </p:cNvPr>
          <p:cNvSpPr/>
          <p:nvPr/>
        </p:nvSpPr>
        <p:spPr>
          <a:xfrm>
            <a:off x="0" y="735"/>
            <a:ext cx="12585139" cy="1467905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Гарантии для сохранения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занятости работников субъектов МСП в условиях распространения новой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коронавирусной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инфекции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рамках постановления Правительства Российской Федерации № 422 от 02 апреля 2020 года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90607" y="2228124"/>
            <a:ext cx="89161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itchFamily="34" charset="0"/>
              </a:rPr>
              <a:t>Прямая гарантия для субъектов МСП </a:t>
            </a:r>
            <a:endParaRPr lang="ru-RU" sz="2000" b="1" dirty="0" smtClean="0">
              <a:latin typeface="Arial Narrow" pitchFamily="34" charset="0"/>
            </a:endParaRPr>
          </a:p>
          <a:p>
            <a:r>
              <a:rPr lang="ru-RU" sz="2400" b="1" dirty="0" smtClean="0">
                <a:latin typeface="Arial Narrow" pitchFamily="34" charset="0"/>
              </a:rPr>
              <a:t>для </a:t>
            </a:r>
            <a:r>
              <a:rPr lang="ru-RU" sz="2400" b="1" dirty="0">
                <a:latin typeface="Arial Narrow" pitchFamily="34" charset="0"/>
              </a:rPr>
              <a:t>поддержки и сохранения занятости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185618" y="1608869"/>
            <a:ext cx="414630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Arial Narrow" pitchFamily="34" charset="0"/>
              </a:rPr>
              <a:t>Участники</a:t>
            </a:r>
            <a:r>
              <a:rPr lang="ru-RU" sz="2400" b="1" dirty="0">
                <a:latin typeface="Arial Narrow" pitchFamily="34" charset="0"/>
              </a:rPr>
              <a:t>: </a:t>
            </a:r>
            <a:r>
              <a:rPr lang="ru-RU" sz="2400" b="1" dirty="0" smtClean="0">
                <a:latin typeface="Arial Narrow" pitchFamily="34" charset="0"/>
              </a:rPr>
              <a:t> </a:t>
            </a:r>
          </a:p>
          <a:p>
            <a:endParaRPr lang="ru-RU" sz="2000" b="1" dirty="0">
              <a:latin typeface="Arial Narrow" pitchFamily="34" charset="0"/>
            </a:endParaRPr>
          </a:p>
          <a:p>
            <a:pPr algn="just"/>
            <a:r>
              <a:rPr lang="ru-RU" sz="2000" b="1" dirty="0" smtClean="0">
                <a:latin typeface="Arial Narrow" pitchFamily="34" charset="0"/>
              </a:rPr>
              <a:t>Банки </a:t>
            </a:r>
            <a:r>
              <a:rPr lang="ru-RU" sz="2000" b="1" dirty="0">
                <a:latin typeface="Arial Narrow" pitchFamily="34" charset="0"/>
              </a:rPr>
              <a:t>– партнеры, </a:t>
            </a:r>
            <a:r>
              <a:rPr lang="ru-RU" sz="2000" b="1" dirty="0" smtClean="0">
                <a:latin typeface="Arial Narrow" pitchFamily="34" charset="0"/>
              </a:rPr>
              <a:t>имеющие </a:t>
            </a:r>
            <a:r>
              <a:rPr lang="ru-RU" sz="2000" b="1" dirty="0">
                <a:latin typeface="Arial Narrow" pitchFamily="34" charset="0"/>
              </a:rPr>
              <a:t>на </a:t>
            </a:r>
            <a:r>
              <a:rPr lang="ru-RU" sz="2000" b="1" dirty="0" smtClean="0">
                <a:latin typeface="Arial Narrow" pitchFamily="34" charset="0"/>
              </a:rPr>
              <a:t>01.03.20 </a:t>
            </a:r>
            <a:r>
              <a:rPr lang="ru-RU" sz="2000" b="1" dirty="0">
                <a:latin typeface="Arial Narrow" pitchFamily="34" charset="0"/>
              </a:rPr>
              <a:t>кредитный рейтинг ниже уровня «А-(RU)» по национальной рейтинговой шкале для Российской Федерации и (или) «</a:t>
            </a:r>
            <a:r>
              <a:rPr lang="ru-RU" sz="2000" b="1" dirty="0" err="1">
                <a:latin typeface="Arial Narrow" pitchFamily="34" charset="0"/>
              </a:rPr>
              <a:t>ruA</a:t>
            </a:r>
            <a:r>
              <a:rPr lang="ru-RU" sz="2000" b="1" dirty="0">
                <a:latin typeface="Arial Narrow" pitchFamily="34" charset="0"/>
              </a:rPr>
              <a:t>-» по национальной рейтинговой шкале для Российской </a:t>
            </a:r>
            <a:r>
              <a:rPr lang="ru-RU" sz="2000" b="1" dirty="0" smtClean="0">
                <a:latin typeface="Arial Narrow" pitchFamily="34" charset="0"/>
              </a:rPr>
              <a:t>Федерации. 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190606" y="4841623"/>
            <a:ext cx="7699782" cy="1937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 Narrow" pitchFamily="34" charset="0"/>
              </a:rPr>
              <a:t>Целевое </a:t>
            </a:r>
            <a:r>
              <a:rPr lang="ru-RU" sz="2000" b="1" dirty="0">
                <a:latin typeface="Arial Narrow" pitchFamily="34" charset="0"/>
              </a:rPr>
              <a:t>назначение:  </a:t>
            </a:r>
            <a:r>
              <a:rPr lang="ru-RU" sz="2000" b="1" dirty="0" smtClean="0">
                <a:latin typeface="Arial Narrow" pitchFamily="34" charset="0"/>
              </a:rPr>
              <a:t>кредиты </a:t>
            </a:r>
            <a:r>
              <a:rPr lang="ru-RU" sz="2000" dirty="0" smtClean="0">
                <a:latin typeface="Arial Narrow" pitchFamily="34" charset="0"/>
              </a:rPr>
              <a:t>в </a:t>
            </a:r>
            <a:r>
              <a:rPr lang="ru-RU" sz="2000" dirty="0">
                <a:latin typeface="Arial Narrow" pitchFamily="34" charset="0"/>
              </a:rPr>
              <a:t>рамках постановления Правительства Российской Федерации № 422 от 02 апреля 2020 </a:t>
            </a:r>
            <a:r>
              <a:rPr lang="ru-RU" sz="2000" dirty="0" smtClean="0">
                <a:latin typeface="Arial Narrow" pitchFamily="34" charset="0"/>
              </a:rPr>
              <a:t>года </a:t>
            </a:r>
            <a:r>
              <a:rPr lang="ru-RU" sz="2000" b="1" dirty="0" smtClean="0">
                <a:latin typeface="Arial Narrow" pitchFamily="34" charset="0"/>
              </a:rPr>
              <a:t>на выплату заработной платы.</a:t>
            </a:r>
            <a:endParaRPr lang="ru-RU" sz="2000" b="1" dirty="0">
              <a:latin typeface="Arial Narrow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b="1" dirty="0" smtClean="0">
              <a:latin typeface="Arial Narrow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Arial Narrow" pitchFamily="34" charset="0"/>
              </a:rPr>
              <a:t>Срок </a:t>
            </a:r>
            <a:r>
              <a:rPr lang="ru-RU" sz="2000" b="1" dirty="0">
                <a:latin typeface="Arial Narrow" pitchFamily="34" charset="0"/>
              </a:rPr>
              <a:t>гарантии:            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Arial Narrow" pitchFamily="34" charset="0"/>
              </a:rPr>
              <a:t>до 1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28973" y="5841206"/>
            <a:ext cx="44029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Arial Narrow" pitchFamily="34" charset="0"/>
              </a:rPr>
              <a:t>срок </a:t>
            </a:r>
            <a:r>
              <a:rPr lang="ru-RU" sz="2000" b="1" dirty="0">
                <a:latin typeface="Arial Narrow" pitchFamily="34" charset="0"/>
              </a:rPr>
              <a:t>принятия решения о предоставлении новых гарантий не превышает трех рабочих </a:t>
            </a:r>
            <a:r>
              <a:rPr lang="ru-RU" sz="2000" b="1" dirty="0" smtClean="0">
                <a:latin typeface="Arial Narrow" pitchFamily="34" charset="0"/>
              </a:rPr>
              <a:t>дней </a:t>
            </a:r>
          </a:p>
          <a:p>
            <a:pPr algn="just"/>
            <a:endParaRPr lang="ru-RU" sz="2000" b="1" dirty="0">
              <a:latin typeface="Arial Narrow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 Narrow" pitchFamily="34" charset="0"/>
              </a:rPr>
              <a:t>вводится упрощенный пакет документов для рассмотрения вопроса о предоставлении гарантии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174146" y="5269257"/>
            <a:ext cx="3875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Arial Narrow" pitchFamily="34" charset="0"/>
              </a:rPr>
              <a:t>Оптимизация процедур</a:t>
            </a:r>
            <a:r>
              <a:rPr lang="ru-RU" sz="2400" b="1" dirty="0" smtClean="0">
                <a:latin typeface="Arial Narrow" pitchFamily="34" charset="0"/>
              </a:rPr>
              <a:t>: 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366" y="6964590"/>
            <a:ext cx="8870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u="sng" dirty="0">
                <a:latin typeface="Arial Narrow" pitchFamily="34" charset="0"/>
              </a:rPr>
              <a:t>Вознаграждение за предоставление гарантии</a:t>
            </a:r>
          </a:p>
          <a:p>
            <a:pPr lvl="0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                           </a:t>
            </a:r>
            <a:r>
              <a:rPr lang="ru-RU" sz="3600" b="1" dirty="0">
                <a:solidFill>
                  <a:srgbClr val="C00000"/>
                </a:solidFill>
                <a:latin typeface="Arial Narrow" pitchFamily="34" charset="0"/>
              </a:rPr>
              <a:t>0%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90605" y="1611696"/>
            <a:ext cx="8916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Arial Narrow" pitchFamily="34" charset="0"/>
              </a:rPr>
              <a:t>Гарантийные продукты:</a:t>
            </a:r>
            <a:endParaRPr lang="ru-RU" sz="2800" b="1" u="sng" dirty="0">
              <a:latin typeface="Arial Narrow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42977" y="2869318"/>
            <a:ext cx="629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75%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по кредитам</a:t>
            </a:r>
            <a:endParaRPr lang="ru-RU" sz="1800" b="1" dirty="0" smtClean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7950" y="8835086"/>
            <a:ext cx="267954" cy="267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90605" y="3511671"/>
            <a:ext cx="8916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itchFamily="34" charset="0"/>
              </a:rPr>
              <a:t>Прямая гарантия для субъектов МСП с </a:t>
            </a:r>
            <a:r>
              <a:rPr lang="ru-RU" sz="2000" b="1" dirty="0" smtClean="0">
                <a:latin typeface="Arial Narrow" pitchFamily="34" charset="0"/>
              </a:rPr>
              <a:t>поручительством </a:t>
            </a:r>
            <a:r>
              <a:rPr lang="ru-RU" sz="2400" b="1" dirty="0">
                <a:latin typeface="Arial Narrow" pitchFamily="34" charset="0"/>
              </a:rPr>
              <a:t>РГО</a:t>
            </a:r>
            <a:r>
              <a:rPr lang="ru-RU" sz="2000" b="1" dirty="0"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 </a:t>
            </a:r>
          </a:p>
          <a:p>
            <a:r>
              <a:rPr lang="ru-RU" sz="2400" b="1" dirty="0">
                <a:latin typeface="Arial Narrow" pitchFamily="34" charset="0"/>
              </a:rPr>
              <a:t>(Согарантия для поддержки и сохранения занятости)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942977" y="4238414"/>
            <a:ext cx="629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100%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по кредитам</a:t>
            </a:r>
            <a:endParaRPr lang="ru-RU" sz="1800" b="1" dirty="0" smtClean="0">
              <a:latin typeface="Arial Narrow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8BC951A-CFD8-4172-8B98-D0005C446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59" y="1548666"/>
            <a:ext cx="2131260" cy="96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A678781-302E-4977-89B7-5B8D41D0D626}"/>
              </a:ext>
            </a:extLst>
          </p:cNvPr>
          <p:cNvSpPr/>
          <p:nvPr/>
        </p:nvSpPr>
        <p:spPr>
          <a:xfrm>
            <a:off x="0" y="735"/>
            <a:ext cx="12585139" cy="1467905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Гарантии для возобновления деятельности субъектов МСП в рамках постановления Правительства Российской Федерации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от 16 мая 2020 года № 696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90607" y="2228124"/>
            <a:ext cx="89161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itchFamily="34" charset="0"/>
              </a:rPr>
              <a:t>Прямая гарантия для субъектов МСП </a:t>
            </a:r>
            <a:endParaRPr lang="ru-RU" sz="2000" b="1" dirty="0" smtClean="0">
              <a:latin typeface="Arial Narrow" pitchFamily="34" charset="0"/>
            </a:endParaRPr>
          </a:p>
          <a:p>
            <a:r>
              <a:rPr lang="ru-RU" sz="2400" b="1" dirty="0" smtClean="0">
                <a:latin typeface="Arial Narrow" pitchFamily="34" charset="0"/>
              </a:rPr>
              <a:t>для </a:t>
            </a:r>
            <a:r>
              <a:rPr lang="ru-RU" sz="2400" b="1" dirty="0">
                <a:latin typeface="Arial Narrow" pitchFamily="34" charset="0"/>
              </a:rPr>
              <a:t>возобновления </a:t>
            </a:r>
            <a:r>
              <a:rPr lang="ru-RU" sz="2400" b="1" dirty="0" smtClean="0">
                <a:latin typeface="Arial Narrow" pitchFamily="34" charset="0"/>
              </a:rPr>
              <a:t>деятельности</a:t>
            </a:r>
          </a:p>
          <a:p>
            <a:r>
              <a:rPr lang="ru-RU" sz="2000" b="1" dirty="0" smtClean="0">
                <a:latin typeface="Arial Narrow" pitchFamily="34" charset="0"/>
              </a:rPr>
              <a:t> 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928974" y="1608869"/>
            <a:ext cx="44029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Arial Narrow" pitchFamily="34" charset="0"/>
              </a:rPr>
              <a:t>Участники</a:t>
            </a:r>
            <a:r>
              <a:rPr lang="ru-RU" sz="2400" b="1" dirty="0">
                <a:latin typeface="Arial Narrow" pitchFamily="34" charset="0"/>
              </a:rPr>
              <a:t>: </a:t>
            </a:r>
            <a:r>
              <a:rPr lang="ru-RU" sz="2400" b="1" dirty="0" smtClean="0">
                <a:latin typeface="Arial Narrow" pitchFamily="34" charset="0"/>
              </a:rPr>
              <a:t> </a:t>
            </a:r>
          </a:p>
          <a:p>
            <a:endParaRPr lang="ru-RU" sz="2000" b="1" dirty="0">
              <a:latin typeface="Arial Narrow" pitchFamily="34" charset="0"/>
            </a:endParaRPr>
          </a:p>
          <a:p>
            <a:pPr algn="just"/>
            <a:r>
              <a:rPr lang="ru-RU" sz="2000" b="1" dirty="0" smtClean="0">
                <a:latin typeface="Arial Narrow" pitchFamily="34" charset="0"/>
              </a:rPr>
              <a:t>Банки-партнеры </a:t>
            </a:r>
            <a:r>
              <a:rPr lang="ru-RU" sz="2000" b="1" dirty="0">
                <a:latin typeface="Arial Narrow" pitchFamily="34" charset="0"/>
              </a:rPr>
              <a:t>Корпорации </a:t>
            </a:r>
            <a:endParaRPr lang="ru-RU" sz="2000" b="1" dirty="0" smtClean="0">
              <a:latin typeface="Arial Narrow" pitchFamily="34" charset="0"/>
            </a:endParaRPr>
          </a:p>
          <a:p>
            <a:pPr algn="just"/>
            <a:r>
              <a:rPr lang="ru-RU" sz="2000" b="1" dirty="0" smtClean="0">
                <a:latin typeface="Arial Narrow" pitchFamily="34" charset="0"/>
              </a:rPr>
              <a:t>(</a:t>
            </a:r>
            <a:r>
              <a:rPr lang="ru-RU" sz="2000" b="1" dirty="0">
                <a:latin typeface="Arial Narrow" pitchFamily="34" charset="0"/>
              </a:rPr>
              <a:t>за исключением системно значимых кредитных </a:t>
            </a:r>
            <a:r>
              <a:rPr lang="ru-RU" sz="2000" b="1" dirty="0" smtClean="0">
                <a:latin typeface="Arial Narrow" pitchFamily="34" charset="0"/>
              </a:rPr>
              <a:t>организаций) 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190606" y="4841623"/>
            <a:ext cx="7699782" cy="2676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 Narrow" pitchFamily="34" charset="0"/>
              </a:rPr>
              <a:t>Целевое </a:t>
            </a:r>
            <a:r>
              <a:rPr lang="ru-RU" sz="2000" b="1" dirty="0">
                <a:latin typeface="Arial Narrow" pitchFamily="34" charset="0"/>
              </a:rPr>
              <a:t>назначение:  </a:t>
            </a:r>
            <a:r>
              <a:rPr lang="ru-RU" sz="2000" b="1" dirty="0" smtClean="0">
                <a:latin typeface="Arial Narrow" pitchFamily="34" charset="0"/>
              </a:rPr>
              <a:t>кредиты </a:t>
            </a:r>
            <a:r>
              <a:rPr lang="ru-RU" sz="2000" dirty="0" smtClean="0">
                <a:latin typeface="Arial Narrow" pitchFamily="34" charset="0"/>
              </a:rPr>
              <a:t>в </a:t>
            </a:r>
            <a:r>
              <a:rPr lang="ru-RU" sz="2000" dirty="0">
                <a:latin typeface="Arial Narrow" pitchFamily="34" charset="0"/>
              </a:rPr>
              <a:t>рамках постановления Правительства Российской Федерации № </a:t>
            </a:r>
            <a:r>
              <a:rPr lang="ru-RU" sz="2000" dirty="0" smtClean="0">
                <a:latin typeface="Arial Narrow" pitchFamily="34" charset="0"/>
              </a:rPr>
              <a:t>696 </a:t>
            </a:r>
            <a:r>
              <a:rPr lang="ru-RU" sz="2000" dirty="0">
                <a:latin typeface="Arial Narrow" pitchFamily="34" charset="0"/>
              </a:rPr>
              <a:t>от </a:t>
            </a:r>
            <a:r>
              <a:rPr lang="ru-RU" sz="2000" dirty="0" smtClean="0">
                <a:latin typeface="Arial Narrow" pitchFamily="34" charset="0"/>
              </a:rPr>
              <a:t>16 мая </a:t>
            </a:r>
            <a:r>
              <a:rPr lang="ru-RU" sz="2000" dirty="0">
                <a:latin typeface="Arial Narrow" pitchFamily="34" charset="0"/>
              </a:rPr>
              <a:t>2020 года </a:t>
            </a:r>
            <a:r>
              <a:rPr lang="ru-RU" sz="2000" b="1" dirty="0" smtClean="0">
                <a:latin typeface="Arial Narrow" pitchFamily="34" charset="0"/>
              </a:rPr>
              <a:t>на финансирование </a:t>
            </a:r>
            <a:r>
              <a:rPr lang="ru-RU" sz="2000" b="1" dirty="0">
                <a:latin typeface="Arial Narrow" pitchFamily="34" charset="0"/>
              </a:rPr>
              <a:t>расходов, связанных с осуществлением предпринимательской деятельности заемщика, с 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возможностью списания суммы долга и % в период погашения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b="1" dirty="0" smtClean="0">
              <a:latin typeface="Arial Narrow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Arial Narrow" pitchFamily="34" charset="0"/>
              </a:rPr>
              <a:t>Срок </a:t>
            </a:r>
            <a:r>
              <a:rPr lang="ru-RU" sz="2000" b="1" dirty="0">
                <a:latin typeface="Arial Narrow" pitchFamily="34" charset="0"/>
              </a:rPr>
              <a:t>гарантии:            </a:t>
            </a:r>
            <a:r>
              <a:rPr lang="ru-RU" sz="2000" b="1" dirty="0" smtClean="0">
                <a:latin typeface="Arial Narrow" pitchFamily="34" charset="0"/>
              </a:rPr>
              <a:t>          </a:t>
            </a:r>
            <a:r>
              <a:rPr lang="ru-RU" sz="3600" b="1" dirty="0">
                <a:solidFill>
                  <a:srgbClr val="C00000"/>
                </a:solidFill>
                <a:latin typeface="Arial Narrow" pitchFamily="34" charset="0"/>
              </a:rPr>
              <a:t>до 1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28973" y="5421593"/>
            <a:ext cx="44029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Arial Narrow" pitchFamily="34" charset="0"/>
              </a:rPr>
              <a:t>срок принятия решения о предоставлении новых гарантий не превышает трех рабочих дней </a:t>
            </a:r>
          </a:p>
          <a:p>
            <a:pPr algn="just"/>
            <a:endParaRPr lang="ru-RU" sz="2000" b="1" dirty="0">
              <a:latin typeface="Arial Narrow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Arial Narrow" pitchFamily="34" charset="0"/>
              </a:rPr>
              <a:t>вводится упрощенный пакет документов для рассмотрения вопроса о предоставлении гарантии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192807" y="4192832"/>
            <a:ext cx="38752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latin typeface="Arial Narrow" pitchFamily="34" charset="0"/>
              </a:rPr>
              <a:t>Оптимизация процедур </a:t>
            </a:r>
            <a:endParaRPr lang="ru-RU" sz="2400" b="1" u="sng" dirty="0" smtClean="0">
              <a:latin typeface="Arial Narrow" pitchFamily="34" charset="0"/>
            </a:endParaRPr>
          </a:p>
          <a:p>
            <a:pPr algn="just"/>
            <a:r>
              <a:rPr lang="ru-RU" sz="2000" dirty="0" smtClean="0">
                <a:latin typeface="Arial Narrow" pitchFamily="34" charset="0"/>
              </a:rPr>
              <a:t>(</a:t>
            </a:r>
            <a:r>
              <a:rPr lang="ru-RU" sz="2000" dirty="0">
                <a:latin typeface="Arial Narrow" pitchFamily="34" charset="0"/>
              </a:rPr>
              <a:t>при соблюдении требований к финансовому положению </a:t>
            </a:r>
            <a:r>
              <a:rPr lang="ru-RU" sz="2000" dirty="0" smtClean="0">
                <a:latin typeface="Arial Narrow" pitchFamily="34" charset="0"/>
              </a:rPr>
              <a:t>заемщика)</a:t>
            </a:r>
            <a:r>
              <a:rPr lang="ru-RU" sz="2400" dirty="0" smtClean="0">
                <a:latin typeface="Arial Narrow" pitchFamily="34" charset="0"/>
              </a:rPr>
              <a:t>: 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485" y="7404326"/>
            <a:ext cx="8870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u="sng" dirty="0" smtClean="0">
                <a:latin typeface="Arial Narrow" pitchFamily="34" charset="0"/>
              </a:rPr>
              <a:t>Вознаграждение за предоставление гарантии</a:t>
            </a:r>
          </a:p>
          <a:p>
            <a:pPr lvl="0"/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		         0,1% 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0605" y="1611696"/>
            <a:ext cx="8916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Arial Narrow" pitchFamily="34" charset="0"/>
              </a:rPr>
              <a:t>Гарантийные продукты:</a:t>
            </a:r>
            <a:endParaRPr lang="ru-RU" sz="2800" b="1" u="sng" dirty="0">
              <a:latin typeface="Arial Narrow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62088" y="2954912"/>
            <a:ext cx="629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75%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по кредитам</a:t>
            </a:r>
            <a:endParaRPr lang="ru-RU" sz="1800" b="1" dirty="0" smtClean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7950" y="8835086"/>
            <a:ext cx="267954" cy="267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90605" y="3511671"/>
            <a:ext cx="8916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itchFamily="34" charset="0"/>
              </a:rPr>
              <a:t>Прямая гарантия для субъектов МСП с </a:t>
            </a:r>
            <a:r>
              <a:rPr lang="ru-RU" sz="2000" b="1" dirty="0" smtClean="0">
                <a:latin typeface="Arial Narrow" pitchFamily="34" charset="0"/>
              </a:rPr>
              <a:t>поручительством </a:t>
            </a:r>
            <a:r>
              <a:rPr lang="ru-RU" sz="2400" b="1" dirty="0">
                <a:latin typeface="Arial Narrow" pitchFamily="34" charset="0"/>
              </a:rPr>
              <a:t>РГО</a:t>
            </a:r>
            <a:r>
              <a:rPr lang="ru-RU" sz="2000" b="1" dirty="0"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 </a:t>
            </a:r>
          </a:p>
          <a:p>
            <a:r>
              <a:rPr lang="ru-RU" sz="2400" b="1" dirty="0">
                <a:latin typeface="Arial Narrow" pitchFamily="34" charset="0"/>
              </a:rPr>
              <a:t>(Согарантия для возобновления деятельности)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942977" y="4238414"/>
            <a:ext cx="629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85%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по кредитам</a:t>
            </a:r>
            <a:endParaRPr lang="ru-RU" sz="1800" b="1" dirty="0" smtClean="0">
              <a:latin typeface="Arial Narrow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8BC951A-CFD8-4172-8B98-D0005C446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59" y="1548666"/>
            <a:ext cx="2131260" cy="96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3144837"/>
            <a:ext cx="12599988" cy="2565419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algn="ctr"/>
            <a:r>
              <a:rPr lang="ru-RU" sz="3000" b="1" dirty="0">
                <a:latin typeface="Arial Narrow" panose="020B0606020202030204" pitchFamily="34" charset="0"/>
              </a:rPr>
              <a:t>ФИНАНСОВАЯ ПОДДЕРЖКА СУБЪЕКТОВ МСП </a:t>
            </a:r>
            <a:r>
              <a:rPr lang="en-US" sz="3000" b="1" dirty="0">
                <a:latin typeface="Arial Narrow" panose="020B0606020202030204" pitchFamily="34" charset="0"/>
              </a:rPr>
              <a:t/>
            </a:r>
            <a:br>
              <a:rPr lang="en-US" sz="3000" b="1" dirty="0">
                <a:latin typeface="Arial Narrow" panose="020B0606020202030204" pitchFamily="34" charset="0"/>
              </a:rPr>
            </a:br>
            <a:r>
              <a:rPr lang="ru-RU" sz="3000" b="1" dirty="0">
                <a:latin typeface="Arial Narrow" panose="020B0606020202030204" pitchFamily="34" charset="0"/>
              </a:rPr>
              <a:t>АО «КОРПОРАЦИЯ «МСП</a:t>
            </a:r>
            <a:r>
              <a:rPr lang="ru-RU" sz="3000" b="1" dirty="0" smtClean="0">
                <a:latin typeface="Arial Narrow" panose="020B0606020202030204" pitchFamily="34" charset="0"/>
              </a:rPr>
              <a:t>»</a:t>
            </a:r>
            <a:endParaRPr lang="ru-RU" sz="3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92438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165680</TotalTime>
  <Words>1332</Words>
  <Application>Microsoft Office PowerPoint</Application>
  <PresentationFormat>Произвольный</PresentationFormat>
  <Paragraphs>198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Tahoma</vt:lpstr>
      <vt:lpstr>Times New Roman</vt:lpstr>
      <vt:lpstr>Wingdings</vt:lpstr>
      <vt:lpstr>Title</vt:lpstr>
      <vt:lpstr>Тема Office</vt:lpstr>
      <vt:lpstr>Презентация PowerPoint</vt:lpstr>
      <vt:lpstr>Антикризисный пакет Изменения в механизме гарантийной поддержки                             и программе стимулирования кредитования субъектов малого и среднего предпринимательства Корпорации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Deloitte &amp; Touche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Марулев Андрей Васильевич</cp:lastModifiedBy>
  <cp:revision>4920</cp:revision>
  <cp:lastPrinted>2020-06-02T13:00:43Z</cp:lastPrinted>
  <dcterms:created xsi:type="dcterms:W3CDTF">2010-08-23T12:41:44Z</dcterms:created>
  <dcterms:modified xsi:type="dcterms:W3CDTF">2020-06-10T10:17:21Z</dcterms:modified>
</cp:coreProperties>
</file>