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sdx" ContentType="application/vnd.ms-visio.drawing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71" r:id="rId2"/>
    <p:sldId id="564" r:id="rId3"/>
    <p:sldId id="563" r:id="rId4"/>
    <p:sldId id="565" r:id="rId5"/>
    <p:sldId id="504" r:id="rId6"/>
    <p:sldId id="549" r:id="rId7"/>
    <p:sldId id="546" r:id="rId8"/>
    <p:sldId id="531" r:id="rId9"/>
    <p:sldId id="392" r:id="rId10"/>
  </p:sldIdLst>
  <p:sldSz cx="9144000" cy="6858000" type="screen4x3"/>
  <p:notesSz cx="7010400" cy="92360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Учетная запись Майкрософт" initials="УзМ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A4"/>
    <a:srgbClr val="04AC0C"/>
    <a:srgbClr val="9CB86E"/>
    <a:srgbClr val="4A7EBB"/>
    <a:srgbClr val="E6824A"/>
    <a:srgbClr val="C05350"/>
    <a:srgbClr val="574EE4"/>
    <a:srgbClr val="594EE4"/>
    <a:srgbClr val="A162D0"/>
    <a:srgbClr val="3F7B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42" autoAdjust="0"/>
    <p:restoredTop sz="90286" autoAdjust="0"/>
  </p:normalViewPr>
  <p:slideViewPr>
    <p:cSldViewPr>
      <p:cViewPr varScale="1">
        <p:scale>
          <a:sx n="82" d="100"/>
          <a:sy n="82" d="100"/>
        </p:scale>
        <p:origin x="1644" y="36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10" y="-120"/>
      </p:cViewPr>
      <p:guideLst>
        <p:guide orient="horz" pos="2909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840" cy="461804"/>
          </a:xfrm>
          <a:prstGeom prst="rect">
            <a:avLst/>
          </a:prstGeom>
        </p:spPr>
        <p:txBody>
          <a:bodyPr vert="horz" lIns="92294" tIns="46148" rIns="92294" bIns="4614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70939" y="2"/>
            <a:ext cx="3037840" cy="461804"/>
          </a:xfrm>
          <a:prstGeom prst="rect">
            <a:avLst/>
          </a:prstGeom>
        </p:spPr>
        <p:txBody>
          <a:bodyPr vert="horz" lIns="92294" tIns="46148" rIns="92294" bIns="46148" rtlCol="0"/>
          <a:lstStyle>
            <a:lvl1pPr algn="r">
              <a:defRPr sz="1200"/>
            </a:lvl1pPr>
          </a:lstStyle>
          <a:p>
            <a:fld id="{4622CCC6-5DD1-46E5-8B29-6E0F57D8F303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8772669"/>
            <a:ext cx="3037840" cy="461804"/>
          </a:xfrm>
          <a:prstGeom prst="rect">
            <a:avLst/>
          </a:prstGeom>
        </p:spPr>
        <p:txBody>
          <a:bodyPr vert="horz" lIns="92294" tIns="46148" rIns="92294" bIns="4614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70939" y="8772669"/>
            <a:ext cx="3037840" cy="461804"/>
          </a:xfrm>
          <a:prstGeom prst="rect">
            <a:avLst/>
          </a:prstGeom>
        </p:spPr>
        <p:txBody>
          <a:bodyPr vert="horz" lIns="92294" tIns="46148" rIns="92294" bIns="46148" rtlCol="0" anchor="b"/>
          <a:lstStyle>
            <a:lvl1pPr algn="r">
              <a:defRPr sz="1200"/>
            </a:lvl1pPr>
          </a:lstStyle>
          <a:p>
            <a:fld id="{4A8D50C4-5574-420A-837C-EA081A5F6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18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840" cy="461804"/>
          </a:xfrm>
          <a:prstGeom prst="rect">
            <a:avLst/>
          </a:prstGeom>
        </p:spPr>
        <p:txBody>
          <a:bodyPr vert="horz" lIns="92294" tIns="46148" rIns="92294" bIns="4614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70939" y="2"/>
            <a:ext cx="3037840" cy="461804"/>
          </a:xfrm>
          <a:prstGeom prst="rect">
            <a:avLst/>
          </a:prstGeom>
        </p:spPr>
        <p:txBody>
          <a:bodyPr vert="horz" lIns="92294" tIns="46148" rIns="92294" bIns="46148" rtlCol="0"/>
          <a:lstStyle>
            <a:lvl1pPr algn="r">
              <a:defRPr sz="1200"/>
            </a:lvl1pPr>
          </a:lstStyle>
          <a:p>
            <a:fld id="{F43C4582-2851-4962-A086-46D752FCB4F9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4" tIns="46148" rIns="92294" bIns="4614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1040" y="4387137"/>
            <a:ext cx="5608320" cy="4156234"/>
          </a:xfrm>
          <a:prstGeom prst="rect">
            <a:avLst/>
          </a:prstGeom>
        </p:spPr>
        <p:txBody>
          <a:bodyPr vert="horz" lIns="92294" tIns="46148" rIns="92294" bIns="4614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8772669"/>
            <a:ext cx="3037840" cy="461804"/>
          </a:xfrm>
          <a:prstGeom prst="rect">
            <a:avLst/>
          </a:prstGeom>
        </p:spPr>
        <p:txBody>
          <a:bodyPr vert="horz" lIns="92294" tIns="46148" rIns="92294" bIns="4614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70939" y="8772669"/>
            <a:ext cx="3037840" cy="461804"/>
          </a:xfrm>
          <a:prstGeom prst="rect">
            <a:avLst/>
          </a:prstGeom>
        </p:spPr>
        <p:txBody>
          <a:bodyPr vert="horz" lIns="92294" tIns="46148" rIns="92294" bIns="46148" rtlCol="0" anchor="b"/>
          <a:lstStyle>
            <a:lvl1pPr algn="r">
              <a:defRPr sz="1200"/>
            </a:lvl1pPr>
          </a:lstStyle>
          <a:p>
            <a:fld id="{554A6B1D-208F-4AA4-8950-32B470A3C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045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A6B1D-208F-4AA4-8950-32B470A3C76B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5607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Схем</a:t>
            </a:r>
            <a:r>
              <a:rPr lang="en-US" dirty="0"/>
              <a:t>,</a:t>
            </a:r>
            <a:r>
              <a:rPr lang="ru-RU" dirty="0"/>
              <a:t> содержащих</a:t>
            </a:r>
            <a:r>
              <a:rPr lang="ru-RU" baseline="0" dirty="0"/>
              <a:t> различные варианты</a:t>
            </a:r>
            <a:r>
              <a:rPr lang="ru-RU" dirty="0"/>
              <a:t> информационной безопасности</a:t>
            </a:r>
            <a:r>
              <a:rPr lang="en-US" dirty="0"/>
              <a:t>,</a:t>
            </a:r>
            <a:r>
              <a:rPr lang="ru-RU" baseline="0" dirty="0"/>
              <a:t> можно привести огромное множество. </a:t>
            </a:r>
          </a:p>
          <a:p>
            <a:r>
              <a:rPr lang="ru-RU" baseline="0" dirty="0"/>
              <a:t>У каждого банка как правила выработана своя схема защиты с учетом своей специфики.</a:t>
            </a:r>
          </a:p>
          <a:p>
            <a:r>
              <a:rPr lang="ru-RU" baseline="0" dirty="0"/>
              <a:t>Объединяет все эти схемы одно – АБС защищается снаружи. Все</a:t>
            </a:r>
            <a:r>
              <a:rPr lang="en-US" baseline="0" dirty="0"/>
              <a:t>,</a:t>
            </a:r>
            <a:r>
              <a:rPr lang="ru-RU" baseline="0" dirty="0"/>
              <a:t> что внутри – живет в отрыве от контура безопасности банка. В том числе рабочее место </a:t>
            </a:r>
            <a:r>
              <a:rPr lang="en-US" baseline="0" dirty="0"/>
              <a:t>,</a:t>
            </a:r>
            <a:r>
              <a:rPr lang="ru-RU" baseline="0" dirty="0"/>
              <a:t> непосредственно имеющее доступ к АБС </a:t>
            </a:r>
            <a:r>
              <a:rPr lang="en-US" baseline="0" dirty="0"/>
              <a:t>,</a:t>
            </a:r>
            <a:r>
              <a:rPr lang="ru-RU" baseline="0" dirty="0"/>
              <a:t> как правило </a:t>
            </a:r>
            <a:r>
              <a:rPr lang="ru-RU" baseline="0"/>
              <a:t>является наиболее </a:t>
            </a:r>
            <a:r>
              <a:rPr lang="ru-RU" baseline="0" dirty="0"/>
              <a:t>вероятной точкой потенциального взлома серверов АБС </a:t>
            </a:r>
            <a:r>
              <a:rPr lang="en-US" baseline="0" dirty="0"/>
              <a:t>,</a:t>
            </a:r>
            <a:r>
              <a:rPr lang="ru-RU" baseline="0" dirty="0"/>
              <a:t> т.к. как правило с рабочего места дают доступ к серверам АБС.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A6B1D-208F-4AA4-8950-32B470A3C76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956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A6B1D-208F-4AA4-8950-32B470A3C76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956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A6B1D-208F-4AA4-8950-32B470A3C76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956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A6B1D-208F-4AA4-8950-32B470A3C76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956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B03858"/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4) Современные технологии – 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www </a:t>
            </a:r>
            <a:r>
              <a:rPr lang="ru-RU" sz="12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буквы красивые синие с объемом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; </a:t>
            </a:r>
            <a:endParaRPr lang="ru-RU" sz="1200" dirty="0">
              <a:solidFill>
                <a:srgbClr val="000000">
                  <a:lumMod val="65000"/>
                  <a:lumOff val="35000"/>
                </a:srgbClr>
              </a:solidFill>
              <a:cs typeface="Arial" panose="020B0604020202020204" pitchFamily="34" charset="0"/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rgbClr val="B03858"/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1) Высокопроизводительное решение 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rgbClr val="B03858"/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2) Уникальная архитектура работает 24х7!!!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rgbClr val="B03858"/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3) Гибкая адаптивная архитектура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rgbClr val="B03858"/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Открытая архитектура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B03858"/>
              </a:buClr>
              <a:buFont typeface="Wingdings" panose="05000000000000000000" pitchFamily="2" charset="2"/>
              <a:buChar char="Ø"/>
            </a:pPr>
            <a:endParaRPr lang="ru-RU" sz="1200" dirty="0">
              <a:solidFill>
                <a:srgbClr val="000000">
                  <a:lumMod val="65000"/>
                  <a:lumOff val="35000"/>
                </a:srgbClr>
              </a:solidFill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B03858"/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Легкая в сопровождении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; </a:t>
            </a:r>
            <a:r>
              <a:rPr lang="ru-RU" sz="12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Архитектура позволяет вывести эксплуатацию системы на другой уровень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;</a:t>
            </a:r>
            <a:r>
              <a:rPr lang="ru-RU" sz="12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 Даст возможность развиваться банку на платформе</a:t>
            </a:r>
            <a:r>
              <a:rPr lang="en-US" sz="12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; </a:t>
            </a:r>
            <a:r>
              <a:rPr lang="ru-RU" sz="12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В почта банке не было остановки обслуживания из-за нашей системы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rgbClr val="B03858"/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Опыт построения розницы (Использован опыт разных систем, в том числе и негативный)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B03858"/>
              </a:buClr>
              <a:buFont typeface="Wingdings" panose="05000000000000000000" pitchFamily="2" charset="2"/>
              <a:buChar char="Ø"/>
            </a:pPr>
            <a:endParaRPr lang="ru-RU" sz="1200" dirty="0">
              <a:solidFill>
                <a:srgbClr val="000000">
                  <a:lumMod val="65000"/>
                  <a:lumOff val="35000"/>
                </a:srgbClr>
              </a:solidFill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B03858"/>
              </a:buClr>
              <a:buFont typeface="Wingdings" panose="05000000000000000000" pitchFamily="2" charset="2"/>
              <a:buChar char="Ø"/>
            </a:pPr>
            <a:endParaRPr lang="ru-RU" sz="1200" dirty="0">
              <a:solidFill>
                <a:srgbClr val="000000">
                  <a:lumMod val="65000"/>
                  <a:lumOff val="35000"/>
                </a:srgbClr>
              </a:solidFill>
              <a:cs typeface="Arial" panose="020B0604020202020204" pitchFamily="34" charset="0"/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rgbClr val="B03858"/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 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rgbClr val="B03858"/>
              </a:buClr>
              <a:buFont typeface="Wingdings" panose="05000000000000000000" pitchFamily="2" charset="2"/>
              <a:buChar char="Ø"/>
            </a:pPr>
            <a:endParaRPr lang="ru-RU" sz="1200" dirty="0">
              <a:solidFill>
                <a:srgbClr val="000000">
                  <a:lumMod val="65000"/>
                  <a:lumOff val="35000"/>
                </a:srgbClr>
              </a:solidFill>
              <a:cs typeface="Arial" panose="020B0604020202020204" pitchFamily="34" charset="0"/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rgbClr val="B03858"/>
              </a:buClr>
              <a:buFont typeface="Wingdings" panose="05000000000000000000" pitchFamily="2" charset="2"/>
              <a:buChar char="Ø"/>
            </a:pPr>
            <a:endParaRPr lang="ru-RU" sz="1200" dirty="0">
              <a:solidFill>
                <a:srgbClr val="000000">
                  <a:lumMod val="65000"/>
                  <a:lumOff val="35000"/>
                </a:srgbClr>
              </a:solidFill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rgbClr val="000000">
                  <a:lumMod val="65000"/>
                  <a:lumOff val="35000"/>
                </a:srgbClr>
              </a:solidFill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A6B1D-208F-4AA4-8950-32B470A3C76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956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rgbClr val="000000">
                  <a:lumMod val="65000"/>
                  <a:lumOff val="35000"/>
                </a:srgbClr>
              </a:solidFill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A6B1D-208F-4AA4-8950-32B470A3C76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956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rgbClr val="000000">
                  <a:lumMod val="65000"/>
                  <a:lumOff val="35000"/>
                </a:srgbClr>
              </a:solidFill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A6B1D-208F-4AA4-8950-32B470A3C76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956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A6B1D-208F-4AA4-8950-32B470A3C76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75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3" t="29076" r="17862" b="30281"/>
          <a:stretch/>
        </p:blipFill>
        <p:spPr>
          <a:xfrm>
            <a:off x="0" y="0"/>
            <a:ext cx="9144000" cy="68573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403648" y="2564904"/>
            <a:ext cx="6550496" cy="1470025"/>
          </a:xfrm>
        </p:spPr>
        <p:txBody>
          <a:bodyPr>
            <a:normAutofit/>
          </a:bodyPr>
          <a:lstStyle>
            <a:lvl1pPr>
              <a:defRPr sz="5400">
                <a:solidFill>
                  <a:srgbClr val="0054A4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899592" y="3548608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083A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Подзаголовок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E8E26-EB21-4F78-893A-CB5AD7310D41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F67F-AA73-4952-905B-DFC056DBD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29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E8E26-EB21-4F78-893A-CB5AD7310D41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F67F-AA73-4952-905B-DFC056DBD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38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E8E26-EB21-4F78-893A-CB5AD7310D41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F67F-AA73-4952-905B-DFC056DBD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93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lex_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5001"/>
            <a:ext cx="7571184" cy="490066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324A87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Банковская система   - важнейшая составляющая современной рыночной экономики и она развивается быстрее, чем реальная экономика</a:t>
            </a:r>
            <a:endParaRPr lang="en-US" dirty="0"/>
          </a:p>
          <a:p>
            <a:endParaRPr lang="ru-RU" dirty="0"/>
          </a:p>
          <a:p>
            <a:r>
              <a:rPr lang="ru-RU" dirty="0"/>
              <a:t>Один их основных элементов банковской системы  РФ  – коммерческие банки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Эффективность функционирования кредитно-банковской системы страны во многом определяется финансовой устойчивостью каждого коммерческого банка в отдельности</a:t>
            </a:r>
          </a:p>
          <a:p>
            <a:endParaRPr lang="ru-RU" dirty="0"/>
          </a:p>
          <a:p>
            <a:r>
              <a:rPr lang="ru-RU" dirty="0"/>
              <a:t>Банки меняются, стараясь адаптироваться к новым условиям </a:t>
            </a:r>
          </a:p>
          <a:p>
            <a:endParaRPr lang="ru-RU" dirty="0"/>
          </a:p>
          <a:p>
            <a:r>
              <a:rPr lang="ru-RU" dirty="0"/>
              <a:t>  </a:t>
            </a:r>
          </a:p>
          <a:p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B7B5B-4D08-4B64-87D5-B47CDB8D4890}" type="datetimeFigureOut">
              <a:rPr lang="ru-RU"/>
              <a:pPr>
                <a:defRPr/>
              </a:pPr>
              <a:t>09.10.2018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3350" y="238749"/>
            <a:ext cx="1378099" cy="41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7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5213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490066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rgbClr val="0054A4"/>
                </a:solidFill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E8E26-EB21-4F78-893A-CB5AD7310D41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F67F-AA73-4952-905B-DFC056DBDA9A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1912" y="108728"/>
            <a:ext cx="1228134" cy="36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26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E8E26-EB21-4F78-893A-CB5AD7310D41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F67F-AA73-4952-905B-DFC056DBD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49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E8E26-EB21-4F78-893A-CB5AD7310D41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F67F-AA73-4952-905B-DFC056DBD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36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E8E26-EB21-4F78-893A-CB5AD7310D41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F67F-AA73-4952-905B-DFC056DBD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39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E8E26-EB21-4F78-893A-CB5AD7310D41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F67F-AA73-4952-905B-DFC056DBD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54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E8E26-EB21-4F78-893A-CB5AD7310D41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F67F-AA73-4952-905B-DFC056DBD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81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E8E26-EB21-4F78-893A-CB5AD7310D41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F67F-AA73-4952-905B-DFC056DBD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86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E8E26-EB21-4F78-893A-CB5AD7310D41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F67F-AA73-4952-905B-DFC056DBD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4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E8E26-EB21-4F78-893A-CB5AD7310D41}" type="datetimeFigureOut">
              <a:rPr lang="ru-RU" smtClean="0"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6F67F-AA73-4952-905B-DFC056DBD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077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Visio_Drawing.vsdx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png"/><Relationship Id="rId3" Type="http://schemas.openxmlformats.org/officeDocument/2006/relationships/image" Target="../media/image16.jp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7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1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12" Type="http://schemas.openxmlformats.org/officeDocument/2006/relationships/image" Target="../media/image40.png"/><Relationship Id="rId1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39.jpeg"/><Relationship Id="rId5" Type="http://schemas.openxmlformats.org/officeDocument/2006/relationships/image" Target="../media/image18.png"/><Relationship Id="rId15" Type="http://schemas.openxmlformats.org/officeDocument/2006/relationships/image" Target="../media/image43.jpeg"/><Relationship Id="rId10" Type="http://schemas.openxmlformats.org/officeDocument/2006/relationships/image" Target="../media/image31.png"/><Relationship Id="rId4" Type="http://schemas.openxmlformats.org/officeDocument/2006/relationships/image" Target="../media/image34.jpg"/><Relationship Id="rId9" Type="http://schemas.openxmlformats.org/officeDocument/2006/relationships/image" Target="../media/image38.jpeg"/><Relationship Id="rId14" Type="http://schemas.openxmlformats.org/officeDocument/2006/relationships/image" Target="../media/image4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45.jpeg"/><Relationship Id="rId9" Type="http://schemas.openxmlformats.org/officeDocument/2006/relationships/image" Target="../media/image50.jpeg"/><Relationship Id="rId14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flexsoft.co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1619672" y="2564904"/>
            <a:ext cx="7416824" cy="2592288"/>
          </a:xfrm>
        </p:spPr>
        <p:txBody>
          <a:bodyPr anchor="t">
            <a:noAutofit/>
          </a:bodyPr>
          <a:lstStyle/>
          <a:p>
            <a:r>
              <a:rPr lang="ru-RU" sz="3600" b="1" dirty="0">
                <a:solidFill>
                  <a:srgbClr val="015597"/>
                </a:solidFill>
                <a:cs typeface="Arial" panose="020B0604020202020204" pitchFamily="34" charset="0"/>
              </a:rPr>
              <a:t>Автоматизированная банковская система – как инструмент информационной безопасности банка</a:t>
            </a:r>
            <a:endParaRPr lang="ru-RU" sz="2000" dirty="0">
              <a:solidFill>
                <a:srgbClr val="015597"/>
              </a:solidFill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DB48ECD-F676-49DD-B499-51263E6049A9}"/>
              </a:ext>
            </a:extLst>
          </p:cNvPr>
          <p:cNvSpPr/>
          <p:nvPr/>
        </p:nvSpPr>
        <p:spPr>
          <a:xfrm>
            <a:off x="3851920" y="4941168"/>
            <a:ext cx="502872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EurofontC" panose="00000500000000000000" pitchFamily="50" charset="0"/>
            </a:endParaRPr>
          </a:p>
          <a:p>
            <a:pPr algn="r">
              <a:lnSpc>
                <a:spcPct val="150000"/>
              </a:lnSpc>
            </a:pPr>
            <a:r>
              <a:rPr lang="ru-RU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EurofontC" panose="00000500000000000000" pitchFamily="50" charset="0"/>
              </a:rPr>
              <a:t>Аркадий Лобас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EurofontC" panose="00000500000000000000" pitchFamily="50" charset="0"/>
              </a:rPr>
              <a:t> (</a:t>
            </a:r>
            <a:r>
              <a:rPr lang="ru-RU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EurofontC" panose="00000500000000000000" pitchFamily="50" charset="0"/>
              </a:rPr>
              <a:t>АО «</a:t>
            </a:r>
            <a:r>
              <a:rPr lang="ru-RU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EurofontC" panose="00000500000000000000" pitchFamily="50" charset="0"/>
              </a:rPr>
              <a:t>ФлексСофт</a:t>
            </a:r>
            <a:r>
              <a:rPr lang="ru-RU" sz="2400" i="1">
                <a:solidFill>
                  <a:schemeClr val="tx1">
                    <a:lumMod val="75000"/>
                    <a:lumOff val="25000"/>
                  </a:schemeClr>
                </a:solidFill>
                <a:latin typeface="EurofontC" panose="00000500000000000000" pitchFamily="50" charset="0"/>
              </a:rPr>
              <a:t>»)</a:t>
            </a:r>
            <a:endParaRPr lang="en-US" sz="2400" i="1" dirty="0">
              <a:solidFill>
                <a:schemeClr val="tx1">
                  <a:lumMod val="75000"/>
                  <a:lumOff val="25000"/>
                </a:schemeClr>
              </a:solidFill>
              <a:latin typeface="Eurofont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65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69476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54A4"/>
                </a:solidFill>
              </a:rPr>
              <a:t>Классический подход к построению ИБ в банке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99792" y="936574"/>
            <a:ext cx="5573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rgbClr val="00B050"/>
                </a:solidFill>
              </a:rPr>
              <a:t>Защита внешнего периметра,  серверов</a:t>
            </a:r>
            <a:r>
              <a:rPr lang="en-US" sz="2200" dirty="0">
                <a:solidFill>
                  <a:srgbClr val="00B050"/>
                </a:solidFill>
              </a:rPr>
              <a:t>,</a:t>
            </a:r>
            <a:r>
              <a:rPr lang="ru-RU" sz="2200" dirty="0">
                <a:solidFill>
                  <a:srgbClr val="00B050"/>
                </a:solidFill>
              </a:rPr>
              <a:t> сетей</a:t>
            </a:r>
            <a:r>
              <a:rPr lang="en-US" sz="2200" dirty="0">
                <a:solidFill>
                  <a:srgbClr val="00B050"/>
                </a:solidFill>
              </a:rPr>
              <a:t>,</a:t>
            </a:r>
            <a:r>
              <a:rPr lang="ru-RU" sz="2200" dirty="0">
                <a:solidFill>
                  <a:srgbClr val="00B050"/>
                </a:solidFill>
              </a:rPr>
              <a:t> компьютеров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23728" y="5584948"/>
            <a:ext cx="65109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rgbClr val="FF0000"/>
                </a:solidFill>
              </a:rPr>
              <a:t>Защита данных АБС                                                          </a:t>
            </a:r>
            <a:r>
              <a:rPr lang="en-US" sz="2200" b="1" dirty="0">
                <a:solidFill>
                  <a:srgbClr val="FF0000"/>
                </a:solidFill>
              </a:rPr>
              <a:t>?</a:t>
            </a:r>
            <a:r>
              <a:rPr lang="ru-RU" sz="2200" dirty="0">
                <a:solidFill>
                  <a:srgbClr val="FF0000"/>
                </a:solidFill>
              </a:rPr>
              <a:t> Защита технологий доступа и обмена с АБС              </a:t>
            </a:r>
            <a:r>
              <a:rPr lang="en-US" sz="2200" b="1" dirty="0">
                <a:solidFill>
                  <a:srgbClr val="FF0000"/>
                </a:solidFill>
              </a:rPr>
              <a:t>?</a:t>
            </a:r>
            <a:r>
              <a:rPr lang="ru-RU" sz="2200" dirty="0">
                <a:solidFill>
                  <a:srgbClr val="FF0000"/>
                </a:solidFill>
              </a:rPr>
              <a:t>         Защита от злонамеренных действий сотрудников   </a:t>
            </a:r>
            <a:r>
              <a:rPr lang="en-US" sz="2200" b="1" dirty="0">
                <a:solidFill>
                  <a:srgbClr val="FF0000"/>
                </a:solidFill>
              </a:rPr>
              <a:t>?</a:t>
            </a:r>
            <a:endParaRPr lang="ru-RU" sz="22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6" y="5710296"/>
            <a:ext cx="475451" cy="9782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5279866"/>
            <a:ext cx="1496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А как же</a:t>
            </a:r>
            <a:r>
              <a:rPr lang="en-US" sz="2400" b="1" dirty="0">
                <a:solidFill>
                  <a:srgbClr val="FF0000"/>
                </a:solidFill>
              </a:rPr>
              <a:t>?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387" y="1102082"/>
            <a:ext cx="623776" cy="933941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2093454" y="5626114"/>
            <a:ext cx="6510994" cy="1107996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55776" y="980728"/>
            <a:ext cx="5855903" cy="681134"/>
          </a:xfrm>
          <a:prstGeom prst="round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153533"/>
              </p:ext>
            </p:extLst>
          </p:nvPr>
        </p:nvGraphicFramePr>
        <p:xfrm>
          <a:off x="100837" y="687422"/>
          <a:ext cx="8184233" cy="4678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Visio" r:id="rId6" imgW="10195453" imgH="5825381" progId="Visio.Drawing.15">
                  <p:embed/>
                </p:oleObj>
              </mc:Choice>
              <mc:Fallback>
                <p:oleObj name="Visio" r:id="rId6" imgW="10195453" imgH="5825381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837" y="687422"/>
                        <a:ext cx="8184233" cy="46782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280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262" y="116632"/>
            <a:ext cx="8016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54A4"/>
                </a:solidFill>
              </a:rPr>
              <a:t>Типовые риски</a:t>
            </a:r>
            <a:r>
              <a:rPr lang="en-US" sz="2800" b="1" dirty="0">
                <a:solidFill>
                  <a:srgbClr val="0054A4"/>
                </a:solidFill>
              </a:rPr>
              <a:t>,</a:t>
            </a:r>
            <a:r>
              <a:rPr lang="ru-RU" sz="2800" b="1" dirty="0">
                <a:solidFill>
                  <a:srgbClr val="0054A4"/>
                </a:solidFill>
              </a:rPr>
              <a:t> возникающие при работе с АБС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380466"/>
            <a:ext cx="81369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B03858"/>
              </a:buClr>
            </a:pPr>
            <a:r>
              <a:rPr lang="ru-RU" sz="21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Несанкционированный доступ к информации в личных целях (персональная информация</a:t>
            </a:r>
            <a:r>
              <a:rPr lang="en-US" sz="21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,</a:t>
            </a:r>
            <a:r>
              <a:rPr lang="ru-RU" sz="21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 остатки на счетах и т.д.)</a:t>
            </a:r>
            <a:r>
              <a:rPr lang="en-US" sz="21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;</a:t>
            </a:r>
            <a:endParaRPr lang="ru-RU" sz="21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0" y="2577887"/>
            <a:ext cx="422530" cy="2873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29" y="5588259"/>
            <a:ext cx="422530" cy="2873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29" y="3679509"/>
            <a:ext cx="422530" cy="28732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0" y="4626139"/>
            <a:ext cx="422530" cy="28732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0" y="1724331"/>
            <a:ext cx="422530" cy="28732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29" y="1038431"/>
            <a:ext cx="422530" cy="287321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683568" y="1559416"/>
            <a:ext cx="81369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B03858"/>
              </a:buClr>
            </a:pPr>
            <a:r>
              <a:rPr lang="ru-RU" sz="21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Данные и операции не защищены. Возможность просмотра и изменения любых данных под пользователем-администратором</a:t>
            </a:r>
            <a:r>
              <a:rPr lang="en-US" sz="21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;</a:t>
            </a:r>
            <a:endParaRPr lang="ru-RU" sz="2100" dirty="0">
              <a:solidFill>
                <a:srgbClr val="000000">
                  <a:lumMod val="65000"/>
                  <a:lumOff val="3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83568" y="5362587"/>
            <a:ext cx="59766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B03858"/>
              </a:buClr>
            </a:pPr>
            <a:r>
              <a:rPr lang="ru-RU" sz="21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Возможность входа под чужой учетной записью, злонамеренные действия сотрудников.</a:t>
            </a:r>
            <a:endParaRPr lang="ru-RU" sz="21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3568" y="739239"/>
            <a:ext cx="76328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B03858"/>
              </a:buClr>
            </a:pPr>
            <a:r>
              <a:rPr lang="ru-RU" sz="21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Не соответствие стандарту информационной                       безопасности Банка России, отсутствие сертификации;</a:t>
            </a:r>
            <a:endParaRPr lang="ru-RU" sz="21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83568" y="3276476"/>
            <a:ext cx="813690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B03858"/>
              </a:buClr>
            </a:pPr>
            <a:r>
              <a:rPr lang="ru-RU" sz="21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Наличие физического доступа к серверам АБС с рабочего места (получение несанкционированного доступа к серверам</a:t>
            </a:r>
            <a:r>
              <a:rPr lang="en-US" sz="21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,</a:t>
            </a:r>
            <a:r>
              <a:rPr lang="ru-RU" sz="21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  взлом сервера с рабочего места)</a:t>
            </a:r>
            <a:r>
              <a:rPr lang="en-US" sz="21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;</a:t>
            </a:r>
            <a:endParaRPr lang="ru-RU" sz="21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83568" y="4509120"/>
            <a:ext cx="81369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B03858"/>
              </a:buClr>
            </a:pPr>
            <a:r>
              <a:rPr lang="ru-RU" sz="21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При неправильной интеграции не защищены сами данные (выгрузили текстовый файл из АБС с платежами на сетевой диск)</a:t>
            </a:r>
            <a:r>
              <a:rPr lang="en-US" sz="21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;</a:t>
            </a:r>
            <a:endParaRPr lang="ru-RU" sz="21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835696" y="6381328"/>
            <a:ext cx="446449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  <a:buClr>
                <a:srgbClr val="B03858"/>
              </a:buClr>
            </a:pPr>
            <a:r>
              <a:rPr lang="ru-RU" sz="2100" b="1" i="1" dirty="0">
                <a:solidFill>
                  <a:srgbClr val="FF0000"/>
                </a:solidFill>
                <a:cs typeface="Arial" panose="020B0604020202020204" pitchFamily="34" charset="0"/>
              </a:rPr>
              <a:t>Список можно продолжать…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674" y="5484690"/>
            <a:ext cx="1116782" cy="744521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92797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69476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54A4"/>
                </a:solidFill>
              </a:rPr>
              <a:t>Почему сегодняшняя АБС зачастую           </a:t>
            </a:r>
          </a:p>
          <a:p>
            <a:r>
              <a:rPr lang="ru-RU" sz="2800" b="1" dirty="0">
                <a:solidFill>
                  <a:srgbClr val="0054A4"/>
                </a:solidFill>
              </a:rPr>
              <a:t>является «незапертой дверью» в ИБ банка</a:t>
            </a:r>
            <a:r>
              <a:rPr lang="en-US" sz="2800" b="1" dirty="0">
                <a:solidFill>
                  <a:srgbClr val="0054A4"/>
                </a:solidFill>
              </a:rPr>
              <a:t>?</a:t>
            </a:r>
            <a:endParaRPr lang="ru-RU" sz="2800" b="1" dirty="0">
              <a:solidFill>
                <a:srgbClr val="0054A4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70" y="1199395"/>
            <a:ext cx="3121152" cy="208178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347864" y="1700808"/>
            <a:ext cx="561662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B03858"/>
              </a:buClr>
            </a:pPr>
            <a:r>
              <a:rPr lang="ru-RU" sz="21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Основное препятствие – устаревшие технологии и устаревшая архитектура</a:t>
            </a:r>
            <a:br>
              <a:rPr lang="ru-RU" sz="21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</a:br>
            <a:r>
              <a:rPr lang="ru-RU" sz="21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большинства существующих систем</a:t>
            </a:r>
          </a:p>
        </p:txBody>
      </p:sp>
      <p:pic>
        <p:nvPicPr>
          <p:cNvPr id="9" name="Picture 5" descr="C:\Documents\D\alex\документы\ПОКАЗЫ\ВТБ\НОВОЕ ДЫХАНИЕ 2018\ПОПЫТКА №2\КАРТИНКИ\ARTICLE-Virtualiza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289404"/>
            <a:ext cx="2704516" cy="180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вал 9"/>
          <p:cNvSpPr/>
          <p:nvPr/>
        </p:nvSpPr>
        <p:spPr>
          <a:xfrm>
            <a:off x="293969" y="4419006"/>
            <a:ext cx="363915" cy="363915"/>
          </a:xfrm>
          <a:prstGeom prst="ellipse">
            <a:avLst/>
          </a:prstGeom>
          <a:blipFill dpi="0" rotWithShape="1">
            <a:blip r:embed="rId5"/>
            <a:srcRect/>
            <a:stretch>
              <a:fillRect l="-6000" t="-2000" r="-6000" b="-9000"/>
            </a:stretch>
          </a:blipFill>
        </p:spPr>
        <p:style>
          <a:lnRef idx="0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644" y="1505399"/>
            <a:ext cx="1129482" cy="112948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27584" y="4241368"/>
            <a:ext cx="53451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B03858"/>
              </a:buClr>
            </a:pPr>
            <a:r>
              <a:rPr lang="ru-RU" sz="2000" dirty="0">
                <a:solidFill>
                  <a:srgbClr val="0054A4"/>
                </a:solidFill>
              </a:rPr>
              <a:t>Переход на качественно новые технологии и новую архитектуру АБС</a:t>
            </a:r>
            <a:r>
              <a:rPr lang="en-US" sz="2000" dirty="0">
                <a:solidFill>
                  <a:srgbClr val="0054A4"/>
                </a:solidFill>
              </a:rPr>
              <a:t>;</a:t>
            </a:r>
            <a:endParaRPr lang="ru-RU" sz="2000" dirty="0">
              <a:solidFill>
                <a:srgbClr val="0054A4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B03858"/>
              </a:buClr>
            </a:pPr>
            <a:r>
              <a:rPr lang="ru-RU" sz="2000" dirty="0">
                <a:solidFill>
                  <a:srgbClr val="0054A4"/>
                </a:solidFill>
              </a:rPr>
              <a:t>Встроенные механизмы безопасности в АБС</a:t>
            </a:r>
            <a:r>
              <a:rPr lang="en-US" sz="2000" dirty="0">
                <a:solidFill>
                  <a:srgbClr val="0054A4"/>
                </a:solidFill>
              </a:rPr>
              <a:t>;</a:t>
            </a:r>
            <a:endParaRPr lang="ru-RU" sz="2000" dirty="0">
              <a:solidFill>
                <a:srgbClr val="0054A4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B03858"/>
              </a:buClr>
            </a:pPr>
            <a:r>
              <a:rPr lang="ru-RU" sz="2000" dirty="0">
                <a:solidFill>
                  <a:srgbClr val="0054A4"/>
                </a:solidFill>
              </a:rPr>
              <a:t>Применение </a:t>
            </a:r>
            <a:r>
              <a:rPr lang="en-US" sz="2000" dirty="0">
                <a:solidFill>
                  <a:srgbClr val="0054A4"/>
                </a:solidFill>
              </a:rPr>
              <a:t>BPM </a:t>
            </a:r>
            <a:r>
              <a:rPr lang="ru-RU" sz="2000" dirty="0">
                <a:solidFill>
                  <a:srgbClr val="0054A4"/>
                </a:solidFill>
              </a:rPr>
              <a:t>и переход на процессный подход работы с данными.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9512" y="3356992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54A4"/>
                </a:solidFill>
              </a:rPr>
              <a:t>Как сделать АБС эффективным элементом ИБ</a:t>
            </a:r>
            <a:r>
              <a:rPr lang="en-US" sz="2800" b="1" dirty="0">
                <a:solidFill>
                  <a:srgbClr val="0054A4"/>
                </a:solidFill>
              </a:rPr>
              <a:t>?</a:t>
            </a:r>
            <a:endParaRPr lang="ru-RU" sz="2800" b="1" dirty="0">
              <a:solidFill>
                <a:srgbClr val="0054A4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93969" y="5067378"/>
            <a:ext cx="363915" cy="363915"/>
          </a:xfrm>
          <a:prstGeom prst="ellipse">
            <a:avLst/>
          </a:prstGeom>
          <a:blipFill dpi="0" rotWithShape="1">
            <a:blip r:embed="rId5"/>
            <a:srcRect/>
            <a:stretch>
              <a:fillRect l="-6000" t="-2000" r="-6000" b="-9000"/>
            </a:stretch>
          </a:blipFill>
        </p:spPr>
        <p:style>
          <a:lnRef idx="0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Овал 16"/>
          <p:cNvSpPr/>
          <p:nvPr/>
        </p:nvSpPr>
        <p:spPr>
          <a:xfrm>
            <a:off x="293969" y="5687246"/>
            <a:ext cx="363915" cy="363915"/>
          </a:xfrm>
          <a:prstGeom prst="ellipse">
            <a:avLst/>
          </a:prstGeom>
          <a:blipFill dpi="0" rotWithShape="1">
            <a:blip r:embed="rId5"/>
            <a:srcRect/>
            <a:stretch>
              <a:fillRect l="-6000" t="-2000" r="-6000" b="-9000"/>
            </a:stretch>
          </a:blipFill>
        </p:spPr>
        <p:style>
          <a:lnRef idx="0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022" y="6183410"/>
            <a:ext cx="882154" cy="58384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843808" y="6271492"/>
            <a:ext cx="224879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B03858"/>
              </a:buClr>
            </a:pPr>
            <a:r>
              <a:rPr lang="ru-RU" sz="21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Подробнее далее</a:t>
            </a:r>
          </a:p>
        </p:txBody>
      </p:sp>
    </p:spTree>
    <p:extLst>
      <p:ext uri="{BB962C8B-B14F-4D97-AF65-F5344CB8AC3E}">
        <p14:creationId xmlns:p14="http://schemas.microsoft.com/office/powerpoint/2010/main" val="180051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56990">
            <a:off x="251547" y="5564107"/>
            <a:ext cx="842007" cy="963256"/>
          </a:xfrm>
          <a:prstGeom prst="rect">
            <a:avLst/>
          </a:prstGeom>
        </p:spPr>
      </p:pic>
      <p:pic>
        <p:nvPicPr>
          <p:cNvPr id="8" name="Picture 32" descr="C:\Documents\D\alex\документы\ПОКАЗЫ\ВТБ\НОВОЕ ДЫХАНИЕ 2018\ПОПЫТКА №2\КАРТИНКИ\white-d-futuristic-cube-abstraction-blue-blocks-452901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73016"/>
            <a:ext cx="1168097" cy="77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Documents\D\alex\документы\ПОКАЗЫ\ВТБ\НОВОЕ ДЫХАНИЕ 2018\ПОПЫТКА №2\КАРТИНКИ\Без названия (2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53385"/>
            <a:ext cx="952300" cy="73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C:\Documents\D\alex\документы\ПОКАЗЫ\ВТБ\НОВОЕ ДЫХАНИЕ 2018\ПОПЫТКА №2\КАРТИНКИ\SecureSSL-800 v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85" y="4645007"/>
            <a:ext cx="810907" cy="56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7" descr="C:\Documents\D\alex\документы\ПОКАЗЫ\ВТБ\НОВОЕ ДЫХАНИЕ 2018\ПОПЫТКА №2\КАРТИНКИ\Без названия (12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4547873"/>
            <a:ext cx="557963" cy="75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 descr="C:\Documents\D\alex\документы\ПОКАЗЫ\ВТБ\НОВОЕ ДЫХАНИЕ 2018\ПОПЫТКА №2\КАРТИНКИ\depositphotos_38563803-stock-illustration-ssl-protection-secure-shield-ico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2069459"/>
            <a:ext cx="506703" cy="58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763688" y="791422"/>
            <a:ext cx="723054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B03858"/>
              </a:buClr>
            </a:pPr>
            <a:r>
              <a:rPr lang="ru-RU" sz="21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-  Тонкий клиент</a:t>
            </a:r>
            <a:r>
              <a:rPr lang="en-US" sz="21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;</a:t>
            </a:r>
            <a:r>
              <a:rPr lang="ru-RU" sz="21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 </a:t>
            </a:r>
            <a:br>
              <a:rPr lang="ru-RU" sz="21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</a:br>
            <a:r>
              <a:rPr lang="ru-RU" sz="21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-  Защищенный доступ к приложению через </a:t>
            </a:r>
            <a:r>
              <a:rPr lang="en-US" sz="21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proxy;</a:t>
            </a:r>
            <a:br>
              <a:rPr lang="ru-RU" sz="21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</a:br>
            <a:r>
              <a:rPr lang="ru-RU" sz="21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-  Встроенная защита от взлома приложений </a:t>
            </a:r>
            <a:r>
              <a:rPr lang="en-US" sz="21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OWASP TOP-20</a:t>
            </a:r>
            <a:r>
              <a:rPr lang="ru-RU" sz="21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.</a:t>
            </a:r>
            <a:endParaRPr lang="ru-RU" sz="21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5" descr="C:\Documents\D\alex\документы\ПОКАЗЫ\ВТБ\НОВОЕ ДЫХАНИЕ 2018\ПОПЫТКА №2\КАРТИНКИ\4o1fw5md9km9ap01mskfln9m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38938"/>
            <a:ext cx="924272" cy="59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Documents\D\alex\документы\ПОКАЗЫ\ВТБ\НОВОЕ ДЫХАНИЕ 2018\ПОПЫТКА №2\КАРТИНКИ\Без названия (11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89" y="1219617"/>
            <a:ext cx="650823" cy="55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25" y="2123171"/>
            <a:ext cx="468571" cy="48215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763688" y="1994916"/>
            <a:ext cx="73803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B03858"/>
              </a:buClr>
            </a:pPr>
            <a:r>
              <a:rPr lang="ru-RU" sz="21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-  Нет пользователей на сервере БД</a:t>
            </a:r>
            <a:r>
              <a:rPr lang="en-US" sz="21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/</a:t>
            </a:r>
            <a:r>
              <a:rPr lang="ru-RU" sz="21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сервере приложений</a:t>
            </a:r>
            <a:r>
              <a:rPr lang="en-US" sz="21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;</a:t>
            </a:r>
            <a:br>
              <a:rPr lang="ru-RU" sz="21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</a:br>
            <a:r>
              <a:rPr lang="ru-RU" sz="21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-  Доменная аутентификация + сертификаты </a:t>
            </a:r>
            <a:r>
              <a:rPr lang="en-US" sz="21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SSL + </a:t>
            </a:r>
            <a:r>
              <a:rPr lang="ru-RU" sz="21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локальные   </a:t>
            </a:r>
            <a:br>
              <a:rPr lang="ru-RU" sz="21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</a:br>
            <a:r>
              <a:rPr lang="ru-RU" sz="21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   </a:t>
            </a:r>
            <a:r>
              <a:rPr lang="ru-RU" sz="2100" dirty="0" err="1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токены</a:t>
            </a:r>
            <a:r>
              <a:rPr lang="en-US" sz="21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 + </a:t>
            </a:r>
            <a:r>
              <a:rPr lang="ru-RU" sz="21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аутентификация доступа у клиента</a:t>
            </a:r>
            <a:r>
              <a:rPr lang="en-US" sz="21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;</a:t>
            </a:r>
            <a:br>
              <a:rPr lang="ru-RU" sz="21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</a:br>
            <a:r>
              <a:rPr lang="ru-RU" sz="21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-  Доменная аутентификация сервисов</a:t>
            </a:r>
            <a:r>
              <a:rPr lang="en-US" sz="21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 API</a:t>
            </a:r>
            <a:r>
              <a:rPr lang="ru-RU" sz="21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.</a:t>
            </a:r>
            <a:endParaRPr lang="ru-RU" sz="21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62" y="2780928"/>
            <a:ext cx="618763" cy="43042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763688" y="3567264"/>
            <a:ext cx="73803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B03858"/>
              </a:buClr>
            </a:pPr>
            <a:r>
              <a:rPr lang="ru-RU" sz="21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-  Контроль доступа к данным через </a:t>
            </a:r>
            <a:r>
              <a:rPr lang="en-US" sz="21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workflow;</a:t>
            </a:r>
            <a:br>
              <a:rPr lang="ru-RU" sz="21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</a:br>
            <a:r>
              <a:rPr lang="ru-RU" sz="21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-  </a:t>
            </a:r>
            <a:r>
              <a:rPr lang="en-US" sz="21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On-line</a:t>
            </a:r>
            <a:r>
              <a:rPr lang="ru-RU" sz="21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 анализ подозрительных действий и защита от </a:t>
            </a:r>
            <a:r>
              <a:rPr lang="ru-RU" sz="2100" dirty="0" err="1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фрода</a:t>
            </a:r>
            <a:r>
              <a:rPr lang="ru-RU" sz="21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.</a:t>
            </a:r>
            <a:endParaRPr lang="ru-RU" sz="21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31" y="2702979"/>
            <a:ext cx="445616" cy="4456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93" y="6189878"/>
            <a:ext cx="931734" cy="668122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763688" y="4584110"/>
            <a:ext cx="738031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B03858"/>
              </a:buClr>
            </a:pPr>
            <a:r>
              <a:rPr lang="ru-RU" sz="21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-  Встроенная ЭЦП в </a:t>
            </a:r>
            <a:r>
              <a:rPr lang="en-US" sz="21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BPM</a:t>
            </a:r>
            <a:r>
              <a:rPr lang="ru-RU" sz="21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 – на рабочей станции</a:t>
            </a:r>
            <a:r>
              <a:rPr lang="en-US" sz="21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/</a:t>
            </a:r>
            <a:r>
              <a:rPr lang="ru-RU" sz="21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на сервере</a:t>
            </a:r>
            <a:r>
              <a:rPr lang="en-US" sz="21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;</a:t>
            </a:r>
            <a:br>
              <a:rPr lang="ru-RU" sz="21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</a:br>
            <a:r>
              <a:rPr lang="ru-RU" sz="21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-  Проверка ЭЦП при обработке данных</a:t>
            </a:r>
            <a:r>
              <a:rPr lang="en-US" sz="21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/</a:t>
            </a:r>
            <a:r>
              <a:rPr lang="ru-RU" sz="21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при интеграции</a:t>
            </a:r>
            <a:r>
              <a:rPr lang="en-US" sz="21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;</a:t>
            </a:r>
            <a:br>
              <a:rPr lang="ru-RU" sz="21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</a:br>
            <a:r>
              <a:rPr lang="ru-RU" sz="21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-  Шифрование и маскирование чувствительных данных.</a:t>
            </a:r>
            <a:endParaRPr lang="ru-RU" sz="21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63688" y="5786680"/>
            <a:ext cx="716726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B03858"/>
              </a:buClr>
            </a:pPr>
            <a:r>
              <a:rPr lang="ru-RU" sz="21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-  Высокая производительность и обеспечение работы 24*7;                                                        -  Наличие сертификаций;                                                                   -  Соответствие стандарту ИБ Банка России.</a:t>
            </a:r>
            <a:endParaRPr lang="ru-RU" sz="21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EB5058-91B9-46F4-A0FE-B799BE047FAD}"/>
              </a:ext>
            </a:extLst>
          </p:cNvPr>
          <p:cNvSpPr txBox="1"/>
          <p:nvPr/>
        </p:nvSpPr>
        <p:spPr>
          <a:xfrm>
            <a:off x="170384" y="207257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54A4"/>
                </a:solidFill>
              </a:rPr>
              <a:t>Требования к архитектуре инновационной АБС</a:t>
            </a:r>
          </a:p>
        </p:txBody>
      </p:sp>
    </p:spTree>
    <p:extLst>
      <p:ext uri="{BB962C8B-B14F-4D97-AF65-F5344CB8AC3E}">
        <p14:creationId xmlns:p14="http://schemas.microsoft.com/office/powerpoint/2010/main" val="32108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Прямоугольник: скругленные углы 17"/>
          <p:cNvSpPr/>
          <p:nvPr/>
        </p:nvSpPr>
        <p:spPr>
          <a:xfrm>
            <a:off x="1074140" y="5453613"/>
            <a:ext cx="7205227" cy="1174960"/>
          </a:xfrm>
          <a:prstGeom prst="roundRect">
            <a:avLst>
              <a:gd name="adj" fmla="val 2763"/>
            </a:avLst>
          </a:prstGeom>
          <a:solidFill>
            <a:schemeClr val="bg1"/>
          </a:solidFill>
          <a:ln w="12700">
            <a:solidFill>
              <a:schemeClr val="accent1">
                <a:alpha val="81000"/>
              </a:schemeClr>
            </a:solidFill>
          </a:ln>
          <a:effectLst>
            <a:outerShdw blurRad="1524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lang="ru-RU" sz="2400" b="1" i="1" dirty="0">
              <a:solidFill>
                <a:srgbClr val="FF0000"/>
              </a:solidFill>
              <a:latin typeface="EurofontC" panose="00000500000000000000" pitchFamily="50" charset="0"/>
            </a:endParaRPr>
          </a:p>
        </p:txBody>
      </p:sp>
      <p:sp>
        <p:nvSpPr>
          <p:cNvPr id="71" name="Прямоугольник: скругленные углы 17"/>
          <p:cNvSpPr/>
          <p:nvPr/>
        </p:nvSpPr>
        <p:spPr>
          <a:xfrm>
            <a:off x="4932042" y="3212977"/>
            <a:ext cx="3528392" cy="1917872"/>
          </a:xfrm>
          <a:prstGeom prst="roundRect">
            <a:avLst>
              <a:gd name="adj" fmla="val 2763"/>
            </a:avLst>
          </a:prstGeom>
          <a:solidFill>
            <a:schemeClr val="bg1"/>
          </a:solidFill>
          <a:ln w="12700">
            <a:solidFill>
              <a:schemeClr val="accent1">
                <a:alpha val="81000"/>
              </a:schemeClr>
            </a:solidFill>
          </a:ln>
          <a:effectLst>
            <a:outerShdw blurRad="1524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lang="ru-RU" sz="2400" b="1" i="1" dirty="0">
              <a:solidFill>
                <a:srgbClr val="FF0000"/>
              </a:solidFill>
              <a:latin typeface="EurofontC" panose="00000500000000000000" pitchFamily="50" charset="0"/>
            </a:endParaRPr>
          </a:p>
        </p:txBody>
      </p:sp>
      <p:sp>
        <p:nvSpPr>
          <p:cNvPr id="70" name="Прямоугольник: скругленные углы 17"/>
          <p:cNvSpPr/>
          <p:nvPr/>
        </p:nvSpPr>
        <p:spPr>
          <a:xfrm>
            <a:off x="4919872" y="1100585"/>
            <a:ext cx="3528392" cy="1917872"/>
          </a:xfrm>
          <a:prstGeom prst="roundRect">
            <a:avLst>
              <a:gd name="adj" fmla="val 2763"/>
            </a:avLst>
          </a:prstGeom>
          <a:solidFill>
            <a:schemeClr val="bg1"/>
          </a:solidFill>
          <a:ln w="12700">
            <a:solidFill>
              <a:schemeClr val="accent1">
                <a:alpha val="81000"/>
              </a:schemeClr>
            </a:solidFill>
          </a:ln>
          <a:effectLst>
            <a:outerShdw blurRad="1524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lang="ru-RU" sz="2400" b="1" i="1" dirty="0">
              <a:solidFill>
                <a:srgbClr val="FF0000"/>
              </a:solidFill>
              <a:latin typeface="EurofontC" panose="00000500000000000000" pitchFamily="50" charset="0"/>
            </a:endParaRPr>
          </a:p>
        </p:txBody>
      </p:sp>
      <p:sp>
        <p:nvSpPr>
          <p:cNvPr id="69" name="Прямоугольник: скругленные углы 17"/>
          <p:cNvSpPr/>
          <p:nvPr/>
        </p:nvSpPr>
        <p:spPr>
          <a:xfrm>
            <a:off x="683568" y="1101323"/>
            <a:ext cx="3528392" cy="1917872"/>
          </a:xfrm>
          <a:prstGeom prst="roundRect">
            <a:avLst>
              <a:gd name="adj" fmla="val 2763"/>
            </a:avLst>
          </a:prstGeom>
          <a:solidFill>
            <a:schemeClr val="bg1"/>
          </a:solidFill>
          <a:ln w="12700">
            <a:solidFill>
              <a:schemeClr val="accent1">
                <a:alpha val="81000"/>
              </a:schemeClr>
            </a:solidFill>
          </a:ln>
          <a:effectLst>
            <a:outerShdw blurRad="1524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lang="ru-RU" sz="2400" b="1" i="1" dirty="0">
              <a:solidFill>
                <a:srgbClr val="FF0000"/>
              </a:solidFill>
              <a:latin typeface="EurofontC" panose="00000500000000000000" pitchFamily="50" charset="0"/>
            </a:endParaRPr>
          </a:p>
        </p:txBody>
      </p:sp>
      <p:sp>
        <p:nvSpPr>
          <p:cNvPr id="67" name="Прямоугольник: скругленные углы 17"/>
          <p:cNvSpPr/>
          <p:nvPr/>
        </p:nvSpPr>
        <p:spPr>
          <a:xfrm>
            <a:off x="683568" y="3212977"/>
            <a:ext cx="3528392" cy="1917872"/>
          </a:xfrm>
          <a:prstGeom prst="roundRect">
            <a:avLst>
              <a:gd name="adj" fmla="val 2763"/>
            </a:avLst>
          </a:prstGeom>
          <a:solidFill>
            <a:schemeClr val="bg1"/>
          </a:solidFill>
          <a:ln w="12700">
            <a:solidFill>
              <a:schemeClr val="accent1">
                <a:alpha val="81000"/>
              </a:schemeClr>
            </a:solidFill>
          </a:ln>
          <a:effectLst>
            <a:outerShdw blurRad="1524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lang="ru-RU" sz="2400" b="1" i="1" dirty="0">
              <a:solidFill>
                <a:srgbClr val="FF0000"/>
              </a:solidFill>
              <a:latin typeface="EurofontC" panose="00000500000000000000" pitchFamily="50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5774579" y="1155545"/>
            <a:ext cx="1175343" cy="799321"/>
            <a:chOff x="3923928" y="2107657"/>
            <a:chExt cx="1175343" cy="799321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2107657"/>
              <a:ext cx="959319" cy="687902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28" y="2684756"/>
              <a:ext cx="647619" cy="222222"/>
            </a:xfrm>
            <a:prstGeom prst="rect">
              <a:avLst/>
            </a:prstGeom>
          </p:spPr>
        </p:pic>
      </p:grpSp>
      <p:pic>
        <p:nvPicPr>
          <p:cNvPr id="24" name="Picture 32" descr="C:\Documents\D\alex\документы\ПОКАЗЫ\ВТБ\НОВОЕ ДЫХАНИЕ 2018\ПОПЫТКА №2\КАРТИНКИ\white-d-futuristic-cube-abstraction-blue-blocks-452901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034" y="3325816"/>
            <a:ext cx="1364848" cy="90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Documents\D\alex\документы\ПОКАЗЫ\ВТБ\НОВОЕ ДЫХАНИЕ 2018\ПОПЫТКА №2\КАРТИНКИ\4o1fw5md9km9ap01mskfln9m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928" y="3260101"/>
            <a:ext cx="1524000" cy="97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1669" y="4080475"/>
            <a:ext cx="2764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54A4"/>
                </a:solidFill>
              </a:rPr>
              <a:t>Современные технологии</a:t>
            </a:r>
          </a:p>
          <a:p>
            <a:r>
              <a:rPr lang="ru-RU" sz="1600" dirty="0">
                <a:solidFill>
                  <a:srgbClr val="0054A4"/>
                </a:solidFill>
              </a:rPr>
              <a:t>Открытая архитектура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231563" y="2181467"/>
            <a:ext cx="25464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0054A4"/>
                </a:solidFill>
              </a:rPr>
              <a:t>Соответствие стандарту ИБ</a:t>
            </a:r>
          </a:p>
          <a:p>
            <a:r>
              <a:rPr lang="ru-RU" sz="1600" dirty="0">
                <a:solidFill>
                  <a:srgbClr val="0054A4"/>
                </a:solidFill>
              </a:rPr>
              <a:t>Отечественное ПО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609204" y="2018235"/>
            <a:ext cx="276761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0054A4"/>
                </a:solidFill>
              </a:rPr>
              <a:t>Высокая производительность</a:t>
            </a:r>
          </a:p>
          <a:p>
            <a:r>
              <a:rPr lang="ru-RU" sz="1600" dirty="0">
                <a:solidFill>
                  <a:srgbClr val="0054A4"/>
                </a:solidFill>
              </a:rPr>
              <a:t>на сверхбольших объемах и </a:t>
            </a:r>
          </a:p>
          <a:p>
            <a:r>
              <a:rPr lang="ru-RU" sz="1600" dirty="0">
                <a:solidFill>
                  <a:srgbClr val="0054A4"/>
                </a:solidFill>
              </a:rPr>
              <a:t> режим работы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24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x7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05401" y="4254107"/>
            <a:ext cx="2893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0054A4"/>
                </a:solidFill>
              </a:rPr>
              <a:t>Гибкий инструментарий</a:t>
            </a:r>
          </a:p>
          <a:p>
            <a:r>
              <a:rPr lang="ru-RU" sz="1600" dirty="0">
                <a:solidFill>
                  <a:srgbClr val="0054A4"/>
                </a:solidFill>
              </a:rPr>
              <a:t>Конструктор бизнес-процессов</a:t>
            </a:r>
          </a:p>
        </p:txBody>
      </p:sp>
      <p:pic>
        <p:nvPicPr>
          <p:cNvPr id="11276" name="Picture 12" descr="C:\Documents\D\alex\документы\ПОКАЗЫ\ВТБ\НОВОЕ ДЫХАНИЕ 2018\ПОПЫТКА №2\КАРТИНКИ\5775880ee27f8155a31b7a5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14239"/>
            <a:ext cx="403979" cy="38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2" descr="C:\Documents\D\alex\документы\ПОКАЗЫ\ВТБ\НОВОЕ ДЫХАНИЕ 2018\ПОПЫТКА №2\КАРТИНКИ\5775880ee27f8155a31b7a5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49" y="2175499"/>
            <a:ext cx="403979" cy="38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2" descr="C:\Documents\D\alex\документы\ПОКАЗЫ\ВТБ\НОВОЕ ДЫХАНИЕ 2018\ПОПЫТКА №2\КАРТИНКИ\5775880ee27f8155a31b7a5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18" y="4264667"/>
            <a:ext cx="403979" cy="38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2" descr="C:\Documents\D\alex\документы\ПОКАЗЫ\ВТБ\НОВОЕ ДЫХАНИЕ 2018\ПОПЫТКА №2\КАРТИНКИ\5775880ee27f8155a31b7a5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782" y="4345219"/>
            <a:ext cx="403979" cy="38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2137013" y="5733256"/>
            <a:ext cx="6142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54A4"/>
                </a:solidFill>
              </a:rPr>
              <a:t>Архитектура </a:t>
            </a:r>
            <a:r>
              <a:rPr lang="ru-RU" sz="1600" dirty="0">
                <a:solidFill>
                  <a:srgbClr val="015597"/>
                </a:solidFill>
                <a:cs typeface="Arial" panose="020B0604020202020204" pitchFamily="34" charset="0"/>
              </a:rPr>
              <a:t>«</a:t>
            </a:r>
            <a:r>
              <a:rPr lang="ru-RU" sz="1600" b="1" dirty="0">
                <a:solidFill>
                  <a:srgbClr val="015597"/>
                </a:solidFill>
                <a:cs typeface="Arial" panose="020B0604020202020204" pitchFamily="34" charset="0"/>
              </a:rPr>
              <a:t>Платформы </a:t>
            </a:r>
            <a:r>
              <a:rPr lang="en-US" sz="1600" b="1" i="1" dirty="0">
                <a:solidFill>
                  <a:srgbClr val="FF0000"/>
                </a:solidFill>
                <a:cs typeface="Arial" panose="020B0604020202020204" pitchFamily="34" charset="0"/>
              </a:rPr>
              <a:t>FXL</a:t>
            </a:r>
            <a:r>
              <a:rPr lang="ru-RU" sz="1600" dirty="0">
                <a:solidFill>
                  <a:srgbClr val="015597"/>
                </a:solidFill>
                <a:cs typeface="Arial" panose="020B0604020202020204" pitchFamily="34" charset="0"/>
              </a:rPr>
              <a:t>» </a:t>
            </a:r>
            <a:r>
              <a:rPr lang="ru-RU" sz="1600" dirty="0">
                <a:solidFill>
                  <a:srgbClr val="0054A4"/>
                </a:solidFill>
              </a:rPr>
              <a:t>построена с использованием опыта автоматизации федеральных и системообразующих банков</a:t>
            </a:r>
          </a:p>
        </p:txBody>
      </p:sp>
      <p:sp>
        <p:nvSpPr>
          <p:cNvPr id="60" name="Овал 59"/>
          <p:cNvSpPr/>
          <p:nvPr/>
        </p:nvSpPr>
        <p:spPr>
          <a:xfrm>
            <a:off x="1344925" y="5701988"/>
            <a:ext cx="669439" cy="669439"/>
          </a:xfrm>
          <a:prstGeom prst="ellipse">
            <a:avLst/>
          </a:prstGeom>
          <a:blipFill dpi="0" rotWithShape="1">
            <a:blip r:embed="rId8"/>
            <a:srcRect/>
            <a:stretch>
              <a:fillRect l="-6000" t="-2000" r="-6000" b="-9000"/>
            </a:stretch>
          </a:blipFill>
        </p:spPr>
        <p:style>
          <a:lnRef idx="0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4D4D30-595A-4DC9-A8FC-43AB04A3E7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319073"/>
            <a:ext cx="860776" cy="85199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3EAE185-F1CB-4A40-ADC6-90A7E27DD188}"/>
              </a:ext>
            </a:extLst>
          </p:cNvPr>
          <p:cNvSpPr txBox="1"/>
          <p:nvPr/>
        </p:nvSpPr>
        <p:spPr>
          <a:xfrm>
            <a:off x="469853" y="201901"/>
            <a:ext cx="6616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54A4"/>
                </a:solidFill>
              </a:rPr>
              <a:t> Как должна выглядеть современная АБС</a:t>
            </a:r>
          </a:p>
        </p:txBody>
      </p:sp>
    </p:spTree>
    <p:extLst>
      <p:ext uri="{BB962C8B-B14F-4D97-AF65-F5344CB8AC3E}">
        <p14:creationId xmlns:p14="http://schemas.microsoft.com/office/powerpoint/2010/main" val="305971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0506" y="278828"/>
            <a:ext cx="6913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54A4"/>
                </a:solidFill>
              </a:rPr>
              <a:t>Современная АБС должна быть построена с </a:t>
            </a:r>
          </a:p>
          <a:p>
            <a:r>
              <a:rPr lang="ru-RU" sz="2400" b="1" dirty="0">
                <a:solidFill>
                  <a:srgbClr val="0054A4"/>
                </a:solidFill>
              </a:rPr>
              <a:t>использованием инновационных технологий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39" y="1814571"/>
            <a:ext cx="1089167" cy="10891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708" y="3327674"/>
            <a:ext cx="1080120" cy="1080120"/>
          </a:xfrm>
          <a:prstGeom prst="rect">
            <a:avLst/>
          </a:prstGeom>
        </p:spPr>
      </p:pic>
      <p:pic>
        <p:nvPicPr>
          <p:cNvPr id="8196" name="Picture 4" descr="C:\Documents\D\alex\документы\ПОКАЗЫ\ВТБ\НОВОЕ ДЫХАНИЕ 2018\ПОПЫТКА №2\КАРТИНКИ\Без названия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082" y="1756154"/>
            <a:ext cx="1397898" cy="107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Documents\D\alex\документы\ПОКАЗЫ\ВТБ\НОВОЕ ДЫХАНИЕ 2018\ПОПЫТКА №2\КАРТИНКИ\Без названия (10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760" y="5618846"/>
            <a:ext cx="638552" cy="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Documents\D\alex\документы\ПОКАЗЫ\ВТБ\НОВОЕ ДЫХАНИЕ 2018\ПОПЫТКА №2\КАРТИНКИ\logo-safar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65" y="5499259"/>
            <a:ext cx="864096" cy="80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Documents\D\alex\документы\ПОКАЗЫ\ВТБ\НОВОЕ ДЫХАНИЕ 2018\ПОПЫТКА №2\КАРТИНКИ\logo-chrom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840" y="5586149"/>
            <a:ext cx="703944" cy="70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Documents\D\alex\документы\ПОКАЗЫ\ВТБ\НОВОЕ ДЫХАНИЕ 2018\ПОПЫТКА №2\КАРТИНКИ\logo-internet-explore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664" y="5577485"/>
            <a:ext cx="754373" cy="73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67544" y="1239819"/>
            <a:ext cx="4320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54A4"/>
                </a:solidFill>
              </a:rPr>
              <a:t>Передовые стандарты</a:t>
            </a:r>
            <a:r>
              <a:rPr lang="en-US" sz="1600" b="1" dirty="0">
                <a:solidFill>
                  <a:srgbClr val="0054A4"/>
                </a:solidFill>
              </a:rPr>
              <a:t>,</a:t>
            </a:r>
            <a:r>
              <a:rPr lang="ru-RU" sz="1600" b="1" dirty="0">
                <a:solidFill>
                  <a:srgbClr val="0054A4"/>
                </a:solidFill>
              </a:rPr>
              <a:t> высокая безопасность</a:t>
            </a:r>
          </a:p>
        </p:txBody>
      </p:sp>
      <p:pic>
        <p:nvPicPr>
          <p:cNvPr id="17" name="Picture 12" descr="C:\Documents\D\alex\документы\ПОКАЗЫ\ВТБ\НОВОЕ ДЫХАНИЕ 2018\ПОПЫТКА №2\КАРТИНКИ\5775880ee27f8155a31b7a5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403979" cy="38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9875" y="5343623"/>
            <a:ext cx="2160240" cy="1098636"/>
          </a:xfrm>
          <a:prstGeom prst="rect">
            <a:avLst/>
          </a:prstGeom>
        </p:spPr>
      </p:pic>
      <p:pic>
        <p:nvPicPr>
          <p:cNvPr id="8203" name="Picture 11" descr="C:\Documents\D\alex\документы\ПОКАЗЫ\ВТБ\НОВОЕ ДЫХАНИЕ 2018\ПОПЫТКА №2\КАРТИНКИ\javascript_logo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184" y="2004719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C:\Documents\D\alex\документы\ПОКАЗЫ\ВТБ\НОВОЕ ДЫХАНИЕ 2018\ПОПЫТКА №2\КАРТИНКИ\c794859b3cd0bc2fb7c4847242db8be5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618" y="2004719"/>
            <a:ext cx="658948" cy="102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C:\Documents\D\alex\документы\ПОКАЗЫ\ВТБ\НОВОЕ ДЫХАНИЕ 2018\ПОПЫТКА №2\КАРТИНКИ\In-Memory-Computing-Summit-2017-San-Francisco.jpe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7" y="3951099"/>
            <a:ext cx="2130624" cy="55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авая фигурная скобка 1"/>
          <p:cNvSpPr/>
          <p:nvPr/>
        </p:nvSpPr>
        <p:spPr>
          <a:xfrm rot="5400000">
            <a:off x="1955897" y="1758304"/>
            <a:ext cx="137338" cy="2790408"/>
          </a:xfrm>
          <a:prstGeom prst="rightBrace">
            <a:avLst/>
          </a:prstGeom>
          <a:ln w="19050">
            <a:solidFill>
              <a:srgbClr val="FF0000">
                <a:alpha val="6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16554" y="4856148"/>
            <a:ext cx="4002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54A4"/>
                </a:solidFill>
              </a:rPr>
              <a:t>Тонкий клиент</a:t>
            </a:r>
            <a:r>
              <a:rPr lang="en-US" sz="1600" b="1" dirty="0">
                <a:solidFill>
                  <a:srgbClr val="0054A4"/>
                </a:solidFill>
              </a:rPr>
              <a:t>,</a:t>
            </a:r>
            <a:r>
              <a:rPr lang="ru-RU" sz="1600" b="1" dirty="0">
                <a:solidFill>
                  <a:srgbClr val="0054A4"/>
                </a:solidFill>
              </a:rPr>
              <a:t> </a:t>
            </a:r>
            <a:r>
              <a:rPr lang="ru-RU" sz="1600" b="1" dirty="0" err="1">
                <a:solidFill>
                  <a:srgbClr val="0054A4"/>
                </a:solidFill>
              </a:rPr>
              <a:t>мультиверсионность</a:t>
            </a:r>
            <a:r>
              <a:rPr lang="ru-RU" sz="1600" b="1" dirty="0">
                <a:solidFill>
                  <a:srgbClr val="0054A4"/>
                </a:solidFill>
              </a:rPr>
              <a:t> браузеров</a:t>
            </a:r>
          </a:p>
        </p:txBody>
      </p:sp>
      <p:pic>
        <p:nvPicPr>
          <p:cNvPr id="25" name="Picture 12" descr="C:\Documents\D\alex\документы\ПОКАЗЫ\ВТБ\НОВОЕ ДЫХАНИЕ 2018\ПОПЫТКА №2\КАРТИНКИ\5775880ee27f8155a31b7a5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0" y="4810214"/>
            <a:ext cx="403979" cy="38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авая фигурная скобка 25"/>
          <p:cNvSpPr/>
          <p:nvPr/>
        </p:nvSpPr>
        <p:spPr>
          <a:xfrm rot="5400000">
            <a:off x="2046164" y="5038595"/>
            <a:ext cx="137338" cy="2790408"/>
          </a:xfrm>
          <a:prstGeom prst="rightBrace">
            <a:avLst/>
          </a:prstGeom>
          <a:ln w="19050">
            <a:solidFill>
              <a:schemeClr val="tx2">
                <a:alpha val="7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5699669" y="4855865"/>
            <a:ext cx="2634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54A4"/>
                </a:solidFill>
              </a:rPr>
              <a:t>Кроссплатформенность</a:t>
            </a:r>
          </a:p>
        </p:txBody>
      </p:sp>
      <p:pic>
        <p:nvPicPr>
          <p:cNvPr id="28" name="Picture 12" descr="C:\Documents\D\alex\документы\ПОКАЗЫ\ВТБ\НОВОЕ ДЫХАНИЕ 2018\ПОПЫТКА №2\КАРТИНКИ\5775880ee27f8155a31b7a5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701" y="4869160"/>
            <a:ext cx="403979" cy="38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940152" y="1282482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54A4"/>
                </a:solidFill>
              </a:rPr>
              <a:t>Поддержка </a:t>
            </a:r>
            <a:r>
              <a:rPr lang="en-US" sz="1600" b="1" dirty="0">
                <a:solidFill>
                  <a:srgbClr val="0054A4"/>
                </a:solidFill>
              </a:rPr>
              <a:t>BPMN </a:t>
            </a:r>
            <a:r>
              <a:rPr lang="ru-RU" sz="1600" b="1" dirty="0">
                <a:solidFill>
                  <a:srgbClr val="0054A4"/>
                </a:solidFill>
              </a:rPr>
              <a:t>нотации</a:t>
            </a:r>
          </a:p>
        </p:txBody>
      </p:sp>
      <p:pic>
        <p:nvPicPr>
          <p:cNvPr id="30" name="Picture 12" descr="C:\Documents\D\alex\документы\ПОКАЗЫ\ВТБ\НОВОЕ ДЫХАНИЕ 2018\ПОПЫТКА №2\КАРТИНКИ\5775880ee27f8155a31b7a5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733" y="1226116"/>
            <a:ext cx="403979" cy="38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6170925" y="3106336"/>
            <a:ext cx="2838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54A4"/>
                </a:solidFill>
              </a:rPr>
              <a:t>Использование технологии вычислений в памяти</a:t>
            </a:r>
          </a:p>
        </p:txBody>
      </p:sp>
      <p:pic>
        <p:nvPicPr>
          <p:cNvPr id="32" name="Picture 12" descr="C:\Documents\D\alex\документы\ПОКАЗЫ\ВТБ\НОВОЕ ДЫХАНИЕ 2018\ПОПЫТКА №2\КАРТИНКИ\5775880ee27f8155a31b7a5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932" y="3153508"/>
            <a:ext cx="403979" cy="38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C:\Documents\D\alex\документы\ПОКАЗЫ\ВТБ\НОВОЕ ДЫХАНИЕ 2018\ПОПЫТКА №2\КАРТИНКИ\SecureSSL-800 v2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870" y="2087813"/>
            <a:ext cx="1243013" cy="85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Крест 7"/>
          <p:cNvSpPr/>
          <p:nvPr/>
        </p:nvSpPr>
        <p:spPr>
          <a:xfrm>
            <a:off x="3707707" y="2425970"/>
            <a:ext cx="218166" cy="202772"/>
          </a:xfrm>
          <a:prstGeom prst="plus">
            <a:avLst>
              <a:gd name="adj" fmla="val 42033"/>
            </a:avLst>
          </a:prstGeom>
          <a:solidFill>
            <a:srgbClr val="04A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209" name="Picture 17" descr="C:\Documents\D\alex\документы\ПОКАЗЫ\ВТБ\НОВОЕ ДЫХАНИЕ 2018\ПОПЫТКА №2\КАРТИНКИ\Без названия (12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880" y="3057205"/>
            <a:ext cx="557963" cy="75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2" name="Picture 20" descr="C:\Documents\D\alex\документы\ПОКАЗЫ\ВТБ\НОВОЕ ДЫХАНИЕ 2018\ПОПЫТКА №2\КАРТИНКИ\depositphotos_38563803-stock-illustration-ssl-protection-secure-shield-icon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819" y="3153508"/>
            <a:ext cx="506703" cy="58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13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4552" y="173789"/>
            <a:ext cx="7949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54A4"/>
                </a:solidFill>
              </a:rPr>
              <a:t>Открытость «Платформы</a:t>
            </a:r>
            <a:r>
              <a:rPr lang="en-US" sz="2800" b="1" dirty="0">
                <a:solidFill>
                  <a:srgbClr val="0054A4"/>
                </a:solidFill>
              </a:rPr>
              <a:t>»</a:t>
            </a:r>
            <a:r>
              <a:rPr lang="ru-RU" sz="2800" b="1" dirty="0">
                <a:solidFill>
                  <a:srgbClr val="0054A4"/>
                </a:solidFill>
              </a:rPr>
              <a:t> для заказчика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373" y="877229"/>
            <a:ext cx="518852" cy="504828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3311232" y="885281"/>
            <a:ext cx="694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B03858"/>
              </a:buClr>
            </a:pPr>
            <a:r>
              <a:rPr lang="ru-RU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Внесена в реестр отечественного ПО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311232" y="1484784"/>
            <a:ext cx="6227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B03858"/>
              </a:buClr>
            </a:pPr>
            <a:r>
              <a:rPr lang="ru-RU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Имеет настраиваемое открытое </a:t>
            </a: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API,</a:t>
            </a:r>
            <a:r>
              <a:rPr lang="ru-RU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 поддерживает </a:t>
            </a:r>
            <a:br>
              <a:rPr lang="ru-RU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</a:br>
            <a:r>
              <a:rPr lang="ru-RU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широкий перечень транспортных протоколов</a:t>
            </a:r>
          </a:p>
        </p:txBody>
      </p:sp>
      <p:pic>
        <p:nvPicPr>
          <p:cNvPr id="3096" name="Picture 24" descr="C:\Documents\D\alex\документы\ПОКАЗЫ\ВТБ\НОВОЕ ДЫХАНИЕ 2018\ПОПЫТКА №2\КАРТИНКИ\open_api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373" y="1556792"/>
            <a:ext cx="600194" cy="60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7" name="Picture 25" descr="C:\Documents\D\alex\документы\ПОКАЗЫ\ВТБ\НОВОЕ ДЫХАНИЕ 2018\ПОПЫТКА №2\КАРТИНКИ\книга на ладони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384" y="2276872"/>
            <a:ext cx="766628" cy="70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3311232" y="2411596"/>
            <a:ext cx="6227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B03858"/>
              </a:buClr>
            </a:pPr>
            <a:r>
              <a:rPr lang="ru-RU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Код «Платформы</a:t>
            </a:r>
            <a:r>
              <a:rPr lang="ru-RU" i="1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FXL</a:t>
            </a: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»</a:t>
            </a:r>
            <a:r>
              <a:rPr lang="ru-RU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 открыт для банка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347864" y="4005064"/>
            <a:ext cx="6227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B03858"/>
              </a:buClr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ADF Framework</a:t>
            </a:r>
            <a:r>
              <a:rPr lang="ru-RU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 имеет бесплатную версию </a:t>
            </a:r>
            <a:br>
              <a:rPr lang="ru-RU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</a:br>
            <a:r>
              <a:rPr lang="ru-RU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и открытые исходные коды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347864" y="4750328"/>
            <a:ext cx="58895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B03858"/>
              </a:buClr>
            </a:pPr>
            <a:r>
              <a:rPr lang="ru-RU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Поддержка сервера приложений с открытым </a:t>
            </a:r>
            <a:br>
              <a:rPr lang="ru-RU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</a:br>
            <a:r>
              <a:rPr lang="ru-RU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исходным кодом</a:t>
            </a:r>
          </a:p>
        </p:txBody>
      </p:sp>
      <p:pic>
        <p:nvPicPr>
          <p:cNvPr id="41" name="Picture 3" descr="C:\Documents\D\alex\документы\ПОКАЗЫ\ВТБ\НОВОЕ ДЫХАНИЕ 2018\ПОПЫТКА №2\КАРТИНКИ\f54ea6f0cca249d70827515eb36922b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221" y="4067869"/>
            <a:ext cx="513259" cy="51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9" name="Picture 27" descr="C:\Documents\D\alex\документы\ПОКАЗЫ\ВТБ\НОВОЕ ДЫХАНИЕ 2018\ПОПЫТКА №2\КАРТИНКИ\oracle-adf-1 lit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636" y="4077072"/>
            <a:ext cx="489772" cy="49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Прямая соединительная линия 42"/>
          <p:cNvCxnSpPr/>
          <p:nvPr/>
        </p:nvCxnSpPr>
        <p:spPr>
          <a:xfrm>
            <a:off x="1648247" y="877229"/>
            <a:ext cx="0" cy="2695787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-13261" y="1541479"/>
            <a:ext cx="194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B03858"/>
              </a:buClr>
            </a:pPr>
            <a:r>
              <a:rPr lang="ru-RU" sz="16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«</a:t>
            </a:r>
            <a:r>
              <a:rPr lang="ru-RU" sz="1600" b="1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Платформа </a:t>
            </a:r>
            <a:r>
              <a:rPr lang="en-US" sz="1600" b="1" i="1" dirty="0">
                <a:solidFill>
                  <a:srgbClr val="FF0000"/>
                </a:solidFill>
                <a:cs typeface="Arial" panose="020B0604020202020204" pitchFamily="34" charset="0"/>
              </a:rPr>
              <a:t>FXL</a:t>
            </a:r>
            <a:r>
              <a:rPr lang="en-US" sz="16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»</a:t>
            </a:r>
            <a:endParaRPr lang="ru-RU" sz="1600" dirty="0">
              <a:solidFill>
                <a:srgbClr val="000000">
                  <a:lumMod val="65000"/>
                  <a:lumOff val="3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-39081" y="4365104"/>
            <a:ext cx="19409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B03858"/>
              </a:buClr>
            </a:pPr>
            <a:r>
              <a:rPr lang="ru-RU" sz="16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   Системное ПО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B03858"/>
              </a:buClr>
            </a:pPr>
            <a:r>
              <a:rPr lang="ru-RU" sz="16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«</a:t>
            </a:r>
            <a:r>
              <a:rPr lang="ru-RU" sz="1600" b="1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Платформы </a:t>
            </a:r>
            <a:r>
              <a:rPr lang="en-US" sz="1600" b="1" i="1" dirty="0">
                <a:solidFill>
                  <a:srgbClr val="FF0000"/>
                </a:solidFill>
                <a:cs typeface="Arial" panose="020B0604020202020204" pitchFamily="34" charset="0"/>
              </a:rPr>
              <a:t>FXL</a:t>
            </a:r>
            <a:r>
              <a:rPr lang="en-US" sz="1600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»</a:t>
            </a:r>
            <a:endParaRPr lang="ru-RU" sz="1600" dirty="0">
              <a:solidFill>
                <a:srgbClr val="000000">
                  <a:lumMod val="65000"/>
                  <a:lumOff val="35000"/>
                </a:srgbClr>
              </a:solidFill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750328"/>
            <a:ext cx="774658" cy="580246"/>
          </a:xfrm>
          <a:prstGeom prst="rect">
            <a:avLst/>
          </a:prstGeom>
        </p:spPr>
      </p:pic>
      <p:pic>
        <p:nvPicPr>
          <p:cNvPr id="62" name="Picture 19" descr="C:\Documents\D\alex\документы\ПОКАЗЫ\ВТБ\НОВОЕ ДЫХАНИЕ 2018\ПОПЫТКА №2\КАРТИНКИ\images (6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502" y="2996952"/>
            <a:ext cx="992548" cy="69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Прямоугольник 66"/>
          <p:cNvSpPr/>
          <p:nvPr/>
        </p:nvSpPr>
        <p:spPr>
          <a:xfrm>
            <a:off x="3311232" y="3131676"/>
            <a:ext cx="6227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B03858"/>
              </a:buClr>
            </a:pPr>
            <a:r>
              <a:rPr lang="ru-RU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Бизнес-процессы являются открытыми настройками</a:t>
            </a: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1648247" y="4057876"/>
            <a:ext cx="0" cy="127269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 68"/>
          <p:cNvSpPr/>
          <p:nvPr/>
        </p:nvSpPr>
        <p:spPr>
          <a:xfrm>
            <a:off x="3311232" y="5587046"/>
            <a:ext cx="51579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B03858"/>
              </a:buClr>
            </a:pPr>
            <a:r>
              <a:rPr lang="ru-RU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Коробочная версия на СУБД </a:t>
            </a: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Oracle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62" y="6148204"/>
            <a:ext cx="1112366" cy="47121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096" y="5445224"/>
            <a:ext cx="816065" cy="727945"/>
          </a:xfrm>
          <a:prstGeom prst="rect">
            <a:avLst/>
          </a:prstGeom>
        </p:spPr>
      </p:pic>
      <p:cxnSp>
        <p:nvCxnSpPr>
          <p:cNvPr id="73" name="Прямая соединительная линия 72"/>
          <p:cNvCxnSpPr/>
          <p:nvPr/>
        </p:nvCxnSpPr>
        <p:spPr>
          <a:xfrm>
            <a:off x="1800647" y="3805263"/>
            <a:ext cx="7163841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трелка вправо 29"/>
          <p:cNvSpPr/>
          <p:nvPr/>
        </p:nvSpPr>
        <p:spPr>
          <a:xfrm>
            <a:off x="2299767" y="6021288"/>
            <a:ext cx="6088657" cy="732345"/>
          </a:xfrm>
          <a:prstGeom prst="rightArrow">
            <a:avLst>
              <a:gd name="adj1" fmla="val 46532"/>
              <a:gd name="adj2" fmla="val 50000"/>
            </a:avLst>
          </a:prstGeom>
          <a:noFill/>
          <a:ln cap="sq">
            <a:gradFill flip="none" rotWithShape="1">
              <a:gsLst>
                <a:gs pos="90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  <a:tileRect r="-100000" b="-100000"/>
            </a:gradFill>
          </a:ln>
          <a:effectLst>
            <a:innerShdw blurRad="114300">
              <a:prstClr val="black"/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B03858"/>
              </a:buClr>
            </a:pPr>
            <a:r>
              <a:rPr lang="ru-RU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Проработана архитектура и сделан пилот на </a:t>
            </a: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  <a:cs typeface="Arial" panose="020B0604020202020204" pitchFamily="34" charset="0"/>
              </a:rPr>
              <a:t>Apache Ignite</a:t>
            </a:r>
            <a:endParaRPr lang="ru-RU" dirty="0">
              <a:solidFill>
                <a:srgbClr val="000000">
                  <a:lumMod val="65000"/>
                  <a:lumOff val="3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026221" y="5456402"/>
            <a:ext cx="8097141" cy="1356974"/>
          </a:xfrm>
          <a:prstGeom prst="rect">
            <a:avLst/>
          </a:prstGeom>
          <a:noFill/>
          <a:ln w="19050">
            <a:solidFill>
              <a:srgbClr val="9CB86E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8" name="Picture 12" descr="C:\Documents\D\alex\документы\ПОКАЗЫ\ВТБ\НОВОЕ ДЫХАНИЕ 2018\ПОПЫТКА №2\КАРТИНКИ\5775880ee27f8155a31b7a5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640" y="4222411"/>
            <a:ext cx="309096" cy="29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12" descr="C:\Documents\D\alex\документы\ПОКАЗЫ\ВТБ\НОВОЕ ДЫХАНИЕ 2018\ПОПЫТКА №2\КАРТИНКИ\5775880ee27f8155a31b7a5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640" y="4927498"/>
            <a:ext cx="309096" cy="29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12" descr="C:\Documents\D\alex\документы\ПОКАЗЫ\ВТБ\НОВОЕ ДЫХАНИЕ 2018\ПОПЫТКА №2\КАРТИНКИ\5775880ee27f8155a31b7a5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640" y="3209019"/>
            <a:ext cx="309096" cy="29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12" descr="C:\Documents\D\alex\документы\ПОКАЗЫ\ВТБ\НОВОЕ ДЫХАНИЕ 2018\ПОПЫТКА №2\КАРТИНКИ\5775880ee27f8155a31b7a5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640" y="2453052"/>
            <a:ext cx="309096" cy="29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12" descr="C:\Documents\D\alex\документы\ПОКАЗЫ\ВТБ\НОВОЕ ДЫХАНИЕ 2018\ПОПЫТКА №2\КАРТИНКИ\5775880ee27f8155a31b7a5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640" y="1768859"/>
            <a:ext cx="309096" cy="29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12" descr="C:\Documents\D\alex\документы\ПОКАЗЫ\ВТБ\НОВОЕ ДЫХАНИЕ 2018\ПОПЫТКА №2\КАРТИНКИ\5775880ee27f8155a31b7a5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640" y="980728"/>
            <a:ext cx="309096" cy="29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94" y="1914853"/>
            <a:ext cx="1071185" cy="10711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71" y="5078324"/>
            <a:ext cx="1108435" cy="11084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571" y="6051943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07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629000"/>
          </a:xfr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algn="ctr">
              <a:spcBef>
                <a:spcPct val="0"/>
              </a:spcBef>
              <a:buNone/>
            </a:pPr>
            <a:r>
              <a:rPr lang="ru-RU" sz="3300" b="1" dirty="0">
                <a:solidFill>
                  <a:srgbClr val="324A87"/>
                </a:solidFill>
                <a:latin typeface="+mj-lt"/>
                <a:ea typeface="+mj-ea"/>
                <a:cs typeface="Arial" panose="020B0604020202020204" pitchFamily="34" charset="0"/>
              </a:rPr>
              <a:t>Благодарю за внимание!</a:t>
            </a:r>
          </a:p>
          <a:p>
            <a:pPr marL="0" indent="0" algn="ctr" fontAlgn="base">
              <a:buNone/>
            </a:pPr>
            <a:endParaRPr lang="en-US" sz="2200" dirty="0"/>
          </a:p>
          <a:p>
            <a:pPr marL="0" indent="0" algn="ctr" fontAlgn="base">
              <a:buNone/>
            </a:pPr>
            <a:endParaRPr lang="en-US" sz="2200" dirty="0"/>
          </a:p>
          <a:p>
            <a:pPr marL="0" indent="0" algn="ctr" fontAlgn="base">
              <a:buNone/>
            </a:pPr>
            <a:r>
              <a:rPr lang="ru-RU" sz="2500" dirty="0"/>
              <a:t>Контактная информация</a:t>
            </a:r>
          </a:p>
          <a:p>
            <a:pPr marL="0" indent="0" algn="ctr" fontAlgn="base">
              <a:buNone/>
            </a:pPr>
            <a:r>
              <a:rPr lang="ru-RU" sz="2500" b="1" dirty="0"/>
              <a:t>АО «ФлексСофт»</a:t>
            </a:r>
          </a:p>
          <a:p>
            <a:pPr marL="0" indent="0" algn="ctr" fontAlgn="base">
              <a:buNone/>
            </a:pPr>
            <a:r>
              <a:rPr lang="ru-RU" sz="2500" dirty="0"/>
              <a:t>127055, г. Москва</a:t>
            </a:r>
            <a:br>
              <a:rPr lang="ru-RU" sz="2500" dirty="0"/>
            </a:br>
            <a:r>
              <a:rPr lang="ru-RU" sz="2500" dirty="0"/>
              <a:t>ул. Новолесная, д.2, оф.3</a:t>
            </a:r>
            <a:br>
              <a:rPr lang="ru-RU" sz="2500" dirty="0"/>
            </a:br>
            <a:r>
              <a:rPr lang="ru-RU" sz="2500" dirty="0"/>
              <a:t>Тел.: +7 (495) 788-03-25</a:t>
            </a:r>
            <a:br>
              <a:rPr lang="ru-RU" sz="2500" dirty="0"/>
            </a:br>
            <a:r>
              <a:rPr lang="ru-RU" sz="2500" dirty="0"/>
              <a:t>e-</a:t>
            </a:r>
            <a:r>
              <a:rPr lang="ru-RU" sz="2500" dirty="0" err="1"/>
              <a:t>mail</a:t>
            </a:r>
            <a:r>
              <a:rPr lang="ru-RU" sz="2500" dirty="0"/>
              <a:t>: </a:t>
            </a:r>
            <a:r>
              <a:rPr lang="ru-RU" sz="2500" u="sng" dirty="0">
                <a:hlinkClick r:id="rId3"/>
              </a:rPr>
              <a:t>info@flexsoft.com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313985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157250</TotalTime>
  <Words>595</Words>
  <Application>Microsoft Office PowerPoint</Application>
  <PresentationFormat>Экран (4:3)</PresentationFormat>
  <Paragraphs>90</Paragraphs>
  <Slides>9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EurofontC</vt:lpstr>
      <vt:lpstr>Wingdings</vt:lpstr>
      <vt:lpstr>Тема Office</vt:lpstr>
      <vt:lpstr>Visio</vt:lpstr>
      <vt:lpstr>Автоматизированная банковская система – как инструмент информационной безопасности банка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>Лобас Аркадий Николаевич</Manager>
  <Company>FlexSoft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Борискин Александр Альбертович</dc:creator>
  <cp:lastModifiedBy>Lobas</cp:lastModifiedBy>
  <cp:revision>1647</cp:revision>
  <cp:lastPrinted>2015-11-18T15:07:51Z</cp:lastPrinted>
  <dcterms:created xsi:type="dcterms:W3CDTF">2013-08-27T14:55:06Z</dcterms:created>
  <dcterms:modified xsi:type="dcterms:W3CDTF">2018-10-09T09:03:53Z</dcterms:modified>
</cp:coreProperties>
</file>