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245" r:id="rId2"/>
  </p:sldMasterIdLst>
  <p:notesMasterIdLst>
    <p:notesMasterId r:id="rId11"/>
  </p:notesMasterIdLst>
  <p:handoutMasterIdLst>
    <p:handoutMasterId r:id="rId12"/>
  </p:handoutMasterIdLst>
  <p:sldIdLst>
    <p:sldId id="497" r:id="rId3"/>
    <p:sldId id="508" r:id="rId4"/>
    <p:sldId id="509" r:id="rId5"/>
    <p:sldId id="501" r:id="rId6"/>
    <p:sldId id="505" r:id="rId7"/>
    <p:sldId id="506" r:id="rId8"/>
    <p:sldId id="507" r:id="rId9"/>
    <p:sldId id="511" r:id="rId10"/>
  </p:sldIdLst>
  <p:sldSz cx="9144000" cy="6858000" type="screen4x3"/>
  <p:notesSz cx="6808788" cy="99409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9966FF"/>
    <a:srgbClr val="CC99FF"/>
    <a:srgbClr val="CC66FF"/>
    <a:srgbClr val="43A9EF"/>
    <a:srgbClr val="3399FF"/>
    <a:srgbClr val="53A9FF"/>
    <a:srgbClr val="1495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188" autoAdjust="0"/>
    <p:restoredTop sz="89614" autoAdjust="0"/>
  </p:normalViewPr>
  <p:slideViewPr>
    <p:cSldViewPr>
      <p:cViewPr>
        <p:scale>
          <a:sx n="100" d="100"/>
          <a:sy n="100" d="100"/>
        </p:scale>
        <p:origin x="-89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3;&#1059;\&#1088;&#1091;&#1082;&#1086;&#1074;&#1086;&#1076;&#1089;&#1090;&#1074;&#1086;\&#1055;&#1086;&#1087;&#1086;&#1074;\&#1050;&#1086;&#1087;&#1080;&#1103;%20&#1055;&#1088;&#1080;&#1074;&#1083;&#1077;&#1095;&#1077;&#1085;&#1085;&#1099;&#1077;_&#1088;&#1072;&#1079;&#1084;&#1077;&#1097;&#1077;&#1085;&#1085;&#1099;&#1077;_&#1089;&#1088;&#1077;&#1076;&#1089;&#1090;&#1074;&#1072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71BogomolovaNN\AppData\Local\Microsoft\Windows\Temporary%20Internet%20Files\Content.Outlook\47RK3W0Y\&#1064;&#1083;&#1103;&#1093;&#1086;&#1074;&#1086;&#1081;%20(&#1076;&#1086;&#1083;&#1080;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71BogomolovaNN\Desktop\&#1050;&#1086;&#1087;&#1080;&#1103;%20&#1055;&#1088;&#1080;&#1074;&#1083;&#1077;&#1095;&#1077;&#1085;&#1085;&#1099;&#1077;_&#1088;&#1072;&#1079;&#1084;&#1077;&#1097;&#1077;&#1085;&#1085;&#1099;&#1077;_&#1089;&#1088;&#1077;&#1076;&#1089;&#1090;&#1074;&#1072;_2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71BogomolovaNN\Desktop\&#1050;&#1086;&#1087;&#1080;&#1103;%20&#1055;&#1088;&#1080;&#1074;&#1083;&#1077;&#1095;&#1077;&#1085;&#1085;&#1099;&#1077;_&#1088;&#1072;&#1079;&#1084;&#1077;&#1097;&#1077;&#1085;&#1085;&#1099;&#1077;_&#1089;&#1088;&#1077;&#1076;&#1089;&#1090;&#1074;&#1072;_2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3;&#1059;\&#1088;&#1091;&#1082;&#1086;&#1074;&#1086;&#1076;&#1089;&#1090;&#1074;&#1086;\&#1055;&#1086;&#1087;&#1086;&#1074;\&#1050;&#1085;&#1080;&#1075;&#1072;1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3;&#1059;\&#1088;&#1091;&#1082;&#1086;&#1074;&#1086;&#1076;&#1089;&#1090;&#1074;&#1086;\&#1055;&#1086;&#1087;&#1086;&#1074;\123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71guseti5\VK\UBRN\SLDiLKO\TIA\&#1050;&#1086;&#1087;&#1080;&#1103;%20&#1044;&#1080;&#1085;&#1072;&#1084;&#1080;&#1082;&#1072;%20(&#1089;&#1091;&#1073;&#1098;&#1077;&#1082;&#1090;&#1099;).xls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1" tx1="lt1" bg2="dk2" tx2="lt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'Кредиты Тюм.обл.'!$D$6</c:f>
              <c:strCache>
                <c:ptCount val="1"/>
                <c:pt idx="0">
                  <c:v>Привлеченные средства юридических лиц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cat>
            <c:numRef>
              <c:f>'Кредиты Тюм.обл.'!$C$7:$C$14</c:f>
              <c:numCache>
                <c:formatCode>m/d/yyyy</c:formatCode>
                <c:ptCount val="8"/>
                <c:pt idx="0">
                  <c:v>39814</c:v>
                </c:pt>
                <c:pt idx="1">
                  <c:v>40179</c:v>
                </c:pt>
                <c:pt idx="2">
                  <c:v>40544</c:v>
                </c:pt>
                <c:pt idx="3">
                  <c:v>40909</c:v>
                </c:pt>
                <c:pt idx="4">
                  <c:v>41275</c:v>
                </c:pt>
                <c:pt idx="5">
                  <c:v>41640</c:v>
                </c:pt>
                <c:pt idx="6">
                  <c:v>42005</c:v>
                </c:pt>
                <c:pt idx="7">
                  <c:v>42370</c:v>
                </c:pt>
              </c:numCache>
            </c:numRef>
          </c:cat>
          <c:val>
            <c:numRef>
              <c:f>'Кредиты Тюм.обл.'!$D$7:$D$14</c:f>
              <c:numCache>
                <c:formatCode>General</c:formatCode>
                <c:ptCount val="8"/>
                <c:pt idx="0">
                  <c:v>85.9</c:v>
                </c:pt>
                <c:pt idx="1">
                  <c:v>110.4</c:v>
                </c:pt>
                <c:pt idx="2">
                  <c:v>122.6</c:v>
                </c:pt>
                <c:pt idx="3">
                  <c:v>151.5</c:v>
                </c:pt>
                <c:pt idx="4">
                  <c:v>272.8</c:v>
                </c:pt>
                <c:pt idx="5">
                  <c:v>291.60000000000002</c:v>
                </c:pt>
                <c:pt idx="6" formatCode="0.0">
                  <c:v>327</c:v>
                </c:pt>
                <c:pt idx="7">
                  <c:v>463.4</c:v>
                </c:pt>
              </c:numCache>
            </c:numRef>
          </c:val>
        </c:ser>
        <c:ser>
          <c:idx val="1"/>
          <c:order val="1"/>
          <c:tx>
            <c:strRef>
              <c:f>'Кредиты Тюм.обл.'!$E$6</c:f>
              <c:strCache>
                <c:ptCount val="1"/>
                <c:pt idx="0">
                  <c:v>Привлеченные средства физических лиц</c:v>
                </c:pt>
              </c:strCache>
            </c:strRef>
          </c:tx>
          <c:spPr>
            <a:solidFill>
              <a:srgbClr val="E7ECED">
                <a:lumMod val="50000"/>
              </a:srgbClr>
            </a:solidFill>
          </c:spPr>
          <c:cat>
            <c:numRef>
              <c:f>'Кредиты Тюм.обл.'!$C$7:$C$14</c:f>
              <c:numCache>
                <c:formatCode>m/d/yyyy</c:formatCode>
                <c:ptCount val="8"/>
                <c:pt idx="0">
                  <c:v>39814</c:v>
                </c:pt>
                <c:pt idx="1">
                  <c:v>40179</c:v>
                </c:pt>
                <c:pt idx="2">
                  <c:v>40544</c:v>
                </c:pt>
                <c:pt idx="3">
                  <c:v>40909</c:v>
                </c:pt>
                <c:pt idx="4">
                  <c:v>41275</c:v>
                </c:pt>
                <c:pt idx="5">
                  <c:v>41640</c:v>
                </c:pt>
                <c:pt idx="6">
                  <c:v>42005</c:v>
                </c:pt>
                <c:pt idx="7">
                  <c:v>42370</c:v>
                </c:pt>
              </c:numCache>
            </c:numRef>
          </c:cat>
          <c:val>
            <c:numRef>
              <c:f>'Кредиты Тюм.обл.'!$E$7:$E$14</c:f>
              <c:numCache>
                <c:formatCode>General</c:formatCode>
                <c:ptCount val="8"/>
                <c:pt idx="0">
                  <c:v>180.1</c:v>
                </c:pt>
                <c:pt idx="1">
                  <c:v>227.3</c:v>
                </c:pt>
                <c:pt idx="2">
                  <c:v>293.8</c:v>
                </c:pt>
                <c:pt idx="3">
                  <c:v>353.6</c:v>
                </c:pt>
                <c:pt idx="4" formatCode="0.0">
                  <c:v>420</c:v>
                </c:pt>
                <c:pt idx="5" formatCode="0.0">
                  <c:v>490</c:v>
                </c:pt>
                <c:pt idx="6">
                  <c:v>536.9</c:v>
                </c:pt>
                <c:pt idx="7" formatCode="0.0">
                  <c:v>657</c:v>
                </c:pt>
              </c:numCache>
            </c:numRef>
          </c:val>
        </c:ser>
        <c:ser>
          <c:idx val="2"/>
          <c:order val="2"/>
          <c:tx>
            <c:strRef>
              <c:f>'Кредиты Тюм.обл.'!$F$6</c:f>
              <c:strCache>
                <c:ptCount val="1"/>
                <c:pt idx="0">
                  <c:v>Задолженность по кредитам юридическим лицам </c:v>
                </c:pt>
              </c:strCache>
            </c:strRef>
          </c:tx>
          <c:spPr>
            <a:solidFill>
              <a:srgbClr val="E0773C"/>
            </a:solidFill>
          </c:spPr>
          <c:cat>
            <c:numRef>
              <c:f>'Кредиты Тюм.обл.'!$C$7:$C$14</c:f>
              <c:numCache>
                <c:formatCode>m/d/yyyy</c:formatCode>
                <c:ptCount val="8"/>
                <c:pt idx="0">
                  <c:v>39814</c:v>
                </c:pt>
                <c:pt idx="1">
                  <c:v>40179</c:v>
                </c:pt>
                <c:pt idx="2">
                  <c:v>40544</c:v>
                </c:pt>
                <c:pt idx="3">
                  <c:v>40909</c:v>
                </c:pt>
                <c:pt idx="4">
                  <c:v>41275</c:v>
                </c:pt>
                <c:pt idx="5">
                  <c:v>41640</c:v>
                </c:pt>
                <c:pt idx="6">
                  <c:v>42005</c:v>
                </c:pt>
                <c:pt idx="7">
                  <c:v>42370</c:v>
                </c:pt>
              </c:numCache>
            </c:numRef>
          </c:cat>
          <c:val>
            <c:numRef>
              <c:f>'Кредиты Тюм.обл.'!$F$7:$F$14</c:f>
              <c:numCache>
                <c:formatCode>General</c:formatCode>
                <c:ptCount val="8"/>
                <c:pt idx="0">
                  <c:v>261.2</c:v>
                </c:pt>
                <c:pt idx="1">
                  <c:v>243.3</c:v>
                </c:pt>
                <c:pt idx="2">
                  <c:v>256.7</c:v>
                </c:pt>
                <c:pt idx="3">
                  <c:v>319.3</c:v>
                </c:pt>
                <c:pt idx="4">
                  <c:v>399.4</c:v>
                </c:pt>
                <c:pt idx="5" formatCode="0.0">
                  <c:v>592.5</c:v>
                </c:pt>
                <c:pt idx="6" formatCode="0.0">
                  <c:v>788.2</c:v>
                </c:pt>
                <c:pt idx="7" formatCode="0.0">
                  <c:v>1229.9000000000001</c:v>
                </c:pt>
              </c:numCache>
            </c:numRef>
          </c:val>
        </c:ser>
        <c:ser>
          <c:idx val="3"/>
          <c:order val="3"/>
          <c:tx>
            <c:strRef>
              <c:f>'Кредиты Тюм.обл.'!$G$6</c:f>
              <c:strCache>
                <c:ptCount val="1"/>
                <c:pt idx="0">
                  <c:v>Задолженность по кредитам физическим лицам </c:v>
                </c:pt>
              </c:strCache>
            </c:strRef>
          </c:tx>
          <c:spPr>
            <a:solidFill>
              <a:srgbClr val="B77BB4">
                <a:lumMod val="75000"/>
              </a:srgbClr>
            </a:solidFill>
          </c:spPr>
          <c:cat>
            <c:numRef>
              <c:f>'Кредиты Тюм.обл.'!$C$7:$C$14</c:f>
              <c:numCache>
                <c:formatCode>m/d/yyyy</c:formatCode>
                <c:ptCount val="8"/>
                <c:pt idx="0">
                  <c:v>39814</c:v>
                </c:pt>
                <c:pt idx="1">
                  <c:v>40179</c:v>
                </c:pt>
                <c:pt idx="2">
                  <c:v>40544</c:v>
                </c:pt>
                <c:pt idx="3">
                  <c:v>40909</c:v>
                </c:pt>
                <c:pt idx="4">
                  <c:v>41275</c:v>
                </c:pt>
                <c:pt idx="5">
                  <c:v>41640</c:v>
                </c:pt>
                <c:pt idx="6">
                  <c:v>42005</c:v>
                </c:pt>
                <c:pt idx="7">
                  <c:v>42370</c:v>
                </c:pt>
              </c:numCache>
            </c:numRef>
          </c:cat>
          <c:val>
            <c:numRef>
              <c:f>'Кредиты Тюм.обл.'!$G$7:$G$14</c:f>
              <c:numCache>
                <c:formatCode>General</c:formatCode>
                <c:ptCount val="8"/>
                <c:pt idx="0">
                  <c:v>191.9</c:v>
                </c:pt>
                <c:pt idx="1">
                  <c:v>170.8</c:v>
                </c:pt>
                <c:pt idx="2" formatCode="0.0">
                  <c:v>201</c:v>
                </c:pt>
                <c:pt idx="3">
                  <c:v>282.7</c:v>
                </c:pt>
                <c:pt idx="4">
                  <c:v>400.3</c:v>
                </c:pt>
                <c:pt idx="5" formatCode="0.0">
                  <c:v>511</c:v>
                </c:pt>
                <c:pt idx="6" formatCode="0.0">
                  <c:v>573.29999999999995</c:v>
                </c:pt>
                <c:pt idx="7" formatCode="0.0">
                  <c:v>548</c:v>
                </c:pt>
              </c:numCache>
            </c:numRef>
          </c:val>
        </c:ser>
        <c:dLbls/>
        <c:axId val="89397888"/>
        <c:axId val="89411968"/>
      </c:barChart>
      <c:dateAx>
        <c:axId val="89397888"/>
        <c:scaling>
          <c:orientation val="minMax"/>
        </c:scaling>
        <c:axPos val="b"/>
        <c:numFmt formatCode="m/d/yyyy" sourceLinked="1"/>
        <c:tickLblPos val="nextTo"/>
        <c:spPr>
          <a:ln>
            <a:solidFill>
              <a:srgbClr val="1495D6"/>
            </a:solidFill>
          </a:ln>
        </c:spPr>
        <c:txPr>
          <a:bodyPr/>
          <a:lstStyle/>
          <a:p>
            <a:pPr>
              <a:defRPr sz="1100" b="1" i="1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89411968"/>
        <c:crosses val="autoZero"/>
        <c:auto val="1"/>
        <c:lblOffset val="100"/>
        <c:baseTimeUnit val="years"/>
      </c:dateAx>
      <c:valAx>
        <c:axId val="89411968"/>
        <c:scaling>
          <c:orientation val="minMax"/>
        </c:scaling>
        <c:axPos val="l"/>
        <c:majorGridlines>
          <c:spPr>
            <a:ln>
              <a:solidFill>
                <a:srgbClr val="1495D6"/>
              </a:solidFill>
            </a:ln>
          </c:spPr>
        </c:majorGridlines>
        <c:numFmt formatCode="General" sourceLinked="1"/>
        <c:tickLblPos val="nextTo"/>
        <c:spPr>
          <a:ln>
            <a:solidFill>
              <a:srgbClr val="1495D6"/>
            </a:solidFill>
          </a:ln>
        </c:spPr>
        <c:txPr>
          <a:bodyPr/>
          <a:lstStyle/>
          <a:p>
            <a:pPr>
              <a:defRPr sz="1200" b="1" i="1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89397888"/>
        <c:crosses val="autoZero"/>
        <c:crossBetween val="between"/>
      </c:valAx>
      <c:spPr>
        <a:ln>
          <a:solidFill>
            <a:srgbClr val="1495D6"/>
          </a:solidFill>
        </a:ln>
      </c:spPr>
    </c:plotArea>
    <c:legend>
      <c:legendPos val="b"/>
      <c:layout>
        <c:manualLayout>
          <c:xMode val="edge"/>
          <c:yMode val="edge"/>
          <c:x val="9.543706453251222E-3"/>
          <c:y val="0.83974025450740719"/>
          <c:w val="0.99045629354674891"/>
          <c:h val="0.14545873269735704"/>
        </c:manualLayout>
      </c:layout>
      <c:txPr>
        <a:bodyPr/>
        <a:lstStyle/>
        <a:p>
          <a:pPr>
            <a:defRPr sz="1200" b="1" i="1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1" tx1="lt1" bg2="dk2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5606513458757507E-2"/>
          <c:y val="2.975071483285481E-2"/>
          <c:w val="0.9286206230021421"/>
          <c:h val="0.69452315970740086"/>
        </c:manualLayout>
      </c:layout>
      <c:lineChart>
        <c:grouping val="standard"/>
        <c:ser>
          <c:idx val="0"/>
          <c:order val="0"/>
          <c:tx>
            <c:strRef>
              <c:f>Лист1!$B$6</c:f>
              <c:strCache>
                <c:ptCount val="1"/>
                <c:pt idx="0">
                  <c:v>Доля просроченной задолженности в общей сумме задолженности по кредитам юридических лиц (Тюменская область)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Лист1!$A$7:$A$14</c:f>
              <c:numCache>
                <c:formatCode>m/d/yyyy</c:formatCode>
                <c:ptCount val="8"/>
                <c:pt idx="0">
                  <c:v>39814</c:v>
                </c:pt>
                <c:pt idx="1">
                  <c:v>40179</c:v>
                </c:pt>
                <c:pt idx="2">
                  <c:v>40544</c:v>
                </c:pt>
                <c:pt idx="3">
                  <c:v>40909</c:v>
                </c:pt>
                <c:pt idx="4">
                  <c:v>41275</c:v>
                </c:pt>
                <c:pt idx="5">
                  <c:v>41640</c:v>
                </c:pt>
                <c:pt idx="6">
                  <c:v>42005</c:v>
                </c:pt>
                <c:pt idx="7">
                  <c:v>42370</c:v>
                </c:pt>
              </c:numCache>
            </c:numRef>
          </c:cat>
          <c:val>
            <c:numRef>
              <c:f>Лист1!$B$7:$B$14</c:f>
              <c:numCache>
                <c:formatCode>0%</c:formatCode>
                <c:ptCount val="8"/>
                <c:pt idx="0">
                  <c:v>1.2000000000000002E-2</c:v>
                </c:pt>
                <c:pt idx="1">
                  <c:v>3.8000000000000006E-2</c:v>
                </c:pt>
                <c:pt idx="2">
                  <c:v>3.4000000000000002E-2</c:v>
                </c:pt>
                <c:pt idx="3">
                  <c:v>1.9000000000000003E-2</c:v>
                </c:pt>
                <c:pt idx="4">
                  <c:v>2.0000000000000004E-2</c:v>
                </c:pt>
                <c:pt idx="5">
                  <c:v>2.2000000000000006E-2</c:v>
                </c:pt>
                <c:pt idx="6">
                  <c:v>3.3000000000000002E-2</c:v>
                </c:pt>
                <c:pt idx="7">
                  <c:v>1.8000000000000002E-2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Доля просроченной задолженности в общей сумме задолженности по кредитам физических  лиц (Тюменская область)</c:v>
                </c:pt>
              </c:strCache>
            </c:strRef>
          </c:tx>
          <c:spPr>
            <a:ln>
              <a:solidFill>
                <a:srgbClr val="B77BB4"/>
              </a:solidFill>
            </a:ln>
          </c:spPr>
          <c:marker>
            <c:symbol val="none"/>
          </c:marker>
          <c:cat>
            <c:numRef>
              <c:f>Лист1!$A$7:$A$14</c:f>
              <c:numCache>
                <c:formatCode>m/d/yyyy</c:formatCode>
                <c:ptCount val="8"/>
                <c:pt idx="0">
                  <c:v>39814</c:v>
                </c:pt>
                <c:pt idx="1">
                  <c:v>40179</c:v>
                </c:pt>
                <c:pt idx="2">
                  <c:v>40544</c:v>
                </c:pt>
                <c:pt idx="3">
                  <c:v>40909</c:v>
                </c:pt>
                <c:pt idx="4">
                  <c:v>41275</c:v>
                </c:pt>
                <c:pt idx="5">
                  <c:v>41640</c:v>
                </c:pt>
                <c:pt idx="6">
                  <c:v>42005</c:v>
                </c:pt>
                <c:pt idx="7">
                  <c:v>42370</c:v>
                </c:pt>
              </c:numCache>
            </c:numRef>
          </c:cat>
          <c:val>
            <c:numRef>
              <c:f>Лист1!$C$7:$C$14</c:f>
              <c:numCache>
                <c:formatCode>0%</c:formatCode>
                <c:ptCount val="8"/>
                <c:pt idx="0">
                  <c:v>2.1000000000000005E-2</c:v>
                </c:pt>
                <c:pt idx="1">
                  <c:v>3.5000000000000003E-2</c:v>
                </c:pt>
                <c:pt idx="2">
                  <c:v>3.1000000000000003E-2</c:v>
                </c:pt>
                <c:pt idx="3">
                  <c:v>2.3000000000000003E-2</c:v>
                </c:pt>
                <c:pt idx="4">
                  <c:v>2.0000000000000004E-2</c:v>
                </c:pt>
                <c:pt idx="5">
                  <c:v>2.6000000000000006E-2</c:v>
                </c:pt>
                <c:pt idx="6">
                  <c:v>3.7000000000000005E-2</c:v>
                </c:pt>
                <c:pt idx="7">
                  <c:v>5.3000000000000005E-2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Лист1!$D$6</c:f>
              <c:strCache>
                <c:ptCount val="1"/>
                <c:pt idx="0">
                  <c:v>Доля просроченной задолженности в общей сумме задолженности по кредитам юридических лиц (Россия)</c:v>
                </c:pt>
              </c:strCache>
            </c:strRef>
          </c:tx>
          <c:spPr>
            <a:ln w="50800">
              <a:solidFill>
                <a:srgbClr val="0070C0"/>
              </a:solidFill>
              <a:prstDash val="dash"/>
            </a:ln>
          </c:spPr>
          <c:marker>
            <c:symbol val="none"/>
          </c:marker>
          <c:cat>
            <c:numRef>
              <c:f>Лист1!$A$7:$A$14</c:f>
              <c:numCache>
                <c:formatCode>m/d/yyyy</c:formatCode>
                <c:ptCount val="8"/>
                <c:pt idx="0">
                  <c:v>39814</c:v>
                </c:pt>
                <c:pt idx="1">
                  <c:v>40179</c:v>
                </c:pt>
                <c:pt idx="2">
                  <c:v>40544</c:v>
                </c:pt>
                <c:pt idx="3">
                  <c:v>40909</c:v>
                </c:pt>
                <c:pt idx="4">
                  <c:v>41275</c:v>
                </c:pt>
                <c:pt idx="5">
                  <c:v>41640</c:v>
                </c:pt>
                <c:pt idx="6">
                  <c:v>42005</c:v>
                </c:pt>
                <c:pt idx="7">
                  <c:v>42370</c:v>
                </c:pt>
              </c:numCache>
            </c:numRef>
          </c:cat>
          <c:val>
            <c:numRef>
              <c:f>Лист1!$D$7:$D$14</c:f>
              <c:numCache>
                <c:formatCode>0%</c:formatCode>
                <c:ptCount val="8"/>
                <c:pt idx="0">
                  <c:v>2.2000000000000006E-2</c:v>
                </c:pt>
                <c:pt idx="1">
                  <c:v>5.8000000000000003E-2</c:v>
                </c:pt>
                <c:pt idx="2">
                  <c:v>5.4000000000000006E-2</c:v>
                </c:pt>
                <c:pt idx="3">
                  <c:v>4.7000000000000007E-2</c:v>
                </c:pt>
                <c:pt idx="4">
                  <c:v>4.6000000000000006E-2</c:v>
                </c:pt>
                <c:pt idx="5">
                  <c:v>4.300000000000001E-2</c:v>
                </c:pt>
                <c:pt idx="6">
                  <c:v>4.6000000000000006E-2</c:v>
                </c:pt>
                <c:pt idx="7">
                  <c:v>6.8000000000000005E-2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Лист1!$E$6</c:f>
              <c:strCache>
                <c:ptCount val="1"/>
                <c:pt idx="0">
                  <c:v>Доля просроченной задолженности в общей сумме задолженности по кредитам физических лиц (Россия)</c:v>
                </c:pt>
              </c:strCache>
            </c:strRef>
          </c:tx>
          <c:spPr>
            <a:ln w="53975">
              <a:solidFill>
                <a:srgbClr val="B77BB4"/>
              </a:solidFill>
              <a:prstDash val="dash"/>
            </a:ln>
          </c:spPr>
          <c:marker>
            <c:symbol val="none"/>
          </c:marker>
          <c:cat>
            <c:numRef>
              <c:f>Лист1!$A$7:$A$14</c:f>
              <c:numCache>
                <c:formatCode>m/d/yyyy</c:formatCode>
                <c:ptCount val="8"/>
                <c:pt idx="0">
                  <c:v>39814</c:v>
                </c:pt>
                <c:pt idx="1">
                  <c:v>40179</c:v>
                </c:pt>
                <c:pt idx="2">
                  <c:v>40544</c:v>
                </c:pt>
                <c:pt idx="3">
                  <c:v>40909</c:v>
                </c:pt>
                <c:pt idx="4">
                  <c:v>41275</c:v>
                </c:pt>
                <c:pt idx="5">
                  <c:v>41640</c:v>
                </c:pt>
                <c:pt idx="6">
                  <c:v>42005</c:v>
                </c:pt>
                <c:pt idx="7">
                  <c:v>42370</c:v>
                </c:pt>
              </c:numCache>
            </c:numRef>
          </c:cat>
          <c:val>
            <c:numRef>
              <c:f>Лист1!$E$7:$E$14</c:f>
              <c:numCache>
                <c:formatCode>0%</c:formatCode>
                <c:ptCount val="8"/>
                <c:pt idx="0">
                  <c:v>3.7000000000000005E-2</c:v>
                </c:pt>
                <c:pt idx="1">
                  <c:v>6.8000000000000005E-2</c:v>
                </c:pt>
                <c:pt idx="2">
                  <c:v>6.9000000000000006E-2</c:v>
                </c:pt>
                <c:pt idx="3">
                  <c:v>5.2000000000000005E-2</c:v>
                </c:pt>
                <c:pt idx="4">
                  <c:v>4.1000000000000009E-2</c:v>
                </c:pt>
                <c:pt idx="5">
                  <c:v>4.4000000000000011E-2</c:v>
                </c:pt>
                <c:pt idx="6">
                  <c:v>5.9000000000000004E-2</c:v>
                </c:pt>
                <c:pt idx="7">
                  <c:v>8.1000000000000016E-2</c:v>
                </c:pt>
              </c:numCache>
            </c:numRef>
          </c:val>
          <c:smooth val="1"/>
        </c:ser>
        <c:dLbls/>
        <c:marker val="1"/>
        <c:axId val="60722560"/>
        <c:axId val="60728448"/>
      </c:lineChart>
      <c:dateAx>
        <c:axId val="60722560"/>
        <c:scaling>
          <c:orientation val="minMax"/>
        </c:scaling>
        <c:axPos val="b"/>
        <c:numFmt formatCode="m/d/yyyy" sourceLinked="1"/>
        <c:tickLblPos val="nextTo"/>
        <c:spPr>
          <a:ln>
            <a:solidFill>
              <a:srgbClr val="1495D6"/>
            </a:solidFill>
          </a:ln>
        </c:spPr>
        <c:txPr>
          <a:bodyPr/>
          <a:lstStyle/>
          <a:p>
            <a:pPr>
              <a:defRPr sz="1300" b="1" i="1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0728448"/>
        <c:crosses val="autoZero"/>
        <c:auto val="1"/>
        <c:lblOffset val="100"/>
        <c:baseTimeUnit val="years"/>
      </c:dateAx>
      <c:valAx>
        <c:axId val="60728448"/>
        <c:scaling>
          <c:orientation val="minMax"/>
        </c:scaling>
        <c:axPos val="l"/>
        <c:majorGridlines>
          <c:spPr>
            <a:ln>
              <a:solidFill>
                <a:srgbClr val="1495D6"/>
              </a:solidFill>
            </a:ln>
          </c:spPr>
        </c:majorGridlines>
        <c:numFmt formatCode="0%" sourceLinked="1"/>
        <c:tickLblPos val="nextTo"/>
        <c:spPr>
          <a:ln>
            <a:solidFill>
              <a:srgbClr val="1495D6"/>
            </a:solidFill>
          </a:ln>
        </c:spPr>
        <c:txPr>
          <a:bodyPr/>
          <a:lstStyle/>
          <a:p>
            <a:pPr>
              <a:defRPr sz="1400" b="1" i="1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0722560"/>
        <c:crosses val="autoZero"/>
        <c:crossBetween val="between"/>
      </c:valAx>
      <c:spPr>
        <a:ln>
          <a:solidFill>
            <a:srgbClr val="1495D6"/>
          </a:solidFill>
        </a:ln>
      </c:spPr>
    </c:plotArea>
    <c:legend>
      <c:legendPos val="b"/>
      <c:layout>
        <c:manualLayout>
          <c:xMode val="edge"/>
          <c:yMode val="edge"/>
          <c:x val="0"/>
          <c:y val="0.78009406869556308"/>
          <c:w val="1"/>
          <c:h val="0.20540982508792804"/>
        </c:manualLayout>
      </c:layout>
      <c:txPr>
        <a:bodyPr/>
        <a:lstStyle/>
        <a:p>
          <a:pPr>
            <a:defRPr sz="1000" b="1" i="1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1" tx1="lt1" bg2="dk2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9882777497538207E-2"/>
          <c:y val="0.22406279070153101"/>
          <c:w val="0.896205091794682"/>
          <c:h val="0.44374008194777703"/>
        </c:manualLayout>
      </c:layout>
      <c:lineChart>
        <c:grouping val="standard"/>
        <c:ser>
          <c:idx val="0"/>
          <c:order val="0"/>
          <c:tx>
            <c:strRef>
              <c:f>'Кредиты Тюм.обл.'!$B$16</c:f>
              <c:strCache>
                <c:ptCount val="1"/>
                <c:pt idx="0">
                  <c:v>Задолженность по кредитам, предоставленным заемщикам Тюменской области</c:v>
                </c:pt>
              </c:strCache>
            </c:strRef>
          </c:tx>
          <c:spPr>
            <a:ln w="38100">
              <a:solidFill>
                <a:srgbClr val="B77BB4"/>
              </a:solidFill>
            </a:ln>
          </c:spPr>
          <c:marker>
            <c:symbol val="none"/>
          </c:marker>
          <c:cat>
            <c:numRef>
              <c:f>'Кредиты Тюм.обл.'!$C$15:$J$15</c:f>
              <c:numCache>
                <c:formatCode>m/d/yyyy</c:formatCode>
                <c:ptCount val="8"/>
                <c:pt idx="0">
                  <c:v>39814</c:v>
                </c:pt>
                <c:pt idx="1">
                  <c:v>40179</c:v>
                </c:pt>
                <c:pt idx="2">
                  <c:v>40544</c:v>
                </c:pt>
                <c:pt idx="3">
                  <c:v>40909</c:v>
                </c:pt>
                <c:pt idx="4">
                  <c:v>41275</c:v>
                </c:pt>
                <c:pt idx="5">
                  <c:v>41640</c:v>
                </c:pt>
                <c:pt idx="6">
                  <c:v>42005</c:v>
                </c:pt>
                <c:pt idx="7">
                  <c:v>42370</c:v>
                </c:pt>
              </c:numCache>
            </c:numRef>
          </c:cat>
          <c:val>
            <c:numRef>
              <c:f>'Кредиты Тюм.обл.'!$C$16:$J$16</c:f>
              <c:numCache>
                <c:formatCode>0.0</c:formatCode>
                <c:ptCount val="8"/>
                <c:pt idx="0">
                  <c:v>453.1</c:v>
                </c:pt>
                <c:pt idx="1">
                  <c:v>414.1</c:v>
                </c:pt>
                <c:pt idx="2">
                  <c:v>457.7</c:v>
                </c:pt>
                <c:pt idx="3">
                  <c:v>602.1</c:v>
                </c:pt>
                <c:pt idx="4">
                  <c:v>799.7</c:v>
                </c:pt>
                <c:pt idx="5">
                  <c:v>1103.5</c:v>
                </c:pt>
                <c:pt idx="6">
                  <c:v>1361.4</c:v>
                </c:pt>
                <c:pt idx="7">
                  <c:v>1778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'Кредиты Тюм.обл.'!$B$17</c:f>
              <c:strCache>
                <c:ptCount val="1"/>
                <c:pt idx="0">
                  <c:v>Привлеченные средства клиентов  в Тюменской области</c:v>
                </c:pt>
              </c:strCache>
            </c:strRef>
          </c:tx>
          <c:spPr>
            <a:ln w="41275">
              <a:solidFill>
                <a:srgbClr val="53A9FF"/>
              </a:solidFill>
            </a:ln>
          </c:spPr>
          <c:marker>
            <c:symbol val="none"/>
          </c:marker>
          <c:cat>
            <c:numRef>
              <c:f>'Кредиты Тюм.обл.'!$C$15:$J$15</c:f>
              <c:numCache>
                <c:formatCode>m/d/yyyy</c:formatCode>
                <c:ptCount val="8"/>
                <c:pt idx="0">
                  <c:v>39814</c:v>
                </c:pt>
                <c:pt idx="1">
                  <c:v>40179</c:v>
                </c:pt>
                <c:pt idx="2">
                  <c:v>40544</c:v>
                </c:pt>
                <c:pt idx="3">
                  <c:v>40909</c:v>
                </c:pt>
                <c:pt idx="4">
                  <c:v>41275</c:v>
                </c:pt>
                <c:pt idx="5">
                  <c:v>41640</c:v>
                </c:pt>
                <c:pt idx="6">
                  <c:v>42005</c:v>
                </c:pt>
                <c:pt idx="7">
                  <c:v>42370</c:v>
                </c:pt>
              </c:numCache>
            </c:numRef>
          </c:cat>
          <c:val>
            <c:numRef>
              <c:f>'Кредиты Тюм.обл.'!$C$17:$J$17</c:f>
              <c:numCache>
                <c:formatCode>General</c:formatCode>
                <c:ptCount val="8"/>
                <c:pt idx="0">
                  <c:v>349.4</c:v>
                </c:pt>
                <c:pt idx="1">
                  <c:v>422.2</c:v>
                </c:pt>
                <c:pt idx="2">
                  <c:v>516.20000000000005</c:v>
                </c:pt>
                <c:pt idx="3">
                  <c:v>622.70000000000005</c:v>
                </c:pt>
                <c:pt idx="4">
                  <c:v>719.6</c:v>
                </c:pt>
                <c:pt idx="5">
                  <c:v>819.3</c:v>
                </c:pt>
                <c:pt idx="6">
                  <c:v>892.4</c:v>
                </c:pt>
                <c:pt idx="7">
                  <c:v>1145.2</c:v>
                </c:pt>
              </c:numCache>
            </c:numRef>
          </c:val>
          <c:smooth val="1"/>
        </c:ser>
        <c:dLbls/>
        <c:marker val="1"/>
        <c:axId val="61058048"/>
        <c:axId val="61063936"/>
      </c:lineChart>
      <c:dateAx>
        <c:axId val="61058048"/>
        <c:scaling>
          <c:orientation val="minMax"/>
        </c:scaling>
        <c:axPos val="b"/>
        <c:numFmt formatCode="m/d/yyyy" sourceLinked="1"/>
        <c:tickLblPos val="nextTo"/>
        <c:spPr>
          <a:ln>
            <a:solidFill>
              <a:srgbClr val="1495D6"/>
            </a:solidFill>
          </a:ln>
        </c:spPr>
        <c:txPr>
          <a:bodyPr/>
          <a:lstStyle/>
          <a:p>
            <a:pPr>
              <a:defRPr sz="900" b="1" i="1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1063936"/>
        <c:crosses val="autoZero"/>
        <c:auto val="1"/>
        <c:lblOffset val="100"/>
        <c:baseTimeUnit val="years"/>
      </c:dateAx>
      <c:valAx>
        <c:axId val="61063936"/>
        <c:scaling>
          <c:orientation val="minMax"/>
        </c:scaling>
        <c:axPos val="l"/>
        <c:majorGridlines>
          <c:spPr>
            <a:ln w="15875">
              <a:solidFill>
                <a:srgbClr val="1495D6"/>
              </a:solidFill>
              <a:prstDash val="dash"/>
            </a:ln>
          </c:spPr>
        </c:majorGridlines>
        <c:numFmt formatCode="0" sourceLinked="0"/>
        <c:tickLblPos val="nextTo"/>
        <c:spPr>
          <a:ln>
            <a:solidFill>
              <a:srgbClr val="43A9EF"/>
            </a:solidFill>
          </a:ln>
        </c:spPr>
        <c:txPr>
          <a:bodyPr/>
          <a:lstStyle/>
          <a:p>
            <a:pPr>
              <a:defRPr b="1" i="1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1058048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"/>
          <c:y val="0.8225286476105832"/>
          <c:w val="1"/>
          <c:h val="0.15928016926690702"/>
        </c:manualLayout>
      </c:layout>
      <c:txPr>
        <a:bodyPr/>
        <a:lstStyle/>
        <a:p>
          <a:pPr>
            <a:defRPr b="1" i="1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noFill/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1" tx1="lt1" bg2="dk2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9958475680314"/>
          <c:y val="0.20099319443476604"/>
          <c:w val="0.8804089956778629"/>
          <c:h val="0.39699935738121206"/>
        </c:manualLayout>
      </c:layout>
      <c:barChart>
        <c:barDir val="col"/>
        <c:grouping val="clustered"/>
        <c:ser>
          <c:idx val="0"/>
          <c:order val="0"/>
          <c:tx>
            <c:strRef>
              <c:f>'Кредиты Тюм.обл.'!$C$47</c:f>
              <c:strCache>
                <c:ptCount val="1"/>
                <c:pt idx="0">
                  <c:v>Привлеченные в регионе средства</c:v>
                </c:pt>
              </c:strCache>
            </c:strRef>
          </c:tx>
          <c:spPr>
            <a:solidFill>
              <a:srgbClr val="53A9FF"/>
            </a:solidFill>
          </c:spPr>
          <c:cat>
            <c:strRef>
              <c:f>'Кредиты Тюм.обл.'!$B$48:$B$50</c:f>
              <c:strCache>
                <c:ptCount val="3"/>
                <c:pt idx="0">
                  <c:v>Региональные КО</c:v>
                </c:pt>
                <c:pt idx="1">
                  <c:v>Инорегиональные КО, имеющие филиалы</c:v>
                </c:pt>
                <c:pt idx="2">
                  <c:v>Инорегиональные КО, не имеющие филиалов</c:v>
                </c:pt>
              </c:strCache>
            </c:strRef>
          </c:cat>
          <c:val>
            <c:numRef>
              <c:f>'Кредиты Тюм.обл.'!$C$48:$C$50</c:f>
              <c:numCache>
                <c:formatCode>General</c:formatCode>
                <c:ptCount val="3"/>
                <c:pt idx="0">
                  <c:v>198.1</c:v>
                </c:pt>
                <c:pt idx="1">
                  <c:v>829.6</c:v>
                </c:pt>
                <c:pt idx="2">
                  <c:v>117.5</c:v>
                </c:pt>
              </c:numCache>
            </c:numRef>
          </c:val>
        </c:ser>
        <c:ser>
          <c:idx val="1"/>
          <c:order val="1"/>
          <c:tx>
            <c:strRef>
              <c:f>'Кредиты Тюм.обл.'!$D$47</c:f>
              <c:strCache>
                <c:ptCount val="1"/>
                <c:pt idx="0">
                  <c:v>Задолженность по кредитам, предоставленным  региональным заемщикам</c:v>
                </c:pt>
              </c:strCache>
            </c:strRef>
          </c:tx>
          <c:spPr>
            <a:solidFill>
              <a:srgbClr val="B77BB4"/>
            </a:solidFill>
          </c:spPr>
          <c:cat>
            <c:strRef>
              <c:f>'Кредиты Тюм.обл.'!$B$48:$B$50</c:f>
              <c:strCache>
                <c:ptCount val="3"/>
                <c:pt idx="0">
                  <c:v>Региональные КО</c:v>
                </c:pt>
                <c:pt idx="1">
                  <c:v>Инорегиональные КО, имеющие филиалы</c:v>
                </c:pt>
                <c:pt idx="2">
                  <c:v>Инорегиональные КО, не имеющие филиалов</c:v>
                </c:pt>
              </c:strCache>
            </c:strRef>
          </c:cat>
          <c:val>
            <c:numRef>
              <c:f>'Кредиты Тюм.обл.'!$D$48:$D$50</c:f>
              <c:numCache>
                <c:formatCode>General</c:formatCode>
                <c:ptCount val="3"/>
                <c:pt idx="0">
                  <c:v>129.4</c:v>
                </c:pt>
                <c:pt idx="1">
                  <c:v>1243.4000000000001</c:v>
                </c:pt>
                <c:pt idx="2">
                  <c:v>405.2</c:v>
                </c:pt>
              </c:numCache>
            </c:numRef>
          </c:val>
        </c:ser>
        <c:dLbls/>
        <c:axId val="61507072"/>
        <c:axId val="61508608"/>
      </c:barChart>
      <c:catAx>
        <c:axId val="61507072"/>
        <c:scaling>
          <c:orientation val="minMax"/>
        </c:scaling>
        <c:axPos val="b"/>
        <c:numFmt formatCode="General" sourceLinked="0"/>
        <c:tickLblPos val="nextTo"/>
        <c:spPr>
          <a:ln>
            <a:solidFill>
              <a:srgbClr val="3399FF"/>
            </a:solidFill>
          </a:ln>
        </c:spPr>
        <c:txPr>
          <a:bodyPr/>
          <a:lstStyle/>
          <a:p>
            <a:pPr>
              <a:defRPr sz="800" b="1" i="1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1508608"/>
        <c:crosses val="autoZero"/>
        <c:auto val="1"/>
        <c:lblAlgn val="ctr"/>
        <c:lblOffset val="100"/>
      </c:catAx>
      <c:valAx>
        <c:axId val="61508608"/>
        <c:scaling>
          <c:orientation val="minMax"/>
        </c:scaling>
        <c:axPos val="l"/>
        <c:majorGridlines>
          <c:spPr>
            <a:ln>
              <a:solidFill>
                <a:srgbClr val="00B0F0"/>
              </a:solidFill>
              <a:prstDash val="dash"/>
            </a:ln>
          </c:spPr>
        </c:majorGridlines>
        <c:numFmt formatCode="General" sourceLinked="1"/>
        <c:tickLblPos val="nextTo"/>
        <c:spPr>
          <a:ln>
            <a:solidFill>
              <a:srgbClr val="43A9EF"/>
            </a:solidFill>
          </a:ln>
        </c:spPr>
        <c:txPr>
          <a:bodyPr/>
          <a:lstStyle/>
          <a:p>
            <a:pPr>
              <a:defRPr b="1" i="1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1507072"/>
        <c:crosses val="autoZero"/>
        <c:crossBetween val="between"/>
      </c:valAx>
      <c:spPr>
        <a:ln>
          <a:solidFill>
            <a:srgbClr val="00B0F0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b="1" i="1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2382545931758507E-2"/>
          <c:y val="0.82075102766359331"/>
          <c:w val="0.97761745406824108"/>
          <c:h val="0.15565020553271902"/>
        </c:manualLayout>
      </c:layout>
      <c:txPr>
        <a:bodyPr/>
        <a:lstStyle/>
        <a:p>
          <a:pPr>
            <a:defRPr>
              <a:solidFill>
                <a:srgbClr val="808080"/>
              </a:solidFill>
            </a:defRPr>
          </a:pPr>
          <a:endParaRPr lang="ru-RU"/>
        </a:p>
      </c:txPr>
    </c:legend>
    <c:plotVisOnly val="1"/>
    <c:dispBlanksAs val="gap"/>
  </c:chart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1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sz="1100">
                <a:solidFill>
                  <a:schemeClr val="tx1"/>
                </a:solidFill>
              </a:rPr>
              <a:t>Изменение структуры банковского сектора Тюменской области</a:t>
            </a:r>
          </a:p>
        </c:rich>
      </c:tx>
      <c:layout>
        <c:manualLayout>
          <c:xMode val="edge"/>
          <c:yMode val="edge"/>
          <c:x val="0.13316981397361696"/>
          <c:y val="2.10327783286134E-3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644221559917904"/>
          <c:y val="0.18862081362029001"/>
          <c:w val="0.79089376053962901"/>
          <c:h val="0.44848502158041104"/>
        </c:manualLayout>
      </c:layout>
      <c:lineChart>
        <c:grouping val="standard"/>
        <c:ser>
          <c:idx val="0"/>
          <c:order val="0"/>
          <c:tx>
            <c:strRef>
              <c:f>Лист4!$L$1</c:f>
              <c:strCache>
                <c:ptCount val="1"/>
                <c:pt idx="0">
                  <c:v>КО и филиалы</c:v>
                </c:pt>
              </c:strCache>
            </c:strRef>
          </c:tx>
          <c:spPr>
            <a:ln w="38100">
              <a:solidFill>
                <a:srgbClr val="3399FF"/>
              </a:solidFill>
              <a:prstDash val="solid"/>
            </a:ln>
          </c:spPr>
          <c:marker>
            <c:symbol val="square"/>
            <c:size val="11"/>
            <c:spPr>
              <a:noFill/>
              <a:ln w="9525">
                <a:noFill/>
              </a:ln>
            </c:spPr>
          </c:marker>
          <c:cat>
            <c:numRef>
              <c:f>Лист4!$A$2:$A$18</c:f>
              <c:numCache>
                <c:formatCode>m/d/yyyy</c:formatCode>
                <c:ptCount val="17"/>
                <c:pt idx="0">
                  <c:v>36526</c:v>
                </c:pt>
                <c:pt idx="1">
                  <c:v>36892</c:v>
                </c:pt>
                <c:pt idx="2">
                  <c:v>37257</c:v>
                </c:pt>
                <c:pt idx="3">
                  <c:v>37622</c:v>
                </c:pt>
                <c:pt idx="4">
                  <c:v>37987</c:v>
                </c:pt>
                <c:pt idx="5">
                  <c:v>38353</c:v>
                </c:pt>
                <c:pt idx="6">
                  <c:v>38718</c:v>
                </c:pt>
                <c:pt idx="7">
                  <c:v>39083</c:v>
                </c:pt>
                <c:pt idx="8">
                  <c:v>39448</c:v>
                </c:pt>
                <c:pt idx="9">
                  <c:v>39814</c:v>
                </c:pt>
                <c:pt idx="10">
                  <c:v>40179</c:v>
                </c:pt>
                <c:pt idx="11">
                  <c:v>40544</c:v>
                </c:pt>
                <c:pt idx="12">
                  <c:v>40909</c:v>
                </c:pt>
                <c:pt idx="13">
                  <c:v>41275</c:v>
                </c:pt>
                <c:pt idx="14">
                  <c:v>41640</c:v>
                </c:pt>
                <c:pt idx="15">
                  <c:v>42005</c:v>
                </c:pt>
                <c:pt idx="16">
                  <c:v>42370</c:v>
                </c:pt>
              </c:numCache>
            </c:numRef>
          </c:cat>
          <c:val>
            <c:numRef>
              <c:f>Лист4!$L$2:$L$18</c:f>
              <c:numCache>
                <c:formatCode>General</c:formatCode>
                <c:ptCount val="17"/>
                <c:pt idx="0">
                  <c:v>190</c:v>
                </c:pt>
                <c:pt idx="1">
                  <c:v>196</c:v>
                </c:pt>
                <c:pt idx="2">
                  <c:v>192</c:v>
                </c:pt>
                <c:pt idx="3">
                  <c:v>188</c:v>
                </c:pt>
                <c:pt idx="4">
                  <c:v>193</c:v>
                </c:pt>
                <c:pt idx="5">
                  <c:v>182</c:v>
                </c:pt>
                <c:pt idx="6">
                  <c:v>180</c:v>
                </c:pt>
                <c:pt idx="7">
                  <c:v>173</c:v>
                </c:pt>
                <c:pt idx="8">
                  <c:v>179</c:v>
                </c:pt>
                <c:pt idx="9">
                  <c:v>169</c:v>
                </c:pt>
                <c:pt idx="10">
                  <c:v>159</c:v>
                </c:pt>
                <c:pt idx="11">
                  <c:v>151</c:v>
                </c:pt>
                <c:pt idx="12">
                  <c:v>138</c:v>
                </c:pt>
                <c:pt idx="13">
                  <c:v>114</c:v>
                </c:pt>
                <c:pt idx="14">
                  <c:v>97</c:v>
                </c:pt>
                <c:pt idx="15">
                  <c:v>65</c:v>
                </c:pt>
                <c:pt idx="16">
                  <c:v>45</c:v>
                </c:pt>
              </c:numCache>
            </c:numRef>
          </c:val>
          <c:smooth val="1"/>
        </c:ser>
        <c:dLbls/>
        <c:marker val="1"/>
        <c:axId val="69047040"/>
        <c:axId val="69048576"/>
      </c:lineChart>
      <c:lineChart>
        <c:grouping val="standard"/>
        <c:ser>
          <c:idx val="1"/>
          <c:order val="1"/>
          <c:tx>
            <c:strRef>
              <c:f>Лист4!$M$1</c:f>
              <c:strCache>
                <c:ptCount val="1"/>
                <c:pt idx="0">
                  <c:v>ВСП</c:v>
                </c:pt>
              </c:strCache>
            </c:strRef>
          </c:tx>
          <c:spPr>
            <a:ln w="38100">
              <a:solidFill>
                <a:srgbClr val="B77BB4"/>
              </a:solidFill>
              <a:prstDash val="solid"/>
            </a:ln>
          </c:spPr>
          <c:marker>
            <c:symbol val="none"/>
          </c:marker>
          <c:cat>
            <c:numRef>
              <c:f>Лист4!$A$2:$A$18</c:f>
              <c:numCache>
                <c:formatCode>m/d/yyyy</c:formatCode>
                <c:ptCount val="17"/>
                <c:pt idx="0">
                  <c:v>36526</c:v>
                </c:pt>
                <c:pt idx="1">
                  <c:v>36892</c:v>
                </c:pt>
                <c:pt idx="2">
                  <c:v>37257</c:v>
                </c:pt>
                <c:pt idx="3">
                  <c:v>37622</c:v>
                </c:pt>
                <c:pt idx="4">
                  <c:v>37987</c:v>
                </c:pt>
                <c:pt idx="5">
                  <c:v>38353</c:v>
                </c:pt>
                <c:pt idx="6">
                  <c:v>38718</c:v>
                </c:pt>
                <c:pt idx="7">
                  <c:v>39083</c:v>
                </c:pt>
                <c:pt idx="8">
                  <c:v>39448</c:v>
                </c:pt>
                <c:pt idx="9">
                  <c:v>39814</c:v>
                </c:pt>
                <c:pt idx="10">
                  <c:v>40179</c:v>
                </c:pt>
                <c:pt idx="11">
                  <c:v>40544</c:v>
                </c:pt>
                <c:pt idx="12">
                  <c:v>40909</c:v>
                </c:pt>
                <c:pt idx="13">
                  <c:v>41275</c:v>
                </c:pt>
                <c:pt idx="14">
                  <c:v>41640</c:v>
                </c:pt>
                <c:pt idx="15">
                  <c:v>42005</c:v>
                </c:pt>
                <c:pt idx="16">
                  <c:v>42370</c:v>
                </c:pt>
              </c:numCache>
            </c:numRef>
          </c:cat>
          <c:val>
            <c:numRef>
              <c:f>Лист4!$M$2:$M$18</c:f>
              <c:numCache>
                <c:formatCode>General</c:formatCode>
                <c:ptCount val="17"/>
                <c:pt idx="0">
                  <c:v>781</c:v>
                </c:pt>
                <c:pt idx="1">
                  <c:v>755</c:v>
                </c:pt>
                <c:pt idx="2">
                  <c:v>777</c:v>
                </c:pt>
                <c:pt idx="3">
                  <c:v>824</c:v>
                </c:pt>
                <c:pt idx="4">
                  <c:v>852</c:v>
                </c:pt>
                <c:pt idx="5">
                  <c:v>902</c:v>
                </c:pt>
                <c:pt idx="6">
                  <c:v>981</c:v>
                </c:pt>
                <c:pt idx="7">
                  <c:v>1049</c:v>
                </c:pt>
                <c:pt idx="8">
                  <c:v>1123</c:v>
                </c:pt>
                <c:pt idx="9">
                  <c:v>1177</c:v>
                </c:pt>
                <c:pt idx="10">
                  <c:v>1079</c:v>
                </c:pt>
                <c:pt idx="11">
                  <c:v>1060</c:v>
                </c:pt>
                <c:pt idx="12">
                  <c:v>1089</c:v>
                </c:pt>
                <c:pt idx="13">
                  <c:v>1192</c:v>
                </c:pt>
                <c:pt idx="14">
                  <c:v>1262</c:v>
                </c:pt>
                <c:pt idx="15">
                  <c:v>1216</c:v>
                </c:pt>
                <c:pt idx="16">
                  <c:v>1079</c:v>
                </c:pt>
              </c:numCache>
            </c:numRef>
          </c:val>
          <c:smooth val="1"/>
        </c:ser>
        <c:dLbls/>
        <c:marker val="1"/>
        <c:axId val="69083136"/>
        <c:axId val="69084672"/>
      </c:lineChart>
      <c:dateAx>
        <c:axId val="69047040"/>
        <c:scaling>
          <c:orientation val="minMax"/>
        </c:scaling>
        <c:axPos val="b"/>
        <c:numFmt formatCode="dd/mm/yyyy" sourceLinked="0"/>
        <c:tickLblPos val="nextTo"/>
        <c:spPr>
          <a:ln w="9525">
            <a:noFill/>
          </a:ln>
        </c:spPr>
        <c:txPr>
          <a:bodyPr rot="-5400000" vert="horz"/>
          <a:lstStyle/>
          <a:p>
            <a:pPr>
              <a:defRPr sz="1200" b="1" i="1" u="none" strike="noStrike" baseline="0">
                <a:solidFill>
                  <a:srgbClr val="80808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9048576"/>
        <c:crosses val="autoZero"/>
        <c:auto val="1"/>
        <c:lblOffset val="100"/>
        <c:baseTimeUnit val="years"/>
      </c:dateAx>
      <c:valAx>
        <c:axId val="69048576"/>
        <c:scaling>
          <c:orientation val="minMax"/>
        </c:scaling>
        <c:axPos val="l"/>
        <c:majorGridlines>
          <c:spPr>
            <a:ln>
              <a:solidFill>
                <a:srgbClr val="53A9FF"/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tx2">
                <a:lumMod val="60000"/>
                <a:lumOff val="40000"/>
              </a:schemeClr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9047040"/>
        <c:crosses val="autoZero"/>
        <c:crossBetween val="between"/>
      </c:valAx>
      <c:dateAx>
        <c:axId val="69083136"/>
        <c:scaling>
          <c:orientation val="minMax"/>
        </c:scaling>
        <c:delete val="1"/>
        <c:axPos val="b"/>
        <c:numFmt formatCode="m/d/yyyy" sourceLinked="1"/>
        <c:tickLblPos val="none"/>
        <c:crossAx val="69084672"/>
        <c:crosses val="autoZero"/>
        <c:auto val="1"/>
        <c:lblOffset val="100"/>
        <c:baseTimeUnit val="years"/>
      </c:dateAx>
      <c:valAx>
        <c:axId val="69084672"/>
        <c:scaling>
          <c:orientation val="minMax"/>
          <c:min val="0"/>
        </c:scaling>
        <c:axPos val="r"/>
        <c:numFmt formatCode="General" sourceLinked="1"/>
        <c:tickLblPos val="nextTo"/>
        <c:spPr>
          <a:ln>
            <a:solidFill>
              <a:srgbClr val="B77BB4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9083136"/>
        <c:crosses val="max"/>
        <c:crossBetween val="between"/>
      </c:valAx>
      <c:spPr>
        <a:noFill/>
        <a:ln w="25400">
          <a:solidFill>
            <a:srgbClr val="53A9FF"/>
          </a:solidFill>
        </a:ln>
      </c:spPr>
    </c:plotArea>
    <c:legend>
      <c:legendPos val="b"/>
      <c:layout>
        <c:manualLayout>
          <c:xMode val="edge"/>
          <c:yMode val="edge"/>
          <c:x val="3.25218851722597E-2"/>
          <c:y val="0.90785981851073216"/>
          <c:w val="0.93086003400518413"/>
          <c:h val="4.8879793980554608E-2"/>
        </c:manualLayout>
      </c:layout>
      <c:txPr>
        <a:bodyPr/>
        <a:lstStyle/>
        <a:p>
          <a:pPr>
            <a:defRPr sz="1285" b="1" i="1" u="none" strike="noStrike" baseline="0">
              <a:solidFill>
                <a:srgbClr val="777777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1" tx1="lt1" bg2="dk2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314274162497142E-2"/>
          <c:y val="4.5320332054608302E-2"/>
          <c:w val="0.89225525771250402"/>
          <c:h val="0.71634633188904895"/>
        </c:manualLayout>
      </c:layout>
      <c:barChart>
        <c:barDir val="col"/>
        <c:grouping val="clustered"/>
        <c:ser>
          <c:idx val="0"/>
          <c:order val="0"/>
          <c:tx>
            <c:strRef>
              <c:f>Таблица_5.4!$B$7</c:f>
              <c:strCache>
                <c:ptCount val="1"/>
                <c:pt idx="0">
                  <c:v>Собственные средства (капитал), млрд руб.</c:v>
                </c:pt>
              </c:strCache>
            </c:strRef>
          </c:tx>
          <c:spPr>
            <a:solidFill>
              <a:srgbClr val="53A9FF"/>
            </a:solidFill>
          </c:spPr>
          <c:cat>
            <c:strRef>
              <c:f>Таблица_5.4!$C$6:$J$6</c:f>
              <c:strCache>
                <c:ptCount val="8"/>
                <c:pt idx="0">
                  <c:v>01.01.2009</c:v>
                </c:pt>
                <c:pt idx="1">
                  <c:v>01.01.2010</c:v>
                </c:pt>
                <c:pt idx="2">
                  <c:v>01.01.2011</c:v>
                </c:pt>
                <c:pt idx="3">
                  <c:v>01.01.2012</c:v>
                </c:pt>
                <c:pt idx="4">
                  <c:v>01.01.2013</c:v>
                </c:pt>
                <c:pt idx="5">
                  <c:v>01.01.2014</c:v>
                </c:pt>
                <c:pt idx="6">
                  <c:v>01.01.2015</c:v>
                </c:pt>
                <c:pt idx="7">
                  <c:v>01.01.2016</c:v>
                </c:pt>
              </c:strCache>
            </c:strRef>
          </c:cat>
          <c:val>
            <c:numRef>
              <c:f>Таблица_5.4!$C$7:$J$7</c:f>
              <c:numCache>
                <c:formatCode>###,###,###,##0.######</c:formatCode>
                <c:ptCount val="8"/>
                <c:pt idx="0">
                  <c:v>35.299999999999997</c:v>
                </c:pt>
                <c:pt idx="1">
                  <c:v>44.8</c:v>
                </c:pt>
                <c:pt idx="2">
                  <c:v>45.5</c:v>
                </c:pt>
                <c:pt idx="3">
                  <c:v>47.7</c:v>
                </c:pt>
                <c:pt idx="4">
                  <c:v>56.9</c:v>
                </c:pt>
                <c:pt idx="5">
                  <c:v>77.400000000000006</c:v>
                </c:pt>
                <c:pt idx="6">
                  <c:v>64.2</c:v>
                </c:pt>
                <c:pt idx="7">
                  <c:v>87.1</c:v>
                </c:pt>
              </c:numCache>
            </c:numRef>
          </c:val>
        </c:ser>
        <c:ser>
          <c:idx val="1"/>
          <c:order val="1"/>
          <c:tx>
            <c:strRef>
              <c:f>Таблица_5.4!$B$8</c:f>
              <c:strCache>
                <c:ptCount val="1"/>
                <c:pt idx="0">
                  <c:v>Активы, взвешенные по уровню риска, млрд руб.</c:v>
                </c:pt>
              </c:strCache>
            </c:strRef>
          </c:tx>
          <c:spPr>
            <a:solidFill>
              <a:srgbClr val="B77BB4"/>
            </a:solidFill>
          </c:spPr>
          <c:cat>
            <c:strRef>
              <c:f>Таблица_5.4!$C$6:$J$6</c:f>
              <c:strCache>
                <c:ptCount val="8"/>
                <c:pt idx="0">
                  <c:v>01.01.2009</c:v>
                </c:pt>
                <c:pt idx="1">
                  <c:v>01.01.2010</c:v>
                </c:pt>
                <c:pt idx="2">
                  <c:v>01.01.2011</c:v>
                </c:pt>
                <c:pt idx="3">
                  <c:v>01.01.2012</c:v>
                </c:pt>
                <c:pt idx="4">
                  <c:v>01.01.2013</c:v>
                </c:pt>
                <c:pt idx="5">
                  <c:v>01.01.2014</c:v>
                </c:pt>
                <c:pt idx="6">
                  <c:v>01.01.2015</c:v>
                </c:pt>
                <c:pt idx="7">
                  <c:v>01.01.2016</c:v>
                </c:pt>
              </c:strCache>
            </c:strRef>
          </c:cat>
          <c:val>
            <c:numRef>
              <c:f>Таблица_5.4!$C$8:$J$8</c:f>
              <c:numCache>
                <c:formatCode>###,###,###,##0</c:formatCode>
                <c:ptCount val="8"/>
                <c:pt idx="0">
                  <c:v>224.4</c:v>
                </c:pt>
                <c:pt idx="1">
                  <c:v>217.5</c:v>
                </c:pt>
                <c:pt idx="2">
                  <c:v>279.3</c:v>
                </c:pt>
                <c:pt idx="3">
                  <c:v>351.4</c:v>
                </c:pt>
                <c:pt idx="4">
                  <c:v>426.1</c:v>
                </c:pt>
                <c:pt idx="5">
                  <c:v>535.4</c:v>
                </c:pt>
                <c:pt idx="6">
                  <c:v>307.3</c:v>
                </c:pt>
                <c:pt idx="7">
                  <c:v>472.1</c:v>
                </c:pt>
              </c:numCache>
            </c:numRef>
          </c:val>
        </c:ser>
        <c:dLbls/>
        <c:axId val="69064576"/>
        <c:axId val="69066112"/>
      </c:barChart>
      <c:lineChart>
        <c:grouping val="standard"/>
        <c:ser>
          <c:idx val="2"/>
          <c:order val="2"/>
          <c:tx>
            <c:strRef>
              <c:f>Таблица_5.4!$B$10</c:f>
              <c:strCache>
                <c:ptCount val="1"/>
                <c:pt idx="0">
                  <c:v>Агрегированный показатель достаточности капитала, %</c:v>
                </c:pt>
              </c:strCache>
            </c:strRef>
          </c:tx>
          <c:spPr>
            <a:ln w="41275">
              <a:solidFill>
                <a:srgbClr val="80808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3.2213111801818804E-3"/>
                  <c:y val="-3.371765882222240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4426223603637704E-3"/>
                  <c:y val="-4.1498657011966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0532779504547125E-3"/>
                  <c:y val="-5.96543194547012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770489441455102E-2"/>
                  <c:y val="-3.63113248854702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549178261273204E-2"/>
                  <c:y val="-5.187332126495751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8319667702728308E-3"/>
                  <c:y val="-2.593666063247870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4159833851364103E-2"/>
                  <c:y val="-5.706065339145319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Таблица_5.4!$C$6:$J$6</c:f>
              <c:strCache>
                <c:ptCount val="8"/>
                <c:pt idx="0">
                  <c:v>01.01.2009</c:v>
                </c:pt>
                <c:pt idx="1">
                  <c:v>01.01.2010</c:v>
                </c:pt>
                <c:pt idx="2">
                  <c:v>01.01.2011</c:v>
                </c:pt>
                <c:pt idx="3">
                  <c:v>01.01.2012</c:v>
                </c:pt>
                <c:pt idx="4">
                  <c:v>01.01.2013</c:v>
                </c:pt>
                <c:pt idx="5">
                  <c:v>01.01.2014</c:v>
                </c:pt>
                <c:pt idx="6">
                  <c:v>01.01.2015</c:v>
                </c:pt>
                <c:pt idx="7">
                  <c:v>01.01.2016</c:v>
                </c:pt>
              </c:strCache>
            </c:strRef>
          </c:cat>
          <c:val>
            <c:numRef>
              <c:f>Таблица_5.4!$C$10:$J$10</c:f>
              <c:numCache>
                <c:formatCode>0%</c:formatCode>
                <c:ptCount val="8"/>
                <c:pt idx="0">
                  <c:v>0.15730837789661303</c:v>
                </c:pt>
                <c:pt idx="1">
                  <c:v>0.20597701149425302</c:v>
                </c:pt>
                <c:pt idx="2">
                  <c:v>0.16290726817042606</c:v>
                </c:pt>
                <c:pt idx="3">
                  <c:v>0.13574274331246405</c:v>
                </c:pt>
                <c:pt idx="4">
                  <c:v>0.13353672846749604</c:v>
                </c:pt>
                <c:pt idx="5">
                  <c:v>0.14456481135599603</c:v>
                </c:pt>
                <c:pt idx="6">
                  <c:v>0.20891636836967103</c:v>
                </c:pt>
                <c:pt idx="7">
                  <c:v>0.18449481042152105</c:v>
                </c:pt>
              </c:numCache>
            </c:numRef>
          </c:val>
          <c:smooth val="1"/>
        </c:ser>
        <c:dLbls/>
        <c:marker val="1"/>
        <c:axId val="69102208"/>
        <c:axId val="69100672"/>
      </c:lineChart>
      <c:catAx>
        <c:axId val="69064576"/>
        <c:scaling>
          <c:orientation val="minMax"/>
        </c:scaling>
        <c:axPos val="b"/>
        <c:numFmt formatCode="General" sourceLinked="0"/>
        <c:tickLblPos val="nextTo"/>
        <c:spPr>
          <a:ln>
            <a:solidFill>
              <a:srgbClr val="1495D6"/>
            </a:solidFill>
          </a:ln>
        </c:spPr>
        <c:txPr>
          <a:bodyPr/>
          <a:lstStyle/>
          <a:p>
            <a:pPr>
              <a:defRPr>
                <a:solidFill>
                  <a:srgbClr val="808080"/>
                </a:solidFill>
              </a:defRPr>
            </a:pPr>
            <a:endParaRPr lang="ru-RU"/>
          </a:p>
        </c:txPr>
        <c:crossAx val="69066112"/>
        <c:crosses val="autoZero"/>
        <c:auto val="1"/>
        <c:lblAlgn val="ctr"/>
        <c:lblOffset val="100"/>
      </c:catAx>
      <c:valAx>
        <c:axId val="69066112"/>
        <c:scaling>
          <c:orientation val="minMax"/>
        </c:scaling>
        <c:axPos val="l"/>
        <c:majorGridlines>
          <c:spPr>
            <a:ln>
              <a:solidFill>
                <a:srgbClr val="1495D6"/>
              </a:solidFill>
            </a:ln>
          </c:spPr>
        </c:majorGridlines>
        <c:numFmt formatCode="#,##0" sourceLinked="0"/>
        <c:tickLblPos val="nextTo"/>
        <c:spPr>
          <a:ln>
            <a:solidFill>
              <a:srgbClr val="1495D6"/>
            </a:solidFill>
          </a:ln>
        </c:spPr>
        <c:txPr>
          <a:bodyPr/>
          <a:lstStyle/>
          <a:p>
            <a:pPr>
              <a:defRPr sz="1600">
                <a:solidFill>
                  <a:srgbClr val="808080"/>
                </a:solidFill>
              </a:defRPr>
            </a:pPr>
            <a:endParaRPr lang="ru-RU"/>
          </a:p>
        </c:txPr>
        <c:crossAx val="69064576"/>
        <c:crosses val="autoZero"/>
        <c:crossBetween val="between"/>
      </c:valAx>
      <c:valAx>
        <c:axId val="69100672"/>
        <c:scaling>
          <c:orientation val="minMax"/>
        </c:scaling>
        <c:axPos val="r"/>
        <c:numFmt formatCode="0%" sourceLinked="1"/>
        <c:tickLblPos val="nextTo"/>
        <c:spPr>
          <a:ln>
            <a:solidFill>
              <a:srgbClr val="1495D6"/>
            </a:solidFill>
          </a:ln>
        </c:spPr>
        <c:txPr>
          <a:bodyPr/>
          <a:lstStyle/>
          <a:p>
            <a:pPr>
              <a:defRPr sz="1600">
                <a:solidFill>
                  <a:srgbClr val="808080"/>
                </a:solidFill>
              </a:defRPr>
            </a:pPr>
            <a:endParaRPr lang="ru-RU"/>
          </a:p>
        </c:txPr>
        <c:crossAx val="69102208"/>
        <c:crosses val="max"/>
        <c:crossBetween val="between"/>
      </c:valAx>
      <c:catAx>
        <c:axId val="69102208"/>
        <c:scaling>
          <c:orientation val="minMax"/>
        </c:scaling>
        <c:delete val="1"/>
        <c:axPos val="b"/>
        <c:numFmt formatCode="General" sourceLinked="0"/>
        <c:tickLblPos val="none"/>
        <c:crossAx val="69100672"/>
        <c:crosses val="autoZero"/>
        <c:auto val="1"/>
        <c:lblAlgn val="ctr"/>
        <c:lblOffset val="100"/>
      </c:catAx>
      <c:spPr>
        <a:ln>
          <a:solidFill>
            <a:srgbClr val="1495D6"/>
          </a:solidFill>
        </a:ln>
      </c:spPr>
    </c:plotArea>
    <c:legend>
      <c:legendPos val="b"/>
      <c:layout>
        <c:manualLayout>
          <c:xMode val="edge"/>
          <c:yMode val="edge"/>
          <c:x val="3.1254835137352201E-2"/>
          <c:y val="0.85555955384042304"/>
          <c:w val="0.88594922401911114"/>
          <c:h val="0.12887844978009003"/>
        </c:manualLayout>
      </c:layout>
      <c:txPr>
        <a:bodyPr/>
        <a:lstStyle/>
        <a:p>
          <a:pPr>
            <a:defRPr>
              <a:solidFill>
                <a:srgbClr val="808080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200" b="1" i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1" tx1="lt1" bg2="dk2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7487798533243895E-2"/>
          <c:y val="2.0897088875646799E-2"/>
          <c:w val="0.92048767047672297"/>
          <c:h val="0.69974232661017521"/>
        </c:manualLayout>
      </c:layout>
      <c:barChart>
        <c:barDir val="col"/>
        <c:grouping val="stacked"/>
        <c:ser>
          <c:idx val="1"/>
          <c:order val="0"/>
          <c:tx>
            <c:strRef>
              <c:f>субъекты!$D$26</c:f>
              <c:strCache>
                <c:ptCount val="1"/>
                <c:pt idx="0">
                  <c:v>региональные КО</c:v>
                </c:pt>
              </c:strCache>
            </c:strRef>
          </c:tx>
          <c:spPr>
            <a:solidFill>
              <a:srgbClr val="B77BB4"/>
            </a:solidFill>
          </c:spPr>
          <c:cat>
            <c:numRef>
              <c:f>субъекты!$B$27:$B$33</c:f>
              <c:numCache>
                <c:formatCode>m/d/yyyy</c:formatCode>
                <c:ptCount val="7"/>
                <c:pt idx="0">
                  <c:v>40179</c:v>
                </c:pt>
                <c:pt idx="1">
                  <c:v>40544</c:v>
                </c:pt>
                <c:pt idx="2">
                  <c:v>40909</c:v>
                </c:pt>
                <c:pt idx="3">
                  <c:v>41275</c:v>
                </c:pt>
                <c:pt idx="4">
                  <c:v>41640</c:v>
                </c:pt>
                <c:pt idx="5">
                  <c:v>42005</c:v>
                </c:pt>
                <c:pt idx="6">
                  <c:v>42370</c:v>
                </c:pt>
              </c:numCache>
            </c:numRef>
          </c:cat>
          <c:val>
            <c:numRef>
              <c:f>субъекты!$D$27:$D$33</c:f>
              <c:numCache>
                <c:formatCode>#,##0</c:formatCode>
                <c:ptCount val="7"/>
                <c:pt idx="0">
                  <c:v>24.7759</c:v>
                </c:pt>
                <c:pt idx="1">
                  <c:v>31.086476999999999</c:v>
                </c:pt>
                <c:pt idx="2">
                  <c:v>34.183720000000001</c:v>
                </c:pt>
                <c:pt idx="3">
                  <c:v>39.160122000000008</c:v>
                </c:pt>
                <c:pt idx="4">
                  <c:v>42.869708000000003</c:v>
                </c:pt>
                <c:pt idx="5">
                  <c:v>26.560599999999976</c:v>
                </c:pt>
                <c:pt idx="6">
                  <c:v>53.9711</c:v>
                </c:pt>
              </c:numCache>
            </c:numRef>
          </c:val>
        </c:ser>
        <c:ser>
          <c:idx val="0"/>
          <c:order val="1"/>
          <c:tx>
            <c:strRef>
              <c:f>субъекты!$E$26</c:f>
              <c:strCache>
                <c:ptCount val="1"/>
                <c:pt idx="0">
                  <c:v>инорегиональные КО, имеющие филиалы на территории области</c:v>
                </c:pt>
              </c:strCache>
            </c:strRef>
          </c:tx>
          <c:spPr>
            <a:solidFill>
              <a:srgbClr val="3399FF"/>
            </a:solidFill>
          </c:spPr>
          <c:cat>
            <c:numRef>
              <c:f>субъекты!$B$27:$B$33</c:f>
              <c:numCache>
                <c:formatCode>m/d/yyyy</c:formatCode>
                <c:ptCount val="7"/>
                <c:pt idx="0">
                  <c:v>40179</c:v>
                </c:pt>
                <c:pt idx="1">
                  <c:v>40544</c:v>
                </c:pt>
                <c:pt idx="2">
                  <c:v>40909</c:v>
                </c:pt>
                <c:pt idx="3">
                  <c:v>41275</c:v>
                </c:pt>
                <c:pt idx="4">
                  <c:v>41640</c:v>
                </c:pt>
                <c:pt idx="5">
                  <c:v>42005</c:v>
                </c:pt>
                <c:pt idx="6">
                  <c:v>42370</c:v>
                </c:pt>
              </c:numCache>
            </c:numRef>
          </c:cat>
          <c:val>
            <c:numRef>
              <c:f>субъекты!$E$27:$E$33</c:f>
              <c:numCache>
                <c:formatCode>#,##0</c:formatCode>
                <c:ptCount val="7"/>
                <c:pt idx="0">
                  <c:v>36.819635000000005</c:v>
                </c:pt>
                <c:pt idx="1">
                  <c:v>36.975120000000011</c:v>
                </c:pt>
                <c:pt idx="2">
                  <c:v>55.913259999999994</c:v>
                </c:pt>
                <c:pt idx="3">
                  <c:v>66.352716999999956</c:v>
                </c:pt>
                <c:pt idx="4">
                  <c:v>81.319200000000009</c:v>
                </c:pt>
                <c:pt idx="5">
                  <c:v>93.622399999999956</c:v>
                </c:pt>
                <c:pt idx="6">
                  <c:v>68.881699999999995</c:v>
                </c:pt>
              </c:numCache>
            </c:numRef>
          </c:val>
        </c:ser>
        <c:ser>
          <c:idx val="2"/>
          <c:order val="2"/>
          <c:tx>
            <c:strRef>
              <c:f>субъекты!$F$26</c:f>
              <c:strCache>
                <c:ptCount val="1"/>
                <c:pt idx="0">
                  <c:v>инорегиональные КО, не имеющие филалов на территории области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</c:spPr>
          <c:cat>
            <c:numRef>
              <c:f>субъекты!$B$27:$B$33</c:f>
              <c:numCache>
                <c:formatCode>m/d/yyyy</c:formatCode>
                <c:ptCount val="7"/>
                <c:pt idx="0">
                  <c:v>40179</c:v>
                </c:pt>
                <c:pt idx="1">
                  <c:v>40544</c:v>
                </c:pt>
                <c:pt idx="2">
                  <c:v>40909</c:v>
                </c:pt>
                <c:pt idx="3">
                  <c:v>41275</c:v>
                </c:pt>
                <c:pt idx="4">
                  <c:v>41640</c:v>
                </c:pt>
                <c:pt idx="5">
                  <c:v>42005</c:v>
                </c:pt>
                <c:pt idx="6">
                  <c:v>42370</c:v>
                </c:pt>
              </c:numCache>
            </c:numRef>
          </c:cat>
          <c:val>
            <c:numRef>
              <c:f>субъекты!$F$27:$F$33</c:f>
              <c:numCache>
                <c:formatCode>#,##0</c:formatCode>
                <c:ptCount val="7"/>
                <c:pt idx="0">
                  <c:v>3.1710069999999986</c:v>
                </c:pt>
                <c:pt idx="1">
                  <c:v>5.507539999999997</c:v>
                </c:pt>
                <c:pt idx="2">
                  <c:v>4.2610980000000005</c:v>
                </c:pt>
                <c:pt idx="3">
                  <c:v>18.801196999999988</c:v>
                </c:pt>
                <c:pt idx="4">
                  <c:v>24.162927</c:v>
                </c:pt>
                <c:pt idx="5">
                  <c:v>25.352399999999999</c:v>
                </c:pt>
                <c:pt idx="6">
                  <c:v>17.927</c:v>
                </c:pt>
              </c:numCache>
            </c:numRef>
          </c:val>
        </c:ser>
        <c:dLbls/>
        <c:overlap val="100"/>
        <c:axId val="69137920"/>
        <c:axId val="69139456"/>
      </c:barChart>
      <c:dateAx>
        <c:axId val="69137920"/>
        <c:scaling>
          <c:orientation val="minMax"/>
        </c:scaling>
        <c:axPos val="b"/>
        <c:numFmt formatCode="m/d/yyyy" sourceLinked="0"/>
        <c:tickLblPos val="nextTo"/>
        <c:spPr>
          <a:ln>
            <a:solidFill>
              <a:srgbClr val="53A9FF"/>
            </a:solidFill>
          </a:ln>
        </c:spPr>
        <c:txPr>
          <a:bodyPr/>
          <a:lstStyle/>
          <a:p>
            <a:pPr>
              <a:defRPr sz="1400">
                <a:solidFill>
                  <a:srgbClr val="808080"/>
                </a:solidFill>
              </a:defRPr>
            </a:pPr>
            <a:endParaRPr lang="ru-RU"/>
          </a:p>
        </c:txPr>
        <c:crossAx val="69139456"/>
        <c:crosses val="autoZero"/>
        <c:auto val="1"/>
        <c:lblOffset val="100"/>
        <c:baseTimeUnit val="years"/>
      </c:dateAx>
      <c:valAx>
        <c:axId val="69139456"/>
        <c:scaling>
          <c:orientation val="minMax"/>
        </c:scaling>
        <c:axPos val="l"/>
        <c:majorGridlines>
          <c:spPr>
            <a:ln>
              <a:solidFill>
                <a:srgbClr val="43A9EF"/>
              </a:solidFill>
              <a:prstDash val="dash"/>
            </a:ln>
          </c:spPr>
        </c:majorGridlines>
        <c:numFmt formatCode="#,##0" sourceLinked="0"/>
        <c:tickLblPos val="nextTo"/>
        <c:spPr>
          <a:ln>
            <a:solidFill>
              <a:srgbClr val="43A9EF"/>
            </a:solidFill>
          </a:ln>
        </c:spPr>
        <c:txPr>
          <a:bodyPr/>
          <a:lstStyle/>
          <a:p>
            <a:pPr>
              <a:defRPr>
                <a:solidFill>
                  <a:srgbClr val="808080"/>
                </a:solidFill>
              </a:defRPr>
            </a:pPr>
            <a:endParaRPr lang="ru-RU"/>
          </a:p>
        </c:txPr>
        <c:crossAx val="69137920"/>
        <c:crosses val="autoZero"/>
        <c:crossBetween val="between"/>
      </c:valAx>
      <c:spPr>
        <a:noFill/>
        <a:ln>
          <a:solidFill>
            <a:srgbClr val="1495D6"/>
          </a:solidFill>
        </a:ln>
      </c:spPr>
    </c:plotArea>
    <c:legend>
      <c:legendPos val="b"/>
      <c:layout/>
      <c:txPr>
        <a:bodyPr/>
        <a:lstStyle/>
        <a:p>
          <a:pPr>
            <a:defRPr>
              <a:solidFill>
                <a:srgbClr val="808080"/>
              </a:solidFill>
            </a:defRPr>
          </a:pPr>
          <a:endParaRPr lang="ru-RU"/>
        </a:p>
      </c:txPr>
    </c:legend>
    <c:plotVisOnly val="1"/>
    <c:dispBlanksAs val="gap"/>
  </c:chart>
  <c:spPr>
    <a:noFill/>
  </c:spPr>
  <c:txPr>
    <a:bodyPr/>
    <a:lstStyle/>
    <a:p>
      <a:pPr>
        <a:defRPr sz="1400" b="1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0.78629</cdr:y>
    </cdr:from>
    <cdr:to>
      <cdr:x>1</cdr:x>
      <cdr:y>1</cdr:y>
    </cdr:to>
    <cdr:sp macro="" textlink="">
      <cdr:nvSpPr>
        <cdr:cNvPr id="2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4303057"/>
          <a:ext cx="8856984" cy="116955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indent="449580"/>
          <a:r>
            <a:rPr lang="ru-RU" sz="1400" b="1" i="1" dirty="0" smtClean="0">
              <a:solidFill>
                <a:srgbClr val="808080"/>
              </a:solidFill>
              <a:effectLst/>
              <a:latin typeface="Calibri"/>
              <a:ea typeface="Calibri"/>
              <a:cs typeface="Times New Roman"/>
            </a:rPr>
            <a:t>	Доля </a:t>
          </a:r>
          <a:r>
            <a:rPr lang="ru-RU" sz="1400" b="1" i="1" dirty="0">
              <a:solidFill>
                <a:srgbClr val="808080"/>
              </a:solidFill>
              <a:effectLst/>
              <a:latin typeface="Calibri"/>
              <a:ea typeface="Calibri"/>
              <a:cs typeface="Times New Roman"/>
            </a:rPr>
            <a:t>просроченной задолженности по кредитам юридических лиц, Россия</a:t>
          </a:r>
          <a:endParaRPr lang="ru-RU" sz="1400" dirty="0">
            <a:solidFill>
              <a:srgbClr val="808080"/>
            </a:solidFill>
            <a:effectLst/>
            <a:latin typeface="Calibri"/>
            <a:ea typeface="Calibri"/>
            <a:cs typeface="Times New Roman"/>
          </a:endParaRPr>
        </a:p>
        <a:p xmlns:a="http://schemas.openxmlformats.org/drawingml/2006/main">
          <a:pPr indent="449580"/>
          <a:r>
            <a:rPr lang="ru-RU" sz="1400" b="1" i="1" dirty="0" smtClean="0">
              <a:solidFill>
                <a:srgbClr val="808080"/>
              </a:solidFill>
              <a:effectLst/>
              <a:latin typeface="Calibri"/>
              <a:ea typeface="Calibri"/>
              <a:cs typeface="Times New Roman"/>
            </a:rPr>
            <a:t>	Доля </a:t>
          </a:r>
          <a:r>
            <a:rPr lang="ru-RU" sz="1400" b="1" i="1" dirty="0">
              <a:solidFill>
                <a:srgbClr val="808080"/>
              </a:solidFill>
              <a:effectLst/>
              <a:latin typeface="Calibri"/>
              <a:ea typeface="Calibri"/>
              <a:cs typeface="Times New Roman"/>
            </a:rPr>
            <a:t>просроченной задолженности по кредитам юридических лиц, Тюменская область</a:t>
          </a:r>
          <a:endParaRPr lang="ru-RU" sz="1400" dirty="0">
            <a:solidFill>
              <a:srgbClr val="808080"/>
            </a:solidFill>
            <a:effectLst/>
            <a:latin typeface="Calibri"/>
            <a:ea typeface="Calibri"/>
            <a:cs typeface="Times New Roman"/>
          </a:endParaRPr>
        </a:p>
        <a:p xmlns:a="http://schemas.openxmlformats.org/drawingml/2006/main">
          <a:pPr indent="449580"/>
          <a:r>
            <a:rPr lang="ru-RU" sz="1400" b="1" i="1" dirty="0" smtClean="0">
              <a:solidFill>
                <a:srgbClr val="808080"/>
              </a:solidFill>
              <a:effectLst/>
              <a:latin typeface="Calibri"/>
              <a:ea typeface="Calibri"/>
              <a:cs typeface="Times New Roman"/>
            </a:rPr>
            <a:t>	Доля </a:t>
          </a:r>
          <a:r>
            <a:rPr lang="ru-RU" sz="1400" b="1" i="1" dirty="0">
              <a:solidFill>
                <a:srgbClr val="808080"/>
              </a:solidFill>
              <a:effectLst/>
              <a:latin typeface="Calibri"/>
              <a:ea typeface="Calibri"/>
              <a:cs typeface="Times New Roman"/>
            </a:rPr>
            <a:t>просроченной задолженности по кредитам физических лиц, Россия</a:t>
          </a:r>
          <a:endParaRPr lang="ru-RU" sz="1400" dirty="0">
            <a:solidFill>
              <a:srgbClr val="808080"/>
            </a:solidFill>
            <a:effectLst/>
            <a:latin typeface="Calibri"/>
            <a:ea typeface="Calibri"/>
            <a:cs typeface="Times New Roman"/>
          </a:endParaRPr>
        </a:p>
        <a:p xmlns:a="http://schemas.openxmlformats.org/drawingml/2006/main">
          <a:pPr indent="449580"/>
          <a:r>
            <a:rPr lang="ru-RU" sz="1400" b="1" i="1" dirty="0" smtClean="0">
              <a:solidFill>
                <a:srgbClr val="808080"/>
              </a:solidFill>
              <a:effectLst/>
              <a:latin typeface="Calibri"/>
              <a:ea typeface="Calibri"/>
              <a:cs typeface="Times New Roman"/>
            </a:rPr>
            <a:t>	Доля </a:t>
          </a:r>
          <a:r>
            <a:rPr lang="ru-RU" sz="1400" b="1" i="1" dirty="0">
              <a:solidFill>
                <a:srgbClr val="808080"/>
              </a:solidFill>
              <a:effectLst/>
              <a:latin typeface="Calibri"/>
              <a:ea typeface="Calibri"/>
              <a:cs typeface="Times New Roman"/>
            </a:rPr>
            <a:t>просроченной задолженности по кредитам физических лиц, Тюменская </a:t>
          </a:r>
          <a:r>
            <a:rPr lang="ru-RU" sz="1400" b="1" i="1" dirty="0" smtClean="0">
              <a:solidFill>
                <a:srgbClr val="808080"/>
              </a:solidFill>
              <a:effectLst/>
              <a:latin typeface="Calibri"/>
              <a:ea typeface="Calibri"/>
              <a:cs typeface="Times New Roman"/>
            </a:rPr>
            <a:t>область</a:t>
          </a:r>
        </a:p>
        <a:p xmlns:a="http://schemas.openxmlformats.org/drawingml/2006/main">
          <a:pPr indent="449580"/>
          <a:endParaRPr lang="ru-RU" sz="1400" dirty="0">
            <a:solidFill>
              <a:srgbClr val="808080"/>
            </a:solidFill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0.13935</cdr:x>
      <cdr:y>0.08</cdr:y>
    </cdr:from>
    <cdr:to>
      <cdr:x>0.55739</cdr:x>
      <cdr:y>0.14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88032"/>
          <a:ext cx="108012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0.08361</cdr:x>
      <cdr:y>0.04</cdr:y>
    </cdr:from>
    <cdr:to>
      <cdr:x>0.69674</cdr:x>
      <cdr:y>0.12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024" y="144016"/>
          <a:ext cx="158417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 </a:t>
          </a:r>
          <a:r>
            <a:rPr lang="ru-RU" sz="1400" b="1" i="1" dirty="0" smtClean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rPr>
            <a:t>01.01.2016</a:t>
          </a:r>
          <a:endParaRPr lang="ru-RU" sz="1400" b="1" i="1" dirty="0">
            <a:solidFill>
              <a:srgbClr val="80808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525" tIns="45764" rIns="91525" bIns="45764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525" tIns="45764" rIns="91525" bIns="45764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525" tIns="45764" rIns="91525" bIns="45764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525" tIns="45764" rIns="91525" bIns="45764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fld id="{EF53515C-7AF5-47F1-A4F6-ADB0FCF464E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525" tIns="45764" rIns="91525" bIns="45764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525" tIns="45764" rIns="91525" bIns="4576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2050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525" tIns="45764" rIns="91525" bIns="457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525" tIns="45764" rIns="91525" bIns="45764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525" tIns="45764" rIns="91525" bIns="4576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5F7B5A17-3526-40E9-963A-72B5806F865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525" tIns="45764" rIns="91525" bIns="45764" anchor="b"/>
          <a:lstStyle/>
          <a:p>
            <a:pPr algn="r"/>
            <a:fld id="{1E463C41-7497-4D1B-B5A6-AB7F119445BB}" type="slidenum">
              <a:rPr lang="ru-RU" altLang="ru-RU" sz="1200"/>
              <a:pPr algn="r"/>
              <a:t>1</a:t>
            </a:fld>
            <a:endParaRPr lang="ru-RU" altLang="ru-RU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72050" cy="372903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6712" cy="44751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557" tIns="45779" rIns="91557" bIns="45779" anchor="b"/>
          <a:lstStyle/>
          <a:p>
            <a:pPr algn="r"/>
            <a:fld id="{96F2573B-61C1-4795-A411-8F195742C18A}" type="slidenum">
              <a:rPr lang="ru-RU" altLang="ru-RU" sz="1200"/>
              <a:pPr algn="r"/>
              <a:t>5</a:t>
            </a:fld>
            <a:endParaRPr lang="ru-RU" altLang="ru-RU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72050" cy="372903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6712" cy="44751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8875" cy="3727450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914400"/>
            <a:fld id="{FB07D685-7964-4C7D-88F0-EF334994273D}" type="slidenum">
              <a:rPr lang="ru-RU" altLang="ru-RU"/>
              <a:pPr defTabSz="914400"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525" tIns="45764" rIns="91525" bIns="45764" anchor="b"/>
          <a:lstStyle/>
          <a:p>
            <a:pPr algn="r"/>
            <a:fld id="{DE04591C-59A7-49EA-A896-87A6484662D2}" type="slidenum">
              <a:rPr lang="ru-RU" altLang="ru-RU" sz="1200"/>
              <a:pPr algn="r"/>
              <a:t>8</a:t>
            </a:fld>
            <a:endParaRPr lang="ru-RU" altLang="ru-RU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72050" cy="372903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6712" cy="44751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7E4FB-C2BB-4C38-B13B-A39944716C0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D7B10-D87E-48E8-8067-C8D63F3BA56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FD14C-4B78-44CD-8066-9532419F0A1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9FF57-AA18-49E5-BCBA-F9DD1C6C3BD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pher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0063" y="0"/>
            <a:ext cx="2293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0"/>
            <a:ext cx="2819400" cy="127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5088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2FDB4A28-38FE-4129-945D-839AC604FD18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025"/>
            <a:ext cx="2820988" cy="1524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373267-36EB-4E59-8351-33F91C854030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pher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0"/>
            <a:ext cx="2293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>
          <a:xfrm>
            <a:off x="839788" y="6426200"/>
            <a:ext cx="2819400" cy="127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4116388" y="6400800"/>
            <a:ext cx="533400" cy="152400"/>
          </a:xfrm>
        </p:spPr>
        <p:txBody>
          <a:bodyPr/>
          <a:lstStyle>
            <a:lvl1pPr>
              <a:defRPr/>
            </a:lvl1pPr>
          </a:lstStyle>
          <a:p>
            <a:fld id="{54C171AC-9270-4229-ABEB-678DAFB6639F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>
          <a:xfrm>
            <a:off x="838200" y="6296025"/>
            <a:ext cx="2820988" cy="1524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23B4C4-9AD1-412E-BB8B-CA3CD57529A1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EA9B2F-D4B9-4193-BD3C-01BD83610C5F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E5F28D-1F21-474D-A9CC-0EE822524188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58F142-F327-4552-96D8-FE78EB47B883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3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9E9B5-88C1-4CD2-8B16-59E47D0465C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/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2FAE3E-F182-43B1-AC6C-61BF95E53BDD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/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081DE-96F5-4DF2-8016-5A8FD3769AAA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BCBA80-C47E-4FAF-AC64-7ADB89DEAB65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FAEEBF-CE13-4F07-BDB5-794BD8EF66B8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CD2EE-00D7-48A0-AF3A-F97CAAAFCFB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28847-64BD-4AB0-AEF5-F58143EBC8E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79761-F754-4574-AB01-FC7169B4443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FC2EB-D7B6-4BD9-9EA0-AADB47E6FE3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60C82-0D25-41FA-A386-1FD2DAACFBD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8F662-5EE9-44E0-B1BB-7483A358885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D8628-CD7D-45C0-AAB0-3188E6E9EF3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gradFill rotWithShape="0">
          <a:gsLst>
            <a:gs pos="0">
              <a:schemeClr val="bg1"/>
            </a:gs>
            <a:gs pos="100000">
              <a:srgbClr val="ECEC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0C6083F-BBCA-4D62-8270-7EF9CC05D9C4}" type="slidenum">
              <a:rPr lang="ru-RU" altLang="en-US"/>
              <a:pPr/>
              <a:t>‹#›</a:t>
            </a:fld>
            <a:endParaRPr lang="ru-RU" altLang="en-US"/>
          </a:p>
        </p:txBody>
      </p:sp>
      <p:pic>
        <p:nvPicPr>
          <p:cNvPr id="1031" name="Picture 7" descr="bir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0813" y="152400"/>
            <a:ext cx="8382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95" r:id="rId1"/>
    <p:sldLayoutId id="2147484294" r:id="rId2"/>
    <p:sldLayoutId id="2147484293" r:id="rId3"/>
    <p:sldLayoutId id="2147484292" r:id="rId4"/>
    <p:sldLayoutId id="2147484291" r:id="rId5"/>
    <p:sldLayoutId id="2147484290" r:id="rId6"/>
    <p:sldLayoutId id="2147484289" r:id="rId7"/>
    <p:sldLayoutId id="2147484288" r:id="rId8"/>
    <p:sldLayoutId id="2147484287" r:id="rId9"/>
    <p:sldLayoutId id="2147484286" r:id="rId10"/>
    <p:sldLayoutId id="2147484285" r:id="rId11"/>
    <p:sldLayoutId id="21474842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sphere2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457200"/>
            <a:ext cx="3657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7F7F7F"/>
                </a:solidFill>
              </a:defRPr>
            </a:lvl1pPr>
          </a:lstStyle>
          <a:p>
            <a:fld id="{01CF71F1-7F8B-462C-8D14-A1BCB86F599D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0" y="6426200"/>
            <a:ext cx="2819400" cy="127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7F7F7F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025"/>
            <a:ext cx="2820987" cy="1524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ru-RU"/>
          </a:p>
        </p:txBody>
      </p:sp>
      <p:pic>
        <p:nvPicPr>
          <p:cNvPr id="14344" name="Picture 7" descr="bir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0813" y="152400"/>
            <a:ext cx="8382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4" r:id="rId2"/>
    <p:sldLayoutId id="2147484306" r:id="rId3"/>
    <p:sldLayoutId id="2147484303" r:id="rId4"/>
    <p:sldLayoutId id="2147484302" r:id="rId5"/>
    <p:sldLayoutId id="2147484301" r:id="rId6"/>
    <p:sldLayoutId id="2147484300" r:id="rId7"/>
    <p:sldLayoutId id="2147484299" r:id="rId8"/>
    <p:sldLayoutId id="2147484298" r:id="rId9"/>
    <p:sldLayoutId id="2147484297" r:id="rId10"/>
    <p:sldLayoutId id="2147484296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593725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776288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958850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08513" y="4703763"/>
            <a:ext cx="4140200" cy="957262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altLang="ru-RU" b="1" i="1" smtClean="0">
                <a:solidFill>
                  <a:srgbClr val="648086"/>
                </a:solidFill>
                <a:latin typeface="Arial" charset="0"/>
                <a:cs typeface="Arial" charset="0"/>
              </a:rPr>
              <a:t>Попов С.А. – и. о. управляющего Отделением Тюмень</a:t>
            </a:r>
            <a:endParaRPr lang="ru-RU" altLang="ru-RU" sz="2400" smtClean="0">
              <a:solidFill>
                <a:srgbClr val="648086"/>
              </a:solidFill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3024188"/>
            <a:ext cx="9144000" cy="1470025"/>
          </a:xfrm>
          <a:solidFill>
            <a:srgbClr val="43A9EF"/>
          </a:solidFill>
        </p:spPr>
        <p:txBody>
          <a:bodyPr/>
          <a:lstStyle/>
          <a:p>
            <a:pPr algn="ctr" eaLnBrk="1" hangingPunct="1"/>
            <a:r>
              <a:rPr lang="ru-RU" altLang="ru-RU" sz="3600" b="1" i="1" smtClean="0">
                <a:solidFill>
                  <a:schemeClr val="bg1"/>
                </a:solidFill>
                <a:latin typeface="Arial" charset="0"/>
                <a:cs typeface="Arial" charset="0"/>
              </a:rPr>
              <a:t>Банковский сектор Тюменской области. Тенденции и перспективы 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3163888" y="6078538"/>
            <a:ext cx="223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>
                <a:solidFill>
                  <a:srgbClr val="648086"/>
                </a:solidFill>
              </a:rPr>
              <a:t>г. </a:t>
            </a:r>
            <a:r>
              <a:rPr lang="en-US" altLang="ru-RU" sz="1400" b="1">
                <a:solidFill>
                  <a:srgbClr val="648086"/>
                </a:solidFill>
              </a:rPr>
              <a:t> </a:t>
            </a:r>
            <a:r>
              <a:rPr lang="ru-RU" altLang="ru-RU" sz="1400" b="1">
                <a:solidFill>
                  <a:srgbClr val="648086"/>
                </a:solidFill>
              </a:rPr>
              <a:t>Тюмень</a:t>
            </a:r>
          </a:p>
          <a:p>
            <a:pPr algn="ctr" eaLnBrk="1" hangingPunct="1"/>
            <a:r>
              <a:rPr lang="ru-RU" altLang="ru-RU" sz="1400" b="1">
                <a:solidFill>
                  <a:srgbClr val="648086"/>
                </a:solidFill>
              </a:rPr>
              <a:t>3 марта 2016 года</a:t>
            </a:r>
          </a:p>
        </p:txBody>
      </p:sp>
      <p:pic>
        <p:nvPicPr>
          <p:cNvPr id="5125" name="Picture 3" descr="CBRF-logo-Region-Horiz-voDeskript Tyum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68313"/>
            <a:ext cx="59436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4"/>
          <p:cNvSpPr>
            <a:spLocks noChangeArrowheads="1"/>
          </p:cNvSpPr>
          <p:nvPr/>
        </p:nvSpPr>
        <p:spPr bwMode="auto">
          <a:xfrm>
            <a:off x="215900" y="333375"/>
            <a:ext cx="8928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200" b="1" i="1">
                <a:solidFill>
                  <a:srgbClr val="00B0F0"/>
                </a:solidFill>
                <a:cs typeface="Arial" charset="0"/>
              </a:rPr>
              <a:t>Динамика отдельных показателей банковского сектора Тюменской области, млрд рублей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179512" y="1258986"/>
          <a:ext cx="8784976" cy="541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179512" y="1268760"/>
          <a:ext cx="885698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611188" y="333375"/>
            <a:ext cx="806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200" b="1" i="1">
                <a:solidFill>
                  <a:srgbClr val="00B0F0"/>
                </a:solidFill>
              </a:rPr>
              <a:t>Динамика удельного веса просроченной задолженности в общем объеме кредитов, %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39750" y="5732463"/>
            <a:ext cx="523875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539750" y="5949950"/>
            <a:ext cx="523875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38163" y="6165850"/>
            <a:ext cx="523875" cy="0"/>
          </a:xfrm>
          <a:prstGeom prst="line">
            <a:avLst/>
          </a:prstGeom>
          <a:ln w="285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39750" y="6381750"/>
            <a:ext cx="523875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Rectangle 3"/>
          <p:cNvSpPr>
            <a:spLocks noChangeArrowheads="1"/>
          </p:cNvSpPr>
          <p:nvPr/>
        </p:nvSpPr>
        <p:spPr bwMode="auto">
          <a:xfrm>
            <a:off x="808038" y="333375"/>
            <a:ext cx="79216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/>
            <a:endParaRPr lang="ru-RU" altLang="ru-RU" sz="22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/>
            <a:r>
              <a:rPr lang="ru-RU" altLang="ru-RU" sz="2200" b="1" i="1">
                <a:solidFill>
                  <a:srgbClr val="00B0F0"/>
                </a:solidFill>
              </a:rPr>
              <a:t>Динамика привлеченных средств клиентов и задолженности по кредитам, млрд рублей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79512" y="1196752"/>
          <a:ext cx="468052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5004048" y="2204864"/>
          <a:ext cx="3951907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9" name="Rectangle 3"/>
          <p:cNvSpPr>
            <a:spLocks noChangeArrowheads="1"/>
          </p:cNvSpPr>
          <p:nvPr/>
        </p:nvSpPr>
        <p:spPr bwMode="auto">
          <a:xfrm>
            <a:off x="1116013" y="333375"/>
            <a:ext cx="73818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/>
            <a:r>
              <a:rPr lang="ru-RU" altLang="ru-RU" sz="2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altLang="ru-RU" sz="2200" b="1" i="1">
                <a:solidFill>
                  <a:srgbClr val="1495D6"/>
                </a:solidFill>
              </a:rPr>
              <a:t>Структура банковского сектора</a:t>
            </a:r>
          </a:p>
          <a:p>
            <a:pPr algn="ctr" eaLnBrk="1" hangingPunct="1"/>
            <a:r>
              <a:rPr lang="ru-RU" altLang="ru-RU" sz="2200" b="1" i="1">
                <a:solidFill>
                  <a:srgbClr val="1495D6"/>
                </a:solidFill>
              </a:rPr>
              <a:t> Тюменской области на 01.01.2016</a:t>
            </a:r>
          </a:p>
        </p:txBody>
      </p:sp>
      <p:graphicFrame>
        <p:nvGraphicFramePr>
          <p:cNvPr id="94297" name="Group 89"/>
          <p:cNvGraphicFramePr>
            <a:graphicFrameLocks noGrp="1"/>
          </p:cNvGraphicFramePr>
          <p:nvPr/>
        </p:nvGraphicFramePr>
        <p:xfrm>
          <a:off x="250825" y="1412875"/>
          <a:ext cx="5689600" cy="5205815"/>
        </p:xfrm>
        <a:graphic>
          <a:graphicData uri="http://schemas.openxmlformats.org/drawingml/2006/table">
            <a:tbl>
              <a:tblPr/>
              <a:tblGrid>
                <a:gridCol w="2520950"/>
                <a:gridCol w="865188"/>
                <a:gridCol w="936625"/>
                <a:gridCol w="719137"/>
                <a:gridCol w="647700"/>
              </a:tblGrid>
              <a:tr h="2555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 Показатели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1495D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1495D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60" marR="91460" marT="45726" marB="45726" anchor="b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том числе:</a:t>
                      </a:r>
                      <a:endParaRPr kumimoji="0" lang="ru-RU" alt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1495D6"/>
                        </a:solidFill>
                        <a:effectLst/>
                        <a:latin typeface="Arial" charset="0"/>
                      </a:endParaRPr>
                    </a:p>
                  </a:txBody>
                  <a:tcPr marL="91460" marR="91460" marT="45726" marB="45726" anchor="b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Юг области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ХМАО-Югра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ЯНАО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Действующие кредитные организации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1495D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Филиалы (без отделений Сбербанка за пределами области)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Операционные кассы вне кассового узла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49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Дополнительные офисы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672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210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126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Представительства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Кредитно-кассовые офисы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73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39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Операционные офисы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280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125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Передвижные пункты кассовых операций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 0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ИТОГО БАНКОВСКИХ СТРУКТУР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1134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395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550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495D6"/>
                          </a:solidFill>
                          <a:effectLst/>
                          <a:latin typeface="Arial" charset="0"/>
                          <a:cs typeface="Arial" charset="0"/>
                        </a:rPr>
                        <a:t>189</a:t>
                      </a:r>
                    </a:p>
                  </a:txBody>
                  <a:tcPr marL="91460" marR="91460" marT="45726" marB="45726" anchor="ctr" horzOverflow="overflow">
                    <a:lnL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2C1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6043042" y="1844824"/>
          <a:ext cx="310095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4"/>
          <p:cNvSpPr>
            <a:spLocks noChangeArrowheads="1"/>
          </p:cNvSpPr>
          <p:nvPr/>
        </p:nvSpPr>
        <p:spPr bwMode="auto">
          <a:xfrm>
            <a:off x="358775" y="188913"/>
            <a:ext cx="87852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200" b="1" i="1">
                <a:solidFill>
                  <a:srgbClr val="00B0F0"/>
                </a:solidFill>
              </a:rPr>
              <a:t>Динамика агрегированного показателя достаточности капитала по кредитным организациям </a:t>
            </a:r>
          </a:p>
          <a:p>
            <a:pPr algn="ctr" eaLnBrk="1" hangingPunct="1"/>
            <a:r>
              <a:rPr lang="ru-RU" altLang="ru-RU" sz="2200" b="1" i="1">
                <a:solidFill>
                  <a:srgbClr val="00B0F0"/>
                </a:solidFill>
              </a:rPr>
              <a:t>Тюменской области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503746" y="1786434"/>
          <a:ext cx="842473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107950" y="1503363"/>
            <a:ext cx="1008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 b="1" i="1">
                <a:solidFill>
                  <a:srgbClr val="5F5F5F"/>
                </a:solidFill>
              </a:rPr>
              <a:t>млрд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4"/>
          <p:cNvSpPr>
            <a:spLocks noChangeArrowheads="1"/>
          </p:cNvSpPr>
          <p:nvPr/>
        </p:nvSpPr>
        <p:spPr bwMode="auto">
          <a:xfrm>
            <a:off x="0" y="333375"/>
            <a:ext cx="89281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200" b="1" i="1">
                <a:solidFill>
                  <a:srgbClr val="00B0F0"/>
                </a:solidFill>
              </a:rPr>
              <a:t>Динамика задолженности по кредитам, предоставленным субъектам малого и среднего предпринимательства, </a:t>
            </a:r>
          </a:p>
          <a:p>
            <a:pPr algn="ctr" eaLnBrk="1" hangingPunct="1"/>
            <a:r>
              <a:rPr lang="ru-RU" altLang="ru-RU" sz="2200" b="1" i="1">
                <a:solidFill>
                  <a:srgbClr val="00B0F0"/>
                </a:solidFill>
              </a:rPr>
              <a:t>млрд рублей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95536" y="1628800"/>
          <a:ext cx="844939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3933825"/>
            <a:ext cx="9144000" cy="1470025"/>
          </a:xfrm>
          <a:solidFill>
            <a:srgbClr val="43A9EF"/>
          </a:solidFill>
        </p:spPr>
        <p:txBody>
          <a:bodyPr/>
          <a:lstStyle/>
          <a:p>
            <a:pPr algn="ctr" eaLnBrk="1" hangingPunct="1"/>
            <a:r>
              <a:rPr lang="ru-RU" altLang="ru-RU" sz="3600" b="1" i="1" smtClean="0">
                <a:solidFill>
                  <a:schemeClr val="bg1"/>
                </a:solidFill>
                <a:latin typeface="Arial" charset="0"/>
                <a:cs typeface="Arial" charset="0"/>
              </a:rPr>
              <a:t>Спасибо за внимание!</a:t>
            </a:r>
          </a:p>
        </p:txBody>
      </p:sp>
      <p:pic>
        <p:nvPicPr>
          <p:cNvPr id="12291" name="Picture 3" descr="CBRF-logo-Region-Horiz-voDeskript Tyum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08050"/>
            <a:ext cx="5942013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5">
      <a:dk1>
        <a:srgbClr val="000000"/>
      </a:dk1>
      <a:lt1>
        <a:srgbClr val="FFFFFF"/>
      </a:lt1>
      <a:dk2>
        <a:srgbClr val="969696"/>
      </a:dk2>
      <a:lt2>
        <a:srgbClr val="FBDF51"/>
      </a:lt2>
      <a:accent1>
        <a:srgbClr val="FFCC66"/>
      </a:accent1>
      <a:accent2>
        <a:srgbClr val="FF9966"/>
      </a:accent2>
      <a:accent3>
        <a:srgbClr val="C9C9C9"/>
      </a:accent3>
      <a:accent4>
        <a:srgbClr val="DADADA"/>
      </a:accent4>
      <a:accent5>
        <a:srgbClr val="FFE2B8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969696"/>
        </a:dk2>
        <a:lt2>
          <a:srgbClr val="FFFF99"/>
        </a:lt2>
        <a:accent1>
          <a:srgbClr val="FBDF53"/>
        </a:accent1>
        <a:accent2>
          <a:srgbClr val="FF9966"/>
        </a:accent2>
        <a:accent3>
          <a:srgbClr val="C9C9C9"/>
        </a:accent3>
        <a:accent4>
          <a:srgbClr val="DADADA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969696"/>
        </a:dk2>
        <a:lt2>
          <a:srgbClr val="FFCC66"/>
        </a:lt2>
        <a:accent1>
          <a:srgbClr val="FBDF53"/>
        </a:accent1>
        <a:accent2>
          <a:srgbClr val="FF9966"/>
        </a:accent2>
        <a:accent3>
          <a:srgbClr val="C9C9C9"/>
        </a:accent3>
        <a:accent4>
          <a:srgbClr val="DADADA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969696"/>
        </a:dk2>
        <a:lt2>
          <a:srgbClr val="FBDF51"/>
        </a:lt2>
        <a:accent1>
          <a:srgbClr val="FFCC66"/>
        </a:accent1>
        <a:accent2>
          <a:srgbClr val="FF9966"/>
        </a:accent2>
        <a:accent3>
          <a:srgbClr val="C9C9C9"/>
        </a:accent3>
        <a:accent4>
          <a:srgbClr val="DADADA"/>
        </a:accent4>
        <a:accent5>
          <a:srgbClr val="FFE2B8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Базовая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Базовая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5000"/>
            </a:schemeClr>
          </a:gs>
          <a:gs pos="100000">
            <a:schemeClr val="phClr">
              <a:shade val="40000"/>
              <a:satMod val="18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4000"/>
              <a:satMod val="280000"/>
            </a:schemeClr>
            <a:schemeClr val="phClr">
              <a:tint val="60000"/>
              <a:satMod val="12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Базовая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Базовая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5000"/>
            </a:schemeClr>
          </a:gs>
          <a:gs pos="100000">
            <a:schemeClr val="phClr">
              <a:shade val="40000"/>
              <a:satMod val="18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4000"/>
              <a:satMod val="280000"/>
            </a:schemeClr>
            <a:schemeClr val="phClr">
              <a:tint val="60000"/>
              <a:satMod val="120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Базовая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Базовая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5000"/>
            </a:schemeClr>
          </a:gs>
          <a:gs pos="100000">
            <a:schemeClr val="phClr">
              <a:shade val="40000"/>
              <a:satMod val="18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4000"/>
              <a:satMod val="280000"/>
            </a:schemeClr>
            <a:schemeClr val="phClr">
              <a:tint val="60000"/>
              <a:satMod val="120000"/>
            </a:schemeClr>
          </a:duotone>
        </a:blip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Базовая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Базовая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5000"/>
            </a:schemeClr>
          </a:gs>
          <a:gs pos="100000">
            <a:schemeClr val="phClr">
              <a:shade val="40000"/>
              <a:satMod val="18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4000"/>
              <a:satMod val="280000"/>
            </a:schemeClr>
            <a:schemeClr val="phClr">
              <a:tint val="60000"/>
              <a:satMod val="120000"/>
            </a:schemeClr>
          </a:duotone>
        </a:blip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Базовая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Базовая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5000"/>
            </a:schemeClr>
          </a:gs>
          <a:gs pos="100000">
            <a:schemeClr val="phClr">
              <a:shade val="40000"/>
              <a:satMod val="18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4000"/>
              <a:satMod val="280000"/>
            </a:schemeClr>
            <a:schemeClr val="phClr">
              <a:tint val="60000"/>
              <a:satMod val="120000"/>
            </a:schemeClr>
          </a:duotone>
        </a:blip>
        <a:stretch/>
      </a:blipFill>
    </a:bgFillStyleLst>
  </a:fmtScheme>
</a:themeOverride>
</file>

<file path=ppt/theme/themeOverride6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Базовая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Базовая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5000"/>
            </a:schemeClr>
          </a:gs>
          <a:gs pos="100000">
            <a:schemeClr val="phClr">
              <a:shade val="40000"/>
              <a:satMod val="18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4000"/>
              <a:satMod val="280000"/>
            </a:schemeClr>
            <a:schemeClr val="phClr">
              <a:tint val="60000"/>
              <a:satMod val="120000"/>
            </a:schemeClr>
          </a:duotone>
        </a:blip>
        <a:stretch/>
      </a:blipFill>
    </a:bgFillStyleLst>
  </a:fmtScheme>
</a:themeOverride>
</file>

<file path=ppt/theme/themeOverride7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Базовая">
    <a:maj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Базовая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5000"/>
            </a:schemeClr>
          </a:gs>
          <a:gs pos="100000">
            <a:schemeClr val="phClr">
              <a:shade val="40000"/>
              <a:satMod val="18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4000"/>
              <a:satMod val="280000"/>
            </a:schemeClr>
            <a:schemeClr val="phClr">
              <a:tint val="60000"/>
              <a:satMod val="12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201</Words>
  <Application>Microsoft Office PowerPoint</Application>
  <PresentationFormat>Экран (4:3)</PresentationFormat>
  <Paragraphs>84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Оформление по умолчанию</vt:lpstr>
      <vt:lpstr>Составная</vt:lpstr>
      <vt:lpstr>Банковский сектор Тюменской области. Тенденции и перспективы 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Банковский сектор Тюменской области. Тенденции и перспективы</dc:title>
  <dc:creator>Marchenko</dc:creator>
  <cp:lastModifiedBy>Ganiev</cp:lastModifiedBy>
  <cp:revision>1</cp:revision>
  <cp:lastPrinted>2016-02-03T09:03:13Z</cp:lastPrinted>
  <dcterms:created xsi:type="dcterms:W3CDTF">2016-03-02T11:47:21Z</dcterms:created>
  <dcterms:modified xsi:type="dcterms:W3CDTF">2016-03-02T12:44:40Z</dcterms:modified>
</cp:coreProperties>
</file>