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Aspose.Slides for .NET 7.7.0.0--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r:id="rId1" id="2147483648"/>
  </p:sldMasterIdLst>
  <p:notesMasterIdLst>
    <p:notesMasterId r:id="rId12"/>
  </p:notesMasterIdLst>
  <p:handoutMasterIdLst>
    <p:handoutMasterId r:id="rId13"/>
  </p:handoutMasterIdLst>
  <p:sldIdLst>
    <p:sldId r:id="rId2" id="256"/>
    <p:sldId r:id="rId3" id="257"/>
    <p:sldId r:id="rId4" id="259"/>
    <p:sldId r:id="rId5" id="263"/>
    <p:sldId r:id="rId6" id="268"/>
    <p:sldId r:id="rId7" id="266"/>
    <p:sldId r:id="rId8" id="264"/>
    <p:sldId r:id="rId9" id="270"/>
    <p:sldId r:id="rId10" id="265"/>
    <p:sldId r:id="rId11" id="271"/>
  </p:sldIdLst>
  <p:sldSz cx="9720263" cy="7196138"/>
  <p:notesSz cx="6797675" cy="9928225"/>
  <p:custDataLst>
    <p:tags r:id="rId18"/>
  </p:custDataLst>
  <p:defaultTextStyle>
    <a:defPPr>
      <a:defRPr lang="en-US"/>
    </a:defPPr>
    <a:lvl1pPr algn="l" fontAlgn="base" rtl="0" eaLnBrk="0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fontAlgn="base" rtl="0" eaLnBrk="0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fontAlgn="base" rtl="0" eaLnBrk="0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fontAlgn="base" rtl="0" eaLnBrk="0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fontAlgn="base" rtl="0" eaLnBrk="0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200" u="sng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1A836"/>
    <a:srgbClr val="00ACEE"/>
    <a:srgbClr val="0000CC"/>
    <a:srgbClr val="E6E6E6"/>
    <a:srgbClr val="D7D7D7"/>
    <a:srgbClr val="E1F20D"/>
    <a:srgbClr val="E3782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3" autoAdjust="0"/>
    <p:restoredTop sz="94630" autoAdjust="0"/>
  </p:normalViewPr>
  <p:slideViewPr>
    <p:cSldViewPr>
      <p:cViewPr varScale="1">
        <p:scale>
          <a:sx n="100" d="100"/>
          <a:sy n="100" d="100"/>
        </p:scale>
        <p:origin x="-630" y="-102"/>
      </p:cViewPr>
      <p:guideLst>
        <p:guide orient="horz" pos="226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notesMaster" Target="notesMasters/notesMaster1.xml" /><Relationship Id="rId13" Type="http://schemas.openxmlformats.org/officeDocument/2006/relationships/handoutMaster" Target="handoutMasters/handoutMaster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2.xml" /><Relationship Id="rId17" Type="http://schemas.openxmlformats.org/officeDocument/2006/relationships/tableStyles" Target="tableStyles.xml" /><Relationship Id="rId18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/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>
              <a:defRPr u="none"/>
            </a:lvl1pPr>
          </a:lstStyle>
          <a:p>
            <a:endParaRPr lang="it-I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/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 algn="r">
              <a:defRPr u="none"/>
            </a:lvl1pPr>
          </a:lstStyle>
          <a:p>
            <a:endParaRPr lang="it-IT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/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/>
          </a:bodyPr>
          <a:lstStyle>
            <a:lvl1pPr>
              <a:defRPr u="none"/>
            </a:lvl1pPr>
          </a:lstStyle>
          <a:p>
            <a:endParaRPr lang="it-IT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/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/>
          </a:bodyPr>
          <a:lstStyle>
            <a:lvl1pPr algn="r">
              <a:defRPr u="none"/>
            </a:lvl1pPr>
          </a:lstStyle>
          <a:p>
            <a:fld id="{E5D4E897-78F3-43BE-8AA3-C829AC2FD415}" type="slidenum">
              <a:rPr lang="it-IT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903325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>
              <a:defRPr u="none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52016" y="0"/>
            <a:ext cx="2945659" cy="496411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>
            <a:lvl1pPr algn="r">
              <a:defRPr u="none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885825" y="744538"/>
            <a:ext cx="5026025" cy="3722687"/>
          </a:xfrm>
          <a:prstGeom prst="rect"/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906357" y="4715907"/>
            <a:ext cx="4984962" cy="4467701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lvl="0"/>
            <a:r>
              <a:rPr lang="en-US" dirty="1" smtClean="0"/>
              <a:t>Fare clic per modificare gli stili del testo dello schema</a:t>
            </a:r>
          </a:p>
          <a:p>
            <a:pPr lvl="1"/>
            <a:r>
              <a:rPr lang="en-US" dirty="1" smtClean="0"/>
              <a:t>Secondo livello</a:t>
            </a:r>
          </a:p>
          <a:p>
            <a:pPr lvl="2"/>
            <a:r>
              <a:rPr lang="en-US" dirty="1" smtClean="0"/>
              <a:t>Terzo livello</a:t>
            </a:r>
          </a:p>
          <a:p>
            <a:pPr lvl="3"/>
            <a:r>
              <a:rPr lang="en-US" dirty="1" smtClean="0"/>
              <a:t>Quarto livello</a:t>
            </a:r>
          </a:p>
          <a:p>
            <a:pPr lvl="4"/>
            <a:r>
              <a:rPr lang="en-US" dirty="1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31814"/>
            <a:ext cx="2945659" cy="496411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/>
          </a:bodyPr>
          <a:lstStyle>
            <a:lvl1pPr>
              <a:defRPr u="none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2016" y="9431814"/>
            <a:ext cx="2945659" cy="496411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/>
          </a:bodyPr>
          <a:lstStyle>
            <a:lvl1pPr algn="r">
              <a:defRPr u="none"/>
            </a:lvl1pPr>
          </a:lstStyle>
          <a:p>
            <a:fld id="{5DFAACE3-EDAE-4E7F-BCCD-B9A1DF1F88F9}" type="slidenum">
              <a:rPr 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53671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4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529E0-770A-4C12-A6C3-44D4883E3293}" type="slidenum">
              <a:rPr lang="en-US" smtClean="0"/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451199013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1263" y="1666875"/>
            <a:ext cx="8154987" cy="1219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 noProof="0" dirty="1" smtClean="0"/>
              <a:t>Click to edit Master title style</a:t>
            </a:r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1263" y="3028950"/>
            <a:ext cx="8154987" cy="609600"/>
          </a:xfrm>
        </p:spPr>
        <p:txBody>
          <a:bodyPr anchor="b"/>
          <a:lstStyle>
            <a:lvl1pPr marL="0" indent="0">
              <a:buFont typeface="Wingdings" pitchFamily="1" charset="2"/>
              <a:buNone/>
              <a:defRPr/>
            </a:lvl1pPr>
          </a:lstStyle>
          <a:p>
            <a:pPr lvl="0"/>
            <a:r>
              <a:rPr lang="en-US" noProof="0" dirty="1" smtClean="0"/>
              <a:t>Click to edit Master subtitle style</a:t>
            </a:r>
            <a:endParaRPr lang="ru-RU" noProof="0" smtClean="0"/>
          </a:p>
        </p:txBody>
      </p:sp>
      <p:grpSp>
        <p:nvGrpSpPr>
          <p:cNvPr id="3150" name="Group 78"/>
          <p:cNvGrpSpPr/>
          <p:nvPr/>
        </p:nvGrpSpPr>
        <p:grpSpPr>
          <a:xfrm>
            <a:off x="0" y="0"/>
            <a:ext cx="9717088" cy="7199313"/>
            <a:chOff x="0" y="0"/>
            <a:chExt cx="6121" cy="4535"/>
          </a:xfrm>
        </p:grpSpPr>
        <p:sp>
          <p:nvSpPr>
            <p:cNvPr id="13" name="Line 9"/>
            <p:cNvSpPr>
              <a:spLocks noChangeShapeType="1"/>
            </p:cNvSpPr>
            <p:nvPr/>
          </p:nvSpPr>
          <p:spPr>
            <a:xfrm>
              <a:off x="766" y="1872"/>
              <a:ext cx="5355" cy="0"/>
            </a:xfrm>
            <a:prstGeom prst="line"/>
            <a:noFill/>
            <a:ln w="12700">
              <a:solidFill>
                <a:srgbClr val="E2001A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>
            <a:xfrm>
              <a:off x="766" y="4032"/>
              <a:ext cx="5355" cy="0"/>
            </a:xfrm>
            <a:prstGeom prst="line"/>
            <a:noFill/>
            <a:ln w="12700">
              <a:solidFill>
                <a:srgbClr val="E2001A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>
            <a:xfrm>
              <a:off x="766" y="2355"/>
              <a:ext cx="5355" cy="0"/>
            </a:xfrm>
            <a:prstGeom prst="line"/>
            <a:noFill/>
            <a:ln w="12700">
              <a:solidFill>
                <a:srgbClr val="E2001A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01" name="Picture 14" descr=" 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0"/>
              <a:ext cx="722" cy="4535"/>
            </a:xfrm>
            <a:prstGeom prst="rect"/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8" name="Picture 36" descr="Composite_Logo_red_3DCMYK_09_27_04_o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4980" y="240"/>
              <a:ext cx="906" cy="587"/>
            </a:xfrm>
            <a:prstGeom prst="rect"/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49" name="Picture 77" descr="UCBank cirillico"/>
            <p:cNvPicPr>
              <a:picLocks noChangeAspect="1" noChangeArrowheads="1"/>
            </p:cNvPicPr>
            <p:nvPr userDrawn="1"/>
          </p:nvPicPr>
          <p:blipFill>
            <a:blip r:embed="rId4"/>
            <a:srcRect l="11995"/>
            <a:stretch>
              <a:fillRect/>
            </a:stretch>
          </p:blipFill>
          <p:spPr>
            <a:xfrm>
              <a:off x="720" y="310"/>
              <a:ext cx="3008" cy="453"/>
            </a:xfrm>
            <a:prstGeom prst="rect"/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97A6FB-3A48-4382-AC8B-7276CFFFF34C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77309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7900" y="0"/>
            <a:ext cx="2038350" cy="6297613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1263" y="0"/>
            <a:ext cx="5964237" cy="6297613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839759-35D4-4A0D-A762-91F38DD0464B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41398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263" y="0"/>
            <a:ext cx="8154987" cy="950913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1263" y="1258888"/>
            <a:ext cx="4000500" cy="5038725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364163" y="1258888"/>
            <a:ext cx="4002087" cy="5038725"/>
          </a:xfrm>
        </p:spPr>
        <p:txBody>
          <a:bodyPr/>
          <a:lstStyle/>
          <a:p>
            <a:r>
              <a:rPr lang="en-US" dirty="1" smtClean="0"/>
              <a:t>Click icon to add chart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391275"/>
            <a:ext cx="838200" cy="479425"/>
          </a:xfrm>
        </p:spPr>
        <p:txBody>
          <a:bodyPr/>
          <a:lstStyle>
            <a:lvl1pPr>
              <a:defRPr/>
            </a:lvl1pPr>
          </a:lstStyle>
          <a:p>
            <a:fld id="{FD019BE9-5E2D-4642-B3D4-2C242D8F1403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69260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263" y="0"/>
            <a:ext cx="8154987" cy="950913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1211263" y="1258888"/>
            <a:ext cx="4000500" cy="5038725"/>
          </a:xfrm>
        </p:spPr>
        <p:txBody>
          <a:bodyPr/>
          <a:lstStyle/>
          <a:p>
            <a:r>
              <a:rPr lang="en-US" dirty="1" smtClean="0"/>
              <a:t>Click icon to add chart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4163" y="1258888"/>
            <a:ext cx="4002087" cy="5038725"/>
          </a:xfrm>
        </p:spPr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391275"/>
            <a:ext cx="838200" cy="479425"/>
          </a:xfrm>
        </p:spPr>
        <p:txBody>
          <a:bodyPr/>
          <a:lstStyle>
            <a:lvl1pPr>
              <a:defRPr/>
            </a:lvl1pPr>
          </a:lstStyle>
          <a:p>
            <a:fld id="{7DD5694E-A872-4E9B-B443-700C89F7F620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66100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04B94C-17D1-44A6-9620-CD648038CEDC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08519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624388"/>
            <a:ext cx="8261350" cy="1428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049588"/>
            <a:ext cx="8261350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97D845-68B0-4B05-AF1B-97BD1DB3F40B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4749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1263" y="1258888"/>
            <a:ext cx="4000500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4163" y="1258888"/>
            <a:ext cx="4002087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72BE19-EFFB-41B1-B15D-F70286861E64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18842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88925"/>
            <a:ext cx="8748713" cy="1198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611313"/>
            <a:ext cx="4295775" cy="6715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282825"/>
            <a:ext cx="4295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611313"/>
            <a:ext cx="4297363" cy="6715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282825"/>
            <a:ext cx="4297363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CD515C-807B-443D-A458-ABDF7D7E7DC4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548139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65563F-1370-4C6F-B541-1BD55B597E0C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761633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168C45-10F6-482A-8F3D-10AD980671E4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08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85750"/>
            <a:ext cx="3198813" cy="1220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85750"/>
            <a:ext cx="5434013" cy="61420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506538"/>
            <a:ext cx="31988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BFBF5D-C0A2-4E81-BFB2-61403B953A93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590719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037138"/>
            <a:ext cx="5832475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642938"/>
            <a:ext cx="5832475" cy="431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1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632450"/>
            <a:ext cx="5832475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0D7D6A-05BF-4D1C-862D-3882F90644A8}" type="slidenum">
              <a:rPr lang="ru-RU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941220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theme" Target="../theme/theme2.xml" /><Relationship Id="rId15" Type="http://schemas.openxmlformats.org/officeDocument/2006/relationships/image" Target="../media/image3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1263" y="0"/>
            <a:ext cx="8154987" cy="950913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/>
          </a:bodyPr>
          <a:lstStyle/>
          <a:p>
            <a:pPr lvl="0"/>
            <a:r>
              <a:rPr lang="ru-RU" dirty="1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1263" y="1258888"/>
            <a:ext cx="8154987" cy="5038725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/>
          </a:bodyPr>
          <a:lstStyle/>
          <a:p>
            <a:pPr lvl="0"/>
            <a:r>
              <a:rPr lang="ru-RU" dirty="1" smtClean="0"/>
              <a:t>Fare clic per modificare gli stili del testo dello schema</a:t>
            </a:r>
          </a:p>
          <a:p>
            <a:pPr lvl="1"/>
            <a:r>
              <a:rPr lang="ru-RU" dirty="1" smtClean="0"/>
              <a:t>Secondo livello</a:t>
            </a:r>
          </a:p>
          <a:p>
            <a:pPr lvl="2"/>
            <a:r>
              <a:rPr lang="ru-RU" dirty="1" smtClean="0"/>
              <a:t>Terzo livello</a:t>
            </a:r>
          </a:p>
          <a:p>
            <a:pPr lvl="3"/>
            <a:r>
              <a:rPr lang="ru-RU" dirty="1" smtClean="0"/>
              <a:t>Quarto livello</a:t>
            </a:r>
          </a:p>
          <a:p>
            <a:pPr lvl="4"/>
            <a:r>
              <a:rPr lang="ru-RU" dirty="1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391275"/>
            <a:ext cx="838200" cy="479425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/>
          </a:bodyPr>
          <a:lstStyle>
            <a:lvl1pPr algn="ctr" defTabSz="966788">
              <a:defRPr b="1" u="none">
                <a:solidFill>
                  <a:srgbClr val="E2001A"/>
                </a:solidFill>
              </a:defRPr>
            </a:lvl1pPr>
          </a:lstStyle>
          <a:p>
            <a:fld id="{B047EC81-9C9C-4854-8037-4B4BC02267B9}" type="slidenum">
              <a:rPr lang="ru-RU"/>
              <a:t>‹#›</a:t>
            </a:fld>
          </a:p>
        </p:txBody>
      </p:sp>
      <p:grpSp>
        <p:nvGrpSpPr>
          <p:cNvPr id="1098" name="Group 74"/>
          <p:cNvGrpSpPr/>
          <p:nvPr/>
        </p:nvGrpSpPr>
        <p:grpSpPr>
          <a:xfrm>
            <a:off x="269875" y="0"/>
            <a:ext cx="9450388" cy="7196138"/>
            <a:chOff x="170" y="0"/>
            <a:chExt cx="5953" cy="4533"/>
          </a:xfrm>
        </p:grpSpPr>
        <p:sp>
          <p:nvSpPr>
            <p:cNvPr id="1031" name="Line 7"/>
            <p:cNvSpPr>
              <a:spLocks noChangeShapeType="1"/>
            </p:cNvSpPr>
            <p:nvPr/>
          </p:nvSpPr>
          <p:spPr>
            <a:xfrm>
              <a:off x="529" y="0"/>
              <a:ext cx="0" cy="4533"/>
            </a:xfrm>
            <a:prstGeom prst="line"/>
            <a:noFill/>
            <a:ln w="12700">
              <a:solidFill>
                <a:srgbClr val="E2001A"/>
              </a:solidFill>
              <a:rou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>
            <a:xfrm>
              <a:off x="762" y="608"/>
              <a:ext cx="5360" cy="0"/>
            </a:xfrm>
            <a:prstGeom prst="line"/>
            <a:noFill/>
            <a:ln w="12700">
              <a:solidFill>
                <a:srgbClr val="E2001A"/>
              </a:solidFill>
              <a:rou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>
            <a:xfrm>
              <a:off x="763" y="4044"/>
              <a:ext cx="5360" cy="0"/>
            </a:xfrm>
            <a:prstGeom prst="line"/>
            <a:noFill/>
            <a:ln w="12700">
              <a:solidFill>
                <a:srgbClr val="E2001A"/>
              </a:solidFill>
              <a:rou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ru-RU"/>
            </a:p>
          </p:txBody>
        </p:sp>
        <p:pic>
          <p:nvPicPr>
            <p:cNvPr id="1097" name="Picture 73" descr="UCBank cirillico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>
            <a:xfrm rot="-5400000">
              <a:off x="-572" y="966"/>
              <a:ext cx="1709" cy="226"/>
            </a:xfrm>
            <a:prstGeom prst="rect"/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dt="0" ftr="0"/>
  <p:txStyles>
    <p:titleStyle>
      <a:lvl1pPr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defTabSz="966788" fontAlgn="base" rtl="0" eaLnBrk="1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90500" indent="-190500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192088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</a:defRPr>
      </a:lvl2pPr>
      <a:lvl3pPr marL="955675" indent="-192088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</a:defRPr>
      </a:lvl3pPr>
      <a:lvl4pPr marL="1331913" indent="-185738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</a:defRPr>
      </a:lvl4pPr>
      <a:lvl5pPr marL="1714500" indent="-192088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</a:defRPr>
      </a:lvl5pPr>
      <a:lvl6pPr marL="2171700" indent="-192088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628900" indent="-192088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3086100" indent="-192088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3543300" indent="-192088" algn="l" defTabSz="966788" fontAlgn="base" rtl="0" eaLnBrk="1" hangingPunct="1">
        <a:spcBef>
          <a:spcPct val="20000"/>
        </a:spcBef>
        <a:spcAft>
          <a:spcPct val="0"/>
        </a:spcAft>
        <a:buClr>
          <a:srgbClr val="E2001A"/>
        </a:buClr>
        <a:buFont typeface="Wingdings" pitchFamily="1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1" smtClean="0"/>
              <a:t>ПОДГОТОВКА К ИЗМЕНЕНИЯМ </a:t>
            </a:r>
            <a:r>
              <a:rPr lang="ru-RU" dirty="1"/>
              <a:t>В БАНКЕ </a:t>
            </a:r>
            <a:br>
              <a:rPr lang="ru-RU" dirty="1" smtClean="0"/>
            </a:br>
            <a:r>
              <a:rPr lang="ru-RU" dirty="1" smtClean="0"/>
              <a:t>В СВЯЗИ НОВЫМ ЗАЛОГОВЫМ ЗАКОНОДАТЕЛЬСТВОМ</a:t>
            </a:r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1" smtClean="0"/>
              <a:t>ПРАКТИЧЕСКИЕ ВОПРОСЫ</a:t>
            </a:r>
            <a:endParaRPr lang="ru-RU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>
          <a:xfrm>
            <a:off x="1211263" y="6032500"/>
            <a:ext cx="8097837" cy="330200"/>
          </a:xfrm>
          <a:prstGeom prst="rect"/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33195" anchor="b"/>
          <a:lstStyle/>
          <a:p>
            <a:pPr defTabSz="892175" eaLnBrk="1" hangingPunct="1">
              <a:lnSpc>
                <a:spcPts val="1900"/>
              </a:lnSpc>
              <a:buClr>
                <a:srgbClr val="E2001A"/>
              </a:buClr>
              <a:buFont typeface="Wingdings" pitchFamily="1" charset="2"/>
              <a:buNone/>
            </a:pPr>
            <a:r>
              <a:rPr lang="ru-RU" b="1" u="none" dirty="1" smtClean="0"/>
              <a:t>Светлана Коловоротная </a:t>
            </a:r>
          </a:p>
          <a:p>
            <a:pPr defTabSz="892175" eaLnBrk="1" hangingPunct="1">
              <a:lnSpc>
                <a:spcPts val="1900"/>
              </a:lnSpc>
              <a:buClr>
                <a:srgbClr val="E2001A"/>
              </a:buClr>
              <a:buFont typeface="Wingdings" pitchFamily="1" charset="2"/>
              <a:buNone/>
            </a:pPr>
            <a:r>
              <a:rPr lang="ru-RU" b="1" u="none" dirty="1"/>
              <a:t>Н</a:t>
            </a:r>
            <a:r>
              <a:rPr lang="ru-RU" b="1" u="none" dirty="1" smtClean="0"/>
              <a:t>ачальник кредитно-правового отдела </a:t>
            </a:r>
          </a:p>
          <a:p>
            <a:pPr defTabSz="892175" eaLnBrk="1" hangingPunct="1">
              <a:lnSpc>
                <a:spcPts val="1900"/>
              </a:lnSpc>
              <a:buClr>
                <a:srgbClr val="E2001A"/>
              </a:buClr>
              <a:buFont typeface="Wingdings" pitchFamily="1" charset="2"/>
              <a:buNone/>
            </a:pPr>
            <a:r>
              <a:rPr lang="ru-RU" b="1" u="none" dirty="1" smtClean="0"/>
              <a:t>Юридический департамент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>
          <a:xfrm>
            <a:off x="1212850" y="6597650"/>
            <a:ext cx="1981200" cy="533400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66788"/>
            <a:r>
              <a:rPr lang="ru-RU" sz="1000" b="1" u="none" dirty="1" smtClean="0"/>
              <a:t>Москва, 29 мая 2014 года</a:t>
            </a:r>
            <a:endParaRPr lang="ru-RU" sz="1000" b="1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/>
          </a:p>
          <a:p>
            <a:endParaRPr lang="ru-RU" smtClean="0"/>
          </a:p>
          <a:p>
            <a:endParaRPr lang="ru-RU"/>
          </a:p>
          <a:p>
            <a:endParaRPr lang="ru-RU" smtClean="0"/>
          </a:p>
          <a:p>
            <a:endParaRPr lang="ru-RU"/>
          </a:p>
          <a:p>
            <a:endParaRPr lang="ru-RU" smtClean="0"/>
          </a:p>
          <a:p>
            <a:endParaRPr lang="ru-RU"/>
          </a:p>
          <a:p>
            <a:endParaRPr lang="ru-RU" smtClean="0"/>
          </a:p>
          <a:p>
            <a:endParaRPr lang="ru-RU"/>
          </a:p>
          <a:p>
            <a:endParaRPr lang="ru-RU" smtClean="0"/>
          </a:p>
          <a:p>
            <a:endParaRPr lang="ru-RU"/>
          </a:p>
          <a:p>
            <a:pPr marL="0" indent="0">
              <a:buNone/>
            </a:pPr>
            <a:r>
              <a:rPr lang="ru-RU" dirty="1"/>
              <a:t>	</a:t>
            </a:r>
            <a:r>
              <a:rPr lang="ru-RU" b="1" dirty="1" smtClean="0"/>
              <a:t>Светлана Коловоротная</a:t>
            </a:r>
          </a:p>
          <a:p>
            <a:pPr marL="0" indent="0">
              <a:buNone/>
            </a:pPr>
            <a:endParaRPr lang="ru-RU" b="1" smtClean="0"/>
          </a:p>
          <a:p>
            <a:pPr marL="0" indent="0">
              <a:buNone/>
            </a:pPr>
            <a:r>
              <a:rPr lang="ru-RU" b="1" dirty="1" smtClean="0"/>
              <a:t>	Начальник кредитно-правового отдела</a:t>
            </a:r>
          </a:p>
          <a:p>
            <a:pPr marL="0" indent="0">
              <a:buNone/>
            </a:pPr>
            <a:r>
              <a:rPr lang="ru-RU" b="1" dirty="1"/>
              <a:t>	</a:t>
            </a:r>
            <a:r>
              <a:rPr lang="ru-RU" b="1" dirty="1" smtClean="0"/>
              <a:t>Юридический Департамент</a:t>
            </a:r>
          </a:p>
          <a:p>
            <a:pPr marL="0" indent="0">
              <a:buNone/>
            </a:pPr>
            <a:r>
              <a:rPr lang="ru-RU" b="1" dirty="1"/>
              <a:t>	</a:t>
            </a:r>
            <a:r>
              <a:rPr lang="ru-RU" b="1" dirty="1" smtClean="0"/>
              <a:t>ЗАО ЮниКредит Банк</a:t>
            </a:r>
          </a:p>
          <a:p>
            <a:pPr marL="0" indent="0">
              <a:buNone/>
            </a:pPr>
            <a:r>
              <a:rPr lang="ru-RU" b="1" dirty="1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C0C34-76DC-492B-9755-DE3A6288B4DC}" type="slidenum">
              <a:rPr lang="ru-RU" smtClean="0"/>
              <a:t>10</a:t>
            </a:fld>
          </a:p>
        </p:txBody>
      </p:sp>
    </p:spTree>
    <p:extLst>
      <p:ext uri="{BB962C8B-B14F-4D97-AF65-F5344CB8AC3E}">
        <p14:creationId xmlns:p14="http://schemas.microsoft.com/office/powerpoint/2010/main" val="1157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FA6D3-CC7C-47FA-8ACF-422F505559BF}" type="slidenum">
              <a:rPr lang="ru-RU"/>
              <a:t>2</a:t>
            </a:fld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title"/>
          </p:nvPr>
        </p:nvSpPr>
        <p:spPr>
          <a:xfrm>
            <a:off x="1211263" y="-4763"/>
            <a:ext cx="8154987" cy="965201"/>
          </a:xfrm>
          <a:noFill/>
        </p:spPr>
        <p:txBody>
          <a:bodyPr/>
          <a:lstStyle/>
          <a:p>
            <a:pPr defTabSz="914400"/>
            <a:r>
              <a:rPr lang="ru-RU" dirty="1" smtClean="0"/>
              <a:t>СОДЕРЖАНИЕ</a:t>
            </a:r>
            <a:endParaRPr lang="ru-RU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ctr"/>
          <a:lstStyle/>
          <a:p>
            <a:pPr marL="382588" indent="-382588">
              <a:lnSpc>
                <a:spcPct val="140000"/>
              </a:lnSpc>
            </a:pPr>
            <a:r>
              <a:rPr lang="en-US" sz="2000" dirty="1" smtClean="0"/>
              <a:t>I. </a:t>
            </a:r>
            <a:r>
              <a:rPr lang="ru-RU" sz="2000" dirty="1" smtClean="0"/>
              <a:t>Общая оценка изменений в законодательстве о залоге</a:t>
            </a:r>
          </a:p>
          <a:p>
            <a:pPr marL="382588" indent="-382588">
              <a:lnSpc>
                <a:spcPct val="140000"/>
              </a:lnSpc>
            </a:pPr>
            <a:r>
              <a:rPr lang="en-US" sz="2000" dirty="1" smtClean="0"/>
              <a:t>II. </a:t>
            </a:r>
            <a:r>
              <a:rPr lang="ru-RU" sz="2000" dirty="1" smtClean="0"/>
              <a:t>Новые </a:t>
            </a:r>
            <a:r>
              <a:rPr lang="ru-RU" sz="2000" dirty="1"/>
              <a:t>виды обеспечительных договоров</a:t>
            </a:r>
          </a:p>
          <a:p>
            <a:pPr marL="382588" indent="-382588">
              <a:lnSpc>
                <a:spcPct val="140000"/>
              </a:lnSpc>
            </a:pPr>
            <a:r>
              <a:rPr lang="en-US" sz="2000" dirty="1" smtClean="0"/>
              <a:t>III. </a:t>
            </a:r>
            <a:r>
              <a:rPr lang="ru-RU" sz="2000" dirty="1" smtClean="0"/>
              <a:t>Изменение существующих обеспечительных договоров</a:t>
            </a:r>
            <a:endParaRPr lang="ru-RU" sz="2000"/>
          </a:p>
          <a:p>
            <a:pPr marL="382588" indent="-382588">
              <a:lnSpc>
                <a:spcPct val="140000"/>
              </a:lnSpc>
            </a:pPr>
            <a:r>
              <a:rPr lang="en-US" sz="2000" dirty="1" smtClean="0"/>
              <a:t>IV. </a:t>
            </a:r>
            <a:r>
              <a:rPr lang="ru-RU" sz="2000" dirty="1" smtClean="0"/>
              <a:t>Залог в пользу нескольких кредиторов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1787-C52B-44E4-B12E-570D973DBA85}" type="slidenum">
              <a:rPr lang="ru-RU"/>
              <a:t>3</a:t>
            </a:fld>
          </a:p>
        </p:txBody>
      </p:sp>
      <p:sp>
        <p:nvSpPr>
          <p:cNvPr id="8398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1" smtClean="0"/>
              <a:t>I. </a:t>
            </a:r>
            <a:r>
              <a:rPr lang="ru-RU" dirty="1" smtClean="0"/>
              <a:t>Общая оценка изменений законодательства о залоге</a:t>
            </a:r>
            <a:endParaRPr lang="ru-RU"/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211264" y="1258888"/>
            <a:ext cx="7897340" cy="5038725"/>
          </a:xfrm>
        </p:spPr>
        <p:txBody>
          <a:bodyPr/>
          <a:lstStyle/>
          <a:p>
            <a:pPr marL="342900" indent="-342900" defTabSz="914400"/>
            <a:endParaRPr lang="ru-RU" smtClean="0"/>
          </a:p>
          <a:p>
            <a:pPr marL="0" indent="0" defTabSz="914400">
              <a:buNone/>
            </a:pPr>
            <a:r>
              <a:rPr lang="ru-RU" sz="1600" b="1" dirty="1" smtClean="0"/>
              <a:t>Изменения в законодательство о залоге закрепили новые виды </a:t>
            </a:r>
            <a:r>
              <a:rPr lang="ru-RU" sz="1600" b="1" dirty="1"/>
              <a:t>залога и </a:t>
            </a:r>
            <a:r>
              <a:rPr lang="ru-RU" sz="1600" b="1" dirty="1" smtClean="0"/>
              <a:t>требования </a:t>
            </a:r>
            <a:r>
              <a:rPr lang="ru-RU" sz="1600" b="1" dirty="1"/>
              <a:t>к их </a:t>
            </a:r>
            <a:r>
              <a:rPr lang="ru-RU" sz="1600" b="1" dirty="1" smtClean="0"/>
              <a:t>содержанию, которые позволят банкам:</a:t>
            </a:r>
          </a:p>
          <a:p>
            <a:pPr marL="0" indent="0" defTabSz="914400">
              <a:buNone/>
            </a:pPr>
            <a:endParaRPr lang="ru-RU" sz="1800" b="1"/>
          </a:p>
          <a:p>
            <a:pPr marL="342900" indent="-342900" algn="just" defTabSz="914400"/>
            <a:r>
              <a:rPr lang="ru-RU" sz="1600" dirty="1" smtClean="0"/>
              <a:t>Расширить круг субъектов кредитования (в отношении, например, торговых, операционных, лизинговых компаний)</a:t>
            </a:r>
          </a:p>
          <a:p>
            <a:pPr marL="342900" indent="-342900" algn="just" defTabSz="914400"/>
            <a:endParaRPr lang="ru-RU" sz="1600" smtClean="0"/>
          </a:p>
          <a:p>
            <a:pPr marL="342900" indent="-342900" algn="just" defTabSz="914400"/>
            <a:r>
              <a:rPr lang="ru-RU" sz="1600" dirty="1" smtClean="0"/>
              <a:t>Снизить </a:t>
            </a:r>
            <a:r>
              <a:rPr lang="ru-RU" sz="1600" dirty="1"/>
              <a:t>кредитные риски банков </a:t>
            </a:r>
            <a:r>
              <a:rPr lang="ru-RU" sz="1600" dirty="1" smtClean="0"/>
              <a:t>путем заключения новых видов договоров залога, имеющих установленный законом механизм реализации прав залогодержателей</a:t>
            </a:r>
          </a:p>
          <a:p>
            <a:pPr marL="342900" indent="-342900" algn="just" defTabSz="914400"/>
            <a:endParaRPr lang="ru-RU" sz="1600"/>
          </a:p>
          <a:p>
            <a:pPr marL="342900" indent="-342900" algn="just" defTabSz="914400"/>
            <a:r>
              <a:rPr lang="ru-RU" sz="1600" dirty="1" smtClean="0"/>
              <a:t>Уменьшить резервирование за счет повышения категории качества ссуд благодаря расширению принимаемых банком видов обеспечения возврата кредитов при внесении изменений в 254-П</a:t>
            </a:r>
          </a:p>
          <a:p>
            <a:pPr marL="342900" indent="-342900" algn="just" defTabSz="914400"/>
            <a:endParaRPr lang="ru-RU" sz="1600" smtClean="0"/>
          </a:p>
          <a:p>
            <a:pPr marL="342900" indent="-342900" algn="just" defTabSz="914400"/>
            <a:r>
              <a:rPr lang="ru-RU" sz="1600" dirty="1" smtClean="0"/>
              <a:t>Расширить </a:t>
            </a:r>
            <a:r>
              <a:rPr lang="ru-RU" sz="1600" dirty="1"/>
              <a:t>возможности </a:t>
            </a:r>
            <a:r>
              <a:rPr lang="ru-RU" sz="1600" dirty="1" smtClean="0"/>
              <a:t>структурирования синдицированных сделок по российскому праву путем введения института управляющего залогом, равных по старшинству залогов и новых видов обеспечения</a:t>
            </a:r>
            <a:endParaRPr lang="ru-RU" sz="1600"/>
          </a:p>
          <a:p>
            <a:pPr marL="342900" indent="-342900" defTabSz="91440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II. </a:t>
            </a:r>
            <a:r>
              <a:rPr lang="ru-RU" dirty="1" smtClean="0"/>
              <a:t>Новые виды обеспечительных договоров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264" y="1258888"/>
            <a:ext cx="7753324" cy="5038725"/>
          </a:xfrm>
        </p:spPr>
        <p:txBody>
          <a:bodyPr/>
          <a:lstStyle/>
          <a:p>
            <a:pPr algn="just"/>
            <a:r>
              <a:rPr lang="ru-RU" sz="1600" b="1" dirty="1" smtClean="0"/>
              <a:t>Договор залога будущей вещи </a:t>
            </a:r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/>
              <a:t>Предметом залога может являться вещь как приобретенная в будущем, так и созданная в будущем</a:t>
            </a:r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/>
              <a:t>Описание предмета залога возможно любым способом, позволяющим идентифицировать  имущество в качестве предмета залога</a:t>
            </a:r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/>
              <a:t>Договор вступает в силу с даты подписания сторонами, залог возникает с момента приобретения  залогодателем права или вещи</a:t>
            </a:r>
          </a:p>
          <a:p>
            <a:pPr lvl="1" algn="just">
              <a:buFont typeface="Arial" pitchFamily="34" charset="0"/>
              <a:buChar char="►"/>
            </a:pPr>
            <a:endParaRPr lang="ru-RU" sz="1600" smtClean="0"/>
          </a:p>
          <a:p>
            <a:pPr lvl="1" algn="just">
              <a:buFont typeface="Arial" pitchFamily="34" charset="0"/>
              <a:buChar char="►"/>
            </a:pPr>
            <a:endParaRPr lang="ru-RU" sz="1600" smtClean="0"/>
          </a:p>
          <a:p>
            <a:pPr algn="just"/>
            <a:r>
              <a:rPr lang="ru-RU" sz="1600" b="1" dirty="1" smtClean="0"/>
              <a:t>Договор залога по обязательству, которое возникнет в будущем</a:t>
            </a:r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/>
              <a:t>Предмет </a:t>
            </a:r>
            <a:r>
              <a:rPr lang="ru-RU" sz="1600" dirty="1"/>
              <a:t>и содержание договора </a:t>
            </a:r>
            <a:r>
              <a:rPr lang="ru-RU" sz="1600" dirty="1" smtClean="0"/>
              <a:t>стандартные в зависимости от вида залога</a:t>
            </a:r>
            <a:endParaRPr lang="ru-RU" sz="1600"/>
          </a:p>
          <a:p>
            <a:pPr lvl="1" algn="just">
              <a:buFont typeface="Arial" pitchFamily="34" charset="0"/>
              <a:buChar char="►"/>
            </a:pPr>
            <a:r>
              <a:rPr lang="ru-RU" sz="1600" dirty="1"/>
              <a:t>В части описания обеспеченного залогом обязательства </a:t>
            </a:r>
            <a:r>
              <a:rPr lang="ru-RU" sz="1600" dirty="1" smtClean="0"/>
              <a:t>достаточно указывать </a:t>
            </a:r>
            <a:r>
              <a:rPr lang="ru-RU" sz="1600" dirty="1"/>
              <a:t>его существо, стороны, размер и </a:t>
            </a:r>
            <a:r>
              <a:rPr lang="ru-RU" sz="1600" dirty="1" smtClean="0"/>
              <a:t>срок (признаки, позволяющие идентифицировать обязательство заемщика перед банком)</a:t>
            </a:r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/>
              <a:t>Возможность </a:t>
            </a:r>
            <a:r>
              <a:rPr lang="ru-RU" sz="1600" dirty="1"/>
              <a:t>обеспечения всех существующих и будущих обязательств перед кредитором </a:t>
            </a:r>
            <a:r>
              <a:rPr lang="ru-RU" sz="1600" dirty="1" smtClean="0"/>
              <a:t>путем указания предельной суммы этих обязательств (пока </a:t>
            </a:r>
            <a:r>
              <a:rPr lang="ru-RU" sz="1600" dirty="1"/>
              <a:t>не видим такой возможности при ипотеке в силу </a:t>
            </a:r>
            <a:r>
              <a:rPr lang="ru-RU" sz="1600" dirty="1" smtClean="0"/>
              <a:t>отсутствия изменений в 102-ФЗ</a:t>
            </a:r>
            <a:r>
              <a:rPr lang="ru-RU" sz="1600" dirty="1"/>
              <a:t>).</a:t>
            </a:r>
          </a:p>
          <a:p>
            <a:pPr>
              <a:buFont typeface="Arial" pitchFamily="34" charset="0"/>
              <a:buChar char="•"/>
            </a:pPr>
            <a:endParaRPr lang="ru-RU" sz="1600"/>
          </a:p>
          <a:p>
            <a:pPr marL="0" indent="0">
              <a:buNone/>
            </a:pPr>
            <a:endParaRPr lang="ru-RU" sz="140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20E8D-B202-4A91-A6A8-F010C48F0F6E}" type="slidenum">
              <a:rPr lang="ru-RU" smtClean="0"/>
              <a:t>4</a:t>
            </a:fld>
          </a:p>
        </p:txBody>
      </p:sp>
    </p:spTree>
    <p:extLst>
      <p:ext uri="{BB962C8B-B14F-4D97-AF65-F5344CB8AC3E}">
        <p14:creationId xmlns:p14="http://schemas.microsoft.com/office/powerpoint/2010/main" val="2714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II. </a:t>
            </a:r>
            <a:r>
              <a:rPr lang="ru-RU" dirty="1" smtClean="0"/>
              <a:t>Новые </a:t>
            </a:r>
            <a:r>
              <a:rPr lang="ru-RU" dirty="1"/>
              <a:t>виды обеспечительных договоров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264" y="1258888"/>
            <a:ext cx="7969348" cy="5038725"/>
          </a:xfrm>
        </p:spPr>
        <p:txBody>
          <a:bodyPr/>
          <a:lstStyle/>
          <a:p>
            <a:pPr algn="just"/>
            <a:r>
              <a:rPr lang="ru-RU" sz="1600" b="1" dirty="1"/>
              <a:t>Договор залога имущественных прав (требований) по контракту, заключенному между залогодателем и его должником </a:t>
            </a:r>
            <a:endParaRPr lang="ru-RU" sz="1600" b="1" smtClean="0"/>
          </a:p>
          <a:p>
            <a:pPr algn="just"/>
            <a:endParaRPr lang="ru-RU" sz="1600" b="1"/>
          </a:p>
          <a:p>
            <a:pPr lvl="1" algn="just">
              <a:buFont typeface="Arial" pitchFamily="34" charset="0"/>
              <a:buChar char="►"/>
            </a:pPr>
            <a:r>
              <a:rPr lang="ru-RU" sz="1600" dirty="1"/>
              <a:t>Право требования, передаваемое в залог по контракту, </a:t>
            </a:r>
            <a:r>
              <a:rPr lang="ru-RU" sz="1600" dirty="1" smtClean="0"/>
              <a:t>как </a:t>
            </a:r>
            <a:r>
              <a:rPr lang="ru-RU" sz="1600" dirty="1"/>
              <a:t>и сам контракт, </a:t>
            </a:r>
            <a:r>
              <a:rPr lang="ru-RU" sz="1600" dirty="1" smtClean="0"/>
              <a:t>могут </a:t>
            </a:r>
            <a:r>
              <a:rPr lang="ru-RU" sz="1600" dirty="1"/>
              <a:t>возникнуть в </a:t>
            </a:r>
            <a:r>
              <a:rPr lang="ru-RU" sz="1600" dirty="1" smtClean="0"/>
              <a:t>будущем</a:t>
            </a:r>
          </a:p>
          <a:p>
            <a:pPr lvl="1" algn="just">
              <a:buFont typeface="Arial" pitchFamily="34" charset="0"/>
              <a:buChar char="►"/>
            </a:pPr>
            <a:endParaRPr lang="ru-RU" sz="1600"/>
          </a:p>
          <a:p>
            <a:pPr lvl="1" algn="just">
              <a:buFont typeface="Arial" pitchFamily="34" charset="0"/>
              <a:buChar char="►"/>
            </a:pPr>
            <a:r>
              <a:rPr lang="ru-RU" sz="1600" dirty="1"/>
              <a:t>Проверить контракт на </a:t>
            </a:r>
            <a:r>
              <a:rPr lang="ru-RU" sz="1600" dirty="1" smtClean="0"/>
              <a:t>предмет:</a:t>
            </a:r>
            <a:endParaRPr lang="ru-RU" sz="1600"/>
          </a:p>
          <a:p>
            <a:pPr lvl="1" algn="just">
              <a:buFont typeface="Arial" pitchFamily="34" charset="0"/>
              <a:buChar char="•"/>
            </a:pPr>
            <a:r>
              <a:rPr lang="ru-RU" sz="1600" dirty="1" smtClean="0"/>
              <a:t>Срока </a:t>
            </a:r>
            <a:r>
              <a:rPr lang="ru-RU" sz="1600" dirty="1"/>
              <a:t>действия </a:t>
            </a:r>
            <a:r>
              <a:rPr lang="ru-RU" sz="1600" dirty="1" smtClean="0"/>
              <a:t>контракта. Желательно, </a:t>
            </a:r>
            <a:r>
              <a:rPr lang="ru-RU" sz="1600" dirty="1"/>
              <a:t>чтобы был не менее срока основного обязательства (кредитного договора) с условием отсутствия возможности расторгнуть контракт без согласия банка – </a:t>
            </a:r>
            <a:r>
              <a:rPr lang="ru-RU" sz="1600" dirty="1" smtClean="0"/>
              <a:t>залогодержателя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600" dirty="1" smtClean="0"/>
              <a:t>Отсутствия запрета на уступку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600" dirty="1" smtClean="0"/>
              <a:t>Необходимости получения согласия должника на переход прав по контракту </a:t>
            </a:r>
          </a:p>
          <a:p>
            <a:pPr lvl="1" algn="just">
              <a:buFont typeface="Arial" pitchFamily="34" charset="0"/>
              <a:buChar char="•"/>
            </a:pPr>
            <a:endParaRPr lang="ru-RU" sz="1600"/>
          </a:p>
          <a:p>
            <a:pPr lvl="1" algn="just">
              <a:buFont typeface="Arial" pitchFamily="34" charset="0"/>
              <a:buChar char="►"/>
            </a:pPr>
            <a:r>
              <a:rPr lang="ru-RU" sz="1600" dirty="1"/>
              <a:t>Установить </a:t>
            </a:r>
            <a:r>
              <a:rPr lang="ru-RU" sz="1600" dirty="1" smtClean="0"/>
              <a:t>в договоре право </a:t>
            </a:r>
            <a:r>
              <a:rPr lang="ru-RU" sz="1600" dirty="1"/>
              <a:t>банка получить исполнение по контракту на основании уведомления  </a:t>
            </a:r>
            <a:r>
              <a:rPr lang="ru-RU" sz="1600" dirty="1" smtClean="0"/>
              <a:t>банка для </a:t>
            </a:r>
            <a:r>
              <a:rPr lang="ru-RU" sz="1600" dirty="1"/>
              <a:t>погашения основного обязательства или для накопления на залоговом счете (ст 358.6)</a:t>
            </a:r>
          </a:p>
          <a:p>
            <a:pPr lvl="1" algn="just">
              <a:buFont typeface="Arial" pitchFamily="34" charset="0"/>
              <a:buChar char="►"/>
            </a:pPr>
            <a:endParaRPr lang="ru-RU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2955-53BD-44E1-9722-5724F4055892}" type="slidenum">
              <a:rPr lang="ru-RU" smtClean="0"/>
              <a:t>5</a:t>
            </a:fld>
          </a:p>
        </p:txBody>
      </p:sp>
    </p:spTree>
    <p:extLst>
      <p:ext uri="{BB962C8B-B14F-4D97-AF65-F5344CB8AC3E}">
        <p14:creationId xmlns:p14="http://schemas.microsoft.com/office/powerpoint/2010/main" val="24976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II. </a:t>
            </a:r>
            <a:r>
              <a:rPr lang="ru-RU" dirty="1" smtClean="0"/>
              <a:t>Новые </a:t>
            </a:r>
            <a:r>
              <a:rPr lang="ru-RU" dirty="1"/>
              <a:t>виды обеспечительных договоров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1600" b="1" smtClean="0"/>
          </a:p>
          <a:p>
            <a:pPr algn="just"/>
            <a:r>
              <a:rPr lang="ru-RU" sz="1600" b="1" dirty="1" smtClean="0"/>
              <a:t>Договор </a:t>
            </a:r>
            <a:r>
              <a:rPr lang="ru-RU" sz="1600" b="1" dirty="1"/>
              <a:t>залога прав по </a:t>
            </a:r>
            <a:r>
              <a:rPr lang="ru-RU" sz="1600" b="1" dirty="1" smtClean="0"/>
              <a:t>банковскому счету (залоговый счет)</a:t>
            </a:r>
          </a:p>
          <a:p>
            <a:pPr algn="just"/>
            <a:endParaRPr lang="ru-RU" sz="1600" b="1"/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/>
              <a:t>Если прямо указано в договоре, может </a:t>
            </a:r>
            <a:r>
              <a:rPr lang="ru-RU" sz="1600" dirty="1"/>
              <a:t>использоваться как обеспечение для </a:t>
            </a:r>
            <a:r>
              <a:rPr lang="ru-RU" sz="1600" dirty="1" smtClean="0"/>
              <a:t>целей: </a:t>
            </a:r>
            <a:endParaRPr lang="ru-RU" sz="1600"/>
          </a:p>
          <a:p>
            <a:pPr lvl="1" algn="just">
              <a:buFont typeface="Arial" pitchFamily="34" charset="0"/>
              <a:buChar char="•"/>
            </a:pPr>
            <a:r>
              <a:rPr lang="ru-RU" sz="1600" dirty="1" smtClean="0"/>
              <a:t>Получения </a:t>
            </a:r>
            <a:r>
              <a:rPr lang="ru-RU" sz="1600" dirty="1"/>
              <a:t>страхового возмещения за утрату или повреждение заложенного </a:t>
            </a:r>
            <a:r>
              <a:rPr lang="ru-RU" sz="1600" dirty="1" smtClean="0"/>
              <a:t>имущества </a:t>
            </a:r>
            <a:endParaRPr lang="ru-RU" sz="1600"/>
          </a:p>
          <a:p>
            <a:pPr lvl="1" algn="just">
              <a:buFont typeface="Arial" pitchFamily="34" charset="0"/>
              <a:buChar char="•"/>
            </a:pPr>
            <a:r>
              <a:rPr lang="ru-RU" sz="1600" dirty="1"/>
              <a:t>Получения доходов от использования заложенного </a:t>
            </a:r>
            <a:r>
              <a:rPr lang="ru-RU" sz="1600" dirty="1" smtClean="0"/>
              <a:t>имущества </a:t>
            </a:r>
            <a:endParaRPr lang="ru-RU" sz="1600"/>
          </a:p>
          <a:p>
            <a:pPr lvl="1" algn="just">
              <a:buFont typeface="Arial" pitchFamily="34" charset="0"/>
              <a:buChar char="•"/>
            </a:pPr>
            <a:r>
              <a:rPr lang="ru-RU" sz="1600" dirty="1" smtClean="0"/>
              <a:t>Накопления </a:t>
            </a:r>
            <a:r>
              <a:rPr lang="ru-RU" sz="1600" dirty="1"/>
              <a:t>денежных сумм, подлежащих уплате залогодателю в счет исполнения обязательства, право (требование) по которому заложено (ст 358.9</a:t>
            </a:r>
            <a:r>
              <a:rPr lang="ru-RU" sz="1600" dirty="1" smtClean="0"/>
              <a:t>)</a:t>
            </a:r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>
                <a:solidFill>
                  <a:srgbClr val="000000"/>
                </a:solidFill>
              </a:rPr>
              <a:t>Может </a:t>
            </a:r>
            <a:r>
              <a:rPr lang="ru-RU" sz="1600" dirty="1">
                <a:solidFill>
                  <a:srgbClr val="000000"/>
                </a:solidFill>
              </a:rPr>
              <a:t>также использоваться как самостоятельное обеспечение (без привязки к залогу другого имущества</a:t>
            </a:r>
            <a:r>
              <a:rPr lang="ru-RU" sz="1600" dirty="1" smtClean="0">
                <a:solidFill>
                  <a:srgbClr val="000000"/>
                </a:solidFill>
              </a:rPr>
              <a:t>)</a:t>
            </a:r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/>
              <a:t>По договору возможен либо путем установления залога всей суммы в любой момент времени или путем установления неснижаемого остатка по счету</a:t>
            </a:r>
          </a:p>
          <a:p>
            <a:pPr lvl="1" algn="just">
              <a:buFont typeface="Arial" pitchFamily="34" charset="0"/>
              <a:buChar char="►"/>
            </a:pPr>
            <a:r>
              <a:rPr lang="ru-RU" sz="1600" dirty="1" smtClean="0"/>
              <a:t>Применение такого залога и режим счета должны быть установлены Банком России</a:t>
            </a:r>
          </a:p>
          <a:p>
            <a:endParaRPr lang="ru-RU" sz="16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04870-451F-49CE-868B-8AADCF835DC3}" type="slidenum">
              <a:rPr lang="ru-RU" smtClean="0"/>
              <a:t>6</a:t>
            </a:fld>
          </a:p>
        </p:txBody>
      </p:sp>
    </p:spTree>
    <p:extLst>
      <p:ext uri="{BB962C8B-B14F-4D97-AF65-F5344CB8AC3E}">
        <p14:creationId xmlns:p14="http://schemas.microsoft.com/office/powerpoint/2010/main" val="42178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III. </a:t>
            </a:r>
            <a:r>
              <a:rPr lang="ru-RU" dirty="1" smtClean="0"/>
              <a:t>Изменения в существующие обеспечительные договоры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400" smtClean="0"/>
          </a:p>
          <a:p>
            <a:r>
              <a:rPr lang="ru-RU" sz="1600" dirty="1" smtClean="0"/>
              <a:t>Упрощение договоров залога в части описания обеспечиваемого залогом обязательства (п. 2 ст 339) путем указания на номер и дату кредитного обязательства (для заключенных договоров) или основных условий будущего кредитного обязательства, дающих возможность его идентифицировать</a:t>
            </a:r>
          </a:p>
          <a:p>
            <a:endParaRPr lang="ru-RU" sz="1600" smtClean="0"/>
          </a:p>
          <a:p>
            <a:r>
              <a:rPr lang="ru-RU" sz="1600" dirty="1" smtClean="0"/>
              <a:t>Включение в договор залога условий, которые должен содержать договор о последующем залоге в условиях невозможности установления запрета на последующий залог (ст 342 ГК), в том числе ограничение права последующего залогодержателя требовать досрочного исполнения обязательства при обращении взыскания на залог предшествующим залогодержателем (ч 2 ст 342.1)</a:t>
            </a:r>
          </a:p>
          <a:p>
            <a:endParaRPr lang="ru-RU" sz="1600" smtClean="0"/>
          </a:p>
          <a:p>
            <a:r>
              <a:rPr lang="ru-RU" sz="1600" dirty="1" smtClean="0"/>
              <a:t>Включение в договор согласия залогодателя на перевод долга на другое лицо  и изменение основного обязательства для сохранения залога (рекомендуем с указанием круга лиц и пределов изменения)</a:t>
            </a:r>
          </a:p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CA686-F8AC-48D1-891F-3CC4A776C6A2}" type="slidenum">
              <a:rPr lang="ru-RU" smtClean="0"/>
              <a:t>7</a:t>
            </a:fld>
          </a:p>
        </p:txBody>
      </p:sp>
    </p:spTree>
    <p:extLst>
      <p:ext uri="{BB962C8B-B14F-4D97-AF65-F5344CB8AC3E}">
        <p14:creationId xmlns:p14="http://schemas.microsoft.com/office/powerpoint/2010/main" val="6525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III. </a:t>
            </a:r>
            <a:r>
              <a:rPr lang="ru-RU" dirty="1" smtClean="0"/>
              <a:t>Изменения </a:t>
            </a:r>
            <a:r>
              <a:rPr lang="ru-RU" dirty="1"/>
              <a:t>в существующие обеспечительные договоры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1"/>
              <a:t>В договоре залога товаров в обороте местонахождение товаров и возможность приостановления операций с заложенными товарами в обороте при нарушении условий договора залога путем наложения знаков и печатей должно быть указано в обязательном </a:t>
            </a:r>
            <a:r>
              <a:rPr lang="ru-RU" sz="1600" dirty="1" smtClean="0"/>
              <a:t>порядке</a:t>
            </a:r>
          </a:p>
          <a:p>
            <a:endParaRPr lang="ru-RU" sz="1600"/>
          </a:p>
          <a:p>
            <a:r>
              <a:rPr lang="ru-RU" sz="1600" dirty="1"/>
              <a:t>Внесение в договоры залога положений об отсутствии у залогодателя права выдвигать против требования кредитора возражения при обращении взыскания на залог для целей лишения залогодателя возможности искусственно затягивать обращение взыскания по аналоги с поручительством </a:t>
            </a:r>
            <a:r>
              <a:rPr lang="ru-RU" sz="1600" dirty="1" smtClean="0"/>
              <a:t>(п.1 ст 335, ст </a:t>
            </a:r>
            <a:r>
              <a:rPr lang="ru-RU" sz="1600" dirty="1"/>
              <a:t>364</a:t>
            </a:r>
            <a:r>
              <a:rPr lang="ru-RU" sz="1600" dirty="1" smtClean="0"/>
              <a:t>)</a:t>
            </a:r>
          </a:p>
          <a:p>
            <a:endParaRPr lang="ru-RU" sz="1600"/>
          </a:p>
          <a:p>
            <a:pPr marL="0" indent="0">
              <a:buNone/>
            </a:pPr>
            <a:endParaRPr lang="ru-RU" sz="1600"/>
          </a:p>
          <a:p>
            <a:pPr marL="0" indent="0">
              <a:buNone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81F85-B6B1-4E07-A563-1A21A97E6AB0}" type="slidenum">
              <a:rPr lang="ru-RU" smtClean="0"/>
              <a:t>8</a:t>
            </a:fld>
          </a:p>
        </p:txBody>
      </p:sp>
    </p:spTree>
    <p:extLst>
      <p:ext uri="{BB962C8B-B14F-4D97-AF65-F5344CB8AC3E}">
        <p14:creationId xmlns:p14="http://schemas.microsoft.com/office/powerpoint/2010/main" val="40457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IV. </a:t>
            </a:r>
            <a:r>
              <a:rPr lang="ru-RU" dirty="1" smtClean="0"/>
              <a:t>Залог в пользу нескольких кредиторов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400" dirty="1" smtClean="0"/>
              <a:t>Залог возможен путем заключения отдельного договора между залогодержателями или включения в основной при множественности лиц на стороне кредитора</a:t>
            </a:r>
            <a:endParaRPr lang="en-US" sz="1400" smtClean="0"/>
          </a:p>
          <a:p>
            <a:pPr algn="just"/>
            <a:endParaRPr lang="ru-RU" sz="1400" smtClean="0"/>
          </a:p>
          <a:p>
            <a:pPr algn="just"/>
            <a:r>
              <a:rPr lang="ru-RU" sz="1400" dirty="1" smtClean="0"/>
              <a:t>Предмет залога может находиться в залоге у нескольких лиц (созалогодержателей)</a:t>
            </a:r>
          </a:p>
          <a:p>
            <a:pPr algn="just"/>
            <a:endParaRPr lang="ru-RU" sz="1400" smtClean="0"/>
          </a:p>
          <a:p>
            <a:pPr algn="just"/>
            <a:r>
              <a:rPr lang="ru-RU" sz="1400" dirty="1" smtClean="0"/>
              <a:t>Такой залог может обеспечивать разные обязательства (т.е. актуально не только для синдикаций, но и при реструктуризации заемщика в нескольких банках)</a:t>
            </a:r>
          </a:p>
          <a:p>
            <a:pPr algn="just"/>
            <a:endParaRPr lang="ru-RU" sz="1400" smtClean="0"/>
          </a:p>
          <a:p>
            <a:pPr algn="just"/>
            <a:r>
              <a:rPr lang="ru-RU" sz="1400" dirty="1"/>
              <a:t>Созалогодержатели могут иметь равные по старшинству </a:t>
            </a:r>
            <a:r>
              <a:rPr lang="ru-RU" sz="1400" dirty="1" smtClean="0"/>
              <a:t>права</a:t>
            </a:r>
          </a:p>
          <a:p>
            <a:pPr algn="just"/>
            <a:endParaRPr lang="ru-RU" sz="1400"/>
          </a:p>
          <a:p>
            <a:pPr algn="just"/>
            <a:r>
              <a:rPr lang="ru-RU" sz="1400" dirty="1" smtClean="0"/>
              <a:t>Возможность для созалогодержателей договориться о перераспределении вырученных от реализации залога сумм, в том числе пропорционально</a:t>
            </a:r>
          </a:p>
          <a:p>
            <a:pPr algn="just"/>
            <a:endParaRPr lang="ru-RU" sz="1400" smtClean="0"/>
          </a:p>
          <a:p>
            <a:pPr algn="just"/>
            <a:r>
              <a:rPr lang="ru-RU" sz="1400" dirty="1" smtClean="0"/>
              <a:t>Возможность назначения управляющего залогом</a:t>
            </a:r>
          </a:p>
          <a:p>
            <a:pPr marL="0" indent="0">
              <a:buNone/>
            </a:pPr>
            <a:endParaRPr lang="ru-RU" sz="1600" smtClean="0"/>
          </a:p>
          <a:p>
            <a:endParaRPr lang="ru-RU" sz="1600" smtClean="0"/>
          </a:p>
          <a:p>
            <a:endParaRPr lang="ru-RU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38ABB-233E-4F77-ACF4-62FF2E0A3695}" type="slidenum">
              <a:rPr lang="ru-RU" smtClean="0"/>
              <a:t>9</a:t>
            </a:fld>
          </a:p>
        </p:txBody>
      </p:sp>
    </p:spTree>
    <p:extLst>
      <p:ext uri="{BB962C8B-B14F-4D97-AF65-F5344CB8AC3E}">
        <p14:creationId xmlns:p14="http://schemas.microsoft.com/office/powerpoint/2010/main" val="8164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4"/>
  <p:tag name="AS_OS" val="Microsoft Windows NT 6.1.7601 Service Pack 1"/>
  <p:tag name="AS_RELEASE_DATE" val="2013.07.29"/>
  <p:tag name="AS_TITLE" val="Aspose.Slides for .NET 4.0"/>
  <p:tag name="AS_VERSION" val="7.7.0.0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PPT_UniCredit_Bank_Cyrillic__Rus_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6E6E6"/>
      </a:accent1>
      <a:accent2>
        <a:srgbClr val="0000CC"/>
      </a:accent2>
      <a:accent3>
        <a:srgbClr val="FFFFFF"/>
      </a:accent3>
      <a:accent4>
        <a:srgbClr val="000000"/>
      </a:accent4>
      <a:accent5>
        <a:srgbClr val="F0F0F0"/>
      </a:accent5>
      <a:accent6>
        <a:srgbClr val="0000B9"/>
      </a:accent6>
      <a:hlink>
        <a:srgbClr val="51A836"/>
      </a:hlink>
      <a:folHlink>
        <a:srgbClr val="E2001A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PPT_UniCredit_Bank_Cyrillic__Rus_</Template>
  <TotalTime>0</TotalTime>
  <Application>Microsoft Office PowerPoint</Application>
  <PresentationFormat>Custom</PresentationFormat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1601-01-01T00:00:00.0000000Z</cp:lastPrinted>
  <dcterms:created xsi:type="dcterms:W3CDTF">1601-01-01T00:00:00.0000000Z</dcterms:created>
  <dcterms:modified xsi:type="dcterms:W3CDTF">1601-01-01T00:00:00.0000000Z</dcterms:modified>
</cp:coreProperties>
</file>