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0" r:id="rId2"/>
    <p:sldMasterId id="2147483683" r:id="rId3"/>
  </p:sldMasterIdLst>
  <p:notesMasterIdLst>
    <p:notesMasterId r:id="rId16"/>
  </p:notesMasterIdLst>
  <p:handoutMasterIdLst>
    <p:handoutMasterId r:id="rId17"/>
  </p:handoutMasterIdLst>
  <p:sldIdLst>
    <p:sldId id="265" r:id="rId4"/>
    <p:sldId id="269" r:id="rId5"/>
    <p:sldId id="270" r:id="rId6"/>
    <p:sldId id="280" r:id="rId7"/>
    <p:sldId id="272" r:id="rId8"/>
    <p:sldId id="273" r:id="rId9"/>
    <p:sldId id="274" r:id="rId10"/>
    <p:sldId id="275" r:id="rId11"/>
    <p:sldId id="276" r:id="rId12"/>
    <p:sldId id="281" r:id="rId13"/>
    <p:sldId id="282" r:id="rId14"/>
    <p:sldId id="26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B42"/>
    <a:srgbClr val="282B83"/>
    <a:srgbClr val="0072C3"/>
    <a:srgbClr val="006AAC"/>
    <a:srgbClr val="1331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74" autoAdjust="0"/>
    <p:restoredTop sz="94660"/>
  </p:normalViewPr>
  <p:slideViewPr>
    <p:cSldViewPr>
      <p:cViewPr>
        <p:scale>
          <a:sx n="90" d="100"/>
          <a:sy n="90" d="100"/>
        </p:scale>
        <p:origin x="-1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O-umr-ovc-stat\&#1045;&#1078;&#1077;&#1076;&#1085;&#1077;&#1074;&#1085;&#1099;&#1077;_&#1086;&#1090;&#1095;&#1077;&#1090;&#1099;\2013\&#1087;&#1088;&#1080;&#1083;&#1086;&#1078;&#1077;&#1085;&#1080;&#1077;%20&#1087;&#1086;%20&#1090;&#1072;&#1088;&#1080;&#1092;&#1080;&#1082;&#1072;&#1094;&#1080;&#1086;&#1085;&#1085;&#1099;&#1084;%20&#1080;&#1085;&#1090;&#1077;&#1088;&#1074;&#1072;&#1083;&#1072;&#1084;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3319237873043913E-2"/>
          <c:y val="2.3214285714285715E-2"/>
          <c:w val="0.94278032954214053"/>
          <c:h val="0.783529604638837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Лист1!$B$1:$B$2</c:f>
              <c:strCache>
                <c:ptCount val="1"/>
                <c:pt idx="0">
                  <c:v>2011 г.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1"/>
              <c:layout>
                <c:manualLayout>
                  <c:x val="-1.543209876543218E-3"/>
                  <c:y val="-1.9642228626261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32098765432735E-3"/>
                  <c:y val="-1.732007088878110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Лист1!$A$3:$A$7</c:f>
              <c:strCache>
                <c:ptCount val="5"/>
                <c:pt idx="0">
                  <c:v>                        
с начала работы центрального узла СПФИ до 11.00</c:v>
                </c:pt>
                <c:pt idx="1">
                  <c:v>с 11.00 до 14.00</c:v>
                </c:pt>
                <c:pt idx="2">
                  <c:v>с 14.00 до 16.00</c:v>
                </c:pt>
                <c:pt idx="3">
                  <c:v>с 16.00 до 16.30, 
с 16.00 до 16.45 (с 03.09.2012)</c:v>
                </c:pt>
                <c:pt idx="4">
                  <c:v>с 16.30 до закрытия системы BISS, 
с 16.45 до закрытия системы BISS 
(c 03.09.2012)</c:v>
                </c:pt>
              </c:strCache>
            </c:strRef>
          </c:cat>
          <c:val>
            <c:numRef>
              <c:f>Лист1!$B$3:$B$7</c:f>
              <c:numCache>
                <c:formatCode>0.00</c:formatCode>
                <c:ptCount val="5"/>
                <c:pt idx="0">
                  <c:v>20.919999999999987</c:v>
                </c:pt>
                <c:pt idx="1">
                  <c:v>44.220000000000013</c:v>
                </c:pt>
                <c:pt idx="2">
                  <c:v>32.809999999999995</c:v>
                </c:pt>
                <c:pt idx="3">
                  <c:v>1.7200000000000022</c:v>
                </c:pt>
                <c:pt idx="4">
                  <c:v>0.3300000000000014</c:v>
                </c:pt>
              </c:numCache>
            </c:numRef>
          </c:val>
        </c:ser>
        <c:ser>
          <c:idx val="1"/>
          <c:order val="1"/>
          <c:tx>
            <c:strRef>
              <c:f>Лист1!$C$1:$C$2</c:f>
              <c:strCache>
                <c:ptCount val="1"/>
                <c:pt idx="0">
                  <c:v>2012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151258870419032E-7"/>
                  <c:y val="1.2329751701461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361E-3"/>
                  <c:y val="-9.9488219413194409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583708480089648E-17"/>
                  <c:y val="-1.6836195965366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Лист1!$A$3:$A$7</c:f>
              <c:strCache>
                <c:ptCount val="5"/>
                <c:pt idx="0">
                  <c:v>                        
с начала работы центрального узла СПФИ до 11.00</c:v>
                </c:pt>
                <c:pt idx="1">
                  <c:v>с 11.00 до 14.00</c:v>
                </c:pt>
                <c:pt idx="2">
                  <c:v>с 14.00 до 16.00</c:v>
                </c:pt>
                <c:pt idx="3">
                  <c:v>с 16.00 до 16.30, 
с 16.00 до 16.45 (с 03.09.2012)</c:v>
                </c:pt>
                <c:pt idx="4">
                  <c:v>с 16.30 до закрытия системы BISS, 
с 16.45 до закрытия системы BISS 
(c 03.09.2012)</c:v>
                </c:pt>
              </c:strCache>
            </c:strRef>
          </c:cat>
          <c:val>
            <c:numRef>
              <c:f>Лист1!$C$3:$C$7</c:f>
              <c:numCache>
                <c:formatCode>0.00</c:formatCode>
                <c:ptCount val="5"/>
                <c:pt idx="0">
                  <c:v>23.3</c:v>
                </c:pt>
                <c:pt idx="1">
                  <c:v>43.77</c:v>
                </c:pt>
                <c:pt idx="2">
                  <c:v>30.91</c:v>
                </c:pt>
                <c:pt idx="3">
                  <c:v>1.85</c:v>
                </c:pt>
                <c:pt idx="4">
                  <c:v>0.17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 г.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24,</a:t>
                    </a:r>
                    <a:r>
                      <a:rPr lang="ru-RU"/>
                      <a:t>27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361E-3"/>
                  <c:y val="9.8697227529258007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43,</a:t>
                    </a:r>
                    <a:r>
                      <a:rPr lang="ru-RU"/>
                      <a:t>09</a:t>
                    </a:r>
                    <a:endParaRPr lang="en-US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218E-3"/>
                  <c:y val="2.806032660894492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30,2</a:t>
                    </a:r>
                    <a:r>
                      <a:rPr lang="ru-RU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7.692307692307632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2,1</a:t>
                    </a:r>
                    <a:r>
                      <a:rPr lang="ru-RU"/>
                      <a:t>9</a:t>
                    </a:r>
                    <a:endParaRPr lang="en-US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0,1</a:t>
                    </a:r>
                    <a:r>
                      <a:rPr lang="ru-RU"/>
                      <a:t>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Лист1!$D$3:$D$7</c:f>
              <c:numCache>
                <c:formatCode>General</c:formatCode>
                <c:ptCount val="5"/>
                <c:pt idx="0">
                  <c:v>24.27</c:v>
                </c:pt>
                <c:pt idx="1">
                  <c:v>43.09</c:v>
                </c:pt>
                <c:pt idx="2">
                  <c:v>30.25</c:v>
                </c:pt>
                <c:pt idx="3">
                  <c:v>2.19</c:v>
                </c:pt>
                <c:pt idx="4">
                  <c:v>0.19000000000000031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147828736"/>
        <c:axId val="147830272"/>
      </c:barChart>
      <c:catAx>
        <c:axId val="147828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7830272"/>
        <c:crosses val="autoZero"/>
        <c:auto val="1"/>
        <c:lblAlgn val="ctr"/>
        <c:lblOffset val="100"/>
        <c:noMultiLvlLbl val="0"/>
      </c:catAx>
      <c:valAx>
        <c:axId val="147830272"/>
        <c:scaling>
          <c:orientation val="minMax"/>
          <c:max val="50"/>
          <c:min val="0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baseline="0"/>
            </a:pPr>
            <a:endParaRPr lang="ru-RU"/>
          </a:p>
        </c:txPr>
        <c:crossAx val="147828736"/>
        <c:crosses val="autoZero"/>
        <c:crossBetween val="between"/>
        <c:majorUnit val="5"/>
        <c:minorUnit val="1"/>
      </c:valAx>
    </c:plotArea>
    <c:legend>
      <c:legendPos val="b"/>
      <c:layout/>
      <c:overlay val="0"/>
      <c:txPr>
        <a:bodyPr/>
        <a:lstStyle/>
        <a:p>
          <a:pPr>
            <a:defRPr sz="1300" baseline="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E5BDA-AB5A-4352-8D87-6012C8FC4A3C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C24B6-2512-452F-9E84-6A671C9C5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618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5DB0641-58CB-4EEC-B003-E31E6A9AC7D7}" type="datetimeFigureOut">
              <a:rPr lang="ru-RU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E9FE0C-46A6-4287-8E56-31D42B8C6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183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61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7" name="Picture 2" descr="C:\Users\admin\Desktop\часть3\Новая папка\11prez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928688"/>
            <a:ext cx="3643313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861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1" name="Picture 2" descr="C:\Users\admin\Desktop\часть3\Новая папка\11preza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27875" y="215900"/>
            <a:ext cx="15875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61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4214813" y="0"/>
            <a:ext cx="49291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bg1"/>
                </a:solidFill>
              </a:rPr>
              <a:t>Национальный банк</a:t>
            </a:r>
            <a:endParaRPr lang="ru-RU" sz="2000" b="1" i="1" dirty="0">
              <a:solidFill>
                <a:schemeClr val="bg1"/>
              </a:solidFill>
            </a:endParaRPr>
          </a:p>
          <a:p>
            <a:pPr algn="ctr"/>
            <a:r>
              <a:rPr lang="ru-RU" sz="2000" b="1" i="1" dirty="0">
                <a:solidFill>
                  <a:schemeClr val="bg1"/>
                </a:solidFill>
              </a:rPr>
              <a:t>Республики Беларусь</a:t>
            </a:r>
            <a:endParaRPr lang="ru-RU" sz="2000" i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0" y="2492375"/>
            <a:ext cx="91440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ru-RU" sz="2500" dirty="0">
              <a:solidFill>
                <a:schemeClr val="bg1"/>
              </a:solidFill>
            </a:endParaRP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О состоянии и перспективах </a:t>
            </a:r>
            <a:endParaRPr lang="ru-RU" sz="2800" dirty="0" smtClean="0">
              <a:solidFill>
                <a:schemeClr val="bg1"/>
              </a:solidFill>
            </a:endParaRP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развития платежной системы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Национального банка Республики Беларусь</a:t>
            </a:r>
          </a:p>
          <a:p>
            <a:pPr>
              <a:defRPr/>
            </a:pPr>
            <a:endParaRPr lang="ru-RU" dirty="0">
              <a:solidFill>
                <a:schemeClr val="bg1"/>
              </a:solidFill>
            </a:endParaRPr>
          </a:p>
          <a:p>
            <a:pPr>
              <a:defRPr/>
            </a:pPr>
            <a:endParaRPr lang="ru-RU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Докладчик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зам.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начальник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Главного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управления платежной системы 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Кудасов И.Д.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600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dirty="0">
                <a:solidFill>
                  <a:schemeClr val="bg1"/>
                </a:solidFill>
                <a:latin typeface="+mj-lt"/>
              </a:rPr>
              <a:t>30 </a:t>
            </a: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октября </a:t>
            </a:r>
            <a:r>
              <a:rPr lang="ru-RU" sz="1600" dirty="0">
                <a:solidFill>
                  <a:schemeClr val="bg1"/>
                </a:solidFill>
                <a:latin typeface="+mj-lt"/>
              </a:rPr>
              <a:t>2014 г., г. Минск</a:t>
            </a:r>
            <a:endParaRPr lang="ru-RU" sz="1600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 txBox="1">
            <a:spLocks/>
          </p:cNvSpPr>
          <p:nvPr/>
        </p:nvSpPr>
        <p:spPr bwMode="auto">
          <a:xfrm>
            <a:off x="357188" y="114300"/>
            <a:ext cx="74723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57188" y="1428750"/>
            <a:ext cx="7472362" cy="64293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7092950" cy="105251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Концепция развития платежной системы Республики Беларусь на 2010 – 2015 </a:t>
            </a:r>
            <a:r>
              <a:rPr lang="ru-RU" sz="2400" dirty="0" err="1" smtClean="0">
                <a:solidFill>
                  <a:schemeClr val="bg1"/>
                </a:solidFill>
              </a:rPr>
              <a:t>гг</a:t>
            </a:r>
            <a:endParaRPr lang="ru-RU" sz="2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320" name="Прямоугольник 34"/>
          <p:cNvSpPr>
            <a:spLocks noChangeArrowheads="1"/>
          </p:cNvSpPr>
          <p:nvPr/>
        </p:nvSpPr>
        <p:spPr bwMode="auto">
          <a:xfrm rot="10800000" flipV="1">
            <a:off x="7847013" y="46038"/>
            <a:ext cx="12969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Calibri" pitchFamily="34" charset="0"/>
              </a:rPr>
              <a:t>         Слайд </a:t>
            </a:r>
            <a:r>
              <a:rPr lang="ru-RU" sz="1200" b="1" dirty="0" smtClean="0">
                <a:solidFill>
                  <a:schemeClr val="bg1"/>
                </a:solidFill>
                <a:latin typeface="Calibri" pitchFamily="34" charset="0"/>
              </a:rPr>
              <a:t>9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052736"/>
            <a:ext cx="9144000" cy="58052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sz="3200" dirty="0" smtClean="0"/>
              <a:t>Основные направления деятельности:</a:t>
            </a:r>
          </a:p>
          <a:p>
            <a:endParaRPr lang="ru-RU" dirty="0" smtClean="0"/>
          </a:p>
          <a:p>
            <a:pPr marL="174625" indent="188913">
              <a:spcAft>
                <a:spcPts val="600"/>
              </a:spcAft>
              <a:buFont typeface="Wingdings" pitchFamily="2" charset="2"/>
              <a:buChar char="q"/>
              <a:tabLst>
                <a:tab pos="623888" algn="l"/>
              </a:tabLst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совершенствование нормативной правовой базы платежной системы</a:t>
            </a:r>
          </a:p>
          <a:p>
            <a:pPr marL="174625" indent="188913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совершенствование программно-технической инфраструктуры АС МБР</a:t>
            </a:r>
          </a:p>
          <a:p>
            <a:pPr marL="174625" indent="188913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минимизация в платежной системе всех видов риска</a:t>
            </a:r>
          </a:p>
          <a:p>
            <a:pPr marL="174625" indent="188913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разработка и поддержание в актуальном состоянии Плана обеспечения непрерывной работы и восстановления работоспособности АС МБР (ПОНРВ)</a:t>
            </a:r>
          </a:p>
          <a:p>
            <a:pPr marL="174625" indent="188913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надзор за платежной системой </a:t>
            </a:r>
          </a:p>
          <a:p>
            <a:pPr marL="174625" indent="188913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 txBox="1">
            <a:spLocks/>
          </p:cNvSpPr>
          <p:nvPr/>
        </p:nvSpPr>
        <p:spPr bwMode="auto">
          <a:xfrm>
            <a:off x="357188" y="114300"/>
            <a:ext cx="74723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57188" y="1428750"/>
            <a:ext cx="7472362" cy="64293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7092950" cy="105251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Перспективные направления деятельности в 2015 году и далее</a:t>
            </a:r>
            <a:endParaRPr lang="ru-RU" sz="2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320" name="Прямоугольник 34"/>
          <p:cNvSpPr>
            <a:spLocks noChangeArrowheads="1"/>
          </p:cNvSpPr>
          <p:nvPr/>
        </p:nvSpPr>
        <p:spPr bwMode="auto">
          <a:xfrm rot="10800000" flipV="1">
            <a:off x="7847013" y="46038"/>
            <a:ext cx="12969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Calibri" pitchFamily="34" charset="0"/>
              </a:rPr>
              <a:t>         </a:t>
            </a:r>
            <a:r>
              <a:rPr lang="ru-RU" sz="1200" b="1">
                <a:solidFill>
                  <a:schemeClr val="bg1"/>
                </a:solidFill>
                <a:latin typeface="Calibri" pitchFamily="34" charset="0"/>
              </a:rPr>
              <a:t>Слайд </a:t>
            </a:r>
            <a:r>
              <a:rPr lang="ru-RU" sz="1200" b="1" smtClean="0">
                <a:solidFill>
                  <a:schemeClr val="bg1"/>
                </a:solidFill>
                <a:latin typeface="Calibri" pitchFamily="34" charset="0"/>
              </a:rPr>
              <a:t>10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052736"/>
            <a:ext cx="9144000" cy="58052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ru-RU" sz="20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v"/>
            </a:pPr>
            <a:r>
              <a:rPr lang="ru-RU" sz="2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Дальнейшее  обеспечению  эффективного, надежного и безопасного  функционирования  платежной  системы</a:t>
            </a:r>
          </a:p>
          <a:p>
            <a:pPr algn="ctr">
              <a:buFont typeface="Wingdings" pitchFamily="2" charset="2"/>
              <a:buChar char="v"/>
            </a:pPr>
            <a:endParaRPr lang="ru-RU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ru-RU" sz="2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Построение  </a:t>
            </a:r>
            <a:r>
              <a:rPr lang="ru-RU" sz="2000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трехсайтовой</a:t>
            </a:r>
            <a:r>
              <a:rPr lang="ru-RU" sz="2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архитектуры   АС МБР  с созданием  удаленного  резервного  центра</a:t>
            </a:r>
          </a:p>
          <a:p>
            <a:pPr algn="ctr">
              <a:buFont typeface="Wingdings" pitchFamily="2" charset="2"/>
              <a:buChar char="v"/>
            </a:pPr>
            <a:endParaRPr lang="ru-RU" sz="20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v"/>
            </a:pPr>
            <a:r>
              <a:rPr lang="ru-RU" sz="2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Внедрение   методологии    стандарта   </a:t>
            </a:r>
            <a:r>
              <a:rPr lang="en-US" sz="2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</a:t>
            </a:r>
            <a:r>
              <a:rPr lang="ru-RU" sz="2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20022 в платежную  систему Республики  Беларусь </a:t>
            </a:r>
          </a:p>
          <a:p>
            <a:pPr algn="ctr">
              <a:buFont typeface="Wingdings" pitchFamily="2" charset="2"/>
              <a:buChar char="v"/>
            </a:pPr>
            <a:endParaRPr lang="ru-RU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ru-RU" sz="2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включая  переход   на банковский номер счета и банковский идентификационный код в соответствии с  требованиями стандартов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ISO 13616-1 ”Финансовые услуги. Международный номер банковского счета (IBAN) Часть 1: Структура IBAN“ 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ISO 9362 ”Банковская деятельность. Сообщения, передаваемые по каналам связи. Идентификационные коды банков (BIC)“ 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0" y="3143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Благодарим 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 txBox="1">
            <a:spLocks/>
          </p:cNvSpPr>
          <p:nvPr/>
        </p:nvSpPr>
        <p:spPr bwMode="auto">
          <a:xfrm>
            <a:off x="0" y="0"/>
            <a:ext cx="7019925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9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  платежной   системы</a:t>
            </a:r>
          </a:p>
          <a:p>
            <a:r>
              <a:rPr lang="ru-RU" sz="29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Республики   Беларусь </a:t>
            </a:r>
          </a:p>
          <a:p>
            <a:endParaRPr lang="ru-RU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57188" y="1428750"/>
            <a:ext cx="7472362" cy="64293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27784" y="2492896"/>
            <a:ext cx="5544616" cy="266429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43808" y="2780928"/>
            <a:ext cx="1224136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kern="1500" dirty="0">
                <a:solidFill>
                  <a:schemeClr val="accent6">
                    <a:lumMod val="50000"/>
                  </a:schemeClr>
                </a:solidFill>
              </a:rPr>
              <a:t>ЕРИП</a:t>
            </a:r>
            <a:endParaRPr lang="en-US" sz="1400" kern="1500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1400" kern="1500" dirty="0">
                <a:solidFill>
                  <a:schemeClr val="accent6">
                    <a:lumMod val="50000"/>
                  </a:schemeClr>
                </a:solidFill>
              </a:rPr>
              <a:t>АИС РАСЧЕТ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99792" y="3501008"/>
            <a:ext cx="2160240" cy="8640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АБС  УОР</a:t>
            </a:r>
          </a:p>
          <a:p>
            <a:pPr algn="ctr">
              <a:defRPr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(главная бухгалтерская книга</a:t>
            </a:r>
          </a:p>
          <a:p>
            <a:pPr algn="ctr">
              <a:defRPr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корсчета банков)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20072" y="2564904"/>
            <a:ext cx="2808312" cy="2376264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8104" y="2708920"/>
            <a:ext cx="648072" cy="19442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95250" contourW="12700">
            <a:bevelT/>
            <a:extrusionClr>
              <a:schemeClr val="accent2">
                <a:lumMod val="60000"/>
                <a:lumOff val="40000"/>
              </a:schemeClr>
            </a:extrusionClr>
            <a:contourClr>
              <a:schemeClr val="accent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</a:p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</a:t>
            </a:r>
          </a:p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32240" y="3284984"/>
            <a:ext cx="1080120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extrusionH="76200" contourW="12700">
            <a:bevelT/>
            <a:extrusionClr>
              <a:schemeClr val="accent3">
                <a:lumMod val="40000"/>
                <a:lumOff val="60000"/>
              </a:schemeClr>
            </a:extrusionClr>
            <a:contourClr>
              <a:schemeClr val="accent3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spc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BISS</a:t>
            </a:r>
            <a:endParaRPr lang="ru-RU" sz="2400" b="1" spc="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32240" y="4077072"/>
            <a:ext cx="1080120" cy="4320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extrusionH="95250" contourW="19050">
            <a:bevelT w="165100" prst="coolSlant"/>
            <a:extrusionClr>
              <a:schemeClr val="accent6">
                <a:lumMod val="40000"/>
                <a:lumOff val="60000"/>
              </a:schemeClr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ЦА МБР</a:t>
            </a:r>
          </a:p>
        </p:txBody>
      </p:sp>
      <p:sp>
        <p:nvSpPr>
          <p:cNvPr id="11" name="Двойная стрелка влево/вправо 10"/>
          <p:cNvSpPr/>
          <p:nvPr/>
        </p:nvSpPr>
        <p:spPr>
          <a:xfrm flipV="1">
            <a:off x="4859338" y="3789363"/>
            <a:ext cx="576262" cy="215900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16016" y="836712"/>
            <a:ext cx="3600400" cy="1224136"/>
          </a:xfrm>
          <a:prstGeom prst="roundRect">
            <a:avLst/>
          </a:prstGeom>
          <a:gradFill>
            <a:gsLst>
              <a:gs pos="65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Системы расчетов с использованием</a:t>
            </a:r>
          </a:p>
          <a:p>
            <a:pPr algn="ctr">
              <a:defRPr/>
            </a:pPr>
            <a:r>
              <a:rPr lang="ru-RU" sz="15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банковских  пластиковых  карт</a:t>
            </a:r>
          </a:p>
          <a:p>
            <a:pPr algn="ctr">
              <a:defRPr/>
            </a:pPr>
            <a:endParaRPr lang="ru-RU" sz="1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1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20072" y="1412776"/>
            <a:ext cx="2736304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Процессинговые центры </a:t>
            </a:r>
          </a:p>
          <a:p>
            <a:pPr algn="ctr">
              <a:defRPr/>
            </a:pPr>
            <a:r>
              <a:rPr lang="ru-RU" sz="1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БЕЛКАРТ</a:t>
            </a:r>
            <a:r>
              <a:rPr lang="ru-RU" sz="1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en-US" sz="1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VISA, MasterCard</a:t>
            </a:r>
            <a:endParaRPr lang="ru-RU" sz="12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9552" y="1052736"/>
            <a:ext cx="4320480" cy="79208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rgbClr val="FF0000"/>
                </a:solidFill>
              </a:rPr>
              <a:t>  </a:t>
            </a:r>
            <a:r>
              <a:rPr lang="ru-RU" sz="3600" b="1" dirty="0">
                <a:solidFill>
                  <a:srgbClr val="FF0000"/>
                </a:solidFill>
              </a:rPr>
              <a:t>БАНКИ</a:t>
            </a:r>
            <a:r>
              <a:rPr lang="ru-RU" dirty="0"/>
              <a:t> 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83768" y="1196752"/>
            <a:ext cx="2016224" cy="5040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400"/>
              </a:lnSpc>
              <a:defRPr/>
            </a:pPr>
            <a:r>
              <a:rPr lang="ru-RU" sz="1400" b="1" spc="120" dirty="0">
                <a:solidFill>
                  <a:schemeClr val="accent4">
                    <a:lumMod val="50000"/>
                  </a:schemeClr>
                </a:solidFill>
              </a:rPr>
              <a:t>Платежные</a:t>
            </a:r>
            <a:r>
              <a:rPr lang="ru-RU" sz="1400" b="1" spc="120" dirty="0"/>
              <a:t> </a:t>
            </a:r>
            <a:r>
              <a:rPr lang="ru-RU" sz="1400" b="1" spc="120" dirty="0">
                <a:solidFill>
                  <a:schemeClr val="accent4">
                    <a:lumMod val="50000"/>
                  </a:schemeClr>
                </a:solidFill>
              </a:rPr>
              <a:t>системы</a:t>
            </a:r>
            <a:r>
              <a:rPr lang="ru-RU" sz="1400" b="1" spc="120" dirty="0"/>
              <a:t> </a:t>
            </a:r>
            <a:r>
              <a:rPr lang="ru-RU" sz="1400" b="1" spc="120" dirty="0">
                <a:solidFill>
                  <a:schemeClr val="accent4">
                    <a:lumMod val="50000"/>
                  </a:schemeClr>
                </a:solidFill>
              </a:rPr>
              <a:t>банков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5536" y="3501008"/>
            <a:ext cx="1584176" cy="864096"/>
          </a:xfrm>
          <a:prstGeom prst="round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Клиенты НБ РБ</a:t>
            </a:r>
            <a:r>
              <a:rPr lang="ru-RU" sz="1200" b="1" dirty="0">
                <a:solidFill>
                  <a:schemeClr val="accent4">
                    <a:lumMod val="50000"/>
                  </a:schemeClr>
                </a:solidFill>
              </a:rPr>
              <a:t>, включая казначейство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51920" y="5517232"/>
            <a:ext cx="3816424" cy="1152128"/>
          </a:xfrm>
          <a:prstGeom prst="round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Расчетно-клиринговая система</a:t>
            </a:r>
          </a:p>
          <a:p>
            <a:pPr algn="ctr">
              <a:defRPr/>
            </a:pPr>
            <a:r>
              <a:rPr lang="ru-RU" dirty="0"/>
              <a:t>по ценным бумагам</a:t>
            </a:r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39552" y="5733256"/>
            <a:ext cx="2880320" cy="720080"/>
          </a:xfrm>
          <a:prstGeom prst="round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Система депозитариев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479925" y="2606675"/>
            <a:ext cx="184150" cy="4000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Двойная стрелка вверх/вниз 19"/>
          <p:cNvSpPr/>
          <p:nvPr/>
        </p:nvSpPr>
        <p:spPr>
          <a:xfrm>
            <a:off x="3419872" y="1844675"/>
            <a:ext cx="215503" cy="936253"/>
          </a:xfrm>
          <a:prstGeom prst="up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6156325" y="3500438"/>
            <a:ext cx="576263" cy="1444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Двойная стрелка влево/вправо 21"/>
          <p:cNvSpPr/>
          <p:nvPr/>
        </p:nvSpPr>
        <p:spPr>
          <a:xfrm>
            <a:off x="6156325" y="4221163"/>
            <a:ext cx="576263" cy="1444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Двойная стрелка влево/вправо 22"/>
          <p:cNvSpPr/>
          <p:nvPr/>
        </p:nvSpPr>
        <p:spPr>
          <a:xfrm>
            <a:off x="1979613" y="3789363"/>
            <a:ext cx="863600" cy="215900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Двойная стрелка влево/вверх 23"/>
          <p:cNvSpPr/>
          <p:nvPr/>
        </p:nvSpPr>
        <p:spPr>
          <a:xfrm flipH="1">
            <a:off x="4283968" y="1844824"/>
            <a:ext cx="1152128" cy="1224136"/>
          </a:xfrm>
          <a:prstGeom prst="leftUpArrow">
            <a:avLst>
              <a:gd name="adj1" fmla="val 10944"/>
              <a:gd name="adj2" fmla="val 11801"/>
              <a:gd name="adj3" fmla="val 2231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Двойная стрелка вверх/вниз 24"/>
          <p:cNvSpPr/>
          <p:nvPr/>
        </p:nvSpPr>
        <p:spPr>
          <a:xfrm>
            <a:off x="6659563" y="1989138"/>
            <a:ext cx="144462" cy="50323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227763" y="2636838"/>
            <a:ext cx="1584325" cy="576262"/>
          </a:xfrm>
          <a:prstGeom prst="rect">
            <a:avLst/>
          </a:prstGeom>
          <a:solidFill>
            <a:srgbClr val="FFFF00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FF0000"/>
                </a:solidFill>
              </a:rPr>
              <a:t>АС МБР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059113" y="4437063"/>
            <a:ext cx="2089150" cy="6477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НБ</a:t>
            </a:r>
            <a:r>
              <a:rPr lang="ru-RU" dirty="0"/>
              <a:t> </a:t>
            </a:r>
            <a:r>
              <a:rPr lang="ru-RU" sz="3600" dirty="0"/>
              <a:t>РБ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139952" y="6093296"/>
            <a:ext cx="3312368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ОАО «Белорусская валютно-фондовая биржа»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3419475" y="5949950"/>
            <a:ext cx="431800" cy="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3419475" y="6237288"/>
            <a:ext cx="431800" cy="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  <a:effectLst>
            <a:outerShdw blurRad="50800" dist="50800" dir="5400000" algn="ctr" rotWithShape="0">
              <a:schemeClr val="bg2">
                <a:lumMod val="9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войная стрелка вверх/вниз 30"/>
          <p:cNvSpPr/>
          <p:nvPr/>
        </p:nvSpPr>
        <p:spPr>
          <a:xfrm>
            <a:off x="6011863" y="5157788"/>
            <a:ext cx="144462" cy="358775"/>
          </a:xfrm>
          <a:prstGeom prst="up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78" name="Прямоугольник 34"/>
          <p:cNvSpPr>
            <a:spLocks noChangeArrowheads="1"/>
          </p:cNvSpPr>
          <p:nvPr/>
        </p:nvSpPr>
        <p:spPr bwMode="auto">
          <a:xfrm rot="10800000" flipV="1">
            <a:off x="7847013" y="46038"/>
            <a:ext cx="12969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solidFill>
                  <a:schemeClr val="bg1"/>
                </a:solidFill>
                <a:latin typeface="Calibri" pitchFamily="34" charset="0"/>
              </a:rPr>
              <a:t>         Слайд 1</a:t>
            </a:r>
            <a:endParaRPr lang="ru-RU" sz="1200" b="1">
              <a:solidFill>
                <a:schemeClr val="bg1"/>
              </a:solidFill>
            </a:endParaRPr>
          </a:p>
        </p:txBody>
      </p:sp>
      <p:sp>
        <p:nvSpPr>
          <p:cNvPr id="33" name="Двойная стрелка влево/вправо 32"/>
          <p:cNvSpPr/>
          <p:nvPr/>
        </p:nvSpPr>
        <p:spPr>
          <a:xfrm>
            <a:off x="4067944" y="3068960"/>
            <a:ext cx="1440160" cy="216024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 txBox="1">
            <a:spLocks/>
          </p:cNvSpPr>
          <p:nvPr/>
        </p:nvSpPr>
        <p:spPr bwMode="auto">
          <a:xfrm>
            <a:off x="0" y="0"/>
            <a:ext cx="7019925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1600" b="1">
                <a:solidFill>
                  <a:schemeClr val="bg1"/>
                </a:solidFill>
              </a:rPr>
              <a:t>Автоматизированная система межбанковских расчетов  (АС МБР) – это совокупность норм, правил, процедур и программно-технических средств, обеспечивающих осуществление межбанковских расчетов</a:t>
            </a:r>
            <a:endParaRPr lang="ru-RU" sz="16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1125538"/>
            <a:ext cx="9144000" cy="5732462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buFont typeface="Arial" pitchFamily="34" charset="0"/>
              <a:buNone/>
              <a:defRPr/>
            </a:pPr>
            <a:r>
              <a:rPr lang="ru-RU" sz="2200" b="1" dirty="0" smtClean="0">
                <a:solidFill>
                  <a:srgbClr val="002060"/>
                </a:solidFill>
              </a:rPr>
              <a:t>ФУНКЦИОНАЛЬНЫЕ СИСТЕМЫ АС </a:t>
            </a:r>
            <a:r>
              <a:rPr lang="ru-RU" sz="2200" b="1" dirty="0" err="1" smtClean="0">
                <a:solidFill>
                  <a:srgbClr val="002060"/>
                </a:solidFill>
              </a:rPr>
              <a:t>МБР</a:t>
            </a:r>
            <a:endParaRPr lang="ru-RU" sz="2200" b="1" dirty="0" smtClean="0">
              <a:solidFill>
                <a:srgbClr val="002060"/>
              </a:solidFill>
            </a:endParaRPr>
          </a:p>
          <a:p>
            <a:pPr algn="ctr">
              <a:buFont typeface="Arial" pitchFamily="34" charset="0"/>
              <a:buNone/>
              <a:defRPr/>
            </a:pPr>
            <a:endParaRPr lang="ru-RU" sz="1700" dirty="0" smtClean="0">
              <a:solidFill>
                <a:srgbClr val="002060"/>
              </a:solidFill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1900" b="1" dirty="0" smtClean="0">
                <a:solidFill>
                  <a:srgbClr val="002060"/>
                </a:solidFill>
              </a:rPr>
              <a:t> </a:t>
            </a:r>
            <a:r>
              <a:rPr lang="ru-RU" sz="1900" b="1" dirty="0" smtClean="0">
                <a:solidFill>
                  <a:srgbClr val="002060"/>
                </a:solidFill>
              </a:rPr>
              <a:t>Система BISS (</a:t>
            </a:r>
            <a:r>
              <a:rPr lang="ru-RU" sz="1900" b="1" dirty="0" err="1" smtClean="0">
                <a:solidFill>
                  <a:srgbClr val="002060"/>
                </a:solidFill>
              </a:rPr>
              <a:t>Belarus</a:t>
            </a:r>
            <a:r>
              <a:rPr lang="ru-RU" sz="1900" b="1" dirty="0" smtClean="0">
                <a:solidFill>
                  <a:srgbClr val="002060"/>
                </a:solidFill>
              </a:rPr>
              <a:t> </a:t>
            </a:r>
            <a:r>
              <a:rPr lang="ru-RU" sz="1900" b="1" dirty="0" err="1" smtClean="0">
                <a:solidFill>
                  <a:srgbClr val="002060"/>
                </a:solidFill>
              </a:rPr>
              <a:t>Interbank</a:t>
            </a:r>
            <a:r>
              <a:rPr lang="ru-RU" sz="1900" b="1" dirty="0" smtClean="0">
                <a:solidFill>
                  <a:srgbClr val="002060"/>
                </a:solidFill>
              </a:rPr>
              <a:t> </a:t>
            </a:r>
            <a:r>
              <a:rPr lang="ru-RU" sz="1900" b="1" dirty="0" err="1" smtClean="0">
                <a:solidFill>
                  <a:srgbClr val="002060"/>
                </a:solidFill>
              </a:rPr>
              <a:t>Settlement</a:t>
            </a:r>
            <a:r>
              <a:rPr lang="ru-RU" sz="1900" b="1" dirty="0" smtClean="0">
                <a:solidFill>
                  <a:srgbClr val="002060"/>
                </a:solidFill>
              </a:rPr>
              <a:t> </a:t>
            </a:r>
            <a:r>
              <a:rPr lang="ru-RU" sz="1900" b="1" dirty="0" err="1" smtClean="0">
                <a:solidFill>
                  <a:srgbClr val="002060"/>
                </a:solidFill>
              </a:rPr>
              <a:t>System</a:t>
            </a:r>
            <a:r>
              <a:rPr lang="ru-RU" sz="1900" b="1" dirty="0" smtClean="0">
                <a:solidFill>
                  <a:srgbClr val="002060"/>
                </a:solidFill>
              </a:rPr>
              <a:t>) </a:t>
            </a:r>
            <a:r>
              <a:rPr lang="ru-RU" sz="1900" dirty="0" smtClean="0">
                <a:solidFill>
                  <a:srgbClr val="002060"/>
                </a:solidFill>
              </a:rPr>
              <a:t>– система межбанковских расчетов Национального банка, в которой в режиме реального времени осуществляются расчеты по срочным и несрочным денежным переводам, а также по результатам клиринга в смежных системах (расчетно-клиринговая система по ценным бумагам и системы расчетов с использованием банковских платежных карточек).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1900" b="1" dirty="0" smtClean="0">
                <a:solidFill>
                  <a:srgbClr val="002060"/>
                </a:solidFill>
              </a:rPr>
              <a:t> </a:t>
            </a:r>
            <a:r>
              <a:rPr lang="ru-RU" sz="1900" b="1" dirty="0" smtClean="0">
                <a:solidFill>
                  <a:srgbClr val="002060"/>
                </a:solidFill>
              </a:rPr>
              <a:t>СПФИ</a:t>
            </a:r>
            <a:r>
              <a:rPr lang="ru-RU" sz="1900" dirty="0" smtClean="0">
                <a:solidFill>
                  <a:srgbClr val="002060"/>
                </a:solidFill>
              </a:rPr>
              <a:t> представляет совокупность программно-технических комплексов, обеспечивающих надежную и безопасную передачу электронных платежных документов и электронных сообщений по межбанковским расчетам между участниками системы </a:t>
            </a:r>
            <a:r>
              <a:rPr lang="en-US" sz="1900" dirty="0" err="1" smtClean="0">
                <a:solidFill>
                  <a:srgbClr val="002060"/>
                </a:solidFill>
              </a:rPr>
              <a:t>BISS</a:t>
            </a:r>
            <a:r>
              <a:rPr lang="ru-RU" sz="1900" dirty="0" smtClean="0">
                <a:solidFill>
                  <a:srgbClr val="002060"/>
                </a:solidFill>
              </a:rPr>
              <a:t>, а также между функциональными компонентами АС </a:t>
            </a:r>
            <a:r>
              <a:rPr lang="ru-RU" sz="1900" dirty="0" err="1" smtClean="0">
                <a:solidFill>
                  <a:srgbClr val="002060"/>
                </a:solidFill>
              </a:rPr>
              <a:t>МБР</a:t>
            </a:r>
            <a:r>
              <a:rPr lang="ru-RU" sz="19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ru-RU" sz="1900" b="1" dirty="0" smtClean="0">
                <a:solidFill>
                  <a:srgbClr val="002060"/>
                </a:solidFill>
              </a:rPr>
              <a:t>ЦА МБР </a:t>
            </a:r>
            <a:r>
              <a:rPr lang="ru-RU" sz="1900" dirty="0" smtClean="0">
                <a:solidFill>
                  <a:srgbClr val="002060"/>
                </a:solidFill>
              </a:rPr>
              <a:t>принимает на хранение электронные платежные документы, электронные сообщения и сопутствующую информацию по межбанковским расчетам и обеспечивает их сохранность и использование в интересах участников системы </a:t>
            </a:r>
            <a:r>
              <a:rPr lang="en-US" sz="1900" dirty="0" err="1" smtClean="0">
                <a:solidFill>
                  <a:srgbClr val="002060"/>
                </a:solidFill>
              </a:rPr>
              <a:t>BISS</a:t>
            </a:r>
            <a:r>
              <a:rPr lang="en-US" sz="1900" dirty="0" smtClean="0">
                <a:solidFill>
                  <a:srgbClr val="002060"/>
                </a:solidFill>
              </a:rPr>
              <a:t>.</a:t>
            </a:r>
            <a:r>
              <a:rPr lang="ru-RU" sz="1900" dirty="0" smtClean="0">
                <a:solidFill>
                  <a:srgbClr val="002060"/>
                </a:solidFill>
              </a:rPr>
              <a:t> Услугами ЦА МБР  пользуются 29 банков из 34.</a:t>
            </a:r>
          </a:p>
          <a:p>
            <a:pPr fontAlgn="auto">
              <a:spcAft>
                <a:spcPts val="0"/>
              </a:spcAft>
              <a:defRPr/>
            </a:pPr>
            <a:endParaRPr lang="ru-RU" sz="1900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148" name="Прямоугольник 34"/>
          <p:cNvSpPr>
            <a:spLocks noChangeArrowheads="1"/>
          </p:cNvSpPr>
          <p:nvPr/>
        </p:nvSpPr>
        <p:spPr bwMode="auto">
          <a:xfrm rot="10800000" flipV="1">
            <a:off x="7847013" y="46038"/>
            <a:ext cx="12969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solidFill>
                  <a:schemeClr val="bg1"/>
                </a:solidFill>
                <a:latin typeface="Calibri" pitchFamily="34" charset="0"/>
              </a:rPr>
              <a:t>         Слайд 2</a:t>
            </a:r>
            <a:endParaRPr lang="ru-RU" sz="1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 txBox="1">
            <a:spLocks/>
          </p:cNvSpPr>
          <p:nvPr/>
        </p:nvSpPr>
        <p:spPr bwMode="auto">
          <a:xfrm>
            <a:off x="0" y="0"/>
            <a:ext cx="7019925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2700" b="1">
                <a:solidFill>
                  <a:schemeClr val="bg1"/>
                </a:solidFill>
                <a:latin typeface="Times New Roman" pitchFamily="18" charset="0"/>
              </a:rPr>
              <a:t>Информация об участниках системы BISS</a:t>
            </a:r>
            <a:endParaRPr lang="ru-RU" sz="2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57188" y="1428750"/>
            <a:ext cx="7472362" cy="64293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204" name="Прямоугольник 34"/>
          <p:cNvSpPr>
            <a:spLocks noChangeArrowheads="1"/>
          </p:cNvSpPr>
          <p:nvPr/>
        </p:nvSpPr>
        <p:spPr bwMode="auto">
          <a:xfrm rot="10800000" flipV="1">
            <a:off x="7847013" y="46038"/>
            <a:ext cx="12969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solidFill>
                  <a:schemeClr val="bg1"/>
                </a:solidFill>
                <a:latin typeface="Calibri" pitchFamily="34" charset="0"/>
              </a:rPr>
              <a:t>         Слайд 3</a:t>
            </a:r>
            <a:endParaRPr lang="ru-RU" sz="1200" b="1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27584" y="1124744"/>
          <a:ext cx="7632848" cy="4371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2966"/>
                <a:gridCol w="1643458"/>
                <a:gridCol w="1908212"/>
                <a:gridCol w="1908212"/>
              </a:tblGrid>
              <a:tr h="537639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Период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участников системы </a:t>
                      </a:r>
                      <a:r>
                        <a:rPr lang="en-US" dirty="0" smtClean="0"/>
                        <a:t>BISS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424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Прямых*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Косвенных**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Особых***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2011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154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5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2012 год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103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93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год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71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9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 </a:t>
                      </a:r>
                    </a:p>
                    <a:p>
                      <a:pPr algn="ctr"/>
                      <a:r>
                        <a:rPr lang="ru-RU" dirty="0" smtClean="0"/>
                        <a:t>(на 01.10.2014)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5589240"/>
          <a:ext cx="8532441" cy="1099170"/>
        </p:xfrm>
        <a:graphic>
          <a:graphicData uri="http://schemas.openxmlformats.org/drawingml/2006/table">
            <a:tbl>
              <a:tblPr/>
              <a:tblGrid>
                <a:gridCol w="2541231"/>
                <a:gridCol w="2124312"/>
                <a:gridCol w="1801149"/>
                <a:gridCol w="2065749"/>
              </a:tblGrid>
              <a:tr h="450194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* Национальный банк, банки Республики Беларусь и банки-нерезиденты.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Arial Cyr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488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** Филиалы (отделения) банков 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Республики 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Беларусь.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488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*** Банки Республики Беларусь, находящиеся в стадии ликвидации.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 txBox="1">
            <a:spLocks/>
          </p:cNvSpPr>
          <p:nvPr/>
        </p:nvSpPr>
        <p:spPr bwMode="auto">
          <a:xfrm>
            <a:off x="357188" y="114300"/>
            <a:ext cx="74723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57188" y="1428750"/>
            <a:ext cx="7472362" cy="64293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6948488" cy="105251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17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Размер платы за расчетные услуги Национального банка Республики Беларусь по электронному переводу денежных средств через систему </a:t>
            </a:r>
            <a:r>
              <a:rPr lang="en-US" sz="17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BISS</a:t>
            </a:r>
            <a:r>
              <a:rPr lang="ru-RU" sz="17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по тарификационным интервалам в течение операционного дня</a:t>
            </a:r>
          </a:p>
        </p:txBody>
      </p:sp>
      <p:graphicFrame>
        <p:nvGraphicFramePr>
          <p:cNvPr id="6" name="Содержимое 7"/>
          <p:cNvGraphicFramePr>
            <a:graphicFrameLocks/>
          </p:cNvGraphicFramePr>
          <p:nvPr/>
        </p:nvGraphicFramePr>
        <p:xfrm>
          <a:off x="0" y="1052513"/>
          <a:ext cx="9144000" cy="5040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8330"/>
                <a:gridCol w="2928019"/>
                <a:gridCol w="2215799"/>
                <a:gridCol w="1661852"/>
              </a:tblGrid>
              <a:tr h="1635814">
                <a:tc rowSpan="2">
                  <a:txBody>
                    <a:bodyPr/>
                    <a:lstStyle/>
                    <a:p>
                      <a:pPr marL="0" algn="ctr"/>
                      <a:endParaRPr lang="ru-RU" sz="1800" dirty="0" smtClean="0"/>
                    </a:p>
                    <a:p>
                      <a:pPr marL="0" algn="ctr"/>
                      <a:r>
                        <a:rPr lang="ru-RU" sz="1800" dirty="0" smtClean="0"/>
                        <a:t>Время поступления ЭПД в</a:t>
                      </a:r>
                      <a:r>
                        <a:rPr lang="ru-RU" sz="1800" baseline="0" dirty="0" smtClean="0"/>
                        <a:t> СПФИ</a:t>
                      </a:r>
                      <a:endParaRPr lang="ru-RU" sz="1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/>
                      <a:r>
                        <a:rPr lang="ru-RU" sz="1800" b="1" dirty="0" smtClean="0"/>
                        <a:t>Дифференцированные коэффициенты к размеру платы за расчетные услуги Национального банка</a:t>
                      </a:r>
                      <a:endParaRPr lang="ru-RU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Исполнение в системе </a:t>
                      </a:r>
                      <a:r>
                        <a:rPr lang="en-US" sz="1500" dirty="0" smtClean="0"/>
                        <a:t>BISS</a:t>
                      </a:r>
                      <a:r>
                        <a:rPr lang="ru-RU" sz="1500" dirty="0" smtClean="0"/>
                        <a:t> одной платежной инструкции в составе</a:t>
                      </a:r>
                      <a:r>
                        <a:rPr lang="ru-RU" sz="1500" baseline="0" dirty="0" smtClean="0"/>
                        <a:t> электронного платежного документа</a:t>
                      </a:r>
                      <a:endParaRPr lang="ru-RU" sz="15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499157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Рублей</a:t>
                      </a:r>
                      <a:endParaRPr lang="ru-RU" sz="1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Долларов* США</a:t>
                      </a:r>
                      <a:endParaRPr lang="ru-RU" sz="1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5319">
                <a:tc>
                  <a:txBody>
                    <a:bodyPr/>
                    <a:lstStyle/>
                    <a:p>
                      <a:r>
                        <a:rPr lang="ru-RU" dirty="0" smtClean="0"/>
                        <a:t> 8.00 - 11.00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0,6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0,06</a:t>
                      </a:r>
                      <a:endParaRPr lang="ru-RU" sz="1600" dirty="0"/>
                    </a:p>
                  </a:txBody>
                  <a:tcPr anchor="ctr"/>
                </a:tc>
              </a:tr>
              <a:tr h="505319">
                <a:tc>
                  <a:txBody>
                    <a:bodyPr/>
                    <a:lstStyle/>
                    <a:p>
                      <a:r>
                        <a:rPr lang="ru-RU" dirty="0" smtClean="0"/>
                        <a:t>11.00 - 14.00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0,09</a:t>
                      </a:r>
                      <a:endParaRPr lang="ru-RU" sz="1600" dirty="0"/>
                    </a:p>
                  </a:txBody>
                  <a:tcPr anchor="ctr"/>
                </a:tc>
              </a:tr>
              <a:tr h="505319">
                <a:tc>
                  <a:txBody>
                    <a:bodyPr/>
                    <a:lstStyle/>
                    <a:p>
                      <a:r>
                        <a:rPr lang="ru-RU" dirty="0" smtClean="0"/>
                        <a:t>14.00 - 16.00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0,19</a:t>
                      </a:r>
                      <a:endParaRPr lang="ru-RU" sz="1600" dirty="0"/>
                    </a:p>
                  </a:txBody>
                  <a:tcPr anchor="ctr"/>
                </a:tc>
              </a:tr>
              <a:tr h="505319">
                <a:tc>
                  <a:txBody>
                    <a:bodyPr/>
                    <a:lstStyle/>
                    <a:p>
                      <a:r>
                        <a:rPr lang="ru-RU" dirty="0" smtClean="0"/>
                        <a:t>16.00 - 16.45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5,0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5000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0,47</a:t>
                      </a:r>
                      <a:endParaRPr lang="ru-RU" sz="1600" dirty="0"/>
                    </a:p>
                  </a:txBody>
                  <a:tcPr anchor="ctr"/>
                </a:tc>
              </a:tr>
              <a:tr h="884310"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16.45 до закрытия системы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BISS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10,0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0,94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239" name="TextBox 9"/>
          <p:cNvSpPr txBox="1">
            <a:spLocks noChangeArrowheads="1"/>
          </p:cNvSpPr>
          <p:nvPr/>
        </p:nvSpPr>
        <p:spPr bwMode="auto">
          <a:xfrm>
            <a:off x="500063" y="6165850"/>
            <a:ext cx="7527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/>
              <a:t>*Официальный курс  НБ  РБ  по состоянию на </a:t>
            </a:r>
            <a:r>
              <a:rPr lang="ru-RU" sz="1400" dirty="0" smtClean="0"/>
              <a:t>01.10.2014 </a:t>
            </a:r>
            <a:r>
              <a:rPr lang="ru-RU" sz="1400" dirty="0"/>
              <a:t>составляет  </a:t>
            </a:r>
            <a:r>
              <a:rPr lang="ru-RU" sz="1400" dirty="0" smtClean="0"/>
              <a:t>10 590 </a:t>
            </a:r>
            <a:r>
              <a:rPr lang="ru-RU" sz="1400" dirty="0"/>
              <a:t>рублей.</a:t>
            </a:r>
          </a:p>
        </p:txBody>
      </p:sp>
      <p:sp>
        <p:nvSpPr>
          <p:cNvPr id="8240" name="Прямоугольник 34"/>
          <p:cNvSpPr>
            <a:spLocks noChangeArrowheads="1"/>
          </p:cNvSpPr>
          <p:nvPr/>
        </p:nvSpPr>
        <p:spPr bwMode="auto">
          <a:xfrm rot="10800000" flipV="1">
            <a:off x="7847013" y="46038"/>
            <a:ext cx="12969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solidFill>
                  <a:schemeClr val="bg1"/>
                </a:solidFill>
                <a:latin typeface="Calibri" pitchFamily="34" charset="0"/>
              </a:rPr>
              <a:t>         Слайд 4</a:t>
            </a:r>
            <a:endParaRPr lang="ru-RU" sz="1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 txBox="1">
            <a:spLocks/>
          </p:cNvSpPr>
          <p:nvPr/>
        </p:nvSpPr>
        <p:spPr bwMode="auto">
          <a:xfrm>
            <a:off x="357188" y="114300"/>
            <a:ext cx="74723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57188" y="1428750"/>
            <a:ext cx="7472362" cy="64293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7019925" cy="105251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Динамика среднего размера платы </a:t>
            </a:r>
            <a:br>
              <a:rPr lang="ru-RU" sz="3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3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за 1 перевод в системе </a:t>
            </a:r>
            <a:r>
              <a:rPr lang="en-US" sz="30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BISS</a:t>
            </a:r>
            <a:r>
              <a:rPr lang="ru-RU" sz="3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>
                <a:latin typeface="+mj-lt"/>
                <a:ea typeface="+mj-ea"/>
                <a:cs typeface="+mj-cs"/>
              </a:rPr>
              <a:t/>
            </a:r>
            <a:br>
              <a:rPr lang="ru-RU" sz="2800" dirty="0">
                <a:latin typeface="+mj-lt"/>
                <a:ea typeface="+mj-ea"/>
                <a:cs typeface="+mj-cs"/>
              </a:rPr>
            </a:br>
            <a:endParaRPr lang="ru-RU" sz="2800" b="1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одержимое 9"/>
          <p:cNvGraphicFramePr>
            <a:graphicFrameLocks/>
          </p:cNvGraphicFramePr>
          <p:nvPr/>
        </p:nvGraphicFramePr>
        <p:xfrm>
          <a:off x="0" y="1052513"/>
          <a:ext cx="9144001" cy="5805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4267"/>
                <a:gridCol w="2097218"/>
                <a:gridCol w="2041258"/>
                <a:gridCol w="2041258"/>
              </a:tblGrid>
              <a:tr h="1470536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2011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2012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2013 г.</a:t>
                      </a:r>
                      <a:endParaRPr lang="ru-RU" dirty="0"/>
                    </a:p>
                  </a:txBody>
                  <a:tcPr/>
                </a:tc>
              </a:tr>
              <a:tr h="21673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latin typeface="+mn-lt"/>
                        </a:rPr>
                        <a:t>Средней размер платы, рубли</a:t>
                      </a:r>
                    </a:p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444,1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897,9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1083,5</a:t>
                      </a:r>
                      <a:endParaRPr lang="ru-RU" sz="2000" dirty="0"/>
                    </a:p>
                  </a:txBody>
                  <a:tcPr anchor="ctr"/>
                </a:tc>
              </a:tr>
              <a:tr h="21673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latin typeface="+mn-lt"/>
                        </a:rPr>
                        <a:t>Средней размер платы, доллары США</a:t>
                      </a:r>
                    </a:p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sz="2000" dirty="0" smtClean="0"/>
                        <a:t>0,09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0,11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0,12</a:t>
                      </a:r>
                      <a:endParaRPr lang="ru-RU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243" name="Прямоугольник 34"/>
          <p:cNvSpPr>
            <a:spLocks noChangeArrowheads="1"/>
          </p:cNvSpPr>
          <p:nvPr/>
        </p:nvSpPr>
        <p:spPr bwMode="auto">
          <a:xfrm rot="10800000" flipV="1">
            <a:off x="7847013" y="46038"/>
            <a:ext cx="12969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solidFill>
                  <a:schemeClr val="bg1"/>
                </a:solidFill>
                <a:latin typeface="Calibri" pitchFamily="34" charset="0"/>
              </a:rPr>
              <a:t>         Слайд 5</a:t>
            </a:r>
            <a:endParaRPr lang="ru-RU" sz="1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 txBox="1">
            <a:spLocks/>
          </p:cNvSpPr>
          <p:nvPr/>
        </p:nvSpPr>
        <p:spPr bwMode="auto">
          <a:xfrm>
            <a:off x="357188" y="114300"/>
            <a:ext cx="74723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57188" y="1428750"/>
            <a:ext cx="7472362" cy="64293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7019925" cy="105251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Распределение платежных инструкций по временным</a:t>
            </a:r>
          </a:p>
          <a:p>
            <a:pPr algn="ctr">
              <a:defRPr/>
            </a:pPr>
            <a:r>
              <a:rPr lang="ru-RU" sz="2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интервалам   поступления в систему </a:t>
            </a:r>
            <a:r>
              <a:rPr lang="en-US" sz="22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BISS</a:t>
            </a:r>
            <a:r>
              <a:rPr lang="ru-RU" sz="2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algn="ctr">
              <a:defRPr/>
            </a:pPr>
            <a:r>
              <a:rPr lang="ru-RU" sz="2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(проценты)</a:t>
            </a:r>
            <a:endParaRPr lang="ru-RU" sz="2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одержимое 6"/>
          <p:cNvGraphicFramePr>
            <a:graphicFrameLocks/>
          </p:cNvGraphicFramePr>
          <p:nvPr/>
        </p:nvGraphicFramePr>
        <p:xfrm>
          <a:off x="0" y="1052736"/>
          <a:ext cx="9144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6" name="Прямоугольник 34"/>
          <p:cNvSpPr>
            <a:spLocks noChangeArrowheads="1"/>
          </p:cNvSpPr>
          <p:nvPr/>
        </p:nvSpPr>
        <p:spPr bwMode="auto">
          <a:xfrm rot="10800000" flipV="1">
            <a:off x="7847013" y="46038"/>
            <a:ext cx="12969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solidFill>
                  <a:schemeClr val="bg1"/>
                </a:solidFill>
                <a:latin typeface="Calibri" pitchFamily="34" charset="0"/>
              </a:rPr>
              <a:t>         Слайд 6</a:t>
            </a:r>
            <a:endParaRPr lang="ru-RU" sz="1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 txBox="1">
            <a:spLocks/>
          </p:cNvSpPr>
          <p:nvPr/>
        </p:nvSpPr>
        <p:spPr bwMode="auto">
          <a:xfrm>
            <a:off x="357188" y="114300"/>
            <a:ext cx="74723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57188" y="1428750"/>
            <a:ext cx="7472362" cy="64293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268" name="Заголовок 4"/>
          <p:cNvSpPr txBox="1">
            <a:spLocks/>
          </p:cNvSpPr>
          <p:nvPr/>
        </p:nvSpPr>
        <p:spPr bwMode="auto">
          <a:xfrm>
            <a:off x="0" y="260350"/>
            <a:ext cx="87296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b="1">
                <a:solidFill>
                  <a:schemeClr val="bg1"/>
                </a:solidFill>
              </a:rPr>
              <a:t>Основные показатели работы системы </a:t>
            </a:r>
            <a:r>
              <a:rPr lang="en-US" sz="2400" b="1">
                <a:solidFill>
                  <a:schemeClr val="bg1"/>
                </a:solidFill>
              </a:rPr>
              <a:t>BISS</a:t>
            </a:r>
            <a:endParaRPr lang="ru-RU" sz="2400" b="1">
              <a:solidFill>
                <a:schemeClr val="bg1"/>
              </a:solidFill>
            </a:endParaRP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0" y="836613"/>
          <a:ext cx="9144000" cy="5482796"/>
        </p:xfrm>
        <a:graphic>
          <a:graphicData uri="http://schemas.openxmlformats.org/drawingml/2006/table">
            <a:tbl>
              <a:tblPr/>
              <a:tblGrid>
                <a:gridCol w="4310931"/>
                <a:gridCol w="1277312"/>
                <a:gridCol w="1396536"/>
                <a:gridCol w="952390"/>
                <a:gridCol w="1206831"/>
              </a:tblGrid>
              <a:tr h="20063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-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2012г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-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2013г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 CYR"/>
                          <a:cs typeface="Times New Roman" pitchFamily="18" charset="0"/>
                        </a:rPr>
                        <a:t>(гр.3-гр.2)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 CYR"/>
                          <a:cs typeface="Times New Roman" pitchFamily="18" charset="0"/>
                        </a:rPr>
                        <a:t>(гр.3/гр.2)*100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33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0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 Проведено платежных инструкций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0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1.1. По количеству, тыс. единиц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66 835,5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70 327,4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3 491,9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0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1.2. По сумме, млрд. рублей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3 518 268,5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3 842 706,4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324 437,9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0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2. Среднедневной оборот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0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2.1. По количеству, тыс. единиц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263,1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279,1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0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2.2. По сумме, млрд. рублей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13 851,5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15 248,8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1 397,3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06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3. Средний размер платежной инструкции, млн. рублей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06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4. Аннулировано платежных инструкций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0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4.1. По количеству, единиц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0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в процентах к  общему количеству 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0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отправленных платежных инструкций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0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4.2. По сумме, млн. рублей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3 964,4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-3 964,4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0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в процентах к общей сумме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0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отправленных платежных инструкций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0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</a:tr>
              <a:tr h="24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5. Отозвано платежных инструкций, единиц 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1 954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-854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01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6. Отбраковано электронных платежных документов, единиц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1 011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-733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4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7. Коэффициент доступности, процентов*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1420" name="TextBox 6"/>
          <p:cNvSpPr txBox="1">
            <a:spLocks noChangeArrowheads="1"/>
          </p:cNvSpPr>
          <p:nvPr/>
        </p:nvSpPr>
        <p:spPr bwMode="auto">
          <a:xfrm>
            <a:off x="0" y="63087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*Показатель  отражает  готовность  АС МБР НБ  осуществлять  прием  электронных  платежных</a:t>
            </a:r>
            <a:r>
              <a:rPr lang="en-US" sz="1400" b="1">
                <a:latin typeface="Calibri" pitchFamily="34" charset="0"/>
              </a:rPr>
              <a:t> </a:t>
            </a:r>
            <a:r>
              <a:rPr lang="ru-RU" sz="1400" b="1">
                <a:latin typeface="Calibri" pitchFamily="34" charset="0"/>
              </a:rPr>
              <a:t>документов от  участников  системы </a:t>
            </a:r>
            <a:r>
              <a:rPr lang="en-US" sz="1400" b="1">
                <a:latin typeface="Calibri" pitchFamily="34" charset="0"/>
              </a:rPr>
              <a:t>BISS</a:t>
            </a:r>
            <a:r>
              <a:rPr lang="ru-RU" sz="1400" b="1">
                <a:latin typeface="Calibri" pitchFamily="34" charset="0"/>
              </a:rPr>
              <a:t>.</a:t>
            </a:r>
            <a:endParaRPr lang="ru-RU" sz="1400">
              <a:latin typeface="Calibri" pitchFamily="34" charset="0"/>
            </a:endParaRPr>
          </a:p>
        </p:txBody>
      </p:sp>
      <p:sp>
        <p:nvSpPr>
          <p:cNvPr id="11421" name="Прямоугольник 34"/>
          <p:cNvSpPr>
            <a:spLocks noChangeArrowheads="1"/>
          </p:cNvSpPr>
          <p:nvPr/>
        </p:nvSpPr>
        <p:spPr bwMode="auto">
          <a:xfrm rot="10800000" flipV="1">
            <a:off x="7847013" y="46038"/>
            <a:ext cx="12969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solidFill>
                  <a:schemeClr val="bg1"/>
                </a:solidFill>
                <a:latin typeface="Calibri" pitchFamily="34" charset="0"/>
              </a:rPr>
              <a:t>         Слайд 7</a:t>
            </a:r>
            <a:endParaRPr lang="ru-RU" sz="1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 txBox="1">
            <a:spLocks/>
          </p:cNvSpPr>
          <p:nvPr/>
        </p:nvSpPr>
        <p:spPr bwMode="auto">
          <a:xfrm>
            <a:off x="357188" y="114300"/>
            <a:ext cx="74723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57188" y="1428750"/>
            <a:ext cx="7472362" cy="64293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7092950" cy="105251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9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Межбанковский платежный оборот и ВВП Республики Беларусь за 20</a:t>
            </a:r>
            <a:r>
              <a:rPr lang="en-US" sz="29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11</a:t>
            </a:r>
            <a:r>
              <a:rPr lang="ru-RU" sz="29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-2013 годы</a:t>
            </a:r>
          </a:p>
        </p:txBody>
      </p:sp>
      <p:graphicFrame>
        <p:nvGraphicFramePr>
          <p:cNvPr id="5" name="Содержимое 5"/>
          <p:cNvGraphicFramePr>
            <a:graphicFrameLocks/>
          </p:cNvGraphicFramePr>
          <p:nvPr/>
        </p:nvGraphicFramePr>
        <p:xfrm>
          <a:off x="0" y="1052513"/>
          <a:ext cx="9144000" cy="580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5350"/>
                <a:gridCol w="2327924"/>
                <a:gridCol w="2078503"/>
                <a:gridCol w="1912223"/>
              </a:tblGrid>
              <a:tr h="112653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Показатели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2011 г.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2012 г.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2013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г. 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5788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ВВП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РБ, млрд. рублей (ВВП)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dirty="0" smtClean="0"/>
                        <a:t>297 158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dirty="0" smtClean="0"/>
                        <a:t>527</a:t>
                      </a:r>
                      <a:r>
                        <a:rPr lang="ru-RU" sz="2000" dirty="0" smtClean="0"/>
                        <a:t> </a:t>
                      </a:r>
                      <a:r>
                        <a:rPr lang="en-US" sz="2000" dirty="0" smtClean="0"/>
                        <a:t>38</a:t>
                      </a:r>
                      <a:r>
                        <a:rPr lang="ru-RU" sz="2000" dirty="0" smtClean="0"/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532 132 </a:t>
                      </a:r>
                    </a:p>
                  </a:txBody>
                  <a:tcPr marL="9525" marR="9525" marT="9525" marB="0" anchor="ctr"/>
                </a:tc>
              </a:tr>
              <a:tr h="19733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Межбанковский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платежный оборот, 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млрд.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рублей (МПО)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2 408 076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3 518 268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3 842 706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1265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МПО/ВВП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2320" name="Прямоугольник 34"/>
          <p:cNvSpPr>
            <a:spLocks noChangeArrowheads="1"/>
          </p:cNvSpPr>
          <p:nvPr/>
        </p:nvSpPr>
        <p:spPr bwMode="auto">
          <a:xfrm rot="10800000" flipV="1">
            <a:off x="7847013" y="46038"/>
            <a:ext cx="12969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solidFill>
                  <a:schemeClr val="bg1"/>
                </a:solidFill>
                <a:latin typeface="Calibri" pitchFamily="34" charset="0"/>
              </a:rPr>
              <a:t>         Слайд 8</a:t>
            </a:r>
            <a:endParaRPr lang="ru-RU" sz="1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итуль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Шаблон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874</Words>
  <Application>Microsoft Office PowerPoint</Application>
  <PresentationFormat>Экран (4:3)</PresentationFormat>
  <Paragraphs>288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Титульный</vt:lpstr>
      <vt:lpstr>Шаблон2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>Home</cp:lastModifiedBy>
  <cp:revision>82</cp:revision>
  <dcterms:created xsi:type="dcterms:W3CDTF">2011-11-24T13:20:44Z</dcterms:created>
  <dcterms:modified xsi:type="dcterms:W3CDTF">2014-10-29T08:32:42Z</dcterms:modified>
</cp:coreProperties>
</file>