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notesSlides/notesSlide8.xml" ContentType="application/vnd.openxmlformats-officedocument.presentationml.notesSlide+xml"/>
  <Override PartName="/ppt/charts/chart1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3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olors8.xml" ContentType="application/vnd.ms-office.chartcolorstyle+xml"/>
  <Override PartName="/ppt/charts/style8.xml" ContentType="application/vnd.ms-office.chartstyle+xml"/>
  <Override PartName="/ppt/charts/colors9.xml" ContentType="application/vnd.ms-office.chartcolorstyle+xml"/>
  <Override PartName="/ppt/charts/style9.xml" ContentType="application/vnd.ms-office.chartstyle+xml"/>
  <Override PartName="/ppt/charts/colors10.xml" ContentType="application/vnd.ms-office.chartcolorstyle+xml"/>
  <Override PartName="/ppt/charts/style10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4"/>
    <p:sldMasterId id="2147483897" r:id="rId5"/>
    <p:sldMasterId id="2147483857" r:id="rId6"/>
  </p:sldMasterIdLst>
  <p:notesMasterIdLst>
    <p:notesMasterId r:id="rId23"/>
  </p:notesMasterIdLst>
  <p:handoutMasterIdLst>
    <p:handoutMasterId r:id="rId24"/>
  </p:handoutMasterIdLst>
  <p:sldIdLst>
    <p:sldId id="261" r:id="rId7"/>
    <p:sldId id="328" r:id="rId8"/>
    <p:sldId id="336" r:id="rId9"/>
    <p:sldId id="314" r:id="rId10"/>
    <p:sldId id="323" r:id="rId11"/>
    <p:sldId id="338" r:id="rId12"/>
    <p:sldId id="319" r:id="rId13"/>
    <p:sldId id="331" r:id="rId14"/>
    <p:sldId id="335" r:id="rId15"/>
    <p:sldId id="339" r:id="rId16"/>
    <p:sldId id="329" r:id="rId17"/>
    <p:sldId id="330" r:id="rId18"/>
    <p:sldId id="337" r:id="rId19"/>
    <p:sldId id="287" r:id="rId20"/>
    <p:sldId id="311" r:id="rId21"/>
    <p:sldId id="263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Semenukha" initials="A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AAE3"/>
    <a:srgbClr val="79B0DF"/>
    <a:srgbClr val="FFFFFF"/>
    <a:srgbClr val="4E545E"/>
    <a:srgbClr val="505050"/>
    <a:srgbClr val="73B0FC"/>
    <a:srgbClr val="A5CCF7"/>
    <a:srgbClr val="666666"/>
    <a:srgbClr val="646464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>
        <p:scale>
          <a:sx n="121" d="100"/>
          <a:sy n="121" d="100"/>
        </p:scale>
        <p:origin x="-126" y="-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28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oleObject" Target="NULL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oleObject" Target="NULL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ColorStyle" Target="colors12.xml"/><Relationship Id="rId2" Type="http://schemas.openxmlformats.org/officeDocument/2006/relationships/chartUserShapes" Target="../drawings/drawing2.xml"/><Relationship Id="rId1" Type="http://schemas.openxmlformats.org/officeDocument/2006/relationships/oleObject" Target="NULL" TargetMode="External"/><Relationship Id="rId4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Style" Target="style13.xml"/><Relationship Id="rId2" Type="http://schemas.microsoft.com/office/2011/relationships/chartColorStyle" Target="colors13.xml"/><Relationship Id="rId1" Type="http://schemas.openxmlformats.org/officeDocument/2006/relationships/oleObject" Target="NULL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chartUserShapes" Target="../drawings/drawing3.xml"/><Relationship Id="rId1" Type="http://schemas.openxmlformats.org/officeDocument/2006/relationships/oleObject" Target="NULL" TargetMode="External"/><Relationship Id="rId4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chartUserShapes" Target="../drawings/drawing1.xml"/><Relationship Id="rId1" Type="http://schemas.openxmlformats.org/officeDocument/2006/relationships/oleObject" Target="NULL" TargetMode="External"/><Relationship Id="rId4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0173854414987E-2"/>
          <c:y val="7.3026476319955305E-2"/>
          <c:w val="0.90475243805533478"/>
          <c:h val="0.71972140355428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графики!$B$15</c:f>
              <c:strCache>
                <c:ptCount val="1"/>
                <c:pt idx="0">
                  <c:v>Банки топ-30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графики!$A$16:$A$19</c:f>
              <c:strCache>
                <c:ptCount val="4"/>
                <c:pt idx="0">
                  <c:v>Активы</c:v>
                </c:pt>
                <c:pt idx="1">
                  <c:v>Кредиты ЮЛ</c:v>
                </c:pt>
                <c:pt idx="2">
                  <c:v>Кредиты МСБ</c:v>
                </c:pt>
                <c:pt idx="3">
                  <c:v>Кредиты ФЛ</c:v>
                </c:pt>
              </c:strCache>
            </c:strRef>
          </c:cat>
          <c:val>
            <c:numRef>
              <c:f>графики!$B$16:$B$19</c:f>
              <c:numCache>
                <c:formatCode>0%</c:formatCode>
                <c:ptCount val="4"/>
                <c:pt idx="0">
                  <c:v>2.7758695624947149E-2</c:v>
                </c:pt>
                <c:pt idx="1">
                  <c:v>5.0466519405055088E-2</c:v>
                </c:pt>
                <c:pt idx="2">
                  <c:v>0.19493222660696174</c:v>
                </c:pt>
                <c:pt idx="3">
                  <c:v>0.21943241777961497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C31-4B59-A1AD-11B313F0ADC4}"/>
            </c:ext>
          </c:extLst>
        </c:ser>
        <c:ser>
          <c:idx val="1"/>
          <c:order val="1"/>
          <c:tx>
            <c:strRef>
              <c:f>графики!$C$15</c:f>
              <c:strCache>
                <c:ptCount val="1"/>
                <c:pt idx="0">
                  <c:v>Банки вне топ-30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графики!$A$16:$A$19</c:f>
              <c:strCache>
                <c:ptCount val="4"/>
                <c:pt idx="0">
                  <c:v>Активы</c:v>
                </c:pt>
                <c:pt idx="1">
                  <c:v>Кредиты ЮЛ</c:v>
                </c:pt>
                <c:pt idx="2">
                  <c:v>Кредиты МСБ</c:v>
                </c:pt>
                <c:pt idx="3">
                  <c:v>Кредиты ФЛ</c:v>
                </c:pt>
              </c:strCache>
            </c:strRef>
          </c:cat>
          <c:val>
            <c:numRef>
              <c:f>графики!$C$16:$C$19</c:f>
              <c:numCache>
                <c:formatCode>0%</c:formatCode>
                <c:ptCount val="4"/>
                <c:pt idx="0">
                  <c:v>-0.10120498122442911</c:v>
                </c:pt>
                <c:pt idx="1">
                  <c:v>-9.596999160414954E-2</c:v>
                </c:pt>
                <c:pt idx="2">
                  <c:v>-5.9863248503377098E-2</c:v>
                </c:pt>
                <c:pt idx="3">
                  <c:v>-1.608286248073687E-2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C31-4B59-A1AD-11B313F0A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9937792"/>
        <c:axId val="49960064"/>
      </c:barChart>
      <c:catAx>
        <c:axId val="4993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960064"/>
        <c:crosses val="autoZero"/>
        <c:auto val="1"/>
        <c:lblAlgn val="ctr"/>
        <c:lblOffset val="100"/>
        <c:noMultiLvlLbl val="0"/>
      </c:catAx>
      <c:valAx>
        <c:axId val="4996006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993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2769203732039965E-3"/>
          <c:y val="0.11439348097193835"/>
          <c:w val="0.20624397996299301"/>
          <c:h val="0.159915124986761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951583179762103E-2"/>
          <c:y val="3.6642886333508595E-2"/>
          <c:w val="0.93604605275404407"/>
          <c:h val="0.76198972888002769"/>
        </c:manualLayout>
      </c:layout>
      <c:lineChart>
        <c:grouping val="standard"/>
        <c:varyColors val="0"/>
        <c:ser>
          <c:idx val="0"/>
          <c:order val="0"/>
          <c:tx>
            <c:strRef>
              <c:f>'2 вар (2)'!$T$110</c:f>
              <c:strCache>
                <c:ptCount val="1"/>
                <c:pt idx="0">
                  <c:v>Доля просрочки МСБ</c:v>
                </c:pt>
              </c:strCache>
            </c:strRef>
          </c:tx>
          <c:spPr>
            <a:ln w="444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868700035228066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41-46CE-8DC4-AA8812055AFD}"/>
                </c:ext>
              </c:extLst>
            </c:dLbl>
            <c:dLbl>
              <c:idx val="1"/>
              <c:layout>
                <c:manualLayout>
                  <c:x val="0"/>
                  <c:y val="-3.175990512040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41-46CE-8DC4-AA8812055AFD}"/>
                </c:ext>
              </c:extLst>
            </c:dLbl>
            <c:dLbl>
              <c:idx val="2"/>
              <c:layout>
                <c:manualLayout>
                  <c:x val="-9.9837420263950098E-3"/>
                  <c:y val="-2.38199288403070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41-46CE-8DC4-AA8812055AFD}"/>
                </c:ext>
              </c:extLst>
            </c:dLbl>
            <c:dLbl>
              <c:idx val="3"/>
              <c:layout>
                <c:manualLayout>
                  <c:x val="-3.7439032598982199E-3"/>
                  <c:y val="-2.38199288403071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41-46CE-8DC4-AA8812055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('2 вар (2)'!$U$109:$X$109,'2 вар (2)'!$AB$109)</c:f>
              <c:numCache>
                <c:formatCode>m/d/yyyy</c:formatCode>
                <c:ptCount val="5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</c:numCache>
            </c:numRef>
          </c:cat>
          <c:val>
            <c:numRef>
              <c:f>('2 вар (2)'!$U$110:$X$110,'2 вар (2)'!$AB$110)</c:f>
              <c:numCache>
                <c:formatCode>0%</c:formatCode>
                <c:ptCount val="5"/>
                <c:pt idx="0">
                  <c:v>0.13636707894810102</c:v>
                </c:pt>
                <c:pt idx="1">
                  <c:v>0.14231776194482734</c:v>
                </c:pt>
                <c:pt idx="2">
                  <c:v>0.14933657817844859</c:v>
                </c:pt>
                <c:pt idx="3">
                  <c:v>0.12379170231474033</c:v>
                </c:pt>
                <c:pt idx="4">
                  <c:v>0.11899999999999999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941-46CE-8DC4-AA8812055AFD}"/>
            </c:ext>
          </c:extLst>
        </c:ser>
        <c:ser>
          <c:idx val="1"/>
          <c:order val="1"/>
          <c:tx>
            <c:strRef>
              <c:f>'2 вар (2)'!$T$111</c:f>
              <c:strCache>
                <c:ptCount val="1"/>
                <c:pt idx="0">
                  <c:v>Доля просрочки МСБ в  топ-30 банках</c:v>
                </c:pt>
              </c:strCache>
            </c:strRef>
          </c:tx>
          <c:spPr>
            <a:ln w="44450" cap="rnd" cmpd="dbl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4.1182935858879437E-2"/>
                  <c:y val="2.91132463603752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41-46CE-8DC4-AA8812055AFD}"/>
                </c:ext>
              </c:extLst>
            </c:dLbl>
            <c:dLbl>
              <c:idx val="1"/>
              <c:layout>
                <c:manualLayout>
                  <c:x val="-8.2742316784869974E-3"/>
                  <c:y val="3.969988140051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41-46CE-8DC4-AA8812055AFD}"/>
                </c:ext>
              </c:extLst>
            </c:dLbl>
            <c:dLbl>
              <c:idx val="2"/>
              <c:layout>
                <c:manualLayout>
                  <c:x val="-8.668142575673187E-17"/>
                  <c:y val="-1.05866350401365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941-46CE-8DC4-AA8812055AFD}"/>
                </c:ext>
              </c:extLst>
            </c:dLbl>
            <c:dLbl>
              <c:idx val="3"/>
              <c:layout>
                <c:manualLayout>
                  <c:x val="-8.2742316784869974E-3"/>
                  <c:y val="-2.646658760034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41-46CE-8DC4-AA8812055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('2 вар (2)'!$U$109:$X$109,'2 вар (2)'!$AB$109)</c:f>
              <c:numCache>
                <c:formatCode>m/d/yyyy</c:formatCode>
                <c:ptCount val="5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</c:numCache>
            </c:numRef>
          </c:cat>
          <c:val>
            <c:numRef>
              <c:f>('2 вар (2)'!$U$111:$X$111,'2 вар (2)'!$AB$111)</c:f>
              <c:numCache>
                <c:formatCode>0%</c:formatCode>
                <c:ptCount val="5"/>
                <c:pt idx="0">
                  <c:v>0.13137150525234617</c:v>
                </c:pt>
                <c:pt idx="1">
                  <c:v>0.13297860918447726</c:v>
                </c:pt>
                <c:pt idx="2">
                  <c:v>0.11564849891826361</c:v>
                </c:pt>
                <c:pt idx="3">
                  <c:v>8.3097903965871855E-2</c:v>
                </c:pt>
                <c:pt idx="4">
                  <c:v>8.4000000000000005E-2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941-46CE-8DC4-AA8812055AFD}"/>
            </c:ext>
          </c:extLst>
        </c:ser>
        <c:ser>
          <c:idx val="2"/>
          <c:order val="2"/>
          <c:tx>
            <c:strRef>
              <c:f>'2 вар (2)'!$T$112</c:f>
              <c:strCache>
                <c:ptCount val="1"/>
                <c:pt idx="0">
                  <c:v>Доля просрочки МСБ вне топ-30 банках</c:v>
                </c:pt>
              </c:strCache>
            </c:strRef>
          </c:tx>
          <c:spPr>
            <a:ln w="44450" cap="rnd">
              <a:solidFill>
                <a:srgbClr val="71AAE3"/>
              </a:solidFill>
              <a:prstDash val="dash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7439032598981285E-2"/>
                  <c:y val="-7.93997628010235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41-46CE-8DC4-AA8812055AFD}"/>
                </c:ext>
              </c:extLst>
            </c:dLbl>
            <c:dLbl>
              <c:idx val="1"/>
              <c:layout>
                <c:manualLayout>
                  <c:x val="-2.8703258325885651E-2"/>
                  <c:y val="-3.96998814005117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41-46CE-8DC4-AA8812055AFD}"/>
                </c:ext>
              </c:extLst>
            </c:dLbl>
            <c:dLbl>
              <c:idx val="2"/>
              <c:layout>
                <c:manualLayout>
                  <c:x val="-1.4184397163120567E-2"/>
                  <c:y val="-3.7053222640477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41-46CE-8DC4-AA8812055AFD}"/>
                </c:ext>
              </c:extLst>
            </c:dLbl>
            <c:dLbl>
              <c:idx val="3"/>
              <c:layout>
                <c:manualLayout>
                  <c:x val="-8.2742316784869974E-3"/>
                  <c:y val="-3.4406563880443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41-46CE-8DC4-AA8812055A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('2 вар (2)'!$U$109:$X$109,'2 вар (2)'!$AB$109)</c:f>
              <c:numCache>
                <c:formatCode>m/d/yyyy</c:formatCode>
                <c:ptCount val="5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</c:numCache>
            </c:numRef>
          </c:cat>
          <c:val>
            <c:numRef>
              <c:f>('2 вар (2)'!$U$112:$X$112,'2 вар (2)'!$AB$112)</c:f>
              <c:numCache>
                <c:formatCode>0%</c:formatCode>
                <c:ptCount val="5"/>
                <c:pt idx="0">
                  <c:v>0.14501392734238841</c:v>
                </c:pt>
                <c:pt idx="1">
                  <c:v>0.15598071673474156</c:v>
                </c:pt>
                <c:pt idx="2">
                  <c:v>0.21748128817122453</c:v>
                </c:pt>
                <c:pt idx="3">
                  <c:v>0.22907237412104725</c:v>
                </c:pt>
                <c:pt idx="4">
                  <c:v>0.23699999999999999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941-46CE-8DC4-AA8812055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80448"/>
        <c:axId val="120783232"/>
      </c:lineChart>
      <c:catAx>
        <c:axId val="121080448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783232"/>
        <c:crosses val="autoZero"/>
        <c:auto val="0"/>
        <c:lblAlgn val="ctr"/>
        <c:lblOffset val="100"/>
        <c:noMultiLvlLbl val="0"/>
      </c:catAx>
      <c:valAx>
        <c:axId val="120783232"/>
        <c:scaling>
          <c:orientation val="minMax"/>
          <c:max val="0.30000000000000004"/>
          <c:min val="5.000000000000001E-2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080448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600" dirty="0"/>
              <a:t>Число субъектов РФ с соотношение депозиты/кредиты для местных банков более 150%</a:t>
            </a:r>
          </a:p>
        </c:rich>
      </c:tx>
      <c:layout>
        <c:manualLayout>
          <c:xMode val="edge"/>
          <c:yMode val="edge"/>
          <c:x val="0.1247985564304462"/>
          <c:y val="1.388888888888888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7051640419947506"/>
          <c:y val="0.16805555555555557"/>
          <c:w val="0.78484470691163599"/>
          <c:h val="0.74661096529600468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свод!$A$5:$A$9</c:f>
              <c:numCache>
                <c:formatCode>m/d/yyyy</c:formatCode>
                <c:ptCount val="5"/>
                <c:pt idx="0">
                  <c:v>42370</c:v>
                </c:pt>
                <c:pt idx="1">
                  <c:v>42736</c:v>
                </c:pt>
                <c:pt idx="2">
                  <c:v>43101</c:v>
                </c:pt>
                <c:pt idx="3">
                  <c:v>43466</c:v>
                </c:pt>
                <c:pt idx="4">
                  <c:v>43831</c:v>
                </c:pt>
              </c:numCache>
            </c:numRef>
          </c:cat>
          <c:val>
            <c:numRef>
              <c:f>свод!$B$5:$B$9</c:f>
              <c:numCache>
                <c:formatCode>General</c:formatCode>
                <c:ptCount val="5"/>
                <c:pt idx="0">
                  <c:v>47</c:v>
                </c:pt>
                <c:pt idx="1">
                  <c:v>46</c:v>
                </c:pt>
                <c:pt idx="2">
                  <c:v>49</c:v>
                </c:pt>
                <c:pt idx="3">
                  <c:v>43</c:v>
                </c:pt>
                <c:pt idx="4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B9-40DF-9428-DD95E5DE6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20828288"/>
        <c:axId val="120829824"/>
      </c:barChart>
      <c:dateAx>
        <c:axId val="120828288"/>
        <c:scaling>
          <c:orientation val="minMax"/>
        </c:scaling>
        <c:delete val="0"/>
        <c:axPos val="l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0829824"/>
        <c:crosses val="autoZero"/>
        <c:auto val="1"/>
        <c:lblOffset val="100"/>
        <c:baseTimeUnit val="years"/>
      </c:dateAx>
      <c:valAx>
        <c:axId val="12082982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20828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697305784531786E-2"/>
          <c:y val="0.13334251059565488"/>
          <c:w val="0.96938827272835837"/>
          <c:h val="0.63981819687794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графики!$B$74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графики!$A$75:$A$78</c:f>
              <c:strCache>
                <c:ptCount val="4"/>
                <c:pt idx="0">
                  <c:v>Кредиты МСБ</c:v>
                </c:pt>
                <c:pt idx="1">
                  <c:v>Ипотека</c:v>
                </c:pt>
                <c:pt idx="2">
                  <c:v>Необеспеченные потребкредиты</c:v>
                </c:pt>
                <c:pt idx="3">
                  <c:v>Автокредиты</c:v>
                </c:pt>
              </c:strCache>
            </c:strRef>
          </c:cat>
          <c:val>
            <c:numRef>
              <c:f>графики!$B$75:$B$78</c:f>
              <c:numCache>
                <c:formatCode>0%</c:formatCode>
                <c:ptCount val="4"/>
                <c:pt idx="0">
                  <c:v>0.12384341637010676</c:v>
                </c:pt>
                <c:pt idx="1">
                  <c:v>0.14000000000000001</c:v>
                </c:pt>
                <c:pt idx="2">
                  <c:v>0.20799999999999999</c:v>
                </c:pt>
                <c:pt idx="3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DC-4EF4-A154-DC9C3E555A14}"/>
            </c:ext>
          </c:extLst>
        </c:ser>
        <c:ser>
          <c:idx val="1"/>
          <c:order val="1"/>
          <c:tx>
            <c:strRef>
              <c:f>графики!$C$74</c:f>
              <c:strCache>
                <c:ptCount val="1"/>
                <c:pt idx="0">
                  <c:v>2020 (П)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графики!$A$75:$A$78</c:f>
              <c:strCache>
                <c:ptCount val="4"/>
                <c:pt idx="0">
                  <c:v>Кредиты МСБ</c:v>
                </c:pt>
                <c:pt idx="1">
                  <c:v>Ипотека</c:v>
                </c:pt>
                <c:pt idx="2">
                  <c:v>Необеспеченные потребкредиты</c:v>
                </c:pt>
                <c:pt idx="3">
                  <c:v>Автокредиты</c:v>
                </c:pt>
              </c:strCache>
            </c:strRef>
          </c:cat>
          <c:val>
            <c:numRef>
              <c:f>графики!$C$75:$C$78</c:f>
              <c:numCache>
                <c:formatCode>0%</c:formatCode>
                <c:ptCount val="4"/>
                <c:pt idx="0">
                  <c:v>0.14000000000000001</c:v>
                </c:pt>
                <c:pt idx="1">
                  <c:v>0.15</c:v>
                </c:pt>
                <c:pt idx="2">
                  <c:v>0.12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DC-4EF4-A154-DC9C3E555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3375360"/>
        <c:axId val="53376896"/>
      </c:barChart>
      <c:catAx>
        <c:axId val="5337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376896"/>
        <c:crosses val="autoZero"/>
        <c:auto val="1"/>
        <c:lblAlgn val="ctr"/>
        <c:lblOffset val="100"/>
        <c:noMultiLvlLbl val="0"/>
      </c:catAx>
      <c:valAx>
        <c:axId val="5337689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337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графики!$F$44</c:f>
              <c:strCache>
                <c:ptCount val="1"/>
                <c:pt idx="0">
                  <c:v> Чистая процентная маржа, 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576811680573963E-2"/>
                  <c:y val="-4.94573027107454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78-4C81-A0B1-ACDE0BB2F48B}"/>
                </c:ext>
              </c:extLst>
            </c:dLbl>
            <c:dLbl>
              <c:idx val="1"/>
              <c:layout>
                <c:manualLayout>
                  <c:x val="-3.5478262812914087E-2"/>
                  <c:y val="-5.70661185123986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78-4C81-A0B1-ACDE0BB2F48B}"/>
                </c:ext>
              </c:extLst>
            </c:dLbl>
            <c:dLbl>
              <c:idx val="2"/>
              <c:layout>
                <c:manualLayout>
                  <c:x val="-2.9565219010761666E-2"/>
                  <c:y val="-5.70661185123986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78-4C81-A0B1-ACDE0BB2F48B}"/>
                </c:ext>
              </c:extLst>
            </c:dLbl>
            <c:dLbl>
              <c:idx val="3"/>
              <c:layout>
                <c:manualLayout>
                  <c:x val="-2.7594204410044291E-2"/>
                  <c:y val="-4.9457302710745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78-4C81-A0B1-ACDE0BB2F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графики!$G$43:$J$43</c:f>
              <c:strCache>
                <c:ptCount val="4"/>
                <c:pt idx="0">
                  <c:v>01.01.18</c:v>
                </c:pt>
                <c:pt idx="1">
                  <c:v>01.01.19</c:v>
                </c:pt>
                <c:pt idx="2">
                  <c:v>01.01.20</c:v>
                </c:pt>
                <c:pt idx="3">
                  <c:v>01.01.21 (П)</c:v>
                </c:pt>
              </c:strCache>
            </c:strRef>
          </c:cat>
          <c:val>
            <c:numRef>
              <c:f>графики!$G$44:$J$44</c:f>
              <c:numCache>
                <c:formatCode>0.0%</c:formatCode>
                <c:ptCount val="4"/>
                <c:pt idx="0">
                  <c:v>3.9E-2</c:v>
                </c:pt>
                <c:pt idx="1">
                  <c:v>4.2000000000000003E-2</c:v>
                </c:pt>
                <c:pt idx="2">
                  <c:v>4.4000000000000004E-2</c:v>
                </c:pt>
                <c:pt idx="3">
                  <c:v>4.2999999999999997E-2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2378-4C81-A0B1-ACDE0BB2F48B}"/>
            </c:ext>
          </c:extLst>
        </c:ser>
        <c:ser>
          <c:idx val="1"/>
          <c:order val="1"/>
          <c:tx>
            <c:strRef>
              <c:f>графики!$F$45</c:f>
              <c:strCache>
                <c:ptCount val="1"/>
                <c:pt idx="0">
                  <c:v> Стоимость риска, %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3652175208609429E-2"/>
                  <c:y val="-6.0870526413225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78-4C81-A0B1-ACDE0BB2F48B}"/>
                </c:ext>
              </c:extLst>
            </c:dLbl>
            <c:dLbl>
              <c:idx val="1"/>
              <c:layout>
                <c:manualLayout>
                  <c:x val="-3.7449277413631535E-2"/>
                  <c:y val="-7.22837501157049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78-4C81-A0B1-ACDE0BB2F48B}"/>
                </c:ext>
              </c:extLst>
            </c:dLbl>
            <c:dLbl>
              <c:idx val="2"/>
              <c:layout>
                <c:manualLayout>
                  <c:x val="-2.1681160607891943E-2"/>
                  <c:y val="-6.0870526413225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78-4C81-A0B1-ACDE0BB2F48B}"/>
                </c:ext>
              </c:extLst>
            </c:dLbl>
            <c:dLbl>
              <c:idx val="3"/>
              <c:layout>
                <c:manualLayout>
                  <c:x val="-9.8550730035872457E-3"/>
                  <c:y val="-3.4239671107439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378-4C81-A0B1-ACDE0BB2F48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графики!$G$43:$J$43</c:f>
              <c:strCache>
                <c:ptCount val="4"/>
                <c:pt idx="0">
                  <c:v>01.01.18</c:v>
                </c:pt>
                <c:pt idx="1">
                  <c:v>01.01.19</c:v>
                </c:pt>
                <c:pt idx="2">
                  <c:v>01.01.20</c:v>
                </c:pt>
                <c:pt idx="3">
                  <c:v>01.01.21 (П)</c:v>
                </c:pt>
              </c:strCache>
            </c:strRef>
          </c:cat>
          <c:val>
            <c:numRef>
              <c:f>графики!$G$45:$J$45</c:f>
              <c:numCache>
                <c:formatCode>0.0%</c:formatCode>
                <c:ptCount val="4"/>
                <c:pt idx="0">
                  <c:v>6.0000000000000001E-3</c:v>
                </c:pt>
                <c:pt idx="1">
                  <c:v>1.1000000000000001E-2</c:v>
                </c:pt>
                <c:pt idx="2">
                  <c:v>1.7000000000000001E-2</c:v>
                </c:pt>
                <c:pt idx="3">
                  <c:v>1.8000000000000002E-2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9-2378-4C81-A0B1-ACDE0BB2F4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474048"/>
        <c:axId val="53475584"/>
      </c:lineChart>
      <c:catAx>
        <c:axId val="53474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75584"/>
        <c:crosses val="autoZero"/>
        <c:auto val="1"/>
        <c:lblAlgn val="ctr"/>
        <c:lblOffset val="100"/>
        <c:noMultiLvlLbl val="0"/>
      </c:catAx>
      <c:valAx>
        <c:axId val="53475584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53474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0829384601455E-2"/>
          <c:y val="2.3121676484031344E-2"/>
          <c:w val="0.83934586368433284"/>
          <c:h val="0.74271295927206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графики!$A$33</c:f>
              <c:strCache>
                <c:ptCount val="1"/>
                <c:pt idx="0">
                  <c:v> Прибыль до налогов, млрд 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28575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графики!$B$32:$E$32</c:f>
              <c:strCache>
                <c:ptCount val="4"/>
                <c:pt idx="0">
                  <c:v>01.01.18</c:v>
                </c:pt>
                <c:pt idx="1">
                  <c:v>01.01.19</c:v>
                </c:pt>
                <c:pt idx="2">
                  <c:v>01.01.20</c:v>
                </c:pt>
                <c:pt idx="3">
                  <c:v>01.01.21 (П)</c:v>
                </c:pt>
              </c:strCache>
            </c:strRef>
          </c:cat>
          <c:val>
            <c:numRef>
              <c:f>графики!$B$33:$E$33</c:f>
              <c:numCache>
                <c:formatCode>_-* #,##0\ _₽_-;\-* #,##0\ _₽_-;_-* "-"??\ _₽_-;_-@_-</c:formatCode>
                <c:ptCount val="4"/>
                <c:pt idx="0">
                  <c:v>789.7</c:v>
                </c:pt>
                <c:pt idx="1">
                  <c:v>1344.8</c:v>
                </c:pt>
                <c:pt idx="2">
                  <c:v>2037</c:v>
                </c:pt>
                <c:pt idx="3">
                  <c:v>1650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14-435B-9F0A-B07BE6E8D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0"/>
        <c:overlap val="-3"/>
        <c:axId val="120855936"/>
        <c:axId val="120854400"/>
      </c:barChart>
      <c:lineChart>
        <c:grouping val="standard"/>
        <c:varyColors val="0"/>
        <c:ser>
          <c:idx val="2"/>
          <c:order val="1"/>
          <c:tx>
            <c:strRef>
              <c:f>графики!$A$35</c:f>
              <c:strCache>
                <c:ptCount val="1"/>
                <c:pt idx="0">
                  <c:v> ROE (по прибыли до налогов), %</c:v>
                </c:pt>
              </c:strCache>
            </c:strRef>
          </c:tx>
          <c:spPr>
            <a:ln w="38100" cap="rnd">
              <a:solidFill>
                <a:schemeClr val="bg2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-3.3321678019029979E-2"/>
                  <c:y val="3.7160956073771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14-435B-9F0A-B07BE6E8DFFF}"/>
                </c:ext>
              </c:extLst>
            </c:dLbl>
            <c:dLbl>
              <c:idx val="3"/>
              <c:layout>
                <c:manualLayout>
                  <c:x val="-2.7508375466949137E-2"/>
                  <c:y val="-3.81332098193608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14-435B-9F0A-B07BE6E8DF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bg2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графики!$B$32:$E$32</c:f>
              <c:strCache>
                <c:ptCount val="4"/>
                <c:pt idx="0">
                  <c:v>01.01.18</c:v>
                </c:pt>
                <c:pt idx="1">
                  <c:v>01.01.19</c:v>
                </c:pt>
                <c:pt idx="2">
                  <c:v>01.01.20</c:v>
                </c:pt>
                <c:pt idx="3">
                  <c:v>01.01.21 (П)</c:v>
                </c:pt>
              </c:strCache>
            </c:strRef>
          </c:cat>
          <c:val>
            <c:numRef>
              <c:f>графики!$B$35:$E$35</c:f>
              <c:numCache>
                <c:formatCode>0.0%</c:formatCode>
                <c:ptCount val="4"/>
                <c:pt idx="0">
                  <c:v>8.3000000000000004E-2</c:v>
                </c:pt>
                <c:pt idx="1">
                  <c:v>0.13800000000000001</c:v>
                </c:pt>
                <c:pt idx="2">
                  <c:v>0.193</c:v>
                </c:pt>
                <c:pt idx="3">
                  <c:v>0.17699999999999999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9514-435B-9F0A-B07BE6E8D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852864"/>
        <c:axId val="53537408"/>
      </c:lineChart>
      <c:valAx>
        <c:axId val="53537408"/>
        <c:scaling>
          <c:orientation val="minMax"/>
          <c:max val="0.2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bg1"/>
                </a:solidFill>
                <a:latin typeface="Circe Light (Основной текст)"/>
                <a:ea typeface="+mn-ea"/>
                <a:cs typeface="+mn-cs"/>
              </a:defRPr>
            </a:pPr>
            <a:endParaRPr lang="ru-RU"/>
          </a:p>
        </c:txPr>
        <c:crossAx val="120852864"/>
        <c:crosses val="max"/>
        <c:crossBetween val="between"/>
      </c:valAx>
      <c:catAx>
        <c:axId val="12085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537408"/>
        <c:crosses val="autoZero"/>
        <c:auto val="1"/>
        <c:lblAlgn val="ctr"/>
        <c:lblOffset val="100"/>
        <c:noMultiLvlLbl val="0"/>
      </c:catAx>
      <c:valAx>
        <c:axId val="120854400"/>
        <c:scaling>
          <c:orientation val="minMax"/>
        </c:scaling>
        <c:delete val="0"/>
        <c:axPos val="l"/>
        <c:numFmt formatCode="_-* #,##0\ _₽_-;\-* #,##0\ _₽_-;_-* &quot;-&quot;??\ _₽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bg1"/>
                </a:solidFill>
                <a:latin typeface="Circe Light (Основной текст)"/>
                <a:ea typeface="+mn-ea"/>
                <a:cs typeface="+mn-cs"/>
              </a:defRPr>
            </a:pPr>
            <a:endParaRPr lang="ru-RU"/>
          </a:p>
        </c:txPr>
        <c:crossAx val="120855936"/>
        <c:crosses val="autoZero"/>
        <c:crossBetween val="between"/>
      </c:valAx>
      <c:catAx>
        <c:axId val="1208559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08544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3209489029064679E-2"/>
          <c:y val="0.85287894821803323"/>
          <c:w val="0.84779585307699268"/>
          <c:h val="0.140846710789852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3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ru-RU" sz="1000" b="0" i="0" u="none" strike="noStrike" kern="1200" baseline="0">
          <a:solidFill>
            <a:sysClr val="windowText" lastClr="000000"/>
          </a:solidFill>
          <a:latin typeface="Circe Light (Основной текст)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613095893281752"/>
          <c:y val="9.8402728813165349E-2"/>
          <c:w val="0.67215565336469807"/>
          <c:h val="0.83347230508541248"/>
        </c:manualLayout>
      </c:layout>
      <c:doughnut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41C-4A78-983A-89196DD361D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41C-4A78-983A-89196DD361DC}"/>
              </c:ext>
            </c:extLst>
          </c:dPt>
          <c:val>
            <c:numRef>
              <c:f>графики!$B$90:$B$91</c:f>
              <c:numCache>
                <c:formatCode>0%</c:formatCode>
                <c:ptCount val="2"/>
                <c:pt idx="0">
                  <c:v>0.15</c:v>
                </c:pt>
                <c:pt idx="1">
                  <c:v>0.85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41C-4A78-983A-89196DD361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4565226918027"/>
          <c:y val="0.11979369073985338"/>
          <c:w val="0.81045182604285426"/>
          <c:h val="0.87222006321082324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0A-4DFD-91FA-82F390EC11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0A-4DFD-91FA-82F390EC113B}"/>
              </c:ext>
            </c:extLst>
          </c:dPt>
          <c:val>
            <c:numRef>
              <c:f>графики!$C$90:$C$91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90A-4DFD-91FA-82F390EC11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46194512388147E-2"/>
          <c:y val="8.8226404989287147E-2"/>
          <c:w val="0.67804193311900818"/>
          <c:h val="0.72486133796693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графики!$A$3</c:f>
              <c:strCache>
                <c:ptCount val="1"/>
                <c:pt idx="0">
                  <c:v>Доля госбанков в активах</c:v>
                </c:pt>
              </c:strCache>
            </c:strRef>
          </c:tx>
          <c:spPr>
            <a:solidFill>
              <a:srgbClr val="71AAE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графики!$B$1:$E$1</c:f>
              <c:numCache>
                <c:formatCode>m/d/yyyy</c:formatCode>
                <c:ptCount val="4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</c:numCache>
            </c:numRef>
          </c:cat>
          <c:val>
            <c:numRef>
              <c:f>графики!$B$3:$E$3</c:f>
              <c:numCache>
                <c:formatCode>0%</c:formatCode>
                <c:ptCount val="4"/>
                <c:pt idx="0">
                  <c:v>0.59</c:v>
                </c:pt>
                <c:pt idx="1">
                  <c:v>0.62</c:v>
                </c:pt>
                <c:pt idx="2">
                  <c:v>0.69</c:v>
                </c:pt>
                <c:pt idx="3">
                  <c:v>0.72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3DB-4ADD-A496-92BF97F35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211072"/>
        <c:axId val="50241536"/>
      </c:barChart>
      <c:dateAx>
        <c:axId val="502110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241536"/>
        <c:crosses val="autoZero"/>
        <c:auto val="1"/>
        <c:lblOffset val="100"/>
        <c:baseTimeUnit val="years"/>
      </c:dateAx>
      <c:valAx>
        <c:axId val="502415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5021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0848917805220091"/>
          <c:y val="0.38909179026710394"/>
          <c:w val="0.28235741038451934"/>
          <c:h val="0.211478882963762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ysClr val="windowText" lastClr="000000"/>
          </a:solidFill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934641228657954E-2"/>
          <c:y val="8.758139185850515E-2"/>
          <c:w val="0.60545749831034379"/>
          <c:h val="0.85197812444355381"/>
        </c:manualLayout>
      </c:layout>
      <c:lineChart>
        <c:grouping val="standard"/>
        <c:varyColors val="0"/>
        <c:ser>
          <c:idx val="0"/>
          <c:order val="0"/>
          <c:tx>
            <c:strRef>
              <c:f>графики!$A$5</c:f>
              <c:strCache>
                <c:ptCount val="1"/>
                <c:pt idx="0">
                  <c:v>Число действующих кредитных организаций, шт.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458443734123414E-3"/>
                  <c:y val="0.109965596065482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7B-42C2-9C34-79CE73C82668}"/>
                </c:ext>
              </c:extLst>
            </c:dLbl>
            <c:dLbl>
              <c:idx val="1"/>
              <c:layout>
                <c:manualLayout>
                  <c:x val="-1.3152814578041138E-3"/>
                  <c:y val="0.119129395737606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B7B-42C2-9C34-79CE73C82668}"/>
                </c:ext>
              </c:extLst>
            </c:dLbl>
            <c:dLbl>
              <c:idx val="2"/>
              <c:layout>
                <c:manualLayout>
                  <c:x val="-1.1837533120237121E-2"/>
                  <c:y val="0.119129395737606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7B-42C2-9C34-79CE73C82668}"/>
                </c:ext>
              </c:extLst>
            </c:dLbl>
            <c:dLbl>
              <c:idx val="3"/>
              <c:layout>
                <c:manualLayout>
                  <c:x val="-1.7098658951453478E-2"/>
                  <c:y val="0.100801796393359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7B-42C2-9C34-79CE73C826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графики!$B$1:$E$1</c:f>
              <c:numCache>
                <c:formatCode>m/d/yyyy</c:formatCode>
                <c:ptCount val="4"/>
                <c:pt idx="0">
                  <c:v>42736</c:v>
                </c:pt>
                <c:pt idx="1">
                  <c:v>43101</c:v>
                </c:pt>
                <c:pt idx="2">
                  <c:v>43466</c:v>
                </c:pt>
                <c:pt idx="3">
                  <c:v>43831</c:v>
                </c:pt>
              </c:numCache>
            </c:numRef>
          </c:cat>
          <c:val>
            <c:numRef>
              <c:f>графики!$B$5:$E$5</c:f>
              <c:numCache>
                <c:formatCode>0</c:formatCode>
                <c:ptCount val="4"/>
                <c:pt idx="0" formatCode="General">
                  <c:v>623</c:v>
                </c:pt>
                <c:pt idx="1">
                  <c:v>561</c:v>
                </c:pt>
                <c:pt idx="2">
                  <c:v>484</c:v>
                </c:pt>
                <c:pt idx="3">
                  <c:v>442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B7B-42C2-9C34-79CE73C82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741824"/>
        <c:axId val="53743616"/>
      </c:lineChart>
      <c:dateAx>
        <c:axId val="5374182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53743616"/>
        <c:crosses val="autoZero"/>
        <c:auto val="1"/>
        <c:lblOffset val="100"/>
        <c:baseTimeUnit val="years"/>
      </c:dateAx>
      <c:valAx>
        <c:axId val="53743616"/>
        <c:scaling>
          <c:orientation val="minMax"/>
          <c:min val="200"/>
        </c:scaling>
        <c:delete val="1"/>
        <c:axPos val="l"/>
        <c:numFmt formatCode="General" sourceLinked="1"/>
        <c:majorTickMark val="none"/>
        <c:minorTickMark val="none"/>
        <c:tickLblPos val="nextTo"/>
        <c:crossAx val="53741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792005077055712"/>
          <c:y val="0.4219886455471149"/>
          <c:w val="0.3584635623739536"/>
          <c:h val="0.37595390103673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Число регионов по доле местных банков в кредитах нефинансовому сектору, на 01.01.2020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028937838466395"/>
          <c:y val="0.16758498913037947"/>
          <c:w val="0.85173593807103221"/>
          <c:h val="0.75239576661665708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свод!$C$11</c:f>
              <c:strCache>
                <c:ptCount val="1"/>
                <c:pt idx="0">
                  <c:v>Число регионов по доле местных банков в кредитах клиентам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свод!$A$12:$A$16</c:f>
              <c:strCache>
                <c:ptCount val="5"/>
                <c:pt idx="0">
                  <c:v>&lt; 1%</c:v>
                </c:pt>
                <c:pt idx="1">
                  <c:v>1-5%</c:v>
                </c:pt>
                <c:pt idx="2">
                  <c:v>5-10%</c:v>
                </c:pt>
                <c:pt idx="3">
                  <c:v>10-50%</c:v>
                </c:pt>
                <c:pt idx="4">
                  <c:v>&gt;50%</c:v>
                </c:pt>
              </c:strCache>
            </c:strRef>
          </c:cat>
          <c:val>
            <c:numRef>
              <c:f>свод!$C$12:$C$16</c:f>
              <c:numCache>
                <c:formatCode>General</c:formatCode>
                <c:ptCount val="5"/>
                <c:pt idx="0">
                  <c:v>39</c:v>
                </c:pt>
                <c:pt idx="1">
                  <c:v>27</c:v>
                </c:pt>
                <c:pt idx="2">
                  <c:v>10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90-43A6-A30C-9530D9FBD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934720"/>
        <c:axId val="93936256"/>
      </c:barChart>
      <c:catAx>
        <c:axId val="939347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936256"/>
        <c:crosses val="autoZero"/>
        <c:auto val="1"/>
        <c:lblAlgn val="ctr"/>
        <c:lblOffset val="100"/>
        <c:noMultiLvlLbl val="0"/>
      </c:catAx>
      <c:valAx>
        <c:axId val="93936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934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 dirty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spc="0" baseline="0" dirty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Число регионов по доле местных банков  в привлеченных средствах, на 01.01.2020</a:t>
            </a:r>
          </a:p>
        </c:rich>
      </c:tx>
      <c:layout>
        <c:manualLayout>
          <c:xMode val="edge"/>
          <c:yMode val="edge"/>
          <c:x val="0.13824226734870942"/>
          <c:y val="3.955889555205624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свод!$B$11</c:f>
              <c:strCache>
                <c:ptCount val="1"/>
                <c:pt idx="0">
                  <c:v>Число регионов по доле местных банков  в привлеченных средствах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свод!$A$12:$A$16</c:f>
              <c:strCache>
                <c:ptCount val="5"/>
                <c:pt idx="0">
                  <c:v>&lt; 1%</c:v>
                </c:pt>
                <c:pt idx="1">
                  <c:v>1-5%</c:v>
                </c:pt>
                <c:pt idx="2">
                  <c:v>5-10%</c:v>
                </c:pt>
                <c:pt idx="3">
                  <c:v>10-50%</c:v>
                </c:pt>
                <c:pt idx="4">
                  <c:v>&gt;50%</c:v>
                </c:pt>
              </c:strCache>
            </c:strRef>
          </c:cat>
          <c:val>
            <c:numRef>
              <c:f>свод!$B$12:$B$16</c:f>
              <c:numCache>
                <c:formatCode>General</c:formatCode>
                <c:ptCount val="5"/>
                <c:pt idx="0">
                  <c:v>27</c:v>
                </c:pt>
                <c:pt idx="1">
                  <c:v>24</c:v>
                </c:pt>
                <c:pt idx="2">
                  <c:v>8</c:v>
                </c:pt>
                <c:pt idx="3">
                  <c:v>18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710-4B1C-93BA-6233028142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965696"/>
        <c:axId val="93967488"/>
      </c:barChart>
      <c:catAx>
        <c:axId val="9396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3967488"/>
        <c:crosses val="autoZero"/>
        <c:auto val="1"/>
        <c:lblAlgn val="ctr"/>
        <c:lblOffset val="100"/>
        <c:noMultiLvlLbl val="0"/>
      </c:catAx>
      <c:valAx>
        <c:axId val="939674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396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400" b="0" i="0" u="none" strike="noStrike" kern="1200" spc="0" baseline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spc="0" baseline="0" noProof="0" dirty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Крупнейшие регионы по доле местных банков в кредитах клиентам, на 01.01.2020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свод!$B$23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свод!$A$24:$A$31</c:f>
              <c:strCache>
                <c:ptCount val="8"/>
                <c:pt idx="0">
                  <c:v>Крым</c:v>
                </c:pt>
                <c:pt idx="1">
                  <c:v>Татарстан</c:v>
                </c:pt>
                <c:pt idx="2">
                  <c:v>Кировская обл.</c:v>
                </c:pt>
                <c:pt idx="3">
                  <c:v>Челябинская обл.</c:v>
                </c:pt>
                <c:pt idx="4">
                  <c:v>Мордовия</c:v>
                </c:pt>
                <c:pt idx="5">
                  <c:v>Ростовская обл.</c:v>
                </c:pt>
                <c:pt idx="6">
                  <c:v>Приморский край</c:v>
                </c:pt>
                <c:pt idx="7">
                  <c:v>Хакасия</c:v>
                </c:pt>
              </c:strCache>
            </c:strRef>
          </c:cat>
          <c:val>
            <c:numRef>
              <c:f>свод!$B$24:$B$31</c:f>
              <c:numCache>
                <c:formatCode>0.0%</c:formatCode>
                <c:ptCount val="8"/>
                <c:pt idx="0">
                  <c:v>0.68138904553144275</c:v>
                </c:pt>
                <c:pt idx="1">
                  <c:v>0.13555262809257335</c:v>
                </c:pt>
                <c:pt idx="2">
                  <c:v>8.8764402909786017E-2</c:v>
                </c:pt>
                <c:pt idx="3">
                  <c:v>7.7895743725984137E-2</c:v>
                </c:pt>
                <c:pt idx="4">
                  <c:v>7.2657612758534759E-2</c:v>
                </c:pt>
                <c:pt idx="5">
                  <c:v>7.0721198433689417E-2</c:v>
                </c:pt>
                <c:pt idx="6">
                  <c:v>6.7051902307987507E-2</c:v>
                </c:pt>
                <c:pt idx="7">
                  <c:v>6.2890516902372601E-2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53-4264-A07A-70EE2AE86E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05771392"/>
        <c:axId val="105772928"/>
      </c:barChart>
      <c:catAx>
        <c:axId val="1057713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772928"/>
        <c:crosses val="autoZero"/>
        <c:auto val="1"/>
        <c:lblAlgn val="ctr"/>
        <c:lblOffset val="100"/>
        <c:noMultiLvlLbl val="0"/>
      </c:catAx>
      <c:valAx>
        <c:axId val="105772928"/>
        <c:scaling>
          <c:orientation val="minMax"/>
        </c:scaling>
        <c:delete val="1"/>
        <c:axPos val="t"/>
        <c:numFmt formatCode="0.0%" sourceLinked="1"/>
        <c:majorTickMark val="none"/>
        <c:minorTickMark val="none"/>
        <c:tickLblPos val="nextTo"/>
        <c:crossAx val="105771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400" b="0" i="0" u="none" strike="noStrike" kern="1200" spc="0" baseline="0" dirty="0">
                <a:solidFill>
                  <a:srgbClr val="222222"/>
                </a:solidFill>
                <a:latin typeface="+mn-lt"/>
                <a:ea typeface="+mn-ea"/>
                <a:cs typeface="+mn-cs"/>
              </a:defRPr>
            </a:pPr>
            <a:r>
              <a:rPr lang="ru-RU" sz="1400" b="0" i="0" u="none" strike="noStrike" kern="1200" spc="0" baseline="0" dirty="0">
                <a:solidFill>
                  <a:srgbClr val="222222"/>
                </a:solidFill>
                <a:latin typeface="+mn-lt"/>
                <a:ea typeface="+mn-ea"/>
                <a:cs typeface="+mn-cs"/>
              </a:rPr>
              <a:t>Крупнейшие регионы по объему кредитов местных банков клиентам, млрд руб., на 01.01.2020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свод!$A$35:$A$43</c:f>
              <c:strCache>
                <c:ptCount val="9"/>
                <c:pt idx="0">
                  <c:v>Татарстан</c:v>
                </c:pt>
                <c:pt idx="1">
                  <c:v>Краснодарский край</c:v>
                </c:pt>
                <c:pt idx="2">
                  <c:v>Крым</c:v>
                </c:pt>
                <c:pt idx="3">
                  <c:v>Челябинская обл.</c:v>
                </c:pt>
                <c:pt idx="4">
                  <c:v>Ростовская обл.</c:v>
                </c:pt>
                <c:pt idx="5">
                  <c:v>Свердловская обл.</c:v>
                </c:pt>
                <c:pt idx="6">
                  <c:v>Тюменская обл.</c:v>
                </c:pt>
                <c:pt idx="7">
                  <c:v>Приморский край</c:v>
                </c:pt>
                <c:pt idx="8">
                  <c:v>Новосибирская обл.</c:v>
                </c:pt>
              </c:strCache>
            </c:strRef>
          </c:cat>
          <c:val>
            <c:numRef>
              <c:f>свод!$B$35:$B$43</c:f>
              <c:numCache>
                <c:formatCode>_-* #,##0\ _₽_-;\-* #,##0\ _₽_-;_-* "-"??\ _₽_-;_-@_-</c:formatCode>
                <c:ptCount val="9"/>
                <c:pt idx="0">
                  <c:v>145.291</c:v>
                </c:pt>
                <c:pt idx="1">
                  <c:v>94.775999999999996</c:v>
                </c:pt>
                <c:pt idx="2">
                  <c:v>74.915999999999997</c:v>
                </c:pt>
                <c:pt idx="3">
                  <c:v>71.337000000000003</c:v>
                </c:pt>
                <c:pt idx="4">
                  <c:v>65.885000000000005</c:v>
                </c:pt>
                <c:pt idx="5">
                  <c:v>63.837000000000003</c:v>
                </c:pt>
                <c:pt idx="6">
                  <c:v>54.756</c:v>
                </c:pt>
                <c:pt idx="7">
                  <c:v>39.139000000000003</c:v>
                </c:pt>
                <c:pt idx="8">
                  <c:v>32.826999999999998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8DE-4B15-8B38-DA0A00033D2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axId val="105801216"/>
        <c:axId val="105804160"/>
      </c:barChart>
      <c:catAx>
        <c:axId val="105801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804160"/>
        <c:crosses val="autoZero"/>
        <c:auto val="1"/>
        <c:lblAlgn val="ctr"/>
        <c:lblOffset val="100"/>
        <c:noMultiLvlLbl val="0"/>
      </c:catAx>
      <c:valAx>
        <c:axId val="105804160"/>
        <c:scaling>
          <c:orientation val="minMax"/>
        </c:scaling>
        <c:delete val="1"/>
        <c:axPos val="t"/>
        <c:numFmt formatCode="_-* #,##0\ _₽_-;\-* #,##0\ _₽_-;_-* &quot;-&quot;??\ _₽_-;_-@_-" sourceLinked="1"/>
        <c:majorTickMark val="none"/>
        <c:minorTickMark val="none"/>
        <c:tickLblPos val="nextTo"/>
        <c:crossAx val="10580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0.34293</cdr:x>
      <cdr:y>0.42153</cdr:y>
    </cdr:from>
    <cdr:to>
      <cdr:x>0.72855</cdr:x>
      <cdr:y>0.66</cdr:y>
    </cdr:to>
    <cdr:sp macro="" textlink="">
      <cdr:nvSpPr>
        <cdr:cNvPr id="2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A38580FA-BE69-40E0-AC02-A42FAE8980EA}"/>
            </a:ext>
          </a:extLst>
        </cdr:cNvPr>
        <cdr:cNvSpPr txBox="1"/>
      </cdr:nvSpPr>
      <cdr:spPr>
        <a:xfrm xmlns:a="http://schemas.openxmlformats.org/drawingml/2006/main">
          <a:off x="713446" y="707237"/>
          <a:ext cx="802286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b="1" dirty="0">
              <a:solidFill>
                <a:srgbClr val="222222">
                  <a:lumMod val="75000"/>
                  <a:lumOff val="25000"/>
                </a:srgbClr>
              </a:solidFill>
            </a:rPr>
            <a:t>85%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0.125</cdr:x>
      <cdr:y>0.04231</cdr:y>
    </cdr:from>
    <cdr:to>
      <cdr:x>1</cdr:x>
      <cdr:y>0.13613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ADB0E26A-9FAB-40F3-B55A-5564A2288E2D}"/>
            </a:ext>
          </a:extLst>
        </cdr:cNvPr>
        <cdr:cNvSpPr txBox="1"/>
      </cdr:nvSpPr>
      <cdr:spPr>
        <a:xfrm xmlns:a="http://schemas.openxmlformats.org/drawingml/2006/main">
          <a:off x="1140902" y="181338"/>
          <a:ext cx="7986319" cy="402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dirty="0"/>
            <a:t>Темпы прироста кредитных портфелей по отдельным сегментам банковского сектора</a:t>
          </a:r>
        </a:p>
      </cdr:txBody>
    </cdr:sp>
  </cdr:relSizeAnchor>
  <cdr:relSizeAnchor xmlns:cdr="http://schemas.openxmlformats.org/drawingml/2006/chartDrawing">
    <cdr:from>
      <cdr:x>0.13511</cdr:x>
      <cdr:y>0.33709</cdr:y>
    </cdr:from>
    <cdr:to>
      <cdr:x>0.20816</cdr:x>
      <cdr:y>0.40154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346EB79C-B436-4822-85C1-3DA514B9FDC9}"/>
            </a:ext>
          </a:extLst>
        </cdr:cNvPr>
        <cdr:cNvSpPr txBox="1"/>
      </cdr:nvSpPr>
      <cdr:spPr>
        <a:xfrm xmlns:a="http://schemas.openxmlformats.org/drawingml/2006/main">
          <a:off x="1233182" y="1444742"/>
          <a:ext cx="666750" cy="2762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13-14%</a:t>
          </a:r>
        </a:p>
      </cdr:txBody>
    </cdr:sp>
  </cdr:relSizeAnchor>
  <cdr:relSizeAnchor xmlns:cdr="http://schemas.openxmlformats.org/drawingml/2006/chartDrawing">
    <cdr:from>
      <cdr:x>0.37844</cdr:x>
      <cdr:y>0.32618</cdr:y>
    </cdr:from>
    <cdr:to>
      <cdr:x>0.46175</cdr:x>
      <cdr:y>0.37992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xmlns="" id="{99BC9CB3-8CBA-4DE0-BA9C-79FDF32BBDE2}"/>
            </a:ext>
          </a:extLst>
        </cdr:cNvPr>
        <cdr:cNvSpPr txBox="1"/>
      </cdr:nvSpPr>
      <cdr:spPr>
        <a:xfrm xmlns:a="http://schemas.openxmlformats.org/drawingml/2006/main">
          <a:off x="3454099" y="1397991"/>
          <a:ext cx="760408" cy="2303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13-15%</a:t>
          </a:r>
        </a:p>
      </cdr:txBody>
    </cdr:sp>
  </cdr:relSizeAnchor>
  <cdr:relSizeAnchor xmlns:cdr="http://schemas.openxmlformats.org/drawingml/2006/chartDrawing">
    <cdr:from>
      <cdr:x>0.62291</cdr:x>
      <cdr:y>0.40346</cdr:y>
    </cdr:from>
    <cdr:to>
      <cdr:x>0.69909</cdr:x>
      <cdr:y>0.48346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xmlns="" id="{37C0040E-665C-4C73-B1D7-35365B24F508}"/>
            </a:ext>
          </a:extLst>
        </cdr:cNvPr>
        <cdr:cNvSpPr txBox="1"/>
      </cdr:nvSpPr>
      <cdr:spPr>
        <a:xfrm xmlns:a="http://schemas.openxmlformats.org/drawingml/2006/main">
          <a:off x="5685419" y="1729199"/>
          <a:ext cx="695324" cy="342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10-12%</a:t>
          </a:r>
        </a:p>
      </cdr:txBody>
    </cdr:sp>
  </cdr:relSizeAnchor>
  <cdr:relSizeAnchor xmlns:cdr="http://schemas.openxmlformats.org/drawingml/2006/chartDrawing">
    <cdr:from>
      <cdr:x>0.86875</cdr:x>
      <cdr:y>0.44378</cdr:y>
    </cdr:from>
    <cdr:to>
      <cdr:x>0.93762</cdr:x>
      <cdr:y>0.51559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xmlns="" id="{BBEF15BC-2C5F-4F3B-A106-30B8AF9119EE}"/>
            </a:ext>
          </a:extLst>
        </cdr:cNvPr>
        <cdr:cNvSpPr txBox="1"/>
      </cdr:nvSpPr>
      <cdr:spPr>
        <a:xfrm xmlns:a="http://schemas.openxmlformats.org/drawingml/2006/main">
          <a:off x="7929257" y="1902033"/>
          <a:ext cx="62865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dirty="0"/>
            <a:t>9-11%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0.57384</cdr:x>
      <cdr:y>0.16154</cdr:y>
    </cdr:from>
    <cdr:to>
      <cdr:x>0.6462</cdr:x>
      <cdr:y>0.27096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xmlns="" id="{6BFCFA76-B2E4-4A29-A6A4-394F3448D5B7}"/>
            </a:ext>
          </a:extLst>
        </cdr:cNvPr>
        <cdr:cNvSpPr/>
      </cdr:nvSpPr>
      <cdr:spPr>
        <a:xfrm xmlns:a="http://schemas.openxmlformats.org/drawingml/2006/main">
          <a:off x="3513677" y="690942"/>
          <a:ext cx="443069" cy="468020"/>
        </a:xfrm>
        <a:prstGeom xmlns:a="http://schemas.openxmlformats.org/drawingml/2006/main" prst="rect">
          <a:avLst/>
        </a:prstGeom>
        <a:solidFill xmlns:a="http://schemas.openxmlformats.org/drawingml/2006/main">
          <a:schemeClr val="tx2">
            <a:alpha val="7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0.55206</cdr:x>
      <cdr:y>0.14943</cdr:y>
    </cdr:from>
    <cdr:to>
      <cdr:x>0.66717</cdr:x>
      <cdr:y>0.26523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xmlns="" id="{FA8BF042-9E10-4C72-82BB-B79565EE69FF}"/>
            </a:ext>
          </a:extLst>
        </cdr:cNvPr>
        <cdr:cNvSpPr txBox="1"/>
      </cdr:nvSpPr>
      <cdr:spPr>
        <a:xfrm xmlns:a="http://schemas.openxmlformats.org/drawingml/2006/main">
          <a:off x="3380327" y="639176"/>
          <a:ext cx="704851" cy="4953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ru-RU" sz="900" dirty="0">
              <a:solidFill>
                <a:schemeClr val="bg1"/>
              </a:solidFill>
            </a:rPr>
            <a:t>Эффект МСФО 9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49B8609E-39C3-446D-A1BD-D3639AF2AA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862185C-4D01-4268-8326-AD63C7698C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2332-B5E8-4A0A-95F9-163AAD1C2EF4}" type="datetimeFigureOut">
              <a:rPr lang="ru-RU" smtClean="0"/>
              <a:t>27.02.2020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70E9B26-9AD0-4C74-98F8-888C6106C3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CD88BD8-1B21-4C4A-BF8D-9E1B6A3B67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B32B5C-E97D-48E2-A744-5C2391E61D3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9389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B0B74-3E30-4151-8038-1B1E092D9E41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14A5B-8FF6-4FBC-98E7-E14EB2FD25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48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69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261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575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785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7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262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28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93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41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388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0F0D3-2174-4591-BC5B-5C5280B490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570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">
    <p:bg>
      <p:bgPr>
        <a:blipFill dpi="0" rotWithShape="1">
          <a:blip r:embed="rId2">
            <a:lum/>
          </a:blip>
          <a:srcRect/>
          <a:stretch>
            <a:fillRect t="-1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D702D08-27A8-4B06-89B9-549232501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1600" y="3276000"/>
            <a:ext cx="4680000" cy="396000"/>
          </a:xfrm>
        </p:spPr>
        <p:txBody>
          <a:bodyPr>
            <a:noAutofit/>
          </a:bodyPr>
          <a:lstStyle>
            <a:lvl1pPr>
              <a:defRPr sz="21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21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</a:lstStyle>
          <a:p>
            <a:pPr lvl="0"/>
            <a:r>
              <a:rPr lang="ru-RU" dirty="0"/>
              <a:t>Тема, подразделение, мероприятие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2800" y="3736800"/>
            <a:ext cx="6408000" cy="1548000"/>
          </a:xfrm>
        </p:spPr>
        <p:txBody>
          <a:bodyPr>
            <a:noAutofit/>
          </a:bodyPr>
          <a:lstStyle>
            <a:lvl1pPr>
              <a:defRPr sz="4800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6939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CB790D-0B6E-4E2F-958C-1C5467F7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B5968D-1097-4355-B595-B8CC01A27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/>
            </a:lvl1pPr>
            <a:lvl2pPr marL="914400" indent="-45720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714500" indent="-342900">
              <a:buFont typeface="+mj-lt"/>
              <a:buAutoNum type="arabicPeriod"/>
              <a:defRPr/>
            </a:lvl4pPr>
            <a:lvl5pPr marL="21717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C17B95-2318-4A67-A7C9-555E8B919CB1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4955205-ECDE-42CA-97CD-165DBBBCDF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2000" y="6372000"/>
            <a:ext cx="6480000" cy="252000"/>
          </a:xfrm>
        </p:spPr>
        <p:txBody>
          <a:bodyPr/>
          <a:lstStyle>
            <a:lvl1pPr>
              <a:defRPr sz="1100">
                <a:solidFill>
                  <a:srgbClr val="6F6F6F"/>
                </a:solidFill>
                <a:latin typeface="Circe Light" panose="020B0402020203020203" pitchFamily="34" charset="-52"/>
              </a:defRPr>
            </a:lvl1pPr>
          </a:lstStyle>
          <a:p>
            <a:pPr algn="l"/>
            <a:r>
              <a:rPr lang="ru-RU" dirty="0"/>
              <a:t>Краткое описание происходящего. Редактировать в меню «Вставка»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53808B1-81E6-49E7-B0F5-3AC946AE68B2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B5D9750-0F71-49A5-A957-2930C026F7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753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880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CB790D-0B6E-4E2F-958C-1C5467F7C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5B5968D-1097-4355-B595-B8CC01A27C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tabLst/>
              <a:defRPr/>
            </a:lvl1pPr>
            <a:lvl2pPr marL="6858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tabLst/>
              <a:defRPr/>
            </a:lvl2pPr>
            <a:lvl3pPr marL="11430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tabLst/>
              <a:defRPr/>
            </a:lvl3pPr>
            <a:lvl4pPr marL="1600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tabLst/>
              <a:defRPr/>
            </a:lvl4pPr>
            <a:lvl5pPr marL="20574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2222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3C17B95-2318-4A67-A7C9-555E8B919CB1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5269D2E6-F9AF-45CA-BAA8-665D657FBC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20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609C12-F42C-4581-96ED-7F268C448206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5FA4F59-C872-4D1E-9C74-481D78531B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54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Цита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B1286B-63E6-45A0-A381-D84F2CF0BECD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4B3ADCA-C4AA-4236-B0BE-A5348609C9B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BAB398-869B-493E-A922-AEB01DD49E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8400" y="1724400"/>
            <a:ext cx="6084000" cy="3322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Место для </a:t>
            </a:r>
            <a:br>
              <a:rPr lang="ru-RU" dirty="0"/>
            </a:br>
            <a:r>
              <a:rPr lang="ru-RU" dirty="0"/>
              <a:t>ключевой мысли документа, </a:t>
            </a:r>
            <a:br>
              <a:rPr lang="ru-RU" dirty="0"/>
            </a:br>
            <a:r>
              <a:rPr lang="ru-RU" dirty="0"/>
              <a:t>другой важной цитаты</a:t>
            </a:r>
            <a:br>
              <a:rPr lang="ru-RU" dirty="0"/>
            </a:br>
            <a:r>
              <a:rPr lang="ru-RU" dirty="0"/>
              <a:t>или факта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Размещение графика допустимо, но не рекомендуется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CE3C640D-DB97-448F-9437-F241901070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4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Цитата"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322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B1286B-63E6-45A0-A381-D84F2CF0BECD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4B3ADCA-C4AA-4236-B0BE-A5348609C9B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BAB398-869B-493E-A922-AEB01DD49EB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38400" y="1724400"/>
            <a:ext cx="6084000" cy="33228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ru-RU" dirty="0"/>
              <a:t>Место для </a:t>
            </a:r>
            <a:br>
              <a:rPr lang="ru-RU" dirty="0"/>
            </a:br>
            <a:r>
              <a:rPr lang="ru-RU" dirty="0"/>
              <a:t>ключевой мысли документа, </a:t>
            </a:r>
            <a:br>
              <a:rPr lang="ru-RU" dirty="0"/>
            </a:br>
            <a:r>
              <a:rPr lang="ru-RU" dirty="0"/>
              <a:t>другой важной цитаты</a:t>
            </a:r>
            <a:br>
              <a:rPr lang="ru-RU" dirty="0"/>
            </a:br>
            <a:r>
              <a:rPr lang="ru-RU" dirty="0"/>
              <a:t>или факта</a:t>
            </a:r>
          </a:p>
          <a:p>
            <a:pPr lvl="0"/>
            <a:endParaRPr lang="ru-RU" dirty="0"/>
          </a:p>
          <a:p>
            <a:pPr lvl="0"/>
            <a:r>
              <a:rPr lang="ru-RU" dirty="0"/>
              <a:t>Размещение графика допустимо, но не рекомендуется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4EEC8F-A216-4CCE-A74A-3947CE9758E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97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икер">
    <p:bg>
      <p:bgPr>
        <a:blipFill dpi="0" rotWithShape="1">
          <a:blip r:embed="rId2">
            <a:lum/>
          </a:blip>
          <a:srcRect/>
          <a:stretch>
            <a:fillRect l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EC81E16-69D9-4F40-BE63-46CE39D47E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9125" y="552450"/>
            <a:ext cx="3772800" cy="563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Фото спикера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90916D28-F5AC-42A4-9D4C-CAFAF5F0A1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62400" y="1056525"/>
            <a:ext cx="4320000" cy="507600"/>
          </a:xfrm>
        </p:spPr>
        <p:txBody>
          <a:bodyPr>
            <a:normAutofit/>
          </a:bodyPr>
          <a:lstStyle>
            <a:lvl1pPr marL="0" indent="0">
              <a:buNone/>
              <a:defRPr sz="27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Имя и фамилия спикера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4D1548A4-ED95-4EC9-A648-74948400E21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91200" y="1584000"/>
            <a:ext cx="4320000" cy="252000"/>
          </a:xfrm>
        </p:spPr>
        <p:txBody>
          <a:bodyPr>
            <a:normAutofit/>
          </a:bodyPr>
          <a:lstStyle>
            <a:lvl1pPr marL="0" indent="0">
              <a:buNone/>
              <a:defRPr sz="1300" spc="30" baseline="0">
                <a:solidFill>
                  <a:srgbClr val="646464"/>
                </a:solidFill>
                <a:latin typeface="+mj-lt"/>
              </a:defRPr>
            </a:lvl1pPr>
          </a:lstStyle>
          <a:p>
            <a:pPr lvl="0"/>
            <a:r>
              <a:rPr lang="ru-RU" dirty="0">
                <a:latin typeface="+mj-lt"/>
              </a:rPr>
              <a:t>Должность, учёные степени и пр.</a:t>
            </a:r>
            <a:endParaRPr lang="ru-RU" dirty="0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50960218-0C2D-4B0E-85F8-C9786A5363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8400" y="2484000"/>
            <a:ext cx="5040000" cy="25200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400">
                <a:latin typeface="Circe Light" panose="020B0402020203020203" pitchFamily="34" charset="-52"/>
              </a:defRPr>
            </a:lvl1pPr>
          </a:lstStyle>
          <a:p>
            <a:pPr lvl="0"/>
            <a:r>
              <a:rPr lang="ru-RU" sz="1400" dirty="0">
                <a:latin typeface="Circe Light" panose="020B0402020203020203" pitchFamily="34" charset="-52"/>
              </a:rPr>
              <a:t>Краткая информация о спикере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30FAE2C-D5CB-4CDE-89CB-7EA2645EBFF8}"/>
              </a:ext>
            </a:extLst>
          </p:cNvPr>
          <p:cNvSpPr txBox="1"/>
          <p:nvPr userDrawn="1"/>
        </p:nvSpPr>
        <p:spPr>
          <a:xfrm>
            <a:off x="5162550" y="5328000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666666"/>
                </a:solidFill>
                <a:latin typeface="Roboto Light" pitchFamily="2" charset="0"/>
                <a:ea typeface="Roboto Light" pitchFamily="2" charset="0"/>
              </a:rPr>
              <a:t>email</a:t>
            </a:r>
            <a:endParaRPr lang="ru-RU" sz="1100" dirty="0">
              <a:solidFill>
                <a:srgbClr val="666666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EEBBDE8-3809-4068-8525-EBC3DF686289}"/>
              </a:ext>
            </a:extLst>
          </p:cNvPr>
          <p:cNvSpPr txBox="1"/>
          <p:nvPr userDrawn="1"/>
        </p:nvSpPr>
        <p:spPr>
          <a:xfrm>
            <a:off x="8280000" y="5328000"/>
            <a:ext cx="7617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solidFill>
                  <a:srgbClr val="666666"/>
                </a:solidFill>
                <a:latin typeface="Roboto Light" pitchFamily="2" charset="0"/>
                <a:ea typeface="Roboto Light" pitchFamily="2" charset="0"/>
              </a:rPr>
              <a:t>телефон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xmlns="" id="{0A342382-7B0B-4415-9A04-1EA7B41DC9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73200" y="5580000"/>
            <a:ext cx="2340000" cy="244800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Адрес </a:t>
            </a:r>
            <a:r>
              <a:rPr lang="ru-RU" dirty="0" err="1"/>
              <a:t>электропочты</a:t>
            </a:r>
            <a:endParaRPr lang="ru-RU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xmlns="" id="{AE6B6135-B577-4159-BD81-A8D6133139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80000" y="5580000"/>
            <a:ext cx="1800000" cy="24480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+mn-lt"/>
              </a:defRPr>
            </a:lvl1pPr>
          </a:lstStyle>
          <a:p>
            <a:pPr lvl="0"/>
            <a:r>
              <a:rPr lang="ru-RU" dirty="0"/>
              <a:t>+7 (495) </a:t>
            </a:r>
            <a:r>
              <a:rPr lang="en-US" dirty="0"/>
              <a:t>123-45-67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24928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694E15-7F74-4296-AE33-C9780E2BA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336938-EF2D-4D58-A542-760505EDE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E90C672-FDFD-444A-B33A-443136911A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97E5143-348E-42BB-8AC2-C6EE71074B8B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xmlns="" id="{C1C325B8-6128-460C-A8BB-744C76E72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E53FB7DA-4DD9-4ECE-BCB7-BDA30022B6DF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CD6E8A2-0264-450C-93F1-44B2844ED5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60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98DA8D-1767-40AB-9EF9-1DECA423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BD840E3-13DB-4AFB-A743-4F65E5090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irce Bold" panose="020B0602020203020203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F97FC547-E60F-4FD5-8523-EC31ABA8E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3D1511D-218A-4F50-9644-FF7B7AD73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irce Bold" panose="020B0602020203020203" pitchFamily="34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442C953-2259-4C8F-BE3B-E137D80966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C755F2-D8E9-47B5-B309-E1DF11286C00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2" name="Нижний колонтитул 3">
            <a:extLst>
              <a:ext uri="{FF2B5EF4-FFF2-40B4-BE49-F238E27FC236}">
                <a16:creationId xmlns:a16="http://schemas.microsoft.com/office/drawing/2014/main" xmlns="" id="{AAED7CC4-4597-4028-9BC9-8FE6C6D8F0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DFF980C-6D38-4D5F-AFA2-83DBE7C7E50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4C96A3B9-BA21-4CEE-B9D0-4294298A1E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37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6EE6E6-6DF4-4139-94C2-037384CA2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D2F3A1-B46B-4960-9E97-5F11883A8C81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8" name="Нижний колонтитул 3">
            <a:extLst>
              <a:ext uri="{FF2B5EF4-FFF2-40B4-BE49-F238E27FC236}">
                <a16:creationId xmlns:a16="http://schemas.microsoft.com/office/drawing/2014/main" xmlns="" id="{F6E12435-8230-479A-ACC7-B6B905857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2B818D1-4D78-4665-97BF-15E8CDFCAFC6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8BBE96D-A337-4AA1-817F-FBEF87A06F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552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B1286B-63E6-45A0-A381-D84F2CF0BECD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7" name="Нижний колонтитул 3">
            <a:extLst>
              <a:ext uri="{FF2B5EF4-FFF2-40B4-BE49-F238E27FC236}">
                <a16:creationId xmlns:a16="http://schemas.microsoft.com/office/drawing/2014/main" xmlns="" id="{60DC49D9-14BA-486A-983E-46F53523A7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14B3ADCA-C4AA-4236-B0BE-A5348609C9BA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DDCD9CA-3852-4836-8B6D-29DFC7A918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8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D4EEEE-12E1-4514-86BE-CC7C18B08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3F537A0-9693-4DD3-8B3E-5C0E1E207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2B9F969-6A91-4C3C-AE8F-38F74E8C8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09191C-0B7F-4ACF-9523-49159D357012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xmlns="" id="{B5633326-C9C4-4EE6-9029-F93BF5A316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2A93C74-7F00-4C04-B39B-002B8EAEFAD4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6745EE21-E513-4D18-ADBF-69A90BADE4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09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6D702D08-27A8-4B06-89B9-5492325012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1600" y="3276000"/>
            <a:ext cx="4680000" cy="396000"/>
          </a:xfrm>
        </p:spPr>
        <p:txBody>
          <a:bodyPr>
            <a:noAutofit/>
          </a:bodyPr>
          <a:lstStyle>
            <a:lvl1pPr>
              <a:defRPr sz="2100">
                <a:latin typeface="+mn-lt"/>
              </a:defRPr>
            </a:lvl1pPr>
            <a:lvl2pPr>
              <a:defRPr sz="2100">
                <a:latin typeface="+mn-lt"/>
              </a:defRPr>
            </a:lvl2pPr>
            <a:lvl3pPr>
              <a:defRPr sz="2100">
                <a:latin typeface="+mn-lt"/>
              </a:defRPr>
            </a:lvl3pPr>
            <a:lvl4pPr>
              <a:defRPr sz="2100">
                <a:latin typeface="+mn-lt"/>
              </a:defRPr>
            </a:lvl4pPr>
            <a:lvl5pPr>
              <a:defRPr sz="2100">
                <a:latin typeface="+mn-lt"/>
              </a:defRPr>
            </a:lvl5pPr>
          </a:lstStyle>
          <a:p>
            <a:pPr lvl="0"/>
            <a:r>
              <a:rPr lang="ru-RU" dirty="0"/>
              <a:t>Тема, подразделение, мероприятие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2800" y="3736800"/>
            <a:ext cx="6408000" cy="1548000"/>
          </a:xfrm>
        </p:spPr>
        <p:txBody>
          <a:bodyPr>
            <a:noAutofit/>
          </a:bodyPr>
          <a:lstStyle>
            <a:lvl1pPr>
              <a:defRPr sz="4800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ru-RU" dirty="0"/>
              <a:t>Название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862729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8CA9DE-EB25-4700-9F13-B3991BBA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5AAA0834-0A52-41AC-A9B2-1B095B3503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2A1B833-5A42-44B1-B4EE-78306CC1A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A388808-F962-43C2-A295-FAB8231B9262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10" name="Нижний колонтитул 3">
            <a:extLst>
              <a:ext uri="{FF2B5EF4-FFF2-40B4-BE49-F238E27FC236}">
                <a16:creationId xmlns:a16="http://schemas.microsoft.com/office/drawing/2014/main" xmlns="" id="{D4BF444C-2AFE-478A-8675-67B762542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C234C8D6-30D5-4891-9AC0-392D96DEBA6F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3D540EA0-DFCB-43B1-86C4-9BAFE2F412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588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F1C326DB-37F1-4F87-86CC-9009714A2C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8F03945-7731-4917-A309-474B0FA5E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0E7038C-A517-4F5B-BBBB-61DDEA61E45E}"/>
              </a:ext>
            </a:extLst>
          </p:cNvPr>
          <p:cNvSpPr txBox="1"/>
          <p:nvPr userDrawn="1"/>
        </p:nvSpPr>
        <p:spPr>
          <a:xfrm>
            <a:off x="10715625" y="63828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rgbClr val="284D8F"/>
                </a:solidFill>
                <a:latin typeface="Roboto Light" pitchFamily="2" charset="0"/>
                <a:ea typeface="Roboto Light" pitchFamily="2" charset="0"/>
              </a:rPr>
              <a:t>ratings.ru</a:t>
            </a:r>
            <a:endParaRPr lang="ru-RU" sz="1000" dirty="0">
              <a:solidFill>
                <a:srgbClr val="284D8F"/>
              </a:solidFill>
              <a:latin typeface="Roboto Light" pitchFamily="2" charset="0"/>
              <a:ea typeface="Roboto Light" pitchFamily="2" charset="0"/>
            </a:endParaRPr>
          </a:p>
        </p:txBody>
      </p:sp>
      <p:sp>
        <p:nvSpPr>
          <p:cNvPr id="9" name="Нижний колонтитул 3">
            <a:extLst>
              <a:ext uri="{FF2B5EF4-FFF2-40B4-BE49-F238E27FC236}">
                <a16:creationId xmlns:a16="http://schemas.microsoft.com/office/drawing/2014/main" xmlns="" id="{1F02675F-F42C-4BC2-B7D2-F79CE0307E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02000" y="6379200"/>
            <a:ext cx="6498000" cy="24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latin typeface="Circe Light" panose="020B0402020203020203" pitchFamily="34" charset="-52"/>
              </a:defRPr>
            </a:lvl1pPr>
          </a:lstStyle>
          <a:p>
            <a:r>
              <a:rPr lang="ru-RU"/>
              <a:t>Краткое описание происходящего. Редактировать в меню «Вставка»</a:t>
            </a:r>
            <a:endParaRPr lang="ru-RU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73A8959-B5D9-4F5D-BC10-BA8FA5804517}"/>
              </a:ext>
            </a:extLst>
          </p:cNvPr>
          <p:cNvSpPr/>
          <p:nvPr userDrawn="1"/>
        </p:nvSpPr>
        <p:spPr>
          <a:xfrm>
            <a:off x="727200" y="6379200"/>
            <a:ext cx="504000" cy="252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fld id="{D57F1E4F-1CFF-5643-939E-217C01CDF565}" type="slidenum">
              <a:rPr lang="en-US" sz="1200" smtClean="0">
                <a:solidFill>
                  <a:schemeClr val="bg2"/>
                </a:solidFill>
                <a:latin typeface="EuropeDemi" pitchFamily="2" charset="0"/>
              </a:rPr>
              <a:pPr/>
              <a:t>‹#›</a:t>
            </a:fld>
            <a:endParaRPr lang="en-US" sz="1200" dirty="0">
              <a:solidFill>
                <a:schemeClr val="bg2"/>
              </a:solidFill>
              <a:latin typeface="EuropeDemi" pitchFamily="2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8991780-700B-4CE8-9D82-797724A023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9600" y="6424200"/>
            <a:ext cx="667636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6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ложка">
    <p:bg>
      <p:bgPr>
        <a:blipFill dpi="0" rotWithShape="1">
          <a:blip r:embed="rId2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462" y="4479750"/>
            <a:ext cx="6354825" cy="64470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997"/>
              </a:buClr>
              <a:buSzPct val="90000"/>
              <a:buFontTx/>
              <a:buNone/>
              <a:tabLst/>
              <a:defRPr sz="4200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ru-RU" dirty="0"/>
              <a:t>Фамилия и имя спикера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7C3CA5-BEC6-452D-A64C-A2BFBE8A74A4}"/>
              </a:ext>
            </a:extLst>
          </p:cNvPr>
          <p:cNvSpPr txBox="1"/>
          <p:nvPr userDrawn="1"/>
        </p:nvSpPr>
        <p:spPr>
          <a:xfrm>
            <a:off x="5576117" y="5256344"/>
            <a:ext cx="600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>
                <a:solidFill>
                  <a:srgbClr val="F9F9F9"/>
                </a:solidFill>
                <a:latin typeface="Circe Bold" pitchFamily="34" charset="0"/>
              </a:rPr>
              <a:t>Рейтинговое агентство НКР</a:t>
            </a:r>
          </a:p>
        </p:txBody>
      </p:sp>
    </p:spTree>
    <p:extLst>
      <p:ext uri="{BB962C8B-B14F-4D97-AF65-F5344CB8AC3E}">
        <p14:creationId xmlns:p14="http://schemas.microsoft.com/office/powerpoint/2010/main" val="155951369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ложк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AD6179E7-5DAD-47FB-805A-637F96B00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226462" y="4479750"/>
            <a:ext cx="6354825" cy="644700"/>
          </a:xfr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4997"/>
              </a:buClr>
              <a:buSzPct val="90000"/>
              <a:buFontTx/>
              <a:buNone/>
              <a:tabLst/>
              <a:defRPr sz="4200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ru-RU" dirty="0"/>
              <a:t>Фамилия и имя спикера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A7C3CA5-BEC6-452D-A64C-A2BFBE8A74A4}"/>
              </a:ext>
            </a:extLst>
          </p:cNvPr>
          <p:cNvSpPr txBox="1"/>
          <p:nvPr userDrawn="1"/>
        </p:nvSpPr>
        <p:spPr>
          <a:xfrm>
            <a:off x="5576117" y="5256344"/>
            <a:ext cx="60051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3600" dirty="0">
                <a:solidFill>
                  <a:srgbClr val="F9F9F9"/>
                </a:solidFill>
                <a:latin typeface="Circe Bold" pitchFamily="34" charset="0"/>
              </a:rPr>
              <a:t>Рейтинговое агентство НКР</a:t>
            </a:r>
          </a:p>
        </p:txBody>
      </p:sp>
    </p:spTree>
    <p:extLst>
      <p:ext uri="{BB962C8B-B14F-4D97-AF65-F5344CB8AC3E}">
        <p14:creationId xmlns:p14="http://schemas.microsoft.com/office/powerpoint/2010/main" val="255818056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6939DFD-3B16-494C-9735-FEFC000A52D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64000" y="22320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775ABB0A-8B6C-4B06-8C00-65FD19F6C5D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40000" y="22320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1</a:t>
            </a:r>
          </a:p>
        </p:txBody>
      </p:sp>
      <p:sp>
        <p:nvSpPr>
          <p:cNvPr id="20" name="Текст 2">
            <a:extLst>
              <a:ext uri="{FF2B5EF4-FFF2-40B4-BE49-F238E27FC236}">
                <a16:creationId xmlns:a16="http://schemas.microsoft.com/office/drawing/2014/main" xmlns="" id="{73EFF3D8-0C90-4847-B938-13410AC64C1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764000" y="31032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02</a:t>
            </a:r>
            <a:endParaRPr lang="ru-RU" dirty="0"/>
          </a:p>
        </p:txBody>
      </p:sp>
      <p:sp>
        <p:nvSpPr>
          <p:cNvPr id="21" name="Текст 2">
            <a:extLst>
              <a:ext uri="{FF2B5EF4-FFF2-40B4-BE49-F238E27FC236}">
                <a16:creationId xmlns:a16="http://schemas.microsoft.com/office/drawing/2014/main" xmlns="" id="{4BF90027-C9BD-48D5-8C0A-29D1B75CE8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40000" y="31032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xmlns="" id="{399A0DF9-237F-4757-B946-1018580D49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64000" y="39744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03</a:t>
            </a:r>
            <a:endParaRPr lang="ru-RU" dirty="0"/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xmlns="" id="{5185D53F-5857-4B74-9218-F890A152EA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40000" y="39744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3</a:t>
            </a:r>
            <a:endParaRPr lang="ru-RU" dirty="0"/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F41524DD-61AF-4115-9948-77109799E5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6000" y="22320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04</a:t>
            </a:r>
            <a:endParaRPr lang="ru-RU" dirty="0"/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xmlns="" id="{F07DAF84-4BC8-4046-8459-ADBF2A29DC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2000" y="22320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4</a:t>
            </a:r>
            <a:endParaRPr lang="ru-RU" dirty="0"/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xmlns="" id="{DCE41B76-4FB9-43EE-BFCE-155478A96FA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16000" y="31032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05</a:t>
            </a:r>
            <a:endParaRPr lang="ru-RU" dirty="0"/>
          </a:p>
        </p:txBody>
      </p:sp>
      <p:sp>
        <p:nvSpPr>
          <p:cNvPr id="27" name="Текст 2">
            <a:extLst>
              <a:ext uri="{FF2B5EF4-FFF2-40B4-BE49-F238E27FC236}">
                <a16:creationId xmlns:a16="http://schemas.microsoft.com/office/drawing/2014/main" xmlns="" id="{4D567A0D-BC00-4E5C-87D1-D53F7B187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092000" y="31032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5</a:t>
            </a:r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:a16="http://schemas.microsoft.com/office/drawing/2014/main" xmlns="" id="{D922F90C-38DB-49BE-BCC7-5AB2CF0E9B3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16000" y="3974400"/>
            <a:ext cx="468000" cy="403200"/>
          </a:xfrm>
        </p:spPr>
        <p:txBody>
          <a:bodyPr anchor="ctr">
            <a:noAutofit/>
          </a:bodyPr>
          <a:lstStyle>
            <a:lvl1pPr algn="ctr">
              <a:defRPr sz="2000">
                <a:solidFill>
                  <a:srgbClr val="78A7DA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06</a:t>
            </a:r>
            <a:endParaRPr lang="ru-RU" dirty="0"/>
          </a:p>
        </p:txBody>
      </p:sp>
      <p:sp>
        <p:nvSpPr>
          <p:cNvPr id="29" name="Текст 2">
            <a:extLst>
              <a:ext uri="{FF2B5EF4-FFF2-40B4-BE49-F238E27FC236}">
                <a16:creationId xmlns:a16="http://schemas.microsoft.com/office/drawing/2014/main" xmlns="" id="{5F506E45-069E-42A6-AFFD-12753B25AE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092000" y="3974400"/>
            <a:ext cx="3456000" cy="403200"/>
          </a:xfrm>
        </p:spPr>
        <p:txBody>
          <a:bodyPr anchor="ctr">
            <a:noAutofit/>
          </a:bodyPr>
          <a:lstStyle>
            <a:lvl1pPr>
              <a:defRPr sz="21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ru-RU" dirty="0"/>
              <a:t>Заголовок раздела </a:t>
            </a:r>
            <a:r>
              <a:rPr lang="en-US" dirty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0195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DFE956E9-F21E-43B0-B1C0-98B95CFDA731}"/>
              </a:ext>
            </a:extLst>
          </p:cNvPr>
          <p:cNvSpPr/>
          <p:nvPr userDrawn="1"/>
        </p:nvSpPr>
        <p:spPr>
          <a:xfrm>
            <a:off x="4682614" y="3885601"/>
            <a:ext cx="2767340" cy="338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bg1">
                    <a:lumMod val="95000"/>
                    <a:lumOff val="5000"/>
                  </a:schemeClr>
                </a:solidFill>
                <a:latin typeface="Circe Light" pitchFamily="34" charset="0"/>
              </a:rPr>
              <a:t>Потребительский кредит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2E1A0B8-F050-49A1-B01B-909D2B00AA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9825" y="2140950"/>
            <a:ext cx="835200" cy="720000"/>
          </a:xfrm>
        </p:spPr>
        <p:txBody>
          <a:bodyPr>
            <a:noAutofit/>
          </a:bodyPr>
          <a:lstStyle>
            <a:lvl1pPr>
              <a:defRPr sz="4000">
                <a:solidFill>
                  <a:srgbClr val="78A7DA"/>
                </a:solidFill>
                <a:latin typeface="+mj-lt"/>
              </a:defRPr>
            </a:lvl1pPr>
            <a:lvl2pPr>
              <a:defRPr sz="40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4000">
                <a:latin typeface="+mj-lt"/>
              </a:defRPr>
            </a:lvl4pPr>
            <a:lvl5pPr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01</a:t>
            </a:r>
            <a:endParaRPr lang="ru-RU" dirty="0"/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50E30CEF-915B-478B-81CD-1004A1F51D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6284" y="2409975"/>
            <a:ext cx="723600" cy="399600"/>
          </a:xfrm>
        </p:spPr>
        <p:txBody>
          <a:bodyPr>
            <a:noAutofit/>
          </a:bodyPr>
          <a:lstStyle>
            <a:lvl1pPr>
              <a:defRPr sz="2000">
                <a:solidFill>
                  <a:srgbClr val="CBDDF1"/>
                </a:solidFill>
                <a:latin typeface="+mj-lt"/>
              </a:defRPr>
            </a:lvl1pPr>
            <a:lvl2pPr>
              <a:defRPr sz="4000">
                <a:latin typeface="+mj-lt"/>
              </a:defRPr>
            </a:lvl2pPr>
            <a:lvl3pPr>
              <a:defRPr sz="4000">
                <a:latin typeface="+mj-lt"/>
              </a:defRPr>
            </a:lvl3pPr>
            <a:lvl4pPr>
              <a:defRPr sz="4000">
                <a:latin typeface="+mj-lt"/>
              </a:defRPr>
            </a:lvl4pPr>
            <a:lvl5pPr>
              <a:defRPr sz="4000">
                <a:latin typeface="+mj-lt"/>
              </a:defRPr>
            </a:lvl5pPr>
          </a:lstStyle>
          <a:p>
            <a:pPr lvl="0"/>
            <a:r>
              <a:rPr lang="en-US" dirty="0"/>
              <a:t>/06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37759BC-B224-4D88-BF9C-5FFCECDBFE6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43200" y="3157800"/>
            <a:ext cx="4896000" cy="554400"/>
          </a:xfrm>
        </p:spPr>
        <p:txBody>
          <a:bodyPr>
            <a:noAutofit/>
          </a:bodyPr>
          <a:lstStyle>
            <a:lvl1pPr algn="ctr">
              <a:defRPr sz="3600" spc="30" baseline="0">
                <a:solidFill>
                  <a:schemeClr val="tx2"/>
                </a:solidFill>
              </a:defRPr>
            </a:lvl1pPr>
            <a:lvl2pPr algn="ctr">
              <a:defRPr sz="3000">
                <a:solidFill>
                  <a:schemeClr val="tx2"/>
                </a:solidFill>
              </a:defRPr>
            </a:lvl2pPr>
            <a:lvl3pPr algn="ctr">
              <a:defRPr sz="3000">
                <a:solidFill>
                  <a:schemeClr val="tx2"/>
                </a:solidFill>
              </a:defRPr>
            </a:lvl3pPr>
            <a:lvl4pPr algn="ctr">
              <a:defRPr sz="3000">
                <a:solidFill>
                  <a:schemeClr val="tx2"/>
                </a:solidFill>
              </a:defRPr>
            </a:lvl4pPr>
            <a:lvl5pPr algn="ctr">
              <a:defRPr sz="3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Заголовок раздела</a:t>
            </a:r>
          </a:p>
        </p:txBody>
      </p:sp>
      <p:sp>
        <p:nvSpPr>
          <p:cNvPr id="7" name="Текст 4">
            <a:extLst>
              <a:ext uri="{FF2B5EF4-FFF2-40B4-BE49-F238E27FC236}">
                <a16:creationId xmlns:a16="http://schemas.microsoft.com/office/drawing/2014/main" xmlns="" id="{108DE0B1-01DA-46A9-8B76-34D07A38C6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3865952"/>
            <a:ext cx="4343400" cy="338400"/>
          </a:xfrm>
        </p:spPr>
        <p:txBody>
          <a:bodyPr>
            <a:noAutofit/>
          </a:bodyPr>
          <a:lstStyle>
            <a:lvl1pPr algn="ctr">
              <a:defRPr sz="1600" spc="40" baseline="0">
                <a:solidFill>
                  <a:schemeClr val="tx1"/>
                </a:solidFill>
                <a:latin typeface="Circe Light" panose="020B0402020203020203" pitchFamily="34" charset="-52"/>
              </a:defRPr>
            </a:lvl1pPr>
            <a:lvl2pPr algn="ctr">
              <a:defRPr sz="3000">
                <a:solidFill>
                  <a:schemeClr val="tx2"/>
                </a:solidFill>
              </a:defRPr>
            </a:lvl2pPr>
            <a:lvl3pPr algn="ctr">
              <a:defRPr sz="3000">
                <a:solidFill>
                  <a:schemeClr val="tx2"/>
                </a:solidFill>
              </a:defRPr>
            </a:lvl3pPr>
            <a:lvl4pPr algn="ctr">
              <a:defRPr sz="3000">
                <a:solidFill>
                  <a:schemeClr val="tx2"/>
                </a:solidFill>
              </a:defRPr>
            </a:lvl4pPr>
            <a:lvl5pPr algn="ctr">
              <a:defRPr sz="300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603041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6"/>
          <p:cNvCxnSpPr>
            <a:cxnSpLocks noChangeShapeType="1"/>
          </p:cNvCxnSpPr>
          <p:nvPr userDrawn="1"/>
        </p:nvCxnSpPr>
        <p:spPr bwMode="auto">
          <a:xfrm>
            <a:off x="1041400" y="-22125"/>
            <a:ext cx="0" cy="568325"/>
          </a:xfrm>
          <a:prstGeom prst="line">
            <a:avLst/>
          </a:prstGeom>
          <a:noFill/>
          <a:ln w="9525">
            <a:solidFill>
              <a:srgbClr val="D0C400"/>
            </a:solidFill>
            <a:round/>
            <a:headEnd/>
            <a:tailEnd/>
          </a:ln>
        </p:spPr>
      </p:cxnSp>
      <p:sp>
        <p:nvSpPr>
          <p:cNvPr id="9" name="Объект 17"/>
          <p:cNvSpPr>
            <a:spLocks noGrp="1"/>
          </p:cNvSpPr>
          <p:nvPr>
            <p:ph sz="quarter" idx="14" hasCustomPrompt="1"/>
          </p:nvPr>
        </p:nvSpPr>
        <p:spPr>
          <a:xfrm>
            <a:off x="1155555" y="147276"/>
            <a:ext cx="6383337" cy="4928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D0C4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CFB009B-C3ED-408E-A39A-55A991D18C6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800225" y="6518953"/>
            <a:ext cx="9596524" cy="29527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Рейтинговое агентство НКР</a:t>
            </a:r>
          </a:p>
        </p:txBody>
      </p:sp>
      <p:pic>
        <p:nvPicPr>
          <p:cNvPr id="5" name="Рисунок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CFAB9D7-965B-439D-A8DB-687668174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6390000"/>
            <a:ext cx="933035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85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6"/>
          <p:cNvCxnSpPr>
            <a:cxnSpLocks noChangeShapeType="1"/>
          </p:cNvCxnSpPr>
          <p:nvPr userDrawn="1"/>
        </p:nvCxnSpPr>
        <p:spPr bwMode="auto">
          <a:xfrm>
            <a:off x="1041400" y="-22125"/>
            <a:ext cx="0" cy="568325"/>
          </a:xfrm>
          <a:prstGeom prst="line">
            <a:avLst/>
          </a:prstGeom>
          <a:noFill/>
          <a:ln w="9525">
            <a:solidFill>
              <a:srgbClr val="D0C400"/>
            </a:solidFill>
            <a:round/>
            <a:headEnd/>
            <a:tailEnd/>
          </a:ln>
        </p:spPr>
      </p:cxnSp>
      <p:sp>
        <p:nvSpPr>
          <p:cNvPr id="9" name="Объект 17"/>
          <p:cNvSpPr>
            <a:spLocks noGrp="1"/>
          </p:cNvSpPr>
          <p:nvPr>
            <p:ph sz="quarter" idx="14" hasCustomPrompt="1"/>
          </p:nvPr>
        </p:nvSpPr>
        <p:spPr>
          <a:xfrm>
            <a:off x="1155555" y="147276"/>
            <a:ext cx="6383337" cy="4928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rgbClr val="D0C4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dirty="0"/>
              <a:t>ОБРАЗЕЦ ЗАГОЛОВКА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7CFB009B-C3ED-408E-A39A-55A991D18C6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1800225" y="6518953"/>
            <a:ext cx="9596524" cy="29527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1000" dirty="0">
                <a:latin typeface="Verdana" pitchFamily="34" charset="0"/>
                <a:ea typeface="Verdana" pitchFamily="34" charset="0"/>
                <a:cs typeface="Verdana" pitchFamily="34" charset="0"/>
              </a:rPr>
              <a:t>Рейтинговое агентство НКР</a:t>
            </a:r>
          </a:p>
        </p:txBody>
      </p:sp>
      <p:pic>
        <p:nvPicPr>
          <p:cNvPr id="5" name="Рисунок 4" descr="Изображение выглядит как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xmlns="" id="{3CFAB9D7-965B-439D-A8DB-687668174C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6390000"/>
            <a:ext cx="933035" cy="226800"/>
          </a:xfrm>
          <a:prstGeom prst="rect">
            <a:avLst/>
          </a:prstGeom>
        </p:spPr>
      </p:pic>
      <p:sp>
        <p:nvSpPr>
          <p:cNvPr id="3" name="Диаграмма 2">
            <a:extLst>
              <a:ext uri="{FF2B5EF4-FFF2-40B4-BE49-F238E27FC236}">
                <a16:creationId xmlns:a16="http://schemas.microsoft.com/office/drawing/2014/main" xmlns="" id="{DD3796D6-1966-49E4-880B-ADDBC9D38350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866775" y="885825"/>
            <a:ext cx="5229225" cy="402305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Диаграмма 9">
            <a:extLst>
              <a:ext uri="{FF2B5EF4-FFF2-40B4-BE49-F238E27FC236}">
                <a16:creationId xmlns:a16="http://schemas.microsoft.com/office/drawing/2014/main" xmlns="" id="{16BE7128-71D8-470D-8A79-BEF63497991A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6429676" y="885826"/>
            <a:ext cx="5398787" cy="402305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604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323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Straight Connector 8"/>
          <p:cNvCxnSpPr>
            <a:cxnSpLocks/>
          </p:cNvCxnSpPr>
          <p:nvPr userDrawn="1"/>
        </p:nvCxnSpPr>
        <p:spPr bwMode="auto">
          <a:xfrm>
            <a:off x="1446415" y="6494074"/>
            <a:ext cx="102023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5"/>
          <p:cNvSpPr txBox="1">
            <a:spLocks noChangeArrowheads="1"/>
          </p:cNvSpPr>
          <p:nvPr userDrawn="1"/>
        </p:nvSpPr>
        <p:spPr>
          <a:xfrm>
            <a:off x="1800225" y="6518953"/>
            <a:ext cx="9596524" cy="295275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100" b="0" kern="1200">
                <a:solidFill>
                  <a:schemeClr val="bg1">
                    <a:lumMod val="65000"/>
                  </a:schemeClr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9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ru-RU" sz="1000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Рейтинговое агентство НКР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D7FA181-941F-4D95-AE2E-D52268A27A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" y="6300000"/>
            <a:ext cx="1170773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24923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1FF75-B20E-4EF0-8D0D-D9021137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2699" y="1571149"/>
            <a:ext cx="6391102" cy="5019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28E484-5402-46C7-98FB-0AD29CCD1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2698" y="2377439"/>
            <a:ext cx="6391102" cy="3799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DE7446E-65CF-413C-A2B0-90E6356B97F6}"/>
              </a:ext>
            </a:extLst>
          </p:cNvPr>
          <p:cNvSpPr txBox="1"/>
          <p:nvPr userDrawn="1"/>
        </p:nvSpPr>
        <p:spPr>
          <a:xfrm>
            <a:off x="10973309" y="6142730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A5CCF7"/>
                </a:solidFill>
                <a:latin typeface="EuropeDemiC" pitchFamily="50" charset="0"/>
              </a:rPr>
              <a:t>20</a:t>
            </a:r>
            <a:r>
              <a:rPr lang="ru-RU" sz="1600" dirty="0">
                <a:solidFill>
                  <a:srgbClr val="A5CCF7"/>
                </a:solidFill>
                <a:latin typeface="EuropeDemiC" pitchFamily="50" charset="0"/>
              </a:rPr>
              <a:t>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92660C-E2CE-49C4-854A-3B9AA1FF72A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5600" y="406800"/>
            <a:ext cx="2492067" cy="842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2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04" r:id="rId2"/>
    <p:sldLayoutId id="2147483900" r:id="rId3"/>
    <p:sldLayoutId id="2147483903" r:id="rId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rgbClr val="F9F9F9"/>
          </a:solidFill>
          <a:latin typeface="+mn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rgbClr val="084997"/>
        </a:buClr>
        <a:buSzPct val="90000"/>
        <a:buFontTx/>
        <a:buNone/>
        <a:defRPr sz="4800" kern="1200">
          <a:solidFill>
            <a:srgbClr val="F9F9F9"/>
          </a:solidFill>
          <a:latin typeface="+mj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084997"/>
        </a:buClr>
        <a:buSzPct val="80000"/>
        <a:buFontTx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78A7DA"/>
        </a:buClr>
        <a:buSzPct val="75000"/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78A7DA"/>
        </a:buClr>
        <a:buSzPct val="85000"/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5ABB6E5-FDE6-4F3C-8D43-5C50EFC449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19301" y="2085975"/>
            <a:ext cx="3733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dirty="0"/>
              <a:t>Название раздела 1</a:t>
            </a:r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B8C7741B-CB6B-4F14-B210-7353EEFE1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085975"/>
            <a:ext cx="685800" cy="412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63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908" r:id="rId3"/>
    <p:sldLayoutId id="2147483910" r:id="rId4"/>
    <p:sldLayoutId id="2147483909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51FF75-B20E-4EF0-8D0D-D9021137F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528E484-5402-46C7-98FB-0AD29CCD1E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  <a:p>
            <a:pPr lvl="4"/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9ED9BC1-54F9-47CF-95AC-07A33FF4C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70611" y="6356350"/>
            <a:ext cx="63827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/>
              <a:t>Краткое описание происходящего. Редактировать в меню «Вставка»</a:t>
            </a:r>
          </a:p>
        </p:txBody>
      </p:sp>
    </p:spTree>
    <p:extLst>
      <p:ext uri="{BB962C8B-B14F-4D97-AF65-F5344CB8AC3E}">
        <p14:creationId xmlns:p14="http://schemas.microsoft.com/office/powerpoint/2010/main" val="559201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5" r:id="rId3"/>
    <p:sldLayoutId id="2147483906" r:id="rId4"/>
    <p:sldLayoutId id="2147483907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9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84997"/>
        </a:buClr>
        <a:buSzPct val="9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84997"/>
        </a:buClr>
        <a:buSzPct val="8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7DA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8A7DA"/>
        </a:buClr>
        <a:buSzPct val="8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svg"/><Relationship Id="rId5" Type="http://schemas.openxmlformats.org/officeDocument/2006/relationships/image" Target="../media/image13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73F469AC-8046-4A76-AE31-E9D97FE28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840" y="4903465"/>
            <a:ext cx="8103766" cy="396000"/>
          </a:xfrm>
        </p:spPr>
        <p:txBody>
          <a:bodyPr/>
          <a:lstStyle/>
          <a:p>
            <a:r>
              <a:rPr lang="ru-RU" dirty="0">
                <a:latin typeface="Circe" panose="020B0502020203020203" pitchFamily="34" charset="-52"/>
              </a:rPr>
              <a:t>Михаил</a:t>
            </a:r>
            <a:r>
              <a:rPr lang="ru-RU" dirty="0"/>
              <a:t> </a:t>
            </a:r>
            <a:r>
              <a:rPr lang="ru-RU" dirty="0" err="1">
                <a:latin typeface="Circe" panose="020B0502020203020203" pitchFamily="34" charset="-52"/>
              </a:rPr>
              <a:t>Доронкин</a:t>
            </a:r>
            <a:endParaRPr lang="ru-RU" dirty="0">
              <a:latin typeface="Circe" panose="020B0502020203020203" pitchFamily="34" charset="-52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5AB824E-7E95-4F58-819F-A3D7E7CCAC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39" y="2383465"/>
            <a:ext cx="10997967" cy="1548000"/>
          </a:xfrm>
        </p:spPr>
        <p:txBody>
          <a:bodyPr/>
          <a:lstStyle/>
          <a:p>
            <a:r>
              <a:rPr lang="ru-RU" dirty="0"/>
              <a:t>Банковские системы регионов: </a:t>
            </a:r>
          </a:p>
          <a:p>
            <a:pPr algn="r"/>
            <a:r>
              <a:rPr lang="ru-RU" dirty="0"/>
              <a:t>региональный дисбаланс</a:t>
            </a:r>
          </a:p>
        </p:txBody>
      </p:sp>
      <p:sp>
        <p:nvSpPr>
          <p:cNvPr id="4" name="Текст 1">
            <a:extLst>
              <a:ext uri="{FF2B5EF4-FFF2-40B4-BE49-F238E27FC236}">
                <a16:creationId xmlns:a16="http://schemas.microsoft.com/office/drawing/2014/main" xmlns="" id="{0724AF4B-B58B-46C6-BA90-AD763526026C}"/>
              </a:ext>
            </a:extLst>
          </p:cNvPr>
          <p:cNvSpPr txBox="1">
            <a:spLocks/>
          </p:cNvSpPr>
          <p:nvPr/>
        </p:nvSpPr>
        <p:spPr>
          <a:xfrm>
            <a:off x="578840" y="5299465"/>
            <a:ext cx="8103766" cy="396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084997"/>
              </a:buClr>
              <a:buSzPct val="90000"/>
              <a:buFontTx/>
              <a:buNone/>
              <a:defRPr sz="2100" kern="1200">
                <a:solidFill>
                  <a:srgbClr val="F9F9F9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Директор – руководитель направления банковских рейтингов</a:t>
            </a:r>
          </a:p>
        </p:txBody>
      </p:sp>
    </p:spTree>
    <p:extLst>
      <p:ext uri="{BB962C8B-B14F-4D97-AF65-F5344CB8AC3E}">
        <p14:creationId xmlns:p14="http://schemas.microsoft.com/office/powerpoint/2010/main" val="1746557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xfrm>
            <a:off x="723900" y="353318"/>
            <a:ext cx="11468100" cy="54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Значительная часть привлеченных средств не направляется в кредитование экономики регионов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899E94D-B4E6-4207-AE03-3459D608F4B9}"/>
              </a:ext>
            </a:extLst>
          </p:cNvPr>
          <p:cNvSpPr txBox="1"/>
          <p:nvPr/>
        </p:nvSpPr>
        <p:spPr>
          <a:xfrm>
            <a:off x="3456265" y="5903716"/>
            <a:ext cx="582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05050"/>
                </a:solidFill>
              </a:rPr>
              <a:t>Без учета Москвы, МО, Санкт-Петербурга и Ленинградской области</a:t>
            </a:r>
          </a:p>
          <a:p>
            <a:r>
              <a:rPr lang="ru-RU" sz="1400" dirty="0">
                <a:solidFill>
                  <a:srgbClr val="505050"/>
                </a:solidFill>
              </a:rPr>
              <a:t>Источник: данные Банка России, расчеты НКР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xmlns="" id="{1764D4C3-2E79-4721-A88C-7783ACA042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1921861"/>
              </p:ext>
            </p:extLst>
          </p:nvPr>
        </p:nvGraphicFramePr>
        <p:xfrm>
          <a:off x="1216405" y="1496127"/>
          <a:ext cx="10133900" cy="4250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3102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F7531272-38A4-4CEF-A899-AFEA50B95388}"/>
              </a:ext>
            </a:extLst>
          </p:cNvPr>
          <p:cNvSpPr txBox="1">
            <a:spLocks/>
          </p:cNvSpPr>
          <p:nvPr/>
        </p:nvSpPr>
        <p:spPr>
          <a:xfrm>
            <a:off x="6013050" y="2409975"/>
            <a:ext cx="1050480" cy="39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19FF35D0-E2E1-4CE1-93AE-2BA2821EA9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573970" y="2508503"/>
            <a:ext cx="7129296" cy="1539923"/>
          </a:xfrm>
        </p:spPr>
        <p:txBody>
          <a:bodyPr>
            <a:normAutofit fontScale="25000" lnSpcReduction="20000"/>
          </a:bodyPr>
          <a:lstStyle/>
          <a:p>
            <a:endParaRPr lang="en-US" sz="11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ru-RU" sz="14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Операционная среда в 2020 году </a:t>
            </a:r>
          </a:p>
          <a:p>
            <a:r>
              <a:rPr lang="ru-RU" sz="14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останется сложной</a:t>
            </a:r>
          </a:p>
          <a:p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530D485-9BC9-48AD-870B-0F3B7967720C}"/>
              </a:ext>
            </a:extLst>
          </p:cNvPr>
          <p:cNvCxnSpPr>
            <a:cxnSpLocks/>
          </p:cNvCxnSpPr>
          <p:nvPr/>
        </p:nvCxnSpPr>
        <p:spPr>
          <a:xfrm flipV="1">
            <a:off x="2488734" y="2223083"/>
            <a:ext cx="7214532" cy="12077"/>
          </a:xfrm>
          <a:prstGeom prst="line">
            <a:avLst/>
          </a:prstGeom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BE0F456-BDA3-49A4-94FB-F3F5D1A9E093}"/>
              </a:ext>
            </a:extLst>
          </p:cNvPr>
          <p:cNvCxnSpPr>
            <a:cxnSpLocks/>
          </p:cNvCxnSpPr>
          <p:nvPr/>
        </p:nvCxnSpPr>
        <p:spPr>
          <a:xfrm flipV="1">
            <a:off x="2488734" y="4497897"/>
            <a:ext cx="7214532" cy="12077"/>
          </a:xfrm>
          <a:prstGeom prst="line">
            <a:avLst/>
          </a:prstGeom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843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Ставки </a:t>
            </a:r>
            <a:endParaRPr lang="en-US" sz="2800" b="1" dirty="0">
              <a:solidFill>
                <a:srgbClr val="79B0D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3718" y="4744038"/>
            <a:ext cx="282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Clr>
                <a:srgbClr val="284A8C"/>
              </a:buClr>
              <a:buSzPct val="70000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УЧЕТ СПЕЦИФИКИ ФИНАНСОВОГО И ОПЕРАЦИОННОГО ЛИЗИНГА</a:t>
            </a:r>
          </a:p>
        </p:txBody>
      </p:sp>
      <p:sp>
        <p:nvSpPr>
          <p:cNvPr id="59" name="Объект 4">
            <a:extLst>
              <a:ext uri="{FF2B5EF4-FFF2-40B4-BE49-F238E27FC236}">
                <a16:creationId xmlns:a16="http://schemas.microsoft.com/office/drawing/2014/main" xmlns="" id="{5154A88F-12A2-4981-9C57-7396D75C7F95}"/>
              </a:ext>
            </a:extLst>
          </p:cNvPr>
          <p:cNvSpPr txBox="1">
            <a:spLocks/>
          </p:cNvSpPr>
          <p:nvPr/>
        </p:nvSpPr>
        <p:spPr>
          <a:xfrm>
            <a:off x="1006679" y="0"/>
            <a:ext cx="11032921" cy="1513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D0C4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84997"/>
              </a:buClr>
              <a:buSzPct val="90000"/>
            </a:pPr>
            <a:r>
              <a:rPr lang="ru-RU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Возможности для наращивания кредитования в 2020 году ограничены</a:t>
            </a:r>
            <a:endParaRPr lang="en-US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AF7E939-017C-4969-94C1-A75E0DA92A7F}"/>
              </a:ext>
            </a:extLst>
          </p:cNvPr>
          <p:cNvSpPr txBox="1"/>
          <p:nvPr/>
        </p:nvSpPr>
        <p:spPr>
          <a:xfrm>
            <a:off x="3813626" y="5769662"/>
            <a:ext cx="5419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05050"/>
                </a:solidFill>
              </a:rPr>
              <a:t>Источник: данные Банка России, расчеты и прогноз НКР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CC3773A5-0415-4BB4-A9DD-7700383C88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257573"/>
              </p:ext>
            </p:extLst>
          </p:nvPr>
        </p:nvGraphicFramePr>
        <p:xfrm>
          <a:off x="1510018" y="1384183"/>
          <a:ext cx="9127221" cy="4285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1175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Ставки </a:t>
            </a:r>
            <a:endParaRPr lang="en-US" sz="2800" b="1" dirty="0">
              <a:solidFill>
                <a:srgbClr val="79B0D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3718" y="4744038"/>
            <a:ext cx="282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Clr>
                <a:srgbClr val="284A8C"/>
              </a:buClr>
              <a:buSzPct val="70000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УЧЕТ СПЕЦИФИКИ ФИНАНСОВОГО И ОПЕРАЦИОННОГО ЛИЗИНГА</a:t>
            </a:r>
          </a:p>
        </p:txBody>
      </p:sp>
      <p:sp>
        <p:nvSpPr>
          <p:cNvPr id="59" name="Объект 4">
            <a:extLst>
              <a:ext uri="{FF2B5EF4-FFF2-40B4-BE49-F238E27FC236}">
                <a16:creationId xmlns:a16="http://schemas.microsoft.com/office/drawing/2014/main" xmlns="" id="{5154A88F-12A2-4981-9C57-7396D75C7F95}"/>
              </a:ext>
            </a:extLst>
          </p:cNvPr>
          <p:cNvSpPr txBox="1">
            <a:spLocks/>
          </p:cNvSpPr>
          <p:nvPr/>
        </p:nvSpPr>
        <p:spPr>
          <a:xfrm>
            <a:off x="666188" y="36280"/>
            <a:ext cx="11218877" cy="1543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D0C4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84997"/>
              </a:buClr>
              <a:buSzPct val="90000"/>
            </a:pPr>
            <a:r>
              <a:rPr lang="ru-RU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Банковскому сектору в 2020 году не удастся увеличить прибыль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3EB63C-1FC0-4B81-ADD4-AE7EADAD38A5}"/>
              </a:ext>
            </a:extLst>
          </p:cNvPr>
          <p:cNvSpPr txBox="1"/>
          <p:nvPr/>
        </p:nvSpPr>
        <p:spPr>
          <a:xfrm>
            <a:off x="3611873" y="5997429"/>
            <a:ext cx="4968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05050"/>
                </a:solidFill>
              </a:rPr>
              <a:t>Источник: данные Банка России, расчеты и прогноз НКР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B13DFD5-0F5D-49E9-A86A-F5DCED568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9678509"/>
              </p:ext>
            </p:extLst>
          </p:nvPr>
        </p:nvGraphicFramePr>
        <p:xfrm>
          <a:off x="42606" y="1644242"/>
          <a:ext cx="6233020" cy="4002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A9DEB223-D18E-48A2-A94F-21B4DAFFD8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393429"/>
              </p:ext>
            </p:extLst>
          </p:nvPr>
        </p:nvGraphicFramePr>
        <p:xfrm>
          <a:off x="5830347" y="1570624"/>
          <a:ext cx="6123101" cy="4277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1420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84" name="Прямая соединительная линия 6183"/>
          <p:cNvCxnSpPr>
            <a:cxnSpLocks/>
          </p:cNvCxnSpPr>
          <p:nvPr/>
        </p:nvCxnSpPr>
        <p:spPr>
          <a:xfrm>
            <a:off x="2793534" y="2730063"/>
            <a:ext cx="8481597" cy="0"/>
          </a:xfrm>
          <a:prstGeom prst="line">
            <a:avLst/>
          </a:prstGeom>
          <a:ln>
            <a:solidFill>
              <a:srgbClr val="79B0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xfrm>
            <a:off x="3112374" y="218126"/>
            <a:ext cx="3740616" cy="8004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4E545E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О РЕЙТИНГОВОМ </a:t>
            </a:r>
            <a:br>
              <a:rPr lang="ru-RU" dirty="0">
                <a:solidFill>
                  <a:srgbClr val="4E545E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</a:br>
            <a:r>
              <a:rPr lang="ru-RU" dirty="0">
                <a:solidFill>
                  <a:srgbClr val="4E545E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АГЕНТСТВЕ </a:t>
            </a:r>
            <a:r>
              <a:rPr lang="ru-RU" dirty="0">
                <a:solidFill>
                  <a:srgbClr val="79B0DF"/>
                </a:solidFill>
                <a:latin typeface="Verdana" panose="020B0604030504040204" pitchFamily="34" charset="0"/>
                <a:ea typeface="Verdana" panose="020B0604030504040204" pitchFamily="34" charset="0"/>
                <a:cs typeface="Microsoft Sans Serif" panose="020B0604020202020204" pitchFamily="34" charset="0"/>
              </a:rPr>
              <a:t>НКР</a:t>
            </a:r>
            <a:endParaRPr lang="en-US" dirty="0">
              <a:solidFill>
                <a:srgbClr val="79B0DF"/>
              </a:solidFill>
              <a:latin typeface="Verdana" panose="020B0604030504040204" pitchFamily="34" charset="0"/>
              <a:ea typeface="Verdana" panose="020B060403050404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71" t="64537"/>
          <a:stretch/>
        </p:blipFill>
        <p:spPr bwMode="auto">
          <a:xfrm>
            <a:off x="-1" y="0"/>
            <a:ext cx="3148161" cy="126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246073" y="2229064"/>
            <a:ext cx="72138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4E54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АККРЕДИТОВАННОЕ РЕЙТИНГОВОЕ АГЕНТСТВО</a:t>
            </a:r>
          </a:p>
        </p:txBody>
      </p:sp>
      <p:cxnSp>
        <p:nvCxnSpPr>
          <p:cNvPr id="113" name="Прямая соединительная линия 112"/>
          <p:cNvCxnSpPr/>
          <p:nvPr/>
        </p:nvCxnSpPr>
        <p:spPr>
          <a:xfrm>
            <a:off x="4441613" y="3784229"/>
            <a:ext cx="3551610" cy="0"/>
          </a:xfrm>
          <a:prstGeom prst="line">
            <a:avLst/>
          </a:prstGeom>
          <a:ln>
            <a:solidFill>
              <a:srgbClr val="79B0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Прямоугольник 113"/>
          <p:cNvSpPr/>
          <p:nvPr/>
        </p:nvSpPr>
        <p:spPr>
          <a:xfrm>
            <a:off x="4648719" y="3384118"/>
            <a:ext cx="31373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4E54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ЧАСТЬ ГРУППЫ РБК</a:t>
            </a:r>
          </a:p>
        </p:txBody>
      </p:sp>
      <p:cxnSp>
        <p:nvCxnSpPr>
          <p:cNvPr id="117" name="Прямая соединительная линия 116"/>
          <p:cNvCxnSpPr>
            <a:cxnSpLocks/>
          </p:cNvCxnSpPr>
          <p:nvPr/>
        </p:nvCxnSpPr>
        <p:spPr>
          <a:xfrm>
            <a:off x="3166033" y="5150950"/>
            <a:ext cx="8238316" cy="0"/>
          </a:xfrm>
          <a:prstGeom prst="line">
            <a:avLst/>
          </a:prstGeom>
          <a:ln>
            <a:solidFill>
              <a:srgbClr val="79B0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3856218" y="4750840"/>
            <a:ext cx="63562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4E54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КОМАНДА С УНИКАЛЬНОЙ ЭКСПЕРТИЗОЙ</a:t>
            </a:r>
          </a:p>
        </p:txBody>
      </p:sp>
      <p:sp>
        <p:nvSpPr>
          <p:cNvPr id="27" name="Freeform 30"/>
          <p:cNvSpPr>
            <a:spLocks noEditPoints="1"/>
          </p:cNvSpPr>
          <p:nvPr/>
        </p:nvSpPr>
        <p:spPr bwMode="auto">
          <a:xfrm>
            <a:off x="10595257" y="4402138"/>
            <a:ext cx="549209" cy="602352"/>
          </a:xfrm>
          <a:custGeom>
            <a:avLst/>
            <a:gdLst>
              <a:gd name="T0" fmla="*/ 475 w 947"/>
              <a:gd name="T1" fmla="*/ 890 h 957"/>
              <a:gd name="T2" fmla="*/ 591 w 947"/>
              <a:gd name="T3" fmla="*/ 711 h 957"/>
              <a:gd name="T4" fmla="*/ 591 w 947"/>
              <a:gd name="T5" fmla="*/ 571 h 957"/>
              <a:gd name="T6" fmla="*/ 667 w 947"/>
              <a:gd name="T7" fmla="*/ 529 h 957"/>
              <a:gd name="T8" fmla="*/ 293 w 947"/>
              <a:gd name="T9" fmla="*/ 305 h 957"/>
              <a:gd name="T10" fmla="*/ 319 w 947"/>
              <a:gd name="T11" fmla="*/ 618 h 957"/>
              <a:gd name="T12" fmla="*/ 363 w 947"/>
              <a:gd name="T13" fmla="*/ 383 h 957"/>
              <a:gd name="T14" fmla="*/ 358 w 947"/>
              <a:gd name="T15" fmla="*/ 889 h 957"/>
              <a:gd name="T16" fmla="*/ 473 w 947"/>
              <a:gd name="T17" fmla="*/ 0 h 957"/>
              <a:gd name="T18" fmla="*/ 515 w 947"/>
              <a:gd name="T19" fmla="*/ 176 h 957"/>
              <a:gd name="T20" fmla="*/ 386 w 947"/>
              <a:gd name="T21" fmla="*/ 95 h 957"/>
              <a:gd name="T22" fmla="*/ 473 w 947"/>
              <a:gd name="T23" fmla="*/ 0 h 957"/>
              <a:gd name="T24" fmla="*/ 182 w 947"/>
              <a:gd name="T25" fmla="*/ 895 h 957"/>
              <a:gd name="T26" fmla="*/ 289 w 947"/>
              <a:gd name="T27" fmla="*/ 738 h 957"/>
              <a:gd name="T28" fmla="*/ 195 w 947"/>
              <a:gd name="T29" fmla="*/ 328 h 957"/>
              <a:gd name="T30" fmla="*/ 12 w 947"/>
              <a:gd name="T31" fmla="*/ 531 h 957"/>
              <a:gd name="T32" fmla="*/ 82 w 947"/>
              <a:gd name="T33" fmla="*/ 581 h 957"/>
              <a:gd name="T34" fmla="*/ 82 w 947"/>
              <a:gd name="T35" fmla="*/ 738 h 957"/>
              <a:gd name="T36" fmla="*/ 182 w 947"/>
              <a:gd name="T37" fmla="*/ 895 h 957"/>
              <a:gd name="T38" fmla="*/ 260 w 947"/>
              <a:gd name="T39" fmla="*/ 182 h 957"/>
              <a:gd name="T40" fmla="*/ 182 w 947"/>
              <a:gd name="T41" fmla="*/ 267 h 957"/>
              <a:gd name="T42" fmla="*/ 144 w 947"/>
              <a:gd name="T43" fmla="*/ 109 h 957"/>
              <a:gd name="T44" fmla="*/ 762 w 947"/>
              <a:gd name="T45" fmla="*/ 663 h 957"/>
              <a:gd name="T46" fmla="*/ 871 w 947"/>
              <a:gd name="T47" fmla="*/ 894 h 957"/>
              <a:gd name="T48" fmla="*/ 866 w 947"/>
              <a:gd name="T49" fmla="*/ 443 h 957"/>
              <a:gd name="T50" fmla="*/ 922 w 947"/>
              <a:gd name="T51" fmla="*/ 612 h 957"/>
              <a:gd name="T52" fmla="*/ 929 w 947"/>
              <a:gd name="T53" fmla="*/ 376 h 957"/>
              <a:gd name="T54" fmla="*/ 663 w 947"/>
              <a:gd name="T55" fmla="*/ 716 h 957"/>
              <a:gd name="T56" fmla="*/ 660 w 947"/>
              <a:gd name="T57" fmla="*/ 894 h 957"/>
              <a:gd name="T58" fmla="*/ 763 w 947"/>
              <a:gd name="T59" fmla="*/ 98 h 957"/>
              <a:gd name="T60" fmla="*/ 801 w 947"/>
              <a:gd name="T61" fmla="*/ 255 h 957"/>
              <a:gd name="T62" fmla="*/ 685 w 947"/>
              <a:gd name="T63" fmla="*/ 183 h 957"/>
              <a:gd name="T64" fmla="*/ 763 w 947"/>
              <a:gd name="T65" fmla="*/ 98 h 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47" h="957">
                <a:moveTo>
                  <a:pt x="475" y="605"/>
                </a:moveTo>
                <a:cubicBezTo>
                  <a:pt x="475" y="890"/>
                  <a:pt x="475" y="890"/>
                  <a:pt x="475" y="890"/>
                </a:cubicBezTo>
                <a:cubicBezTo>
                  <a:pt x="475" y="957"/>
                  <a:pt x="594" y="956"/>
                  <a:pt x="593" y="889"/>
                </a:cubicBezTo>
                <a:cubicBezTo>
                  <a:pt x="591" y="711"/>
                  <a:pt x="591" y="711"/>
                  <a:pt x="591" y="711"/>
                </a:cubicBezTo>
                <a:cubicBezTo>
                  <a:pt x="588" y="383"/>
                  <a:pt x="588" y="383"/>
                  <a:pt x="588" y="383"/>
                </a:cubicBezTo>
                <a:moveTo>
                  <a:pt x="591" y="571"/>
                </a:moveTo>
                <a:cubicBezTo>
                  <a:pt x="608" y="619"/>
                  <a:pt x="632" y="625"/>
                  <a:pt x="650" y="614"/>
                </a:cubicBezTo>
                <a:cubicBezTo>
                  <a:pt x="678" y="596"/>
                  <a:pt x="668" y="559"/>
                  <a:pt x="667" y="529"/>
                </a:cubicBezTo>
                <a:cubicBezTo>
                  <a:pt x="658" y="305"/>
                  <a:pt x="658" y="305"/>
                  <a:pt x="658" y="305"/>
                </a:cubicBezTo>
                <a:cubicBezTo>
                  <a:pt x="655" y="231"/>
                  <a:pt x="305" y="237"/>
                  <a:pt x="293" y="305"/>
                </a:cubicBezTo>
                <a:cubicBezTo>
                  <a:pt x="284" y="347"/>
                  <a:pt x="283" y="443"/>
                  <a:pt x="282" y="516"/>
                </a:cubicBezTo>
                <a:cubicBezTo>
                  <a:pt x="281" y="551"/>
                  <a:pt x="269" y="624"/>
                  <a:pt x="319" y="618"/>
                </a:cubicBezTo>
                <a:cubicBezTo>
                  <a:pt x="333" y="617"/>
                  <a:pt x="348" y="604"/>
                  <a:pt x="360" y="571"/>
                </a:cubicBezTo>
                <a:moveTo>
                  <a:pt x="363" y="383"/>
                </a:moveTo>
                <a:cubicBezTo>
                  <a:pt x="360" y="711"/>
                  <a:pt x="360" y="711"/>
                  <a:pt x="360" y="711"/>
                </a:cubicBezTo>
                <a:cubicBezTo>
                  <a:pt x="358" y="889"/>
                  <a:pt x="358" y="889"/>
                  <a:pt x="358" y="889"/>
                </a:cubicBezTo>
                <a:cubicBezTo>
                  <a:pt x="357" y="956"/>
                  <a:pt x="475" y="957"/>
                  <a:pt x="475" y="890"/>
                </a:cubicBezTo>
                <a:moveTo>
                  <a:pt x="473" y="0"/>
                </a:moveTo>
                <a:cubicBezTo>
                  <a:pt x="520" y="0"/>
                  <a:pt x="559" y="42"/>
                  <a:pt x="559" y="94"/>
                </a:cubicBezTo>
                <a:cubicBezTo>
                  <a:pt x="559" y="129"/>
                  <a:pt x="541" y="160"/>
                  <a:pt x="515" y="176"/>
                </a:cubicBezTo>
                <a:cubicBezTo>
                  <a:pt x="502" y="184"/>
                  <a:pt x="488" y="189"/>
                  <a:pt x="472" y="189"/>
                </a:cubicBezTo>
                <a:cubicBezTo>
                  <a:pt x="424" y="189"/>
                  <a:pt x="386" y="147"/>
                  <a:pt x="386" y="95"/>
                </a:cubicBezTo>
                <a:cubicBezTo>
                  <a:pt x="386" y="60"/>
                  <a:pt x="403" y="29"/>
                  <a:pt x="429" y="13"/>
                </a:cubicBezTo>
                <a:cubicBezTo>
                  <a:pt x="442" y="5"/>
                  <a:pt x="457" y="0"/>
                  <a:pt x="473" y="0"/>
                </a:cubicBezTo>
                <a:close/>
                <a:moveTo>
                  <a:pt x="182" y="663"/>
                </a:moveTo>
                <a:cubicBezTo>
                  <a:pt x="182" y="895"/>
                  <a:pt x="182" y="895"/>
                  <a:pt x="182" y="895"/>
                </a:cubicBezTo>
                <a:cubicBezTo>
                  <a:pt x="182" y="955"/>
                  <a:pt x="291" y="955"/>
                  <a:pt x="291" y="894"/>
                </a:cubicBezTo>
                <a:cubicBezTo>
                  <a:pt x="289" y="738"/>
                  <a:pt x="289" y="738"/>
                  <a:pt x="289" y="738"/>
                </a:cubicBezTo>
                <a:cubicBezTo>
                  <a:pt x="288" y="710"/>
                  <a:pt x="288" y="710"/>
                  <a:pt x="288" y="710"/>
                </a:cubicBezTo>
                <a:moveTo>
                  <a:pt x="195" y="328"/>
                </a:moveTo>
                <a:cubicBezTo>
                  <a:pt x="113" y="327"/>
                  <a:pt x="27" y="344"/>
                  <a:pt x="22" y="375"/>
                </a:cubicBezTo>
                <a:cubicBezTo>
                  <a:pt x="14" y="413"/>
                  <a:pt x="13" y="466"/>
                  <a:pt x="12" y="531"/>
                </a:cubicBezTo>
                <a:cubicBezTo>
                  <a:pt x="11" y="563"/>
                  <a:pt x="0" y="628"/>
                  <a:pt x="45" y="623"/>
                </a:cubicBezTo>
                <a:cubicBezTo>
                  <a:pt x="58" y="622"/>
                  <a:pt x="71" y="611"/>
                  <a:pt x="82" y="581"/>
                </a:cubicBezTo>
                <a:moveTo>
                  <a:pt x="85" y="443"/>
                </a:moveTo>
                <a:cubicBezTo>
                  <a:pt x="82" y="738"/>
                  <a:pt x="82" y="738"/>
                  <a:pt x="82" y="738"/>
                </a:cubicBezTo>
                <a:cubicBezTo>
                  <a:pt x="80" y="894"/>
                  <a:pt x="80" y="894"/>
                  <a:pt x="80" y="894"/>
                </a:cubicBezTo>
                <a:cubicBezTo>
                  <a:pt x="80" y="955"/>
                  <a:pt x="182" y="955"/>
                  <a:pt x="182" y="895"/>
                </a:cubicBezTo>
                <a:moveTo>
                  <a:pt x="183" y="98"/>
                </a:moveTo>
                <a:cubicBezTo>
                  <a:pt x="226" y="98"/>
                  <a:pt x="260" y="135"/>
                  <a:pt x="260" y="182"/>
                </a:cubicBezTo>
                <a:cubicBezTo>
                  <a:pt x="260" y="213"/>
                  <a:pt x="244" y="241"/>
                  <a:pt x="221" y="255"/>
                </a:cubicBezTo>
                <a:cubicBezTo>
                  <a:pt x="210" y="263"/>
                  <a:pt x="196" y="267"/>
                  <a:pt x="182" y="267"/>
                </a:cubicBezTo>
                <a:cubicBezTo>
                  <a:pt x="139" y="267"/>
                  <a:pt x="105" y="229"/>
                  <a:pt x="105" y="183"/>
                </a:cubicBezTo>
                <a:cubicBezTo>
                  <a:pt x="105" y="151"/>
                  <a:pt x="121" y="124"/>
                  <a:pt x="144" y="109"/>
                </a:cubicBezTo>
                <a:cubicBezTo>
                  <a:pt x="155" y="102"/>
                  <a:pt x="169" y="98"/>
                  <a:pt x="183" y="98"/>
                </a:cubicBezTo>
                <a:close/>
                <a:moveTo>
                  <a:pt x="762" y="663"/>
                </a:moveTo>
                <a:cubicBezTo>
                  <a:pt x="762" y="895"/>
                  <a:pt x="762" y="895"/>
                  <a:pt x="762" y="895"/>
                </a:cubicBezTo>
                <a:cubicBezTo>
                  <a:pt x="762" y="955"/>
                  <a:pt x="871" y="955"/>
                  <a:pt x="871" y="894"/>
                </a:cubicBezTo>
                <a:cubicBezTo>
                  <a:pt x="869" y="738"/>
                  <a:pt x="869" y="738"/>
                  <a:pt x="869" y="738"/>
                </a:cubicBezTo>
                <a:cubicBezTo>
                  <a:pt x="866" y="443"/>
                  <a:pt x="866" y="443"/>
                  <a:pt x="866" y="443"/>
                </a:cubicBezTo>
                <a:moveTo>
                  <a:pt x="869" y="574"/>
                </a:moveTo>
                <a:cubicBezTo>
                  <a:pt x="884" y="617"/>
                  <a:pt x="906" y="622"/>
                  <a:pt x="922" y="612"/>
                </a:cubicBezTo>
                <a:cubicBezTo>
                  <a:pt x="947" y="596"/>
                  <a:pt x="939" y="563"/>
                  <a:pt x="937" y="536"/>
                </a:cubicBezTo>
                <a:cubicBezTo>
                  <a:pt x="929" y="376"/>
                  <a:pt x="929" y="376"/>
                  <a:pt x="929" y="376"/>
                </a:cubicBezTo>
                <a:cubicBezTo>
                  <a:pt x="927" y="339"/>
                  <a:pt x="830" y="324"/>
                  <a:pt x="741" y="329"/>
                </a:cubicBezTo>
                <a:moveTo>
                  <a:pt x="663" y="716"/>
                </a:moveTo>
                <a:cubicBezTo>
                  <a:pt x="662" y="738"/>
                  <a:pt x="662" y="738"/>
                  <a:pt x="662" y="738"/>
                </a:cubicBezTo>
                <a:cubicBezTo>
                  <a:pt x="660" y="894"/>
                  <a:pt x="660" y="894"/>
                  <a:pt x="660" y="894"/>
                </a:cubicBezTo>
                <a:cubicBezTo>
                  <a:pt x="660" y="955"/>
                  <a:pt x="762" y="955"/>
                  <a:pt x="762" y="895"/>
                </a:cubicBezTo>
                <a:moveTo>
                  <a:pt x="763" y="98"/>
                </a:moveTo>
                <a:cubicBezTo>
                  <a:pt x="806" y="98"/>
                  <a:pt x="840" y="135"/>
                  <a:pt x="840" y="182"/>
                </a:cubicBezTo>
                <a:cubicBezTo>
                  <a:pt x="840" y="213"/>
                  <a:pt x="824" y="241"/>
                  <a:pt x="801" y="255"/>
                </a:cubicBezTo>
                <a:cubicBezTo>
                  <a:pt x="790" y="263"/>
                  <a:pt x="776" y="267"/>
                  <a:pt x="762" y="267"/>
                </a:cubicBezTo>
                <a:cubicBezTo>
                  <a:pt x="719" y="267"/>
                  <a:pt x="685" y="229"/>
                  <a:pt x="685" y="183"/>
                </a:cubicBezTo>
                <a:cubicBezTo>
                  <a:pt x="685" y="151"/>
                  <a:pt x="701" y="124"/>
                  <a:pt x="724" y="109"/>
                </a:cubicBezTo>
                <a:cubicBezTo>
                  <a:pt x="735" y="102"/>
                  <a:pt x="749" y="98"/>
                  <a:pt x="763" y="98"/>
                </a:cubicBezTo>
                <a:close/>
              </a:path>
            </a:pathLst>
          </a:custGeom>
          <a:noFill/>
          <a:ln w="19050" cap="rnd">
            <a:solidFill>
              <a:srgbClr val="79B0D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3" name="Group 34"/>
          <p:cNvGrpSpPr>
            <a:grpSpLocks noChangeAspect="1"/>
          </p:cNvGrpSpPr>
          <p:nvPr/>
        </p:nvGrpSpPr>
        <p:grpSpPr bwMode="auto">
          <a:xfrm>
            <a:off x="10595257" y="1996259"/>
            <a:ext cx="558000" cy="516971"/>
            <a:chOff x="3705" y="2035"/>
            <a:chExt cx="272" cy="252"/>
          </a:xfrm>
        </p:grpSpPr>
        <p:sp>
          <p:nvSpPr>
            <p:cNvPr id="36" name="Freeform 36"/>
            <p:cNvSpPr>
              <a:spLocks/>
            </p:cNvSpPr>
            <p:nvPr/>
          </p:nvSpPr>
          <p:spPr bwMode="auto">
            <a:xfrm>
              <a:off x="3708" y="2205"/>
              <a:ext cx="40" cy="82"/>
            </a:xfrm>
            <a:custGeom>
              <a:avLst/>
              <a:gdLst>
                <a:gd name="T0" fmla="*/ 0 w 40"/>
                <a:gd name="T1" fmla="*/ 0 h 82"/>
                <a:gd name="T2" fmla="*/ 40 w 40"/>
                <a:gd name="T3" fmla="*/ 0 h 82"/>
                <a:gd name="T4" fmla="*/ 40 w 40"/>
                <a:gd name="T5" fmla="*/ 82 h 82"/>
                <a:gd name="T6" fmla="*/ 0 w 40"/>
                <a:gd name="T7" fmla="*/ 82 h 82"/>
                <a:gd name="T8" fmla="*/ 0 w 40"/>
                <a:gd name="T9" fmla="*/ 0 h 82"/>
                <a:gd name="T10" fmla="*/ 0 w 40"/>
                <a:gd name="T11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82">
                  <a:moveTo>
                    <a:pt x="0" y="0"/>
                  </a:moveTo>
                  <a:lnTo>
                    <a:pt x="40" y="0"/>
                  </a:lnTo>
                  <a:lnTo>
                    <a:pt x="40" y="82"/>
                  </a:lnTo>
                  <a:lnTo>
                    <a:pt x="0" y="8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79B0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37"/>
            <p:cNvSpPr>
              <a:spLocks/>
            </p:cNvSpPr>
            <p:nvPr/>
          </p:nvSpPr>
          <p:spPr bwMode="auto">
            <a:xfrm>
              <a:off x="3783" y="2129"/>
              <a:ext cx="41" cy="158"/>
            </a:xfrm>
            <a:custGeom>
              <a:avLst/>
              <a:gdLst>
                <a:gd name="T0" fmla="*/ 0 w 41"/>
                <a:gd name="T1" fmla="*/ 0 h 158"/>
                <a:gd name="T2" fmla="*/ 41 w 41"/>
                <a:gd name="T3" fmla="*/ 0 h 158"/>
                <a:gd name="T4" fmla="*/ 41 w 41"/>
                <a:gd name="T5" fmla="*/ 158 h 158"/>
                <a:gd name="T6" fmla="*/ 0 w 41"/>
                <a:gd name="T7" fmla="*/ 158 h 158"/>
                <a:gd name="T8" fmla="*/ 0 w 41"/>
                <a:gd name="T9" fmla="*/ 0 h 158"/>
                <a:gd name="T10" fmla="*/ 0 w 41"/>
                <a:gd name="T11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158">
                  <a:moveTo>
                    <a:pt x="0" y="0"/>
                  </a:moveTo>
                  <a:lnTo>
                    <a:pt x="41" y="0"/>
                  </a:lnTo>
                  <a:lnTo>
                    <a:pt x="41" y="158"/>
                  </a:lnTo>
                  <a:lnTo>
                    <a:pt x="0" y="15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79B0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38"/>
            <p:cNvSpPr>
              <a:spLocks/>
            </p:cNvSpPr>
            <p:nvPr/>
          </p:nvSpPr>
          <p:spPr bwMode="auto">
            <a:xfrm>
              <a:off x="3859" y="2195"/>
              <a:ext cx="40" cy="92"/>
            </a:xfrm>
            <a:custGeom>
              <a:avLst/>
              <a:gdLst>
                <a:gd name="T0" fmla="*/ 0 w 40"/>
                <a:gd name="T1" fmla="*/ 0 h 92"/>
                <a:gd name="T2" fmla="*/ 40 w 40"/>
                <a:gd name="T3" fmla="*/ 0 h 92"/>
                <a:gd name="T4" fmla="*/ 40 w 40"/>
                <a:gd name="T5" fmla="*/ 92 h 92"/>
                <a:gd name="T6" fmla="*/ 0 w 40"/>
                <a:gd name="T7" fmla="*/ 92 h 92"/>
                <a:gd name="T8" fmla="*/ 0 w 40"/>
                <a:gd name="T9" fmla="*/ 0 h 92"/>
                <a:gd name="T10" fmla="*/ 0 w 40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92">
                  <a:moveTo>
                    <a:pt x="0" y="0"/>
                  </a:moveTo>
                  <a:lnTo>
                    <a:pt x="40" y="0"/>
                  </a:lnTo>
                  <a:lnTo>
                    <a:pt x="40" y="92"/>
                  </a:lnTo>
                  <a:lnTo>
                    <a:pt x="0" y="9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79B0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39"/>
            <p:cNvSpPr>
              <a:spLocks/>
            </p:cNvSpPr>
            <p:nvPr/>
          </p:nvSpPr>
          <p:spPr bwMode="auto">
            <a:xfrm>
              <a:off x="3935" y="2162"/>
              <a:ext cx="40" cy="125"/>
            </a:xfrm>
            <a:custGeom>
              <a:avLst/>
              <a:gdLst>
                <a:gd name="T0" fmla="*/ 0 w 40"/>
                <a:gd name="T1" fmla="*/ 0 h 125"/>
                <a:gd name="T2" fmla="*/ 40 w 40"/>
                <a:gd name="T3" fmla="*/ 0 h 125"/>
                <a:gd name="T4" fmla="*/ 40 w 40"/>
                <a:gd name="T5" fmla="*/ 125 h 125"/>
                <a:gd name="T6" fmla="*/ 0 w 40"/>
                <a:gd name="T7" fmla="*/ 125 h 125"/>
                <a:gd name="T8" fmla="*/ 0 w 40"/>
                <a:gd name="T9" fmla="*/ 0 h 125"/>
                <a:gd name="T10" fmla="*/ 0 w 40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25">
                  <a:moveTo>
                    <a:pt x="0" y="0"/>
                  </a:moveTo>
                  <a:lnTo>
                    <a:pt x="40" y="0"/>
                  </a:lnTo>
                  <a:lnTo>
                    <a:pt x="40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rnd">
              <a:solidFill>
                <a:srgbClr val="79B0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Oval 40"/>
            <p:cNvSpPr>
              <a:spLocks noChangeArrowheads="1"/>
            </p:cNvSpPr>
            <p:nvPr/>
          </p:nvSpPr>
          <p:spPr bwMode="auto">
            <a:xfrm>
              <a:off x="3705" y="2110"/>
              <a:ext cx="48" cy="45"/>
            </a:xfrm>
            <a:prstGeom prst="ellipse">
              <a:avLst/>
            </a:prstGeom>
            <a:noFill/>
            <a:ln w="19050" cap="flat">
              <a:solidFill>
                <a:srgbClr val="79B0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Oval 41"/>
            <p:cNvSpPr>
              <a:spLocks noChangeArrowheads="1"/>
            </p:cNvSpPr>
            <p:nvPr/>
          </p:nvSpPr>
          <p:spPr bwMode="auto">
            <a:xfrm>
              <a:off x="3781" y="2035"/>
              <a:ext cx="45" cy="45"/>
            </a:xfrm>
            <a:prstGeom prst="ellipse">
              <a:avLst/>
            </a:prstGeom>
            <a:noFill/>
            <a:ln w="19050" cap="flat">
              <a:solidFill>
                <a:srgbClr val="79B0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Oval 42"/>
            <p:cNvSpPr>
              <a:spLocks noChangeArrowheads="1"/>
            </p:cNvSpPr>
            <p:nvPr/>
          </p:nvSpPr>
          <p:spPr bwMode="auto">
            <a:xfrm>
              <a:off x="3857" y="2103"/>
              <a:ext cx="45" cy="45"/>
            </a:xfrm>
            <a:prstGeom prst="ellipse">
              <a:avLst/>
            </a:prstGeom>
            <a:noFill/>
            <a:ln w="19050" cap="flat">
              <a:solidFill>
                <a:srgbClr val="79B0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Oval 43"/>
            <p:cNvSpPr>
              <a:spLocks noChangeArrowheads="1"/>
            </p:cNvSpPr>
            <p:nvPr/>
          </p:nvSpPr>
          <p:spPr bwMode="auto">
            <a:xfrm>
              <a:off x="3932" y="2068"/>
              <a:ext cx="45" cy="45"/>
            </a:xfrm>
            <a:prstGeom prst="ellipse">
              <a:avLst/>
            </a:prstGeom>
            <a:noFill/>
            <a:ln w="19050" cap="flat">
              <a:solidFill>
                <a:srgbClr val="79B0D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4" name="Line 44"/>
            <p:cNvSpPr>
              <a:spLocks noChangeShapeType="1"/>
            </p:cNvSpPr>
            <p:nvPr/>
          </p:nvSpPr>
          <p:spPr bwMode="auto">
            <a:xfrm flipV="1">
              <a:off x="3750" y="2077"/>
              <a:ext cx="36" cy="36"/>
            </a:xfrm>
            <a:prstGeom prst="line">
              <a:avLst/>
            </a:prstGeom>
            <a:noFill/>
            <a:ln w="19050" cap="rnd">
              <a:solidFill>
                <a:srgbClr val="79B0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3824" y="2075"/>
              <a:ext cx="37" cy="33"/>
            </a:xfrm>
            <a:prstGeom prst="line">
              <a:avLst/>
            </a:prstGeom>
            <a:noFill/>
            <a:ln w="19050" cap="rnd">
              <a:solidFill>
                <a:srgbClr val="79B0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 flipV="1">
              <a:off x="3902" y="2103"/>
              <a:ext cx="26" cy="12"/>
            </a:xfrm>
            <a:prstGeom prst="line">
              <a:avLst/>
            </a:prstGeom>
            <a:noFill/>
            <a:ln w="19050" cap="rnd">
              <a:solidFill>
                <a:srgbClr val="79B0D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82DA0CB4-9D62-41F4-8213-1B52F5981E8F}"/>
              </a:ext>
            </a:extLst>
          </p:cNvPr>
          <p:cNvGrpSpPr/>
          <p:nvPr/>
        </p:nvGrpSpPr>
        <p:grpSpPr>
          <a:xfrm>
            <a:off x="1047534" y="3130174"/>
            <a:ext cx="2446218" cy="1334192"/>
            <a:chOff x="1101858" y="3067946"/>
            <a:chExt cx="2446218" cy="1334192"/>
          </a:xfrm>
        </p:grpSpPr>
        <p:sp>
          <p:nvSpPr>
            <p:cNvPr id="25" name="Прямоугольник 24">
              <a:extLst>
                <a:ext uri="{FF2B5EF4-FFF2-40B4-BE49-F238E27FC236}">
                  <a16:creationId xmlns:a16="http://schemas.microsoft.com/office/drawing/2014/main" xmlns="" id="{DF7859C4-69A9-4F17-B5A2-97C47359B6B8}"/>
                </a:ext>
              </a:extLst>
            </p:cNvPr>
            <p:cNvSpPr/>
            <p:nvPr/>
          </p:nvSpPr>
          <p:spPr>
            <a:xfrm>
              <a:off x="1725273" y="3725030"/>
              <a:ext cx="1822803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900" spc="-20" dirty="0">
                  <a:solidFill>
                    <a:srgbClr val="222222"/>
                  </a:solidFill>
                  <a:latin typeface="Circe" panose="020B0502020203020203" pitchFamily="34" charset="-52"/>
                  <a:ea typeface="Verdana" panose="020B0604030504040204" pitchFamily="34" charset="0"/>
                  <a:cs typeface="Verdana" panose="020B0604030504040204" pitchFamily="34" charset="0"/>
                </a:rPr>
                <a:t>ГРУППА</a:t>
              </a:r>
              <a:r>
                <a:rPr lang="en-US" sz="1900" spc="-20" dirty="0">
                  <a:solidFill>
                    <a:srgbClr val="222222"/>
                  </a:solidFill>
                  <a:latin typeface="Circe" panose="020B0502020203020203" pitchFamily="34" charset="-52"/>
                  <a:ea typeface="Verdana" panose="020B0604030504040204" pitchFamily="34" charset="0"/>
                  <a:cs typeface="Verdana" panose="020B0604030504040204" pitchFamily="34" charset="0"/>
                </a:rPr>
                <a:t/>
              </a:r>
              <a:br>
                <a:rPr lang="en-US" sz="1900" spc="-20" dirty="0">
                  <a:solidFill>
                    <a:srgbClr val="222222"/>
                  </a:solidFill>
                  <a:latin typeface="Circe" panose="020B0502020203020203" pitchFamily="34" charset="-52"/>
                  <a:ea typeface="Verdana" panose="020B0604030504040204" pitchFamily="34" charset="0"/>
                  <a:cs typeface="Verdana" panose="020B0604030504040204" pitchFamily="34" charset="0"/>
                </a:rPr>
              </a:br>
              <a:r>
                <a:rPr lang="ru-RU" sz="1900" spc="-20" dirty="0">
                  <a:solidFill>
                    <a:srgbClr val="222222"/>
                  </a:solidFill>
                  <a:latin typeface="Circe" panose="020B0502020203020203" pitchFamily="34" charset="-52"/>
                  <a:ea typeface="Verdana" panose="020B0604030504040204" pitchFamily="34" charset="0"/>
                  <a:cs typeface="Verdana" panose="020B0604030504040204" pitchFamily="34" charset="0"/>
                </a:rPr>
                <a:t>КОМПАНИЙ</a:t>
              </a:r>
            </a:p>
          </p:txBody>
        </p:sp>
        <p:pic>
          <p:nvPicPr>
            <p:cNvPr id="3" name="Рисунок 2" descr="Изображение выглядит как коллекция картинок&#10;&#10;Автоматически созданное описание">
              <a:extLst>
                <a:ext uri="{FF2B5EF4-FFF2-40B4-BE49-F238E27FC236}">
                  <a16:creationId xmlns:a16="http://schemas.microsoft.com/office/drawing/2014/main" xmlns="" id="{196C70E0-3663-4D19-B739-8F9206A5BF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336"/>
            <a:stretch/>
          </p:blipFill>
          <p:spPr>
            <a:xfrm>
              <a:off x="1101858" y="3067946"/>
              <a:ext cx="2144215" cy="7138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59664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Прямая соединительная линия 127">
            <a:extLst>
              <a:ext uri="{FF2B5EF4-FFF2-40B4-BE49-F238E27FC236}">
                <a16:creationId xmlns:a16="http://schemas.microsoft.com/office/drawing/2014/main" xmlns="" id="{30392687-8A50-426C-9420-26C57EB2D199}"/>
              </a:ext>
            </a:extLst>
          </p:cNvPr>
          <p:cNvCxnSpPr/>
          <p:nvPr/>
        </p:nvCxnSpPr>
        <p:spPr>
          <a:xfrm>
            <a:off x="885217" y="2222452"/>
            <a:ext cx="7208196" cy="0"/>
          </a:xfrm>
          <a:prstGeom prst="line">
            <a:avLst/>
          </a:prstGeom>
          <a:ln>
            <a:solidFill>
              <a:srgbClr val="79B0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Объект 4">
            <a:extLst>
              <a:ext uri="{FF2B5EF4-FFF2-40B4-BE49-F238E27FC236}">
                <a16:creationId xmlns:a16="http://schemas.microsoft.com/office/drawing/2014/main" xmlns="" id="{C2D4595F-17E0-466D-A797-B5BB78FB1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4115" y="222594"/>
            <a:ext cx="5094830" cy="9651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4E54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ПРИСВОЕНИЕ</a:t>
            </a:r>
            <a:r>
              <a:rPr lang="ru-RU" dirty="0">
                <a:solidFill>
                  <a:srgbClr val="3236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br>
              <a:rPr lang="ru-RU" dirty="0">
                <a:solidFill>
                  <a:srgbClr val="32363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dirty="0">
                <a:solidFill>
                  <a:srgbClr val="4E545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КРЕДИТНЫХ </a:t>
            </a:r>
            <a:r>
              <a:rPr lang="ru-RU" dirty="0">
                <a:solidFill>
                  <a:srgbClr val="79B0D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РЕЙТИНГОВ</a:t>
            </a:r>
            <a:endParaRPr lang="en-US" sz="2800" dirty="0">
              <a:solidFill>
                <a:srgbClr val="79B0D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0" name="Picture 2">
            <a:extLst>
              <a:ext uri="{FF2B5EF4-FFF2-40B4-BE49-F238E27FC236}">
                <a16:creationId xmlns:a16="http://schemas.microsoft.com/office/drawing/2014/main" xmlns="" id="{C57A40B8-AD66-4D2C-8C20-EAD5AFA617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971" t="64537"/>
          <a:stretch/>
        </p:blipFill>
        <p:spPr bwMode="auto">
          <a:xfrm>
            <a:off x="-1" y="0"/>
            <a:ext cx="3148161" cy="126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1" name="Объект 2">
            <a:extLst>
              <a:ext uri="{FF2B5EF4-FFF2-40B4-BE49-F238E27FC236}">
                <a16:creationId xmlns:a16="http://schemas.microsoft.com/office/drawing/2014/main" xmlns="" id="{FD3F8D63-C07A-48D0-881C-B70E75A29CA2}"/>
              </a:ext>
            </a:extLst>
          </p:cNvPr>
          <p:cNvSpPr txBox="1">
            <a:spLocks/>
          </p:cNvSpPr>
          <p:nvPr/>
        </p:nvSpPr>
        <p:spPr>
          <a:xfrm>
            <a:off x="1702088" y="2622877"/>
            <a:ext cx="4114800" cy="9377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Autofit/>
          </a:bodyPr>
          <a:lstStyle>
            <a:lvl1pPr marL="381000" marR="0" indent="-381000" algn="l" defTabSz="457200" rtl="0" latinLnBrk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ct val="75000"/>
              <a:buFontTx/>
              <a:buChar char="•"/>
              <a:tabLst/>
              <a:defRPr sz="2800" b="0" i="0" u="none" strike="noStrike" cap="none" spc="56" baseline="0">
                <a:ln>
                  <a:noFill/>
                </a:ln>
                <a:solidFill>
                  <a:srgbClr val="5B5854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762000" marR="0" indent="-381000" algn="l" defTabSz="457200" rtl="0" latinLnBrk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ct val="75000"/>
              <a:buFontTx/>
              <a:buChar char="•"/>
              <a:tabLst/>
              <a:defRPr sz="2800" b="0" i="0" u="none" strike="noStrike" cap="none" spc="56" baseline="0">
                <a:ln>
                  <a:noFill/>
                </a:ln>
                <a:solidFill>
                  <a:srgbClr val="5B5854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143000" marR="0" indent="-381000" algn="l" defTabSz="457200" rtl="0" latinLnBrk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ct val="75000"/>
              <a:buFontTx/>
              <a:buChar char="•"/>
              <a:tabLst/>
              <a:defRPr sz="2800" b="0" i="0" u="none" strike="noStrike" cap="none" spc="56" baseline="0">
                <a:ln>
                  <a:noFill/>
                </a:ln>
                <a:solidFill>
                  <a:srgbClr val="5B5854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524000" marR="0" indent="-381000" algn="l" defTabSz="457200" rtl="0" latinLnBrk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ct val="75000"/>
              <a:buFontTx/>
              <a:buChar char="•"/>
              <a:tabLst/>
              <a:defRPr sz="2800" b="0" i="0" u="none" strike="noStrike" cap="none" spc="56" baseline="0">
                <a:ln>
                  <a:noFill/>
                </a:ln>
                <a:solidFill>
                  <a:srgbClr val="5B5854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1905000" marR="0" indent="-381000" algn="l" defTabSz="457200" rtl="0" latinLnBrk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ct val="75000"/>
              <a:buFontTx/>
              <a:buChar char="•"/>
              <a:tabLst/>
              <a:defRPr sz="2800" b="0" i="0" u="none" strike="noStrike" cap="none" spc="56" baseline="0">
                <a:ln>
                  <a:noFill/>
                </a:ln>
                <a:solidFill>
                  <a:srgbClr val="5B5854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  <a:lvl6pPr marL="2286000" marR="0" indent="-381000" algn="l" defTabSz="457200" rtl="0" latinLnBrk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ct val="75000"/>
              <a:buFontTx/>
              <a:buChar char="•"/>
              <a:tabLst/>
              <a:defRPr sz="2800" b="0" i="0" u="none" strike="noStrike" cap="none" spc="56" baseline="0">
                <a:ln>
                  <a:noFill/>
                </a:ln>
                <a:solidFill>
                  <a:srgbClr val="5B5854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6pPr>
            <a:lvl7pPr marL="2667000" marR="0" indent="-381000" algn="l" defTabSz="457200" rtl="0" latinLnBrk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ct val="75000"/>
              <a:buFontTx/>
              <a:buChar char="•"/>
              <a:tabLst/>
              <a:defRPr sz="2800" b="0" i="0" u="none" strike="noStrike" cap="none" spc="56" baseline="0">
                <a:ln>
                  <a:noFill/>
                </a:ln>
                <a:solidFill>
                  <a:srgbClr val="5B5854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7pPr>
            <a:lvl8pPr marL="3048000" marR="0" indent="-381000" algn="l" defTabSz="457200" rtl="0" latinLnBrk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ct val="75000"/>
              <a:buFontTx/>
              <a:buChar char="•"/>
              <a:tabLst/>
              <a:defRPr sz="2800" b="0" i="0" u="none" strike="noStrike" cap="none" spc="56" baseline="0">
                <a:ln>
                  <a:noFill/>
                </a:ln>
                <a:solidFill>
                  <a:srgbClr val="5B5854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8pPr>
            <a:lvl9pPr marL="3429000" marR="0" indent="-381000" algn="l" defTabSz="457200" rtl="0" latinLnBrk="0">
              <a:lnSpc>
                <a:spcPct val="100000"/>
              </a:lnSpc>
              <a:spcBef>
                <a:spcPts val="3400"/>
              </a:spcBef>
              <a:spcAft>
                <a:spcPts val="0"/>
              </a:spcAft>
              <a:buClr>
                <a:srgbClr val="9A958E"/>
              </a:buClr>
              <a:buSzPct val="75000"/>
              <a:buFontTx/>
              <a:buChar char="•"/>
              <a:tabLst/>
              <a:defRPr sz="2800" b="0" i="0" u="none" strike="noStrike" cap="none" spc="56" baseline="0">
                <a:ln>
                  <a:noFill/>
                </a:ln>
                <a:solidFill>
                  <a:srgbClr val="5B5854"/>
                </a:solidFill>
                <a:uFillTx/>
                <a:latin typeface="Avenir Next Medium"/>
                <a:ea typeface="Avenir Next Medium"/>
                <a:cs typeface="Avenir Next Medium"/>
                <a:sym typeface="Avenir Next Medium"/>
              </a:defRPr>
            </a:lvl9pPr>
          </a:lstStyle>
          <a:p>
            <a:pPr marL="0" indent="0" hangingPunct="1">
              <a:spcBef>
                <a:spcPts val="2000"/>
              </a:spcBef>
              <a:buClr>
                <a:srgbClr val="284A8C"/>
              </a:buClr>
              <a:buSzPct val="70000"/>
              <a:buNone/>
            </a:pPr>
            <a:r>
              <a:rPr lang="ru-RU" sz="12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НЕФИНАНСОВЫМ КОМПАНИЯМ</a:t>
            </a:r>
          </a:p>
          <a:p>
            <a:pPr marL="0" indent="0" hangingPunct="1">
              <a:spcBef>
                <a:spcPts val="2000"/>
              </a:spcBef>
              <a:buClr>
                <a:srgbClr val="284A8C"/>
              </a:buClr>
              <a:buSzPct val="70000"/>
              <a:buNone/>
            </a:pPr>
            <a:r>
              <a:rPr lang="ru-RU" sz="12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ФИНАНСОВЫМ ИНСТИТУТАМ</a:t>
            </a:r>
          </a:p>
          <a:p>
            <a:pPr marL="0" indent="0" hangingPunct="1">
              <a:spcBef>
                <a:spcPts val="2000"/>
              </a:spcBef>
              <a:buClr>
                <a:srgbClr val="284A8C"/>
              </a:buClr>
              <a:buSzPct val="70000"/>
              <a:buNone/>
            </a:pPr>
            <a:r>
              <a:rPr lang="ru-RU" sz="12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ЗАЕМЩИКАМ — ОРГАНАМ ВЛАСТИ</a:t>
            </a:r>
          </a:p>
        </p:txBody>
      </p:sp>
      <p:sp>
        <p:nvSpPr>
          <p:cNvPr id="132" name="Прямоугольник 131">
            <a:extLst>
              <a:ext uri="{FF2B5EF4-FFF2-40B4-BE49-F238E27FC236}">
                <a16:creationId xmlns:a16="http://schemas.microsoft.com/office/drawing/2014/main" xmlns="" id="{EBF95E43-C84E-4ED6-B7C4-846738AC681D}"/>
              </a:ext>
            </a:extLst>
          </p:cNvPr>
          <p:cNvSpPr/>
          <p:nvPr/>
        </p:nvSpPr>
        <p:spPr>
          <a:xfrm>
            <a:off x="966769" y="1894433"/>
            <a:ext cx="60452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4E545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МЫ ПРИСВАИВАЕМ КРЕДИТНЫЕ РЕЙТИНГИ:</a:t>
            </a:r>
          </a:p>
        </p:txBody>
      </p:sp>
      <p:sp>
        <p:nvSpPr>
          <p:cNvPr id="133" name="Параллелограмм 132">
            <a:extLst>
              <a:ext uri="{FF2B5EF4-FFF2-40B4-BE49-F238E27FC236}">
                <a16:creationId xmlns:a16="http://schemas.microsoft.com/office/drawing/2014/main" xmlns="" id="{8D6223E6-7B44-4695-80E0-9C8FC3FBDFDD}"/>
              </a:ext>
            </a:extLst>
          </p:cNvPr>
          <p:cNvSpPr/>
          <p:nvPr/>
        </p:nvSpPr>
        <p:spPr>
          <a:xfrm flipV="1">
            <a:off x="1268211" y="4654594"/>
            <a:ext cx="8135848" cy="1079942"/>
          </a:xfrm>
          <a:prstGeom prst="parallelogram">
            <a:avLst>
              <a:gd name="adj" fmla="val 40609"/>
            </a:avLst>
          </a:prstGeom>
          <a:solidFill>
            <a:srgbClr val="4E54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араллелограмм 133">
            <a:extLst>
              <a:ext uri="{FF2B5EF4-FFF2-40B4-BE49-F238E27FC236}">
                <a16:creationId xmlns:a16="http://schemas.microsoft.com/office/drawing/2014/main" xmlns="" id="{FE741A11-3083-45BF-BE00-0BFE1A3367D3}"/>
              </a:ext>
            </a:extLst>
          </p:cNvPr>
          <p:cNvSpPr/>
          <p:nvPr/>
        </p:nvSpPr>
        <p:spPr>
          <a:xfrm flipV="1">
            <a:off x="567086" y="4447715"/>
            <a:ext cx="3541234" cy="1019226"/>
          </a:xfrm>
          <a:prstGeom prst="parallelogram">
            <a:avLst>
              <a:gd name="adj" fmla="val 48716"/>
            </a:avLst>
          </a:prstGeom>
          <a:solidFill>
            <a:srgbClr val="79B0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>
            <a:extLst>
              <a:ext uri="{FF2B5EF4-FFF2-40B4-BE49-F238E27FC236}">
                <a16:creationId xmlns:a16="http://schemas.microsoft.com/office/drawing/2014/main" xmlns="" id="{1D5E3BF3-A74B-443B-89D6-8AADC03276E7}"/>
              </a:ext>
            </a:extLst>
          </p:cNvPr>
          <p:cNvSpPr/>
          <p:nvPr/>
        </p:nvSpPr>
        <p:spPr>
          <a:xfrm>
            <a:off x="966769" y="4564473"/>
            <a:ext cx="2533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Используем две </a:t>
            </a: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2000" b="1" dirty="0">
                <a:solidFill>
                  <a:schemeClr val="bg1"/>
                </a:solidFill>
              </a:rPr>
              <a:t>рейтинговые шкалы: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36" name="Прямоугольник 135">
            <a:extLst>
              <a:ext uri="{FF2B5EF4-FFF2-40B4-BE49-F238E27FC236}">
                <a16:creationId xmlns:a16="http://schemas.microsoft.com/office/drawing/2014/main" xmlns="" id="{21898D70-C42A-4503-9140-C85331E2D884}"/>
              </a:ext>
            </a:extLst>
          </p:cNvPr>
          <p:cNvSpPr/>
          <p:nvPr/>
        </p:nvSpPr>
        <p:spPr>
          <a:xfrm>
            <a:off x="4398403" y="4754315"/>
            <a:ext cx="37192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Национальная шкала</a:t>
            </a:r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xmlns="" id="{F002624D-B6E5-4962-B7EC-0B27368EEE8D}"/>
              </a:ext>
            </a:extLst>
          </p:cNvPr>
          <p:cNvSpPr/>
          <p:nvPr/>
        </p:nvSpPr>
        <p:spPr>
          <a:xfrm>
            <a:off x="4658507" y="5214913"/>
            <a:ext cx="40126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Международная шкала</a:t>
            </a:r>
          </a:p>
        </p:txBody>
      </p:sp>
      <p:sp>
        <p:nvSpPr>
          <p:cNvPr id="138" name="Прямоугольник 137">
            <a:extLst>
              <a:ext uri="{FF2B5EF4-FFF2-40B4-BE49-F238E27FC236}">
                <a16:creationId xmlns:a16="http://schemas.microsoft.com/office/drawing/2014/main" xmlns="" id="{63EEE129-64D1-4E9E-BDA5-7E719EAA43B5}"/>
              </a:ext>
            </a:extLst>
          </p:cNvPr>
          <p:cNvSpPr/>
          <p:nvPr/>
        </p:nvSpPr>
        <p:spPr>
          <a:xfrm>
            <a:off x="6321102" y="2622877"/>
            <a:ext cx="4700084" cy="115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0"/>
              </a:spcBef>
              <a:buClr>
                <a:srgbClr val="284A8C"/>
              </a:buClr>
              <a:buSzPct val="70000"/>
            </a:pPr>
            <a:r>
              <a:rPr lang="ru-RU" sz="12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ДОЛГОВЫМ ЦЕННЫМ БУМАГАМ</a:t>
            </a:r>
          </a:p>
          <a:p>
            <a:pPr>
              <a:spcBef>
                <a:spcPts val="2000"/>
              </a:spcBef>
              <a:buClr>
                <a:srgbClr val="284A8C"/>
              </a:buClr>
              <a:buSzPct val="70000"/>
            </a:pPr>
            <a:r>
              <a:rPr lang="ru-RU" sz="12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КОМПАНИЯМ ПРОЕКТНОГО ФИНАНСИРОВАНИЯ</a:t>
            </a:r>
          </a:p>
          <a:p>
            <a:pPr>
              <a:spcBef>
                <a:spcPts val="2000"/>
              </a:spcBef>
              <a:buClr>
                <a:srgbClr val="284A8C"/>
              </a:buClr>
              <a:buSzPct val="70000"/>
            </a:pPr>
            <a:r>
              <a:rPr lang="ru-RU" sz="1200" dirty="0">
                <a:solidFill>
                  <a:srgbClr val="22222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ХОЛДИНГОВЫМ КОМПАНИЯМ</a:t>
            </a:r>
          </a:p>
        </p:txBody>
      </p:sp>
      <p:grpSp>
        <p:nvGrpSpPr>
          <p:cNvPr id="139" name="Group 11">
            <a:extLst>
              <a:ext uri="{FF2B5EF4-FFF2-40B4-BE49-F238E27FC236}">
                <a16:creationId xmlns:a16="http://schemas.microsoft.com/office/drawing/2014/main" xmlns="" id="{D9DE7D5E-DC4D-4182-8B45-D9834D3D78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75890" y="2594926"/>
            <a:ext cx="445246" cy="297157"/>
            <a:chOff x="217" y="950"/>
            <a:chExt cx="454" cy="303"/>
          </a:xfrm>
          <a:noFill/>
        </p:grpSpPr>
        <p:sp>
          <p:nvSpPr>
            <p:cNvPr id="140" name="Oval 12">
              <a:extLst>
                <a:ext uri="{FF2B5EF4-FFF2-40B4-BE49-F238E27FC236}">
                  <a16:creationId xmlns:a16="http://schemas.microsoft.com/office/drawing/2014/main" xmlns="" id="{BB7AC72B-1E33-48F8-B9DD-6B90A7D61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" y="950"/>
              <a:ext cx="76" cy="95"/>
            </a:xfrm>
            <a:prstGeom prst="ellipse">
              <a:avLst/>
            </a:pr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Freeform 13">
              <a:extLst>
                <a:ext uri="{FF2B5EF4-FFF2-40B4-BE49-F238E27FC236}">
                  <a16:creationId xmlns:a16="http://schemas.microsoft.com/office/drawing/2014/main" xmlns="" id="{FE1C236E-A52A-4E49-990E-EEA1E6F85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" y="1073"/>
              <a:ext cx="132" cy="76"/>
            </a:xfrm>
            <a:custGeom>
              <a:avLst/>
              <a:gdLst>
                <a:gd name="T0" fmla="*/ 4 w 56"/>
                <a:gd name="T1" fmla="*/ 3 h 32"/>
                <a:gd name="T2" fmla="*/ 24 w 56"/>
                <a:gd name="T3" fmla="*/ 0 h 32"/>
                <a:gd name="T4" fmla="*/ 56 w 56"/>
                <a:gd name="T5" fmla="*/ 23 h 32"/>
                <a:gd name="T6" fmla="*/ 56 w 56"/>
                <a:gd name="T7" fmla="*/ 32 h 32"/>
                <a:gd name="T8" fmla="*/ 25 w 56"/>
                <a:gd name="T9" fmla="*/ 32 h 32"/>
                <a:gd name="T10" fmla="*/ 0 w 56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2">
                  <a:moveTo>
                    <a:pt x="4" y="3"/>
                  </a:moveTo>
                  <a:cubicBezTo>
                    <a:pt x="10" y="1"/>
                    <a:pt x="16" y="0"/>
                    <a:pt x="24" y="0"/>
                  </a:cubicBezTo>
                  <a:cubicBezTo>
                    <a:pt x="50" y="0"/>
                    <a:pt x="56" y="13"/>
                    <a:pt x="56" y="23"/>
                  </a:cubicBezTo>
                  <a:cubicBezTo>
                    <a:pt x="56" y="29"/>
                    <a:pt x="56" y="32"/>
                    <a:pt x="56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0" y="32"/>
                    <a:pt x="0" y="32"/>
                    <a:pt x="0" y="32"/>
                  </a:cubicBezTo>
                </a:path>
              </a:pathLst>
            </a:cu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Oval 14">
              <a:extLst>
                <a:ext uri="{FF2B5EF4-FFF2-40B4-BE49-F238E27FC236}">
                  <a16:creationId xmlns:a16="http://schemas.microsoft.com/office/drawing/2014/main" xmlns="" id="{DB2D1061-4BB9-447E-A672-785CAE6B9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" y="950"/>
              <a:ext cx="76" cy="95"/>
            </a:xfrm>
            <a:prstGeom prst="ellipse">
              <a:avLst/>
            </a:pr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3" name="Freeform 15">
              <a:extLst>
                <a:ext uri="{FF2B5EF4-FFF2-40B4-BE49-F238E27FC236}">
                  <a16:creationId xmlns:a16="http://schemas.microsoft.com/office/drawing/2014/main" xmlns="" id="{B500FCB7-7878-46F0-9EB4-8A33F7296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" y="1073"/>
              <a:ext cx="132" cy="76"/>
            </a:xfrm>
            <a:custGeom>
              <a:avLst/>
              <a:gdLst>
                <a:gd name="T0" fmla="*/ 52 w 56"/>
                <a:gd name="T1" fmla="*/ 3 h 32"/>
                <a:gd name="T2" fmla="*/ 32 w 56"/>
                <a:gd name="T3" fmla="*/ 0 h 32"/>
                <a:gd name="T4" fmla="*/ 0 w 56"/>
                <a:gd name="T5" fmla="*/ 23 h 32"/>
                <a:gd name="T6" fmla="*/ 0 w 56"/>
                <a:gd name="T7" fmla="*/ 32 h 32"/>
                <a:gd name="T8" fmla="*/ 31 w 56"/>
                <a:gd name="T9" fmla="*/ 32 h 32"/>
                <a:gd name="T10" fmla="*/ 56 w 56"/>
                <a:gd name="T11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32">
                  <a:moveTo>
                    <a:pt x="52" y="3"/>
                  </a:moveTo>
                  <a:cubicBezTo>
                    <a:pt x="46" y="1"/>
                    <a:pt x="40" y="0"/>
                    <a:pt x="32" y="0"/>
                  </a:cubicBezTo>
                  <a:cubicBezTo>
                    <a:pt x="6" y="0"/>
                    <a:pt x="0" y="13"/>
                    <a:pt x="0" y="23"/>
                  </a:cubicBezTo>
                  <a:cubicBezTo>
                    <a:pt x="0" y="29"/>
                    <a:pt x="0" y="32"/>
                    <a:pt x="0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56" y="32"/>
                    <a:pt x="56" y="32"/>
                    <a:pt x="56" y="32"/>
                  </a:cubicBezTo>
                </a:path>
              </a:pathLst>
            </a:cu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4" name="Oval 16">
              <a:extLst>
                <a:ext uri="{FF2B5EF4-FFF2-40B4-BE49-F238E27FC236}">
                  <a16:creationId xmlns:a16="http://schemas.microsoft.com/office/drawing/2014/main" xmlns="" id="{0B390C87-4482-44F0-9233-1BAA41B6C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" y="1054"/>
              <a:ext cx="76" cy="95"/>
            </a:xfrm>
            <a:prstGeom prst="ellipse">
              <a:avLst/>
            </a:pr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5" name="Freeform 17">
              <a:extLst>
                <a:ext uri="{FF2B5EF4-FFF2-40B4-BE49-F238E27FC236}">
                  <a16:creationId xmlns:a16="http://schemas.microsoft.com/office/drawing/2014/main" xmlns="" id="{6B2FF0A6-14EC-4001-BD34-26790E4E0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" y="1177"/>
              <a:ext cx="152" cy="76"/>
            </a:xfrm>
            <a:custGeom>
              <a:avLst/>
              <a:gdLst>
                <a:gd name="T0" fmla="*/ 32 w 64"/>
                <a:gd name="T1" fmla="*/ 0 h 32"/>
                <a:gd name="T2" fmla="*/ 32 w 64"/>
                <a:gd name="T3" fmla="*/ 0 h 32"/>
                <a:gd name="T4" fmla="*/ 0 w 64"/>
                <a:gd name="T5" fmla="*/ 23 h 32"/>
                <a:gd name="T6" fmla="*/ 0 w 64"/>
                <a:gd name="T7" fmla="*/ 32 h 32"/>
                <a:gd name="T8" fmla="*/ 32 w 64"/>
                <a:gd name="T9" fmla="*/ 32 h 32"/>
                <a:gd name="T10" fmla="*/ 64 w 64"/>
                <a:gd name="T11" fmla="*/ 32 h 32"/>
                <a:gd name="T12" fmla="*/ 64 w 64"/>
                <a:gd name="T13" fmla="*/ 23 h 32"/>
                <a:gd name="T14" fmla="*/ 32 w 64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" h="32">
                  <a:moveTo>
                    <a:pt x="32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6" y="0"/>
                    <a:pt x="0" y="13"/>
                    <a:pt x="0" y="23"/>
                  </a:cubicBezTo>
                  <a:cubicBezTo>
                    <a:pt x="0" y="29"/>
                    <a:pt x="0" y="32"/>
                    <a:pt x="0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4" y="29"/>
                    <a:pt x="64" y="23"/>
                  </a:cubicBezTo>
                  <a:cubicBezTo>
                    <a:pt x="64" y="13"/>
                    <a:pt x="58" y="0"/>
                    <a:pt x="32" y="0"/>
                  </a:cubicBezTo>
                  <a:close/>
                </a:path>
              </a:pathLst>
            </a:cu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6" name="Line 18">
              <a:extLst>
                <a:ext uri="{FF2B5EF4-FFF2-40B4-BE49-F238E27FC236}">
                  <a16:creationId xmlns:a16="http://schemas.microsoft.com/office/drawing/2014/main" xmlns="" id="{7E6EE665-7F3B-46CE-9362-9A5D003D5E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" y="1149"/>
              <a:ext cx="28" cy="0"/>
            </a:xfrm>
            <a:prstGeom prst="line">
              <a:avLst/>
            </a:pr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Line 19">
              <a:extLst>
                <a:ext uri="{FF2B5EF4-FFF2-40B4-BE49-F238E27FC236}">
                  <a16:creationId xmlns:a16="http://schemas.microsoft.com/office/drawing/2014/main" xmlns="" id="{1DAF81E6-42BB-4043-B33D-88C80F30A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3" y="1149"/>
              <a:ext cx="28" cy="0"/>
            </a:xfrm>
            <a:prstGeom prst="line">
              <a:avLst/>
            </a:pr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Line 20">
              <a:extLst>
                <a:ext uri="{FF2B5EF4-FFF2-40B4-BE49-F238E27FC236}">
                  <a16:creationId xmlns:a16="http://schemas.microsoft.com/office/drawing/2014/main" xmlns="" id="{1ABF4C46-81BA-4C42-A77A-C222043C13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7" y="1253"/>
              <a:ext cx="454" cy="0"/>
            </a:xfrm>
            <a:prstGeom prst="line">
              <a:avLst/>
            </a:pr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49" name="Group 23">
            <a:extLst>
              <a:ext uri="{FF2B5EF4-FFF2-40B4-BE49-F238E27FC236}">
                <a16:creationId xmlns:a16="http://schemas.microsoft.com/office/drawing/2014/main" xmlns="" id="{D702EFE5-C8FF-404F-8D10-A0DECDE6235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19782" y="3016055"/>
            <a:ext cx="386360" cy="340227"/>
            <a:chOff x="295" y="1272"/>
            <a:chExt cx="335" cy="295"/>
          </a:xfrm>
          <a:noFill/>
        </p:grpSpPr>
        <p:sp>
          <p:nvSpPr>
            <p:cNvPr id="150" name="Line 24">
              <a:extLst>
                <a:ext uri="{FF2B5EF4-FFF2-40B4-BE49-F238E27FC236}">
                  <a16:creationId xmlns:a16="http://schemas.microsoft.com/office/drawing/2014/main" xmlns="" id="{29D82150-5C3B-4978-AEE4-D26B123650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" y="1368"/>
              <a:ext cx="284" cy="0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Freeform 25">
              <a:extLst>
                <a:ext uri="{FF2B5EF4-FFF2-40B4-BE49-F238E27FC236}">
                  <a16:creationId xmlns:a16="http://schemas.microsoft.com/office/drawing/2014/main" xmlns="" id="{1BD358E3-C219-4889-B645-BEB7C03B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" y="1272"/>
              <a:ext cx="278" cy="73"/>
            </a:xfrm>
            <a:custGeom>
              <a:avLst/>
              <a:gdLst>
                <a:gd name="T0" fmla="*/ 278 w 278"/>
                <a:gd name="T1" fmla="*/ 73 h 73"/>
                <a:gd name="T2" fmla="*/ 139 w 278"/>
                <a:gd name="T3" fmla="*/ 0 h 73"/>
                <a:gd name="T4" fmla="*/ 0 w 278"/>
                <a:gd name="T5" fmla="*/ 73 h 73"/>
                <a:gd name="T6" fmla="*/ 278 w 278"/>
                <a:gd name="T7" fmla="*/ 73 h 73"/>
                <a:gd name="T8" fmla="*/ 278 w 278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73">
                  <a:moveTo>
                    <a:pt x="278" y="73"/>
                  </a:moveTo>
                  <a:lnTo>
                    <a:pt x="139" y="0"/>
                  </a:lnTo>
                  <a:lnTo>
                    <a:pt x="0" y="73"/>
                  </a:lnTo>
                  <a:lnTo>
                    <a:pt x="278" y="73"/>
                  </a:lnTo>
                  <a:lnTo>
                    <a:pt x="278" y="73"/>
                  </a:lnTo>
                  <a:close/>
                </a:path>
              </a:pathLst>
            </a:cu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Line 26">
              <a:extLst>
                <a:ext uri="{FF2B5EF4-FFF2-40B4-BE49-F238E27FC236}">
                  <a16:creationId xmlns:a16="http://schemas.microsoft.com/office/drawing/2014/main" xmlns="" id="{B9876674-648A-49FA-8FD3-42C4E3A257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" y="1513"/>
              <a:ext cx="269" cy="0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Line 27">
              <a:extLst>
                <a:ext uri="{FF2B5EF4-FFF2-40B4-BE49-F238E27FC236}">
                  <a16:creationId xmlns:a16="http://schemas.microsoft.com/office/drawing/2014/main" xmlns="" id="{D857E7C3-C6FF-441D-80B1-AEC46A58CD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" y="1539"/>
              <a:ext cx="300" cy="0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Line 28">
              <a:extLst>
                <a:ext uri="{FF2B5EF4-FFF2-40B4-BE49-F238E27FC236}">
                  <a16:creationId xmlns:a16="http://schemas.microsoft.com/office/drawing/2014/main" xmlns="" id="{B2B4220A-74B7-422D-880A-680E2FA0A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5" y="1567"/>
              <a:ext cx="335" cy="0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Line 29">
              <a:extLst>
                <a:ext uri="{FF2B5EF4-FFF2-40B4-BE49-F238E27FC236}">
                  <a16:creationId xmlns:a16="http://schemas.microsoft.com/office/drawing/2014/main" xmlns="" id="{725A4E99-5D8B-4F1F-AB0B-21343407A7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6" y="1371"/>
              <a:ext cx="0" cy="142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Line 30">
              <a:extLst>
                <a:ext uri="{FF2B5EF4-FFF2-40B4-BE49-F238E27FC236}">
                  <a16:creationId xmlns:a16="http://schemas.microsoft.com/office/drawing/2014/main" xmlns="" id="{771C78DE-0C44-432E-B373-D45A9900BF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2" y="1371"/>
              <a:ext cx="0" cy="142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Line 31">
              <a:extLst>
                <a:ext uri="{FF2B5EF4-FFF2-40B4-BE49-F238E27FC236}">
                  <a16:creationId xmlns:a16="http://schemas.microsoft.com/office/drawing/2014/main" xmlns="" id="{6A54A2D3-A63E-4025-8A91-AF47F90447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" y="1371"/>
              <a:ext cx="0" cy="142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Line 32">
              <a:extLst>
                <a:ext uri="{FF2B5EF4-FFF2-40B4-BE49-F238E27FC236}">
                  <a16:creationId xmlns:a16="http://schemas.microsoft.com/office/drawing/2014/main" xmlns="" id="{537BF8B5-1745-4C91-80D3-4776226351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" y="1371"/>
              <a:ext cx="0" cy="142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Line 33">
              <a:extLst>
                <a:ext uri="{FF2B5EF4-FFF2-40B4-BE49-F238E27FC236}">
                  <a16:creationId xmlns:a16="http://schemas.microsoft.com/office/drawing/2014/main" xmlns="" id="{90168BD9-CB80-4D23-9279-E30D836069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8" y="1371"/>
              <a:ext cx="0" cy="142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Line 34">
              <a:extLst>
                <a:ext uri="{FF2B5EF4-FFF2-40B4-BE49-F238E27FC236}">
                  <a16:creationId xmlns:a16="http://schemas.microsoft.com/office/drawing/2014/main" xmlns="" id="{543D4C44-F0E9-45D3-BA17-813A3145F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3" y="1371"/>
              <a:ext cx="0" cy="142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61" name="Group 37">
            <a:extLst>
              <a:ext uri="{FF2B5EF4-FFF2-40B4-BE49-F238E27FC236}">
                <a16:creationId xmlns:a16="http://schemas.microsoft.com/office/drawing/2014/main" xmlns="" id="{C920A7E9-D4E4-4554-BC80-A82574BDC7C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2090" y="3484903"/>
            <a:ext cx="354066" cy="364447"/>
            <a:chOff x="310" y="1610"/>
            <a:chExt cx="307" cy="316"/>
          </a:xfrm>
          <a:noFill/>
        </p:grpSpPr>
        <p:sp>
          <p:nvSpPr>
            <p:cNvPr id="162" name="Line 38">
              <a:extLst>
                <a:ext uri="{FF2B5EF4-FFF2-40B4-BE49-F238E27FC236}">
                  <a16:creationId xmlns:a16="http://schemas.microsoft.com/office/drawing/2014/main" xmlns="" id="{F0988954-07FB-42BB-8074-254A6AD53F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" y="1664"/>
              <a:ext cx="109" cy="40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Line 39">
              <a:extLst>
                <a:ext uri="{FF2B5EF4-FFF2-40B4-BE49-F238E27FC236}">
                  <a16:creationId xmlns:a16="http://schemas.microsoft.com/office/drawing/2014/main" xmlns="" id="{9D76EBA4-DFC2-4266-8E32-01A8D22156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3" y="1610"/>
              <a:ext cx="108" cy="40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Line 40">
              <a:extLst>
                <a:ext uri="{FF2B5EF4-FFF2-40B4-BE49-F238E27FC236}">
                  <a16:creationId xmlns:a16="http://schemas.microsoft.com/office/drawing/2014/main" xmlns="" id="{2712C09B-248A-4616-A10C-A0AD351679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4" y="1678"/>
              <a:ext cx="0" cy="248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Line 41">
              <a:extLst>
                <a:ext uri="{FF2B5EF4-FFF2-40B4-BE49-F238E27FC236}">
                  <a16:creationId xmlns:a16="http://schemas.microsoft.com/office/drawing/2014/main" xmlns="" id="{B48B8849-DE0D-4769-8C73-7F02CDEEBA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" y="1926"/>
              <a:ext cx="156" cy="0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Oval 42">
              <a:extLst>
                <a:ext uri="{FF2B5EF4-FFF2-40B4-BE49-F238E27FC236}">
                  <a16:creationId xmlns:a16="http://schemas.microsoft.com/office/drawing/2014/main" xmlns="" id="{2FB76461-5EA6-4258-B551-3EFDDF3892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" y="1641"/>
              <a:ext cx="38" cy="37"/>
            </a:xfrm>
            <a:prstGeom prst="ellips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Line 43">
              <a:extLst>
                <a:ext uri="{FF2B5EF4-FFF2-40B4-BE49-F238E27FC236}">
                  <a16:creationId xmlns:a16="http://schemas.microsoft.com/office/drawing/2014/main" xmlns="" id="{FB62AB44-977C-4AA4-AE07-882C4AD9C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" y="1846"/>
              <a:ext cx="112" cy="0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44">
              <a:extLst>
                <a:ext uri="{FF2B5EF4-FFF2-40B4-BE49-F238E27FC236}">
                  <a16:creationId xmlns:a16="http://schemas.microsoft.com/office/drawing/2014/main" xmlns="" id="{C96AD29F-885D-4714-80A9-64561D196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" y="1714"/>
              <a:ext cx="114" cy="179"/>
            </a:xfrm>
            <a:custGeom>
              <a:avLst/>
              <a:gdLst>
                <a:gd name="T0" fmla="*/ 2 w 48"/>
                <a:gd name="T1" fmla="*/ 61 h 76"/>
                <a:gd name="T2" fmla="*/ 24 w 48"/>
                <a:gd name="T3" fmla="*/ 76 h 76"/>
                <a:gd name="T4" fmla="*/ 46 w 48"/>
                <a:gd name="T5" fmla="*/ 61 h 76"/>
                <a:gd name="T6" fmla="*/ 47 w 48"/>
                <a:gd name="T7" fmla="*/ 53 h 76"/>
                <a:gd name="T8" fmla="*/ 28 w 48"/>
                <a:gd name="T9" fmla="*/ 2 h 76"/>
                <a:gd name="T10" fmla="*/ 26 w 48"/>
                <a:gd name="T11" fmla="*/ 0 h 76"/>
                <a:gd name="T12" fmla="*/ 22 w 48"/>
                <a:gd name="T13" fmla="*/ 2 h 76"/>
                <a:gd name="T14" fmla="*/ 22 w 48"/>
                <a:gd name="T15" fmla="*/ 2 h 76"/>
                <a:gd name="T16" fmla="*/ 1 w 48"/>
                <a:gd name="T17" fmla="*/ 53 h 76"/>
                <a:gd name="T18" fmla="*/ 2 w 48"/>
                <a:gd name="T19" fmla="*/ 6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76">
                  <a:moveTo>
                    <a:pt x="2" y="61"/>
                  </a:moveTo>
                  <a:cubicBezTo>
                    <a:pt x="6" y="70"/>
                    <a:pt x="14" y="76"/>
                    <a:pt x="24" y="76"/>
                  </a:cubicBezTo>
                  <a:cubicBezTo>
                    <a:pt x="34" y="76"/>
                    <a:pt x="42" y="70"/>
                    <a:pt x="46" y="61"/>
                  </a:cubicBezTo>
                  <a:cubicBezTo>
                    <a:pt x="48" y="58"/>
                    <a:pt x="48" y="56"/>
                    <a:pt x="47" y="53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1"/>
                    <a:pt x="27" y="1"/>
                    <a:pt x="26" y="0"/>
                  </a:cubicBezTo>
                  <a:cubicBezTo>
                    <a:pt x="24" y="0"/>
                    <a:pt x="23" y="0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15" y="22"/>
                    <a:pt x="8" y="33"/>
                    <a:pt x="1" y="53"/>
                  </a:cubicBezTo>
                  <a:cubicBezTo>
                    <a:pt x="0" y="56"/>
                    <a:pt x="0" y="58"/>
                    <a:pt x="2" y="61"/>
                  </a:cubicBezTo>
                  <a:close/>
                </a:path>
              </a:pathLst>
            </a:cu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Line 45">
              <a:extLst>
                <a:ext uri="{FF2B5EF4-FFF2-40B4-BE49-F238E27FC236}">
                  <a16:creationId xmlns:a16="http://schemas.microsoft.com/office/drawing/2014/main" xmlns="" id="{946DB9C1-EFD3-480A-92B8-CABD9A2849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4" y="1777"/>
              <a:ext cx="111" cy="0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46">
              <a:extLst>
                <a:ext uri="{FF2B5EF4-FFF2-40B4-BE49-F238E27FC236}">
                  <a16:creationId xmlns:a16="http://schemas.microsoft.com/office/drawing/2014/main" xmlns="" id="{C4D5E546-2137-4906-93A8-A80F7E2A7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" y="1643"/>
              <a:ext cx="113" cy="182"/>
            </a:xfrm>
            <a:custGeom>
              <a:avLst/>
              <a:gdLst>
                <a:gd name="T0" fmla="*/ 1 w 48"/>
                <a:gd name="T1" fmla="*/ 62 h 77"/>
                <a:gd name="T2" fmla="*/ 24 w 48"/>
                <a:gd name="T3" fmla="*/ 77 h 77"/>
                <a:gd name="T4" fmla="*/ 46 w 48"/>
                <a:gd name="T5" fmla="*/ 62 h 77"/>
                <a:gd name="T6" fmla="*/ 46 w 48"/>
                <a:gd name="T7" fmla="*/ 53 h 77"/>
                <a:gd name="T8" fmla="*/ 27 w 48"/>
                <a:gd name="T9" fmla="*/ 3 h 77"/>
                <a:gd name="T10" fmla="*/ 25 w 48"/>
                <a:gd name="T11" fmla="*/ 1 h 77"/>
                <a:gd name="T12" fmla="*/ 22 w 48"/>
                <a:gd name="T13" fmla="*/ 3 h 77"/>
                <a:gd name="T14" fmla="*/ 22 w 48"/>
                <a:gd name="T15" fmla="*/ 3 h 77"/>
                <a:gd name="T16" fmla="*/ 1 w 48"/>
                <a:gd name="T17" fmla="*/ 54 h 77"/>
                <a:gd name="T18" fmla="*/ 1 w 48"/>
                <a:gd name="T19" fmla="*/ 62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77">
                  <a:moveTo>
                    <a:pt x="1" y="62"/>
                  </a:moveTo>
                  <a:cubicBezTo>
                    <a:pt x="6" y="71"/>
                    <a:pt x="14" y="77"/>
                    <a:pt x="24" y="77"/>
                  </a:cubicBezTo>
                  <a:cubicBezTo>
                    <a:pt x="33" y="77"/>
                    <a:pt x="41" y="71"/>
                    <a:pt x="46" y="62"/>
                  </a:cubicBezTo>
                  <a:cubicBezTo>
                    <a:pt x="48" y="59"/>
                    <a:pt x="48" y="57"/>
                    <a:pt x="46" y="53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4" y="0"/>
                    <a:pt x="22" y="1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15" y="23"/>
                    <a:pt x="8" y="34"/>
                    <a:pt x="1" y="54"/>
                  </a:cubicBezTo>
                  <a:cubicBezTo>
                    <a:pt x="0" y="57"/>
                    <a:pt x="0" y="59"/>
                    <a:pt x="1" y="62"/>
                  </a:cubicBezTo>
                  <a:close/>
                </a:path>
              </a:pathLst>
            </a:cu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1" name="Group 49">
            <a:extLst>
              <a:ext uri="{FF2B5EF4-FFF2-40B4-BE49-F238E27FC236}">
                <a16:creationId xmlns:a16="http://schemas.microsoft.com/office/drawing/2014/main" xmlns="" id="{E272B166-87B4-4034-B54B-EAAC0135DDA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34278" y="2619019"/>
            <a:ext cx="364447" cy="362140"/>
            <a:chOff x="308" y="2019"/>
            <a:chExt cx="316" cy="314"/>
          </a:xfrm>
          <a:noFill/>
        </p:grpSpPr>
        <p:sp>
          <p:nvSpPr>
            <p:cNvPr id="172" name="Oval 50">
              <a:extLst>
                <a:ext uri="{FF2B5EF4-FFF2-40B4-BE49-F238E27FC236}">
                  <a16:creationId xmlns:a16="http://schemas.microsoft.com/office/drawing/2014/main" xmlns="" id="{F42F54BB-A38A-4D9C-9F9B-12CB0526C4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" y="2175"/>
              <a:ext cx="113" cy="115"/>
            </a:xfrm>
            <a:prstGeom prst="ellipse">
              <a:avLst/>
            </a:pr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Freeform 51">
              <a:extLst>
                <a:ext uri="{FF2B5EF4-FFF2-40B4-BE49-F238E27FC236}">
                  <a16:creationId xmlns:a16="http://schemas.microsoft.com/office/drawing/2014/main" xmlns="" id="{BB70B624-3B48-4D8F-9B31-D7705C41B7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" y="2019"/>
              <a:ext cx="316" cy="222"/>
            </a:xfrm>
            <a:custGeom>
              <a:avLst/>
              <a:gdLst>
                <a:gd name="T0" fmla="*/ 134 w 134"/>
                <a:gd name="T1" fmla="*/ 32 h 94"/>
                <a:gd name="T2" fmla="*/ 134 w 134"/>
                <a:gd name="T3" fmla="*/ 89 h 94"/>
                <a:gd name="T4" fmla="*/ 129 w 134"/>
                <a:gd name="T5" fmla="*/ 94 h 94"/>
                <a:gd name="T6" fmla="*/ 117 w 134"/>
                <a:gd name="T7" fmla="*/ 94 h 94"/>
                <a:gd name="T8" fmla="*/ 65 w 134"/>
                <a:gd name="T9" fmla="*/ 94 h 94"/>
                <a:gd name="T10" fmla="*/ 5 w 134"/>
                <a:gd name="T11" fmla="*/ 94 h 94"/>
                <a:gd name="T12" fmla="*/ 0 w 134"/>
                <a:gd name="T13" fmla="*/ 89 h 94"/>
                <a:gd name="T14" fmla="*/ 0 w 134"/>
                <a:gd name="T15" fmla="*/ 5 h 94"/>
                <a:gd name="T16" fmla="*/ 5 w 134"/>
                <a:gd name="T17" fmla="*/ 0 h 94"/>
                <a:gd name="T18" fmla="*/ 102 w 134"/>
                <a:gd name="T19" fmla="*/ 0 h 94"/>
                <a:gd name="T20" fmla="*/ 134 w 134"/>
                <a:gd name="T21" fmla="*/ 32 h 94"/>
                <a:gd name="T22" fmla="*/ 107 w 134"/>
                <a:gd name="T23" fmla="*/ 32 h 94"/>
                <a:gd name="T24" fmla="*/ 102 w 134"/>
                <a:gd name="T25" fmla="*/ 27 h 94"/>
                <a:gd name="T26" fmla="*/ 102 w 134"/>
                <a:gd name="T27" fmla="*/ 0 h 94"/>
                <a:gd name="T28" fmla="*/ 134 w 134"/>
                <a:gd name="T29" fmla="*/ 32 h 94"/>
                <a:gd name="T30" fmla="*/ 18 w 134"/>
                <a:gd name="T31" fmla="*/ 21 h 94"/>
                <a:gd name="T32" fmla="*/ 85 w 134"/>
                <a:gd name="T33" fmla="*/ 21 h 94"/>
                <a:gd name="T34" fmla="*/ 18 w 134"/>
                <a:gd name="T35" fmla="*/ 37 h 94"/>
                <a:gd name="T36" fmla="*/ 85 w 134"/>
                <a:gd name="T37" fmla="*/ 37 h 94"/>
                <a:gd name="T38" fmla="*/ 18 w 134"/>
                <a:gd name="T39" fmla="*/ 52 h 94"/>
                <a:gd name="T40" fmla="*/ 85 w 134"/>
                <a:gd name="T41" fmla="*/ 52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4" h="94">
                  <a:moveTo>
                    <a:pt x="134" y="32"/>
                  </a:moveTo>
                  <a:cubicBezTo>
                    <a:pt x="134" y="89"/>
                    <a:pt x="134" y="89"/>
                    <a:pt x="134" y="89"/>
                  </a:cubicBezTo>
                  <a:cubicBezTo>
                    <a:pt x="134" y="92"/>
                    <a:pt x="132" y="94"/>
                    <a:pt x="129" y="94"/>
                  </a:cubicBezTo>
                  <a:cubicBezTo>
                    <a:pt x="117" y="94"/>
                    <a:pt x="117" y="94"/>
                    <a:pt x="117" y="94"/>
                  </a:cubicBezTo>
                  <a:moveTo>
                    <a:pt x="65" y="94"/>
                  </a:moveTo>
                  <a:cubicBezTo>
                    <a:pt x="5" y="94"/>
                    <a:pt x="5" y="94"/>
                    <a:pt x="5" y="94"/>
                  </a:cubicBezTo>
                  <a:cubicBezTo>
                    <a:pt x="3" y="94"/>
                    <a:pt x="0" y="92"/>
                    <a:pt x="0" y="8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02" y="0"/>
                    <a:pt x="102" y="0"/>
                    <a:pt x="102" y="0"/>
                  </a:cubicBezTo>
                  <a:moveTo>
                    <a:pt x="134" y="32"/>
                  </a:moveTo>
                  <a:cubicBezTo>
                    <a:pt x="107" y="32"/>
                    <a:pt x="107" y="32"/>
                    <a:pt x="107" y="32"/>
                  </a:cubicBezTo>
                  <a:cubicBezTo>
                    <a:pt x="104" y="32"/>
                    <a:pt x="102" y="30"/>
                    <a:pt x="102" y="27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4" y="32"/>
                    <a:pt x="134" y="32"/>
                    <a:pt x="134" y="32"/>
                  </a:cubicBezTo>
                  <a:close/>
                  <a:moveTo>
                    <a:pt x="18" y="21"/>
                  </a:moveTo>
                  <a:cubicBezTo>
                    <a:pt x="85" y="21"/>
                    <a:pt x="85" y="21"/>
                    <a:pt x="85" y="21"/>
                  </a:cubicBezTo>
                  <a:moveTo>
                    <a:pt x="18" y="37"/>
                  </a:moveTo>
                  <a:cubicBezTo>
                    <a:pt x="85" y="37"/>
                    <a:pt x="85" y="37"/>
                    <a:pt x="85" y="37"/>
                  </a:cubicBezTo>
                  <a:moveTo>
                    <a:pt x="18" y="52"/>
                  </a:moveTo>
                  <a:cubicBezTo>
                    <a:pt x="85" y="52"/>
                    <a:pt x="85" y="52"/>
                    <a:pt x="85" y="52"/>
                  </a:cubicBezTo>
                </a:path>
              </a:pathLst>
            </a:cu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Oval 52">
              <a:extLst>
                <a:ext uri="{FF2B5EF4-FFF2-40B4-BE49-F238E27FC236}">
                  <a16:creationId xmlns:a16="http://schemas.microsoft.com/office/drawing/2014/main" xmlns="" id="{2ED5030E-0C55-4192-BA19-4A6B6A11B5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" y="2205"/>
              <a:ext cx="55" cy="55"/>
            </a:xfrm>
            <a:prstGeom prst="ellipse">
              <a:avLst/>
            </a:prstGeom>
            <a:grpFill/>
            <a:ln w="12700" cap="flat">
              <a:solidFill>
                <a:srgbClr val="79B0D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Freeform 53">
              <a:extLst>
                <a:ext uri="{FF2B5EF4-FFF2-40B4-BE49-F238E27FC236}">
                  <a16:creationId xmlns:a16="http://schemas.microsoft.com/office/drawing/2014/main" xmlns="" id="{C1C2FCE2-9851-440D-A4F6-33ACD0B05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" y="2257"/>
              <a:ext cx="154" cy="76"/>
            </a:xfrm>
            <a:custGeom>
              <a:avLst/>
              <a:gdLst>
                <a:gd name="T0" fmla="*/ 26 w 154"/>
                <a:gd name="T1" fmla="*/ 5 h 76"/>
                <a:gd name="T2" fmla="*/ 0 w 154"/>
                <a:gd name="T3" fmla="*/ 52 h 76"/>
                <a:gd name="T4" fmla="*/ 50 w 154"/>
                <a:gd name="T5" fmla="*/ 76 h 76"/>
                <a:gd name="T6" fmla="*/ 76 w 154"/>
                <a:gd name="T7" fmla="*/ 36 h 76"/>
                <a:gd name="T8" fmla="*/ 102 w 154"/>
                <a:gd name="T9" fmla="*/ 76 h 76"/>
                <a:gd name="T10" fmla="*/ 154 w 154"/>
                <a:gd name="T11" fmla="*/ 52 h 76"/>
                <a:gd name="T12" fmla="*/ 125 w 154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4" h="76">
                  <a:moveTo>
                    <a:pt x="26" y="5"/>
                  </a:moveTo>
                  <a:lnTo>
                    <a:pt x="0" y="52"/>
                  </a:lnTo>
                  <a:lnTo>
                    <a:pt x="50" y="76"/>
                  </a:lnTo>
                  <a:lnTo>
                    <a:pt x="76" y="36"/>
                  </a:lnTo>
                  <a:lnTo>
                    <a:pt x="102" y="76"/>
                  </a:lnTo>
                  <a:lnTo>
                    <a:pt x="154" y="52"/>
                  </a:lnTo>
                  <a:lnTo>
                    <a:pt x="125" y="0"/>
                  </a:lnTo>
                </a:path>
              </a:pathLst>
            </a:cu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76" name="Group 56">
            <a:extLst>
              <a:ext uri="{FF2B5EF4-FFF2-40B4-BE49-F238E27FC236}">
                <a16:creationId xmlns:a16="http://schemas.microsoft.com/office/drawing/2014/main" xmlns="" id="{B243A6B1-4E23-4107-8A77-53E1C01670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734278" y="3040555"/>
            <a:ext cx="381746" cy="337920"/>
            <a:chOff x="292" y="2342"/>
            <a:chExt cx="331" cy="293"/>
          </a:xfrm>
          <a:noFill/>
        </p:grpSpPr>
        <p:sp>
          <p:nvSpPr>
            <p:cNvPr id="177" name="Freeform 57">
              <a:extLst>
                <a:ext uri="{FF2B5EF4-FFF2-40B4-BE49-F238E27FC236}">
                  <a16:creationId xmlns:a16="http://schemas.microsoft.com/office/drawing/2014/main" xmlns="" id="{E18280B1-D9CA-4734-9094-D55C36D04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" y="2498"/>
              <a:ext cx="300" cy="137"/>
            </a:xfrm>
            <a:custGeom>
              <a:avLst/>
              <a:gdLst>
                <a:gd name="T0" fmla="*/ 127 w 127"/>
                <a:gd name="T1" fmla="*/ 0 h 58"/>
                <a:gd name="T2" fmla="*/ 127 w 127"/>
                <a:gd name="T3" fmla="*/ 53 h 58"/>
                <a:gd name="T4" fmla="*/ 122 w 127"/>
                <a:gd name="T5" fmla="*/ 58 h 58"/>
                <a:gd name="T6" fmla="*/ 5 w 127"/>
                <a:gd name="T7" fmla="*/ 58 h 58"/>
                <a:gd name="T8" fmla="*/ 0 w 127"/>
                <a:gd name="T9" fmla="*/ 53 h 58"/>
                <a:gd name="T10" fmla="*/ 0 w 127"/>
                <a:gd name="T11" fmla="*/ 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58">
                  <a:moveTo>
                    <a:pt x="127" y="0"/>
                  </a:moveTo>
                  <a:cubicBezTo>
                    <a:pt x="127" y="53"/>
                    <a:pt x="127" y="53"/>
                    <a:pt x="127" y="53"/>
                  </a:cubicBezTo>
                  <a:cubicBezTo>
                    <a:pt x="127" y="56"/>
                    <a:pt x="124" y="58"/>
                    <a:pt x="122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2" y="58"/>
                    <a:pt x="0" y="56"/>
                    <a:pt x="0" y="53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Freeform 58">
              <a:extLst>
                <a:ext uri="{FF2B5EF4-FFF2-40B4-BE49-F238E27FC236}">
                  <a16:creationId xmlns:a16="http://schemas.microsoft.com/office/drawing/2014/main" xmlns="" id="{FF3E3BE2-51CE-4415-86DE-D7FB0A4901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" y="2342"/>
              <a:ext cx="102" cy="50"/>
            </a:xfrm>
            <a:custGeom>
              <a:avLst/>
              <a:gdLst>
                <a:gd name="T0" fmla="*/ 0 w 43"/>
                <a:gd name="T1" fmla="*/ 21 h 21"/>
                <a:gd name="T2" fmla="*/ 0 w 43"/>
                <a:gd name="T3" fmla="*/ 8 h 21"/>
                <a:gd name="T4" fmla="*/ 8 w 43"/>
                <a:gd name="T5" fmla="*/ 0 h 21"/>
                <a:gd name="T6" fmla="*/ 35 w 43"/>
                <a:gd name="T7" fmla="*/ 0 h 21"/>
                <a:gd name="T8" fmla="*/ 43 w 43"/>
                <a:gd name="T9" fmla="*/ 8 h 21"/>
                <a:gd name="T10" fmla="*/ 43 w 43"/>
                <a:gd name="T1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1">
                  <a:moveTo>
                    <a:pt x="0" y="21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9" y="0"/>
                    <a:pt x="43" y="4"/>
                    <a:pt x="43" y="8"/>
                  </a:cubicBezTo>
                  <a:cubicBezTo>
                    <a:pt x="43" y="21"/>
                    <a:pt x="43" y="21"/>
                    <a:pt x="43" y="21"/>
                  </a:cubicBezTo>
                </a:path>
              </a:pathLst>
            </a:cu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Freeform 59">
              <a:extLst>
                <a:ext uri="{FF2B5EF4-FFF2-40B4-BE49-F238E27FC236}">
                  <a16:creationId xmlns:a16="http://schemas.microsoft.com/office/drawing/2014/main" xmlns="" id="{70513B56-6D51-4103-96DB-9ADAFC4DD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" y="2392"/>
              <a:ext cx="331" cy="132"/>
            </a:xfrm>
            <a:custGeom>
              <a:avLst/>
              <a:gdLst>
                <a:gd name="T0" fmla="*/ 57 w 140"/>
                <a:gd name="T1" fmla="*/ 56 h 56"/>
                <a:gd name="T2" fmla="*/ 0 w 140"/>
                <a:gd name="T3" fmla="*/ 42 h 56"/>
                <a:gd name="T4" fmla="*/ 0 w 140"/>
                <a:gd name="T5" fmla="*/ 5 h 56"/>
                <a:gd name="T6" fmla="*/ 5 w 140"/>
                <a:gd name="T7" fmla="*/ 0 h 56"/>
                <a:gd name="T8" fmla="*/ 136 w 140"/>
                <a:gd name="T9" fmla="*/ 0 h 56"/>
                <a:gd name="T10" fmla="*/ 140 w 140"/>
                <a:gd name="T11" fmla="*/ 5 h 56"/>
                <a:gd name="T12" fmla="*/ 140 w 140"/>
                <a:gd name="T13" fmla="*/ 41 h 56"/>
                <a:gd name="T14" fmla="*/ 83 w 140"/>
                <a:gd name="T15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56">
                  <a:moveTo>
                    <a:pt x="57" y="56"/>
                  </a:moveTo>
                  <a:cubicBezTo>
                    <a:pt x="38" y="55"/>
                    <a:pt x="18" y="51"/>
                    <a:pt x="0" y="4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3" y="0"/>
                    <a:pt x="5" y="0"/>
                  </a:cubicBezTo>
                  <a:cubicBezTo>
                    <a:pt x="136" y="0"/>
                    <a:pt x="136" y="0"/>
                    <a:pt x="136" y="0"/>
                  </a:cubicBezTo>
                  <a:cubicBezTo>
                    <a:pt x="138" y="0"/>
                    <a:pt x="140" y="2"/>
                    <a:pt x="140" y="5"/>
                  </a:cubicBezTo>
                  <a:cubicBezTo>
                    <a:pt x="140" y="41"/>
                    <a:pt x="140" y="41"/>
                    <a:pt x="140" y="41"/>
                  </a:cubicBezTo>
                  <a:cubicBezTo>
                    <a:pt x="123" y="51"/>
                    <a:pt x="103" y="55"/>
                    <a:pt x="83" y="56"/>
                  </a:cubicBezTo>
                </a:path>
              </a:pathLst>
            </a:cu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0" name="Freeform 60">
              <a:extLst>
                <a:ext uri="{FF2B5EF4-FFF2-40B4-BE49-F238E27FC236}">
                  <a16:creationId xmlns:a16="http://schemas.microsoft.com/office/drawing/2014/main" xmlns="" id="{CF2AA45E-E1E9-45E8-8000-252049E10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" y="2508"/>
              <a:ext cx="52" cy="40"/>
            </a:xfrm>
            <a:custGeom>
              <a:avLst/>
              <a:gdLst>
                <a:gd name="T0" fmla="*/ 3 w 22"/>
                <a:gd name="T1" fmla="*/ 0 h 17"/>
                <a:gd name="T2" fmla="*/ 20 w 22"/>
                <a:gd name="T3" fmla="*/ 0 h 17"/>
                <a:gd name="T4" fmla="*/ 22 w 22"/>
                <a:gd name="T5" fmla="*/ 3 h 17"/>
                <a:gd name="T6" fmla="*/ 22 w 22"/>
                <a:gd name="T7" fmla="*/ 14 h 17"/>
                <a:gd name="T8" fmla="*/ 20 w 22"/>
                <a:gd name="T9" fmla="*/ 17 h 17"/>
                <a:gd name="T10" fmla="*/ 3 w 22"/>
                <a:gd name="T11" fmla="*/ 17 h 17"/>
                <a:gd name="T12" fmla="*/ 0 w 22"/>
                <a:gd name="T13" fmla="*/ 14 h 17"/>
                <a:gd name="T14" fmla="*/ 0 w 22"/>
                <a:gd name="T15" fmla="*/ 3 h 17"/>
                <a:gd name="T16" fmla="*/ 3 w 22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17">
                  <a:moveTo>
                    <a:pt x="3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2" y="1"/>
                    <a:pt x="22" y="3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6"/>
                    <a:pt x="21" y="17"/>
                    <a:pt x="20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0" y="16"/>
                    <a:pt x="0" y="1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lose/>
                </a:path>
              </a:pathLst>
            </a:cu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81" name="Group 63">
            <a:extLst>
              <a:ext uri="{FF2B5EF4-FFF2-40B4-BE49-F238E27FC236}">
                <a16:creationId xmlns:a16="http://schemas.microsoft.com/office/drawing/2014/main" xmlns="" id="{464E518E-AD2C-4726-9D46-A19EE9F458E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691530" y="3447899"/>
            <a:ext cx="469398" cy="351014"/>
            <a:chOff x="203" y="2578"/>
            <a:chExt cx="454" cy="396"/>
          </a:xfrm>
          <a:noFill/>
        </p:grpSpPr>
        <p:sp>
          <p:nvSpPr>
            <p:cNvPr id="182" name="Freeform 64">
              <a:extLst>
                <a:ext uri="{FF2B5EF4-FFF2-40B4-BE49-F238E27FC236}">
                  <a16:creationId xmlns:a16="http://schemas.microsoft.com/office/drawing/2014/main" xmlns="" id="{A62E0626-BB77-477F-8356-84A139326E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" y="2767"/>
              <a:ext cx="359" cy="94"/>
            </a:xfrm>
            <a:custGeom>
              <a:avLst/>
              <a:gdLst>
                <a:gd name="T0" fmla="*/ 0 w 152"/>
                <a:gd name="T1" fmla="*/ 40 h 40"/>
                <a:gd name="T2" fmla="*/ 0 w 152"/>
                <a:gd name="T3" fmla="*/ 24 h 40"/>
                <a:gd name="T4" fmla="*/ 24 w 152"/>
                <a:gd name="T5" fmla="*/ 0 h 40"/>
                <a:gd name="T6" fmla="*/ 128 w 152"/>
                <a:gd name="T7" fmla="*/ 0 h 40"/>
                <a:gd name="T8" fmla="*/ 152 w 152"/>
                <a:gd name="T9" fmla="*/ 24 h 40"/>
                <a:gd name="T10" fmla="*/ 152 w 152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2" h="40">
                  <a:moveTo>
                    <a:pt x="0" y="40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11" y="0"/>
                    <a:pt x="24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42" y="0"/>
                    <a:pt x="152" y="11"/>
                    <a:pt x="152" y="24"/>
                  </a:cubicBezTo>
                  <a:cubicBezTo>
                    <a:pt x="152" y="40"/>
                    <a:pt x="152" y="40"/>
                    <a:pt x="152" y="40"/>
                  </a:cubicBezTo>
                </a:path>
              </a:pathLst>
            </a:cu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3" name="Rectangle 65">
              <a:extLst>
                <a:ext uri="{FF2B5EF4-FFF2-40B4-BE49-F238E27FC236}">
                  <a16:creationId xmlns:a16="http://schemas.microsoft.com/office/drawing/2014/main" xmlns="" id="{CA014EEB-FEC9-4FE0-8C58-803FF5C29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" y="2861"/>
              <a:ext cx="113" cy="113"/>
            </a:xfrm>
            <a:prstGeom prst="rect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Rectangle 66">
              <a:extLst>
                <a:ext uri="{FF2B5EF4-FFF2-40B4-BE49-F238E27FC236}">
                  <a16:creationId xmlns:a16="http://schemas.microsoft.com/office/drawing/2014/main" xmlns="" id="{2B158E26-9903-490A-8FFC-DD146C4824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2578"/>
              <a:ext cx="113" cy="113"/>
            </a:xfrm>
            <a:prstGeom prst="rect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Rectangle 67">
              <a:extLst>
                <a:ext uri="{FF2B5EF4-FFF2-40B4-BE49-F238E27FC236}">
                  <a16:creationId xmlns:a16="http://schemas.microsoft.com/office/drawing/2014/main" xmlns="" id="{076B872E-CFA6-46E5-9AFA-33B39DBD9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" y="2861"/>
              <a:ext cx="113" cy="113"/>
            </a:xfrm>
            <a:prstGeom prst="rect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Rectangle 68">
              <a:extLst>
                <a:ext uri="{FF2B5EF4-FFF2-40B4-BE49-F238E27FC236}">
                  <a16:creationId xmlns:a16="http://schemas.microsoft.com/office/drawing/2014/main" xmlns="" id="{0C43ECED-06CB-4C44-A4A1-C7C91D028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3" y="2861"/>
              <a:ext cx="114" cy="113"/>
            </a:xfrm>
            <a:prstGeom prst="rect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Line 69">
              <a:extLst>
                <a:ext uri="{FF2B5EF4-FFF2-40B4-BE49-F238E27FC236}">
                  <a16:creationId xmlns:a16="http://schemas.microsoft.com/office/drawing/2014/main" xmlns="" id="{51759EB9-AE0C-438F-B638-301F75A44C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" y="2691"/>
              <a:ext cx="0" cy="170"/>
            </a:xfrm>
            <a:prstGeom prst="line">
              <a:avLst/>
            </a:prstGeom>
            <a:grpFill/>
            <a:ln w="12700" cap="rnd">
              <a:solidFill>
                <a:srgbClr val="79B0D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188" name="Прямая соединительная линия 187">
            <a:extLst>
              <a:ext uri="{FF2B5EF4-FFF2-40B4-BE49-F238E27FC236}">
                <a16:creationId xmlns:a16="http://schemas.microsoft.com/office/drawing/2014/main" xmlns="" id="{81F80FAE-CEC7-441F-9C9C-AD22A7FD402A}"/>
              </a:ext>
            </a:extLst>
          </p:cNvPr>
          <p:cNvCxnSpPr/>
          <p:nvPr/>
        </p:nvCxnSpPr>
        <p:spPr>
          <a:xfrm>
            <a:off x="567086" y="4447715"/>
            <a:ext cx="4626547" cy="0"/>
          </a:xfrm>
          <a:prstGeom prst="line">
            <a:avLst/>
          </a:prstGeom>
          <a:ln>
            <a:solidFill>
              <a:srgbClr val="79B0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Прямая соединительная линия 188">
            <a:extLst>
              <a:ext uri="{FF2B5EF4-FFF2-40B4-BE49-F238E27FC236}">
                <a16:creationId xmlns:a16="http://schemas.microsoft.com/office/drawing/2014/main" xmlns="" id="{0C5C5F4A-6A9A-4F44-9373-6ACBB6BBDE38}"/>
              </a:ext>
            </a:extLst>
          </p:cNvPr>
          <p:cNvCxnSpPr/>
          <p:nvPr/>
        </p:nvCxnSpPr>
        <p:spPr>
          <a:xfrm>
            <a:off x="8861899" y="5734536"/>
            <a:ext cx="701258" cy="0"/>
          </a:xfrm>
          <a:prstGeom prst="line">
            <a:avLst/>
          </a:prstGeom>
          <a:ln>
            <a:solidFill>
              <a:srgbClr val="79B0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2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F806FDD7-F882-40C1-92E5-11C6E3370F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7412" y="1860375"/>
            <a:ext cx="6354825" cy="644700"/>
          </a:xfrm>
        </p:spPr>
        <p:txBody>
          <a:bodyPr/>
          <a:lstStyle/>
          <a:p>
            <a:r>
              <a:rPr lang="ru-RU" dirty="0"/>
              <a:t>Михаил </a:t>
            </a:r>
            <a:r>
              <a:rPr lang="ru-RU" dirty="0" err="1"/>
              <a:t>Доронкин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72CEE3C1-2EFC-4FFE-96D3-E2475A0F5C75}"/>
              </a:ext>
            </a:extLst>
          </p:cNvPr>
          <p:cNvSpPr/>
          <p:nvPr/>
        </p:nvSpPr>
        <p:spPr>
          <a:xfrm>
            <a:off x="4387149" y="2762935"/>
            <a:ext cx="717508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</a:rPr>
              <a:t>Директор – руководитель </a:t>
            </a:r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ru-RU" sz="2000" dirty="0">
                <a:solidFill>
                  <a:schemeClr val="bg1"/>
                </a:solidFill>
              </a:rPr>
              <a:t>направления банковских рейтингов</a:t>
            </a:r>
          </a:p>
          <a:p>
            <a:pPr algn="r"/>
            <a:endParaRPr lang="en-US" sz="2000" dirty="0">
              <a:solidFill>
                <a:schemeClr val="bg1"/>
              </a:solidFill>
            </a:endParaRP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mikhail.doronkin@ratings.ru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</a:rPr>
              <a:t>+7 (495) 139-35-44</a:t>
            </a:r>
            <a:endParaRPr lang="ru-RU" sz="2000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pPr algn="r"/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626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F7531272-38A4-4CEF-A899-AFEA50B95388}"/>
              </a:ext>
            </a:extLst>
          </p:cNvPr>
          <p:cNvSpPr txBox="1">
            <a:spLocks/>
          </p:cNvSpPr>
          <p:nvPr/>
        </p:nvSpPr>
        <p:spPr>
          <a:xfrm>
            <a:off x="6013050" y="2409975"/>
            <a:ext cx="1050480" cy="39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19FF35D0-E2E1-4CE1-93AE-2BA2821EA9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65576" y="2409975"/>
            <a:ext cx="6860848" cy="1453899"/>
          </a:xfrm>
        </p:spPr>
        <p:txBody>
          <a:bodyPr>
            <a:normAutofit fontScale="25000" lnSpcReduction="20000"/>
          </a:bodyPr>
          <a:lstStyle/>
          <a:p>
            <a:endParaRPr lang="en-US" sz="11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ru-RU" sz="140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Концентрация сектора на крупнейших банках устойчиво растет</a:t>
            </a:r>
            <a:endParaRPr lang="en-US" sz="140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530D485-9BC9-48AD-870B-0F3B7967720C}"/>
              </a:ext>
            </a:extLst>
          </p:cNvPr>
          <p:cNvCxnSpPr>
            <a:cxnSpLocks/>
          </p:cNvCxnSpPr>
          <p:nvPr/>
        </p:nvCxnSpPr>
        <p:spPr>
          <a:xfrm flipV="1">
            <a:off x="2488734" y="2223083"/>
            <a:ext cx="7214532" cy="12077"/>
          </a:xfrm>
          <a:prstGeom prst="line">
            <a:avLst/>
          </a:prstGeom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BE0F456-BDA3-49A4-94FB-F3F5D1A9E093}"/>
              </a:ext>
            </a:extLst>
          </p:cNvPr>
          <p:cNvCxnSpPr>
            <a:cxnSpLocks/>
          </p:cNvCxnSpPr>
          <p:nvPr/>
        </p:nvCxnSpPr>
        <p:spPr>
          <a:xfrm flipV="1">
            <a:off x="2488734" y="4497897"/>
            <a:ext cx="7214532" cy="12077"/>
          </a:xfrm>
          <a:prstGeom prst="line">
            <a:avLst/>
          </a:prstGeom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520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xfrm>
            <a:off x="838200" y="479561"/>
            <a:ext cx="10515600" cy="307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Конкуренция за клиентов концентрируется в крупных банках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B005D29-B3AA-4A04-84E3-1CF557888924}"/>
              </a:ext>
            </a:extLst>
          </p:cNvPr>
          <p:cNvSpPr txBox="1"/>
          <p:nvPr/>
        </p:nvSpPr>
        <p:spPr>
          <a:xfrm>
            <a:off x="3693797" y="5827220"/>
            <a:ext cx="604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505050"/>
                </a:solidFill>
              </a:rPr>
              <a:t>Источник: данные Банка России и кредитных организаций, расчеты НКР</a:t>
            </a:r>
          </a:p>
          <a:p>
            <a:endParaRPr lang="ru-RU" sz="1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69E4F071-2D0B-40D8-B7B8-2D2310CEA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1336863"/>
              </p:ext>
            </p:extLst>
          </p:nvPr>
        </p:nvGraphicFramePr>
        <p:xfrm>
          <a:off x="1115737" y="1400961"/>
          <a:ext cx="8464491" cy="4515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E1D0FF4-C4EA-41EE-AF9C-47E20673346C}"/>
              </a:ext>
            </a:extLst>
          </p:cNvPr>
          <p:cNvSpPr txBox="1"/>
          <p:nvPr/>
        </p:nvSpPr>
        <p:spPr>
          <a:xfrm>
            <a:off x="1227433" y="1570838"/>
            <a:ext cx="2466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Темпы прироста в 2019 году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xmlns="" id="{ABFB6361-ECE1-4AEF-93F2-0E50ABBE87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213955"/>
              </p:ext>
            </p:extLst>
          </p:nvPr>
        </p:nvGraphicFramePr>
        <p:xfrm>
          <a:off x="9381865" y="3920084"/>
          <a:ext cx="2102790" cy="1833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BE5868ED-AFA9-4CEE-81FB-C5E3B9554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6884780"/>
              </p:ext>
            </p:extLst>
          </p:nvPr>
        </p:nvGraphicFramePr>
        <p:xfrm>
          <a:off x="9580228" y="1957739"/>
          <a:ext cx="1711433" cy="1590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6DEC2D0-9E2A-4930-8CD1-B415E9C7B2BB}"/>
              </a:ext>
            </a:extLst>
          </p:cNvPr>
          <p:cNvSpPr/>
          <p:nvPr/>
        </p:nvSpPr>
        <p:spPr>
          <a:xfrm>
            <a:off x="9260939" y="1216295"/>
            <a:ext cx="2478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505050"/>
                </a:solidFill>
              </a:rPr>
              <a:t>Доля топ-30 в активах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38580FA-BE69-40E0-AC02-A42FAE8980EA}"/>
              </a:ext>
            </a:extLst>
          </p:cNvPr>
          <p:cNvSpPr txBox="1"/>
          <p:nvPr/>
        </p:nvSpPr>
        <p:spPr>
          <a:xfrm>
            <a:off x="10150965" y="2637582"/>
            <a:ext cx="802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22222">
                    <a:lumMod val="75000"/>
                    <a:lumOff val="25000"/>
                  </a:srgbClr>
                </a:solidFill>
              </a:rPr>
              <a:t>88%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EEC02C3-EC34-4640-8E5D-29C556803099}"/>
              </a:ext>
            </a:extLst>
          </p:cNvPr>
          <p:cNvSpPr txBox="1"/>
          <p:nvPr/>
        </p:nvSpPr>
        <p:spPr>
          <a:xfrm>
            <a:off x="10251503" y="1735592"/>
            <a:ext cx="7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B65F893-564C-4C8C-A378-5B12AF0345AB}"/>
              </a:ext>
            </a:extLst>
          </p:cNvPr>
          <p:cNvSpPr txBox="1"/>
          <p:nvPr/>
        </p:nvSpPr>
        <p:spPr>
          <a:xfrm>
            <a:off x="10251503" y="3658867"/>
            <a:ext cx="713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2017</a:t>
            </a:r>
          </a:p>
        </p:txBody>
      </p:sp>
    </p:spTree>
    <p:extLst>
      <p:ext uri="{BB962C8B-B14F-4D97-AF65-F5344CB8AC3E}">
        <p14:creationId xmlns:p14="http://schemas.microsoft.com/office/powerpoint/2010/main" val="2868532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xfrm>
            <a:off x="838200" y="412449"/>
            <a:ext cx="10515600" cy="3077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Консолидация сектора происходит в пользу госбанков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7B005D29-B3AA-4A04-84E3-1CF557888924}"/>
              </a:ext>
            </a:extLst>
          </p:cNvPr>
          <p:cNvSpPr txBox="1"/>
          <p:nvPr/>
        </p:nvSpPr>
        <p:spPr>
          <a:xfrm>
            <a:off x="3903990" y="5517213"/>
            <a:ext cx="6046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ru-RU" sz="1200" dirty="0">
                <a:solidFill>
                  <a:srgbClr val="505050"/>
                </a:solidFill>
              </a:rPr>
              <a:t>Источник: данные Банка России и кредитных организаций, расчеты НКР</a:t>
            </a:r>
          </a:p>
          <a:p>
            <a:endParaRPr lang="ru-RU" sz="1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33003D30-E471-416F-AA01-4094C4A378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4705848"/>
              </p:ext>
            </p:extLst>
          </p:nvPr>
        </p:nvGraphicFramePr>
        <p:xfrm>
          <a:off x="1272853" y="2134167"/>
          <a:ext cx="8911381" cy="333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F0BA1582-7CDA-4C64-830D-28368E4FA4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7086120"/>
              </p:ext>
            </p:extLst>
          </p:nvPr>
        </p:nvGraphicFramePr>
        <p:xfrm>
          <a:off x="1149291" y="1017621"/>
          <a:ext cx="10695963" cy="138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705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2">
            <a:extLst>
              <a:ext uri="{FF2B5EF4-FFF2-40B4-BE49-F238E27FC236}">
                <a16:creationId xmlns:a16="http://schemas.microsoft.com/office/drawing/2014/main" xmlns="" id="{F7531272-38A4-4CEF-A899-AFEA50B95388}"/>
              </a:ext>
            </a:extLst>
          </p:cNvPr>
          <p:cNvSpPr txBox="1">
            <a:spLocks/>
          </p:cNvSpPr>
          <p:nvPr/>
        </p:nvSpPr>
        <p:spPr>
          <a:xfrm>
            <a:off x="6013050" y="2409975"/>
            <a:ext cx="1050480" cy="399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84997"/>
              </a:buClr>
              <a:buSzPct val="90000"/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84997"/>
              </a:buClr>
              <a:buSzPct val="80000"/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78A7DA"/>
              </a:buClr>
              <a:buSzPct val="85000"/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xmlns="" id="{19FF35D0-E2E1-4CE1-93AE-2BA2821EA9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67867" y="2421584"/>
            <a:ext cx="6856266" cy="1453899"/>
          </a:xfrm>
        </p:spPr>
        <p:txBody>
          <a:bodyPr>
            <a:normAutofit fontScale="25000" lnSpcReduction="20000"/>
          </a:bodyPr>
          <a:lstStyle/>
          <a:p>
            <a:endParaRPr lang="en-US" sz="11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r>
              <a:rPr lang="ru-RU" sz="15200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Местные банки слабо вовлечены в финансирование региональных экономик</a:t>
            </a:r>
            <a:endParaRPr lang="en-US" sz="15200" dirty="0">
              <a:solidFill>
                <a:schemeClr val="accent1">
                  <a:lumMod val="75000"/>
                  <a:lumOff val="25000"/>
                </a:schemeClr>
              </a:solidFill>
            </a:endParaRPr>
          </a:p>
          <a:p>
            <a:endParaRPr lang="ru-RU" dirty="0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3530D485-9BC9-48AD-870B-0F3B7967720C}"/>
              </a:ext>
            </a:extLst>
          </p:cNvPr>
          <p:cNvCxnSpPr>
            <a:cxnSpLocks/>
          </p:cNvCxnSpPr>
          <p:nvPr/>
        </p:nvCxnSpPr>
        <p:spPr>
          <a:xfrm flipV="1">
            <a:off x="2488734" y="2223083"/>
            <a:ext cx="7214532" cy="12077"/>
          </a:xfrm>
          <a:prstGeom prst="line">
            <a:avLst/>
          </a:prstGeom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0BE0F456-BDA3-49A4-94FB-F3F5D1A9E093}"/>
              </a:ext>
            </a:extLst>
          </p:cNvPr>
          <p:cNvCxnSpPr>
            <a:cxnSpLocks/>
          </p:cNvCxnSpPr>
          <p:nvPr/>
        </p:nvCxnSpPr>
        <p:spPr>
          <a:xfrm flipV="1">
            <a:off x="2488734" y="4497897"/>
            <a:ext cx="7214532" cy="12077"/>
          </a:xfrm>
          <a:prstGeom prst="line">
            <a:avLst/>
          </a:prstGeom>
          <a:ln w="38100">
            <a:solidFill>
              <a:schemeClr val="accent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478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xfrm>
            <a:off x="723900" y="353318"/>
            <a:ext cx="11468100" cy="542925"/>
          </a:xfrm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Доля местных банков в кредитах экономике остается низкой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7DCD1775-4E3F-42B6-AA18-0B05D87E27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832967"/>
              </p:ext>
            </p:extLst>
          </p:nvPr>
        </p:nvGraphicFramePr>
        <p:xfrm>
          <a:off x="274519" y="1342239"/>
          <a:ext cx="6235337" cy="4269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xmlns="" id="{1CB1D670-E3F1-42EE-BCD5-14A04C7F6F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233427"/>
              </p:ext>
            </p:extLst>
          </p:nvPr>
        </p:nvGraphicFramePr>
        <p:xfrm>
          <a:off x="6095999" y="1245765"/>
          <a:ext cx="6096001" cy="4173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A251C86-DDF2-4A2B-A29E-90EDC39FFB04}"/>
              </a:ext>
            </a:extLst>
          </p:cNvPr>
          <p:cNvSpPr txBox="1"/>
          <p:nvPr/>
        </p:nvSpPr>
        <p:spPr>
          <a:xfrm>
            <a:off x="3456265" y="5903716"/>
            <a:ext cx="582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05050"/>
                </a:solidFill>
              </a:rPr>
              <a:t>Без учета Москвы, МО, Санкт-Петербурга и Ленинградской области</a:t>
            </a:r>
          </a:p>
          <a:p>
            <a:r>
              <a:rPr lang="ru-RU" sz="1400" dirty="0">
                <a:solidFill>
                  <a:srgbClr val="505050"/>
                </a:solidFill>
              </a:rPr>
              <a:t>Источник: данные Банка России, расчеты НКР</a:t>
            </a:r>
          </a:p>
        </p:txBody>
      </p:sp>
    </p:spTree>
    <p:extLst>
      <p:ext uri="{BB962C8B-B14F-4D97-AF65-F5344CB8AC3E}">
        <p14:creationId xmlns:p14="http://schemas.microsoft.com/office/powerpoint/2010/main" val="3362202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xfrm>
            <a:off x="723900" y="353318"/>
            <a:ext cx="11468100" cy="542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Лишь в двух регионах доля местных банков в кредитах экономике превышает 10%</a:t>
            </a:r>
            <a:endParaRPr lang="en-US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xmlns="" id="{C4B881DE-EDDC-4440-B529-1261DCC1E4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251899"/>
              </p:ext>
            </p:extLst>
          </p:nvPr>
        </p:nvGraphicFramePr>
        <p:xfrm>
          <a:off x="272555" y="1567464"/>
          <a:ext cx="5823445" cy="401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48715CA9-8026-4D09-ABA6-C39A957D18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80385"/>
              </p:ext>
            </p:extLst>
          </p:nvPr>
        </p:nvGraphicFramePr>
        <p:xfrm>
          <a:off x="6242545" y="1572828"/>
          <a:ext cx="5676900" cy="4109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4C5D671-EF9D-4A37-92EC-EEF60104DD12}"/>
              </a:ext>
            </a:extLst>
          </p:cNvPr>
          <p:cNvSpPr txBox="1"/>
          <p:nvPr/>
        </p:nvSpPr>
        <p:spPr>
          <a:xfrm>
            <a:off x="3399114" y="6042505"/>
            <a:ext cx="5822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05050"/>
                </a:solidFill>
              </a:rPr>
              <a:t>Без учета Москвы, МО, Санкт-Петербурга и Ленинградской области</a:t>
            </a:r>
          </a:p>
          <a:p>
            <a:r>
              <a:rPr lang="ru-RU" sz="1400" dirty="0">
                <a:solidFill>
                  <a:srgbClr val="505050"/>
                </a:solidFill>
              </a:rPr>
              <a:t>Источник: данные Банка России, расчеты НКР</a:t>
            </a:r>
          </a:p>
        </p:txBody>
      </p:sp>
    </p:spTree>
    <p:extLst>
      <p:ext uri="{BB962C8B-B14F-4D97-AF65-F5344CB8AC3E}">
        <p14:creationId xmlns:p14="http://schemas.microsoft.com/office/powerpoint/2010/main" val="1732726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Ставки </a:t>
            </a:r>
            <a:endParaRPr lang="en-US" sz="2800" b="1" dirty="0">
              <a:solidFill>
                <a:srgbClr val="79B0D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3718" y="4744038"/>
            <a:ext cx="282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Clr>
                <a:srgbClr val="284A8C"/>
              </a:buClr>
              <a:buSzPct val="70000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УЧЕТ СПЕЦИФИКИ ФИНАНСОВОГО И ОПЕРАЦИОННОГО ЛИЗИНГА</a:t>
            </a:r>
          </a:p>
        </p:txBody>
      </p:sp>
      <p:sp>
        <p:nvSpPr>
          <p:cNvPr id="59" name="Объект 4">
            <a:extLst>
              <a:ext uri="{FF2B5EF4-FFF2-40B4-BE49-F238E27FC236}">
                <a16:creationId xmlns:a16="http://schemas.microsoft.com/office/drawing/2014/main" xmlns="" id="{5154A88F-12A2-4981-9C57-7396D75C7F95}"/>
              </a:ext>
            </a:extLst>
          </p:cNvPr>
          <p:cNvSpPr txBox="1">
            <a:spLocks/>
          </p:cNvSpPr>
          <p:nvPr/>
        </p:nvSpPr>
        <p:spPr>
          <a:xfrm>
            <a:off x="1052081" y="-75546"/>
            <a:ext cx="11218877" cy="1543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D0C4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84997"/>
              </a:buClr>
              <a:buSzPct val="90000"/>
            </a:pPr>
            <a:r>
              <a:rPr lang="ru-RU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Региональные банки опасаются принимать риски</a:t>
            </a:r>
            <a:endParaRPr lang="en-US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7F436A6-F1A2-4C47-B9F3-7D0AFB4A4327}"/>
              </a:ext>
            </a:extLst>
          </p:cNvPr>
          <p:cNvSpPr txBox="1"/>
          <p:nvPr/>
        </p:nvSpPr>
        <p:spPr>
          <a:xfrm>
            <a:off x="2619806" y="1744980"/>
            <a:ext cx="844824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Крупные банки отбирают лучших заемщиков и сконцентрированы на крупных компаниях сегмента МСБ</a:t>
            </a:r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Банки вне топ-30 работают в более рискованном сегменте</a:t>
            </a:r>
          </a:p>
          <a:p>
            <a:endParaRPr lang="ru-RU" sz="2200" dirty="0"/>
          </a:p>
          <a:p>
            <a:endParaRPr lang="ru-RU" sz="2200" dirty="0"/>
          </a:p>
          <a:p>
            <a:endParaRPr lang="ru-RU" sz="2200" dirty="0"/>
          </a:p>
          <a:p>
            <a:r>
              <a:rPr lang="ru-RU" sz="2200" dirty="0"/>
              <a:t>Негативный опыт кризиса – банки отбирают заемщиков крайне осторожно</a:t>
            </a:r>
          </a:p>
          <a:p>
            <a:endParaRPr lang="ru-RU" dirty="0"/>
          </a:p>
        </p:txBody>
      </p:sp>
      <p:pic>
        <p:nvPicPr>
          <p:cNvPr id="8" name="Рисунок 7" descr="Лупа">
            <a:extLst>
              <a:ext uri="{FF2B5EF4-FFF2-40B4-BE49-F238E27FC236}">
                <a16:creationId xmlns:a16="http://schemas.microsoft.com/office/drawing/2014/main" xmlns="" id="{B50D405E-5A86-4A8D-AB76-F02EA5FEEA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629206" y="4610003"/>
            <a:ext cx="914400" cy="914400"/>
          </a:xfrm>
          <a:prstGeom prst="rect">
            <a:avLst/>
          </a:prstGeom>
        </p:spPr>
      </p:pic>
      <p:pic>
        <p:nvPicPr>
          <p:cNvPr id="9" name="Рисунок 8" descr="Пирамида с уровнями">
            <a:extLst>
              <a:ext uri="{FF2B5EF4-FFF2-40B4-BE49-F238E27FC236}">
                <a16:creationId xmlns:a16="http://schemas.microsoft.com/office/drawing/2014/main" xmlns="" id="{FE47BBF9-C1EC-4EEF-818D-4B742B41BF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1561669" y="3198081"/>
            <a:ext cx="914400" cy="914400"/>
          </a:xfrm>
          <a:prstGeom prst="rect">
            <a:avLst/>
          </a:prstGeom>
        </p:spPr>
      </p:pic>
      <p:pic>
        <p:nvPicPr>
          <p:cNvPr id="25" name="Рисунок 24" descr="Фрагменты головоломки">
            <a:extLst>
              <a:ext uri="{FF2B5EF4-FFF2-40B4-BE49-F238E27FC236}">
                <a16:creationId xmlns:a16="http://schemas.microsoft.com/office/drawing/2014/main" xmlns="" id="{E50BD780-38C9-4DFF-B221-0D2A1928C5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629206" y="16311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992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Объект 4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Ставки </a:t>
            </a:r>
            <a:endParaRPr lang="en-US" sz="2800" b="1" dirty="0">
              <a:solidFill>
                <a:srgbClr val="79B0D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3718" y="4744038"/>
            <a:ext cx="2825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  <a:buClr>
                <a:srgbClr val="284A8C"/>
              </a:buClr>
              <a:buSzPct val="70000"/>
            </a:pPr>
            <a:r>
              <a:rPr lang="ru-RU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УЧЕТ СПЕЦИФИКИ ФИНАНСОВОГО И ОПЕРАЦИОННОГО ЛИЗИНГА</a:t>
            </a:r>
          </a:p>
        </p:txBody>
      </p:sp>
      <p:sp>
        <p:nvSpPr>
          <p:cNvPr id="59" name="Объект 4">
            <a:extLst>
              <a:ext uri="{FF2B5EF4-FFF2-40B4-BE49-F238E27FC236}">
                <a16:creationId xmlns:a16="http://schemas.microsoft.com/office/drawing/2014/main" xmlns="" id="{5154A88F-12A2-4981-9C57-7396D75C7F95}"/>
              </a:ext>
            </a:extLst>
          </p:cNvPr>
          <p:cNvSpPr txBox="1">
            <a:spLocks/>
          </p:cNvSpPr>
          <p:nvPr/>
        </p:nvSpPr>
        <p:spPr>
          <a:xfrm>
            <a:off x="1052081" y="-75546"/>
            <a:ext cx="11218877" cy="1543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D0C4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84997"/>
              </a:buClr>
              <a:buSzPct val="90000"/>
            </a:pPr>
            <a:r>
              <a:rPr lang="ru-RU" b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Качество кредитов МСБ в топ-30 заметно лучше</a:t>
            </a:r>
            <a:endParaRPr lang="en-US" b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83EB63C-1FC0-4B81-ADD4-AE7EADAD38A5}"/>
              </a:ext>
            </a:extLst>
          </p:cNvPr>
          <p:cNvSpPr txBox="1"/>
          <p:nvPr/>
        </p:nvSpPr>
        <p:spPr>
          <a:xfrm>
            <a:off x="1001717" y="5848194"/>
            <a:ext cx="45720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505050"/>
                </a:solidFill>
              </a:rPr>
              <a:t>Источник: данные Банка России, расчеты НКР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80F345AD-0362-475B-BEEA-C92702F61B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0172809"/>
              </p:ext>
            </p:extLst>
          </p:nvPr>
        </p:nvGraphicFramePr>
        <p:xfrm>
          <a:off x="838200" y="914400"/>
          <a:ext cx="10744200" cy="4798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18381918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и">
  <a:themeElements>
    <a:clrScheme name="NCR">
      <a:dk1>
        <a:srgbClr val="222222"/>
      </a:dk1>
      <a:lt1>
        <a:sysClr val="window" lastClr="FFFFFF"/>
      </a:lt1>
      <a:dk2>
        <a:srgbClr val="084997"/>
      </a:dk2>
      <a:lt2>
        <a:srgbClr val="73AFFD"/>
      </a:lt2>
      <a:accent1>
        <a:srgbClr val="04264D"/>
      </a:accent1>
      <a:accent2>
        <a:srgbClr val="A5CCF7"/>
      </a:accent2>
      <a:accent3>
        <a:srgbClr val="FFCC15"/>
      </a:accent3>
      <a:accent4>
        <a:srgbClr val="009999"/>
      </a:accent4>
      <a:accent5>
        <a:srgbClr val="CC3636"/>
      </a:accent5>
      <a:accent6>
        <a:srgbClr val="F04B00"/>
      </a:accent6>
      <a:hlink>
        <a:srgbClr val="78A7DA"/>
      </a:hlink>
      <a:folHlink>
        <a:srgbClr val="47236B"/>
      </a:folHlink>
    </a:clrScheme>
    <a:fontScheme name="Другая 2">
      <a:majorFont>
        <a:latin typeface="Circe Bold"/>
        <a:ea typeface=""/>
        <a:cs typeface=""/>
      </a:majorFont>
      <a:minorFont>
        <a:latin typeface="Circe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CR шаблон" id="{9C9947E2-E2A2-49EE-B893-AE8D1A563093}" vid="{C504A455-CE5A-4D38-8483-4A8422063016}"/>
    </a:ext>
  </a:extLst>
</a:theme>
</file>

<file path=ppt/theme/theme2.xml><?xml version="1.0" encoding="utf-8"?>
<a:theme xmlns:a="http://schemas.openxmlformats.org/drawingml/2006/main" name="Оглавление">
  <a:themeElements>
    <a:clrScheme name="NCR">
      <a:dk1>
        <a:srgbClr val="222222"/>
      </a:dk1>
      <a:lt1>
        <a:sysClr val="window" lastClr="FFFFFF"/>
      </a:lt1>
      <a:dk2>
        <a:srgbClr val="084997"/>
      </a:dk2>
      <a:lt2>
        <a:srgbClr val="73AFFD"/>
      </a:lt2>
      <a:accent1>
        <a:srgbClr val="04264D"/>
      </a:accent1>
      <a:accent2>
        <a:srgbClr val="A5CCF7"/>
      </a:accent2>
      <a:accent3>
        <a:srgbClr val="FFCC15"/>
      </a:accent3>
      <a:accent4>
        <a:srgbClr val="009999"/>
      </a:accent4>
      <a:accent5>
        <a:srgbClr val="CC3636"/>
      </a:accent5>
      <a:accent6>
        <a:srgbClr val="F04B00"/>
      </a:accent6>
      <a:hlink>
        <a:srgbClr val="78A7DA"/>
      </a:hlink>
      <a:folHlink>
        <a:srgbClr val="47236B"/>
      </a:folHlink>
    </a:clrScheme>
    <a:fontScheme name="Другая 1">
      <a:majorFont>
        <a:latin typeface="EuropeDemi С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CR шаблон" id="{9C9947E2-E2A2-49EE-B893-AE8D1A563093}" vid="{129D4E35-6C8F-4605-99DB-7D6B812BF834}"/>
    </a:ext>
  </a:extLst>
</a:theme>
</file>

<file path=ppt/theme/theme3.xml><?xml version="1.0" encoding="utf-8"?>
<a:theme xmlns:a="http://schemas.openxmlformats.org/drawingml/2006/main" name="Текст, рисунки">
  <a:themeElements>
    <a:clrScheme name="NCR">
      <a:dk1>
        <a:srgbClr val="222222"/>
      </a:dk1>
      <a:lt1>
        <a:sysClr val="window" lastClr="FFFFFF"/>
      </a:lt1>
      <a:dk2>
        <a:srgbClr val="084997"/>
      </a:dk2>
      <a:lt2>
        <a:srgbClr val="73AFFD"/>
      </a:lt2>
      <a:accent1>
        <a:srgbClr val="04264D"/>
      </a:accent1>
      <a:accent2>
        <a:srgbClr val="A5CCF7"/>
      </a:accent2>
      <a:accent3>
        <a:srgbClr val="FFCC15"/>
      </a:accent3>
      <a:accent4>
        <a:srgbClr val="009999"/>
      </a:accent4>
      <a:accent5>
        <a:srgbClr val="CC3636"/>
      </a:accent5>
      <a:accent6>
        <a:srgbClr val="F04B00"/>
      </a:accent6>
      <a:hlink>
        <a:srgbClr val="78A7DA"/>
      </a:hlink>
      <a:folHlink>
        <a:srgbClr val="47236B"/>
      </a:folHlink>
    </a:clrScheme>
    <a:fontScheme name="NCR1">
      <a:majorFont>
        <a:latin typeface="Roboto Light"/>
        <a:ea typeface=""/>
        <a:cs typeface=""/>
      </a:majorFont>
      <a:minorFont>
        <a:latin typeface="Circ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CR шаблон" id="{9C9947E2-E2A2-49EE-B893-AE8D1A563093}" vid="{CB4A483B-17A5-46DF-8A68-78F0356F6344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FBF5291C3DDEC45862DCBABC35BC878" ma:contentTypeVersion="8" ma:contentTypeDescription="Создание документа." ma:contentTypeScope="" ma:versionID="f303b331711aea2abb1340b9d7bc577f">
  <xsd:schema xmlns:xsd="http://www.w3.org/2001/XMLSchema" xmlns:xs="http://www.w3.org/2001/XMLSchema" xmlns:p="http://schemas.microsoft.com/office/2006/metadata/properties" xmlns:ns3="8112f712-63d3-49eb-af87-8e0271aac20e" targetNamespace="http://schemas.microsoft.com/office/2006/metadata/properties" ma:root="true" ma:fieldsID="bece9996987a6f6d1015e7cfa3652436" ns3:_="">
    <xsd:import namespace="8112f712-63d3-49eb-af87-8e0271aac20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12f712-63d3-49eb-af87-8e0271aac2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FAEB64-E8B7-49F6-AA7E-C06DD146D09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8112f712-63d3-49eb-af87-8e0271aac20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58FD4C-165A-45AD-8649-686B924639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12f712-63d3-49eb-af87-8e0271aac2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1FC123-06B6-4C69-9970-34377E52D2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NCR</Template>
  <TotalTime>3613</TotalTime>
  <Words>463</Words>
  <Application>Microsoft Office PowerPoint</Application>
  <PresentationFormat>Произвольный</PresentationFormat>
  <Paragraphs>115</Paragraphs>
  <Slides>16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Обложки</vt:lpstr>
      <vt:lpstr>Оглавление</vt:lpstr>
      <vt:lpstr>Текст, рисунки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Mikhail Doronkin</dc:creator>
  <cp:lastModifiedBy>Ганиев Р.Р.</cp:lastModifiedBy>
  <cp:revision>163</cp:revision>
  <dcterms:created xsi:type="dcterms:W3CDTF">2019-09-25T08:48:04Z</dcterms:created>
  <dcterms:modified xsi:type="dcterms:W3CDTF">2020-02-27T08:49:21Z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0x010100BFBF5291C3DDEC45862DCBABC35BC878</vt:lpwstr>
  </property>
</Properties>
</file>