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8" r:id="rId2"/>
    <p:sldId id="301" r:id="rId3"/>
    <p:sldId id="582" r:id="rId4"/>
    <p:sldId id="596" r:id="rId5"/>
    <p:sldId id="588" r:id="rId6"/>
    <p:sldId id="585" r:id="rId7"/>
    <p:sldId id="601" r:id="rId8"/>
    <p:sldId id="613" r:id="rId9"/>
    <p:sldId id="618" r:id="rId10"/>
    <p:sldId id="611" r:id="rId11"/>
    <p:sldId id="614" r:id="rId12"/>
    <p:sldId id="62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015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E35F"/>
    <a:srgbClr val="215E37"/>
    <a:srgbClr val="FFFFFF"/>
    <a:srgbClr val="BFBFBF"/>
    <a:srgbClr val="FF0000"/>
    <a:srgbClr val="4EBF54"/>
    <a:srgbClr val="BEF4BE"/>
    <a:srgbClr val="F2F5F7"/>
    <a:srgbClr val="9CEE9C"/>
    <a:srgbClr val="A7D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9694" autoAdjust="0"/>
  </p:normalViewPr>
  <p:slideViewPr>
    <p:cSldViewPr showGuides="1">
      <p:cViewPr varScale="1">
        <p:scale>
          <a:sx n="100" d="100"/>
          <a:sy n="100" d="100"/>
        </p:scale>
        <p:origin x="192" y="90"/>
      </p:cViewPr>
      <p:guideLst>
        <p:guide pos="7015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4" d="100"/>
          <a:sy n="124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103000</c:v>
                </c:pt>
                <c:pt idx="1">
                  <c:v>110000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5-4244-A980-4A022A74F4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FE35F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180000</c:v>
                </c:pt>
                <c:pt idx="1">
                  <c:v>207000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5-4244-A980-4A022A74F4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215E37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307000</c:v>
                </c:pt>
                <c:pt idx="1">
                  <c:v>194000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B5-4244-A980-4A022A74F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1055344"/>
        <c:axId val="1901066992"/>
      </c:barChart>
      <c:catAx>
        <c:axId val="190105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1066992"/>
        <c:crosses val="autoZero"/>
        <c:auto val="1"/>
        <c:lblAlgn val="ctr"/>
        <c:lblOffset val="100"/>
        <c:noMultiLvlLbl val="0"/>
      </c:catAx>
      <c:valAx>
        <c:axId val="190106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10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70C4-A69A-46FB-883F-5DDFFC72F7CC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FC6C-10A4-40F4-A9F7-34C4E70D3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9EAE6-0297-4958-B294-ECAE69399031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5F9A8-CF0C-4FDD-9626-3B5696F557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9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0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5F9A8-CF0C-4FDD-9626-3B5696F557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5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417" y="6962637"/>
            <a:ext cx="2743200" cy="365125"/>
          </a:xfrm>
        </p:spPr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59838" y="328232"/>
            <a:ext cx="7463064" cy="27520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3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716" y="134702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6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9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DD0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46" y="2259148"/>
            <a:ext cx="5549554" cy="4598852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" y="547686"/>
            <a:ext cx="1630800" cy="2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2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DD0A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46" y="2259148"/>
            <a:ext cx="5549554" cy="45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9838" y="328232"/>
            <a:ext cx="7463064" cy="27520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859837" y="640759"/>
            <a:ext cx="8498763" cy="514892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2FC1-FCFE-46D6-BA9E-87E7C63E1B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3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61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215E37"/>
            </a:gs>
            <a:gs pos="99000">
              <a:srgbClr val="5FE35F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21249310">
            <a:off x="-2256245" y="-3195061"/>
            <a:ext cx="7488304" cy="748846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5E37">
                  <a:alpha val="59000"/>
                </a:srgbClr>
              </a:gs>
              <a:gs pos="100000">
                <a:srgbClr val="5FE35F">
                  <a:alpha val="17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21131871">
            <a:off x="-1900764" y="-2835595"/>
            <a:ext cx="6769590" cy="67697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5E37"/>
              </a:gs>
              <a:gs pos="100000">
                <a:srgbClr val="5FE35F">
                  <a:alpha val="24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213847">
            <a:off x="1272147" y="2124460"/>
            <a:ext cx="6337240" cy="6337379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rgbClr val="215E37">
                  <a:alpha val="31000"/>
                </a:srgbClr>
              </a:gs>
              <a:gs pos="100000">
                <a:srgbClr val="5FE35F">
                  <a:alpha val="27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18738282">
            <a:off x="1576266" y="2428585"/>
            <a:ext cx="5729003" cy="5729128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215E37">
                  <a:alpha val="51000"/>
                </a:srgbClr>
              </a:gs>
              <a:gs pos="100000">
                <a:srgbClr val="5FE35F">
                  <a:alpha val="38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 rot="3732748">
            <a:off x="8399490" y="-1752177"/>
            <a:ext cx="4264989" cy="426508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5E37">
                  <a:alpha val="4000"/>
                </a:srgbClr>
              </a:gs>
              <a:gs pos="100000">
                <a:srgbClr val="5FE35F">
                  <a:alpha val="1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6389151">
            <a:off x="8694819" y="-1456840"/>
            <a:ext cx="3674332" cy="36744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15E37">
                  <a:alpha val="14000"/>
                </a:srgbClr>
              </a:gs>
              <a:gs pos="100000">
                <a:srgbClr val="5FE35F">
                  <a:alpha val="41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85365" y="-921316"/>
            <a:ext cx="673594" cy="673594"/>
          </a:xfrm>
          <a:prstGeom prst="rect">
            <a:avLst/>
          </a:prstGeom>
          <a:solidFill>
            <a:srgbClr val="2F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80867" y="-921316"/>
            <a:ext cx="673594" cy="673594"/>
          </a:xfrm>
          <a:prstGeom prst="rect">
            <a:avLst/>
          </a:prstGeom>
          <a:solidFill>
            <a:srgbClr val="A7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76369" y="-921316"/>
            <a:ext cx="673594" cy="673594"/>
          </a:xfrm>
          <a:prstGeom prst="rect">
            <a:avLst/>
          </a:prstGeom>
          <a:solidFill>
            <a:srgbClr val="035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71870" y="-921316"/>
            <a:ext cx="673594" cy="673594"/>
          </a:xfrm>
          <a:prstGeom prst="rect">
            <a:avLst/>
          </a:prstGeom>
          <a:solidFill>
            <a:srgbClr val="409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60146" y="-921316"/>
            <a:ext cx="673594" cy="673594"/>
          </a:xfrm>
          <a:prstGeom prst="rect">
            <a:avLst/>
          </a:prstGeom>
          <a:solidFill>
            <a:srgbClr val="26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2136863" y="3776548"/>
            <a:ext cx="1536848" cy="1025191"/>
          </a:xfrm>
          <a:prstGeom prst="rect">
            <a:avLst/>
          </a:prstGeom>
          <a:solidFill>
            <a:srgbClr val="215E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89" y="1504137"/>
            <a:ext cx="1605022" cy="36482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 rot="17047086">
            <a:off x="4782468" y="5534117"/>
            <a:ext cx="3583906" cy="3583985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rgbClr val="215E37">
                  <a:alpha val="31000"/>
                </a:srgbClr>
              </a:gs>
              <a:gs pos="100000">
                <a:srgbClr val="5FE35F">
                  <a:alpha val="27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2136863" y="4948352"/>
            <a:ext cx="1536848" cy="1025191"/>
          </a:xfrm>
          <a:prstGeom prst="rect">
            <a:avLst/>
          </a:prstGeom>
          <a:solidFill>
            <a:srgbClr val="5FE3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1338262"/>
            <a:ext cx="4371975" cy="41814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19536" y="2438029"/>
            <a:ext cx="835292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ИНКАХРАН - независимый федеральный оператор </a:t>
            </a:r>
            <a:b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рынке НДО и платежных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156338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83" name="Скругленный прямоугольник 82"/>
          <p:cNvSpPr/>
          <p:nvPr/>
        </p:nvSpPr>
        <p:spPr>
          <a:xfrm>
            <a:off x="6765010" y="2066590"/>
            <a:ext cx="3764170" cy="3764254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64000"/>
                </a:srgbClr>
              </a:gs>
              <a:gs pos="100000">
                <a:srgbClr val="5FE35F">
                  <a:alpha val="76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973240" y="2274824"/>
            <a:ext cx="3347710" cy="3347786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64000"/>
                </a:srgbClr>
              </a:gs>
              <a:gs pos="100000">
                <a:srgbClr val="5FE35F">
                  <a:alpha val="76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 rot="7748987">
            <a:off x="7171991" y="2473581"/>
            <a:ext cx="2950208" cy="2950272"/>
          </a:xfrm>
          <a:prstGeom prst="roundRect">
            <a:avLst>
              <a:gd name="adj" fmla="val 50000"/>
            </a:avLst>
          </a:prstGeom>
          <a:gradFill>
            <a:gsLst>
              <a:gs pos="31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8224" y="692696"/>
            <a:ext cx="5561822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Сервис: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cash-management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70719" y="6328000"/>
            <a:ext cx="402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1130" y="1196752"/>
            <a:ext cx="492884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b="1" dirty="0">
                <a:solidFill>
                  <a:srgbClr val="5FE3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Cash-management – </a:t>
            </a:r>
            <a:r>
              <a:rPr lang="ru-RU" sz="1400" b="1" dirty="0">
                <a:solidFill>
                  <a:srgbClr val="5FE3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денежными потоками кредитных организаций по  всем направлениям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0503" y="2940069"/>
            <a:ext cx="192232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Процессинг Банков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64918" y="4209395"/>
            <a:ext cx="361349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Cash-management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ИНКАХРАН</a:t>
            </a:r>
          </a:p>
        </p:txBody>
      </p:sp>
      <p:sp>
        <p:nvSpPr>
          <p:cNvPr id="37" name="Полилиния 36"/>
          <p:cNvSpPr/>
          <p:nvPr/>
        </p:nvSpPr>
        <p:spPr>
          <a:xfrm flipH="1">
            <a:off x="2920292" y="3257391"/>
            <a:ext cx="45719" cy="747673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3171899" y="3257391"/>
            <a:ext cx="72008" cy="747673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632651" y="3449788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</a:t>
            </a:r>
            <a:endParaRPr 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911424" y="4934465"/>
            <a:ext cx="124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Операционный блок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4046920" y="4949284"/>
            <a:ext cx="1248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Инкассация</a:t>
            </a:r>
          </a:p>
        </p:txBody>
      </p:sp>
      <p:sp>
        <p:nvSpPr>
          <p:cNvPr id="44" name="Полилиния 43"/>
          <p:cNvSpPr/>
          <p:nvPr/>
        </p:nvSpPr>
        <p:spPr>
          <a:xfrm rot="16200000">
            <a:off x="2988964" y="3960011"/>
            <a:ext cx="318219" cy="1828793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09320" y="4864769"/>
            <a:ext cx="1277506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планирования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7555818" y="3198601"/>
            <a:ext cx="246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Компания обеспечивает полный цикл управления налично-денежным оборотом для всех объектов инфраструктуры:</a:t>
            </a: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Офисы Банков</a:t>
            </a: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Банкоматы</a:t>
            </a: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АДМ</a:t>
            </a: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Электронные кассиры</a:t>
            </a: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Платежные терминалы</a:t>
            </a:r>
          </a:p>
        </p:txBody>
      </p:sp>
      <p:sp>
        <p:nvSpPr>
          <p:cNvPr id="5" name="Овал 4"/>
          <p:cNvSpPr/>
          <p:nvPr/>
        </p:nvSpPr>
        <p:spPr>
          <a:xfrm>
            <a:off x="8443148" y="1783694"/>
            <a:ext cx="396604" cy="396604"/>
          </a:xfrm>
          <a:prstGeom prst="ellipse">
            <a:avLst/>
          </a:prstGeom>
          <a:solidFill>
            <a:srgbClr val="215E37"/>
          </a:solidFill>
          <a:ln>
            <a:solidFill>
              <a:srgbClr val="215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6679894" y="1970912"/>
            <a:ext cx="3923112" cy="3923112"/>
          </a:xfrm>
          <a:prstGeom prst="arc">
            <a:avLst>
              <a:gd name="adj1" fmla="val 16200000"/>
              <a:gd name="adj2" fmla="val 15246987"/>
            </a:avLst>
          </a:prstGeom>
          <a:ln w="19050" cap="rnd">
            <a:solidFill>
              <a:srgbClr val="215E37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110916" y="2712892"/>
            <a:ext cx="396604" cy="396604"/>
          </a:xfrm>
          <a:prstGeom prst="ellipse">
            <a:avLst/>
          </a:prstGeom>
          <a:solidFill>
            <a:srgbClr val="215E37"/>
          </a:solidFill>
          <a:ln>
            <a:solidFill>
              <a:srgbClr val="215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0074022" y="4953572"/>
            <a:ext cx="396604" cy="396604"/>
          </a:xfrm>
          <a:prstGeom prst="ellipse">
            <a:avLst/>
          </a:prstGeom>
          <a:solidFill>
            <a:srgbClr val="215E37"/>
          </a:solidFill>
          <a:ln>
            <a:solidFill>
              <a:srgbClr val="215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817991" y="4953572"/>
            <a:ext cx="396604" cy="396604"/>
          </a:xfrm>
          <a:prstGeom prst="ellipse">
            <a:avLst/>
          </a:prstGeom>
          <a:solidFill>
            <a:srgbClr val="215E37"/>
          </a:solidFill>
          <a:ln>
            <a:solidFill>
              <a:srgbClr val="215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817991" y="2712892"/>
            <a:ext cx="396604" cy="396604"/>
          </a:xfrm>
          <a:prstGeom prst="ellipse">
            <a:avLst/>
          </a:prstGeom>
          <a:solidFill>
            <a:srgbClr val="215E37"/>
          </a:solidFill>
          <a:ln>
            <a:solidFill>
              <a:srgbClr val="215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06095" y="1501075"/>
            <a:ext cx="151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0093294" y="2368554"/>
            <a:ext cx="151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Планирование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23930" y="5360633"/>
            <a:ext cx="151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922497" y="5360633"/>
            <a:ext cx="151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Обслуживание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684694" y="2368554"/>
            <a:ext cx="1514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17" y="1867063"/>
            <a:ext cx="229865" cy="229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36" y="5034417"/>
            <a:ext cx="234914" cy="234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01" y="2802205"/>
            <a:ext cx="210793" cy="21079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63" y="2576591"/>
            <a:ext cx="403600" cy="4035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35" y="5016942"/>
            <a:ext cx="199153" cy="2698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94" y="2794875"/>
            <a:ext cx="227056" cy="218123"/>
          </a:xfrm>
          <a:prstGeom prst="rect">
            <a:avLst/>
          </a:prstGeom>
        </p:spPr>
      </p:pic>
      <p:sp>
        <p:nvSpPr>
          <p:cNvPr id="85" name="Скругленный прямоугольник 84"/>
          <p:cNvSpPr/>
          <p:nvPr/>
        </p:nvSpPr>
        <p:spPr>
          <a:xfrm>
            <a:off x="767407" y="4129245"/>
            <a:ext cx="4608513" cy="1315979"/>
          </a:xfrm>
          <a:prstGeom prst="roundRect">
            <a:avLst>
              <a:gd name="adj" fmla="val 9530"/>
            </a:avLst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0" y="4639339"/>
            <a:ext cx="349416" cy="278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93" y="4611033"/>
            <a:ext cx="353465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18396" y="4834655"/>
            <a:ext cx="10668973" cy="1119110"/>
          </a:xfrm>
          <a:prstGeom prst="rect">
            <a:avLst/>
          </a:prstGeom>
          <a:solidFill>
            <a:srgbClr val="5FE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8396" y="3344815"/>
            <a:ext cx="10668973" cy="1207493"/>
          </a:xfrm>
          <a:prstGeom prst="rect">
            <a:avLst/>
          </a:prstGeom>
          <a:solidFill>
            <a:srgbClr val="BEF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28224" y="692696"/>
            <a:ext cx="6247896" cy="481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OpenAPI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интеграции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70719" y="6328000"/>
            <a:ext cx="402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4953258" y="1675681"/>
            <a:ext cx="2408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Экосистемы и партнерства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951130" y="3462066"/>
            <a:ext cx="1112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OpenAPI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Веб-сервис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951130" y="4945720"/>
            <a:ext cx="2048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</a:t>
            </a:r>
            <a:r>
              <a:rPr lang="ru-RU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микросервис</a:t>
            </a:r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 GATEWAY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2868049" y="3990020"/>
            <a:ext cx="89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Регистрация устройства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4776497" y="3990020"/>
            <a:ext cx="15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Заявки на обслуживание (заведение, изменение, отмена)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6902146" y="3990020"/>
            <a:ext cx="15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документов</a:t>
            </a:r>
          </a:p>
        </p:txBody>
      </p:sp>
      <p:sp>
        <p:nvSpPr>
          <p:cNvPr id="2" name="Полилиния 1"/>
          <p:cNvSpPr/>
          <p:nvPr/>
        </p:nvSpPr>
        <p:spPr>
          <a:xfrm>
            <a:off x="2831022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3719736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2010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по устройству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315741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 </a:t>
            </a:r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-устройства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5061038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5949752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622026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Заявка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45757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Статус </a:t>
            </a:r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-заявки</a:t>
            </a:r>
          </a:p>
        </p:txBody>
      </p:sp>
      <p:sp>
        <p:nvSpPr>
          <p:cNvPr id="70" name="Полилиния 69"/>
          <p:cNvSpPr/>
          <p:nvPr/>
        </p:nvSpPr>
        <p:spPr>
          <a:xfrm>
            <a:off x="7235071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8123785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96059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-заявки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719790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Сканы документов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9099115" y="3990020"/>
            <a:ext cx="15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реестров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9437095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10325809" y="2698720"/>
            <a:ext cx="0" cy="1073020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998083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921814" y="2852936"/>
            <a:ext cx="878024" cy="3385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Реестры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6902146" y="5544571"/>
            <a:ext cx="15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База сервисов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9099115" y="5544571"/>
            <a:ext cx="15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База </a:t>
            </a:r>
            <a:r>
              <a:rPr lang="ru-RU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логирования</a:t>
            </a:r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5983291" y="4477487"/>
            <a:ext cx="215942" cy="508608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7662801" y="4477487"/>
            <a:ext cx="215942" cy="508608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9864826" y="4477487"/>
            <a:ext cx="215942" cy="508608"/>
          </a:xfrm>
          <a:custGeom>
            <a:avLst/>
            <a:gdLst>
              <a:gd name="connsiteX0" fmla="*/ 0 w 0"/>
              <a:gd name="connsiteY0" fmla="*/ 0 h 1073020"/>
              <a:gd name="connsiteX1" fmla="*/ 0 w 0"/>
              <a:gd name="connsiteY1" fmla="*/ 1073020 h 107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73020">
                <a:moveTo>
                  <a:pt x="0" y="0"/>
                </a:moveTo>
                <a:lnTo>
                  <a:pt x="0" y="1073020"/>
                </a:ln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99349" y="2080009"/>
            <a:ext cx="632784" cy="632784"/>
          </a:xfrm>
          <a:prstGeom prst="ellipse">
            <a:avLst/>
          </a:prstGeom>
          <a:gradFill>
            <a:gsLst>
              <a:gs pos="0">
                <a:srgbClr val="215E37"/>
              </a:gs>
              <a:gs pos="100000">
                <a:srgbClr val="4EBF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88" y="2208248"/>
            <a:ext cx="376306" cy="376306"/>
          </a:xfrm>
          <a:prstGeom prst="rect">
            <a:avLst/>
          </a:prstGeom>
        </p:spPr>
      </p:pic>
      <p:sp>
        <p:nvSpPr>
          <p:cNvPr id="59" name="Овал 58"/>
          <p:cNvSpPr/>
          <p:nvPr/>
        </p:nvSpPr>
        <p:spPr>
          <a:xfrm>
            <a:off x="5220035" y="2080009"/>
            <a:ext cx="632784" cy="632784"/>
          </a:xfrm>
          <a:prstGeom prst="ellipse">
            <a:avLst/>
          </a:prstGeom>
          <a:gradFill>
            <a:gsLst>
              <a:gs pos="0">
                <a:srgbClr val="215E37"/>
              </a:gs>
              <a:gs pos="100000">
                <a:srgbClr val="4EBF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00528" y="2080009"/>
            <a:ext cx="632784" cy="632784"/>
          </a:xfrm>
          <a:prstGeom prst="ellipse">
            <a:avLst/>
          </a:prstGeom>
          <a:gradFill>
            <a:gsLst>
              <a:gs pos="0">
                <a:srgbClr val="215E37"/>
              </a:gs>
              <a:gs pos="100000">
                <a:srgbClr val="4EBF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581021" y="2080009"/>
            <a:ext cx="632784" cy="632784"/>
          </a:xfrm>
          <a:prstGeom prst="ellipse">
            <a:avLst/>
          </a:prstGeom>
          <a:gradFill>
            <a:gsLst>
              <a:gs pos="0">
                <a:srgbClr val="215E37"/>
              </a:gs>
              <a:gs pos="100000">
                <a:srgbClr val="4EBF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25" y="2208248"/>
            <a:ext cx="376306" cy="37630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17" y="2208248"/>
            <a:ext cx="376306" cy="3763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06" y="2208248"/>
            <a:ext cx="376306" cy="3763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26" y="3637503"/>
            <a:ext cx="351430" cy="35143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12" y="3637503"/>
            <a:ext cx="351430" cy="35143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59" y="3637503"/>
            <a:ext cx="351430" cy="35143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96" y="3637503"/>
            <a:ext cx="351430" cy="351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29" y="5140601"/>
            <a:ext cx="367330" cy="367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72" y="5161163"/>
            <a:ext cx="329707" cy="3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7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45" y="332656"/>
            <a:ext cx="10963454" cy="570562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28224" y="692696"/>
            <a:ext cx="5167776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Города присутствия 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470719" y="6328000"/>
            <a:ext cx="402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</a:p>
        </p:txBody>
      </p:sp>
      <p:sp>
        <p:nvSpPr>
          <p:cNvPr id="3" name="Овал 2"/>
          <p:cNvSpPr/>
          <p:nvPr/>
        </p:nvSpPr>
        <p:spPr>
          <a:xfrm>
            <a:off x="3073387" y="3580483"/>
            <a:ext cx="74066" cy="7406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524439" y="2848170"/>
            <a:ext cx="174714" cy="174714"/>
          </a:xfrm>
          <a:prstGeom prst="star5">
            <a:avLst>
              <a:gd name="adj" fmla="val 23866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165738" y="2629633"/>
            <a:ext cx="858739" cy="157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451534" y="2797717"/>
            <a:ext cx="1283898" cy="173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Владимир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148337" y="4165664"/>
            <a:ext cx="884432" cy="1623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Волгоград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370633" y="3399315"/>
            <a:ext cx="1283898" cy="173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Воронеж</a:t>
            </a:r>
          </a:p>
        </p:txBody>
      </p:sp>
      <p:sp>
        <p:nvSpPr>
          <p:cNvPr id="28" name="Овал 27"/>
          <p:cNvSpPr/>
          <p:nvPr/>
        </p:nvSpPr>
        <p:spPr>
          <a:xfrm>
            <a:off x="5248368" y="3884745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746811" y="3674048"/>
            <a:ext cx="1476849" cy="22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Екатеринбург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8212853" y="4698701"/>
            <a:ext cx="865754" cy="22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Иркутск</a:t>
            </a:r>
          </a:p>
        </p:txBody>
      </p:sp>
      <p:sp>
        <p:nvSpPr>
          <p:cNvPr id="38" name="Овал 37"/>
          <p:cNvSpPr/>
          <p:nvPr/>
        </p:nvSpPr>
        <p:spPr>
          <a:xfrm>
            <a:off x="4294788" y="3645528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4084146" y="3705491"/>
            <a:ext cx="754085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Казань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1946994" y="1591599"/>
            <a:ext cx="1476849" cy="22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Калининград</a:t>
            </a:r>
          </a:p>
        </p:txBody>
      </p:sp>
      <p:sp>
        <p:nvSpPr>
          <p:cNvPr id="43" name="Овал 42"/>
          <p:cNvSpPr/>
          <p:nvPr/>
        </p:nvSpPr>
        <p:spPr>
          <a:xfrm>
            <a:off x="2441622" y="3967794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788283" y="4007286"/>
            <a:ext cx="1359669" cy="181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Краснодар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7462924" y="4989515"/>
            <a:ext cx="1048171" cy="264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Красноярск</a:t>
            </a:r>
          </a:p>
        </p:txBody>
      </p:sp>
      <p:sp>
        <p:nvSpPr>
          <p:cNvPr id="48" name="Овал 47"/>
          <p:cNvSpPr/>
          <p:nvPr/>
        </p:nvSpPr>
        <p:spPr>
          <a:xfrm>
            <a:off x="7524503" y="5047762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3857956" y="3087819"/>
            <a:ext cx="1263571" cy="191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Нижний Новгород</a:t>
            </a:r>
          </a:p>
        </p:txBody>
      </p:sp>
      <p:sp>
        <p:nvSpPr>
          <p:cNvPr id="56" name="Овал 55"/>
          <p:cNvSpPr/>
          <p:nvPr/>
        </p:nvSpPr>
        <p:spPr>
          <a:xfrm>
            <a:off x="3982411" y="3275494"/>
            <a:ext cx="53826" cy="55357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194895" y="3755584"/>
            <a:ext cx="1359669" cy="181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Новороссийск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105723" y="4636651"/>
            <a:ext cx="1048171" cy="264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Новосибирск</a:t>
            </a:r>
          </a:p>
        </p:txBody>
      </p:sp>
      <p:sp>
        <p:nvSpPr>
          <p:cNvPr id="65" name="Овал 64"/>
          <p:cNvSpPr/>
          <p:nvPr/>
        </p:nvSpPr>
        <p:spPr>
          <a:xfrm>
            <a:off x="6301017" y="4837542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673426" y="4492538"/>
            <a:ext cx="544115" cy="206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Омск</a:t>
            </a:r>
          </a:p>
        </p:txBody>
      </p:sp>
      <p:sp>
        <p:nvSpPr>
          <p:cNvPr id="67" name="Овал 66"/>
          <p:cNvSpPr/>
          <p:nvPr/>
        </p:nvSpPr>
        <p:spPr>
          <a:xfrm>
            <a:off x="5904044" y="4679569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4084146" y="4486887"/>
            <a:ext cx="754085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Оренбург</a:t>
            </a:r>
          </a:p>
        </p:txBody>
      </p:sp>
      <p:sp>
        <p:nvSpPr>
          <p:cNvPr id="69" name="Овал 68"/>
          <p:cNvSpPr/>
          <p:nvPr/>
        </p:nvSpPr>
        <p:spPr>
          <a:xfrm>
            <a:off x="4294788" y="4360423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972644" y="3568155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4811845" y="3382534"/>
            <a:ext cx="577786" cy="23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Пермь</a:t>
            </a:r>
          </a:p>
        </p:txBody>
      </p:sp>
      <p:sp>
        <p:nvSpPr>
          <p:cNvPr id="72" name="Овал 71"/>
          <p:cNvSpPr/>
          <p:nvPr/>
        </p:nvSpPr>
        <p:spPr>
          <a:xfrm>
            <a:off x="2842512" y="3884745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2639896" y="3706697"/>
            <a:ext cx="601474" cy="187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Ростов</a:t>
            </a:r>
          </a:p>
        </p:txBody>
      </p:sp>
      <p:sp>
        <p:nvSpPr>
          <p:cNvPr id="75" name="Овал 74"/>
          <p:cNvSpPr/>
          <p:nvPr/>
        </p:nvSpPr>
        <p:spPr>
          <a:xfrm>
            <a:off x="3595801" y="3179494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3282487" y="3228305"/>
            <a:ext cx="754085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Рязань</a:t>
            </a:r>
          </a:p>
        </p:txBody>
      </p:sp>
      <p:sp>
        <p:nvSpPr>
          <p:cNvPr id="78" name="Овал 77"/>
          <p:cNvSpPr/>
          <p:nvPr/>
        </p:nvSpPr>
        <p:spPr>
          <a:xfrm>
            <a:off x="3737072" y="2970135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813202" y="3986244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3685309" y="4067875"/>
            <a:ext cx="629458" cy="150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Самара</a:t>
            </a:r>
          </a:p>
        </p:txBody>
      </p:sp>
      <p:sp>
        <p:nvSpPr>
          <p:cNvPr id="81" name="Овал 80"/>
          <p:cNvSpPr/>
          <p:nvPr/>
        </p:nvSpPr>
        <p:spPr>
          <a:xfrm>
            <a:off x="3458623" y="4013694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2969847" y="1844790"/>
            <a:ext cx="1283898" cy="173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</a:p>
        </p:txBody>
      </p:sp>
      <p:sp>
        <p:nvSpPr>
          <p:cNvPr id="83" name="Овал 82"/>
          <p:cNvSpPr/>
          <p:nvPr/>
        </p:nvSpPr>
        <p:spPr>
          <a:xfrm>
            <a:off x="3602642" y="2045030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664651" y="3902386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3362781" y="3701790"/>
            <a:ext cx="698987" cy="181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Саратов</a:t>
            </a:r>
          </a:p>
        </p:txBody>
      </p:sp>
      <p:sp>
        <p:nvSpPr>
          <p:cNvPr id="88" name="Овал 87"/>
          <p:cNvSpPr/>
          <p:nvPr/>
        </p:nvSpPr>
        <p:spPr>
          <a:xfrm>
            <a:off x="2441622" y="4300303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1986791" y="4270665"/>
            <a:ext cx="526229" cy="221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Сочи</a:t>
            </a:r>
          </a:p>
        </p:txBody>
      </p:sp>
      <p:sp>
        <p:nvSpPr>
          <p:cNvPr id="91" name="Овал 90"/>
          <p:cNvSpPr/>
          <p:nvPr/>
        </p:nvSpPr>
        <p:spPr>
          <a:xfrm>
            <a:off x="2806232" y="4341561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2360038" y="4370495"/>
            <a:ext cx="1031542" cy="265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Ставрополь</a:t>
            </a: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3218758" y="3491803"/>
            <a:ext cx="754085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Тамбов</a:t>
            </a:r>
          </a:p>
        </p:txBody>
      </p:sp>
      <p:sp>
        <p:nvSpPr>
          <p:cNvPr id="95" name="Овал 94"/>
          <p:cNvSpPr/>
          <p:nvPr/>
        </p:nvSpPr>
        <p:spPr>
          <a:xfrm>
            <a:off x="3484101" y="3465593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2335267" y="3887844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8433249" y="4646836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3391580" y="3113806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3010294" y="2947313"/>
            <a:ext cx="471879" cy="157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Тула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3553483" y="2584145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Заголовок 1"/>
          <p:cNvSpPr txBox="1">
            <a:spLocks/>
          </p:cNvSpPr>
          <p:nvPr/>
        </p:nvSpPr>
        <p:spPr>
          <a:xfrm>
            <a:off x="3272449" y="2384123"/>
            <a:ext cx="585507" cy="153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Тверь</a:t>
            </a: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4330672" y="4279196"/>
            <a:ext cx="754085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Уфа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4605313" y="4201507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2870947" y="1345219"/>
            <a:ext cx="1861041" cy="245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7" t="44172" r="6258"/>
          <a:stretch/>
        </p:blipFill>
        <p:spPr>
          <a:xfrm>
            <a:off x="-2788358" y="1447507"/>
            <a:ext cx="1695863" cy="2273275"/>
          </a:xfrm>
          <a:prstGeom prst="rect">
            <a:avLst/>
          </a:prstGeom>
        </p:spPr>
      </p:pic>
      <p:sp>
        <p:nvSpPr>
          <p:cNvPr id="109" name="Заголовок 1"/>
          <p:cNvSpPr txBox="1">
            <a:spLocks/>
          </p:cNvSpPr>
          <p:nvPr/>
        </p:nvSpPr>
        <p:spPr>
          <a:xfrm>
            <a:off x="-2678852" y="2860141"/>
            <a:ext cx="1476849" cy="228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Хабаровск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-1758607" y="3061744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Заголовок 1"/>
          <p:cNvSpPr txBox="1">
            <a:spLocks/>
          </p:cNvSpPr>
          <p:nvPr/>
        </p:nvSpPr>
        <p:spPr>
          <a:xfrm>
            <a:off x="3963327" y="2638684"/>
            <a:ext cx="1283898" cy="173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Ярославль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3981275" y="2734134"/>
            <a:ext cx="51865" cy="51865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4958329" y="4228445"/>
            <a:ext cx="89508" cy="89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840982" y="4298132"/>
            <a:ext cx="869382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Челябинск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6995852" y="4926961"/>
            <a:ext cx="89508" cy="89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7" name="Заголовок 1"/>
          <p:cNvSpPr txBox="1">
            <a:spLocks/>
          </p:cNvSpPr>
          <p:nvPr/>
        </p:nvSpPr>
        <p:spPr>
          <a:xfrm>
            <a:off x="6909740" y="4734208"/>
            <a:ext cx="869382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Кемерево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7064386" y="5244098"/>
            <a:ext cx="89508" cy="89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0" name="Заголовок 1"/>
          <p:cNvSpPr txBox="1">
            <a:spLocks/>
          </p:cNvSpPr>
          <p:nvPr/>
        </p:nvSpPr>
        <p:spPr>
          <a:xfrm>
            <a:off x="6128993" y="5197506"/>
            <a:ext cx="1022855" cy="235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Новокузнецк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3195504" y="2596444"/>
            <a:ext cx="89508" cy="89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2476780" y="2465965"/>
            <a:ext cx="869382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Смоленск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2983879" y="3302025"/>
            <a:ext cx="89508" cy="89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2376329" y="3108256"/>
            <a:ext cx="869382" cy="214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Белгород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2684885" y="1801169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26434" y="5480966"/>
            <a:ext cx="202028" cy="202028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Заголовок 1"/>
          <p:cNvSpPr txBox="1">
            <a:spLocks/>
          </p:cNvSpPr>
          <p:nvPr/>
        </p:nvSpPr>
        <p:spPr>
          <a:xfrm>
            <a:off x="1248930" y="5433043"/>
            <a:ext cx="1705033" cy="186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Города с офисами </a:t>
            </a:r>
            <a:r>
              <a:rPr lang="ru-RU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Инкахран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1026434" y="5938166"/>
            <a:ext cx="202028" cy="202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Заголовок 1"/>
          <p:cNvSpPr txBox="1">
            <a:spLocks/>
          </p:cNvSpPr>
          <p:nvPr/>
        </p:nvSpPr>
        <p:spPr>
          <a:xfrm>
            <a:off x="1248930" y="5890243"/>
            <a:ext cx="1705033" cy="186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Города с новыми офисами </a:t>
            </a:r>
            <a:r>
              <a:rPr lang="ru-RU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Инкахран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11455372" y="5047762"/>
            <a:ext cx="89508" cy="89504"/>
          </a:xfrm>
          <a:prstGeom prst="ellipse">
            <a:avLst/>
          </a:prstGeom>
          <a:solidFill>
            <a:srgbClr val="21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10451531" y="4899547"/>
            <a:ext cx="1048171" cy="264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000"/>
              </a:spcBef>
            </a:pP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Хабаровск</a:t>
            </a:r>
          </a:p>
        </p:txBody>
      </p:sp>
    </p:spTree>
    <p:extLst>
      <p:ext uri="{BB962C8B-B14F-4D97-AF65-F5344CB8AC3E}">
        <p14:creationId xmlns:p14="http://schemas.microsoft.com/office/powerpoint/2010/main" val="187603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0" y="3957419"/>
            <a:ext cx="6267450" cy="2333625"/>
          </a:xfrm>
          <a:prstGeom prst="rect">
            <a:avLst/>
          </a:prstGeom>
        </p:spPr>
      </p:pic>
      <p:sp>
        <p:nvSpPr>
          <p:cNvPr id="13" name="Текст 3"/>
          <p:cNvSpPr txBox="1">
            <a:spLocks/>
          </p:cNvSpPr>
          <p:nvPr/>
        </p:nvSpPr>
        <p:spPr>
          <a:xfrm>
            <a:off x="909475" y="1782325"/>
            <a:ext cx="1950965" cy="278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устройств по приему наличных денег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6080" y="6165304"/>
            <a:ext cx="1977699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 ЦБ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28223" y="692696"/>
            <a:ext cx="5239785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развития рынка НДО </a:t>
            </a: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909475" y="4545353"/>
            <a:ext cx="2215449" cy="360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  <a:defRPr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Наличные деньги в обращении трлн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663301" y="3623682"/>
            <a:ext cx="5610687" cy="0"/>
          </a:xfrm>
          <a:custGeom>
            <a:avLst/>
            <a:gdLst>
              <a:gd name="connsiteX0" fmla="*/ 0 w 5610687"/>
              <a:gd name="connsiteY0" fmla="*/ 0 h 0"/>
              <a:gd name="connsiteX1" fmla="*/ 5610687 w 56106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0687">
                <a:moveTo>
                  <a:pt x="0" y="0"/>
                </a:moveTo>
                <a:lnTo>
                  <a:pt x="5610687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02313655"/>
              </p:ext>
            </p:extLst>
          </p:nvPr>
        </p:nvGraphicFramePr>
        <p:xfrm>
          <a:off x="2889544" y="1612957"/>
          <a:ext cx="5158200" cy="215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Текст 3"/>
          <p:cNvSpPr txBox="1">
            <a:spLocks/>
          </p:cNvSpPr>
          <p:nvPr/>
        </p:nvSpPr>
        <p:spPr>
          <a:xfrm>
            <a:off x="3270747" y="3831074"/>
            <a:ext cx="1180600" cy="360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Платежные</a:t>
            </a:r>
            <a:b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терминалы</a:t>
            </a: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4842094" y="3831074"/>
            <a:ext cx="1180600" cy="360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Банкоматы</a:t>
            </a:r>
          </a:p>
        </p:txBody>
      </p:sp>
      <p:sp>
        <p:nvSpPr>
          <p:cNvPr id="28" name="Текст 3"/>
          <p:cNvSpPr txBox="1">
            <a:spLocks/>
          </p:cNvSpPr>
          <p:nvPr/>
        </p:nvSpPr>
        <p:spPr>
          <a:xfrm>
            <a:off x="7038916" y="3831075"/>
            <a:ext cx="496834" cy="2032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3124924" y="2852313"/>
            <a:ext cx="611753" cy="176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103 000</a:t>
            </a:r>
          </a:p>
        </p:txBody>
      </p:sp>
      <p:sp>
        <p:nvSpPr>
          <p:cNvPr id="30" name="Текст 3"/>
          <p:cNvSpPr txBox="1">
            <a:spLocks/>
          </p:cNvSpPr>
          <p:nvPr/>
        </p:nvSpPr>
        <p:spPr>
          <a:xfrm>
            <a:off x="3503712" y="2462032"/>
            <a:ext cx="621287" cy="176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180 000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3891939" y="1787207"/>
            <a:ext cx="620970" cy="2024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307 000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4659119" y="2841505"/>
            <a:ext cx="852733" cy="2410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110 000   </a:t>
            </a: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5159814" y="2299686"/>
            <a:ext cx="631922" cy="178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207 000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5511852" y="2395184"/>
            <a:ext cx="648189" cy="1948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194 000</a:t>
            </a:r>
          </a:p>
        </p:txBody>
      </p:sp>
      <p:sp>
        <p:nvSpPr>
          <p:cNvPr id="35" name="Текст 3"/>
          <p:cNvSpPr txBox="1">
            <a:spLocks/>
          </p:cNvSpPr>
          <p:nvPr/>
        </p:nvSpPr>
        <p:spPr>
          <a:xfrm>
            <a:off x="6846252" y="3422955"/>
            <a:ext cx="520997" cy="176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</a:p>
        </p:txBody>
      </p:sp>
      <p:sp>
        <p:nvSpPr>
          <p:cNvPr id="36" name="Текст 3"/>
          <p:cNvSpPr txBox="1">
            <a:spLocks/>
          </p:cNvSpPr>
          <p:nvPr/>
        </p:nvSpPr>
        <p:spPr>
          <a:xfrm>
            <a:off x="7127517" y="3312886"/>
            <a:ext cx="642721" cy="150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20 000</a:t>
            </a:r>
          </a:p>
        </p:txBody>
      </p:sp>
      <p:sp>
        <p:nvSpPr>
          <p:cNvPr id="37" name="Текст 3"/>
          <p:cNvSpPr txBox="1">
            <a:spLocks/>
          </p:cNvSpPr>
          <p:nvPr/>
        </p:nvSpPr>
        <p:spPr>
          <a:xfrm>
            <a:off x="3207970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38" name="Текст 3"/>
          <p:cNvSpPr txBox="1">
            <a:spLocks/>
          </p:cNvSpPr>
          <p:nvPr/>
        </p:nvSpPr>
        <p:spPr>
          <a:xfrm>
            <a:off x="3561653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39" name="Текст 3"/>
          <p:cNvSpPr txBox="1">
            <a:spLocks/>
          </p:cNvSpPr>
          <p:nvPr/>
        </p:nvSpPr>
        <p:spPr>
          <a:xfrm>
            <a:off x="3924862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40" name="Текст 3"/>
          <p:cNvSpPr txBox="1">
            <a:spLocks/>
          </p:cNvSpPr>
          <p:nvPr/>
        </p:nvSpPr>
        <p:spPr>
          <a:xfrm>
            <a:off x="4838362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</a:t>
            </a:r>
          </a:p>
        </p:txBody>
      </p:sp>
      <p:sp>
        <p:nvSpPr>
          <p:cNvPr id="41" name="Текст 3"/>
          <p:cNvSpPr txBox="1">
            <a:spLocks/>
          </p:cNvSpPr>
          <p:nvPr/>
        </p:nvSpPr>
        <p:spPr>
          <a:xfrm>
            <a:off x="5192045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42" name="Текст 3"/>
          <p:cNvSpPr txBox="1">
            <a:spLocks/>
          </p:cNvSpPr>
          <p:nvPr/>
        </p:nvSpPr>
        <p:spPr>
          <a:xfrm>
            <a:off x="5545728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43" name="Текст 3"/>
          <p:cNvSpPr txBox="1">
            <a:spLocks/>
          </p:cNvSpPr>
          <p:nvPr/>
        </p:nvSpPr>
        <p:spPr>
          <a:xfrm>
            <a:off x="6831064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44" name="Текст 3"/>
          <p:cNvSpPr txBox="1">
            <a:spLocks/>
          </p:cNvSpPr>
          <p:nvPr/>
        </p:nvSpPr>
        <p:spPr>
          <a:xfrm>
            <a:off x="7184747" y="3629580"/>
            <a:ext cx="555125" cy="1725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  <a:defRPr/>
            </a:pPr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8076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50" name="Полилиния 49"/>
          <p:cNvSpPr/>
          <p:nvPr/>
        </p:nvSpPr>
        <p:spPr>
          <a:xfrm rot="18900000">
            <a:off x="4090948" y="2342394"/>
            <a:ext cx="413185" cy="409877"/>
          </a:xfrm>
          <a:custGeom>
            <a:avLst/>
            <a:gdLst>
              <a:gd name="connsiteX0" fmla="*/ 2071171 w 2071171"/>
              <a:gd name="connsiteY0" fmla="*/ 0 h 2115239"/>
              <a:gd name="connsiteX1" fmla="*/ 2071171 w 2071171"/>
              <a:gd name="connsiteY1" fmla="*/ 2115239 h 2115239"/>
              <a:gd name="connsiteX2" fmla="*/ 0 w 2071171"/>
              <a:gd name="connsiteY2" fmla="*/ 2115239 h 2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171" h="2115239">
                <a:moveTo>
                  <a:pt x="2071171" y="0"/>
                </a:moveTo>
                <a:lnTo>
                  <a:pt x="2071171" y="2115239"/>
                </a:lnTo>
                <a:lnTo>
                  <a:pt x="0" y="2115239"/>
                </a:lnTo>
              </a:path>
            </a:pathLst>
          </a:custGeom>
          <a:noFill/>
          <a:ln w="180975">
            <a:gradFill>
              <a:gsLst>
                <a:gs pos="0">
                  <a:srgbClr val="5FE35F">
                    <a:alpha val="50000"/>
                  </a:srgbClr>
                </a:gs>
                <a:gs pos="100000">
                  <a:srgbClr val="215E37">
                    <a:alpha val="91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923282" y="2132856"/>
            <a:ext cx="3156494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БАНКИ ЯВЛЯЮТСЯ ПОТРЕБИТЕЛЯМИ РАЗРОЗНЕННЫХ  УСЛУГ ОТ РАЗНЫХ ПОСТАВЩИКОВ, ЛИБО САМОСТОЯТЕЛЬНО НЕСУТ ЗАТРАТЫ НА ОРГАНИЗАЦИЮ НДО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28224" y="692696"/>
            <a:ext cx="4304176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Текущее положение </a:t>
            </a:r>
            <a:b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запросы бизнес-среды кредитных организаций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8400255" y="2132856"/>
            <a:ext cx="2661605" cy="5040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ПРЕДПОСЫЛКИ </a:t>
            </a:r>
            <a:b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ОПТИМИЗАЦИИ ОБСЛУЖИВАНИЯ НДО</a:t>
            </a:r>
          </a:p>
        </p:txBody>
      </p:sp>
      <p:sp>
        <p:nvSpPr>
          <p:cNvPr id="37" name="Текст 3"/>
          <p:cNvSpPr txBox="1">
            <a:spLocks/>
          </p:cNvSpPr>
          <p:nvPr/>
        </p:nvSpPr>
        <p:spPr>
          <a:xfrm>
            <a:off x="8400256" y="2906374"/>
            <a:ext cx="3024336" cy="27905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рынка обслуживания ритейла и населения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клиенториентированную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модель, уже реализованную коммерческими банками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повышения банками общей эффективности взаимодействий с клиентом за счет покрытия издержек от текущих убыточных услуг (инкассация, АДМ) доходом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классических услуг банка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Экономическая целесообразность перехода на комплексное обслуживание за счет подключения готовых решений и перспективой целевой экономии на пакетном аутсорсинге до 20%</a:t>
            </a:r>
          </a:p>
        </p:txBody>
      </p:sp>
      <p:sp>
        <p:nvSpPr>
          <p:cNvPr id="39" name="Текст 3"/>
          <p:cNvSpPr txBox="1">
            <a:spLocks/>
          </p:cNvSpPr>
          <p:nvPr/>
        </p:nvSpPr>
        <p:spPr>
          <a:xfrm>
            <a:off x="5020936" y="2132856"/>
            <a:ext cx="2582247" cy="837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 ЗАТРАТЫ, РИСКИ </a:t>
            </a:r>
            <a:b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ИСПОЛЬЗОВАНИЕ ВРЕМЕННЫХ, КАДРОВЫХ</a:t>
            </a:r>
            <a:b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ФИНАНСОВЫХ РЕСУРСОВ </a:t>
            </a:r>
            <a:b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ОБЕСПЕЧЕНИЕ НДО</a:t>
            </a:r>
          </a:p>
        </p:txBody>
      </p:sp>
      <p:sp>
        <p:nvSpPr>
          <p:cNvPr id="45" name="Текст 3"/>
          <p:cNvSpPr txBox="1">
            <a:spLocks/>
          </p:cNvSpPr>
          <p:nvPr/>
        </p:nvSpPr>
        <p:spPr>
          <a:xfrm>
            <a:off x="914909" y="3717032"/>
            <a:ext cx="3308883" cy="28982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Собственный парк терминалов и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подверженный амортизации и требующий обслуживания и хранения на складах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Отдельные договоры на технические сопровождение устройств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Отдельные договоры на процессинг услуг 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Различные договоры на услуги классической инкассации и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самоинкассации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кассовые узлы 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Ситуационные центры для управления кассовыми узлами, инкассацией, устройствами</a:t>
            </a:r>
          </a:p>
        </p:txBody>
      </p:sp>
      <p:sp>
        <p:nvSpPr>
          <p:cNvPr id="4" name="Полилиния 3"/>
          <p:cNvSpPr/>
          <p:nvPr/>
        </p:nvSpPr>
        <p:spPr>
          <a:xfrm rot="18900000">
            <a:off x="3948156" y="2342393"/>
            <a:ext cx="413185" cy="409877"/>
          </a:xfrm>
          <a:custGeom>
            <a:avLst/>
            <a:gdLst>
              <a:gd name="connsiteX0" fmla="*/ 2071171 w 2071171"/>
              <a:gd name="connsiteY0" fmla="*/ 0 h 2115239"/>
              <a:gd name="connsiteX1" fmla="*/ 2071171 w 2071171"/>
              <a:gd name="connsiteY1" fmla="*/ 2115239 h 2115239"/>
              <a:gd name="connsiteX2" fmla="*/ 0 w 2071171"/>
              <a:gd name="connsiteY2" fmla="*/ 2115239 h 2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171" h="2115239">
                <a:moveTo>
                  <a:pt x="2071171" y="0"/>
                </a:moveTo>
                <a:lnTo>
                  <a:pt x="2071171" y="2115239"/>
                </a:lnTo>
                <a:lnTo>
                  <a:pt x="0" y="2115239"/>
                </a:lnTo>
              </a:path>
            </a:pathLst>
          </a:custGeom>
          <a:noFill/>
          <a:ln w="180975">
            <a:gradFill>
              <a:gsLst>
                <a:gs pos="0">
                  <a:srgbClr val="5FE35F"/>
                </a:gs>
                <a:gs pos="100000">
                  <a:srgbClr val="215E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8900000">
            <a:off x="7547332" y="2342394"/>
            <a:ext cx="413185" cy="409877"/>
          </a:xfrm>
          <a:custGeom>
            <a:avLst/>
            <a:gdLst>
              <a:gd name="connsiteX0" fmla="*/ 2071171 w 2071171"/>
              <a:gd name="connsiteY0" fmla="*/ 0 h 2115239"/>
              <a:gd name="connsiteX1" fmla="*/ 2071171 w 2071171"/>
              <a:gd name="connsiteY1" fmla="*/ 2115239 h 2115239"/>
              <a:gd name="connsiteX2" fmla="*/ 0 w 2071171"/>
              <a:gd name="connsiteY2" fmla="*/ 2115239 h 2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171" h="2115239">
                <a:moveTo>
                  <a:pt x="2071171" y="0"/>
                </a:moveTo>
                <a:lnTo>
                  <a:pt x="2071171" y="2115239"/>
                </a:lnTo>
                <a:lnTo>
                  <a:pt x="0" y="2115239"/>
                </a:lnTo>
              </a:path>
            </a:pathLst>
          </a:custGeom>
          <a:noFill/>
          <a:ln w="180975">
            <a:gradFill>
              <a:gsLst>
                <a:gs pos="0">
                  <a:srgbClr val="5FE35F">
                    <a:alpha val="49000"/>
                  </a:srgbClr>
                </a:gs>
                <a:gs pos="100000">
                  <a:srgbClr val="215E37">
                    <a:alpha val="91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 rot="18900000">
            <a:off x="7404540" y="2342393"/>
            <a:ext cx="413185" cy="409877"/>
          </a:xfrm>
          <a:custGeom>
            <a:avLst/>
            <a:gdLst>
              <a:gd name="connsiteX0" fmla="*/ 2071171 w 2071171"/>
              <a:gd name="connsiteY0" fmla="*/ 0 h 2115239"/>
              <a:gd name="connsiteX1" fmla="*/ 2071171 w 2071171"/>
              <a:gd name="connsiteY1" fmla="*/ 2115239 h 2115239"/>
              <a:gd name="connsiteX2" fmla="*/ 0 w 2071171"/>
              <a:gd name="connsiteY2" fmla="*/ 2115239 h 21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171" h="2115239">
                <a:moveTo>
                  <a:pt x="2071171" y="0"/>
                </a:moveTo>
                <a:lnTo>
                  <a:pt x="2071171" y="2115239"/>
                </a:lnTo>
                <a:lnTo>
                  <a:pt x="0" y="2115239"/>
                </a:lnTo>
              </a:path>
            </a:pathLst>
          </a:custGeom>
          <a:noFill/>
          <a:ln w="180975">
            <a:gradFill>
              <a:gsLst>
                <a:gs pos="0">
                  <a:srgbClr val="5FE35F"/>
                </a:gs>
                <a:gs pos="100000">
                  <a:srgbClr val="215E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111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14" y="477870"/>
            <a:ext cx="8493738" cy="5224322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5214065" y="1741251"/>
            <a:ext cx="3945806" cy="3945892"/>
          </a:xfrm>
          <a:prstGeom prst="roundRect">
            <a:avLst>
              <a:gd name="adj" fmla="val 50000"/>
            </a:avLst>
          </a:prstGeom>
          <a:gradFill>
            <a:gsLst>
              <a:gs pos="27000">
                <a:srgbClr val="215E37">
                  <a:alpha val="50000"/>
                </a:srgbClr>
              </a:gs>
              <a:gs pos="100000">
                <a:srgbClr val="5FE35F">
                  <a:alpha val="72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2143483">
            <a:off x="5431878" y="1959068"/>
            <a:ext cx="3510180" cy="3510258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64000"/>
                </a:srgbClr>
              </a:gs>
              <a:gs pos="100000">
                <a:srgbClr val="5FE35F">
                  <a:alpha val="6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 rot="4403371">
            <a:off x="5633450" y="2160645"/>
            <a:ext cx="3107036" cy="3107104"/>
          </a:xfrm>
          <a:prstGeom prst="roundRect">
            <a:avLst>
              <a:gd name="adj" fmla="val 50000"/>
            </a:avLst>
          </a:prstGeom>
          <a:gradFill>
            <a:gsLst>
              <a:gs pos="31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224" y="692696"/>
            <a:ext cx="38716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Актив: </a:t>
            </a:r>
            <a:r>
              <a:rPr lang="ru-RU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Инкахран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1283940" y="2241208"/>
            <a:ext cx="1817355" cy="1951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ИНКАССАЦИЯ</a:t>
            </a: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3669714" y="3746722"/>
            <a:ext cx="1183323" cy="4443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Услуги</a:t>
            </a:r>
            <a:b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Cash-management </a:t>
            </a:r>
            <a:b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 всех регионах РФ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3172560" y="2161321"/>
            <a:ext cx="432973" cy="3755016"/>
          </a:xfrm>
          <a:prstGeom prst="rightBrace">
            <a:avLst>
              <a:gd name="adj1" fmla="val 45834"/>
              <a:gd name="adj2" fmla="val 4948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1283940" y="3575636"/>
            <a:ext cx="2079356" cy="209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КАССОВОЕ ОБСЛУЖИВАНИЕ </a:t>
            </a: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1283940" y="2457231"/>
            <a:ext cx="2076313" cy="5739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низкая себестоимость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счет выстроенной логистики </a:t>
            </a:r>
            <a:b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масштаба</a:t>
            </a: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1283940" y="3987981"/>
            <a:ext cx="2079355" cy="42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низкая стоимость за счет технологического лидерства</a:t>
            </a: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1307409" y="5001812"/>
            <a:ext cx="2196303" cy="3847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ТЕХНИЧЕСКОЕ СОПРОВОЖДЕНИЕ</a:t>
            </a: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1307409" y="5488047"/>
            <a:ext cx="942096" cy="42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SLM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FLM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15DA3-E4C2-3B4F-975A-CD55BDE69331}"/>
              </a:ext>
            </a:extLst>
          </p:cNvPr>
          <p:cNvSpPr txBox="1"/>
          <p:nvPr/>
        </p:nvSpPr>
        <p:spPr>
          <a:xfrm>
            <a:off x="6152231" y="2603557"/>
            <a:ext cx="2434768" cy="263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Объединение ключевых компетенций по перевозке и обслуживанию наличных обеспечит партнеру возможность ликвидировать внутренние </a:t>
            </a:r>
            <a:r>
              <a:rPr lang="ru-RU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высокозатратные</a:t>
            </a: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подразделения и  передать все функции на оператора НДО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Выстроенные отношения с ключевыми банками, обслуживающими юридических и физических лиц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4" y="2184341"/>
            <a:ext cx="252000" cy="2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560818"/>
            <a:ext cx="252000" cy="252000"/>
          </a:xfrm>
          <a:prstGeom prst="rect">
            <a:avLst/>
          </a:prstGeom>
        </p:spPr>
      </p:pic>
      <p:pic>
        <p:nvPicPr>
          <p:cNvPr id="1026" name="Picture 2" descr="http://cdn.onlinewebfonts.com/svg/download_2397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6" y="4988380"/>
            <a:ext cx="252257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221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56" y="810705"/>
            <a:ext cx="4620120" cy="5133468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 rot="2832698">
            <a:off x="5656430" y="1860244"/>
            <a:ext cx="3657008" cy="3657086"/>
          </a:xfrm>
          <a:prstGeom prst="roundRect">
            <a:avLst>
              <a:gd name="adj" fmla="val 50000"/>
            </a:avLst>
          </a:prstGeom>
          <a:gradFill>
            <a:gsLst>
              <a:gs pos="27000">
                <a:srgbClr val="215E37">
                  <a:alpha val="50000"/>
                </a:srgbClr>
              </a:gs>
              <a:gs pos="100000">
                <a:srgbClr val="5FE35F">
                  <a:alpha val="64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91947" y="1995761"/>
            <a:ext cx="3385976" cy="3386052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64000"/>
                </a:srgbClr>
              </a:gs>
              <a:gs pos="100000">
                <a:srgbClr val="5FE35F">
                  <a:alpha val="76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7748987">
            <a:off x="5986386" y="2190205"/>
            <a:ext cx="2997096" cy="2997162"/>
          </a:xfrm>
          <a:prstGeom prst="roundRect">
            <a:avLst>
              <a:gd name="adj" fmla="val 50000"/>
            </a:avLst>
          </a:prstGeom>
          <a:gradFill>
            <a:gsLst>
              <a:gs pos="31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224" y="692696"/>
            <a:ext cx="38716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Элекснет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1428522" y="1710358"/>
            <a:ext cx="3750208" cy="447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БАЛАНСОДЕРЖАТЕЛЬ ВСЕГО СПЕКТРА УСТРОЙСТВ ПО ОБРАБОТКЕ НАЛИЧНЫХ</a:t>
            </a:r>
          </a:p>
        </p:txBody>
      </p:sp>
      <p:sp>
        <p:nvSpPr>
          <p:cNvPr id="23" name="Текст 3"/>
          <p:cNvSpPr txBox="1">
            <a:spLocks/>
          </p:cNvSpPr>
          <p:nvPr/>
        </p:nvSpPr>
        <p:spPr>
          <a:xfrm>
            <a:off x="1428521" y="2903745"/>
            <a:ext cx="4363425" cy="974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ПРОГРАММНЫЙ КОМПЛЕКС ДЛЯ БАНКОМАТОВ, ТЕРМИНАЛОВ И АДМ, МОНИТОРИНГА РАБОТОСПОСОБНОСТИ И ОТКАЗОУСТОЙЧИВОСТИ И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CASH-MANAGEMENT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1428522" y="2334316"/>
            <a:ext cx="3744242" cy="4928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АДМ, терминалы, электронный кассир- более низкая цена на устройства от производителей за счет объемных поставок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3"/>
          <p:cNvSpPr txBox="1">
            <a:spLocks/>
          </p:cNvSpPr>
          <p:nvPr/>
        </p:nvSpPr>
        <p:spPr>
          <a:xfrm>
            <a:off x="1428522" y="3877776"/>
            <a:ext cx="3462176" cy="3167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низкая стоимость за счет реализованных и апробированных рынком решений</a:t>
            </a: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1428522" y="4417117"/>
            <a:ext cx="3373718" cy="3222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СОБСТВЕННАЯ ТЕРМИНАЛЬНАЯ СЕТЬ</a:t>
            </a:r>
          </a:p>
        </p:txBody>
      </p:sp>
      <p:sp>
        <p:nvSpPr>
          <p:cNvPr id="29" name="Текст 3"/>
          <p:cNvSpPr txBox="1">
            <a:spLocks/>
          </p:cNvSpPr>
          <p:nvPr/>
        </p:nvSpPr>
        <p:spPr>
          <a:xfrm>
            <a:off x="1428522" y="4820834"/>
            <a:ext cx="3095500" cy="331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 по приему платежей от физических лиц в пользу банков и их клиентов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015DA3-E4C2-3B4F-975A-CD55BDE69331}"/>
              </a:ext>
            </a:extLst>
          </p:cNvPr>
          <p:cNvSpPr txBox="1"/>
          <p:nvPr/>
        </p:nvSpPr>
        <p:spPr>
          <a:xfrm>
            <a:off x="6389213" y="2747818"/>
            <a:ext cx="2331172" cy="176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парка устройств </a:t>
            </a:r>
            <a:b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процессинга обеспечит любому клиенту-партнеру доступ ко всему комплексу возможностей по приему наличных с онлайн зачислением, а также перспективу оборудовать офисы кредитных организаций без кассовых узлов такими устройствами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2" y="1703224"/>
            <a:ext cx="376306" cy="376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3" y="4347567"/>
            <a:ext cx="376306" cy="376306"/>
          </a:xfrm>
          <a:prstGeom prst="rect">
            <a:avLst/>
          </a:prstGeom>
        </p:spPr>
      </p:pic>
      <p:pic>
        <p:nvPicPr>
          <p:cNvPr id="38" name="Picture 2" descr="http://cdn.onlinewebfonts.com/svg/download_2397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2" y="5329069"/>
            <a:ext cx="376688" cy="3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Текст 3">
            <a:extLst>
              <a:ext uri="{FF2B5EF4-FFF2-40B4-BE49-F238E27FC236}">
                <a16:creationId xmlns:a16="http://schemas.microsoft.com/office/drawing/2014/main" id="{CAFAC990-1338-D441-BC9F-35D3B8BD00C3}"/>
              </a:ext>
            </a:extLst>
          </p:cNvPr>
          <p:cNvSpPr txBox="1">
            <a:spLocks/>
          </p:cNvSpPr>
          <p:nvPr/>
        </p:nvSpPr>
        <p:spPr>
          <a:xfrm>
            <a:off x="1428522" y="5379874"/>
            <a:ext cx="2490286" cy="3847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ПЛАТЕЖНЫЙ ШЛЮЗ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6A0B5E04-E777-9D43-91F7-8E1275CDB817}"/>
              </a:ext>
            </a:extLst>
          </p:cNvPr>
          <p:cNvSpPr txBox="1">
            <a:spLocks/>
          </p:cNvSpPr>
          <p:nvPr/>
        </p:nvSpPr>
        <p:spPr>
          <a:xfrm>
            <a:off x="1428521" y="5619555"/>
            <a:ext cx="3744243" cy="689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более 2 500 операторов к оплате в любой платежный контур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3" y="2852887"/>
            <a:ext cx="376306" cy="376306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2818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788320" y="-212255"/>
            <a:ext cx="7488304" cy="7488468"/>
          </a:xfrm>
          <a:prstGeom prst="roundRect">
            <a:avLst>
              <a:gd name="adj" fmla="val 50000"/>
            </a:avLst>
          </a:prstGeom>
          <a:gradFill>
            <a:gsLst>
              <a:gs pos="6000">
                <a:srgbClr val="215E37">
                  <a:alpha val="72000"/>
                </a:srgbClr>
              </a:gs>
              <a:gs pos="100000">
                <a:srgbClr val="5FE35F">
                  <a:alpha val="48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7677" y="147110"/>
            <a:ext cx="6769590" cy="6769738"/>
          </a:xfrm>
          <a:prstGeom prst="roundRect">
            <a:avLst>
              <a:gd name="adj" fmla="val 50000"/>
            </a:avLst>
          </a:prstGeom>
          <a:gradFill>
            <a:gsLst>
              <a:gs pos="27000">
                <a:srgbClr val="215E37">
                  <a:alpha val="50000"/>
                </a:srgbClr>
              </a:gs>
              <a:gs pos="100000">
                <a:srgbClr val="5FE35F">
                  <a:alpha val="4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1366" y="520807"/>
            <a:ext cx="6022212" cy="6022344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64000"/>
                </a:srgbClr>
              </a:gs>
              <a:gs pos="100000">
                <a:srgbClr val="5FE35F">
                  <a:alpha val="38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9244836" y="5924878"/>
            <a:ext cx="2289050" cy="4091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224" y="692696"/>
            <a:ext cx="5815848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- создание независимого равноудаленного федерального оператора на рынке НДО </a:t>
            </a:r>
            <a:b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платежных сервисов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67191" y="866640"/>
            <a:ext cx="5330562" cy="5330678"/>
          </a:xfrm>
          <a:prstGeom prst="roundRect">
            <a:avLst>
              <a:gd name="adj" fmla="val 50000"/>
            </a:avLst>
          </a:prstGeom>
          <a:gradFill>
            <a:gsLst>
              <a:gs pos="31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Текст 3"/>
          <p:cNvSpPr txBox="1">
            <a:spLocks/>
          </p:cNvSpPr>
          <p:nvPr/>
        </p:nvSpPr>
        <p:spPr>
          <a:xfrm>
            <a:off x="7096146" y="2811634"/>
            <a:ext cx="2845363" cy="12674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КЛЮЧЕВОЙ КЛИЕНТ – КРЕДИТНЫЕ ОРГАНИЗАЦИИ</a:t>
            </a:r>
          </a:p>
        </p:txBody>
      </p:sp>
      <p:sp>
        <p:nvSpPr>
          <p:cNvPr id="31" name="Текст 3"/>
          <p:cNvSpPr txBox="1">
            <a:spLocks/>
          </p:cNvSpPr>
          <p:nvPr/>
        </p:nvSpPr>
        <p:spPr>
          <a:xfrm>
            <a:off x="10035316" y="2204864"/>
            <a:ext cx="1648129" cy="345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 И ТЕРМИНАЛЫ</a:t>
            </a: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4846838" y="2251484"/>
            <a:ext cx="2249308" cy="5749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КЛАССИЧЕСКАЯ ИНКАССАЦИЯ И САМОИНКАССАЦИЯ</a:t>
            </a: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9735880" y="5091968"/>
            <a:ext cx="1947565" cy="379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КАССОВОЕ ОБСЛУЖИВАНИЕ</a:t>
            </a:r>
          </a:p>
        </p:txBody>
      </p:sp>
      <p:sp>
        <p:nvSpPr>
          <p:cNvPr id="35" name="Текст 3"/>
          <p:cNvSpPr txBox="1">
            <a:spLocks/>
          </p:cNvSpPr>
          <p:nvPr/>
        </p:nvSpPr>
        <p:spPr>
          <a:xfrm>
            <a:off x="8357928" y="1278981"/>
            <a:ext cx="1677388" cy="229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CASH MANAGEMENT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19603" y="1819072"/>
            <a:ext cx="3425738" cy="3425814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1641" y="2623578"/>
            <a:ext cx="3856811" cy="3704422"/>
          </a:xfrm>
          <a:prstGeom prst="roundRect">
            <a:avLst>
              <a:gd name="adj" fmla="val 84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1446752" y="3415667"/>
            <a:ext cx="2884670" cy="27363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600"/>
              </a:spcBef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Одновременную оптимизацию процессов и расходов – более низкую цену на комплекс услуг с более высоким сервисом одним договором</a:t>
            </a:r>
          </a:p>
          <a:p>
            <a:pPr marL="0" indent="0">
              <a:lnSpc>
                <a:spcPct val="80000"/>
              </a:lnSpc>
              <a:spcBef>
                <a:spcPts val="1600"/>
              </a:spcBef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 к готовой инфраструктуре по оптимизации НДО</a:t>
            </a:r>
          </a:p>
          <a:p>
            <a:pPr marL="0" indent="0">
              <a:lnSpc>
                <a:spcPct val="80000"/>
              </a:lnSpc>
              <a:spcBef>
                <a:spcPts val="1600"/>
              </a:spcBef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Полный цикл сквозного подключения и сопровождения клиентов банков</a:t>
            </a:r>
          </a:p>
          <a:p>
            <a:pPr marL="0" indent="0">
              <a:lnSpc>
                <a:spcPct val="80000"/>
              </a:lnSpc>
              <a:spcBef>
                <a:spcPts val="1600"/>
              </a:spcBef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Пакет платежных операторов для физических лиц для любого типа устройств, интегрированный через шлюз</a:t>
            </a:r>
          </a:p>
          <a:p>
            <a:pPr marL="0" indent="0">
              <a:lnSpc>
                <a:spcPct val="80000"/>
              </a:lnSpc>
              <a:spcBef>
                <a:spcPts val="1600"/>
              </a:spcBef>
              <a:buNone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единовременного либо эволюционного перехода на комплексное обслуживание</a:t>
            </a: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928224" y="2778245"/>
            <a:ext cx="3151552" cy="2954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ЕДИНОГО КОМПЛЕКСА СЕРВИСОВ ОБЕСПЕЧИТ БАНКАМ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2" name="Овал 1"/>
          <p:cNvSpPr/>
          <p:nvPr/>
        </p:nvSpPr>
        <p:spPr>
          <a:xfrm>
            <a:off x="9822687" y="2388888"/>
            <a:ext cx="127690" cy="127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96146" y="2516578"/>
            <a:ext cx="127690" cy="127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467296" y="4882521"/>
            <a:ext cx="127690" cy="127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468627" y="1734953"/>
            <a:ext cx="127690" cy="127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6" y="4504268"/>
            <a:ext cx="330529" cy="330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" y="5748762"/>
            <a:ext cx="331200" cy="33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0" y="3426112"/>
            <a:ext cx="331200" cy="331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1" y="4036149"/>
            <a:ext cx="300628" cy="300628"/>
          </a:xfrm>
          <a:prstGeom prst="rect">
            <a:avLst/>
          </a:prstGeom>
        </p:spPr>
      </p:pic>
      <p:sp>
        <p:nvSpPr>
          <p:cNvPr id="36" name="Текст 3">
            <a:extLst>
              <a:ext uri="{FF2B5EF4-FFF2-40B4-BE49-F238E27FC236}">
                <a16:creationId xmlns:a16="http://schemas.microsoft.com/office/drawing/2014/main" id="{DE5CDDF3-47EF-524B-AC6B-B4EB26DA27DA}"/>
              </a:ext>
            </a:extLst>
          </p:cNvPr>
          <p:cNvSpPr txBox="1">
            <a:spLocks/>
          </p:cNvSpPr>
          <p:nvPr/>
        </p:nvSpPr>
        <p:spPr>
          <a:xfrm>
            <a:off x="6157392" y="5157703"/>
            <a:ext cx="1617669" cy="345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ПЛАТЕЖНЫЙ ШЛЮЗ</a:t>
            </a:r>
          </a:p>
        </p:txBody>
      </p:sp>
      <p:sp>
        <p:nvSpPr>
          <p:cNvPr id="42" name="Овал 41"/>
          <p:cNvSpPr/>
          <p:nvPr/>
        </p:nvSpPr>
        <p:spPr>
          <a:xfrm>
            <a:off x="7506477" y="4920942"/>
            <a:ext cx="127690" cy="127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3" y="5011141"/>
            <a:ext cx="295200" cy="29520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2287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954085" y="2497082"/>
            <a:ext cx="4786443" cy="3171521"/>
          </a:xfrm>
          <a:prstGeom prst="round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28224" y="692696"/>
            <a:ext cx="6607936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Коллаборация </a:t>
            </a:r>
            <a:r>
              <a:rPr lang="ru-RU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Инкахран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Элекснет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как уникальная основа для формирования федерального оператора на рынке НДО  и платежных сервисов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31504" y="3573016"/>
            <a:ext cx="182030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компетенций по инкассации и НДО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31504" y="4869160"/>
            <a:ext cx="2115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экспертиза по эксплуатации аппаратов, собственный процессинг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21579" y="3273574"/>
            <a:ext cx="2391090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Высокое качество сервиса за счет объединенной экспертизы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низкая стоимость за счет эффекта масштаба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Комплексное обслуживание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угрозы захвата клиентской базы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284984"/>
            <a:ext cx="1164011" cy="2645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581128"/>
            <a:ext cx="1021203" cy="2471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8224" y="2755673"/>
            <a:ext cx="34085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ТЕКУЩАЯ ДОЛЯ РЫНКА КОМПАНИЙ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67408" y="3501008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17%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44266" y="3685214"/>
            <a:ext cx="445770" cy="328630"/>
            <a:chOff x="3689162" y="3644590"/>
            <a:chExt cx="555977" cy="409878"/>
          </a:xfrm>
        </p:grpSpPr>
        <p:sp>
          <p:nvSpPr>
            <p:cNvPr id="45" name="Полилиния 44"/>
            <p:cNvSpPr/>
            <p:nvPr/>
          </p:nvSpPr>
          <p:spPr>
            <a:xfrm rot="18900000">
              <a:off x="3831954" y="3644591"/>
              <a:ext cx="413185" cy="409877"/>
            </a:xfrm>
            <a:custGeom>
              <a:avLst/>
              <a:gdLst>
                <a:gd name="connsiteX0" fmla="*/ 2071171 w 2071171"/>
                <a:gd name="connsiteY0" fmla="*/ 0 h 2115239"/>
                <a:gd name="connsiteX1" fmla="*/ 2071171 w 2071171"/>
                <a:gd name="connsiteY1" fmla="*/ 2115239 h 2115239"/>
                <a:gd name="connsiteX2" fmla="*/ 0 w 2071171"/>
                <a:gd name="connsiteY2" fmla="*/ 2115239 h 21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1171" h="2115239">
                  <a:moveTo>
                    <a:pt x="2071171" y="0"/>
                  </a:moveTo>
                  <a:lnTo>
                    <a:pt x="2071171" y="2115239"/>
                  </a:lnTo>
                  <a:lnTo>
                    <a:pt x="0" y="2115239"/>
                  </a:lnTo>
                </a:path>
              </a:pathLst>
            </a:custGeom>
            <a:noFill/>
            <a:ln w="180975">
              <a:gradFill>
                <a:gsLst>
                  <a:gs pos="0">
                    <a:srgbClr val="5FE35F">
                      <a:alpha val="50000"/>
                    </a:srgbClr>
                  </a:gs>
                  <a:gs pos="100000">
                    <a:srgbClr val="215E37">
                      <a:alpha val="91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 rot="18900000">
              <a:off x="3689162" y="3644590"/>
              <a:ext cx="413185" cy="409877"/>
            </a:xfrm>
            <a:custGeom>
              <a:avLst/>
              <a:gdLst>
                <a:gd name="connsiteX0" fmla="*/ 2071171 w 2071171"/>
                <a:gd name="connsiteY0" fmla="*/ 0 h 2115239"/>
                <a:gd name="connsiteX1" fmla="*/ 2071171 w 2071171"/>
                <a:gd name="connsiteY1" fmla="*/ 2115239 h 2115239"/>
                <a:gd name="connsiteX2" fmla="*/ 0 w 2071171"/>
                <a:gd name="connsiteY2" fmla="*/ 2115239 h 21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1171" h="2115239">
                  <a:moveTo>
                    <a:pt x="2071171" y="0"/>
                  </a:moveTo>
                  <a:lnTo>
                    <a:pt x="2071171" y="2115239"/>
                  </a:lnTo>
                  <a:lnTo>
                    <a:pt x="0" y="2115239"/>
                  </a:lnTo>
                </a:path>
              </a:pathLst>
            </a:custGeom>
            <a:noFill/>
            <a:ln w="180975">
              <a:gradFill>
                <a:gsLst>
                  <a:gs pos="0">
                    <a:srgbClr val="5FE35F"/>
                  </a:gs>
                  <a:gs pos="100000">
                    <a:srgbClr val="215E3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744266" y="4848605"/>
            <a:ext cx="445770" cy="328630"/>
            <a:chOff x="3689162" y="3644590"/>
            <a:chExt cx="555977" cy="409878"/>
          </a:xfrm>
        </p:grpSpPr>
        <p:sp>
          <p:nvSpPr>
            <p:cNvPr id="52" name="Полилиния 51"/>
            <p:cNvSpPr/>
            <p:nvPr/>
          </p:nvSpPr>
          <p:spPr>
            <a:xfrm rot="18900000">
              <a:off x="3831954" y="3644591"/>
              <a:ext cx="413185" cy="409877"/>
            </a:xfrm>
            <a:custGeom>
              <a:avLst/>
              <a:gdLst>
                <a:gd name="connsiteX0" fmla="*/ 2071171 w 2071171"/>
                <a:gd name="connsiteY0" fmla="*/ 0 h 2115239"/>
                <a:gd name="connsiteX1" fmla="*/ 2071171 w 2071171"/>
                <a:gd name="connsiteY1" fmla="*/ 2115239 h 2115239"/>
                <a:gd name="connsiteX2" fmla="*/ 0 w 2071171"/>
                <a:gd name="connsiteY2" fmla="*/ 2115239 h 21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1171" h="2115239">
                  <a:moveTo>
                    <a:pt x="2071171" y="0"/>
                  </a:moveTo>
                  <a:lnTo>
                    <a:pt x="2071171" y="2115239"/>
                  </a:lnTo>
                  <a:lnTo>
                    <a:pt x="0" y="2115239"/>
                  </a:lnTo>
                </a:path>
              </a:pathLst>
            </a:custGeom>
            <a:noFill/>
            <a:ln w="180975">
              <a:gradFill>
                <a:gsLst>
                  <a:gs pos="0">
                    <a:srgbClr val="5FE35F">
                      <a:alpha val="50000"/>
                    </a:srgbClr>
                  </a:gs>
                  <a:gs pos="100000">
                    <a:srgbClr val="215E37">
                      <a:alpha val="91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 rot="18900000">
              <a:off x="3689162" y="3644590"/>
              <a:ext cx="413185" cy="409877"/>
            </a:xfrm>
            <a:custGeom>
              <a:avLst/>
              <a:gdLst>
                <a:gd name="connsiteX0" fmla="*/ 2071171 w 2071171"/>
                <a:gd name="connsiteY0" fmla="*/ 0 h 2115239"/>
                <a:gd name="connsiteX1" fmla="*/ 2071171 w 2071171"/>
                <a:gd name="connsiteY1" fmla="*/ 2115239 h 2115239"/>
                <a:gd name="connsiteX2" fmla="*/ 0 w 2071171"/>
                <a:gd name="connsiteY2" fmla="*/ 2115239 h 21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1171" h="2115239">
                  <a:moveTo>
                    <a:pt x="2071171" y="0"/>
                  </a:moveTo>
                  <a:lnTo>
                    <a:pt x="2071171" y="2115239"/>
                  </a:lnTo>
                  <a:lnTo>
                    <a:pt x="0" y="2115239"/>
                  </a:lnTo>
                </a:path>
              </a:pathLst>
            </a:custGeom>
            <a:noFill/>
            <a:ln w="180975">
              <a:gradFill>
                <a:gsLst>
                  <a:gs pos="0">
                    <a:srgbClr val="5FE35F"/>
                  </a:gs>
                  <a:gs pos="100000">
                    <a:srgbClr val="215E3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932357" y="2052169"/>
            <a:ext cx="4098058" cy="4098148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56000"/>
                </a:srgbClr>
              </a:gs>
              <a:gs pos="100000">
                <a:srgbClr val="5FE35F">
                  <a:alpha val="5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72066" y="2291884"/>
            <a:ext cx="3618640" cy="3618718"/>
          </a:xfrm>
          <a:prstGeom prst="roundRect">
            <a:avLst>
              <a:gd name="adj" fmla="val 50000"/>
            </a:avLst>
          </a:prstGeom>
          <a:gradFill>
            <a:gsLst>
              <a:gs pos="34000">
                <a:srgbClr val="215E37">
                  <a:alpha val="56000"/>
                </a:srgbClr>
              </a:gs>
              <a:gs pos="100000">
                <a:srgbClr val="5FE35F">
                  <a:alpha val="5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rot="2994653">
            <a:off x="5379867" y="2499690"/>
            <a:ext cx="3203038" cy="3203106"/>
          </a:xfrm>
          <a:prstGeom prst="roundRect">
            <a:avLst>
              <a:gd name="adj" fmla="val 50000"/>
            </a:avLst>
          </a:prstGeom>
          <a:gradFill>
            <a:gsLst>
              <a:gs pos="31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1567" y="3227427"/>
            <a:ext cx="237145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СИНЕРГЕТИЧЕСКИЙ ЭФФЕКТ ОБЪЕДИНЕНИЯ КОМПЕТЕНЦИЙ И КЛЮЧЕВЫЕ ДЛЯ РЫНКА КОНКУРЕНТНЫЕ ПРЕИМУЩЕСТВА</a:t>
            </a: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400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28224" y="692696"/>
            <a:ext cx="9488256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Сервис: комплексное обслуживание банкоматной сети, включая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FLM/SLM</a:t>
            </a:r>
            <a:endParaRPr lang="ru-RU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951130" y="4628926"/>
            <a:ext cx="3766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требований и условий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своевременного перечисления денежных средств для формирования комплектов кассет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основании предоставленной отчетности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77A452-F699-46E5-A421-A6B50E8C5DEF}"/>
              </a:ext>
            </a:extLst>
          </p:cNvPr>
          <p:cNvSpPr txBox="1"/>
          <p:nvPr/>
        </p:nvSpPr>
        <p:spPr>
          <a:xfrm>
            <a:off x="6017652" y="4628926"/>
            <a:ext cx="46148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НКО «ИНКАХРАН»: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Финансовый мониторинг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Планирование загрузок ПТС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Формирование/пересчет кассет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Инкассация ПТС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технического мониторинга и обеспечение сервиса уровня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FLM+SLM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за поддержанием уровня установленного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Информирование Банка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72" y="1628800"/>
            <a:ext cx="330529" cy="33052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2382936" y="1484784"/>
            <a:ext cx="6274000" cy="2999072"/>
          </a:xfrm>
          <a:prstGeom prst="roundRect">
            <a:avLst>
              <a:gd name="adj" fmla="val 84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523721" y="1979395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flipH="1">
            <a:off x="5478003" y="2430368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8" y="2879748"/>
            <a:ext cx="261432" cy="23440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2855640" y="31515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Кассовое обслуживание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4178562" y="315159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Инкассация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5519936" y="31515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Финансовый мониторинг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6854214" y="315159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</a:t>
            </a:r>
            <a:b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</a:p>
        </p:txBody>
      </p:sp>
      <p:sp>
        <p:nvSpPr>
          <p:cNvPr id="5" name="Полилиния 4"/>
          <p:cNvSpPr/>
          <p:nvPr/>
        </p:nvSpPr>
        <p:spPr>
          <a:xfrm flipV="1">
            <a:off x="3431703" y="2533127"/>
            <a:ext cx="3993502" cy="45719"/>
          </a:xfrm>
          <a:custGeom>
            <a:avLst/>
            <a:gdLst>
              <a:gd name="connsiteX0" fmla="*/ 0 w 4385388"/>
              <a:gd name="connsiteY0" fmla="*/ 0 h 0"/>
              <a:gd name="connsiteX1" fmla="*/ 4385388 w 43853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5388">
                <a:moveTo>
                  <a:pt x="0" y="0"/>
                </a:moveTo>
                <a:lnTo>
                  <a:pt x="4385388" y="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 flipH="1">
            <a:off x="4717151" y="2579657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 flipH="1">
            <a:off x="3385984" y="2579657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 flipH="1">
            <a:off x="6073141" y="2579657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 flipH="1">
            <a:off x="7379486" y="2579657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 flipH="1">
            <a:off x="7379486" y="3540711"/>
            <a:ext cx="45719" cy="141061"/>
          </a:xfrm>
          <a:custGeom>
            <a:avLst/>
            <a:gdLst>
              <a:gd name="connsiteX0" fmla="*/ 0 w 0"/>
              <a:gd name="connsiteY0" fmla="*/ 0 h 242596"/>
              <a:gd name="connsiteX1" fmla="*/ 0 w 0"/>
              <a:gd name="connsiteY1" fmla="*/ 242596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96">
                <a:moveTo>
                  <a:pt x="0" y="0"/>
                </a:moveTo>
                <a:lnTo>
                  <a:pt x="0" y="242596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360ED62-AA65-4819-80D1-68C58E457553}"/>
              </a:ext>
            </a:extLst>
          </p:cNvPr>
          <p:cNvSpPr txBox="1"/>
          <p:nvPr/>
        </p:nvSpPr>
        <p:spPr>
          <a:xfrm>
            <a:off x="6854214" y="394469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Сервисное обслуживание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34" y="2854950"/>
            <a:ext cx="293072" cy="23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9" y="2894588"/>
            <a:ext cx="334682" cy="17473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35" y="2894588"/>
            <a:ext cx="334682" cy="174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21" y="3731346"/>
            <a:ext cx="240314" cy="240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92" y="2122745"/>
            <a:ext cx="1116605" cy="2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7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01" y="447451"/>
            <a:ext cx="4371975" cy="4181475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28224" y="692696"/>
            <a:ext cx="5815848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 как сервис</a:t>
            </a:r>
          </a:p>
        </p:txBody>
      </p:sp>
      <p:sp>
        <p:nvSpPr>
          <p:cNvPr id="33" name="Текст 3"/>
          <p:cNvSpPr txBox="1">
            <a:spLocks/>
          </p:cNvSpPr>
          <p:nvPr/>
        </p:nvSpPr>
        <p:spPr>
          <a:xfrm>
            <a:off x="4714294" y="2411184"/>
            <a:ext cx="2249308" cy="5749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КЛАССИЧЕСКАЯ ИНКАССАЦИЯ И САМОИНКАССАЦИЯ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23392" y="692696"/>
            <a:ext cx="216024" cy="504056"/>
          </a:xfrm>
          <a:prstGeom prst="roundRect">
            <a:avLst>
              <a:gd name="adj" fmla="val 0"/>
            </a:avLst>
          </a:prstGeom>
          <a:gradFill>
            <a:gsLst>
              <a:gs pos="49000">
                <a:srgbClr val="215E37"/>
              </a:gs>
              <a:gs pos="100000">
                <a:srgbClr val="5FE35F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1496600" y="6291044"/>
            <a:ext cx="350912" cy="350912"/>
          </a:xfrm>
          <a:prstGeom prst="ellipse">
            <a:avLst/>
          </a:prstGeom>
          <a:solidFill>
            <a:srgbClr val="F2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525221" y="6328000"/>
            <a:ext cx="293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90646"/>
              </p:ext>
            </p:extLst>
          </p:nvPr>
        </p:nvGraphicFramePr>
        <p:xfrm>
          <a:off x="1199456" y="1772816"/>
          <a:ext cx="9638436" cy="431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298">
                  <a:extLst>
                    <a:ext uri="{9D8B030D-6E8A-4147-A177-3AD203B41FA5}">
                      <a16:colId xmlns:a16="http://schemas.microsoft.com/office/drawing/2014/main" val="4178294964"/>
                    </a:ext>
                  </a:extLst>
                </a:gridCol>
                <a:gridCol w="2821577">
                  <a:extLst>
                    <a:ext uri="{9D8B030D-6E8A-4147-A177-3AD203B41FA5}">
                      <a16:colId xmlns:a16="http://schemas.microsoft.com/office/drawing/2014/main" val="2753254720"/>
                    </a:ext>
                  </a:extLst>
                </a:gridCol>
                <a:gridCol w="1898468">
                  <a:extLst>
                    <a:ext uri="{9D8B030D-6E8A-4147-A177-3AD203B41FA5}">
                      <a16:colId xmlns:a16="http://schemas.microsoft.com/office/drawing/2014/main" val="2719549908"/>
                    </a:ext>
                  </a:extLst>
                </a:gridCol>
                <a:gridCol w="2325093">
                  <a:extLst>
                    <a:ext uri="{9D8B030D-6E8A-4147-A177-3AD203B41FA5}">
                      <a16:colId xmlns:a16="http://schemas.microsoft.com/office/drawing/2014/main" val="1804813546"/>
                    </a:ext>
                  </a:extLst>
                </a:gridCol>
              </a:tblGrid>
              <a:tr h="718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Элекснет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Инкахран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Банк</a:t>
                      </a:r>
                    </a:p>
                  </a:txBody>
                  <a:tcPr marL="36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F4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Клиенты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F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91693"/>
                  </a:ext>
                </a:extLst>
              </a:tr>
              <a:tr h="718627">
                <a:tc rowSpan="5"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90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751741"/>
                  </a:ext>
                </a:extLst>
              </a:tr>
              <a:tr h="718627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605"/>
                  </a:ext>
                </a:extLst>
              </a:tr>
              <a:tr h="718627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43314"/>
                  </a:ext>
                </a:extLst>
              </a:tr>
              <a:tr h="718627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55440"/>
                  </a:ext>
                </a:extLst>
              </a:tr>
              <a:tr h="718627"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00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16874"/>
                  </a:ext>
                </a:extLst>
              </a:tr>
            </a:tbl>
          </a:graphicData>
        </a:graphic>
      </p:graphicFrame>
      <p:pic>
        <p:nvPicPr>
          <p:cNvPr id="20" name="Picture 12" descr="https://telegra.ph/file/e4e8ed7aeb75b231b1e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67" y="2812901"/>
            <a:ext cx="1011076" cy="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58062" y="3160339"/>
            <a:ext cx="166061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Классическая инкассация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Обработка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н.д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Зачисление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Предоставление и обслуживание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ADM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и терминалов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2966" y="2991713"/>
            <a:ext cx="45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82966" y="3981281"/>
            <a:ext cx="67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ADM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2966" y="5017016"/>
            <a:ext cx="1146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Терминалы</a:t>
            </a:r>
          </a:p>
        </p:txBody>
      </p:sp>
      <p:sp>
        <p:nvSpPr>
          <p:cNvPr id="25" name="Полилиния 24"/>
          <p:cNvSpPr/>
          <p:nvPr/>
        </p:nvSpPr>
        <p:spPr>
          <a:xfrm flipH="1">
            <a:off x="3471282" y="3182717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flipH="1" flipV="1">
            <a:off x="3471282" y="4070766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H="1">
            <a:off x="3471282" y="5170237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15" y="3863457"/>
            <a:ext cx="355430" cy="5541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20" y="4774839"/>
            <a:ext cx="317102" cy="792130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>
            <a:off x="3348549" y="2162359"/>
            <a:ext cx="99752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78632" y="1843757"/>
            <a:ext cx="1737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</a:rPr>
              <a:t>2-ух сторонний договор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6029920" y="2162359"/>
            <a:ext cx="997527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77642" y="1843757"/>
            <a:ext cx="1737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</a:rPr>
              <a:t>2-ух сторонний договор</a:t>
            </a:r>
          </a:p>
        </p:txBody>
      </p:sp>
      <p:sp>
        <p:nvSpPr>
          <p:cNvPr id="49" name="Полилиния 48"/>
          <p:cNvSpPr/>
          <p:nvPr/>
        </p:nvSpPr>
        <p:spPr>
          <a:xfrm flipH="1">
            <a:off x="6188387" y="3286804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flipH="1">
            <a:off x="6188387" y="3803909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 flipH="1">
            <a:off x="6188387" y="4321014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 flipH="1">
            <a:off x="6188387" y="4838118"/>
            <a:ext cx="752060" cy="52584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flipH="1" flipV="1">
            <a:off x="8439392" y="3385659"/>
            <a:ext cx="781580" cy="312776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 flipH="1">
            <a:off x="8444281" y="4138053"/>
            <a:ext cx="781580" cy="312776"/>
          </a:xfrm>
          <a:custGeom>
            <a:avLst/>
            <a:gdLst>
              <a:gd name="connsiteX0" fmla="*/ 748937 w 748937"/>
              <a:gd name="connsiteY0" fmla="*/ 0 h 0"/>
              <a:gd name="connsiteX1" fmla="*/ 0 w 74893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8937">
                <a:moveTo>
                  <a:pt x="748937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9477236" y="3538574"/>
            <a:ext cx="141688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(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ADM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)</a:t>
            </a:r>
          </a:p>
          <a:p>
            <a:pPr>
              <a:spcBef>
                <a:spcPts val="200"/>
              </a:spcBef>
              <a:defRPr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(классическая инкассация)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26" y="3641454"/>
            <a:ext cx="527994" cy="5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122286</TotalTime>
  <Words>854</Words>
  <Application>Microsoft Office PowerPoint</Application>
  <PresentationFormat>Широкоэкранный</PresentationFormat>
  <Paragraphs>215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Slideology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Григорьев Василий Александрович</dc:creator>
  <cp:keywords>MKB</cp:keywords>
  <dc:description>MKB Presentation for new stuff</dc:description>
  <cp:lastModifiedBy>Елена Кобзева</cp:lastModifiedBy>
  <cp:revision>1958</cp:revision>
  <cp:lastPrinted>2021-08-03T09:05:13Z</cp:lastPrinted>
  <dcterms:created xsi:type="dcterms:W3CDTF">2018-08-26T06:35:52Z</dcterms:created>
  <dcterms:modified xsi:type="dcterms:W3CDTF">2021-08-04T09:44:41Z</dcterms:modified>
  <cp:category>MKB</cp:category>
</cp:coreProperties>
</file>