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316" r:id="rId2"/>
    <p:sldId id="404" r:id="rId3"/>
    <p:sldId id="436" r:id="rId4"/>
    <p:sldId id="426" r:id="rId5"/>
    <p:sldId id="463" r:id="rId6"/>
    <p:sldId id="425" r:id="rId7"/>
    <p:sldId id="456" r:id="rId8"/>
    <p:sldId id="462" r:id="rId9"/>
    <p:sldId id="457" r:id="rId10"/>
    <p:sldId id="423" r:id="rId11"/>
    <p:sldId id="394" r:id="rId12"/>
    <p:sldId id="406" r:id="rId13"/>
    <p:sldId id="454" r:id="rId14"/>
    <p:sldId id="460" r:id="rId15"/>
    <p:sldId id="452" r:id="rId16"/>
    <p:sldId id="461" r:id="rId17"/>
    <p:sldId id="458" r:id="rId18"/>
    <p:sldId id="429" r:id="rId19"/>
    <p:sldId id="430" r:id="rId20"/>
    <p:sldId id="431" r:id="rId21"/>
    <p:sldId id="432" r:id="rId22"/>
    <p:sldId id="433" r:id="rId23"/>
    <p:sldId id="434" r:id="rId24"/>
    <p:sldId id="435" r:id="rId25"/>
    <p:sldId id="442" r:id="rId26"/>
    <p:sldId id="443" r:id="rId27"/>
    <p:sldId id="444" r:id="rId28"/>
    <p:sldId id="445" r:id="rId29"/>
    <p:sldId id="450" r:id="rId30"/>
    <p:sldId id="273" r:id="rId31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8235"/>
    <a:srgbClr val="2C458C"/>
    <a:srgbClr val="3A75C4"/>
    <a:srgbClr val="0A9EAE"/>
    <a:srgbClr val="726CB2"/>
    <a:srgbClr val="4DC2BF"/>
    <a:srgbClr val="FFFFFF"/>
    <a:srgbClr val="1794A1"/>
    <a:srgbClr val="367B82"/>
    <a:srgbClr val="3F3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99"/>
    <p:restoredTop sz="94762"/>
  </p:normalViewPr>
  <p:slideViewPr>
    <p:cSldViewPr>
      <p:cViewPr varScale="1">
        <p:scale>
          <a:sx n="120" d="100"/>
          <a:sy n="120" d="100"/>
        </p:scale>
        <p:origin x="384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A1922-27CA-43E6-BBAC-E8D58951D587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925C9-91B0-403C-99F1-26F0CDB78E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128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39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76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431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276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524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460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494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270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387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7129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485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632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5918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985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9874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619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688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8278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5977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5580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5501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6631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8887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2864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5550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47B4E-DA51-4043-B701-E1529B7DF67A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7885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925C9-91B0-403C-99F1-26F0CDB78E89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50" b="1" i="0">
                <a:solidFill>
                  <a:srgbClr val="38562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50" b="1" i="0">
                <a:solidFill>
                  <a:srgbClr val="38562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10/17/22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382011"/>
            <a:ext cx="12193905" cy="1811020"/>
          </a:xfrm>
          <a:custGeom>
            <a:avLst/>
            <a:gdLst/>
            <a:ahLst/>
            <a:cxnLst/>
            <a:rect l="l" t="t" r="r" b="b"/>
            <a:pathLst>
              <a:path w="12193905" h="1811020">
                <a:moveTo>
                  <a:pt x="12193524" y="0"/>
                </a:moveTo>
                <a:lnTo>
                  <a:pt x="0" y="0"/>
                </a:lnTo>
                <a:lnTo>
                  <a:pt x="0" y="1810512"/>
                </a:lnTo>
                <a:lnTo>
                  <a:pt x="12193524" y="1810512"/>
                </a:lnTo>
                <a:lnTo>
                  <a:pt x="12193524" y="0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50" b="1" i="0">
                <a:solidFill>
                  <a:srgbClr val="38562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10/17/22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10/17/22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917" y="6377940"/>
            <a:ext cx="2805620" cy="276999"/>
          </a:xfrm>
        </p:spPr>
        <p:txBody>
          <a:bodyPr/>
          <a:lstStyle/>
          <a:p>
            <a:fld id="{6E57F03A-3C52-4E57-8005-0AF3C322C50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7439" y="6377940"/>
            <a:ext cx="3903472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82812" y="6377940"/>
            <a:ext cx="2805620" cy="276999"/>
          </a:xfrm>
        </p:spPr>
        <p:txBody>
          <a:bodyPr/>
          <a:lstStyle/>
          <a:p>
            <a:fld id="{01614B5E-4731-426F-9602-FD9609C54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597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13952" y="203962"/>
            <a:ext cx="3043554" cy="35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50" b="1" i="0">
                <a:solidFill>
                  <a:srgbClr val="38562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docs.cntd.ru/document/554403381#64U0IK" TargetMode="External"/><Relationship Id="rId5" Type="http://schemas.openxmlformats.org/officeDocument/2006/relationships/hyperlink" Target="https://docs.cntd.ru/document/554403381#7D80K5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ocs.cntd.ru/document/728111167#7DO0KC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cntd.ru/document/564859689#7EM0KK" TargetMode="External"/><Relationship Id="rId13" Type="http://schemas.openxmlformats.org/officeDocument/2006/relationships/image" Target="../media/image3.png"/><Relationship Id="rId3" Type="http://schemas.openxmlformats.org/officeDocument/2006/relationships/image" Target="../media/image1.jpg"/><Relationship Id="rId7" Type="http://schemas.openxmlformats.org/officeDocument/2006/relationships/hyperlink" Target="https://docs.cntd.ru/document/564859689#8OO0LN" TargetMode="External"/><Relationship Id="rId12" Type="http://schemas.openxmlformats.org/officeDocument/2006/relationships/hyperlink" Target="https://docs.cntd.ru/document/564859689#7E60K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docs.cntd.ru/document/564859689#65C0IR" TargetMode="External"/><Relationship Id="rId11" Type="http://schemas.openxmlformats.org/officeDocument/2006/relationships/hyperlink" Target="https://docs.cntd.ru/document/564859689#8OI0LM" TargetMode="External"/><Relationship Id="rId5" Type="http://schemas.openxmlformats.org/officeDocument/2006/relationships/hyperlink" Target="https://docs.cntd.ru/document/564859689#7DE0K8" TargetMode="External"/><Relationship Id="rId10" Type="http://schemas.openxmlformats.org/officeDocument/2006/relationships/hyperlink" Target="https://docs.cntd.ru/document/564859689#7E00KF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docs.cntd.ru/document/564859689#7EI0KI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b-is.ru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1DB2F3-2746-4F8A-BF5C-9F303E845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860471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2286001"/>
            <a:ext cx="12184380" cy="1036629"/>
          </a:xfrm>
          <a:custGeom>
            <a:avLst/>
            <a:gdLst/>
            <a:ahLst/>
            <a:cxnLst/>
            <a:rect l="l" t="t" r="r" b="b"/>
            <a:pathLst>
              <a:path w="12184380" h="2281554">
                <a:moveTo>
                  <a:pt x="0" y="2281427"/>
                </a:moveTo>
                <a:lnTo>
                  <a:pt x="12184379" y="2281427"/>
                </a:lnTo>
                <a:lnTo>
                  <a:pt x="12184379" y="0"/>
                </a:lnTo>
                <a:lnTo>
                  <a:pt x="0" y="0"/>
                </a:lnTo>
                <a:lnTo>
                  <a:pt x="0" y="228142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2590800"/>
            <a:ext cx="121920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ru-RU" sz="2800" b="0" spc="-5" dirty="0">
                <a:solidFill>
                  <a:srgbClr val="002060"/>
                </a:solidFill>
                <a:latin typeface="Calibri"/>
                <a:cs typeface="Calibri"/>
              </a:rPr>
              <a:t>Практические особенности применения 787-П</a:t>
            </a:r>
            <a:endParaRPr sz="3200" dirty="0">
              <a:solidFill>
                <a:schemeClr val="bg1"/>
              </a:solidFill>
              <a:latin typeface="Calibri" pitchFamily="34" charset="0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561653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Презентационные материалы к семинару</a:t>
            </a:r>
          </a:p>
        </p:txBody>
      </p:sp>
      <p:pic>
        <p:nvPicPr>
          <p:cNvPr id="7" name="Рисунок 6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4CE0A816-C819-4F4A-BFD4-C0740C56F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16"/>
            <a:ext cx="3412604" cy="845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8A7C10-C384-4042-8257-738FAEF9E3CD}"/>
              </a:ext>
            </a:extLst>
          </p:cNvPr>
          <p:cNvSpPr txBox="1"/>
          <p:nvPr/>
        </p:nvSpPr>
        <p:spPr>
          <a:xfrm>
            <a:off x="2112051" y="6433816"/>
            <a:ext cx="80985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25BDC1"/>
                </a:solidFill>
              </a:rPr>
              <a:t>Москва, 2022 г.</a:t>
            </a:r>
          </a:p>
        </p:txBody>
      </p:sp>
    </p:spTree>
    <p:extLst>
      <p:ext uri="{BB962C8B-B14F-4D97-AF65-F5344CB8AC3E}">
        <p14:creationId xmlns:p14="http://schemas.microsoft.com/office/powerpoint/2010/main" val="1847858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098519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Связь между другими блоками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9" name="Номер слайда 11">
            <a:extLst>
              <a:ext uri="{FF2B5EF4-FFF2-40B4-BE49-F238E27FC236}">
                <a16:creationId xmlns:a16="http://schemas.microsoft.com/office/drawing/2014/main" id="{E072FE8C-453B-A538-F3BD-08424B3DE98B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9F4C509-7D38-8A6F-5595-D03AEE761390}"/>
              </a:ext>
            </a:extLst>
          </p:cNvPr>
          <p:cNvSpPr/>
          <p:nvPr/>
        </p:nvSpPr>
        <p:spPr>
          <a:xfrm>
            <a:off x="3097924" y="2228458"/>
            <a:ext cx="2286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Информационная безопасность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C531A97-F1D5-BA3D-F907-4A6AE4D2E475}"/>
              </a:ext>
            </a:extLst>
          </p:cNvPr>
          <p:cNvSpPr/>
          <p:nvPr/>
        </p:nvSpPr>
        <p:spPr>
          <a:xfrm>
            <a:off x="6450724" y="2232663"/>
            <a:ext cx="2286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Система управления операционным риском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F8D8C87-4696-0451-2530-B6A5AFD79177}"/>
              </a:ext>
            </a:extLst>
          </p:cNvPr>
          <p:cNvSpPr/>
          <p:nvPr/>
        </p:nvSpPr>
        <p:spPr>
          <a:xfrm>
            <a:off x="4774324" y="4217808"/>
            <a:ext cx="2286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Операционная стабильность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3838C01-7F7F-7576-77BD-3C07D75EDDC8}"/>
              </a:ext>
            </a:extLst>
          </p:cNvPr>
          <p:cNvCxnSpPr>
            <a:stCxn id="3" idx="3"/>
            <a:endCxn id="13" idx="1"/>
          </p:cNvCxnSpPr>
          <p:nvPr/>
        </p:nvCxnSpPr>
        <p:spPr>
          <a:xfrm>
            <a:off x="5383924" y="2723758"/>
            <a:ext cx="1066800" cy="42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677B44B9-94A1-275C-7D0D-D36098CA7EF1}"/>
              </a:ext>
            </a:extLst>
          </p:cNvPr>
          <p:cNvCxnSpPr>
            <a:stCxn id="13" idx="2"/>
            <a:endCxn id="15" idx="0"/>
          </p:cNvCxnSpPr>
          <p:nvPr/>
        </p:nvCxnSpPr>
        <p:spPr>
          <a:xfrm flipH="1">
            <a:off x="5917324" y="3223263"/>
            <a:ext cx="1676400" cy="99454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33D22FF8-A787-2C05-7411-8BA72391F703}"/>
              </a:ext>
            </a:extLst>
          </p:cNvPr>
          <p:cNvCxnSpPr>
            <a:stCxn id="3" idx="2"/>
            <a:endCxn id="15" idx="0"/>
          </p:cNvCxnSpPr>
          <p:nvPr/>
        </p:nvCxnSpPr>
        <p:spPr>
          <a:xfrm>
            <a:off x="4240924" y="3219058"/>
            <a:ext cx="1676400" cy="9987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C89446C-489C-B997-DBEA-4DD562F1C29D}"/>
              </a:ext>
            </a:extLst>
          </p:cNvPr>
          <p:cNvSpPr txBox="1"/>
          <p:nvPr/>
        </p:nvSpPr>
        <p:spPr>
          <a:xfrm>
            <a:off x="2353051" y="6152446"/>
            <a:ext cx="7485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Это единые технические, методологические и организационные решения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7E2ED0-4126-45DE-09CE-83F7A91F7608}"/>
              </a:ext>
            </a:extLst>
          </p:cNvPr>
          <p:cNvSpPr txBox="1"/>
          <p:nvPr/>
        </p:nvSpPr>
        <p:spPr>
          <a:xfrm>
            <a:off x="1676869" y="2385041"/>
            <a:ext cx="1302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683-П</a:t>
            </a:r>
          </a:p>
          <a:p>
            <a:r>
              <a:rPr lang="ru-RU" dirty="0"/>
              <a:t>ГОСТ 57580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3C4E22-2BE4-628F-0DB5-E8630F66295C}"/>
              </a:ext>
            </a:extLst>
          </p:cNvPr>
          <p:cNvSpPr txBox="1"/>
          <p:nvPr/>
        </p:nvSpPr>
        <p:spPr>
          <a:xfrm>
            <a:off x="8894861" y="2356995"/>
            <a:ext cx="750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716-П</a:t>
            </a:r>
          </a:p>
          <a:p>
            <a:r>
              <a:rPr lang="ru-RU" dirty="0"/>
              <a:t>744-П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988274-18CF-F44F-48AD-C8E3F14E3EE5}"/>
              </a:ext>
            </a:extLst>
          </p:cNvPr>
          <p:cNvSpPr txBox="1"/>
          <p:nvPr/>
        </p:nvSpPr>
        <p:spPr>
          <a:xfrm>
            <a:off x="7218461" y="4186696"/>
            <a:ext cx="2533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787-П</a:t>
            </a:r>
          </a:p>
          <a:p>
            <a:r>
              <a:rPr lang="ru-RU" dirty="0"/>
              <a:t>779-П </a:t>
            </a:r>
            <a:r>
              <a:rPr lang="ru-RU" sz="1050" dirty="0"/>
              <a:t>(при совмещении лицензий)</a:t>
            </a:r>
            <a:endParaRPr lang="ru-RU" dirty="0"/>
          </a:p>
        </p:txBody>
      </p:sp>
      <p:sp>
        <p:nvSpPr>
          <p:cNvPr id="6" name="Стрелка вниз 5">
            <a:extLst>
              <a:ext uri="{FF2B5EF4-FFF2-40B4-BE49-F238E27FC236}">
                <a16:creationId xmlns:a16="http://schemas.microsoft.com/office/drawing/2014/main" id="{39552317-D99D-2B65-772B-ED76E68533F4}"/>
              </a:ext>
            </a:extLst>
          </p:cNvPr>
          <p:cNvSpPr/>
          <p:nvPr/>
        </p:nvSpPr>
        <p:spPr>
          <a:xfrm>
            <a:off x="5079124" y="5627404"/>
            <a:ext cx="1726324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385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1DB2F3-2746-4F8A-BF5C-9F303E845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860471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2286001"/>
            <a:ext cx="12184380" cy="1036629"/>
          </a:xfrm>
          <a:custGeom>
            <a:avLst/>
            <a:gdLst/>
            <a:ahLst/>
            <a:cxnLst/>
            <a:rect l="l" t="t" r="r" b="b"/>
            <a:pathLst>
              <a:path w="12184380" h="2281554">
                <a:moveTo>
                  <a:pt x="0" y="2281427"/>
                </a:moveTo>
                <a:lnTo>
                  <a:pt x="12184379" y="2281427"/>
                </a:lnTo>
                <a:lnTo>
                  <a:pt x="12184379" y="0"/>
                </a:lnTo>
                <a:lnTo>
                  <a:pt x="0" y="0"/>
                </a:lnTo>
                <a:lnTo>
                  <a:pt x="0" y="228142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" name="Рисунок 6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4CE0A816-C819-4F4A-BFD4-C0740C56F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16"/>
            <a:ext cx="3412604" cy="845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object 5">
            <a:extLst>
              <a:ext uri="{FF2B5EF4-FFF2-40B4-BE49-F238E27FC236}">
                <a16:creationId xmlns:a16="http://schemas.microsoft.com/office/drawing/2014/main" id="{930AA305-2070-206C-348D-2ABD4F21065B}"/>
              </a:ext>
            </a:extLst>
          </p:cNvPr>
          <p:cNvSpPr txBox="1">
            <a:spLocks/>
          </p:cNvSpPr>
          <p:nvPr/>
        </p:nvSpPr>
        <p:spPr>
          <a:xfrm>
            <a:off x="0" y="2590800"/>
            <a:ext cx="12192000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150" b="1" i="0">
                <a:solidFill>
                  <a:srgbClr val="38562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spcBef>
                <a:spcPts val="105"/>
              </a:spcBef>
            </a:pPr>
            <a:r>
              <a:rPr lang="ru-RU" sz="2800" b="0" kern="0" spc="-5" dirty="0">
                <a:solidFill>
                  <a:srgbClr val="002060"/>
                </a:solidFill>
                <a:latin typeface="Calibri"/>
                <a:cs typeface="Calibri"/>
              </a:rPr>
              <a:t>Практические вопросы по регуляторным формулировкам</a:t>
            </a:r>
            <a:endParaRPr lang="ru-RU" sz="3200" kern="0" dirty="0">
              <a:solidFill>
                <a:schemeClr val="bg1"/>
              </a:solidFill>
              <a:latin typeface="Calibri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5606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D05A434-D4BB-C66C-F790-266323332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707" y="1972063"/>
            <a:ext cx="10591800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indent="3175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технологических процессов, реализуемых непосредственно кредитной организацией;</a:t>
            </a:r>
            <a:b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endParaRPr lang="ru-RU" altLang="ru-RU" sz="1000" dirty="0">
              <a:solidFill>
                <a:srgbClr val="444444"/>
              </a:solidFill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подразделений (работников) кредитной организации, ответственных за разработку технологических процессов, поддержание их выполнения, реализацию технологических процессов (далее - подразделения кредитной организации);</a:t>
            </a: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endParaRPr lang="ru-RU" altLang="ru-RU" sz="1000" dirty="0">
              <a:solidFill>
                <a:srgbClr val="444444"/>
              </a:solidFill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объектов информационной инфраструктуры кредитной организации, задействованных при выполнении каждого технологического процесса;</a:t>
            </a: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endParaRPr lang="ru-RU" altLang="ru-RU" sz="1000" dirty="0">
              <a:solidFill>
                <a:srgbClr val="444444"/>
              </a:solidFill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технологических участков технологических процессов, установленных в абзацах втором - шестом </a:t>
            </a: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подпункта 5.2 пункта 5 Положения Банка России от 17 апреля 2019 года N 683-П "Об установлении обязательных для кредитных организаций требований к обеспечению защиты информации при осуществлении банковской деятельности в целях противодействия осуществлению переводов денежных средств без согласия клиента"</a:t>
            </a: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      (далее соответственно - Положение Банка России </a:t>
            </a:r>
            <a:r>
              <a:rPr lang="ru-RU" altLang="ru-RU" sz="1000" dirty="0" err="1">
                <a:solidFill>
                  <a:srgbClr val="444444"/>
                </a:solidFill>
                <a:cs typeface="Arial" panose="020B0604020202020204" pitchFamily="34" charset="0"/>
              </a:rPr>
              <a:t>N</a:t>
            </a: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 683-П, технологические участки технологических процессов); </a:t>
            </a:r>
            <a:r>
              <a:rPr lang="en-US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&lt;</a:t>
            </a: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прим. идентификация, аутентификация и авторизация клиентов при совершении действий в целях осуществления банковских операций; хранение электронных сообщений и информации об осуществленных банковских операциях.</a:t>
            </a:r>
            <a:r>
              <a:rPr lang="en-US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&gt;</a:t>
            </a: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endParaRPr lang="ru-RU" altLang="ru-RU" sz="1000" dirty="0">
              <a:solidFill>
                <a:srgbClr val="444444"/>
              </a:solidFill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технологических процессов, технологических участков технологических процессов, реализуемых поставщиками услуг в сфере информационных технологий;</a:t>
            </a: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endParaRPr lang="ru-RU" altLang="ru-RU" sz="1000" dirty="0">
              <a:solidFill>
                <a:srgbClr val="444444"/>
              </a:solidFill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работников кредитных организаций или иных лиц, осуществляющих физический и (или) логический доступ, или программных сервисов, осуществляющих логический доступ к объектам информационной инфраструктуры (далее - </a:t>
            </a:r>
            <a:r>
              <a:rPr lang="ru-RU" altLang="ru-RU" sz="1000" dirty="0">
                <a:solidFill>
                  <a:srgbClr val="444444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субъекты доступа</a:t>
            </a: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), задействованных при выполнении каждого технологического процесса;</a:t>
            </a: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endParaRPr lang="ru-RU" altLang="ru-RU" sz="1000" dirty="0">
              <a:solidFill>
                <a:srgbClr val="444444"/>
              </a:solidFill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взаимосвязей и взаимозависимостей кредитной организации с иными кредитными организациями, </a:t>
            </a:r>
            <a:r>
              <a:rPr lang="ru-RU" altLang="ru-RU" sz="1000" dirty="0" err="1">
                <a:solidFill>
                  <a:srgbClr val="444444"/>
                </a:solidFill>
                <a:cs typeface="Arial" panose="020B0604020202020204" pitchFamily="34" charset="0"/>
              </a:rPr>
              <a:t>некредитными</a:t>
            </a: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 финансовыми организациями, поставщиками услуг в сфере информационных технологий в рамках выполнения технологических процессов (далее при совместном упоминании - участники технологического процесса);</a:t>
            </a: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b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</a:br>
            <a:endParaRPr lang="ru-RU" altLang="ru-RU" sz="1000" dirty="0">
              <a:solidFill>
                <a:srgbClr val="444444"/>
              </a:solidFill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каналов передачи защищаемой информации, установленной в абзацах первом - пятом </a:t>
            </a: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пункта 1 Положения Банка России N 683-П</a:t>
            </a:r>
            <a:r>
              <a:rPr lang="ru-RU" altLang="ru-RU" sz="1000" dirty="0">
                <a:solidFill>
                  <a:srgbClr val="444444"/>
                </a:solidFill>
                <a:cs typeface="Arial" panose="020B0604020202020204" pitchFamily="34" charset="0"/>
              </a:rPr>
              <a:t>, обрабатываемой и передаваемой в рамках технологических процессов участниками технологического процесса.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EE4195E-75AF-738D-C4C1-1FBD9A82D1B6}"/>
              </a:ext>
            </a:extLst>
          </p:cNvPr>
          <p:cNvSpPr/>
          <p:nvPr/>
        </p:nvSpPr>
        <p:spPr>
          <a:xfrm>
            <a:off x="437886" y="2010790"/>
            <a:ext cx="609600" cy="20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716-П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129C9D-BB25-6980-9DF3-2897ACC8190D}"/>
              </a:ext>
            </a:extLst>
          </p:cNvPr>
          <p:cNvSpPr txBox="1"/>
          <p:nvPr/>
        </p:nvSpPr>
        <p:spPr>
          <a:xfrm>
            <a:off x="685800" y="1549126"/>
            <a:ext cx="11201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u="none" strike="noStrike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Кредитные организации должны обеспечивать </a:t>
            </a:r>
            <a:r>
              <a:rPr lang="ru-RU" sz="1600" b="1" i="0" u="sng" strike="noStrike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организацию учета и контроля </a:t>
            </a:r>
            <a:r>
              <a:rPr lang="ru-RU" sz="1600" b="0" i="0" u="none" strike="noStrike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состава следующих элементов:</a:t>
            </a:r>
            <a:endParaRPr lang="ru-RU" sz="16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51DA90E-4293-A68F-E837-2FF36B63A822}"/>
              </a:ext>
            </a:extLst>
          </p:cNvPr>
          <p:cNvSpPr/>
          <p:nvPr/>
        </p:nvSpPr>
        <p:spPr>
          <a:xfrm>
            <a:off x="437886" y="2454823"/>
            <a:ext cx="609600" cy="20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716-П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70BF086-F081-407A-7AC2-84EF2C30F0DF}"/>
              </a:ext>
            </a:extLst>
          </p:cNvPr>
          <p:cNvSpPr/>
          <p:nvPr/>
        </p:nvSpPr>
        <p:spPr>
          <a:xfrm>
            <a:off x="437886" y="3048000"/>
            <a:ext cx="609600" cy="20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716-П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24BD0A4-377E-EA87-1680-D3452340899C}"/>
              </a:ext>
            </a:extLst>
          </p:cNvPr>
          <p:cNvSpPr/>
          <p:nvPr/>
        </p:nvSpPr>
        <p:spPr>
          <a:xfrm>
            <a:off x="437886" y="4876800"/>
            <a:ext cx="609600" cy="20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716-П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7A7C758-35C3-BFAD-1A97-E9A55D70EF80}"/>
              </a:ext>
            </a:extLst>
          </p:cNvPr>
          <p:cNvSpPr/>
          <p:nvPr/>
        </p:nvSpPr>
        <p:spPr>
          <a:xfrm>
            <a:off x="437886" y="3533334"/>
            <a:ext cx="609600" cy="20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716-П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331401D-CEC6-8D41-0BEB-73BBCA8D4FB0}"/>
              </a:ext>
            </a:extLst>
          </p:cNvPr>
          <p:cNvSpPr/>
          <p:nvPr/>
        </p:nvSpPr>
        <p:spPr>
          <a:xfrm>
            <a:off x="437886" y="4420686"/>
            <a:ext cx="609600" cy="20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716-П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91B4625-0EAE-BD5B-86D0-CE3CBF6F2507}"/>
              </a:ext>
            </a:extLst>
          </p:cNvPr>
          <p:cNvSpPr/>
          <p:nvPr/>
        </p:nvSpPr>
        <p:spPr>
          <a:xfrm>
            <a:off x="434473" y="3755364"/>
            <a:ext cx="609600" cy="20679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57580</a:t>
            </a:r>
            <a:endParaRPr lang="ru-RU" sz="1100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ECE018C-6F78-EFC5-5D7E-76E9C65528D6}"/>
              </a:ext>
            </a:extLst>
          </p:cNvPr>
          <p:cNvSpPr/>
          <p:nvPr/>
        </p:nvSpPr>
        <p:spPr>
          <a:xfrm>
            <a:off x="438807" y="6098012"/>
            <a:ext cx="609600" cy="20679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57580</a:t>
            </a:r>
            <a:endParaRPr lang="ru-RU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A3A478-2F6F-91E0-FF5A-01CC690B2A69}"/>
              </a:ext>
            </a:extLst>
          </p:cNvPr>
          <p:cNvSpPr txBox="1"/>
          <p:nvPr/>
        </p:nvSpPr>
        <p:spPr>
          <a:xfrm rot="19755732">
            <a:off x="294861" y="5428012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новое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52AFB1B-391A-1B77-80F0-4531FD7DE037}"/>
              </a:ext>
            </a:extLst>
          </p:cNvPr>
          <p:cNvSpPr/>
          <p:nvPr/>
        </p:nvSpPr>
        <p:spPr>
          <a:xfrm>
            <a:off x="440678" y="5101244"/>
            <a:ext cx="609600" cy="20679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57580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982635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C3EF67-88BF-8968-993B-E89936605A34}"/>
              </a:ext>
            </a:extLst>
          </p:cNvPr>
          <p:cNvSpPr txBox="1"/>
          <p:nvPr/>
        </p:nvSpPr>
        <p:spPr>
          <a:xfrm>
            <a:off x="2133600" y="2375690"/>
            <a:ext cx="81297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Р</a:t>
            </a:r>
            <a:r>
              <a:rPr lang="ru-RU" sz="1800" b="0" i="0" u="sng" strike="noStrike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ежим работы (функционирования) технологического процесса </a:t>
            </a:r>
            <a:endParaRPr lang="ru-RU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5510EB-DA6B-C2EC-9099-C2F1A2224658}"/>
              </a:ext>
            </a:extLst>
          </p:cNvPr>
          <p:cNvSpPr txBox="1"/>
          <p:nvPr/>
        </p:nvSpPr>
        <p:spPr>
          <a:xfrm>
            <a:off x="1593920" y="2933711"/>
            <a:ext cx="8762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Например, время работы процесса, например с 04:00 до 20:00 в рабочие дни</a:t>
            </a:r>
          </a:p>
          <a:p>
            <a:endParaRPr lang="ru-RU" dirty="0"/>
          </a:p>
          <a:p>
            <a:r>
              <a:rPr lang="ru-RU" dirty="0"/>
              <a:t>Плановый простой процесса и неработоспособность процесса вне режима работы не фиксируется как простой/деградация! </a:t>
            </a:r>
          </a:p>
          <a:p>
            <a:endParaRPr lang="ru-RU" dirty="0"/>
          </a:p>
          <a:p>
            <a:r>
              <a:rPr lang="ru-RU" dirty="0"/>
              <a:t>Неработоспособность процесса вне режима работы все равно является событием СОР.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7ED9BE-B91F-E0E7-F2DD-C51E9FDCB773}"/>
              </a:ext>
            </a:extLst>
          </p:cNvPr>
          <p:cNvSpPr txBox="1"/>
          <p:nvPr/>
        </p:nvSpPr>
        <p:spPr>
          <a:xfrm>
            <a:off x="602512" y="5542809"/>
            <a:ext cx="11277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Также это требование п. 8.7.3 аб.3 716-П </a:t>
            </a:r>
          </a:p>
          <a:p>
            <a:r>
              <a:rPr lang="ru-RU" sz="1400" dirty="0"/>
              <a:t>«</a:t>
            </a:r>
            <a:r>
              <a:rPr lang="ru-RU" sz="1400" i="1" dirty="0"/>
              <a:t>режимам функционирования информационных систем (например, период доступности системы в течение суток, максимальное допустимое время простоя в год, допустимые интервалы в случае установки обновления); </a:t>
            </a:r>
            <a:r>
              <a:rPr lang="ru-RU" sz="1400" dirty="0"/>
              <a:t>» </a:t>
            </a:r>
          </a:p>
          <a:p>
            <a:endParaRPr lang="ru-RU" sz="1400" dirty="0"/>
          </a:p>
          <a:p>
            <a:r>
              <a:rPr lang="ru-RU" sz="1400" dirty="0"/>
              <a:t>Информационная система поддерживает процесс, иначе невозможно определить режим ее функционирования!</a:t>
            </a:r>
          </a:p>
        </p:txBody>
      </p:sp>
    </p:spTree>
    <p:extLst>
      <p:ext uri="{BB962C8B-B14F-4D97-AF65-F5344CB8AC3E}">
        <p14:creationId xmlns:p14="http://schemas.microsoft.com/office/powerpoint/2010/main" val="2262279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068A2E-22C6-1E7E-1396-36B35402D95B}"/>
              </a:ext>
            </a:extLst>
          </p:cNvPr>
          <p:cNvSpPr txBox="1"/>
          <p:nvPr/>
        </p:nvSpPr>
        <p:spPr>
          <a:xfrm>
            <a:off x="1625599" y="1710997"/>
            <a:ext cx="9182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u="sng" dirty="0">
                <a:solidFill>
                  <a:srgbClr val="444444"/>
                </a:solidFill>
                <a:latin typeface="Arial" panose="020B0604020202020204" pitchFamily="34" charset="0"/>
              </a:rPr>
              <a:t>Субъекты доступа и объекты информатизации </a:t>
            </a:r>
            <a:r>
              <a:rPr lang="ru-RU" sz="1800" b="0" i="0" u="sng" strike="noStrike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технологического процесса </a:t>
            </a:r>
            <a:endParaRPr lang="ru-RU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7C47EF-1109-82D1-A15F-9D787EE593AC}"/>
              </a:ext>
            </a:extLst>
          </p:cNvPr>
          <p:cNvSpPr txBox="1"/>
          <p:nvPr/>
        </p:nvSpPr>
        <p:spPr>
          <a:xfrm>
            <a:off x="2463799" y="2238433"/>
            <a:ext cx="6398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ФИО сотрудников и описание серийные номера оборудования</a:t>
            </a:r>
          </a:p>
        </p:txBody>
      </p:sp>
      <p:pic>
        <p:nvPicPr>
          <p:cNvPr id="10" name="Рисунок 9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64AC8E04-4E9E-44B2-37CD-43F1F88F9E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" b="14606"/>
          <a:stretch/>
        </p:blipFill>
        <p:spPr>
          <a:xfrm>
            <a:off x="5029199" y="2875725"/>
            <a:ext cx="6564719" cy="39822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426D28-3DF6-43F9-8641-993C2E352214}"/>
              </a:ext>
            </a:extLst>
          </p:cNvPr>
          <p:cNvSpPr txBox="1"/>
          <p:nvPr/>
        </p:nvSpPr>
        <p:spPr>
          <a:xfrm>
            <a:off x="3124200" y="2868210"/>
            <a:ext cx="2286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Пример описания объектов информатизации в одной из презентаций Банка России:</a:t>
            </a:r>
          </a:p>
        </p:txBody>
      </p:sp>
    </p:spTree>
    <p:extLst>
      <p:ext uri="{BB962C8B-B14F-4D97-AF65-F5344CB8AC3E}">
        <p14:creationId xmlns:p14="http://schemas.microsoft.com/office/powerpoint/2010/main" val="3974525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Организация учета процессов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ED5793-2222-C8B9-9B26-CDB8C2A34207}"/>
              </a:ext>
            </a:extLst>
          </p:cNvPr>
          <p:cNvSpPr txBox="1"/>
          <p:nvPr/>
        </p:nvSpPr>
        <p:spPr>
          <a:xfrm>
            <a:off x="7996975" y="2465096"/>
            <a:ext cx="195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Бизнес-процессы: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EBC15FA-93AF-1C4A-1086-6D3CD42F88DE}"/>
              </a:ext>
            </a:extLst>
          </p:cNvPr>
          <p:cNvSpPr/>
          <p:nvPr/>
        </p:nvSpPr>
        <p:spPr>
          <a:xfrm>
            <a:off x="8425835" y="3037491"/>
            <a:ext cx="1066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4565B75-B29F-C5CE-8139-6AAB565486F1}"/>
              </a:ext>
            </a:extLst>
          </p:cNvPr>
          <p:cNvSpPr/>
          <p:nvPr/>
        </p:nvSpPr>
        <p:spPr>
          <a:xfrm>
            <a:off x="8712805" y="3621554"/>
            <a:ext cx="1066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36E60A3-4ABC-41A2-A29B-DF8E686D4B42}"/>
              </a:ext>
            </a:extLst>
          </p:cNvPr>
          <p:cNvSpPr/>
          <p:nvPr/>
        </p:nvSpPr>
        <p:spPr>
          <a:xfrm>
            <a:off x="9017605" y="4332891"/>
            <a:ext cx="1066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углом 21">
            <a:extLst>
              <a:ext uri="{FF2B5EF4-FFF2-40B4-BE49-F238E27FC236}">
                <a16:creationId xmlns:a16="http://schemas.microsoft.com/office/drawing/2014/main" id="{AD0A027E-BDA9-C533-83BC-7D81A447C2D4}"/>
              </a:ext>
            </a:extLst>
          </p:cNvPr>
          <p:cNvSpPr/>
          <p:nvPr/>
        </p:nvSpPr>
        <p:spPr>
          <a:xfrm rot="10800000" flipH="1">
            <a:off x="8425835" y="3464210"/>
            <a:ext cx="286970" cy="515079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Стрелка углом 22">
            <a:extLst>
              <a:ext uri="{FF2B5EF4-FFF2-40B4-BE49-F238E27FC236}">
                <a16:creationId xmlns:a16="http://schemas.microsoft.com/office/drawing/2014/main" id="{2D688222-379B-2609-C6FE-4253A3D1E8D9}"/>
              </a:ext>
            </a:extLst>
          </p:cNvPr>
          <p:cNvSpPr/>
          <p:nvPr/>
        </p:nvSpPr>
        <p:spPr>
          <a:xfrm rot="10800000" flipH="1">
            <a:off x="8730635" y="4075352"/>
            <a:ext cx="286970" cy="515079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2BD250EF-9751-2B80-A570-F81114B96F73}"/>
              </a:ext>
            </a:extLst>
          </p:cNvPr>
          <p:cNvCxnSpPr>
            <a:stCxn id="13" idx="3"/>
          </p:cNvCxnSpPr>
          <p:nvPr/>
        </p:nvCxnSpPr>
        <p:spPr>
          <a:xfrm>
            <a:off x="9492635" y="3227991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1DFA60A-8670-6DBC-D974-A3CBC818D282}"/>
              </a:ext>
            </a:extLst>
          </p:cNvPr>
          <p:cNvSpPr txBox="1"/>
          <p:nvPr/>
        </p:nvSpPr>
        <p:spPr>
          <a:xfrm>
            <a:off x="9920931" y="3073903"/>
            <a:ext cx="1095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Техпроцесс 1 </a:t>
            </a: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A1A17D9C-3E2A-4BFD-B116-6202B2CF2EF4}"/>
              </a:ext>
            </a:extLst>
          </p:cNvPr>
          <p:cNvCxnSpPr/>
          <p:nvPr/>
        </p:nvCxnSpPr>
        <p:spPr>
          <a:xfrm>
            <a:off x="9730225" y="3784409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C305585-FBCA-0FD3-472E-AA7DB1803F36}"/>
              </a:ext>
            </a:extLst>
          </p:cNvPr>
          <p:cNvSpPr txBox="1"/>
          <p:nvPr/>
        </p:nvSpPr>
        <p:spPr>
          <a:xfrm>
            <a:off x="10158521" y="3630321"/>
            <a:ext cx="1066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Техпроцесс 1 </a:t>
            </a:r>
          </a:p>
        </p:txBody>
      </p: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8448DD68-2249-DE1F-879D-31A87DC1E36F}"/>
              </a:ext>
            </a:extLst>
          </p:cNvPr>
          <p:cNvCxnSpPr/>
          <p:nvPr/>
        </p:nvCxnSpPr>
        <p:spPr>
          <a:xfrm>
            <a:off x="10054939" y="4505337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1016B028-A226-12DD-201C-7EF847F3EF60}"/>
              </a:ext>
            </a:extLst>
          </p:cNvPr>
          <p:cNvSpPr txBox="1"/>
          <p:nvPr/>
        </p:nvSpPr>
        <p:spPr>
          <a:xfrm>
            <a:off x="10513060" y="4348658"/>
            <a:ext cx="1066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Техпроцесс 2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B081D51-2EA4-B59E-AA07-5EDDE033FACD}"/>
              </a:ext>
            </a:extLst>
          </p:cNvPr>
          <p:cNvSpPr txBox="1"/>
          <p:nvPr/>
        </p:nvSpPr>
        <p:spPr>
          <a:xfrm>
            <a:off x="86906" y="1622213"/>
            <a:ext cx="3798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Какая глубина описания процессов ?</a:t>
            </a: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48B0C9EA-4961-BBDD-19F3-C60FF6404E50}"/>
              </a:ext>
            </a:extLst>
          </p:cNvPr>
          <p:cNvCxnSpPr>
            <a:cxnSpLocks/>
          </p:cNvCxnSpPr>
          <p:nvPr/>
        </p:nvCxnSpPr>
        <p:spPr>
          <a:xfrm>
            <a:off x="7467600" y="2340256"/>
            <a:ext cx="0" cy="42544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E856E3F-96E1-8700-CF17-DD745B18A785}"/>
              </a:ext>
            </a:extLst>
          </p:cNvPr>
          <p:cNvSpPr txBox="1"/>
          <p:nvPr/>
        </p:nvSpPr>
        <p:spPr>
          <a:xfrm>
            <a:off x="391173" y="2474791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/>
              <a:t>Минимальная: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EA8D2AF-1385-326D-6D0A-A18DC76525A0}"/>
              </a:ext>
            </a:extLst>
          </p:cNvPr>
          <p:cNvSpPr txBox="1"/>
          <p:nvPr/>
        </p:nvSpPr>
        <p:spPr>
          <a:xfrm>
            <a:off x="391173" y="2923031"/>
            <a:ext cx="3157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Бизнес-процесс = техпроцессу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4953483-52A0-9356-7969-586CFCEAC7A6}"/>
              </a:ext>
            </a:extLst>
          </p:cNvPr>
          <p:cNvSpPr txBox="1"/>
          <p:nvPr/>
        </p:nvSpPr>
        <p:spPr>
          <a:xfrm>
            <a:off x="391173" y="3856347"/>
            <a:ext cx="2815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/>
              <a:t>Практически применимая: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34D6294-8C48-BCF1-F39E-BA27AED36C6E}"/>
              </a:ext>
            </a:extLst>
          </p:cNvPr>
          <p:cNvSpPr txBox="1"/>
          <p:nvPr/>
        </p:nvSpPr>
        <p:spPr>
          <a:xfrm>
            <a:off x="391173" y="4282824"/>
            <a:ext cx="577113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Бизнес-процессы могут относится к одному техпроцессу</a:t>
            </a:r>
          </a:p>
          <a:p>
            <a:endParaRPr lang="ru-RU" dirty="0"/>
          </a:p>
          <a:p>
            <a:r>
              <a:rPr lang="ru-RU" dirty="0"/>
              <a:t>Бизнес-процессы разделяется на: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Информационные системы (в виде этапов процесса)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Направления деятельности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Подразделения</a:t>
            </a:r>
          </a:p>
        </p:txBody>
      </p:sp>
    </p:spTree>
    <p:extLst>
      <p:ext uri="{BB962C8B-B14F-4D97-AF65-F5344CB8AC3E}">
        <p14:creationId xmlns:p14="http://schemas.microsoft.com/office/powerpoint/2010/main" val="1586321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Связь СУОР ОН с ГОСТ 57580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8</a:t>
            </a:fld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96923E2F-B197-7FAC-AFAF-2C65F0AB7DCF}"/>
              </a:ext>
            </a:extLst>
          </p:cNvPr>
          <p:cNvGraphicFramePr>
            <a:graphicFrameLocks noGrp="1"/>
          </p:cNvGraphicFramePr>
          <p:nvPr/>
        </p:nvGraphicFramePr>
        <p:xfrm>
          <a:off x="2031999" y="2098570"/>
          <a:ext cx="8128000" cy="385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81447695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10844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779-П/4501-У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ГОСТ 57590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91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Объекты информационной инфраструктуры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Объекты и ресурсы доступа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873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Субъекты доступа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Субъекты доступа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96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Событие операционного риска с подвидом риск информационной безопасности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Инцидент защиты информации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19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Определение предельных уровней риска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Классификация инцидентов защиты информации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41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Применение мер реагирования на риск, при превышении предельных значений уровня риска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Проведение реагирования на каждый обнаруженный инцидент защиты информации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15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482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Организация учета процессов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414260-BBCA-E938-973E-FAEA45585225}"/>
              </a:ext>
            </a:extLst>
          </p:cNvPr>
          <p:cNvSpPr txBox="1"/>
          <p:nvPr/>
        </p:nvSpPr>
        <p:spPr>
          <a:xfrm>
            <a:off x="533400" y="2163553"/>
            <a:ext cx="112014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u="none" strike="noStrike" dirty="0">
                <a:solidFill>
                  <a:srgbClr val="151515"/>
                </a:solidFill>
                <a:effectLst/>
                <a:latin typeface="var(--ui-font-family-primary,var(--ui-font-family-helvetica))"/>
              </a:rPr>
              <a:t>Какие поля добавляются в учете, на основании требований </a:t>
            </a:r>
            <a:r>
              <a:rPr lang="ru-RU" b="0" i="0" u="sng" strike="noStrike" dirty="0">
                <a:solidFill>
                  <a:srgbClr val="151515"/>
                </a:solidFill>
                <a:effectLst/>
                <a:latin typeface="var(--ui-font-family-primary,var(--ui-font-family-helvetica))"/>
              </a:rPr>
              <a:t>ГОСТ 57580</a:t>
            </a:r>
            <a:r>
              <a:rPr lang="ru-RU" b="0" i="0" u="none" strike="noStrike" dirty="0">
                <a:solidFill>
                  <a:srgbClr val="151515"/>
                </a:solidFill>
                <a:effectLst/>
                <a:latin typeface="var(--ui-font-family-primary,var(--ui-font-family-helvetica))"/>
              </a:rPr>
              <a:t>, примеры доработки реестра информационных систем:</a:t>
            </a:r>
          </a:p>
          <a:p>
            <a:pPr algn="l"/>
            <a:endParaRPr lang="ru-RU" dirty="0">
              <a:solidFill>
                <a:srgbClr val="151515"/>
              </a:solidFill>
              <a:latin typeface="var(--ui-font-family-primary,var(--ui-font-family-helvetica))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51515"/>
                </a:solidFill>
                <a:latin typeface="var(--ui-font-family-primary,var(--ui-font-family-helvetica))"/>
              </a:rPr>
              <a:t>таблица</a:t>
            </a:r>
            <a:r>
              <a:rPr lang="ru-RU" b="0" i="0" u="none" strike="noStrike" dirty="0">
                <a:solidFill>
                  <a:srgbClr val="151515"/>
                </a:solidFill>
                <a:effectLst/>
                <a:latin typeface="var(--ui-font-family-primary,var(--ui-font-family-helvetica))"/>
              </a:rPr>
              <a:t> "внешние используемые ресурсы", с колонками: описание ресурса, порт, адрес. </a:t>
            </a:r>
            <a:r>
              <a:rPr lang="ru-RU" dirty="0">
                <a:solidFill>
                  <a:srgbClr val="151515"/>
                </a:solidFill>
                <a:latin typeface="var(--ui-font-family-primary,var(--ui-font-family-helvetica))"/>
              </a:rPr>
              <a:t>- </a:t>
            </a:r>
            <a:r>
              <a:rPr lang="ru-RU" b="0" i="0" u="none" strike="noStrike" dirty="0">
                <a:solidFill>
                  <a:srgbClr val="151515"/>
                </a:solidFill>
                <a:effectLst/>
                <a:latin typeface="var(--ui-font-family-primary,var(--ui-font-family-helvetica))"/>
              </a:rPr>
              <a:t>СМЭ.16</a:t>
            </a:r>
            <a:r>
              <a:rPr lang="ru-RU" b="0" i="0" u="none" strike="noStrike" dirty="0">
                <a:solidFill>
                  <a:srgbClr val="BAC5CD"/>
                </a:solidFill>
                <a:effectLst/>
                <a:latin typeface="var(--ui-font-family-primary,var(--ui-font-family-helvetica))"/>
              </a:rPr>
              <a:t> 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b="0" i="0" u="none" strike="noStrike" dirty="0">
              <a:solidFill>
                <a:srgbClr val="333333"/>
              </a:solidFill>
              <a:effectLst/>
              <a:latin typeface="system-u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151515"/>
                </a:solidFill>
                <a:effectLst/>
                <a:latin typeface="var(--ui-font-family-primary,var(--ui-font-family-helvetica))"/>
              </a:rPr>
              <a:t>периодичность обновления ИС (раз в день/...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ui-font-family-primary,var(--ui-font-family-helvetica))"/>
              </a:rPr>
              <a:t>месяц</a:t>
            </a:r>
            <a:r>
              <a:rPr lang="ru-RU" b="0" i="0" u="none" strike="noStrike" dirty="0">
                <a:solidFill>
                  <a:srgbClr val="151515"/>
                </a:solidFill>
                <a:effectLst/>
                <a:latin typeface="var(--ui-font-family-primary,var(--ui-font-family-helvetica))"/>
              </a:rPr>
              <a:t>.../год). - ЦЗИ.12</a:t>
            </a:r>
            <a:r>
              <a:rPr lang="ru-RU" b="0" i="0" u="none" strike="noStrike" dirty="0">
                <a:solidFill>
                  <a:srgbClr val="BAC5CD"/>
                </a:solidFill>
                <a:effectLst/>
                <a:latin typeface="var(--ui-font-family-primary,var(--ui-font-family-helvetica))"/>
              </a:rPr>
              <a:t> 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b="0" i="0" u="none" strike="noStrike" dirty="0">
              <a:solidFill>
                <a:srgbClr val="BAC5CD"/>
              </a:solidFill>
              <a:effectLst/>
              <a:latin typeface="var(--ui-font-family-primary,var(--ui-font-family-helvetica))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151515"/>
                </a:solidFill>
                <a:effectLst/>
                <a:latin typeface="var(--ui-font-family-primary,var(--ui-font-family-helvetica))"/>
              </a:rPr>
              <a:t>адрес с которого скачиваются обновления. -  ЦЗИ.19</a:t>
            </a:r>
            <a:r>
              <a:rPr lang="ru-RU" b="0" i="0" u="none" strike="noStrike" dirty="0">
                <a:solidFill>
                  <a:srgbClr val="BAC5CD"/>
                </a:solidFill>
                <a:effectLst/>
                <a:latin typeface="var(--ui-font-family-primary,var(--ui-font-family-helvetica))"/>
              </a:rPr>
              <a:t> 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b="0" i="0" u="none" strike="noStrike" dirty="0">
              <a:solidFill>
                <a:srgbClr val="333333"/>
              </a:solidFill>
              <a:effectLst/>
              <a:latin typeface="system-u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151515"/>
                </a:solidFill>
                <a:effectLst/>
                <a:latin typeface="var(--ui-font-family-primary,var(--ui-font-family-helvetica))"/>
              </a:rPr>
              <a:t>ссылка на эталонную копию ПО с базовыми настройками и поле хэш эталонной копии. -  </a:t>
            </a:r>
            <a:r>
              <a:rPr lang="ru-RU" b="0" i="0" u="none" strike="noStrike" dirty="0">
                <a:solidFill>
                  <a:srgbClr val="151515"/>
                </a:solidFill>
                <a:effectLst/>
                <a:latin typeface="system-ui"/>
              </a:rPr>
              <a:t>ЦЗИ.18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b="0" i="0" u="none" strike="noStrike" dirty="0">
              <a:solidFill>
                <a:srgbClr val="151515"/>
              </a:solidFill>
              <a:effectLst/>
              <a:latin typeface="system-u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51515"/>
                </a:solidFill>
                <a:latin typeface="var(--ui-font-family-primary,var(--ui-font-family-helvetica))"/>
              </a:rPr>
              <a:t>таблица</a:t>
            </a:r>
            <a:r>
              <a:rPr lang="ru-RU" b="0" i="0" u="none" strike="noStrike" dirty="0">
                <a:solidFill>
                  <a:srgbClr val="151515"/>
                </a:solidFill>
                <a:effectLst/>
                <a:latin typeface="system-ui"/>
              </a:rPr>
              <a:t>: пользователь, роль пользователя</a:t>
            </a:r>
            <a:r>
              <a:rPr lang="ru-RU" dirty="0">
                <a:solidFill>
                  <a:srgbClr val="151515"/>
                </a:solidFill>
                <a:latin typeface="system-ui"/>
              </a:rPr>
              <a:t> - УЗП.17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dirty="0">
              <a:solidFill>
                <a:srgbClr val="151515"/>
              </a:solidFill>
              <a:latin typeface="system-u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51515"/>
                </a:solidFill>
                <a:latin typeface="system-ui"/>
              </a:rPr>
              <a:t>и т.д. более 20 полей</a:t>
            </a:r>
          </a:p>
        </p:txBody>
      </p:sp>
    </p:spTree>
    <p:extLst>
      <p:ext uri="{BB962C8B-B14F-4D97-AF65-F5344CB8AC3E}">
        <p14:creationId xmlns:p14="http://schemas.microsoft.com/office/powerpoint/2010/main" val="1152362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2CF771-A3C2-8BF0-9C45-605B505A9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" y="2465096"/>
            <a:ext cx="3611243" cy="20313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Консультационные услуги в рамках реализации требований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6" name="Номер слайда 11">
            <a:extLst>
              <a:ext uri="{FF2B5EF4-FFF2-40B4-BE49-F238E27FC236}">
                <a16:creationId xmlns:a16="http://schemas.microsoft.com/office/drawing/2014/main" id="{271C0087-F91E-97E7-7405-328D014C9753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2B9CF9-767A-4B80-1D84-0C50A31842E3}"/>
              </a:ext>
            </a:extLst>
          </p:cNvPr>
          <p:cNvSpPr txBox="1"/>
          <p:nvPr/>
        </p:nvSpPr>
        <p:spPr>
          <a:xfrm>
            <a:off x="4038600" y="1590041"/>
            <a:ext cx="2398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Рекламная пауза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F3BAA1-3BFF-1EE6-B573-8C9A1CE669A1}"/>
              </a:ext>
            </a:extLst>
          </p:cNvPr>
          <p:cNvSpPr txBox="1"/>
          <p:nvPr/>
        </p:nvSpPr>
        <p:spPr>
          <a:xfrm>
            <a:off x="3505200" y="2516201"/>
            <a:ext cx="746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Подготовка документов в рамках требований: 716-П, 744-П, 787-П, 779-П.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Шаблоны внутренних нормативных документов  - 150 тыс.</a:t>
            </a:r>
          </a:p>
          <a:p>
            <a:r>
              <a:rPr lang="ru-RU" dirty="0"/>
              <a:t>Адаптация шаблонов внутренних нормативных документов - 150 тыс.</a:t>
            </a:r>
          </a:p>
          <a:p>
            <a:r>
              <a:rPr lang="ru-RU" dirty="0"/>
              <a:t>Консультационные услуги  по запросу.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66F57-099E-F899-6DE1-134BB78452D2}"/>
              </a:ext>
            </a:extLst>
          </p:cNvPr>
          <p:cNvSpPr txBox="1"/>
          <p:nvPr/>
        </p:nvSpPr>
        <p:spPr>
          <a:xfrm>
            <a:off x="1132612" y="5943090"/>
            <a:ext cx="10609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Программный продукт ТАБ:</a:t>
            </a:r>
            <a:r>
              <a:rPr lang="en-US" dirty="0"/>
              <a:t>GRC</a:t>
            </a:r>
            <a:r>
              <a:rPr lang="ru-RU" dirty="0"/>
              <a:t> Учет рисковых событий</a:t>
            </a:r>
            <a:r>
              <a:rPr lang="en-US" dirty="0"/>
              <a:t> </a:t>
            </a:r>
            <a:r>
              <a:rPr lang="ru-RU" dirty="0"/>
              <a:t>соответствует шаблонам внутренних документов.</a:t>
            </a:r>
          </a:p>
        </p:txBody>
      </p:sp>
    </p:spTree>
    <p:extLst>
      <p:ext uri="{BB962C8B-B14F-4D97-AF65-F5344CB8AC3E}">
        <p14:creationId xmlns:p14="http://schemas.microsoft.com/office/powerpoint/2010/main" val="3900423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Программный продукт в рамках реализации требований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6" name="Номер слайда 11">
            <a:extLst>
              <a:ext uri="{FF2B5EF4-FFF2-40B4-BE49-F238E27FC236}">
                <a16:creationId xmlns:a16="http://schemas.microsoft.com/office/drawing/2014/main" id="{271C0087-F91E-97E7-7405-328D014C9753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1E9307-335D-B895-DD74-F3FA4AAA08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80" y="2455139"/>
            <a:ext cx="3364254" cy="3643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D051DA-8953-2680-C841-F2A586ACBB7B}"/>
              </a:ext>
            </a:extLst>
          </p:cNvPr>
          <p:cNvSpPr txBox="1"/>
          <p:nvPr/>
        </p:nvSpPr>
        <p:spPr>
          <a:xfrm>
            <a:off x="5851168" y="2114179"/>
            <a:ext cx="4530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150 000 </a:t>
            </a:r>
            <a:r>
              <a:rPr lang="ru-RU" dirty="0"/>
              <a:t>руб. единоразово приобретение </a:t>
            </a:r>
          </a:p>
          <a:p>
            <a:r>
              <a:rPr lang="ru-RU" sz="2400" dirty="0"/>
              <a:t>120 000 </a:t>
            </a:r>
            <a:r>
              <a:rPr lang="ru-RU" dirty="0"/>
              <a:t>руб./год техподдержка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131CEE-9BB5-8E36-5179-1FDB9407B55D}"/>
              </a:ext>
            </a:extLst>
          </p:cNvPr>
          <p:cNvSpPr txBox="1"/>
          <p:nvPr/>
        </p:nvSpPr>
        <p:spPr>
          <a:xfrm>
            <a:off x="5856423" y="2888496"/>
            <a:ext cx="484825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Соответствие стандартам и требованиям: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716-П, 744-П, 787-П (кредитные)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779-П (НФО)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Указания 4501-У, 5683-У (профучастники)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710-П, 781-П, 4015-ФЗ (страховщики)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4060-У (НПФ)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ISO 31000</a:t>
            </a:r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Возможно применение в группе компаний: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Кредитные организации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Профучастники РЦБ и УК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Страховые организации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/>
              <a:t>АО/ПАО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  <a:p>
            <a:r>
              <a:rPr lang="ru-RU" sz="1400" dirty="0"/>
              <a:t>Поддержка всех видов рисков, внутренний контроль и аудит</a:t>
            </a:r>
          </a:p>
          <a:p>
            <a:r>
              <a:rPr lang="ru-RU" sz="1400" dirty="0"/>
              <a:t>       Отечественное производство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2B9CF9-767A-4B80-1D84-0C50A31842E3}"/>
              </a:ext>
            </a:extLst>
          </p:cNvPr>
          <p:cNvSpPr txBox="1"/>
          <p:nvPr/>
        </p:nvSpPr>
        <p:spPr>
          <a:xfrm>
            <a:off x="4038600" y="1590041"/>
            <a:ext cx="2398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Рекламная пауза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DF73BE8-CF03-F6F0-C7EF-BA7B6F50F2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43600" y="6149660"/>
            <a:ext cx="243290" cy="1803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2A9F36-4CD8-DCF4-14C8-BF9FE1BD9708}"/>
              </a:ext>
            </a:extLst>
          </p:cNvPr>
          <p:cNvSpPr txBox="1"/>
          <p:nvPr/>
        </p:nvSpPr>
        <p:spPr>
          <a:xfrm>
            <a:off x="2628" y="6561501"/>
            <a:ext cx="105891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Импортозамещение (по каталогу </a:t>
            </a:r>
            <a:r>
              <a:rPr lang="ru-RU" sz="1200" dirty="0" err="1"/>
              <a:t>минцифры</a:t>
            </a:r>
            <a:r>
              <a:rPr lang="ru-RU" sz="1200" dirty="0"/>
              <a:t>, АРПП и Ассоциации </a:t>
            </a:r>
            <a:r>
              <a:rPr lang="ru-RU" sz="1200" dirty="0" err="1"/>
              <a:t>ФинТех</a:t>
            </a:r>
            <a:r>
              <a:rPr lang="ru-RU" sz="1200" dirty="0"/>
              <a:t>) на банковском рынке: </a:t>
            </a:r>
            <a:r>
              <a:rPr lang="en-US" sz="1200" dirty="0"/>
              <a:t>SAS, SAP GRC, IBM OpenPages </a:t>
            </a:r>
            <a:r>
              <a:rPr lang="ru-RU" sz="1200" dirty="0"/>
              <a:t>и др. </a:t>
            </a:r>
          </a:p>
        </p:txBody>
      </p:sp>
    </p:spTree>
    <p:extLst>
      <p:ext uri="{BB962C8B-B14F-4D97-AF65-F5344CB8AC3E}">
        <p14:creationId xmlns:p14="http://schemas.microsoft.com/office/powerpoint/2010/main" val="707293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2F3E01-6029-D9EE-3BFB-D55671B0EFB2}"/>
              </a:ext>
            </a:extLst>
          </p:cNvPr>
          <p:cNvSpPr txBox="1"/>
          <p:nvPr/>
        </p:nvSpPr>
        <p:spPr>
          <a:xfrm>
            <a:off x="990600" y="1729374"/>
            <a:ext cx="98298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 fontAlgn="base"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допустимого отношения общего количества банковских операций и иных операций, осуществляемых в рамках технологического процесса, совершенных во время нарушений технологических процессов, приводящих к неоказанию или ненадлежащему оказанию банковских услуг (далее - деградация технологического процесса (технологических процессов), в рамках события операционного риска или серии связанных событий операционного риска, </a:t>
            </a:r>
            <a:r>
              <a:rPr lang="ru-RU" sz="1100" b="0" i="0" u="none" strike="noStrike" dirty="0">
                <a:solidFill>
                  <a:srgbClr val="444444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</a:rPr>
              <a:t>вызванных информационными угрозами и (или) сбоями объектов информационной инфраструктуры</a:t>
            </a:r>
            <a:r>
              <a:rPr lang="ru-RU" sz="1100" b="0" i="0" u="none" strike="noStrike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, которые привели к неоказанию или ненадлежащему оказанию банковских услуг (</a:t>
            </a:r>
            <a:r>
              <a:rPr lang="ru-RU" sz="1100" b="0" i="0" u="none" strike="noStrike" dirty="0">
                <a:solidFill>
                  <a:srgbClr val="444444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</a:rPr>
              <a:t>далее - инцидент операционной надежности</a:t>
            </a:r>
            <a:r>
              <a:rPr lang="ru-RU" sz="1100" b="0" i="0" u="none" strike="noStrike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), к ожидаемому количеству банковских операций и иных операций, </a:t>
            </a:r>
            <a:r>
              <a:rPr lang="ru-RU" sz="1100" dirty="0">
                <a:solidFill>
                  <a:srgbClr val="444444"/>
                </a:solidFill>
                <a:latin typeface="Arial" panose="020B0604020202020204" pitchFamily="34" charset="0"/>
              </a:rPr>
              <a:t>осуществляемых в рамках технологических процессов, за тот же период в случае непрерывного оказания банковских услуг, установленного кредитной организацией (далее - допустимая доля деградации технологического процесса);</a:t>
            </a:r>
            <a:r>
              <a:rPr lang="en-US" sz="1100" dirty="0">
                <a:solidFill>
                  <a:srgbClr val="444444"/>
                </a:solidFill>
                <a:latin typeface="Arial" panose="020B0604020202020204" pitchFamily="34" charset="0"/>
              </a:rPr>
              <a:t> - </a:t>
            </a:r>
            <a:r>
              <a:rPr lang="ru-RU" sz="1100" dirty="0">
                <a:solidFill>
                  <a:srgbClr val="444444"/>
                </a:solidFill>
                <a:latin typeface="Arial" panose="020B0604020202020204" pitchFamily="34" charset="0"/>
              </a:rPr>
              <a:t>допустимая доля деградации</a:t>
            </a:r>
          </a:p>
          <a:p>
            <a:pPr marL="228600" indent="-228600" algn="just" fontAlgn="base">
              <a:buFont typeface="Arial" panose="020B0604020202020204" pitchFamily="34" charset="0"/>
              <a:buChar char="•"/>
            </a:pPr>
            <a:endParaRPr lang="ru-RU" sz="11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228600" indent="-228600" algn="just" fontAlgn="base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444444"/>
                </a:solidFill>
                <a:latin typeface="Arial" panose="020B0604020202020204" pitchFamily="34" charset="0"/>
              </a:rPr>
              <a:t>допустимого времени простоя и (или) деградации технологических процессов кредитных организаций в рамках инцидента операционной надежности (в случае превышения допустимой доли деградации технологического процесса). Значение данного целевого показателя устанавливается кредитной организацией не выше значений, предусмотренных </a:t>
            </a:r>
            <a:r>
              <a:rPr lang="ru-RU" sz="1100" dirty="0">
                <a:solidFill>
                  <a:srgbClr val="444444"/>
                </a:solidFill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приложением к настоящему Положению</a:t>
            </a:r>
            <a:r>
              <a:rPr lang="ru-RU" sz="1100" dirty="0">
                <a:solidFill>
                  <a:srgbClr val="444444"/>
                </a:solidFill>
                <a:latin typeface="Arial" panose="020B0604020202020204" pitchFamily="34" charset="0"/>
              </a:rPr>
              <a:t>;</a:t>
            </a:r>
            <a:br>
              <a:rPr lang="ru-RU" sz="1100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sz="11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228600" indent="-228600" algn="just" fontAlgn="base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444444"/>
                </a:solidFill>
                <a:latin typeface="Arial" panose="020B0604020202020204" pitchFamily="34" charset="0"/>
              </a:rPr>
              <a:t>допустимого суммарного времени простоя и (или) деградации технологического процесса кредитной организации (в случае превышения допустимой доли деградации технологического процесса) в течение очередного календарного года;</a:t>
            </a:r>
            <a:br>
              <a:rPr lang="ru-RU" sz="1100" dirty="0">
                <a:solidFill>
                  <a:srgbClr val="444444"/>
                </a:solidFill>
                <a:latin typeface="Arial" panose="020B0604020202020204" pitchFamily="34" charset="0"/>
              </a:rPr>
            </a:br>
            <a:endParaRPr lang="ru-RU" sz="11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228600" indent="-228600" algn="just" fontAlgn="base"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показателя соблюдения режима работы (функционирования) технологического процесса (времени начала, времени окончания, продолжительности и последовательности процедур в рамках технологического процесса).</a:t>
            </a:r>
          </a:p>
        </p:txBody>
      </p:sp>
      <p:sp>
        <p:nvSpPr>
          <p:cNvPr id="6" name="Стрелка вниз 5">
            <a:extLst>
              <a:ext uri="{FF2B5EF4-FFF2-40B4-BE49-F238E27FC236}">
                <a16:creationId xmlns:a16="http://schemas.microsoft.com/office/drawing/2014/main" id="{8A75D891-FA85-8B70-0D60-FA1F16540625}"/>
              </a:ext>
            </a:extLst>
          </p:cNvPr>
          <p:cNvSpPr/>
          <p:nvPr/>
        </p:nvSpPr>
        <p:spPr>
          <a:xfrm>
            <a:off x="4953000" y="5299298"/>
            <a:ext cx="1752600" cy="2353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E4A80B-CDAD-934C-A2A2-E1BB6BC3BEDD}"/>
              </a:ext>
            </a:extLst>
          </p:cNvPr>
          <p:cNvSpPr txBox="1"/>
          <p:nvPr/>
        </p:nvSpPr>
        <p:spPr>
          <a:xfrm>
            <a:off x="2033767" y="5780632"/>
            <a:ext cx="7743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Требования п. 3 787-П – это </a:t>
            </a:r>
            <a:r>
              <a:rPr lang="ru-RU" dirty="0" err="1"/>
              <a:t>КИРы</a:t>
            </a:r>
            <a:r>
              <a:rPr lang="ru-RU" dirty="0"/>
              <a:t> и/или целевые показатели эффективности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3846297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 – КО термины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10F439-6407-F63C-6273-8B1A5601DE38}"/>
              </a:ext>
            </a:extLst>
          </p:cNvPr>
          <p:cNvSpPr txBox="1"/>
          <p:nvPr/>
        </p:nvSpPr>
        <p:spPr>
          <a:xfrm>
            <a:off x="645736" y="5545689"/>
            <a:ext cx="111724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TimesNewRomanPSMT"/>
              </a:rPr>
              <a:t>«</a:t>
            </a:r>
            <a:r>
              <a:rPr lang="ru-RU" sz="1400" u="sng" dirty="0">
                <a:effectLst/>
                <a:latin typeface="TimesNewRomanPSMT"/>
              </a:rPr>
              <a:t>Суммарное время простоя и (или) деградации технологического процесса</a:t>
            </a:r>
            <a:r>
              <a:rPr lang="ru-RU" sz="1400" dirty="0">
                <a:effectLst/>
                <a:latin typeface="TimesNewRomanPSMT"/>
              </a:rPr>
              <a:t>» указывается </a:t>
            </a:r>
            <a:r>
              <a:rPr lang="ru-RU" sz="1400" dirty="0">
                <a:latin typeface="TimesNewRomanPSMT"/>
              </a:rPr>
              <a:t>указывается фактическое значение суммарного времени простоя и (или) деградации технологического процесса, в течение которого происходили </a:t>
            </a:r>
            <a:r>
              <a:rPr lang="ru-RU" sz="1400" dirty="0">
                <a:highlight>
                  <a:srgbClr val="C0C0C0"/>
                </a:highlight>
                <a:latin typeface="TimesNewRomanPSMT"/>
              </a:rPr>
              <a:t>события операционного риска, связанные с нарушением операционной надежности</a:t>
            </a:r>
            <a:r>
              <a:rPr lang="ru-RU" sz="1400" dirty="0">
                <a:latin typeface="TimesNewRomanPSMT"/>
              </a:rPr>
              <a:t>, за последние двенадцать календарных месяцев, в </a:t>
            </a:r>
            <a:r>
              <a:rPr lang="ru-RU" sz="1400" dirty="0">
                <a:highlight>
                  <a:srgbClr val="00FFFF"/>
                </a:highlight>
                <a:latin typeface="TimesNewRomanPSMT"/>
              </a:rPr>
              <a:t>случае превышения допустимой доли деградации </a:t>
            </a:r>
            <a:r>
              <a:rPr lang="ru-RU" sz="1400" dirty="0">
                <a:latin typeface="TimesNewRomanPSMT"/>
              </a:rPr>
              <a:t>технологического процесса. Информация по показателю указывается в </a:t>
            </a:r>
            <a:r>
              <a:rPr lang="ru-RU" sz="1400" dirty="0">
                <a:highlight>
                  <a:srgbClr val="FFFF00"/>
                </a:highlight>
                <a:latin typeface="TimesNewRomanPSMT"/>
              </a:rPr>
              <a:t>минутах</a:t>
            </a:r>
            <a:r>
              <a:rPr lang="ru-RU" sz="1400" dirty="0">
                <a:latin typeface="TimesNewRomanPSMT"/>
              </a:rPr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6BF995-4AD9-23D5-A651-74C1BDEE8548}"/>
              </a:ext>
            </a:extLst>
          </p:cNvPr>
          <p:cNvSpPr txBox="1"/>
          <p:nvPr/>
        </p:nvSpPr>
        <p:spPr>
          <a:xfrm>
            <a:off x="641130" y="4366798"/>
            <a:ext cx="111882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TimesNewRomanPSMT"/>
              </a:rPr>
              <a:t>«</a:t>
            </a:r>
            <a:r>
              <a:rPr lang="ru-RU" sz="1400" u="sng" dirty="0">
                <a:effectLst/>
                <a:latin typeface="TimesNewRomanPSMT"/>
              </a:rPr>
              <a:t>Допустимое суммарное время простоя и (или) деградации технологического процесса</a:t>
            </a:r>
            <a:r>
              <a:rPr lang="ru-RU" sz="1400" dirty="0">
                <a:effectLst/>
                <a:latin typeface="TimesNewRomanPSMT"/>
              </a:rPr>
              <a:t>» </a:t>
            </a:r>
            <a:r>
              <a:rPr lang="ru-RU" sz="1400" dirty="0">
                <a:latin typeface="TimesNewRomanPSMT"/>
              </a:rPr>
              <a:t>указывается предельно допустимый для организации суммарный временной период в </a:t>
            </a:r>
            <a:r>
              <a:rPr lang="ru-RU" sz="1400" dirty="0">
                <a:highlight>
                  <a:srgbClr val="FFFF00"/>
                </a:highlight>
                <a:latin typeface="TimesNewRomanPSMT"/>
              </a:rPr>
              <a:t>течение двенадцати календарных месяцев</a:t>
            </a:r>
            <a:r>
              <a:rPr lang="ru-RU" sz="1400" dirty="0">
                <a:latin typeface="TimesNewRomanPSMT"/>
              </a:rPr>
              <a:t>, исчисляемых с первого числа каждого календарного месяца, в течение которого происходят </a:t>
            </a:r>
            <a:r>
              <a:rPr lang="ru-RU" sz="1400" dirty="0">
                <a:highlight>
                  <a:srgbClr val="C0C0C0"/>
                </a:highlight>
                <a:latin typeface="TimesNewRomanPSMT"/>
              </a:rPr>
              <a:t>события операционного риска, связанные с нарушением операционной надежности </a:t>
            </a:r>
            <a:r>
              <a:rPr lang="ru-RU" sz="1400" dirty="0">
                <a:latin typeface="TimesNewRomanPSMT"/>
              </a:rPr>
              <a:t>в рамках технологического процесса, </a:t>
            </a:r>
            <a:r>
              <a:rPr lang="ru-RU" sz="1400" dirty="0">
                <a:highlight>
                  <a:srgbClr val="00FFFF"/>
                </a:highlight>
                <a:latin typeface="TimesNewRomanPSMT"/>
              </a:rPr>
              <a:t>в случае превышения допустимой доли </a:t>
            </a:r>
            <a:r>
              <a:rPr lang="ru-RU" sz="1400" dirty="0">
                <a:latin typeface="TimesNewRomanPSMT"/>
              </a:rPr>
              <a:t>деградации технологического процесса. Информация по показателю указывается в </a:t>
            </a:r>
            <a:r>
              <a:rPr lang="ru-RU" sz="1400" dirty="0">
                <a:highlight>
                  <a:srgbClr val="FFFF00"/>
                </a:highlight>
                <a:latin typeface="TimesNewRomanPSMT"/>
              </a:rPr>
              <a:t>минутах</a:t>
            </a:r>
            <a:r>
              <a:rPr lang="ru-RU" sz="1400" dirty="0">
                <a:latin typeface="TimesNewRomanPSMT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F99969-3F23-D24C-B38A-F26D385AE055}"/>
              </a:ext>
            </a:extLst>
          </p:cNvPr>
          <p:cNvSpPr txBox="1"/>
          <p:nvPr/>
        </p:nvSpPr>
        <p:spPr>
          <a:xfrm>
            <a:off x="652971" y="2757019"/>
            <a:ext cx="111580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TimesNewRomanPSMT"/>
              </a:rPr>
              <a:t>«</a:t>
            </a:r>
            <a:r>
              <a:rPr lang="ru-RU" sz="1400" u="sng" dirty="0">
                <a:effectLst/>
                <a:latin typeface="TimesNewRomanPSMT"/>
              </a:rPr>
              <a:t>Допустимая доля деградации технологического процесса</a:t>
            </a:r>
            <a:r>
              <a:rPr lang="ru-RU" sz="1400" dirty="0">
                <a:effectLst/>
                <a:latin typeface="TimesNewRomanPSMT"/>
              </a:rPr>
              <a:t>» указывается допустимое отношение общего количества банковских операций и иных операций, совершаемых с использованием информационной инфраструктуры кредитной организации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во время простоя </a:t>
            </a:r>
            <a:r>
              <a:rPr lang="ru-RU" sz="1400" dirty="0">
                <a:effectLst/>
                <a:latin typeface="TimesNewRomanPSMT"/>
              </a:rPr>
              <a:t>и (или) деградации технологического процесса, в рамках </a:t>
            </a:r>
            <a:r>
              <a:rPr lang="ru-RU" sz="1400" dirty="0">
                <a:effectLst/>
                <a:highlight>
                  <a:srgbClr val="C0C0C0"/>
                </a:highlight>
                <a:latin typeface="TimesNewRomanPSMT"/>
              </a:rPr>
              <a:t>инцидента операционной надежности</a:t>
            </a:r>
            <a:r>
              <a:rPr lang="ru-RU" sz="1400" dirty="0">
                <a:effectLst/>
                <a:latin typeface="TimesNewRomanPSMT"/>
              </a:rPr>
              <a:t>, к ожидаемому количеству банковских операций и иных операций за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тот же период </a:t>
            </a:r>
            <a:r>
              <a:rPr lang="ru-RU" sz="1400" dirty="0">
                <a:effectLst/>
                <a:latin typeface="TimesNewRomanPSMT"/>
              </a:rPr>
              <a:t>в случае бесперебойного функционирования объектов информационной инфраструктуры, рассчитанное на основе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статистических данных за период не менее одного года </a:t>
            </a:r>
            <a:r>
              <a:rPr lang="ru-RU" sz="1400" dirty="0">
                <a:effectLst/>
                <a:latin typeface="TimesNewRomanPSMT"/>
              </a:rPr>
              <a:t>(далее - допустимая доля деградации технологического процесса). Информация по показателю указывается в виде десятичной дроби с точностью до шести знаков после запятой (например,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0,000068</a:t>
            </a:r>
            <a:r>
              <a:rPr lang="ru-RU" sz="1400" dirty="0">
                <a:effectLst/>
                <a:latin typeface="TimesNewRomanPSMT"/>
              </a:rPr>
              <a:t>) </a:t>
            </a:r>
            <a:endParaRPr lang="ru-RU" sz="11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8FE7E8-7784-53A9-3EFA-8FE133C4661A}"/>
              </a:ext>
            </a:extLst>
          </p:cNvPr>
          <p:cNvSpPr txBox="1"/>
          <p:nvPr/>
        </p:nvSpPr>
        <p:spPr>
          <a:xfrm>
            <a:off x="638502" y="1537095"/>
            <a:ext cx="1117249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TimesNewRomanPSMT"/>
              </a:rPr>
              <a:t>«</a:t>
            </a:r>
            <a:r>
              <a:rPr lang="ru-RU" sz="1400" u="sng" dirty="0">
                <a:latin typeface="TimesNewRomanPSMT"/>
              </a:rPr>
              <a:t>Допустимое время простоя и (или) деградации технологического процесса</a:t>
            </a:r>
            <a:r>
              <a:rPr lang="ru-RU" sz="1400" dirty="0">
                <a:latin typeface="TimesNewRomanPSMT"/>
              </a:rPr>
              <a:t>» указывается предельно допустимый для кредитной организации временной период, в течение которого происходит простой и (или) деградация технологического процесса, обеспечивающего проведение банковских операций и иных операций, </a:t>
            </a:r>
            <a:r>
              <a:rPr lang="ru-RU" sz="1400" dirty="0">
                <a:highlight>
                  <a:srgbClr val="FFFF00"/>
                </a:highlight>
                <a:latin typeface="TimesNewRomanPSMT"/>
              </a:rPr>
              <a:t>в рамках события или серии </a:t>
            </a:r>
            <a:r>
              <a:rPr lang="ru-RU" sz="1400" dirty="0">
                <a:latin typeface="TimesNewRomanPSMT"/>
              </a:rPr>
              <a:t>связанных событий, вызванных </a:t>
            </a:r>
            <a:r>
              <a:rPr lang="ru-RU" sz="1400" dirty="0">
                <a:highlight>
                  <a:srgbClr val="FFFF00"/>
                </a:highlight>
                <a:latin typeface="TimesNewRomanPSMT"/>
              </a:rPr>
              <a:t>угрозами безопасности информации</a:t>
            </a:r>
            <a:r>
              <a:rPr lang="ru-RU" sz="1400" dirty="0">
                <a:latin typeface="TimesNewRomanPSMT"/>
              </a:rPr>
              <a:t>, которые привели или могли привести к нарушению </a:t>
            </a:r>
            <a:r>
              <a:rPr lang="ru-RU" sz="1400" dirty="0">
                <a:highlight>
                  <a:srgbClr val="FFFF00"/>
                </a:highlight>
                <a:latin typeface="TimesNewRomanPSMT"/>
              </a:rPr>
              <a:t>бесперебойного функционирования программно-аппаратных средств </a:t>
            </a:r>
            <a:r>
              <a:rPr lang="ru-RU" sz="1400" dirty="0">
                <a:latin typeface="TimesNewRomanPSMT"/>
              </a:rPr>
              <a:t>(далее - </a:t>
            </a:r>
            <a:r>
              <a:rPr lang="ru-RU" sz="1400" dirty="0">
                <a:highlight>
                  <a:srgbClr val="C0C0C0"/>
                </a:highlight>
                <a:latin typeface="TimesNewRomanPSMT"/>
              </a:rPr>
              <a:t>инцидент операционной надежности</a:t>
            </a:r>
            <a:r>
              <a:rPr lang="ru-RU" sz="1400" dirty="0">
                <a:latin typeface="TimesNewRomanPSMT"/>
              </a:rPr>
              <a:t>). Информация по показателю указывается в </a:t>
            </a:r>
            <a:r>
              <a:rPr lang="ru-RU" sz="1400" dirty="0">
                <a:highlight>
                  <a:srgbClr val="FFFF00"/>
                </a:highlight>
                <a:latin typeface="TimesNewRomanPSMT"/>
              </a:rPr>
              <a:t>минутах</a:t>
            </a:r>
            <a:r>
              <a:rPr lang="ru-RU" sz="1400" dirty="0">
                <a:latin typeface="TimesNewRomanPSM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7025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 – НФО(!) термины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10F439-6407-F63C-6273-8B1A5601DE38}"/>
              </a:ext>
            </a:extLst>
          </p:cNvPr>
          <p:cNvSpPr txBox="1"/>
          <p:nvPr/>
        </p:nvSpPr>
        <p:spPr>
          <a:xfrm>
            <a:off x="596461" y="5721330"/>
            <a:ext cx="107573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TimesNewRomanPSMT"/>
              </a:rPr>
              <a:t>«</a:t>
            </a:r>
            <a:r>
              <a:rPr lang="ru-RU" sz="1400" u="sng" dirty="0">
                <a:effectLst/>
                <a:latin typeface="TimesNewRomanPSMT"/>
              </a:rPr>
              <a:t>Суммарное время простоя и (или) деградации технологического процесса</a:t>
            </a:r>
            <a:r>
              <a:rPr lang="ru-RU" sz="1400" dirty="0">
                <a:effectLst/>
                <a:latin typeface="TimesNewRomanPSMT"/>
              </a:rPr>
              <a:t>» указывается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фактическое значение суммарного времени</a:t>
            </a:r>
            <a:r>
              <a:rPr lang="ru-RU" sz="1400" dirty="0">
                <a:effectLst/>
                <a:latin typeface="TimesNewRomanPSMT"/>
              </a:rPr>
              <a:t>, в течение которого происходили </a:t>
            </a:r>
            <a:r>
              <a:rPr lang="ru-RU" sz="1400" dirty="0">
                <a:effectLst/>
                <a:highlight>
                  <a:srgbClr val="C0C0C0"/>
                </a:highlight>
                <a:latin typeface="TimesNewRomanPSMT"/>
              </a:rPr>
              <a:t>события операционного риска, связанные с нарушением </a:t>
            </a:r>
            <a:r>
              <a:rPr lang="ru-RU" sz="1400" dirty="0" err="1">
                <a:effectLst/>
                <a:highlight>
                  <a:srgbClr val="C0C0C0"/>
                </a:highlight>
                <a:latin typeface="TimesNewRomanPSMT"/>
              </a:rPr>
              <a:t>операционнои</a:t>
            </a:r>
            <a:r>
              <a:rPr lang="ru-RU" sz="1400" dirty="0">
                <a:effectLst/>
                <a:highlight>
                  <a:srgbClr val="C0C0C0"/>
                </a:highlight>
                <a:latin typeface="TimesNewRomanPSMT"/>
              </a:rPr>
              <a:t>̆ надежности</a:t>
            </a:r>
            <a:r>
              <a:rPr lang="ru-RU" sz="1400" dirty="0">
                <a:effectLst/>
                <a:latin typeface="TimesNewRomanPSMT"/>
              </a:rPr>
              <a:t>, за последние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двенадцать</a:t>
            </a:r>
            <a:r>
              <a:rPr lang="ru-RU" sz="1400" dirty="0">
                <a:effectLst/>
                <a:latin typeface="TimesNewRomanPSMT"/>
              </a:rPr>
              <a:t> календарных месяцев, </a:t>
            </a:r>
            <a:r>
              <a:rPr lang="ru-RU" sz="1400" dirty="0">
                <a:effectLst/>
                <a:highlight>
                  <a:srgbClr val="00FFFF"/>
                </a:highlight>
                <a:latin typeface="TimesNewRomanPSMT"/>
              </a:rPr>
              <a:t>в случае превышения </a:t>
            </a:r>
            <a:r>
              <a:rPr lang="ru-RU" sz="1400" dirty="0" err="1">
                <a:effectLst/>
                <a:highlight>
                  <a:srgbClr val="00FFFF"/>
                </a:highlight>
                <a:latin typeface="TimesNewRomanPSMT"/>
              </a:rPr>
              <a:t>допустимои</a:t>
            </a:r>
            <a:r>
              <a:rPr lang="ru-RU" sz="1400" dirty="0">
                <a:effectLst/>
                <a:highlight>
                  <a:srgbClr val="00FFFF"/>
                </a:highlight>
                <a:latin typeface="TimesNewRomanPSMT"/>
              </a:rPr>
              <a:t>̆ доли </a:t>
            </a:r>
            <a:r>
              <a:rPr lang="ru-RU" sz="1400" dirty="0">
                <a:effectLst/>
                <a:latin typeface="TimesNewRomanPSMT"/>
              </a:rPr>
              <a:t>деградации технологического процесса (информация по показателю указывается в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минутах</a:t>
            </a:r>
            <a:r>
              <a:rPr lang="ru-RU" sz="1400" dirty="0">
                <a:effectLst/>
                <a:latin typeface="TimesNewRomanPSMT"/>
              </a:rPr>
              <a:t>). </a:t>
            </a:r>
            <a:endParaRPr lang="ru-RU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6BF995-4AD9-23D5-A651-74C1BDEE8548}"/>
              </a:ext>
            </a:extLst>
          </p:cNvPr>
          <p:cNvSpPr txBox="1"/>
          <p:nvPr/>
        </p:nvSpPr>
        <p:spPr>
          <a:xfrm>
            <a:off x="658226" y="4301976"/>
            <a:ext cx="1066008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TimesNewRomanPSMT"/>
              </a:rPr>
              <a:t>«</a:t>
            </a:r>
            <a:r>
              <a:rPr lang="ru-RU" sz="1400" u="sng" dirty="0">
                <a:effectLst/>
                <a:latin typeface="TimesNewRomanPSMT"/>
              </a:rPr>
              <a:t>Допустимое суммарное время простоя и (или) деградации технологического процесса</a:t>
            </a:r>
            <a:r>
              <a:rPr lang="ru-RU" sz="1400" dirty="0">
                <a:effectLst/>
                <a:latin typeface="TimesNewRomanPSMT"/>
              </a:rPr>
              <a:t>» указывается предельно допустимое для </a:t>
            </a:r>
            <a:r>
              <a:rPr lang="ru-RU" sz="1400" dirty="0" err="1">
                <a:latin typeface="TimesNewRomanPSMT"/>
              </a:rPr>
              <a:t>оргнизации</a:t>
            </a:r>
            <a:r>
              <a:rPr lang="ru-RU" sz="1400" dirty="0">
                <a:effectLst/>
                <a:latin typeface="TimesNewRomanPSMT"/>
              </a:rPr>
              <a:t> суммарное время событий операционного риска, связанных с нарушением </a:t>
            </a:r>
            <a:r>
              <a:rPr lang="ru-RU" sz="1400" dirty="0" err="1">
                <a:effectLst/>
                <a:latin typeface="TimesNewRomanPSMT"/>
              </a:rPr>
              <a:t>операционнои</a:t>
            </a:r>
            <a:r>
              <a:rPr lang="ru-RU" sz="1400" dirty="0">
                <a:effectLst/>
                <a:latin typeface="TimesNewRomanPSMT"/>
              </a:rPr>
              <a:t>̆ надежности, в течение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двенадцати</a:t>
            </a:r>
            <a:r>
              <a:rPr lang="ru-RU" sz="1400" dirty="0">
                <a:effectLst/>
                <a:latin typeface="TimesNewRomanPSMT"/>
              </a:rPr>
              <a:t> календарных месяцев, исчисляемых с первого числа каждого календарного месяца, в течение которого происходят </a:t>
            </a:r>
            <a:r>
              <a:rPr lang="ru-RU" sz="1400" dirty="0">
                <a:effectLst/>
                <a:highlight>
                  <a:srgbClr val="C0C0C0"/>
                </a:highlight>
                <a:latin typeface="TimesNewRomanPSMT"/>
              </a:rPr>
              <a:t>события операционного риска, связанные с нарушением </a:t>
            </a:r>
            <a:r>
              <a:rPr lang="ru-RU" sz="1400" dirty="0" err="1">
                <a:effectLst/>
                <a:highlight>
                  <a:srgbClr val="C0C0C0"/>
                </a:highlight>
                <a:latin typeface="TimesNewRomanPSMT"/>
              </a:rPr>
              <a:t>операционнои</a:t>
            </a:r>
            <a:r>
              <a:rPr lang="ru-RU" sz="1400" dirty="0">
                <a:effectLst/>
                <a:highlight>
                  <a:srgbClr val="C0C0C0"/>
                </a:highlight>
                <a:latin typeface="TimesNewRomanPSMT"/>
              </a:rPr>
              <a:t>̆ надежности</a:t>
            </a:r>
            <a:r>
              <a:rPr lang="ru-RU" sz="1400" dirty="0">
                <a:effectLst/>
                <a:latin typeface="TimesNewRomanPSMT"/>
              </a:rPr>
              <a:t>, </a:t>
            </a:r>
            <a:r>
              <a:rPr lang="ru-RU" sz="1400" dirty="0">
                <a:effectLst/>
                <a:highlight>
                  <a:srgbClr val="00FFFF"/>
                </a:highlight>
                <a:latin typeface="TimesNewRomanPSMT"/>
              </a:rPr>
              <a:t>в случае превышения </a:t>
            </a:r>
            <a:r>
              <a:rPr lang="ru-RU" sz="1400" dirty="0" err="1">
                <a:effectLst/>
                <a:highlight>
                  <a:srgbClr val="00FFFF"/>
                </a:highlight>
                <a:latin typeface="TimesNewRomanPSMT"/>
              </a:rPr>
              <a:t>допустимои</a:t>
            </a:r>
            <a:r>
              <a:rPr lang="ru-RU" sz="1400" dirty="0">
                <a:effectLst/>
                <a:highlight>
                  <a:srgbClr val="00FFFF"/>
                </a:highlight>
                <a:latin typeface="TimesNewRomanPSMT"/>
              </a:rPr>
              <a:t>̆ доли </a:t>
            </a:r>
            <a:r>
              <a:rPr lang="ru-RU" sz="1400" dirty="0">
                <a:effectLst/>
                <a:latin typeface="TimesNewRomanPSMT"/>
              </a:rPr>
              <a:t>деградации технологического процесса (информация по показателю указывается в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минутах</a:t>
            </a:r>
            <a:r>
              <a:rPr lang="ru-RU" sz="1400" dirty="0">
                <a:effectLst/>
                <a:latin typeface="TimesNewRomanPSMT"/>
              </a:rPr>
              <a:t>) </a:t>
            </a:r>
            <a:endParaRPr lang="ru-RU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F99969-3F23-D24C-B38A-F26D385AE055}"/>
              </a:ext>
            </a:extLst>
          </p:cNvPr>
          <p:cNvSpPr txBox="1"/>
          <p:nvPr/>
        </p:nvSpPr>
        <p:spPr>
          <a:xfrm>
            <a:off x="652971" y="3098067"/>
            <a:ext cx="106653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TimesNewRomanPSMT"/>
              </a:rPr>
              <a:t>«</a:t>
            </a:r>
            <a:r>
              <a:rPr lang="ru-RU" sz="1400" u="sng" dirty="0">
                <a:effectLst/>
                <a:latin typeface="TimesNewRomanPSMT"/>
              </a:rPr>
              <a:t>Допустимая доля деградации технологического процесса</a:t>
            </a:r>
            <a:r>
              <a:rPr lang="ru-RU" sz="1400" dirty="0">
                <a:effectLst/>
                <a:latin typeface="TimesNewRomanPSMT"/>
              </a:rPr>
              <a:t>» указывается допустимое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отношение</a:t>
            </a:r>
            <a:r>
              <a:rPr lang="ru-RU" sz="1400" dirty="0">
                <a:effectLst/>
                <a:latin typeface="TimesNewRomanPSMT"/>
              </a:rPr>
              <a:t>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общего</a:t>
            </a:r>
            <a:r>
              <a:rPr lang="ru-RU" sz="1400" dirty="0">
                <a:effectLst/>
                <a:latin typeface="TimesNewRomanPSMT"/>
              </a:rPr>
              <a:t>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количества</a:t>
            </a:r>
            <a:r>
              <a:rPr lang="ru-RU" sz="1400" dirty="0">
                <a:effectLst/>
                <a:latin typeface="TimesNewRomanPSMT"/>
              </a:rPr>
              <a:t> финансовых операций, совершенных во время деградации технологического </a:t>
            </a:r>
            <a:r>
              <a:rPr lang="ru-RU" sz="1100" dirty="0"/>
              <a:t> </a:t>
            </a:r>
            <a:r>
              <a:rPr lang="ru-RU" sz="1400" dirty="0">
                <a:effectLst/>
                <a:latin typeface="TimesNewRomanPSMT"/>
              </a:rPr>
              <a:t>процесса в рамках </a:t>
            </a:r>
            <a:r>
              <a:rPr lang="ru-RU" sz="1400" dirty="0">
                <a:effectLst/>
                <a:highlight>
                  <a:srgbClr val="C0C0C0"/>
                </a:highlight>
                <a:latin typeface="TimesNewRomanPSMT"/>
              </a:rPr>
              <a:t>события операционного риска, связанного с нарушением </a:t>
            </a:r>
            <a:r>
              <a:rPr lang="ru-RU" sz="1400" dirty="0" err="1">
                <a:effectLst/>
                <a:highlight>
                  <a:srgbClr val="C0C0C0"/>
                </a:highlight>
                <a:latin typeface="TimesNewRomanPSMT"/>
              </a:rPr>
              <a:t>операционнои</a:t>
            </a:r>
            <a:r>
              <a:rPr lang="ru-RU" sz="1400" dirty="0">
                <a:effectLst/>
                <a:highlight>
                  <a:srgbClr val="C0C0C0"/>
                </a:highlight>
                <a:latin typeface="TimesNewRomanPSMT"/>
              </a:rPr>
              <a:t>̆ надежности</a:t>
            </a:r>
            <a:r>
              <a:rPr lang="ru-RU" sz="1400" dirty="0">
                <a:effectLst/>
                <a:latin typeface="TimesNewRomanPSMT"/>
              </a:rPr>
              <a:t>, к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ожидаемому количеству </a:t>
            </a:r>
            <a:r>
              <a:rPr lang="ru-RU" sz="1400" dirty="0">
                <a:effectLst/>
                <a:latin typeface="TimesNewRomanPSMT"/>
              </a:rPr>
              <a:t>финансовых операций за тот же период в случае непрерывного оказания финансовых услуг (информация по показателю указывается в долях с точностью до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шести знаков после </a:t>
            </a:r>
            <a:r>
              <a:rPr lang="ru-RU" sz="1400" dirty="0" err="1">
                <a:effectLst/>
                <a:highlight>
                  <a:srgbClr val="FFFF00"/>
                </a:highlight>
                <a:latin typeface="TimesNewRomanPSMT"/>
              </a:rPr>
              <a:t>запятои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̆</a:t>
            </a:r>
            <a:r>
              <a:rPr lang="ru-RU" sz="1400" dirty="0">
                <a:effectLst/>
                <a:latin typeface="TimesNewRomanPSMT"/>
              </a:rPr>
              <a:t>). </a:t>
            </a:r>
            <a:endParaRPr lang="ru-RU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F197DF-AA05-54E2-14E6-8E4EFBD7071D}"/>
              </a:ext>
            </a:extLst>
          </p:cNvPr>
          <p:cNvSpPr txBox="1"/>
          <p:nvPr/>
        </p:nvSpPr>
        <p:spPr>
          <a:xfrm>
            <a:off x="622737" y="1599897"/>
            <a:ext cx="107258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TimesNewRomanPSMT"/>
              </a:rPr>
              <a:t>«</a:t>
            </a:r>
            <a:r>
              <a:rPr lang="ru-RU" sz="1400" u="sng" dirty="0">
                <a:latin typeface="TimesNewRomanPSMT"/>
              </a:rPr>
              <a:t>Допустимое время простоя и (или) деградации технологического процесса</a:t>
            </a:r>
            <a:r>
              <a:rPr lang="ru-RU" sz="1400" dirty="0">
                <a:latin typeface="TimesNewRomanPSMT"/>
              </a:rPr>
              <a:t>» указывается предельно </a:t>
            </a:r>
            <a:r>
              <a:rPr lang="ru-RU" sz="1400" dirty="0" err="1">
                <a:latin typeface="TimesNewRomanPSMT"/>
              </a:rPr>
              <a:t>допустимыи</a:t>
            </a:r>
            <a:r>
              <a:rPr lang="ru-RU" sz="1400" dirty="0">
                <a:latin typeface="TimesNewRomanPSMT"/>
              </a:rPr>
              <a:t>̆ для </a:t>
            </a:r>
            <a:r>
              <a:rPr lang="ru-RU" sz="1400" dirty="0" err="1">
                <a:latin typeface="TimesNewRomanPSMT"/>
              </a:rPr>
              <a:t>оргнизации</a:t>
            </a:r>
            <a:r>
              <a:rPr lang="ru-RU" sz="1400" dirty="0">
                <a:latin typeface="TimesNewRomanPSMT"/>
              </a:rPr>
              <a:t> </a:t>
            </a:r>
            <a:r>
              <a:rPr lang="ru-RU" sz="1400" dirty="0" err="1">
                <a:latin typeface="TimesNewRomanPSMT"/>
              </a:rPr>
              <a:t>временнои</a:t>
            </a:r>
            <a:r>
              <a:rPr lang="ru-RU" sz="1400" dirty="0">
                <a:latin typeface="TimesNewRomanPSMT"/>
              </a:rPr>
              <a:t>̆ период, в течение которого происходит простой и (или) деградация технологического </a:t>
            </a:r>
            <a:r>
              <a:rPr lang="ru-RU" sz="1400" dirty="0">
                <a:effectLst/>
                <a:latin typeface="TimesNewRomanPSMT"/>
              </a:rPr>
              <a:t>процесса, обеспечивающего деятельность в сфере финансовых рынков, в рамках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события операционного риска или серии </a:t>
            </a:r>
            <a:r>
              <a:rPr lang="ru-RU" sz="1400" dirty="0">
                <a:effectLst/>
                <a:latin typeface="TimesNewRomanPSMT"/>
              </a:rPr>
              <a:t>связанных событий операционного риска,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вызванных информационными угрозами</a:t>
            </a:r>
            <a:r>
              <a:rPr lang="ru-RU" sz="1400" dirty="0">
                <a:effectLst/>
                <a:latin typeface="TimesNewRomanPSMT"/>
              </a:rPr>
              <a:t>, которые привели к </a:t>
            </a:r>
            <a:r>
              <a:rPr lang="ru-RU" sz="1400" dirty="0">
                <a:effectLst/>
                <a:highlight>
                  <a:srgbClr val="FFFF00"/>
                </a:highlight>
                <a:latin typeface="TimesNewRomanPSMT"/>
              </a:rPr>
              <a:t>неоказанию или ненадлежащему</a:t>
            </a:r>
            <a:r>
              <a:rPr lang="ru-RU" sz="1400" dirty="0">
                <a:effectLst/>
                <a:latin typeface="TimesNewRomanPSMT"/>
              </a:rPr>
              <a:t> оказанию финансовых услуг (далее – </a:t>
            </a:r>
            <a:r>
              <a:rPr lang="ru-RU" sz="1400" dirty="0">
                <a:effectLst/>
                <a:highlight>
                  <a:srgbClr val="C0C0C0"/>
                </a:highlight>
                <a:latin typeface="TimesNewRomanPSMT"/>
              </a:rPr>
              <a:t>событие операционного риска, связанное с нарушением </a:t>
            </a:r>
            <a:r>
              <a:rPr lang="ru-RU" sz="1400" dirty="0" err="1">
                <a:effectLst/>
                <a:highlight>
                  <a:srgbClr val="C0C0C0"/>
                </a:highlight>
                <a:latin typeface="TimesNewRomanPSMT"/>
              </a:rPr>
              <a:t>операционнои</a:t>
            </a:r>
            <a:r>
              <a:rPr lang="ru-RU" sz="1400" dirty="0">
                <a:effectLst/>
                <a:highlight>
                  <a:srgbClr val="C0C0C0"/>
                </a:highlight>
                <a:latin typeface="TimesNewRomanPSMT"/>
              </a:rPr>
              <a:t>̆ надежности</a:t>
            </a:r>
            <a:r>
              <a:rPr lang="ru-RU" sz="1400" dirty="0">
                <a:effectLst/>
                <a:latin typeface="TimesNewRomanPSMT"/>
              </a:rPr>
              <a:t>), </a:t>
            </a:r>
            <a:r>
              <a:rPr lang="ru-RU" sz="1400" dirty="0">
                <a:effectLst/>
                <a:highlight>
                  <a:srgbClr val="00FFFF"/>
                </a:highlight>
                <a:latin typeface="TimesNewRomanPSMT"/>
              </a:rPr>
              <a:t>в случае превышения </a:t>
            </a:r>
            <a:r>
              <a:rPr lang="ru-RU" sz="1400" dirty="0" err="1">
                <a:effectLst/>
                <a:highlight>
                  <a:srgbClr val="00FFFF"/>
                </a:highlight>
                <a:latin typeface="TimesNewRomanPSMT"/>
              </a:rPr>
              <a:t>допустимои</a:t>
            </a:r>
            <a:r>
              <a:rPr lang="ru-RU" sz="1400" dirty="0">
                <a:effectLst/>
                <a:highlight>
                  <a:srgbClr val="00FFFF"/>
                </a:highlight>
                <a:latin typeface="TimesNewRomanPSMT"/>
              </a:rPr>
              <a:t>̆ доли </a:t>
            </a:r>
            <a:r>
              <a:rPr lang="ru-RU" sz="1400" dirty="0">
                <a:effectLst/>
                <a:latin typeface="TimesNewRomanPSMT"/>
              </a:rPr>
              <a:t>деградации технологического процесса (информация по показателю указывается в минутах)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516131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3" name="Стрелка вправо с вырезом 2">
            <a:extLst>
              <a:ext uri="{FF2B5EF4-FFF2-40B4-BE49-F238E27FC236}">
                <a16:creationId xmlns:a16="http://schemas.microsoft.com/office/drawing/2014/main" id="{DF16DF48-69AB-58D9-9524-CAD7BA6ED762}"/>
              </a:ext>
            </a:extLst>
          </p:cNvPr>
          <p:cNvSpPr/>
          <p:nvPr/>
        </p:nvSpPr>
        <p:spPr>
          <a:xfrm>
            <a:off x="1143000" y="2220139"/>
            <a:ext cx="9296400" cy="6858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EC5B6B6-8AC7-539F-A37C-0DCC4617BAA9}"/>
              </a:ext>
            </a:extLst>
          </p:cNvPr>
          <p:cNvCxnSpPr/>
          <p:nvPr/>
        </p:nvCxnSpPr>
        <p:spPr>
          <a:xfrm>
            <a:off x="4114800" y="1656069"/>
            <a:ext cx="0" cy="155467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069E4B65-3A19-BC40-1989-B2BA8D083A09}"/>
              </a:ext>
            </a:extLst>
          </p:cNvPr>
          <p:cNvCxnSpPr/>
          <p:nvPr/>
        </p:nvCxnSpPr>
        <p:spPr>
          <a:xfrm>
            <a:off x="8229600" y="1656069"/>
            <a:ext cx="0" cy="155467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9DFEBA5-DB78-C9A7-1607-E90F74A59B94}"/>
              </a:ext>
            </a:extLst>
          </p:cNvPr>
          <p:cNvSpPr txBox="1"/>
          <p:nvPr/>
        </p:nvSpPr>
        <p:spPr>
          <a:xfrm>
            <a:off x="5136197" y="1524000"/>
            <a:ext cx="1739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Режим работы: </a:t>
            </a:r>
          </a:p>
          <a:p>
            <a:pPr algn="ctr"/>
            <a:r>
              <a:rPr lang="ru-RU" dirty="0"/>
              <a:t>09:00-18:00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E4C61C3-9A86-5421-7F87-A9B5C12A1F3A}"/>
              </a:ext>
            </a:extLst>
          </p:cNvPr>
          <p:cNvSpPr/>
          <p:nvPr/>
        </p:nvSpPr>
        <p:spPr>
          <a:xfrm>
            <a:off x="3352800" y="2372539"/>
            <a:ext cx="1524000" cy="381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сбой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9B48A1C-3203-E2BE-6199-9E2FB1356831}"/>
              </a:ext>
            </a:extLst>
          </p:cNvPr>
          <p:cNvSpPr/>
          <p:nvPr/>
        </p:nvSpPr>
        <p:spPr>
          <a:xfrm>
            <a:off x="2203580" y="3318027"/>
            <a:ext cx="990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СОР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7804011-0DA9-429B-AB11-7D59E294A8A7}"/>
              </a:ext>
            </a:extLst>
          </p:cNvPr>
          <p:cNvSpPr/>
          <p:nvPr/>
        </p:nvSpPr>
        <p:spPr>
          <a:xfrm>
            <a:off x="4973645" y="3327562"/>
            <a:ext cx="990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СОР, ОН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DE264815-A37B-117B-FB63-93608829E136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2698880" y="2741794"/>
            <a:ext cx="966163" cy="576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EA285DD0-4060-0E97-E748-0D4CE832CE59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4564558" y="2772236"/>
            <a:ext cx="904387" cy="555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27C4F4E-A65E-A267-417D-A9851305D50F}"/>
              </a:ext>
            </a:extLst>
          </p:cNvPr>
          <p:cNvSpPr txBox="1"/>
          <p:nvPr/>
        </p:nvSpPr>
        <p:spPr>
          <a:xfrm>
            <a:off x="2181224" y="4703709"/>
            <a:ext cx="1933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Доля </a:t>
            </a:r>
            <a:r>
              <a:rPr lang="en-US" sz="1200" dirty="0"/>
              <a:t>&gt; </a:t>
            </a:r>
            <a:r>
              <a:rPr lang="ru-RU" sz="1200" dirty="0"/>
              <a:t>допустимой доли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63BBA8E-06B1-9833-B69C-D6F951A9F9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5012847"/>
            <a:ext cx="2781299" cy="1640819"/>
          </a:xfrm>
          <a:prstGeom prst="rect">
            <a:avLst/>
          </a:prstGeom>
        </p:spPr>
      </p:pic>
      <p:sp>
        <p:nvSpPr>
          <p:cNvPr id="37" name="Пятиугольник 36">
            <a:extLst>
              <a:ext uri="{FF2B5EF4-FFF2-40B4-BE49-F238E27FC236}">
                <a16:creationId xmlns:a16="http://schemas.microsoft.com/office/drawing/2014/main" id="{84146C65-03D8-2BFC-5C76-9A4D6515A144}"/>
              </a:ext>
            </a:extLst>
          </p:cNvPr>
          <p:cNvSpPr/>
          <p:nvPr/>
        </p:nvSpPr>
        <p:spPr>
          <a:xfrm>
            <a:off x="3086101" y="5562600"/>
            <a:ext cx="3695696" cy="374203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                                        сбой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9F4800DD-76F9-C564-3463-9D2856E2EA32}"/>
              </a:ext>
            </a:extLst>
          </p:cNvPr>
          <p:cNvCxnSpPr>
            <a:cxnSpLocks/>
          </p:cNvCxnSpPr>
          <p:nvPr/>
        </p:nvCxnSpPr>
        <p:spPr>
          <a:xfrm>
            <a:off x="5372100" y="5098996"/>
            <a:ext cx="0" cy="1149404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22673071-4B01-CBBB-0F39-95C152FAC489}"/>
              </a:ext>
            </a:extLst>
          </p:cNvPr>
          <p:cNvCxnSpPr>
            <a:cxnSpLocks/>
          </p:cNvCxnSpPr>
          <p:nvPr/>
        </p:nvCxnSpPr>
        <p:spPr>
          <a:xfrm flipH="1">
            <a:off x="4381499" y="5094907"/>
            <a:ext cx="1" cy="1153493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4937B465-3B17-608C-7CDA-99D0D13BC187}"/>
              </a:ext>
            </a:extLst>
          </p:cNvPr>
          <p:cNvCxnSpPr>
            <a:cxnSpLocks/>
          </p:cNvCxnSpPr>
          <p:nvPr/>
        </p:nvCxnSpPr>
        <p:spPr>
          <a:xfrm>
            <a:off x="10010776" y="4328979"/>
            <a:ext cx="2181223" cy="683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882C53B2-63F3-B73D-49DF-BA1392024DC0}"/>
              </a:ext>
            </a:extLst>
          </p:cNvPr>
          <p:cNvCxnSpPr>
            <a:cxnSpLocks/>
          </p:cNvCxnSpPr>
          <p:nvPr/>
        </p:nvCxnSpPr>
        <p:spPr>
          <a:xfrm flipH="1">
            <a:off x="0" y="4314856"/>
            <a:ext cx="1293455" cy="638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A486E3C9-245C-5E4E-CAF3-D217B377B593}"/>
              </a:ext>
            </a:extLst>
          </p:cNvPr>
          <p:cNvSpPr txBox="1"/>
          <p:nvPr/>
        </p:nvSpPr>
        <p:spPr>
          <a:xfrm>
            <a:off x="4282554" y="4592534"/>
            <a:ext cx="20072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Пример методики:</a:t>
            </a:r>
            <a:endParaRPr lang="en-US" sz="1100" dirty="0"/>
          </a:p>
          <a:p>
            <a:r>
              <a:rPr lang="ru-RU" sz="1100" dirty="0" err="1"/>
              <a:t>Кво</a:t>
            </a:r>
            <a:r>
              <a:rPr lang="ru-RU" sz="1100" dirty="0"/>
              <a:t> операций за прошлый час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0F4231E-339A-D7F2-38E2-FDA5A3927526}"/>
              </a:ext>
            </a:extLst>
          </p:cNvPr>
          <p:cNvSpPr txBox="1"/>
          <p:nvPr/>
        </p:nvSpPr>
        <p:spPr>
          <a:xfrm>
            <a:off x="95251" y="5411450"/>
            <a:ext cx="23240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Проблематика: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100" dirty="0"/>
              <a:t>Как выявить само событие?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100" dirty="0"/>
              <a:t>Какие операции считать?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100" dirty="0"/>
              <a:t>Какая методика определения прошлого периода?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ru-RU" sz="1100" dirty="0"/>
              <a:t>Как собрать информацию об операциях?</a:t>
            </a:r>
          </a:p>
          <a:p>
            <a:endParaRPr lang="ru-RU" sz="11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F25D23E-8AB0-7AF6-7CB8-28E8BD51EFBF}"/>
              </a:ext>
            </a:extLst>
          </p:cNvPr>
          <p:cNvSpPr txBox="1"/>
          <p:nvPr/>
        </p:nvSpPr>
        <p:spPr>
          <a:xfrm>
            <a:off x="5584061" y="5073134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09:00-11:30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540C4FE-A80B-A2C2-DF4A-8E5BB42C5FF2}"/>
              </a:ext>
            </a:extLst>
          </p:cNvPr>
          <p:cNvSpPr txBox="1"/>
          <p:nvPr/>
        </p:nvSpPr>
        <p:spPr>
          <a:xfrm>
            <a:off x="4551044" y="5042118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ночь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A00964D-8807-ED08-3C76-5C19C488C191}"/>
              </a:ext>
            </a:extLst>
          </p:cNvPr>
          <p:cNvSpPr txBox="1"/>
          <p:nvPr/>
        </p:nvSpPr>
        <p:spPr>
          <a:xfrm>
            <a:off x="2891992" y="5084236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17:00-18:00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D901F016-ED3D-269E-4F55-3C0BD588F26C}"/>
              </a:ext>
            </a:extLst>
          </p:cNvPr>
          <p:cNvSpPr/>
          <p:nvPr/>
        </p:nvSpPr>
        <p:spPr>
          <a:xfrm>
            <a:off x="3084472" y="5562600"/>
            <a:ext cx="2287623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9425048-6842-8FAD-12DF-CEAE6B8EEFD6}"/>
              </a:ext>
            </a:extLst>
          </p:cNvPr>
          <p:cNvSpPr txBox="1"/>
          <p:nvPr/>
        </p:nvSpPr>
        <p:spPr>
          <a:xfrm>
            <a:off x="5409139" y="5992219"/>
            <a:ext cx="15728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40 операций в час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4E3819-6D4D-1214-DDBF-5C4036A35F6F}"/>
              </a:ext>
            </a:extLst>
          </p:cNvPr>
          <p:cNvSpPr txBox="1"/>
          <p:nvPr/>
        </p:nvSpPr>
        <p:spPr>
          <a:xfrm>
            <a:off x="2718066" y="5980836"/>
            <a:ext cx="16642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100 операций в час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A3BD2F6-6540-514A-63E8-25871F53B994}"/>
              </a:ext>
            </a:extLst>
          </p:cNvPr>
          <p:cNvSpPr txBox="1"/>
          <p:nvPr/>
        </p:nvSpPr>
        <p:spPr>
          <a:xfrm>
            <a:off x="2838451" y="6399311"/>
            <a:ext cx="55986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Доля деградации: 1 – (40 операций / 100 операций) * </a:t>
            </a:r>
            <a:r>
              <a:rPr lang="ru-RU" sz="1400" dirty="0" err="1"/>
              <a:t>коэф</a:t>
            </a:r>
            <a:r>
              <a:rPr lang="ru-RU" sz="1400" dirty="0"/>
              <a:t> </a:t>
            </a:r>
            <a:r>
              <a:rPr lang="en-US" sz="1400" dirty="0"/>
              <a:t>--------------&gt;</a:t>
            </a:r>
            <a:endParaRPr lang="ru-RU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652CF5-612A-79EA-7FF3-58E8085721F0}"/>
              </a:ext>
            </a:extLst>
          </p:cNvPr>
          <p:cNvSpPr txBox="1"/>
          <p:nvPr/>
        </p:nvSpPr>
        <p:spPr>
          <a:xfrm>
            <a:off x="1293455" y="4001601"/>
            <a:ext cx="8769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Расчет КИР: времени простоя/деградации и суммарного времени простоя/деградации</a:t>
            </a:r>
          </a:p>
        </p:txBody>
      </p:sp>
    </p:spTree>
    <p:extLst>
      <p:ext uri="{BB962C8B-B14F-4D97-AF65-F5344CB8AC3E}">
        <p14:creationId xmlns:p14="http://schemas.microsoft.com/office/powerpoint/2010/main" val="1147852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E7294B3-0F00-3BB2-B2BA-B74BE476432A}"/>
              </a:ext>
            </a:extLst>
          </p:cNvPr>
          <p:cNvSpPr/>
          <p:nvPr/>
        </p:nvSpPr>
        <p:spPr>
          <a:xfrm>
            <a:off x="1730437" y="3032709"/>
            <a:ext cx="1981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Подразделение 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3231614-E39F-B4AF-21F4-C7EA8D74B9ED}"/>
              </a:ext>
            </a:extLst>
          </p:cNvPr>
          <p:cNvSpPr/>
          <p:nvPr/>
        </p:nvSpPr>
        <p:spPr>
          <a:xfrm>
            <a:off x="1730437" y="3776421"/>
            <a:ext cx="19812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Подразделение 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FAD0B8-4373-3AA7-27F3-47C33D5B1A76}"/>
              </a:ext>
            </a:extLst>
          </p:cNvPr>
          <p:cNvSpPr/>
          <p:nvPr/>
        </p:nvSpPr>
        <p:spPr>
          <a:xfrm>
            <a:off x="1730437" y="5011393"/>
            <a:ext cx="1981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Подразделение </a:t>
            </a:r>
            <a:r>
              <a:rPr lang="en-US" dirty="0"/>
              <a:t>N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0E5D4F-4697-9A23-3B6B-378E2CB2798C}"/>
              </a:ext>
            </a:extLst>
          </p:cNvPr>
          <p:cNvSpPr txBox="1"/>
          <p:nvPr/>
        </p:nvSpPr>
        <p:spPr>
          <a:xfrm>
            <a:off x="2549355" y="4437841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372E24-B27A-8617-7F67-7BB59398A20B}"/>
              </a:ext>
            </a:extLst>
          </p:cNvPr>
          <p:cNvSpPr txBox="1"/>
          <p:nvPr/>
        </p:nvSpPr>
        <p:spPr>
          <a:xfrm>
            <a:off x="587437" y="3721628"/>
            <a:ext cx="1143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Вирус заблокировал работу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5195327-F9FA-98D3-EB32-C613281EA781}"/>
              </a:ext>
            </a:extLst>
          </p:cNvPr>
          <p:cNvSpPr/>
          <p:nvPr/>
        </p:nvSpPr>
        <p:spPr>
          <a:xfrm>
            <a:off x="802954" y="2186624"/>
            <a:ext cx="2089765" cy="4571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Бизнес-процесс 1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9A989C3-3440-189A-DE5E-738FD3DF2BC2}"/>
              </a:ext>
            </a:extLst>
          </p:cNvPr>
          <p:cNvSpPr/>
          <p:nvPr/>
        </p:nvSpPr>
        <p:spPr>
          <a:xfrm>
            <a:off x="587437" y="1941561"/>
            <a:ext cx="3429000" cy="4005036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>
            <a:extLst>
              <a:ext uri="{FF2B5EF4-FFF2-40B4-BE49-F238E27FC236}">
                <a16:creationId xmlns:a16="http://schemas.microsoft.com/office/drawing/2014/main" id="{025B3069-1558-D389-8034-FDB2104762B4}"/>
              </a:ext>
            </a:extLst>
          </p:cNvPr>
          <p:cNvSpPr/>
          <p:nvPr/>
        </p:nvSpPr>
        <p:spPr>
          <a:xfrm>
            <a:off x="4321237" y="3374898"/>
            <a:ext cx="304800" cy="9697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DA46D3-38F8-A4B2-32F7-8EDB074B0BBD}"/>
              </a:ext>
            </a:extLst>
          </p:cNvPr>
          <p:cNvSpPr txBox="1"/>
          <p:nvPr/>
        </p:nvSpPr>
        <p:spPr>
          <a:xfrm>
            <a:off x="4854637" y="3624259"/>
            <a:ext cx="1410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Деградация</a:t>
            </a:r>
          </a:p>
        </p:txBody>
      </p:sp>
      <p:sp>
        <p:nvSpPr>
          <p:cNvPr id="33" name="Стрелка вправо 32">
            <a:extLst>
              <a:ext uri="{FF2B5EF4-FFF2-40B4-BE49-F238E27FC236}">
                <a16:creationId xmlns:a16="http://schemas.microsoft.com/office/drawing/2014/main" id="{97458AAE-CA94-067C-859D-9D1B1B8D411D}"/>
              </a:ext>
            </a:extLst>
          </p:cNvPr>
          <p:cNvSpPr/>
          <p:nvPr/>
        </p:nvSpPr>
        <p:spPr>
          <a:xfrm>
            <a:off x="6321486" y="3352038"/>
            <a:ext cx="304800" cy="9697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5C4ECD-86E9-D198-AA28-30B88B9A77CB}"/>
              </a:ext>
            </a:extLst>
          </p:cNvPr>
          <p:cNvSpPr txBox="1"/>
          <p:nvPr/>
        </p:nvSpPr>
        <p:spPr>
          <a:xfrm>
            <a:off x="6759637" y="3482309"/>
            <a:ext cx="4609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Надо считать операции. </a:t>
            </a:r>
          </a:p>
          <a:p>
            <a:r>
              <a:rPr lang="ru-RU" dirty="0"/>
              <a:t>Среднее по подразделениям нельзя считать.</a:t>
            </a:r>
          </a:p>
        </p:txBody>
      </p:sp>
    </p:spTree>
    <p:extLst>
      <p:ext uri="{BB962C8B-B14F-4D97-AF65-F5344CB8AC3E}">
        <p14:creationId xmlns:p14="http://schemas.microsoft.com/office/powerpoint/2010/main" val="3054560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16290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31CEC-BAED-0FF6-D83C-C693B88324F6}"/>
              </a:ext>
            </a:extLst>
          </p:cNvPr>
          <p:cNvSpPr txBox="1"/>
          <p:nvPr/>
        </p:nvSpPr>
        <p:spPr>
          <a:xfrm>
            <a:off x="295204" y="3528941"/>
            <a:ext cx="2275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dirty="0"/>
              <a:t>Операционный риск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414D14-CF53-A3C3-B5C6-B15CDF7C9D67}"/>
              </a:ext>
            </a:extLst>
          </p:cNvPr>
          <p:cNvSpPr txBox="1"/>
          <p:nvPr/>
        </p:nvSpPr>
        <p:spPr>
          <a:xfrm>
            <a:off x="3358287" y="2143947"/>
            <a:ext cx="426110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Причина риска информационная угроза</a:t>
            </a:r>
          </a:p>
          <a:p>
            <a:r>
              <a:rPr lang="ru-RU" dirty="0"/>
              <a:t>или сбой ПО/оборудования?</a:t>
            </a:r>
          </a:p>
          <a:p>
            <a:endParaRPr lang="ru-RU" dirty="0"/>
          </a:p>
          <a:p>
            <a:r>
              <a:rPr lang="ru-RU" dirty="0"/>
              <a:t>И</a:t>
            </a:r>
          </a:p>
          <a:p>
            <a:endParaRPr lang="ru-RU" dirty="0"/>
          </a:p>
          <a:p>
            <a:r>
              <a:rPr lang="ru-RU" dirty="0"/>
              <a:t>Произошел во время режима работы?</a:t>
            </a:r>
          </a:p>
          <a:p>
            <a:endParaRPr lang="ru-RU" dirty="0"/>
          </a:p>
          <a:p>
            <a:r>
              <a:rPr lang="ru-RU" dirty="0"/>
              <a:t>И</a:t>
            </a:r>
          </a:p>
          <a:p>
            <a:endParaRPr lang="ru-RU" dirty="0"/>
          </a:p>
          <a:p>
            <a:r>
              <a:rPr lang="ru-RU" dirty="0"/>
              <a:t>Привел к неоказанию услуг?</a:t>
            </a:r>
          </a:p>
          <a:p>
            <a:endParaRPr lang="ru-RU" dirty="0"/>
          </a:p>
        </p:txBody>
      </p:sp>
      <p:sp>
        <p:nvSpPr>
          <p:cNvPr id="16" name="Стрелка вправо 15">
            <a:extLst>
              <a:ext uri="{FF2B5EF4-FFF2-40B4-BE49-F238E27FC236}">
                <a16:creationId xmlns:a16="http://schemas.microsoft.com/office/drawing/2014/main" id="{2F2A7BE5-5852-2053-4079-2073BF5BCDC5}"/>
              </a:ext>
            </a:extLst>
          </p:cNvPr>
          <p:cNvSpPr/>
          <p:nvPr/>
        </p:nvSpPr>
        <p:spPr>
          <a:xfrm>
            <a:off x="2799874" y="3258761"/>
            <a:ext cx="152400" cy="7919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>
            <a:extLst>
              <a:ext uri="{FF2B5EF4-FFF2-40B4-BE49-F238E27FC236}">
                <a16:creationId xmlns:a16="http://schemas.microsoft.com/office/drawing/2014/main" id="{97E5E7AB-04E1-3B9F-FBE7-88D9DCBBAC22}"/>
              </a:ext>
            </a:extLst>
          </p:cNvPr>
          <p:cNvSpPr/>
          <p:nvPr/>
        </p:nvSpPr>
        <p:spPr>
          <a:xfrm>
            <a:off x="7848600" y="2675078"/>
            <a:ext cx="854787" cy="7919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Да</a:t>
            </a:r>
          </a:p>
        </p:txBody>
      </p:sp>
      <p:sp>
        <p:nvSpPr>
          <p:cNvPr id="20" name="Стрелка вправо 19">
            <a:extLst>
              <a:ext uri="{FF2B5EF4-FFF2-40B4-BE49-F238E27FC236}">
                <a16:creationId xmlns:a16="http://schemas.microsoft.com/office/drawing/2014/main" id="{8AC19EFB-589A-6441-9422-8DD111D95634}"/>
              </a:ext>
            </a:extLst>
          </p:cNvPr>
          <p:cNvSpPr/>
          <p:nvPr/>
        </p:nvSpPr>
        <p:spPr>
          <a:xfrm>
            <a:off x="7848600" y="3860220"/>
            <a:ext cx="854787" cy="7919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Нет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F1B19C-717D-CAE0-659E-05320AAD94BD}"/>
              </a:ext>
            </a:extLst>
          </p:cNvPr>
          <p:cNvSpPr txBox="1"/>
          <p:nvPr/>
        </p:nvSpPr>
        <p:spPr>
          <a:xfrm>
            <a:off x="8703387" y="4071532"/>
            <a:ext cx="3244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dirty="0"/>
              <a:t>событие операционного риска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23D418-6359-4E78-08F1-F0DBF993D944}"/>
              </a:ext>
            </a:extLst>
          </p:cNvPr>
          <p:cNvSpPr txBox="1"/>
          <p:nvPr/>
        </p:nvSpPr>
        <p:spPr>
          <a:xfrm>
            <a:off x="8709215" y="2553281"/>
            <a:ext cx="3657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dirty="0"/>
              <a:t>событие операционного риска, связанное с нарушением операционной надежности</a:t>
            </a:r>
          </a:p>
        </p:txBody>
      </p:sp>
    </p:spTree>
    <p:extLst>
      <p:ext uri="{BB962C8B-B14F-4D97-AF65-F5344CB8AC3E}">
        <p14:creationId xmlns:p14="http://schemas.microsoft.com/office/powerpoint/2010/main" val="3973506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18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E51971A-F8BA-AD47-1CCE-AF4B46F847A9}"/>
              </a:ext>
            </a:extLst>
          </p:cNvPr>
          <p:cNvSpPr txBox="1"/>
          <p:nvPr/>
        </p:nvSpPr>
        <p:spPr>
          <a:xfrm>
            <a:off x="647699" y="1908801"/>
            <a:ext cx="10896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200" b="0" i="0" u="none" strike="noStrike" dirty="0">
                <a:solidFill>
                  <a:srgbClr val="444444"/>
                </a:solidFill>
                <a:effectLst/>
                <a:latin typeface="+mj-lt"/>
              </a:rPr>
              <a:t>6.2. Кредитные организации должны обеспечивать выполнение следующих требований к </a:t>
            </a:r>
            <a:r>
              <a:rPr lang="ru-RU" sz="1200" b="0" i="0" u="none" strike="noStrike" dirty="0">
                <a:solidFill>
                  <a:srgbClr val="444444"/>
                </a:solidFill>
                <a:effectLst/>
                <a:highlight>
                  <a:srgbClr val="FFFF00"/>
                </a:highlight>
                <a:latin typeface="+mj-lt"/>
              </a:rPr>
              <a:t>управлению изменениями </a:t>
            </a:r>
            <a:r>
              <a:rPr lang="ru-RU" sz="1200" b="0" i="0" u="none" strike="noStrike" dirty="0">
                <a:solidFill>
                  <a:srgbClr val="444444"/>
                </a:solidFill>
                <a:effectLst/>
                <a:latin typeface="+mj-lt"/>
              </a:rPr>
              <a:t>критичной архитектуры:</a:t>
            </a:r>
            <a:br>
              <a:rPr lang="ru-RU" sz="1200" b="0" i="0" u="none" strike="noStrike" dirty="0">
                <a:solidFill>
                  <a:srgbClr val="444444"/>
                </a:solidFill>
                <a:effectLst/>
                <a:latin typeface="+mj-lt"/>
              </a:rPr>
            </a:br>
            <a:endParaRPr lang="ru-RU" sz="1200" b="0" i="0" u="none" strike="noStrike" dirty="0">
              <a:solidFill>
                <a:srgbClr val="444444"/>
              </a:solidFill>
              <a:effectLst/>
              <a:latin typeface="+mj-lt"/>
            </a:endParaRPr>
          </a:p>
          <a:p>
            <a:pPr fontAlgn="base"/>
            <a:r>
              <a:rPr lang="ru-RU" sz="1200" b="0" i="0" u="none" strike="noStrike" dirty="0">
                <a:solidFill>
                  <a:srgbClr val="444444"/>
                </a:solidFill>
                <a:effectLst/>
                <a:latin typeface="+mj-lt"/>
              </a:rPr>
              <a:t>управление уязвимостями в критичной архитектуре, из-за которых могут реализоваться информационные угрозы и которые могут повлечь превышение значений целевых показателей операционной надежности;</a:t>
            </a:r>
            <a:br>
              <a:rPr lang="ru-RU" sz="1200" b="0" i="0" u="none" strike="noStrike" dirty="0">
                <a:solidFill>
                  <a:srgbClr val="444444"/>
                </a:solidFill>
                <a:effectLst/>
                <a:latin typeface="+mj-lt"/>
              </a:rPr>
            </a:br>
            <a:endParaRPr lang="ru-RU" sz="1200" b="0" i="0" u="none" strike="noStrike" dirty="0">
              <a:solidFill>
                <a:srgbClr val="444444"/>
              </a:solidFill>
              <a:effectLst/>
              <a:latin typeface="+mj-lt"/>
            </a:endParaRPr>
          </a:p>
          <a:p>
            <a:pPr fontAlgn="base"/>
            <a:r>
              <a:rPr lang="ru-RU" sz="1200" b="0" i="0" u="none" strike="noStrike" dirty="0">
                <a:solidFill>
                  <a:srgbClr val="444444"/>
                </a:solidFill>
                <a:effectLst/>
                <a:latin typeface="+mj-lt"/>
              </a:rPr>
              <a:t>планирование и внедрение изменений в критичной архитектуре, направленных на </a:t>
            </a:r>
            <a:r>
              <a:rPr lang="ru-RU" sz="1200" b="0" i="0" u="none" strike="noStrike" dirty="0">
                <a:solidFill>
                  <a:srgbClr val="444444"/>
                </a:solidFill>
                <a:effectLst/>
                <a:highlight>
                  <a:srgbClr val="FFFF00"/>
                </a:highlight>
                <a:latin typeface="+mj-lt"/>
              </a:rPr>
              <a:t>обеспечение недопустимости неоказания </a:t>
            </a:r>
            <a:r>
              <a:rPr lang="ru-RU" sz="1200" b="0" i="0" u="none" strike="noStrike" dirty="0">
                <a:solidFill>
                  <a:srgbClr val="444444"/>
                </a:solidFill>
                <a:effectLst/>
                <a:latin typeface="+mj-lt"/>
              </a:rPr>
              <a:t>или ненадлежащего оказания банковских услуг;</a:t>
            </a:r>
            <a:br>
              <a:rPr lang="ru-RU" sz="1200" b="0" i="0" u="none" strike="noStrike" dirty="0">
                <a:solidFill>
                  <a:srgbClr val="444444"/>
                </a:solidFill>
                <a:effectLst/>
                <a:latin typeface="+mj-lt"/>
              </a:rPr>
            </a:br>
            <a:endParaRPr lang="ru-RU" sz="1200" b="0" i="0" u="none" strike="noStrike" dirty="0">
              <a:solidFill>
                <a:srgbClr val="444444"/>
              </a:solidFill>
              <a:effectLst/>
              <a:latin typeface="+mj-lt"/>
            </a:endParaRPr>
          </a:p>
          <a:p>
            <a:pPr fontAlgn="base"/>
            <a:r>
              <a:rPr lang="ru-RU" sz="1200" b="0" i="0" u="none" strike="noStrike" dirty="0">
                <a:solidFill>
                  <a:srgbClr val="444444"/>
                </a:solidFill>
                <a:effectLst/>
                <a:latin typeface="+mj-lt"/>
              </a:rPr>
              <a:t>управление конфигурациями (настраиваемыми параметрами) объектов информационной инфраструктуры;</a:t>
            </a:r>
            <a:br>
              <a:rPr lang="ru-RU" sz="1200" b="0" i="0" u="none" strike="noStrike" dirty="0">
                <a:solidFill>
                  <a:srgbClr val="444444"/>
                </a:solidFill>
                <a:effectLst/>
                <a:latin typeface="+mj-lt"/>
              </a:rPr>
            </a:br>
            <a:endParaRPr lang="ru-RU" sz="1200" b="0" i="0" u="none" strike="noStrike" dirty="0">
              <a:solidFill>
                <a:srgbClr val="444444"/>
              </a:solidFill>
              <a:effectLst/>
              <a:latin typeface="+mj-lt"/>
            </a:endParaRPr>
          </a:p>
          <a:p>
            <a:pPr fontAlgn="base"/>
            <a:r>
              <a:rPr lang="ru-RU" sz="1200" b="0" i="0" u="none" strike="noStrike" dirty="0">
                <a:solidFill>
                  <a:srgbClr val="444444"/>
                </a:solidFill>
                <a:effectLst/>
                <a:latin typeface="+mj-lt"/>
              </a:rPr>
              <a:t>управление уязвимостями и обновлениями (исправлениями) объектов информационной инфраструктуры.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030CFE-C65D-CDAF-1714-CBA8C36F0CB7}"/>
              </a:ext>
            </a:extLst>
          </p:cNvPr>
          <p:cNvSpPr txBox="1"/>
          <p:nvPr/>
        </p:nvSpPr>
        <p:spPr>
          <a:xfrm>
            <a:off x="1676400" y="5365950"/>
            <a:ext cx="7988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Управление изменениями – это также учет, но речь о его постоянном ведении </a:t>
            </a:r>
          </a:p>
        </p:txBody>
      </p:sp>
      <p:sp>
        <p:nvSpPr>
          <p:cNvPr id="8" name="Стрелка вниз 7">
            <a:extLst>
              <a:ext uri="{FF2B5EF4-FFF2-40B4-BE49-F238E27FC236}">
                <a16:creationId xmlns:a16="http://schemas.microsoft.com/office/drawing/2014/main" id="{9C8A9A77-8A3C-0077-DC96-867B1FCFA513}"/>
              </a:ext>
            </a:extLst>
          </p:cNvPr>
          <p:cNvSpPr/>
          <p:nvPr/>
        </p:nvSpPr>
        <p:spPr>
          <a:xfrm>
            <a:off x="4419600" y="4572000"/>
            <a:ext cx="2667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152CED7-5C59-CFCE-F685-E2DA896A6BC7}"/>
              </a:ext>
            </a:extLst>
          </p:cNvPr>
          <p:cNvSpPr/>
          <p:nvPr/>
        </p:nvSpPr>
        <p:spPr>
          <a:xfrm>
            <a:off x="76200" y="3789840"/>
            <a:ext cx="609600" cy="20679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57580</a:t>
            </a:r>
            <a:endParaRPr lang="ru-RU" sz="11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FFE0FDC-2B29-538F-9CBD-5A9D66F17E11}"/>
              </a:ext>
            </a:extLst>
          </p:cNvPr>
          <p:cNvSpPr/>
          <p:nvPr/>
        </p:nvSpPr>
        <p:spPr>
          <a:xfrm>
            <a:off x="76200" y="3419257"/>
            <a:ext cx="609600" cy="20679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57580</a:t>
            </a:r>
            <a:endParaRPr lang="ru-RU" sz="11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D8F1CEB-C0A9-93DD-20A0-F4EF72BF0559}"/>
              </a:ext>
            </a:extLst>
          </p:cNvPr>
          <p:cNvSpPr/>
          <p:nvPr/>
        </p:nvSpPr>
        <p:spPr>
          <a:xfrm>
            <a:off x="57150" y="2349592"/>
            <a:ext cx="609600" cy="20679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57580</a:t>
            </a:r>
            <a:endParaRPr lang="ru-RU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D7371A-DA9A-2D91-70F8-118F95175D7A}"/>
              </a:ext>
            </a:extLst>
          </p:cNvPr>
          <p:cNvSpPr txBox="1"/>
          <p:nvPr/>
        </p:nvSpPr>
        <p:spPr>
          <a:xfrm rot="19755732">
            <a:off x="-36464" y="2812511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новое</a:t>
            </a:r>
          </a:p>
        </p:txBody>
      </p:sp>
    </p:spTree>
    <p:extLst>
      <p:ext uri="{BB962C8B-B14F-4D97-AF65-F5344CB8AC3E}">
        <p14:creationId xmlns:p14="http://schemas.microsoft.com/office/powerpoint/2010/main" val="2855818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19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E51971A-F8BA-AD47-1CCE-AF4B46F847A9}"/>
              </a:ext>
            </a:extLst>
          </p:cNvPr>
          <p:cNvSpPr txBox="1"/>
          <p:nvPr/>
        </p:nvSpPr>
        <p:spPr>
          <a:xfrm>
            <a:off x="647699" y="1605248"/>
            <a:ext cx="108966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200" dirty="0"/>
              <a:t>6.3. Кредитные организации должны обеспечивать выполнение следующих требований к выявлению, регистрации инцидентов операционной надежности и реагированию на них, а также восстановлению выполнения технологических процессов и функционирования объектов информационной инфраструктуры после реализации таких инцидентов:</a:t>
            </a:r>
            <a:br>
              <a:rPr lang="ru-RU" sz="1200" dirty="0"/>
            </a:br>
            <a:br>
              <a:rPr lang="ru-RU" sz="1200" dirty="0"/>
            </a:br>
            <a:endParaRPr lang="ru-RU" sz="1200" dirty="0"/>
          </a:p>
          <a:p>
            <a:pPr fontAlgn="base"/>
            <a:r>
              <a:rPr lang="ru-RU" sz="1200" dirty="0">
                <a:highlight>
                  <a:srgbClr val="FFFF00"/>
                </a:highlight>
              </a:rPr>
              <a:t>выявление и регистрация инцидентов операционной надежности</a:t>
            </a:r>
            <a:r>
              <a:rPr lang="ru-RU" sz="1200" dirty="0"/>
              <a:t>; </a:t>
            </a:r>
            <a:br>
              <a:rPr lang="ru-RU" sz="1200" dirty="0"/>
            </a:br>
            <a:endParaRPr lang="ru-RU" sz="1200" dirty="0"/>
          </a:p>
          <a:p>
            <a:pPr fontAlgn="base"/>
            <a:r>
              <a:rPr lang="ru-RU" sz="1200" dirty="0"/>
              <a:t>реагирование на инциденты операционной надежности в отношении критичной архитектуры;</a:t>
            </a:r>
            <a:br>
              <a:rPr lang="ru-RU" sz="1200" dirty="0"/>
            </a:br>
            <a:endParaRPr lang="ru-RU" sz="1200" dirty="0"/>
          </a:p>
          <a:p>
            <a:pPr fontAlgn="base"/>
            <a:r>
              <a:rPr lang="ru-RU" sz="1200" dirty="0"/>
              <a:t>восстановление функционирования технологических процессов и объектов информационной инфраструктуры после реализации инцидентов операционной надежности;</a:t>
            </a:r>
            <a:br>
              <a:rPr lang="ru-RU" sz="1200" dirty="0"/>
            </a:br>
            <a:endParaRPr lang="ru-RU" sz="1200" dirty="0"/>
          </a:p>
          <a:p>
            <a:pPr fontAlgn="base"/>
            <a:r>
              <a:rPr lang="ru-RU" sz="1200" dirty="0"/>
              <a:t>проведение анализа причин и последствий реализации инцидентов операционной надежности;</a:t>
            </a:r>
            <a:br>
              <a:rPr lang="ru-RU" sz="1200" dirty="0"/>
            </a:br>
            <a:endParaRPr lang="ru-RU" sz="1200" dirty="0"/>
          </a:p>
          <a:p>
            <a:pPr fontAlgn="base"/>
            <a:r>
              <a:rPr lang="ru-RU" sz="1200" dirty="0"/>
              <a:t>организация взаимодействия между подразделениями кредитной организации, а также между кредитной организацией и Банком России, иными участниками технологического процесса в рамках реагирования на инциденты операционной надежности и восстановления выполнения технологических процессов и функционирования объектов информационной инфраструктуры после реализации инцидентов операционной надежности.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030CFE-C65D-CDAF-1714-CBA8C36F0CB7}"/>
              </a:ext>
            </a:extLst>
          </p:cNvPr>
          <p:cNvSpPr txBox="1"/>
          <p:nvPr/>
        </p:nvSpPr>
        <p:spPr>
          <a:xfrm>
            <a:off x="1828800" y="5416997"/>
            <a:ext cx="7829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Дубль требований 716-П о ведении операционных рисков, нет противоречий!</a:t>
            </a:r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9E53005F-5ED3-D388-10AB-D7CCF57E54E1}"/>
              </a:ext>
            </a:extLst>
          </p:cNvPr>
          <p:cNvSpPr/>
          <p:nvPr/>
        </p:nvSpPr>
        <p:spPr>
          <a:xfrm>
            <a:off x="4267200" y="5002509"/>
            <a:ext cx="2667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877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20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E51971A-F8BA-AD47-1CCE-AF4B46F847A9}"/>
              </a:ext>
            </a:extLst>
          </p:cNvPr>
          <p:cNvSpPr txBox="1"/>
          <p:nvPr/>
        </p:nvSpPr>
        <p:spPr>
          <a:xfrm>
            <a:off x="647699" y="1908801"/>
            <a:ext cx="10896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200" dirty="0"/>
              <a:t>6.4. Кредитные организации должны обеспечивать выполнение следующих требований к </a:t>
            </a:r>
            <a:r>
              <a:rPr lang="ru-RU" sz="1200" dirty="0">
                <a:highlight>
                  <a:srgbClr val="FFFF00"/>
                </a:highlight>
              </a:rPr>
              <a:t>взаимодействию с поставщиками услуг </a:t>
            </a:r>
            <a:r>
              <a:rPr lang="ru-RU" sz="1200" dirty="0"/>
              <a:t>в сфере информационных технологий:</a:t>
            </a:r>
            <a:br>
              <a:rPr lang="ru-RU" sz="1200" dirty="0"/>
            </a:br>
            <a:br>
              <a:rPr lang="ru-RU" sz="1200" dirty="0"/>
            </a:br>
            <a:endParaRPr lang="ru-RU" sz="1200" dirty="0"/>
          </a:p>
          <a:p>
            <a:pPr fontAlgn="base"/>
            <a:r>
              <a:rPr lang="ru-RU" sz="1200" dirty="0"/>
              <a:t>нейтрализация информационных угроз, связанных с привлечением поставщиков услуг в сфере информационных технологий, в том числе защита объектов информационной инфраструктуры от возможной реализации информационных угроз со стороны поставщиков услуг в сфере информационных технологий;</a:t>
            </a:r>
            <a:br>
              <a:rPr lang="ru-RU" sz="1200" dirty="0"/>
            </a:br>
            <a:br>
              <a:rPr lang="ru-RU" sz="1200" dirty="0"/>
            </a:br>
            <a:endParaRPr lang="ru-RU" sz="1200" dirty="0"/>
          </a:p>
          <a:p>
            <a:pPr fontAlgn="base"/>
            <a:r>
              <a:rPr lang="ru-RU" sz="1200" dirty="0"/>
              <a:t>нейтрализация информационных угроз, обусловленных технологической зависимостью функционирования объектов информационной инфраструктуры кредитной организации от поставщиков услуг в сфере информационных технологий.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030CFE-C65D-CDAF-1714-CBA8C36F0CB7}"/>
              </a:ext>
            </a:extLst>
          </p:cNvPr>
          <p:cNvSpPr txBox="1"/>
          <p:nvPr/>
        </p:nvSpPr>
        <p:spPr>
          <a:xfrm>
            <a:off x="1271633" y="5416997"/>
            <a:ext cx="9648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Организационные (О) и Технические (Т) меры, в рамках исполнения политики ИБ и ГОСТа 57580</a:t>
            </a:r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9E53005F-5ED3-D388-10AB-D7CCF57E54E1}"/>
              </a:ext>
            </a:extLst>
          </p:cNvPr>
          <p:cNvSpPr/>
          <p:nvPr/>
        </p:nvSpPr>
        <p:spPr>
          <a:xfrm>
            <a:off x="4267200" y="4694553"/>
            <a:ext cx="2667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B4D193-CD9D-0B58-AF6A-A2A284F3D609}"/>
              </a:ext>
            </a:extLst>
          </p:cNvPr>
          <p:cNvSpPr txBox="1"/>
          <p:nvPr/>
        </p:nvSpPr>
        <p:spPr>
          <a:xfrm>
            <a:off x="842349" y="6050084"/>
            <a:ext cx="10793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«Нейтрализация» как термин риск-менеджмента не очень однозначен. Это предельные значения = 0? Это недопущение возникновения?</a:t>
            </a:r>
          </a:p>
        </p:txBody>
      </p:sp>
    </p:spTree>
    <p:extLst>
      <p:ext uri="{BB962C8B-B14F-4D97-AF65-F5344CB8AC3E}">
        <p14:creationId xmlns:p14="http://schemas.microsoft.com/office/powerpoint/2010/main" val="3802085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E51971A-F8BA-AD47-1CCE-AF4B46F847A9}"/>
              </a:ext>
            </a:extLst>
          </p:cNvPr>
          <p:cNvSpPr txBox="1"/>
          <p:nvPr/>
        </p:nvSpPr>
        <p:spPr>
          <a:xfrm>
            <a:off x="647699" y="1908801"/>
            <a:ext cx="10896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200" dirty="0"/>
              <a:t>6.5. Кредитные организации в части тестирования операционной надежности технологических процессов должны принимать организационные и технические меры, направленные на проведение </a:t>
            </a:r>
            <a:r>
              <a:rPr lang="ru-RU" sz="1200" dirty="0">
                <a:highlight>
                  <a:srgbClr val="FFFF00"/>
                </a:highlight>
              </a:rPr>
              <a:t>сценарного анализа </a:t>
            </a:r>
            <a:r>
              <a:rPr lang="ru-RU" sz="1200" dirty="0"/>
              <a:t>(в части возможной реализации информационных угроз в отношении критичной архитектуры, а также возникновения сбоев объектов информационной инфраструктуры), с учетом требований подпункта 2.1.5 пункта 2.1 Положения Банка России </a:t>
            </a:r>
            <a:r>
              <a:rPr lang="en" sz="1200" dirty="0"/>
              <a:t>N 716-</a:t>
            </a:r>
            <a:r>
              <a:rPr lang="ru-RU" sz="1200" dirty="0"/>
              <a:t>П и проводить с использованием результатов сценарного анализа тестирование готовности кредитной организации противостоять реализации информационных угроз в отношении критичной архитектуры.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030CFE-C65D-CDAF-1714-CBA8C36F0CB7}"/>
              </a:ext>
            </a:extLst>
          </p:cNvPr>
          <p:cNvSpPr txBox="1"/>
          <p:nvPr/>
        </p:nvSpPr>
        <p:spPr>
          <a:xfrm>
            <a:off x="409186" y="5334000"/>
            <a:ext cx="11373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Дубль требований 716-П о ведении операционных рисков и проведении сценарного анализа, нет противоречий!</a:t>
            </a:r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9E53005F-5ED3-D388-10AB-D7CCF57E54E1}"/>
              </a:ext>
            </a:extLst>
          </p:cNvPr>
          <p:cNvSpPr/>
          <p:nvPr/>
        </p:nvSpPr>
        <p:spPr>
          <a:xfrm>
            <a:off x="4267200" y="4694553"/>
            <a:ext cx="2667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548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E51971A-F8BA-AD47-1CCE-AF4B46F847A9}"/>
              </a:ext>
            </a:extLst>
          </p:cNvPr>
          <p:cNvSpPr txBox="1"/>
          <p:nvPr/>
        </p:nvSpPr>
        <p:spPr>
          <a:xfrm>
            <a:off x="647699" y="1908801"/>
            <a:ext cx="10896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200" dirty="0"/>
              <a:t>6.6. Кредитные организации в части нейтрализации информационных угроз со стороны внутреннего нарушителя разрабатывают и принимают организационные и технические меры в отношении субъектов доступа, привлекаемых в рамках выполнения технологических процессов, направленные на </a:t>
            </a:r>
            <a:r>
              <a:rPr lang="ru-RU" sz="1200" dirty="0">
                <a:highlight>
                  <a:srgbClr val="FFFF00"/>
                </a:highlight>
              </a:rPr>
              <a:t>исключение</a:t>
            </a:r>
            <a:r>
              <a:rPr lang="ru-RU" sz="1200" dirty="0"/>
              <a:t> возможности </a:t>
            </a:r>
            <a:r>
              <a:rPr lang="ru-RU" sz="1200" dirty="0">
                <a:highlight>
                  <a:srgbClr val="FFFF00"/>
                </a:highlight>
              </a:rPr>
              <a:t>несанкционированного использования предоставленных </a:t>
            </a:r>
            <a:r>
              <a:rPr lang="ru-RU" sz="1200" dirty="0"/>
              <a:t>указанным </a:t>
            </a:r>
            <a:r>
              <a:rPr lang="ru-RU" sz="1200" dirty="0">
                <a:highlight>
                  <a:srgbClr val="FFFF00"/>
                </a:highlight>
              </a:rPr>
              <a:t>субъектам доступа </a:t>
            </a:r>
            <a:r>
              <a:rPr lang="ru-RU" sz="1200" dirty="0"/>
              <a:t>полномочий.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030CFE-C65D-CDAF-1714-CBA8C36F0CB7}"/>
              </a:ext>
            </a:extLst>
          </p:cNvPr>
          <p:cNvSpPr txBox="1"/>
          <p:nvPr/>
        </p:nvSpPr>
        <p:spPr>
          <a:xfrm>
            <a:off x="1271633" y="5416997"/>
            <a:ext cx="8167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Организационные (О) и Технические (Т) меры, в рамках исполнения ГОСТа 57580</a:t>
            </a:r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9E53005F-5ED3-D388-10AB-D7CCF57E54E1}"/>
              </a:ext>
            </a:extLst>
          </p:cNvPr>
          <p:cNvSpPr/>
          <p:nvPr/>
        </p:nvSpPr>
        <p:spPr>
          <a:xfrm>
            <a:off x="4267200" y="4694553"/>
            <a:ext cx="2667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315223-25E0-8EE3-8E58-E1921A3603C9}"/>
              </a:ext>
            </a:extLst>
          </p:cNvPr>
          <p:cNvSpPr txBox="1"/>
          <p:nvPr/>
        </p:nvSpPr>
        <p:spPr>
          <a:xfrm>
            <a:off x="494160" y="6050084"/>
            <a:ext cx="10793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«Нейтрализация» как термин риск-менеджмента не очень однозначен. Это предельные значения = 0? Это недопущение возникновения?</a:t>
            </a:r>
          </a:p>
        </p:txBody>
      </p:sp>
    </p:spTree>
    <p:extLst>
      <p:ext uri="{BB962C8B-B14F-4D97-AF65-F5344CB8AC3E}">
        <p14:creationId xmlns:p14="http://schemas.microsoft.com/office/powerpoint/2010/main" val="996987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E51971A-F8BA-AD47-1CCE-AF4B46F847A9}"/>
              </a:ext>
            </a:extLst>
          </p:cNvPr>
          <p:cNvSpPr txBox="1"/>
          <p:nvPr/>
        </p:nvSpPr>
        <p:spPr>
          <a:xfrm>
            <a:off x="616168" y="2524529"/>
            <a:ext cx="1089660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050" dirty="0"/>
              <a:t>7. Кредитные организации должны обеспечить нейтрализацию информационных угроз в отношении возникновения </a:t>
            </a:r>
            <a:r>
              <a:rPr lang="ru-RU" sz="1050" dirty="0">
                <a:highlight>
                  <a:srgbClr val="FFFF00"/>
                </a:highlight>
              </a:rPr>
              <a:t>зависимости</a:t>
            </a:r>
            <a:r>
              <a:rPr lang="ru-RU" sz="1050" dirty="0"/>
              <a:t> обеспечения операционной надежности от субъектов доступа, являющихся </a:t>
            </a:r>
            <a:r>
              <a:rPr lang="ru-RU" sz="1050" dirty="0">
                <a:highlight>
                  <a:srgbClr val="FFFF00"/>
                </a:highlight>
              </a:rPr>
              <a:t>работниками</a:t>
            </a:r>
            <a:r>
              <a:rPr lang="ru-RU" sz="1050" dirty="0"/>
              <a:t> кредитной организации, обладающими </a:t>
            </a:r>
            <a:r>
              <a:rPr lang="ru-RU" sz="1050" dirty="0">
                <a:highlight>
                  <a:srgbClr val="FFFF00"/>
                </a:highlight>
              </a:rPr>
              <a:t>уникальными знаниями</a:t>
            </a:r>
            <a:r>
              <a:rPr lang="ru-RU" sz="1050" dirty="0"/>
              <a:t>, опытом и компетенцией в области разработки технологических процессов, поддержания их выполнения, реализации технологических процессов, которые отсутствуют у иных работников указанной кредитной организации.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030CFE-C65D-CDAF-1714-CBA8C36F0CB7}"/>
              </a:ext>
            </a:extLst>
          </p:cNvPr>
          <p:cNvSpPr txBox="1"/>
          <p:nvPr/>
        </p:nvSpPr>
        <p:spPr>
          <a:xfrm>
            <a:off x="2630890" y="3860062"/>
            <a:ext cx="6028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Рассмотрение риска потери компетенций в реестре рисков</a:t>
            </a:r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9E53005F-5ED3-D388-10AB-D7CCF57E54E1}"/>
              </a:ext>
            </a:extLst>
          </p:cNvPr>
          <p:cNvSpPr/>
          <p:nvPr/>
        </p:nvSpPr>
        <p:spPr>
          <a:xfrm>
            <a:off x="4311869" y="3340640"/>
            <a:ext cx="2667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A05F2F-9546-EAF0-7976-EB8D7F46DADE}"/>
              </a:ext>
            </a:extLst>
          </p:cNvPr>
          <p:cNvSpPr txBox="1"/>
          <p:nvPr/>
        </p:nvSpPr>
        <p:spPr>
          <a:xfrm>
            <a:off x="647699" y="1516511"/>
            <a:ext cx="1678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Нововведения: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02D836-E3E6-59DF-5D65-50B3ECC4CB56}"/>
              </a:ext>
            </a:extLst>
          </p:cNvPr>
          <p:cNvSpPr txBox="1"/>
          <p:nvPr/>
        </p:nvSpPr>
        <p:spPr>
          <a:xfrm>
            <a:off x="795085" y="4767580"/>
            <a:ext cx="108966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1050" dirty="0"/>
              <a:t>Кредитные организации должны обеспечить защиту критичной архитектуры от возможной реализации информационных угроз в условиях </a:t>
            </a:r>
            <a:r>
              <a:rPr lang="ru-RU" sz="1050" dirty="0">
                <a:highlight>
                  <a:srgbClr val="FFFF00"/>
                </a:highlight>
              </a:rPr>
              <a:t>дистанционной (удаленной) работы </a:t>
            </a:r>
            <a:r>
              <a:rPr lang="ru-RU" sz="1050" dirty="0"/>
              <a:t>работников кредитной организации.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831983-79E3-15CC-F91B-AB91871930E2}"/>
              </a:ext>
            </a:extLst>
          </p:cNvPr>
          <p:cNvSpPr txBox="1"/>
          <p:nvPr/>
        </p:nvSpPr>
        <p:spPr>
          <a:xfrm>
            <a:off x="2438400" y="6034940"/>
            <a:ext cx="6608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Добавить в список Т и О мер в рамках ВНД по исполнению 57580</a:t>
            </a:r>
          </a:p>
        </p:txBody>
      </p:sp>
      <p:sp>
        <p:nvSpPr>
          <p:cNvPr id="19" name="Стрелка вниз 18">
            <a:extLst>
              <a:ext uri="{FF2B5EF4-FFF2-40B4-BE49-F238E27FC236}">
                <a16:creationId xmlns:a16="http://schemas.microsoft.com/office/drawing/2014/main" id="{F3445B9C-E3A1-7024-3F3B-C91F70AFB5DF}"/>
              </a:ext>
            </a:extLst>
          </p:cNvPr>
          <p:cNvSpPr/>
          <p:nvPr/>
        </p:nvSpPr>
        <p:spPr>
          <a:xfrm>
            <a:off x="4388308" y="5515518"/>
            <a:ext cx="2667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7824496-1515-C794-A460-325EFCA7FCDA}"/>
              </a:ext>
            </a:extLst>
          </p:cNvPr>
          <p:cNvCxnSpPr/>
          <p:nvPr/>
        </p:nvCxnSpPr>
        <p:spPr>
          <a:xfrm>
            <a:off x="381000" y="4419600"/>
            <a:ext cx="11131768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01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D05A434-D4BB-C66C-F790-266323332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041" y="1918458"/>
            <a:ext cx="10591800" cy="4847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indent="3175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>
                <a:highlight>
                  <a:srgbClr val="FFFF00"/>
                </a:highlight>
              </a:rPr>
              <a:t>моделировать информационные угрозы </a:t>
            </a:r>
            <a:r>
              <a:rPr lang="ru-RU" sz="900" dirty="0"/>
              <a:t>в отношении критичной архитектуры с учетом требований к проведению качественной оценки уровня операционного риска, предусмотренных </a:t>
            </a:r>
            <a:r>
              <a:rPr lang="ru-RU" sz="9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подпунктом 2.1.5 пункта 2.1 Положения Банка России </a:t>
            </a:r>
            <a:r>
              <a:rPr lang="en" sz="9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 716-</a:t>
            </a:r>
            <a:r>
              <a:rPr lang="ru-RU" sz="9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</a:t>
            </a:r>
            <a:r>
              <a:rPr lang="ru-RU" sz="900" dirty="0"/>
              <a:t>;</a:t>
            </a:r>
            <a:br>
              <a:rPr lang="ru-RU" sz="900" dirty="0"/>
            </a:br>
            <a:endParaRPr lang="ru-RU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планировать </a:t>
            </a:r>
            <a:r>
              <a:rPr lang="ru-RU" sz="900" dirty="0">
                <a:highlight>
                  <a:srgbClr val="FFFF00"/>
                </a:highlight>
              </a:rPr>
              <a:t>применение организационных и технических мер</a:t>
            </a:r>
            <a:r>
              <a:rPr lang="ru-RU" sz="900" dirty="0"/>
              <a:t>, направленных на реализацию требований к операционной надежности, с учетом результатов</a:t>
            </a:r>
            <a:r>
              <a:rPr lang="ru-RU" sz="900" dirty="0">
                <a:highlight>
                  <a:srgbClr val="FFFF00"/>
                </a:highlight>
              </a:rPr>
              <a:t> идентификации риска информационной безопасности</a:t>
            </a:r>
            <a:r>
              <a:rPr lang="ru-RU" sz="900" dirty="0"/>
              <a:t>, а также его оценки, проводимой в составе процедур управления операционным риском в соответствии с требованиями </a:t>
            </a:r>
            <a:r>
              <a:rPr lang="ru-RU" sz="9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глав 2</a:t>
            </a:r>
            <a:r>
              <a:rPr lang="ru-RU" sz="900" dirty="0"/>
              <a:t> и </a:t>
            </a:r>
            <a:r>
              <a:rPr lang="ru-RU" sz="9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 Положения Банка России </a:t>
            </a:r>
            <a:r>
              <a:rPr lang="en" sz="9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 716-</a:t>
            </a:r>
            <a:r>
              <a:rPr lang="ru-RU" sz="9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</a:t>
            </a:r>
            <a:r>
              <a:rPr lang="ru-RU" sz="900" dirty="0"/>
              <a:t>;</a:t>
            </a:r>
            <a:br>
              <a:rPr lang="ru-RU" sz="900" dirty="0"/>
            </a:br>
            <a:endParaRPr lang="ru-RU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обеспечивать реализацию требований к операционной надежности на стадиях создания</a:t>
            </a:r>
            <a:r>
              <a:rPr lang="ru-RU" sz="900" dirty="0">
                <a:highlight>
                  <a:srgbClr val="FFFF00"/>
                </a:highlight>
              </a:rPr>
              <a:t>, ввода в эксплуатацию</a:t>
            </a:r>
            <a:r>
              <a:rPr lang="ru-RU" sz="900" dirty="0"/>
              <a:t>, эксплуатации (использования по назначению, технического обслуживания и ремонта), модернизации, вывода из эксплуатации </a:t>
            </a:r>
            <a:r>
              <a:rPr lang="ru-RU" sz="900" dirty="0">
                <a:highlight>
                  <a:srgbClr val="FFFF00"/>
                </a:highlight>
              </a:rPr>
              <a:t>объектов информационной инфраструктуры</a:t>
            </a:r>
            <a:r>
              <a:rPr lang="ru-RU" sz="900" dirty="0"/>
              <a:t>; </a:t>
            </a:r>
            <a:r>
              <a:rPr lang="en-US" sz="900" dirty="0"/>
              <a:t>ITSM</a:t>
            </a:r>
            <a:r>
              <a:rPr lang="ru-RU" sz="900" dirty="0"/>
              <a:t>-системы</a:t>
            </a:r>
            <a:br>
              <a:rPr lang="ru-RU" sz="900" dirty="0"/>
            </a:br>
            <a:endParaRPr lang="ru-RU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обеспечивать </a:t>
            </a:r>
            <a:r>
              <a:rPr lang="ru-RU" sz="900" dirty="0">
                <a:highlight>
                  <a:srgbClr val="FFFF00"/>
                </a:highlight>
              </a:rPr>
              <a:t>контроль</a:t>
            </a:r>
            <a:r>
              <a:rPr lang="ru-RU" sz="900" dirty="0"/>
              <a:t> соблюдения требований к операционной надежности.</a:t>
            </a:r>
            <a:br>
              <a:rPr lang="ru-RU" sz="900" dirty="0"/>
            </a:br>
            <a:endParaRPr lang="ru-RU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Кредитные организации должны включать в порядок ведения базы событий, предусмотренный </a:t>
            </a:r>
            <a:r>
              <a:rPr lang="ru-RU" sz="9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пунктом 6.2 Положения Банка России </a:t>
            </a:r>
            <a:r>
              <a:rPr lang="en" sz="9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 716-</a:t>
            </a:r>
            <a:r>
              <a:rPr lang="ru-RU" sz="9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</a:t>
            </a:r>
            <a:r>
              <a:rPr lang="ru-RU" sz="900" dirty="0"/>
              <a:t>, </a:t>
            </a:r>
            <a:r>
              <a:rPr lang="ru-RU" sz="900" dirty="0">
                <a:highlight>
                  <a:srgbClr val="FFFF00"/>
                </a:highlight>
              </a:rPr>
              <a:t>особенности регистрации событий операционного </a:t>
            </a:r>
            <a:r>
              <a:rPr lang="ru-RU" sz="900" dirty="0"/>
              <a:t>риска, являющихся инцидентами операционной надежности.</a:t>
            </a:r>
            <a:br>
              <a:rPr lang="ru-RU" sz="900" dirty="0"/>
            </a:br>
            <a:endParaRPr lang="ru-RU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Кредитная организация должна регистрировать инциденты операционной надежности с </a:t>
            </a:r>
            <a:r>
              <a:rPr lang="ru-RU" sz="900" dirty="0">
                <a:highlight>
                  <a:srgbClr val="FFFF00"/>
                </a:highlight>
              </a:rPr>
              <a:t>учетом требований к ведению базы событий</a:t>
            </a:r>
            <a:r>
              <a:rPr lang="ru-RU" sz="900" dirty="0"/>
              <a:t>, предусмотренных </a:t>
            </a:r>
            <a:r>
              <a:rPr lang="ru-RU" sz="9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главой 6 Положения Банка России </a:t>
            </a:r>
            <a:r>
              <a:rPr lang="en" sz="9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 716-</a:t>
            </a:r>
            <a:r>
              <a:rPr lang="ru-RU" sz="9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</a:t>
            </a:r>
            <a:r>
              <a:rPr lang="ru-RU" sz="900" dirty="0"/>
              <a:t>.</a:t>
            </a:r>
            <a:br>
              <a:rPr lang="ru-RU" sz="900" dirty="0"/>
            </a:br>
            <a:endParaRPr lang="ru-RU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Кредитные организации при определении в соответствии с </a:t>
            </a:r>
            <a:r>
              <a:rPr lang="ru-RU" sz="900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пунктом 3.7 Положения Банка России </a:t>
            </a:r>
            <a:r>
              <a:rPr lang="en" sz="900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 716-</a:t>
            </a:r>
            <a:r>
              <a:rPr lang="ru-RU" sz="900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</a:t>
            </a:r>
            <a:r>
              <a:rPr lang="ru-RU" sz="900" dirty="0"/>
              <a:t> дополнительных типов событий операционного риска должны предусматривать во внутренних документах классификацию </a:t>
            </a:r>
            <a:r>
              <a:rPr lang="ru-RU" sz="900" dirty="0">
                <a:highlight>
                  <a:srgbClr val="FFFF00"/>
                </a:highlight>
              </a:rPr>
              <a:t>типов инцидентов операционной надежности </a:t>
            </a:r>
            <a:r>
              <a:rPr lang="ru-RU" sz="900" dirty="0"/>
              <a:t>с использованием перечня типов инцидентов операционной надежности, размещаемого Банком России на официальном сайте Банка России в информационно-телекоммуникационной сети "Интернет" (далее - сеть "Интернет"), и обеспечивать их регулярную актуализацию.</a:t>
            </a:r>
            <a:br>
              <a:rPr lang="ru-RU" sz="900" dirty="0"/>
            </a:br>
            <a:endParaRPr lang="ru-RU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По </a:t>
            </a:r>
            <a:r>
              <a:rPr lang="ru-RU" sz="900" dirty="0">
                <a:highlight>
                  <a:srgbClr val="FFFF00"/>
                </a:highlight>
              </a:rPr>
              <a:t>каждому инциденту операционной надежности </a:t>
            </a:r>
            <a:r>
              <a:rPr lang="ru-RU" sz="900" dirty="0"/>
              <a:t>в дополнение к информации, указанной в </a:t>
            </a:r>
            <a:r>
              <a:rPr lang="ru-RU" sz="900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пункте 6.6 Положения Банка России </a:t>
            </a:r>
            <a:r>
              <a:rPr lang="en" sz="900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 716-</a:t>
            </a:r>
            <a:r>
              <a:rPr lang="ru-RU" sz="900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</a:t>
            </a:r>
            <a:r>
              <a:rPr lang="ru-RU" sz="900" dirty="0"/>
              <a:t>, кредитные организации должны обеспечить регистрацию следующей информации:</a:t>
            </a:r>
            <a:br>
              <a:rPr lang="ru-RU" sz="900" dirty="0"/>
            </a:br>
            <a:endParaRPr lang="ru-RU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900" dirty="0">
                <a:highlight>
                  <a:srgbClr val="FFFF00"/>
                </a:highlight>
              </a:rPr>
              <a:t>данных, используемых для фиксации превышения установленных значений </a:t>
            </a:r>
            <a:r>
              <a:rPr lang="ru-RU" sz="900" dirty="0"/>
              <a:t>целевых показателей операционной надежности;</a:t>
            </a:r>
            <a:br>
              <a:rPr lang="ru-RU" sz="900" dirty="0"/>
            </a:br>
            <a:endParaRPr lang="ru-RU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900" dirty="0"/>
              <a:t>данных, позволяющих выявить причину превышения установленных значений целевых показателей операционной надежности;</a:t>
            </a:r>
            <a:br>
              <a:rPr lang="ru-RU" sz="900" dirty="0"/>
            </a:br>
            <a:endParaRPr lang="ru-RU" sz="9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sz="900" dirty="0"/>
              <a:t>результата реагирования на инцидент операционной надежности (о принятых мерах и проведенных мероприятиях по реагированию на выявленный кредитной организацией или Банком России инцидент операционной надежности).</a:t>
            </a:r>
            <a:br>
              <a:rPr lang="ru-RU" sz="900" dirty="0"/>
            </a:br>
            <a:endParaRPr lang="ru-RU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900" dirty="0"/>
              <a:t>Кредитные организации должны устанавливать во внутренних документах </a:t>
            </a:r>
            <a:r>
              <a:rPr lang="ru-RU" sz="900" dirty="0">
                <a:highlight>
                  <a:srgbClr val="FFFF00"/>
                </a:highlight>
              </a:rPr>
              <a:t>критерии шкалы качественных оценок и методику определения оценок качественных потерь </a:t>
            </a:r>
            <a:r>
              <a:rPr lang="ru-RU" sz="900" dirty="0"/>
              <a:t>от реализации инцидентов операционной надежности в соответствии с </a:t>
            </a:r>
            <a:r>
              <a:rPr lang="ru-RU" sz="900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подпунктом 3.13.2 пункта 3.13 Положения Банка России </a:t>
            </a:r>
            <a:r>
              <a:rPr lang="en" sz="900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 716-</a:t>
            </a:r>
            <a:r>
              <a:rPr lang="ru-RU" sz="900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</a:t>
            </a:r>
            <a:r>
              <a:rPr lang="ru-RU" sz="900" dirty="0"/>
              <a:t>, в случае если они не определяются в денежном выражении.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EE4195E-75AF-738D-C4C1-1FBD9A82D1B6}"/>
              </a:ext>
            </a:extLst>
          </p:cNvPr>
          <p:cNvSpPr/>
          <p:nvPr/>
        </p:nvSpPr>
        <p:spPr>
          <a:xfrm>
            <a:off x="437886" y="1887557"/>
            <a:ext cx="609600" cy="20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716-П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129C9D-BB25-6980-9DF3-2897ACC8190D}"/>
              </a:ext>
            </a:extLst>
          </p:cNvPr>
          <p:cNvSpPr txBox="1"/>
          <p:nvPr/>
        </p:nvSpPr>
        <p:spPr>
          <a:xfrm>
            <a:off x="685800" y="1485634"/>
            <a:ext cx="11201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10. Кредитные организации в рамках обеспечения операционной надежности должны:</a:t>
            </a:r>
            <a:endParaRPr lang="ru-RU" sz="16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51DA90E-4293-A68F-E837-2FF36B63A822}"/>
              </a:ext>
            </a:extLst>
          </p:cNvPr>
          <p:cNvSpPr/>
          <p:nvPr/>
        </p:nvSpPr>
        <p:spPr>
          <a:xfrm>
            <a:off x="426459" y="2522172"/>
            <a:ext cx="609600" cy="20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716-П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70BF086-F081-407A-7AC2-84EF2C30F0DF}"/>
              </a:ext>
            </a:extLst>
          </p:cNvPr>
          <p:cNvSpPr/>
          <p:nvPr/>
        </p:nvSpPr>
        <p:spPr>
          <a:xfrm>
            <a:off x="437886" y="2949994"/>
            <a:ext cx="609600" cy="20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716-П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5B22E9-2577-D528-EE32-F6EBB9D1410A}"/>
              </a:ext>
            </a:extLst>
          </p:cNvPr>
          <p:cNvSpPr txBox="1"/>
          <p:nvPr/>
        </p:nvSpPr>
        <p:spPr>
          <a:xfrm>
            <a:off x="354724" y="3248798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новое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99735-C318-6B04-70F2-7540C11983A2}"/>
              </a:ext>
            </a:extLst>
          </p:cNvPr>
          <p:cNvSpPr/>
          <p:nvPr/>
        </p:nvSpPr>
        <p:spPr>
          <a:xfrm>
            <a:off x="437886" y="4018966"/>
            <a:ext cx="609600" cy="20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716-П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8359873-491C-B8AF-A139-F66251143889}"/>
              </a:ext>
            </a:extLst>
          </p:cNvPr>
          <p:cNvSpPr/>
          <p:nvPr/>
        </p:nvSpPr>
        <p:spPr>
          <a:xfrm>
            <a:off x="444847" y="6321082"/>
            <a:ext cx="609600" cy="206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716-П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2695A8A-67CB-99FC-A47B-2EE4B89A5EB1}"/>
              </a:ext>
            </a:extLst>
          </p:cNvPr>
          <p:cNvSpPr/>
          <p:nvPr/>
        </p:nvSpPr>
        <p:spPr>
          <a:xfrm>
            <a:off x="436970" y="2094351"/>
            <a:ext cx="609600" cy="20679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57580</a:t>
            </a:r>
            <a:endParaRPr lang="ru-RU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3867F7-A51E-244F-5A8E-AB5B7C71FB96}"/>
              </a:ext>
            </a:extLst>
          </p:cNvPr>
          <p:cNvSpPr txBox="1"/>
          <p:nvPr/>
        </p:nvSpPr>
        <p:spPr>
          <a:xfrm>
            <a:off x="352881" y="3571021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новое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3B7DBD-ED9F-726B-3F45-5D0BDF36C50C}"/>
              </a:ext>
            </a:extLst>
          </p:cNvPr>
          <p:cNvSpPr txBox="1"/>
          <p:nvPr/>
        </p:nvSpPr>
        <p:spPr>
          <a:xfrm>
            <a:off x="323971" y="4481125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новое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E7919B-6957-D0D7-554A-C16F68EC90B1}"/>
              </a:ext>
            </a:extLst>
          </p:cNvPr>
          <p:cNvSpPr txBox="1"/>
          <p:nvPr/>
        </p:nvSpPr>
        <p:spPr>
          <a:xfrm>
            <a:off x="341967" y="4977441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новое</a:t>
            </a:r>
          </a:p>
        </p:txBody>
      </p:sp>
    </p:spTree>
    <p:extLst>
      <p:ext uri="{BB962C8B-B14F-4D97-AF65-F5344CB8AC3E}">
        <p14:creationId xmlns:p14="http://schemas.microsoft.com/office/powerpoint/2010/main" val="15470164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25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94C930-1D9B-8AD7-B21C-46277C277E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93816"/>
            <a:ext cx="11629548" cy="47716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F2E052-6D77-142C-27FC-FB9FC8DA5509}"/>
              </a:ext>
            </a:extLst>
          </p:cNvPr>
          <p:cNvSpPr txBox="1"/>
          <p:nvPr/>
        </p:nvSpPr>
        <p:spPr>
          <a:xfrm>
            <a:off x="3581400" y="1509884"/>
            <a:ext cx="4981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Технологическое представление формы отчета</a:t>
            </a:r>
          </a:p>
        </p:txBody>
      </p:sp>
    </p:spTree>
    <p:extLst>
      <p:ext uri="{BB962C8B-B14F-4D97-AF65-F5344CB8AC3E}">
        <p14:creationId xmlns:p14="http://schemas.microsoft.com/office/powerpoint/2010/main" val="3800574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26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F2E052-6D77-142C-27FC-FB9FC8DA5509}"/>
              </a:ext>
            </a:extLst>
          </p:cNvPr>
          <p:cNvSpPr txBox="1"/>
          <p:nvPr/>
        </p:nvSpPr>
        <p:spPr>
          <a:xfrm>
            <a:off x="3581400" y="1509884"/>
            <a:ext cx="4811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Технологическое представление формы отчета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4AE467-224A-F611-99EC-CBA640382C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17143"/>
            <a:ext cx="12192000" cy="360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29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27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F2E052-6D77-142C-27FC-FB9FC8DA5509}"/>
              </a:ext>
            </a:extLst>
          </p:cNvPr>
          <p:cNvSpPr txBox="1"/>
          <p:nvPr/>
        </p:nvSpPr>
        <p:spPr>
          <a:xfrm>
            <a:off x="3581400" y="1509884"/>
            <a:ext cx="4811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Технологическое представление формы отчета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A9900E-D899-009D-1955-006D96699C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17" y="1856157"/>
            <a:ext cx="12192000" cy="500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63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Практические аспекты применения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7" name="Номер слайда 11">
            <a:extLst>
              <a:ext uri="{FF2B5EF4-FFF2-40B4-BE49-F238E27FC236}">
                <a16:creationId xmlns:a16="http://schemas.microsoft.com/office/drawing/2014/main" id="{7633EAF5-ED1A-4F52-DC9F-1F24F25B7388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28</a:t>
            </a:fld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ACF0FC-A08D-62BC-8287-D45245E82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0" y="-731838"/>
            <a:ext cx="1397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F2E052-6D77-142C-27FC-FB9FC8DA5509}"/>
              </a:ext>
            </a:extLst>
          </p:cNvPr>
          <p:cNvSpPr txBox="1"/>
          <p:nvPr/>
        </p:nvSpPr>
        <p:spPr>
          <a:xfrm>
            <a:off x="3581400" y="1509884"/>
            <a:ext cx="4811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Технологическое представление формы отчета</a:t>
            </a:r>
          </a:p>
        </p:txBody>
      </p:sp>
      <p:pic>
        <p:nvPicPr>
          <p:cNvPr id="8" name="Рисунок 7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C84DF44F-2D16-31E9-81F1-20EDC18F7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2516"/>
            <a:ext cx="12192000" cy="173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523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C6C401-99F9-6447-92AE-D1BCE6DE34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2" t="28689" r="-613" b="50362"/>
          <a:stretch/>
        </p:blipFill>
        <p:spPr>
          <a:xfrm>
            <a:off x="-76201" y="4694"/>
            <a:ext cx="12344400" cy="1436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45578"/>
            <a:ext cx="8727626" cy="87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40" b="1" dirty="0">
                <a:solidFill>
                  <a:schemeClr val="bg1"/>
                </a:solidFill>
                <a:latin typeface="PF Square Sans Pro" pitchFamily="2" charset="0"/>
              </a:rPr>
              <a:t>Принципы автоматизации выявления рисков</a:t>
            </a:r>
          </a:p>
          <a:p>
            <a:endParaRPr lang="ru-RU" sz="2540" b="1" dirty="0">
              <a:solidFill>
                <a:schemeClr val="bg1"/>
              </a:solidFill>
              <a:latin typeface="PF Square Sans Pro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41003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8CCCAF-D72A-D349-95EF-F746FEB95D63}"/>
              </a:ext>
            </a:extLst>
          </p:cNvPr>
          <p:cNvSpPr txBox="1"/>
          <p:nvPr/>
        </p:nvSpPr>
        <p:spPr>
          <a:xfrm>
            <a:off x="12655376" y="3779330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D9DE5-A6DF-5944-AA22-07CE8AEA71BF}"/>
              </a:ext>
            </a:extLst>
          </p:cNvPr>
          <p:cNvSpPr txBox="1"/>
          <p:nvPr/>
        </p:nvSpPr>
        <p:spPr>
          <a:xfrm>
            <a:off x="-524906" y="1385754"/>
            <a:ext cx="18473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3" dirty="0"/>
          </a:p>
        </p:txBody>
      </p:sp>
      <p:pic>
        <p:nvPicPr>
          <p:cNvPr id="14" name="Рисунок 1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1815C433-5EA9-AC4E-B240-2A432BB8E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57507"/>
            <a:ext cx="1915477" cy="474555"/>
          </a:xfrm>
          <a:prstGeom prst="rect">
            <a:avLst/>
          </a:prstGeom>
        </p:spPr>
      </p:pic>
      <p:sp>
        <p:nvSpPr>
          <p:cNvPr id="16" name="Номер слайда 11">
            <a:extLst>
              <a:ext uri="{FF2B5EF4-FFF2-40B4-BE49-F238E27FC236}">
                <a16:creationId xmlns:a16="http://schemas.microsoft.com/office/drawing/2014/main" id="{271C0087-F91E-97E7-7405-328D014C9753}"/>
              </a:ext>
            </a:extLst>
          </p:cNvPr>
          <p:cNvSpPr txBox="1">
            <a:spLocks/>
          </p:cNvSpPr>
          <p:nvPr/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2702B7-0FE2-C246-92B3-164F0FB344BF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81351C-B277-77A3-04BF-9E9766F0C16F}"/>
              </a:ext>
            </a:extLst>
          </p:cNvPr>
          <p:cNvSpPr txBox="1"/>
          <p:nvPr/>
        </p:nvSpPr>
        <p:spPr>
          <a:xfrm>
            <a:off x="2131138" y="1814626"/>
            <a:ext cx="764433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/>
              <a:t>Четыре уровня степени автоматизации процесса выявления риска:</a:t>
            </a:r>
          </a:p>
          <a:p>
            <a:endParaRPr lang="ru-RU" dirty="0"/>
          </a:p>
          <a:p>
            <a:endParaRPr lang="ru-RU" dirty="0"/>
          </a:p>
          <a:p>
            <a:pPr marL="342900" indent="-342900">
              <a:buAutoNum type="arabicPeriod"/>
            </a:pPr>
            <a:r>
              <a:rPr lang="en-US" dirty="0"/>
              <a:t>ICMP/http </a:t>
            </a:r>
            <a:r>
              <a:rPr lang="ru-RU" dirty="0"/>
              <a:t>запросы к серверам и информационным системам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Интеграция с журналами, в рамках требований ГОСТ57580 </a:t>
            </a:r>
            <a:r>
              <a:rPr lang="ru-RU" dirty="0" err="1"/>
              <a:t>МАС.х</a:t>
            </a:r>
            <a:r>
              <a:rPr lang="ru-RU" dirty="0"/>
              <a:t> (</a:t>
            </a:r>
            <a:r>
              <a:rPr lang="en-US" dirty="0"/>
              <a:t>SIEM)</a:t>
            </a: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Интеграция с системой контроля и управления доступа (СКУД)</a:t>
            </a: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Интеграция с </a:t>
            </a:r>
            <a:r>
              <a:rPr lang="en-US" dirty="0"/>
              <a:t>ITSM-</a:t>
            </a:r>
            <a:r>
              <a:rPr lang="ru-RU" dirty="0"/>
              <a:t>системами</a:t>
            </a:r>
          </a:p>
        </p:txBody>
      </p:sp>
    </p:spTree>
    <p:extLst>
      <p:ext uri="{BB962C8B-B14F-4D97-AF65-F5344CB8AC3E}">
        <p14:creationId xmlns:p14="http://schemas.microsoft.com/office/powerpoint/2010/main" val="32858363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82000"/>
            <a:ext cx="12193905" cy="759460"/>
          </a:xfrm>
          <a:custGeom>
            <a:avLst/>
            <a:gdLst/>
            <a:ahLst/>
            <a:cxnLst/>
            <a:rect l="l" t="t" r="r" b="b"/>
            <a:pathLst>
              <a:path w="12193905" h="759460">
                <a:moveTo>
                  <a:pt x="12193524" y="0"/>
                </a:moveTo>
                <a:lnTo>
                  <a:pt x="0" y="0"/>
                </a:lnTo>
                <a:lnTo>
                  <a:pt x="0" y="758951"/>
                </a:lnTo>
                <a:lnTo>
                  <a:pt x="12193524" y="758951"/>
                </a:lnTo>
                <a:lnTo>
                  <a:pt x="12193524" y="0"/>
                </a:lnTo>
                <a:close/>
              </a:path>
            </a:pathLst>
          </a:custGeom>
          <a:solidFill>
            <a:srgbClr val="2C458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34003" y="902919"/>
            <a:ext cx="55105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30" dirty="0">
                <a:solidFill>
                  <a:srgbClr val="FFFFFF"/>
                </a:solidFill>
                <a:latin typeface="Calibri Light"/>
                <a:cs typeface="Calibri Light"/>
              </a:rPr>
              <a:t>Благодарим </a:t>
            </a:r>
            <a:r>
              <a:rPr sz="4000" b="0" dirty="0">
                <a:solidFill>
                  <a:srgbClr val="FFFFFF"/>
                </a:solidFill>
                <a:latin typeface="Calibri Light"/>
                <a:cs typeface="Calibri Light"/>
              </a:rPr>
              <a:t>за</a:t>
            </a:r>
            <a:r>
              <a:rPr sz="4000" b="0" spc="-2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000" b="0" spc="-25" dirty="0">
                <a:solidFill>
                  <a:srgbClr val="FFFFFF"/>
                </a:solidFill>
                <a:latin typeface="Calibri Light"/>
                <a:cs typeface="Calibri Light"/>
              </a:rPr>
              <a:t>внимание!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56561" y="5221376"/>
            <a:ext cx="98933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5"/>
              </a:lnSpc>
            </a:pPr>
            <a:r>
              <a:rPr sz="1400" b="0" spc="20" dirty="0">
                <a:solidFill>
                  <a:srgbClr val="FFFFFF"/>
                </a:solidFill>
                <a:latin typeface="Calibri Light"/>
                <a:cs typeface="Calibri Light"/>
                <a:hlinkClick r:id="rId3"/>
              </a:rPr>
              <a:t>ww</a:t>
            </a:r>
            <a:r>
              <a:rPr sz="1400" b="0" spc="-120" dirty="0">
                <a:solidFill>
                  <a:srgbClr val="FFFFFF"/>
                </a:solidFill>
                <a:latin typeface="Calibri Light"/>
                <a:cs typeface="Calibri Light"/>
                <a:hlinkClick r:id="rId3"/>
              </a:rPr>
              <a:t>w</a:t>
            </a:r>
            <a:r>
              <a:rPr sz="1400" b="0" spc="-25" dirty="0">
                <a:solidFill>
                  <a:srgbClr val="FFFFFF"/>
                </a:solidFill>
                <a:latin typeface="Calibri Light"/>
                <a:cs typeface="Calibri Light"/>
                <a:hlinkClick r:id="rId3"/>
              </a:rPr>
              <a:t>.</a:t>
            </a:r>
            <a:r>
              <a:rPr sz="1400" b="0" spc="-35" dirty="0">
                <a:solidFill>
                  <a:srgbClr val="FFFFFF"/>
                </a:solidFill>
                <a:latin typeface="Calibri Light"/>
                <a:cs typeface="Calibri Light"/>
                <a:hlinkClick r:id="rId3"/>
              </a:rPr>
              <a:t>t</a:t>
            </a:r>
            <a:r>
              <a:rPr sz="1400" b="0" spc="-15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1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b</a:t>
            </a:r>
            <a:r>
              <a:rPr sz="1400" b="0" dirty="0">
                <a:solidFill>
                  <a:srgbClr val="FFFFFF"/>
                </a:solidFill>
                <a:latin typeface="Calibri Light"/>
                <a:cs typeface="Calibri Light"/>
              </a:rPr>
              <a:t>-</a:t>
            </a:r>
            <a:r>
              <a:rPr sz="1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1400" b="0" spc="-5" dirty="0">
                <a:solidFill>
                  <a:srgbClr val="FFFFFF"/>
                </a:solidFill>
                <a:latin typeface="Calibri Light"/>
                <a:cs typeface="Calibri Light"/>
              </a:rPr>
              <a:t>s</a:t>
            </a:r>
            <a:r>
              <a:rPr sz="1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.</a:t>
            </a:r>
            <a:r>
              <a:rPr sz="1400" b="0" spc="-20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1400" b="0" dirty="0">
                <a:solidFill>
                  <a:srgbClr val="FFFFFF"/>
                </a:solidFill>
                <a:latin typeface="Calibri Light"/>
                <a:cs typeface="Calibri Light"/>
              </a:rPr>
              <a:t>u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08760" y="1961388"/>
            <a:ext cx="3351529" cy="3817620"/>
          </a:xfrm>
          <a:custGeom>
            <a:avLst/>
            <a:gdLst/>
            <a:ahLst/>
            <a:cxnLst/>
            <a:rect l="l" t="t" r="r" b="b"/>
            <a:pathLst>
              <a:path w="3351529" h="3817620">
                <a:moveTo>
                  <a:pt x="3351276" y="0"/>
                </a:moveTo>
                <a:lnTo>
                  <a:pt x="0" y="0"/>
                </a:lnTo>
                <a:lnTo>
                  <a:pt x="0" y="3817620"/>
                </a:lnTo>
                <a:lnTo>
                  <a:pt x="3351276" y="3817620"/>
                </a:lnTo>
                <a:lnTo>
                  <a:pt x="33512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Номер слайда 11">
            <a:extLst>
              <a:ext uri="{FF2B5EF4-FFF2-40B4-BE49-F238E27FC236}">
                <a16:creationId xmlns:a16="http://schemas.microsoft.com/office/drawing/2014/main" id="{322BE4C7-0BFE-2645-BDBD-F834006D743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53800" y="6492875"/>
            <a:ext cx="533400" cy="365125"/>
          </a:xfrm>
          <a:prstGeom prst="rect">
            <a:avLst/>
          </a:prstGeom>
        </p:spPr>
        <p:txBody>
          <a:bodyPr/>
          <a:lstStyle/>
          <a:p>
            <a:fld id="{252702B7-0FE2-C246-92B3-164F0FB344BF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5E924F1-BE0D-437C-BCAD-134555389850}"/>
              </a:ext>
            </a:extLst>
          </p:cNvPr>
          <p:cNvSpPr/>
          <p:nvPr/>
        </p:nvSpPr>
        <p:spPr>
          <a:xfrm>
            <a:off x="666148" y="2252096"/>
            <a:ext cx="4128499" cy="36625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400" dirty="0"/>
              <a:t>ООО «Технологии и бизнес»</a:t>
            </a:r>
          </a:p>
          <a:p>
            <a:endParaRPr lang="ru-RU" sz="1400" dirty="0"/>
          </a:p>
          <a:p>
            <a:r>
              <a:rPr lang="ru-RU" sz="1400" b="0" i="0" dirty="0">
                <a:effectLst/>
                <a:latin typeface="YS Text"/>
              </a:rPr>
              <a:t>105318, г. Москва, ул. </a:t>
            </a:r>
            <a:r>
              <a:rPr lang="ru-RU" sz="1400" b="0" i="0" dirty="0" err="1">
                <a:effectLst/>
                <a:latin typeface="YS Text"/>
              </a:rPr>
              <a:t>Вельяминовская</a:t>
            </a:r>
            <a:r>
              <a:rPr lang="ru-RU" sz="1400" b="0" i="0" dirty="0">
                <a:effectLst/>
                <a:latin typeface="YS Text"/>
              </a:rPr>
              <a:t>, д.9, </a:t>
            </a:r>
            <a:r>
              <a:rPr lang="ru-RU" sz="1400" b="0" i="0" dirty="0" err="1">
                <a:effectLst/>
                <a:latin typeface="YS Text"/>
              </a:rPr>
              <a:t>эт</a:t>
            </a:r>
            <a:r>
              <a:rPr lang="ru-RU" sz="1400" b="0" i="0" dirty="0">
                <a:effectLst/>
                <a:latin typeface="YS Text"/>
              </a:rPr>
              <a:t>./ком. 5/32</a:t>
            </a:r>
            <a:br>
              <a:rPr lang="ru-RU" sz="1400" dirty="0"/>
            </a:br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Беляев Денис</a:t>
            </a:r>
          </a:p>
          <a:p>
            <a:r>
              <a:rPr lang="ru-RU" sz="1400" dirty="0"/>
              <a:t>Управляющий партнер</a:t>
            </a:r>
          </a:p>
          <a:p>
            <a:r>
              <a:rPr lang="ru-RU" sz="1400" dirty="0"/>
              <a:t>Тел/факс: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YS Text"/>
              </a:rPr>
              <a:t>+7 (495) 128 13 54</a:t>
            </a:r>
            <a:endParaRPr lang="ru-RU" sz="1400" dirty="0"/>
          </a:p>
          <a:p>
            <a:r>
              <a:rPr lang="ru-RU" sz="1400" dirty="0" err="1"/>
              <a:t>Email</a:t>
            </a:r>
            <a:r>
              <a:rPr lang="ru-RU" sz="1400" dirty="0"/>
              <a:t>:  </a:t>
            </a:r>
            <a:r>
              <a:rPr lang="en-US" sz="1400" dirty="0" err="1"/>
              <a:t>belyaev.d@businesstech.store</a:t>
            </a:r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8-800-600-64-10 (во всех регионах РФ БЕСПЛАТНО)</a:t>
            </a:r>
          </a:p>
          <a:p>
            <a:r>
              <a:rPr lang="en-US" sz="1400" u="sng" dirty="0"/>
              <a:t>https://businesstech.store</a:t>
            </a:r>
            <a:endParaRPr lang="ru-RU" sz="1400" u="sng" dirty="0"/>
          </a:p>
          <a:p>
            <a:endParaRPr lang="ru-RU" sz="1100" b="1" u="sng" dirty="0"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endParaRPr lang="ru-RU" sz="1100" b="1" dirty="0">
              <a:latin typeface="Arial" pitchFamily="34" charset="0"/>
              <a:cs typeface="Arial" pitchFamily="34" charset="0"/>
              <a:sym typeface="Wingdings 2" pitchFamily="18" charset="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090" y="1961388"/>
            <a:ext cx="6152753" cy="434880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57FD6C3-6617-DB77-A090-992042508AF7}"/>
              </a:ext>
            </a:extLst>
          </p:cNvPr>
          <p:cNvSpPr/>
          <p:nvPr/>
        </p:nvSpPr>
        <p:spPr>
          <a:xfrm>
            <a:off x="0" y="1600200"/>
            <a:ext cx="12191999" cy="45719"/>
          </a:xfrm>
          <a:prstGeom prst="rect">
            <a:avLst/>
          </a:prstGeom>
          <a:solidFill>
            <a:srgbClr val="726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>
              <a:solidFill>
                <a:srgbClr val="726CB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17092</TotalTime>
  <Words>3144</Words>
  <Application>Microsoft Macintosh PowerPoint</Application>
  <PresentationFormat>Широкоэкранный</PresentationFormat>
  <Paragraphs>345</Paragraphs>
  <Slides>30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9" baseType="lpstr">
      <vt:lpstr>Arial</vt:lpstr>
      <vt:lpstr>Calibri</vt:lpstr>
      <vt:lpstr>Calibri Light</vt:lpstr>
      <vt:lpstr>PF Square Sans Pro</vt:lpstr>
      <vt:lpstr>system-ui</vt:lpstr>
      <vt:lpstr>TimesNewRomanPSMT</vt:lpstr>
      <vt:lpstr>var(--ui-font-family-primary,var(--ui-font-family-helvetica))</vt:lpstr>
      <vt:lpstr>YS Text</vt:lpstr>
      <vt:lpstr>Office Theme</vt:lpstr>
      <vt:lpstr>Практические особенности применения 787-П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Благодарим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Ксения Бейлина</dc:creator>
  <cp:lastModifiedBy>Denis Belyaev</cp:lastModifiedBy>
  <cp:revision>852</cp:revision>
  <dcterms:created xsi:type="dcterms:W3CDTF">2020-08-19T15:31:31Z</dcterms:created>
  <dcterms:modified xsi:type="dcterms:W3CDTF">2022-10-17T08:10:22Z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2020-08-19T00:00:00Z</vt:filetime>
  </property>
</Properties>
</file>