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63" r:id="rId2"/>
    <p:sldId id="264" r:id="rId3"/>
    <p:sldId id="265" r:id="rId4"/>
    <p:sldId id="271" r:id="rId5"/>
    <p:sldId id="272" r:id="rId6"/>
    <p:sldId id="269" r:id="rId7"/>
    <p:sldId id="273" r:id="rId8"/>
    <p:sldId id="274" r:id="rId9"/>
    <p:sldId id="282" r:id="rId10"/>
    <p:sldId id="275" r:id="rId11"/>
    <p:sldId id="290" r:id="rId12"/>
    <p:sldId id="289" r:id="rId13"/>
    <p:sldId id="292" r:id="rId14"/>
    <p:sldId id="277" r:id="rId15"/>
    <p:sldId id="283" r:id="rId16"/>
    <p:sldId id="284" r:id="rId17"/>
    <p:sldId id="285" r:id="rId18"/>
    <p:sldId id="286" r:id="rId19"/>
    <p:sldId id="287" r:id="rId20"/>
    <p:sldId id="288" r:id="rId21"/>
    <p:sldId id="276" r:id="rId22"/>
    <p:sldId id="291" r:id="rId23"/>
    <p:sldId id="293" r:id="rId24"/>
    <p:sldId id="294" r:id="rId25"/>
    <p:sldId id="311" r:id="rId26"/>
    <p:sldId id="295" r:id="rId27"/>
    <p:sldId id="312" r:id="rId28"/>
    <p:sldId id="314" r:id="rId29"/>
    <p:sldId id="296" r:id="rId30"/>
    <p:sldId id="280" r:id="rId31"/>
    <p:sldId id="278" r:id="rId32"/>
    <p:sldId id="279" r:id="rId33"/>
    <p:sldId id="281" r:id="rId34"/>
    <p:sldId id="304" r:id="rId35"/>
    <p:sldId id="297" r:id="rId36"/>
    <p:sldId id="307" r:id="rId37"/>
    <p:sldId id="306" r:id="rId38"/>
    <p:sldId id="308" r:id="rId39"/>
    <p:sldId id="310" r:id="rId40"/>
    <p:sldId id="303" r:id="rId41"/>
    <p:sldId id="298" r:id="rId42"/>
    <p:sldId id="299" r:id="rId43"/>
    <p:sldId id="300" r:id="rId44"/>
    <p:sldId id="301" r:id="rId45"/>
    <p:sldId id="302" r:id="rId46"/>
    <p:sldId id="309"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88455" autoAdjust="0"/>
  </p:normalViewPr>
  <p:slideViewPr>
    <p:cSldViewPr snapToGrid="0" snapToObjects="1">
      <p:cViewPr>
        <p:scale>
          <a:sx n="80" d="100"/>
          <a:sy n="80" d="100"/>
        </p:scale>
        <p:origin x="-1020" y="-72"/>
      </p:cViewPr>
      <p:guideLst>
        <p:guide orient="horz" pos="498"/>
        <p:guide orient="horz" pos="3858"/>
        <p:guide orient="horz" pos="2160"/>
        <p:guide orient="horz" pos="1082"/>
        <p:guide orient="horz" pos="665"/>
        <p:guide orient="horz" pos="1291"/>
        <p:guide pos="5631"/>
        <p:guide pos="2880"/>
        <p:guide pos="3008"/>
        <p:guide pos="629"/>
        <p:guide pos="5554"/>
        <p:guide pos="142"/>
        <p:guide pos="27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UK 1 3/4</c:v>
                </c:pt>
              </c:strCache>
            </c:strRef>
          </c:tx>
          <c:marker>
            <c:symbol val="none"/>
          </c:marker>
          <c:cat>
            <c:numRef>
              <c:f>Sheet1!$A$2:$A$115</c:f>
              <c:numCache>
                <c:formatCode>[$-409]d\-mmm\-yy;@</c:formatCode>
                <c:ptCount val="114"/>
                <c:pt idx="0">
                  <c:v>41981</c:v>
                </c:pt>
                <c:pt idx="1">
                  <c:v>41978</c:v>
                </c:pt>
                <c:pt idx="2">
                  <c:v>41977</c:v>
                </c:pt>
                <c:pt idx="3">
                  <c:v>41976</c:v>
                </c:pt>
                <c:pt idx="4">
                  <c:v>41975</c:v>
                </c:pt>
                <c:pt idx="5">
                  <c:v>41974</c:v>
                </c:pt>
                <c:pt idx="6">
                  <c:v>41971</c:v>
                </c:pt>
                <c:pt idx="7">
                  <c:v>41970</c:v>
                </c:pt>
                <c:pt idx="8">
                  <c:v>41969</c:v>
                </c:pt>
                <c:pt idx="9">
                  <c:v>41968</c:v>
                </c:pt>
                <c:pt idx="10">
                  <c:v>41967</c:v>
                </c:pt>
                <c:pt idx="11">
                  <c:v>41964</c:v>
                </c:pt>
                <c:pt idx="12">
                  <c:v>41963</c:v>
                </c:pt>
                <c:pt idx="13">
                  <c:v>41962</c:v>
                </c:pt>
                <c:pt idx="14">
                  <c:v>41961</c:v>
                </c:pt>
                <c:pt idx="15">
                  <c:v>41960</c:v>
                </c:pt>
                <c:pt idx="16">
                  <c:v>41957</c:v>
                </c:pt>
                <c:pt idx="17">
                  <c:v>41956</c:v>
                </c:pt>
                <c:pt idx="18">
                  <c:v>41955</c:v>
                </c:pt>
                <c:pt idx="19">
                  <c:v>41954</c:v>
                </c:pt>
                <c:pt idx="20">
                  <c:v>41953</c:v>
                </c:pt>
                <c:pt idx="21">
                  <c:v>41950</c:v>
                </c:pt>
                <c:pt idx="22">
                  <c:v>41949</c:v>
                </c:pt>
                <c:pt idx="23">
                  <c:v>41948</c:v>
                </c:pt>
                <c:pt idx="24">
                  <c:v>41947</c:v>
                </c:pt>
                <c:pt idx="25">
                  <c:v>41946</c:v>
                </c:pt>
                <c:pt idx="26">
                  <c:v>41943</c:v>
                </c:pt>
                <c:pt idx="27">
                  <c:v>41942</c:v>
                </c:pt>
                <c:pt idx="28">
                  <c:v>41941</c:v>
                </c:pt>
                <c:pt idx="29">
                  <c:v>41940</c:v>
                </c:pt>
                <c:pt idx="30">
                  <c:v>41939</c:v>
                </c:pt>
                <c:pt idx="31">
                  <c:v>41936</c:v>
                </c:pt>
                <c:pt idx="32">
                  <c:v>41935</c:v>
                </c:pt>
                <c:pt idx="33">
                  <c:v>41934</c:v>
                </c:pt>
                <c:pt idx="34">
                  <c:v>41933</c:v>
                </c:pt>
                <c:pt idx="35">
                  <c:v>41932</c:v>
                </c:pt>
                <c:pt idx="36">
                  <c:v>41929</c:v>
                </c:pt>
                <c:pt idx="37">
                  <c:v>41928</c:v>
                </c:pt>
                <c:pt idx="38">
                  <c:v>41927</c:v>
                </c:pt>
                <c:pt idx="39">
                  <c:v>41926</c:v>
                </c:pt>
                <c:pt idx="40">
                  <c:v>41925</c:v>
                </c:pt>
                <c:pt idx="41">
                  <c:v>41922</c:v>
                </c:pt>
                <c:pt idx="42">
                  <c:v>41921</c:v>
                </c:pt>
                <c:pt idx="43">
                  <c:v>41920</c:v>
                </c:pt>
                <c:pt idx="44">
                  <c:v>41919</c:v>
                </c:pt>
                <c:pt idx="45">
                  <c:v>41918</c:v>
                </c:pt>
                <c:pt idx="46">
                  <c:v>41915</c:v>
                </c:pt>
                <c:pt idx="47">
                  <c:v>41914</c:v>
                </c:pt>
                <c:pt idx="48">
                  <c:v>41913</c:v>
                </c:pt>
                <c:pt idx="49">
                  <c:v>41912</c:v>
                </c:pt>
                <c:pt idx="50">
                  <c:v>41911</c:v>
                </c:pt>
                <c:pt idx="51">
                  <c:v>41908</c:v>
                </c:pt>
                <c:pt idx="52">
                  <c:v>41907</c:v>
                </c:pt>
                <c:pt idx="53">
                  <c:v>41906</c:v>
                </c:pt>
                <c:pt idx="54">
                  <c:v>41905</c:v>
                </c:pt>
                <c:pt idx="55">
                  <c:v>41904</c:v>
                </c:pt>
                <c:pt idx="56">
                  <c:v>41901</c:v>
                </c:pt>
                <c:pt idx="57">
                  <c:v>41900</c:v>
                </c:pt>
                <c:pt idx="58">
                  <c:v>41899</c:v>
                </c:pt>
                <c:pt idx="59">
                  <c:v>41898</c:v>
                </c:pt>
                <c:pt idx="60">
                  <c:v>41897</c:v>
                </c:pt>
                <c:pt idx="61">
                  <c:v>41894</c:v>
                </c:pt>
                <c:pt idx="62">
                  <c:v>41893</c:v>
                </c:pt>
                <c:pt idx="63">
                  <c:v>41892</c:v>
                </c:pt>
                <c:pt idx="64">
                  <c:v>41891</c:v>
                </c:pt>
                <c:pt idx="65">
                  <c:v>41890</c:v>
                </c:pt>
                <c:pt idx="66">
                  <c:v>41887</c:v>
                </c:pt>
                <c:pt idx="67">
                  <c:v>41886</c:v>
                </c:pt>
                <c:pt idx="68">
                  <c:v>41885</c:v>
                </c:pt>
                <c:pt idx="69">
                  <c:v>41884</c:v>
                </c:pt>
                <c:pt idx="70">
                  <c:v>41883</c:v>
                </c:pt>
                <c:pt idx="71">
                  <c:v>41880</c:v>
                </c:pt>
                <c:pt idx="72">
                  <c:v>41879</c:v>
                </c:pt>
                <c:pt idx="73">
                  <c:v>41878</c:v>
                </c:pt>
                <c:pt idx="74">
                  <c:v>41877</c:v>
                </c:pt>
                <c:pt idx="75">
                  <c:v>41873</c:v>
                </c:pt>
                <c:pt idx="76">
                  <c:v>41872</c:v>
                </c:pt>
                <c:pt idx="77">
                  <c:v>41871</c:v>
                </c:pt>
                <c:pt idx="78">
                  <c:v>41870</c:v>
                </c:pt>
                <c:pt idx="79">
                  <c:v>41869</c:v>
                </c:pt>
                <c:pt idx="80">
                  <c:v>41866</c:v>
                </c:pt>
                <c:pt idx="81">
                  <c:v>41865</c:v>
                </c:pt>
                <c:pt idx="82">
                  <c:v>41864</c:v>
                </c:pt>
                <c:pt idx="83">
                  <c:v>41863</c:v>
                </c:pt>
                <c:pt idx="84">
                  <c:v>41862</c:v>
                </c:pt>
                <c:pt idx="85">
                  <c:v>41859</c:v>
                </c:pt>
                <c:pt idx="86">
                  <c:v>41858</c:v>
                </c:pt>
                <c:pt idx="87">
                  <c:v>41857</c:v>
                </c:pt>
                <c:pt idx="88">
                  <c:v>41856</c:v>
                </c:pt>
                <c:pt idx="89">
                  <c:v>41855</c:v>
                </c:pt>
                <c:pt idx="90">
                  <c:v>41852</c:v>
                </c:pt>
                <c:pt idx="91">
                  <c:v>41851</c:v>
                </c:pt>
                <c:pt idx="92">
                  <c:v>41850</c:v>
                </c:pt>
                <c:pt idx="93">
                  <c:v>41849</c:v>
                </c:pt>
                <c:pt idx="94">
                  <c:v>41848</c:v>
                </c:pt>
                <c:pt idx="95">
                  <c:v>41845</c:v>
                </c:pt>
                <c:pt idx="96">
                  <c:v>41844</c:v>
                </c:pt>
                <c:pt idx="97">
                  <c:v>41843</c:v>
                </c:pt>
                <c:pt idx="98">
                  <c:v>41842</c:v>
                </c:pt>
                <c:pt idx="99">
                  <c:v>41841</c:v>
                </c:pt>
                <c:pt idx="100">
                  <c:v>41838</c:v>
                </c:pt>
                <c:pt idx="101">
                  <c:v>41837</c:v>
                </c:pt>
                <c:pt idx="102">
                  <c:v>41836</c:v>
                </c:pt>
                <c:pt idx="103">
                  <c:v>41835</c:v>
                </c:pt>
                <c:pt idx="104">
                  <c:v>41834</c:v>
                </c:pt>
                <c:pt idx="105">
                  <c:v>41831</c:v>
                </c:pt>
                <c:pt idx="106">
                  <c:v>41830</c:v>
                </c:pt>
                <c:pt idx="107">
                  <c:v>41829</c:v>
                </c:pt>
                <c:pt idx="108">
                  <c:v>41828</c:v>
                </c:pt>
                <c:pt idx="109">
                  <c:v>41827</c:v>
                </c:pt>
                <c:pt idx="110">
                  <c:v>41824</c:v>
                </c:pt>
                <c:pt idx="111">
                  <c:v>41823</c:v>
                </c:pt>
                <c:pt idx="112">
                  <c:v>41822</c:v>
                </c:pt>
                <c:pt idx="113">
                  <c:v>41821</c:v>
                </c:pt>
              </c:numCache>
            </c:numRef>
          </c:cat>
          <c:val>
            <c:numRef>
              <c:f>Sheet1!$B$2:$B$115</c:f>
              <c:numCache>
                <c:formatCode>General</c:formatCode>
                <c:ptCount val="114"/>
                <c:pt idx="0">
                  <c:v>1.345</c:v>
                </c:pt>
                <c:pt idx="1">
                  <c:v>1.383</c:v>
                </c:pt>
                <c:pt idx="2">
                  <c:v>1.337</c:v>
                </c:pt>
                <c:pt idx="3">
                  <c:v>1.3599999999999999</c:v>
                </c:pt>
                <c:pt idx="4">
                  <c:v>1.3129999999999999</c:v>
                </c:pt>
                <c:pt idx="5">
                  <c:v>1.2450000000000001</c:v>
                </c:pt>
                <c:pt idx="6">
                  <c:v>1.266</c:v>
                </c:pt>
                <c:pt idx="7">
                  <c:v>1.256</c:v>
                </c:pt>
                <c:pt idx="8">
                  <c:v>1.3</c:v>
                </c:pt>
                <c:pt idx="9">
                  <c:v>1.319</c:v>
                </c:pt>
                <c:pt idx="10">
                  <c:v>1.345</c:v>
                </c:pt>
                <c:pt idx="11">
                  <c:v>1.341</c:v>
                </c:pt>
                <c:pt idx="12">
                  <c:v>1.385</c:v>
                </c:pt>
                <c:pt idx="13">
                  <c:v>1.4339999999999999</c:v>
                </c:pt>
                <c:pt idx="14">
                  <c:v>1.409</c:v>
                </c:pt>
                <c:pt idx="15">
                  <c:v>1.4020000000000001</c:v>
                </c:pt>
                <c:pt idx="16">
                  <c:v>1.4060000000000001</c:v>
                </c:pt>
                <c:pt idx="17">
                  <c:v>1.4769999999999999</c:v>
                </c:pt>
                <c:pt idx="18">
                  <c:v>1.4929999999999999</c:v>
                </c:pt>
                <c:pt idx="19">
                  <c:v>1.5449999999999999</c:v>
                </c:pt>
                <c:pt idx="20">
                  <c:v>1.516</c:v>
                </c:pt>
                <c:pt idx="21">
                  <c:v>1.5110000000000001</c:v>
                </c:pt>
                <c:pt idx="22">
                  <c:v>1.5510000000000002</c:v>
                </c:pt>
                <c:pt idx="23">
                  <c:v>1.5669999999999999</c:v>
                </c:pt>
                <c:pt idx="24">
                  <c:v>1.5369999999999999</c:v>
                </c:pt>
                <c:pt idx="25">
                  <c:v>1.5699999999999998</c:v>
                </c:pt>
                <c:pt idx="26">
                  <c:v>1.536</c:v>
                </c:pt>
                <c:pt idx="27">
                  <c:v>1.51</c:v>
                </c:pt>
                <c:pt idx="28">
                  <c:v>1.5270000000000001</c:v>
                </c:pt>
                <c:pt idx="29">
                  <c:v>1.5230000000000001</c:v>
                </c:pt>
                <c:pt idx="30">
                  <c:v>1.4990000000000001</c:v>
                </c:pt>
                <c:pt idx="31">
                  <c:v>1.52</c:v>
                </c:pt>
                <c:pt idx="32">
                  <c:v>1.524</c:v>
                </c:pt>
                <c:pt idx="33">
                  <c:v>1.506</c:v>
                </c:pt>
                <c:pt idx="34">
                  <c:v>1.476</c:v>
                </c:pt>
                <c:pt idx="35">
                  <c:v>1.4530000000000001</c:v>
                </c:pt>
                <c:pt idx="36">
                  <c:v>1.4870000000000001</c:v>
                </c:pt>
                <c:pt idx="37">
                  <c:v>1.395</c:v>
                </c:pt>
                <c:pt idx="38">
                  <c:v>1.2330000000000001</c:v>
                </c:pt>
                <c:pt idx="39">
                  <c:v>1.4239999999999999</c:v>
                </c:pt>
                <c:pt idx="40">
                  <c:v>1.484</c:v>
                </c:pt>
                <c:pt idx="41">
                  <c:v>1.542</c:v>
                </c:pt>
                <c:pt idx="42">
                  <c:v>1.5779999999999998</c:v>
                </c:pt>
                <c:pt idx="43">
                  <c:v>1.5979999999999999</c:v>
                </c:pt>
                <c:pt idx="44">
                  <c:v>1.63</c:v>
                </c:pt>
                <c:pt idx="45">
                  <c:v>1.6890000000000001</c:v>
                </c:pt>
                <c:pt idx="46">
                  <c:v>1.7229999999999999</c:v>
                </c:pt>
                <c:pt idx="47">
                  <c:v>1.6640000000000001</c:v>
                </c:pt>
                <c:pt idx="48">
                  <c:v>1.7090000000000001</c:v>
                </c:pt>
                <c:pt idx="49">
                  <c:v>1.7709999999999999</c:v>
                </c:pt>
                <c:pt idx="50">
                  <c:v>1.7890000000000001</c:v>
                </c:pt>
                <c:pt idx="51">
                  <c:v>1.8149999999999999</c:v>
                </c:pt>
                <c:pt idx="52">
                  <c:v>1.798</c:v>
                </c:pt>
                <c:pt idx="53">
                  <c:v>1.833</c:v>
                </c:pt>
                <c:pt idx="54">
                  <c:v>1.83</c:v>
                </c:pt>
                <c:pt idx="55">
                  <c:v>1.8399999999999999</c:v>
                </c:pt>
                <c:pt idx="56">
                  <c:v>1.873</c:v>
                </c:pt>
                <c:pt idx="57">
                  <c:v>1.869</c:v>
                </c:pt>
                <c:pt idx="58">
                  <c:v>1.8199999999999998</c:v>
                </c:pt>
                <c:pt idx="59">
                  <c:v>1.792</c:v>
                </c:pt>
                <c:pt idx="60">
                  <c:v>1.804</c:v>
                </c:pt>
                <c:pt idx="61">
                  <c:v>1.7930000000000001</c:v>
                </c:pt>
                <c:pt idx="62">
                  <c:v>1.7629999999999999</c:v>
                </c:pt>
                <c:pt idx="63">
                  <c:v>1.7629999999999999</c:v>
                </c:pt>
                <c:pt idx="64">
                  <c:v>1.7429999999999999</c:v>
                </c:pt>
                <c:pt idx="65">
                  <c:v>1.722</c:v>
                </c:pt>
                <c:pt idx="66">
                  <c:v>1.748</c:v>
                </c:pt>
                <c:pt idx="67">
                  <c:v>1.7970000000000002</c:v>
                </c:pt>
                <c:pt idx="68">
                  <c:v>1.7810000000000001</c:v>
                </c:pt>
                <c:pt idx="69">
                  <c:v>1.7570000000000001</c:v>
                </c:pt>
                <c:pt idx="70">
                  <c:v>1.718</c:v>
                </c:pt>
                <c:pt idx="71">
                  <c:v>1.708</c:v>
                </c:pt>
                <c:pt idx="72">
                  <c:v>1.716</c:v>
                </c:pt>
                <c:pt idx="73">
                  <c:v>1.7069999999999999</c:v>
                </c:pt>
                <c:pt idx="74">
                  <c:v>1.7530000000000001</c:v>
                </c:pt>
                <c:pt idx="75">
                  <c:v>1.8029999999999999</c:v>
                </c:pt>
                <c:pt idx="76">
                  <c:v>1.794</c:v>
                </c:pt>
                <c:pt idx="77">
                  <c:v>1.8220000000000001</c:v>
                </c:pt>
                <c:pt idx="78">
                  <c:v>1.798</c:v>
                </c:pt>
                <c:pt idx="79">
                  <c:v>1.8279999999999998</c:v>
                </c:pt>
                <c:pt idx="80">
                  <c:v>1.7349999999999999</c:v>
                </c:pt>
                <c:pt idx="81">
                  <c:v>1.8239999999999998</c:v>
                </c:pt>
                <c:pt idx="82">
                  <c:v>1.8340000000000001</c:v>
                </c:pt>
                <c:pt idx="83">
                  <c:v>1.911</c:v>
                </c:pt>
                <c:pt idx="84">
                  <c:v>1.915</c:v>
                </c:pt>
                <c:pt idx="85">
                  <c:v>1.891</c:v>
                </c:pt>
                <c:pt idx="86">
                  <c:v>1.9020000000000001</c:v>
                </c:pt>
                <c:pt idx="87">
                  <c:v>1.9300000000000002</c:v>
                </c:pt>
                <c:pt idx="88">
                  <c:v>1.966</c:v>
                </c:pt>
                <c:pt idx="89">
                  <c:v>1.9350000000000001</c:v>
                </c:pt>
                <c:pt idx="90">
                  <c:v>1.9409999999999998</c:v>
                </c:pt>
                <c:pt idx="91">
                  <c:v>1.9969999999999999</c:v>
                </c:pt>
                <c:pt idx="92">
                  <c:v>1.996</c:v>
                </c:pt>
                <c:pt idx="93">
                  <c:v>1.9609999999999999</c:v>
                </c:pt>
                <c:pt idx="94">
                  <c:v>1.9809999999999999</c:v>
                </c:pt>
                <c:pt idx="95">
                  <c:v>1.9729999999999999</c:v>
                </c:pt>
                <c:pt idx="96">
                  <c:v>2.0030000000000001</c:v>
                </c:pt>
                <c:pt idx="97">
                  <c:v>1.956</c:v>
                </c:pt>
                <c:pt idx="98">
                  <c:v>1.982</c:v>
                </c:pt>
                <c:pt idx="99">
                  <c:v>1.964</c:v>
                </c:pt>
                <c:pt idx="100">
                  <c:v>1.968</c:v>
                </c:pt>
                <c:pt idx="101">
                  <c:v>1.9729999999999999</c:v>
                </c:pt>
                <c:pt idx="102">
                  <c:v>2.0369999999999999</c:v>
                </c:pt>
                <c:pt idx="103">
                  <c:v>2.0339999999999998</c:v>
                </c:pt>
                <c:pt idx="104">
                  <c:v>1.982</c:v>
                </c:pt>
                <c:pt idx="105">
                  <c:v>1.988</c:v>
                </c:pt>
                <c:pt idx="106">
                  <c:v>2.02</c:v>
                </c:pt>
                <c:pt idx="107">
                  <c:v>2.048</c:v>
                </c:pt>
                <c:pt idx="108">
                  <c:v>2.0230000000000001</c:v>
                </c:pt>
                <c:pt idx="109">
                  <c:v>2.097</c:v>
                </c:pt>
                <c:pt idx="110">
                  <c:v>2.1230000000000002</c:v>
                </c:pt>
                <c:pt idx="111">
                  <c:v>2.113</c:v>
                </c:pt>
                <c:pt idx="112">
                  <c:v>2.1259999999999999</c:v>
                </c:pt>
                <c:pt idx="113">
                  <c:v>2.0760000000000001</c:v>
                </c:pt>
              </c:numCache>
            </c:numRef>
          </c:val>
          <c:smooth val="0"/>
        </c:ser>
        <c:ser>
          <c:idx val="1"/>
          <c:order val="1"/>
          <c:tx>
            <c:strRef>
              <c:f>Sheet1!$C$1</c:f>
              <c:strCache>
                <c:ptCount val="1"/>
                <c:pt idx="0">
                  <c:v>UK Sukuk</c:v>
                </c:pt>
              </c:strCache>
            </c:strRef>
          </c:tx>
          <c:marker>
            <c:symbol val="none"/>
          </c:marker>
          <c:cat>
            <c:numRef>
              <c:f>Sheet1!$A$2:$A$115</c:f>
              <c:numCache>
                <c:formatCode>[$-409]d\-mmm\-yy;@</c:formatCode>
                <c:ptCount val="114"/>
                <c:pt idx="0">
                  <c:v>41981</c:v>
                </c:pt>
                <c:pt idx="1">
                  <c:v>41978</c:v>
                </c:pt>
                <c:pt idx="2">
                  <c:v>41977</c:v>
                </c:pt>
                <c:pt idx="3">
                  <c:v>41976</c:v>
                </c:pt>
                <c:pt idx="4">
                  <c:v>41975</c:v>
                </c:pt>
                <c:pt idx="5">
                  <c:v>41974</c:v>
                </c:pt>
                <c:pt idx="6">
                  <c:v>41971</c:v>
                </c:pt>
                <c:pt idx="7">
                  <c:v>41970</c:v>
                </c:pt>
                <c:pt idx="8">
                  <c:v>41969</c:v>
                </c:pt>
                <c:pt idx="9">
                  <c:v>41968</c:v>
                </c:pt>
                <c:pt idx="10">
                  <c:v>41967</c:v>
                </c:pt>
                <c:pt idx="11">
                  <c:v>41964</c:v>
                </c:pt>
                <c:pt idx="12">
                  <c:v>41963</c:v>
                </c:pt>
                <c:pt idx="13">
                  <c:v>41962</c:v>
                </c:pt>
                <c:pt idx="14">
                  <c:v>41961</c:v>
                </c:pt>
                <c:pt idx="15">
                  <c:v>41960</c:v>
                </c:pt>
                <c:pt idx="16">
                  <c:v>41957</c:v>
                </c:pt>
                <c:pt idx="17">
                  <c:v>41956</c:v>
                </c:pt>
                <c:pt idx="18">
                  <c:v>41955</c:v>
                </c:pt>
                <c:pt idx="19">
                  <c:v>41954</c:v>
                </c:pt>
                <c:pt idx="20">
                  <c:v>41953</c:v>
                </c:pt>
                <c:pt idx="21">
                  <c:v>41950</c:v>
                </c:pt>
                <c:pt idx="22">
                  <c:v>41949</c:v>
                </c:pt>
                <c:pt idx="23">
                  <c:v>41948</c:v>
                </c:pt>
                <c:pt idx="24">
                  <c:v>41947</c:v>
                </c:pt>
                <c:pt idx="25">
                  <c:v>41946</c:v>
                </c:pt>
                <c:pt idx="26">
                  <c:v>41943</c:v>
                </c:pt>
                <c:pt idx="27">
                  <c:v>41942</c:v>
                </c:pt>
                <c:pt idx="28">
                  <c:v>41941</c:v>
                </c:pt>
                <c:pt idx="29">
                  <c:v>41940</c:v>
                </c:pt>
                <c:pt idx="30">
                  <c:v>41939</c:v>
                </c:pt>
                <c:pt idx="31">
                  <c:v>41936</c:v>
                </c:pt>
                <c:pt idx="32">
                  <c:v>41935</c:v>
                </c:pt>
                <c:pt idx="33">
                  <c:v>41934</c:v>
                </c:pt>
                <c:pt idx="34">
                  <c:v>41933</c:v>
                </c:pt>
                <c:pt idx="35">
                  <c:v>41932</c:v>
                </c:pt>
                <c:pt idx="36">
                  <c:v>41929</c:v>
                </c:pt>
                <c:pt idx="37">
                  <c:v>41928</c:v>
                </c:pt>
                <c:pt idx="38">
                  <c:v>41927</c:v>
                </c:pt>
                <c:pt idx="39">
                  <c:v>41926</c:v>
                </c:pt>
                <c:pt idx="40">
                  <c:v>41925</c:v>
                </c:pt>
                <c:pt idx="41">
                  <c:v>41922</c:v>
                </c:pt>
                <c:pt idx="42">
                  <c:v>41921</c:v>
                </c:pt>
                <c:pt idx="43">
                  <c:v>41920</c:v>
                </c:pt>
                <c:pt idx="44">
                  <c:v>41919</c:v>
                </c:pt>
                <c:pt idx="45">
                  <c:v>41918</c:v>
                </c:pt>
                <c:pt idx="46">
                  <c:v>41915</c:v>
                </c:pt>
                <c:pt idx="47">
                  <c:v>41914</c:v>
                </c:pt>
                <c:pt idx="48">
                  <c:v>41913</c:v>
                </c:pt>
                <c:pt idx="49">
                  <c:v>41912</c:v>
                </c:pt>
                <c:pt idx="50">
                  <c:v>41911</c:v>
                </c:pt>
                <c:pt idx="51">
                  <c:v>41908</c:v>
                </c:pt>
                <c:pt idx="52">
                  <c:v>41907</c:v>
                </c:pt>
                <c:pt idx="53">
                  <c:v>41906</c:v>
                </c:pt>
                <c:pt idx="54">
                  <c:v>41905</c:v>
                </c:pt>
                <c:pt idx="55">
                  <c:v>41904</c:v>
                </c:pt>
                <c:pt idx="56">
                  <c:v>41901</c:v>
                </c:pt>
                <c:pt idx="57">
                  <c:v>41900</c:v>
                </c:pt>
                <c:pt idx="58">
                  <c:v>41899</c:v>
                </c:pt>
                <c:pt idx="59">
                  <c:v>41898</c:v>
                </c:pt>
                <c:pt idx="60">
                  <c:v>41897</c:v>
                </c:pt>
                <c:pt idx="61">
                  <c:v>41894</c:v>
                </c:pt>
                <c:pt idx="62">
                  <c:v>41893</c:v>
                </c:pt>
                <c:pt idx="63">
                  <c:v>41892</c:v>
                </c:pt>
                <c:pt idx="64">
                  <c:v>41891</c:v>
                </c:pt>
                <c:pt idx="65">
                  <c:v>41890</c:v>
                </c:pt>
                <c:pt idx="66">
                  <c:v>41887</c:v>
                </c:pt>
                <c:pt idx="67">
                  <c:v>41886</c:v>
                </c:pt>
                <c:pt idx="68">
                  <c:v>41885</c:v>
                </c:pt>
                <c:pt idx="69">
                  <c:v>41884</c:v>
                </c:pt>
                <c:pt idx="70">
                  <c:v>41883</c:v>
                </c:pt>
                <c:pt idx="71">
                  <c:v>41880</c:v>
                </c:pt>
                <c:pt idx="72">
                  <c:v>41879</c:v>
                </c:pt>
                <c:pt idx="73">
                  <c:v>41878</c:v>
                </c:pt>
                <c:pt idx="74">
                  <c:v>41877</c:v>
                </c:pt>
                <c:pt idx="75">
                  <c:v>41873</c:v>
                </c:pt>
                <c:pt idx="76">
                  <c:v>41872</c:v>
                </c:pt>
                <c:pt idx="77">
                  <c:v>41871</c:v>
                </c:pt>
                <c:pt idx="78">
                  <c:v>41870</c:v>
                </c:pt>
                <c:pt idx="79">
                  <c:v>41869</c:v>
                </c:pt>
                <c:pt idx="80">
                  <c:v>41866</c:v>
                </c:pt>
                <c:pt idx="81">
                  <c:v>41865</c:v>
                </c:pt>
                <c:pt idx="82">
                  <c:v>41864</c:v>
                </c:pt>
                <c:pt idx="83">
                  <c:v>41863</c:v>
                </c:pt>
                <c:pt idx="84">
                  <c:v>41862</c:v>
                </c:pt>
                <c:pt idx="85">
                  <c:v>41859</c:v>
                </c:pt>
                <c:pt idx="86">
                  <c:v>41858</c:v>
                </c:pt>
                <c:pt idx="87">
                  <c:v>41857</c:v>
                </c:pt>
                <c:pt idx="88">
                  <c:v>41856</c:v>
                </c:pt>
                <c:pt idx="89">
                  <c:v>41855</c:v>
                </c:pt>
                <c:pt idx="90">
                  <c:v>41852</c:v>
                </c:pt>
                <c:pt idx="91">
                  <c:v>41851</c:v>
                </c:pt>
                <c:pt idx="92">
                  <c:v>41850</c:v>
                </c:pt>
                <c:pt idx="93">
                  <c:v>41849</c:v>
                </c:pt>
                <c:pt idx="94">
                  <c:v>41848</c:v>
                </c:pt>
                <c:pt idx="95">
                  <c:v>41845</c:v>
                </c:pt>
                <c:pt idx="96">
                  <c:v>41844</c:v>
                </c:pt>
                <c:pt idx="97">
                  <c:v>41843</c:v>
                </c:pt>
                <c:pt idx="98">
                  <c:v>41842</c:v>
                </c:pt>
                <c:pt idx="99">
                  <c:v>41841</c:v>
                </c:pt>
                <c:pt idx="100">
                  <c:v>41838</c:v>
                </c:pt>
                <c:pt idx="101">
                  <c:v>41837</c:v>
                </c:pt>
                <c:pt idx="102">
                  <c:v>41836</c:v>
                </c:pt>
                <c:pt idx="103">
                  <c:v>41835</c:v>
                </c:pt>
                <c:pt idx="104">
                  <c:v>41834</c:v>
                </c:pt>
                <c:pt idx="105">
                  <c:v>41831</c:v>
                </c:pt>
                <c:pt idx="106">
                  <c:v>41830</c:v>
                </c:pt>
                <c:pt idx="107">
                  <c:v>41829</c:v>
                </c:pt>
                <c:pt idx="108">
                  <c:v>41828</c:v>
                </c:pt>
                <c:pt idx="109">
                  <c:v>41827</c:v>
                </c:pt>
                <c:pt idx="110">
                  <c:v>41824</c:v>
                </c:pt>
                <c:pt idx="111">
                  <c:v>41823</c:v>
                </c:pt>
                <c:pt idx="112">
                  <c:v>41822</c:v>
                </c:pt>
                <c:pt idx="113">
                  <c:v>41821</c:v>
                </c:pt>
              </c:numCache>
            </c:numRef>
          </c:cat>
          <c:val>
            <c:numRef>
              <c:f>Sheet1!$C$2:$C$115</c:f>
              <c:numCache>
                <c:formatCode>General</c:formatCode>
                <c:ptCount val="114"/>
                <c:pt idx="0">
                  <c:v>1.304</c:v>
                </c:pt>
                <c:pt idx="1">
                  <c:v>1.3109999999999999</c:v>
                </c:pt>
                <c:pt idx="2">
                  <c:v>1.274</c:v>
                </c:pt>
                <c:pt idx="3">
                  <c:v>1.256</c:v>
                </c:pt>
                <c:pt idx="4">
                  <c:v>1.2490000000000001</c:v>
                </c:pt>
                <c:pt idx="5">
                  <c:v>1.2490000000000001</c:v>
                </c:pt>
                <c:pt idx="6">
                  <c:v>1.2570000000000001</c:v>
                </c:pt>
                <c:pt idx="7">
                  <c:v>1.244</c:v>
                </c:pt>
                <c:pt idx="8">
                  <c:v>1.286</c:v>
                </c:pt>
                <c:pt idx="9">
                  <c:v>1.3129999999999999</c:v>
                </c:pt>
                <c:pt idx="10">
                  <c:v>1.329</c:v>
                </c:pt>
                <c:pt idx="11">
                  <c:v>1.325</c:v>
                </c:pt>
                <c:pt idx="12">
                  <c:v>1.3759999999999999</c:v>
                </c:pt>
                <c:pt idx="13">
                  <c:v>1.419</c:v>
                </c:pt>
                <c:pt idx="14">
                  <c:v>1.3900000000000001</c:v>
                </c:pt>
                <c:pt idx="15">
                  <c:v>1.3820000000000001</c:v>
                </c:pt>
                <c:pt idx="16">
                  <c:v>1.391</c:v>
                </c:pt>
                <c:pt idx="17">
                  <c:v>1.46</c:v>
                </c:pt>
                <c:pt idx="18">
                  <c:v>1.482</c:v>
                </c:pt>
                <c:pt idx="19">
                  <c:v>1.53</c:v>
                </c:pt>
                <c:pt idx="20">
                  <c:v>1.504</c:v>
                </c:pt>
                <c:pt idx="21">
                  <c:v>1.4950000000000001</c:v>
                </c:pt>
                <c:pt idx="22">
                  <c:v>1.538</c:v>
                </c:pt>
                <c:pt idx="23">
                  <c:v>1.552</c:v>
                </c:pt>
                <c:pt idx="24">
                  <c:v>1.514</c:v>
                </c:pt>
                <c:pt idx="25">
                  <c:v>1.5390000000000001</c:v>
                </c:pt>
                <c:pt idx="26">
                  <c:v>1.5049999999999999</c:v>
                </c:pt>
                <c:pt idx="27">
                  <c:v>1.4849999999999999</c:v>
                </c:pt>
                <c:pt idx="28">
                  <c:v>1.5009999999999999</c:v>
                </c:pt>
                <c:pt idx="29">
                  <c:v>1.4950000000000001</c:v>
                </c:pt>
                <c:pt idx="30">
                  <c:v>1.4790000000000001</c:v>
                </c:pt>
                <c:pt idx="31">
                  <c:v>1.496</c:v>
                </c:pt>
                <c:pt idx="32">
                  <c:v>1.5</c:v>
                </c:pt>
                <c:pt idx="33">
                  <c:v>1.464</c:v>
                </c:pt>
                <c:pt idx="34">
                  <c:v>1.4390000000000001</c:v>
                </c:pt>
                <c:pt idx="35">
                  <c:v>1.399</c:v>
                </c:pt>
                <c:pt idx="36">
                  <c:v>1.4530000000000001</c:v>
                </c:pt>
                <c:pt idx="37">
                  <c:v>1.38</c:v>
                </c:pt>
                <c:pt idx="38">
                  <c:v>1.18</c:v>
                </c:pt>
                <c:pt idx="39">
                  <c:v>1.3940000000000001</c:v>
                </c:pt>
                <c:pt idx="40">
                  <c:v>1.4470000000000001</c:v>
                </c:pt>
                <c:pt idx="41">
                  <c:v>1.518</c:v>
                </c:pt>
                <c:pt idx="42">
                  <c:v>1.55</c:v>
                </c:pt>
                <c:pt idx="43">
                  <c:v>1.5699999999999998</c:v>
                </c:pt>
                <c:pt idx="44">
                  <c:v>1.5899999999999999</c:v>
                </c:pt>
                <c:pt idx="45">
                  <c:v>1.6419999999999999</c:v>
                </c:pt>
                <c:pt idx="46">
                  <c:v>1.6890000000000001</c:v>
                </c:pt>
                <c:pt idx="47">
                  <c:v>1.6419999999999999</c:v>
                </c:pt>
                <c:pt idx="48">
                  <c:v>1.667</c:v>
                </c:pt>
                <c:pt idx="49">
                  <c:v>1.74</c:v>
                </c:pt>
                <c:pt idx="50">
                  <c:v>1.7549999999999999</c:v>
                </c:pt>
                <c:pt idx="51">
                  <c:v>1.782</c:v>
                </c:pt>
                <c:pt idx="52">
                  <c:v>1.7690000000000001</c:v>
                </c:pt>
                <c:pt idx="53">
                  <c:v>1.798</c:v>
                </c:pt>
                <c:pt idx="54">
                  <c:v>1.7989999999999999</c:v>
                </c:pt>
                <c:pt idx="55">
                  <c:v>1.8109999999999999</c:v>
                </c:pt>
                <c:pt idx="56">
                  <c:v>1.8420000000000001</c:v>
                </c:pt>
                <c:pt idx="57">
                  <c:v>1.8340000000000001</c:v>
                </c:pt>
                <c:pt idx="58">
                  <c:v>1.7869999999999999</c:v>
                </c:pt>
                <c:pt idx="59">
                  <c:v>1.766</c:v>
                </c:pt>
                <c:pt idx="60">
                  <c:v>1.776</c:v>
                </c:pt>
                <c:pt idx="61">
                  <c:v>1.77</c:v>
                </c:pt>
                <c:pt idx="62">
                  <c:v>1.7370000000000001</c:v>
                </c:pt>
                <c:pt idx="63">
                  <c:v>1.7349999999999999</c:v>
                </c:pt>
                <c:pt idx="64">
                  <c:v>1.7130000000000001</c:v>
                </c:pt>
                <c:pt idx="65">
                  <c:v>1.704</c:v>
                </c:pt>
                <c:pt idx="66">
                  <c:v>1.726</c:v>
                </c:pt>
                <c:pt idx="67">
                  <c:v>1.7730000000000001</c:v>
                </c:pt>
                <c:pt idx="68">
                  <c:v>1.746</c:v>
                </c:pt>
                <c:pt idx="69">
                  <c:v>1.728</c:v>
                </c:pt>
                <c:pt idx="70">
                  <c:v>1.69</c:v>
                </c:pt>
                <c:pt idx="71">
                  <c:v>1.675</c:v>
                </c:pt>
                <c:pt idx="72">
                  <c:v>1.6879999999999999</c:v>
                </c:pt>
                <c:pt idx="73">
                  <c:v>1.6930000000000001</c:v>
                </c:pt>
                <c:pt idx="74">
                  <c:v>1.7269999999999999</c:v>
                </c:pt>
                <c:pt idx="75">
                  <c:v>1.774</c:v>
                </c:pt>
                <c:pt idx="76">
                  <c:v>1.7709999999999999</c:v>
                </c:pt>
                <c:pt idx="77">
                  <c:v>1.796</c:v>
                </c:pt>
                <c:pt idx="78">
                  <c:v>1.772</c:v>
                </c:pt>
                <c:pt idx="79">
                  <c:v>1.806</c:v>
                </c:pt>
                <c:pt idx="80">
                  <c:v>1.7149999999999999</c:v>
                </c:pt>
                <c:pt idx="81">
                  <c:v>1.792</c:v>
                </c:pt>
                <c:pt idx="82">
                  <c:v>1.796</c:v>
                </c:pt>
                <c:pt idx="83">
                  <c:v>1.879</c:v>
                </c:pt>
                <c:pt idx="84">
                  <c:v>1.875</c:v>
                </c:pt>
                <c:pt idx="85">
                  <c:v>1.8479999999999999</c:v>
                </c:pt>
                <c:pt idx="86">
                  <c:v>1.863</c:v>
                </c:pt>
                <c:pt idx="87">
                  <c:v>1.885</c:v>
                </c:pt>
                <c:pt idx="88">
                  <c:v>1.917</c:v>
                </c:pt>
                <c:pt idx="89">
                  <c:v>1.897</c:v>
                </c:pt>
                <c:pt idx="90">
                  <c:v>1.9020000000000001</c:v>
                </c:pt>
                <c:pt idx="91">
                  <c:v>1.958</c:v>
                </c:pt>
                <c:pt idx="92">
                  <c:v>1.9630000000000001</c:v>
                </c:pt>
                <c:pt idx="93">
                  <c:v>1.9180000000000001</c:v>
                </c:pt>
                <c:pt idx="94">
                  <c:v>1.9370000000000001</c:v>
                </c:pt>
                <c:pt idx="95">
                  <c:v>1.929</c:v>
                </c:pt>
                <c:pt idx="96">
                  <c:v>1.968</c:v>
                </c:pt>
                <c:pt idx="97">
                  <c:v>1.9100000000000001</c:v>
                </c:pt>
                <c:pt idx="98">
                  <c:v>1.9409999999999998</c:v>
                </c:pt>
                <c:pt idx="99">
                  <c:v>1.9279999999999999</c:v>
                </c:pt>
                <c:pt idx="100">
                  <c:v>1.95</c:v>
                </c:pt>
                <c:pt idx="101">
                  <c:v>1.931</c:v>
                </c:pt>
                <c:pt idx="102">
                  <c:v>1.9969999999999999</c:v>
                </c:pt>
                <c:pt idx="103">
                  <c:v>1.9969999999999999</c:v>
                </c:pt>
                <c:pt idx="104">
                  <c:v>1.9510000000000001</c:v>
                </c:pt>
                <c:pt idx="105">
                  <c:v>1.948</c:v>
                </c:pt>
                <c:pt idx="106">
                  <c:v>1.9849999999999999</c:v>
                </c:pt>
                <c:pt idx="107">
                  <c:v>2.008</c:v>
                </c:pt>
                <c:pt idx="108">
                  <c:v>1.986</c:v>
                </c:pt>
                <c:pt idx="109">
                  <c:v>2.0619999999999998</c:v>
                </c:pt>
                <c:pt idx="110">
                  <c:v>2.0830000000000002</c:v>
                </c:pt>
                <c:pt idx="111">
                  <c:v>2.073</c:v>
                </c:pt>
                <c:pt idx="112">
                  <c:v>2.093</c:v>
                </c:pt>
                <c:pt idx="113">
                  <c:v>2.0470000000000002</c:v>
                </c:pt>
              </c:numCache>
            </c:numRef>
          </c:val>
          <c:smooth val="0"/>
        </c:ser>
        <c:dLbls>
          <c:showLegendKey val="0"/>
          <c:showVal val="0"/>
          <c:showCatName val="0"/>
          <c:showSerName val="0"/>
          <c:showPercent val="0"/>
          <c:showBubbleSize val="0"/>
        </c:dLbls>
        <c:marker val="1"/>
        <c:smooth val="0"/>
        <c:axId val="66215296"/>
        <c:axId val="66245760"/>
      </c:lineChart>
      <c:dateAx>
        <c:axId val="66215296"/>
        <c:scaling>
          <c:orientation val="minMax"/>
        </c:scaling>
        <c:delete val="0"/>
        <c:axPos val="b"/>
        <c:numFmt formatCode="[$-409]d\-mmm\-yy;@" sourceLinked="1"/>
        <c:majorTickMark val="out"/>
        <c:minorTickMark val="none"/>
        <c:tickLblPos val="nextTo"/>
        <c:txPr>
          <a:bodyPr/>
          <a:lstStyle/>
          <a:p>
            <a:pPr>
              <a:defRPr sz="1000"/>
            </a:pPr>
            <a:endParaRPr lang="en-US"/>
          </a:p>
        </c:txPr>
        <c:crossAx val="66245760"/>
        <c:crosses val="autoZero"/>
        <c:auto val="1"/>
        <c:lblOffset val="100"/>
        <c:baseTimeUnit val="days"/>
      </c:dateAx>
      <c:valAx>
        <c:axId val="6624576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66215296"/>
        <c:crosses val="autoZero"/>
        <c:crossBetween val="between"/>
      </c:valAx>
    </c:plotArea>
    <c:legend>
      <c:legendPos val="r"/>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CF995-E341-4AC6-8060-2E14DFC2912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MY"/>
        </a:p>
      </dgm:t>
    </dgm:pt>
    <dgm:pt modelId="{9B05E58D-9488-4156-85F4-21D66698672F}">
      <dgm:prSet phldrT="[Text]"/>
      <dgm:spPr>
        <a:noFill/>
        <a:ln>
          <a:solidFill>
            <a:srgbClr val="FFC000"/>
          </a:solidFill>
        </a:ln>
      </dgm:spPr>
      <dgm:t>
        <a:bodyPr/>
        <a:lstStyle/>
        <a:p>
          <a:r>
            <a:rPr lang="en-US" dirty="0" smtClean="0">
              <a:solidFill>
                <a:schemeClr val="tx1"/>
              </a:solidFill>
              <a:latin typeface="Trebuchet MS" pitchFamily="34" charset="0"/>
              <a:ea typeface="ＭＳ Ｐゴシック" pitchFamily="34" charset="-128"/>
              <a:cs typeface="Arial" pitchFamily="34" charset="0"/>
            </a:rPr>
            <a:t>Financial services based on </a:t>
          </a:r>
          <a:r>
            <a:rPr lang="en-US" dirty="0" err="1" smtClean="0">
              <a:solidFill>
                <a:schemeClr val="tx1"/>
              </a:solidFill>
              <a:latin typeface="Trebuchet MS" pitchFamily="34" charset="0"/>
              <a:ea typeface="ＭＳ Ｐゴシック" pitchFamily="34" charset="-128"/>
              <a:cs typeface="Arial" pitchFamily="34" charset="0"/>
            </a:rPr>
            <a:t>riba</a:t>
          </a:r>
          <a:r>
            <a:rPr lang="en-US" dirty="0" smtClean="0">
              <a:solidFill>
                <a:schemeClr val="tx1"/>
              </a:solidFill>
              <a:latin typeface="Trebuchet MS" pitchFamily="34" charset="0"/>
              <a:ea typeface="ＭＳ Ｐゴシック" pitchFamily="34" charset="-128"/>
              <a:cs typeface="Arial" pitchFamily="34" charset="0"/>
            </a:rPr>
            <a:t> (interest)</a:t>
          </a:r>
          <a:endParaRPr lang="en-MY" dirty="0">
            <a:solidFill>
              <a:schemeClr val="tx1"/>
            </a:solidFill>
          </a:endParaRPr>
        </a:p>
      </dgm:t>
    </dgm:pt>
    <dgm:pt modelId="{5255A9D4-B0D2-4CD2-AE52-F6316FD7E64C}" type="parTrans" cxnId="{656F13A0-1FF1-4846-A7AF-7BCEE1E03234}">
      <dgm:prSet/>
      <dgm:spPr/>
      <dgm:t>
        <a:bodyPr/>
        <a:lstStyle/>
        <a:p>
          <a:endParaRPr lang="en-MY"/>
        </a:p>
      </dgm:t>
    </dgm:pt>
    <dgm:pt modelId="{5E1CDE40-C6AD-40A9-A179-530A85E9D6C0}" type="sibTrans" cxnId="{656F13A0-1FF1-4846-A7AF-7BCEE1E03234}">
      <dgm:prSet/>
      <dgm:spPr/>
      <dgm:t>
        <a:bodyPr/>
        <a:lstStyle/>
        <a:p>
          <a:endParaRPr lang="en-MY"/>
        </a:p>
      </dgm:t>
    </dgm:pt>
    <dgm:pt modelId="{0497CECA-F8B4-4551-A9CE-638CC600A72D}">
      <dgm:prSet phldrT="[Text]"/>
      <dgm:spPr>
        <a:noFill/>
        <a:ln>
          <a:solidFill>
            <a:srgbClr val="FFC000"/>
          </a:solidFill>
        </a:ln>
      </dgm:spPr>
      <dgm:t>
        <a:bodyPr/>
        <a:lstStyle/>
        <a:p>
          <a:r>
            <a:rPr lang="en-US" dirty="0" smtClean="0">
              <a:solidFill>
                <a:schemeClr val="tx1"/>
              </a:solidFill>
              <a:latin typeface="Trebuchet MS" pitchFamily="34" charset="0"/>
              <a:ea typeface="ＭＳ Ｐゴシック" pitchFamily="34" charset="-128"/>
              <a:cs typeface="Arial" pitchFamily="34" charset="0"/>
            </a:rPr>
            <a:t>Gambling and gaming which are not permitted by </a:t>
          </a:r>
          <a:r>
            <a:rPr lang="en-US" dirty="0" err="1" smtClean="0">
              <a:solidFill>
                <a:schemeClr val="tx1"/>
              </a:solidFill>
              <a:latin typeface="Trebuchet MS" pitchFamily="34" charset="0"/>
              <a:ea typeface="ＭＳ Ｐゴシック" pitchFamily="34" charset="-128"/>
              <a:cs typeface="Arial" pitchFamily="34" charset="0"/>
            </a:rPr>
            <a:t>Shariah</a:t>
          </a:r>
          <a:endParaRPr lang="en-MY" dirty="0">
            <a:solidFill>
              <a:schemeClr val="tx1"/>
            </a:solidFill>
          </a:endParaRPr>
        </a:p>
      </dgm:t>
    </dgm:pt>
    <dgm:pt modelId="{60B1FF86-8E4D-4D4F-9D2F-A2F0D3B4AC12}" type="parTrans" cxnId="{05949B19-D624-412B-BEBE-26864F69622D}">
      <dgm:prSet/>
      <dgm:spPr/>
      <dgm:t>
        <a:bodyPr/>
        <a:lstStyle/>
        <a:p>
          <a:endParaRPr lang="en-MY"/>
        </a:p>
      </dgm:t>
    </dgm:pt>
    <dgm:pt modelId="{40FA641F-11FB-4A84-BBDD-82005E928A10}" type="sibTrans" cxnId="{05949B19-D624-412B-BEBE-26864F69622D}">
      <dgm:prSet/>
      <dgm:spPr/>
      <dgm:t>
        <a:bodyPr/>
        <a:lstStyle/>
        <a:p>
          <a:endParaRPr lang="en-MY"/>
        </a:p>
      </dgm:t>
    </dgm:pt>
    <dgm:pt modelId="{E464516A-79FF-429E-9821-524F4D3AF3E3}">
      <dgm:prSet phldrT="[Text]"/>
      <dgm:spPr>
        <a:noFill/>
        <a:ln>
          <a:solidFill>
            <a:srgbClr val="FFC000"/>
          </a:solidFill>
        </a:ln>
      </dgm:spPr>
      <dgm:t>
        <a:bodyPr/>
        <a:lstStyle/>
        <a:p>
          <a:r>
            <a:rPr lang="en-US" dirty="0" smtClean="0">
              <a:solidFill>
                <a:schemeClr val="tx1"/>
              </a:solidFill>
              <a:latin typeface="Trebuchet MS" pitchFamily="34" charset="0"/>
              <a:ea typeface="ＭＳ Ｐゴシック" pitchFamily="34" charset="-128"/>
              <a:cs typeface="Arial" pitchFamily="34" charset="0"/>
            </a:rPr>
            <a:t>Manufacture or sale of non-halal prohibited commodities</a:t>
          </a:r>
          <a:endParaRPr lang="en-MY" dirty="0">
            <a:solidFill>
              <a:schemeClr val="tx1"/>
            </a:solidFill>
          </a:endParaRPr>
        </a:p>
      </dgm:t>
    </dgm:pt>
    <dgm:pt modelId="{679FA35C-E501-43BC-8A68-FFD435A7C625}" type="parTrans" cxnId="{4DDDC517-789C-42AE-9B4E-E386AC48E9E5}">
      <dgm:prSet/>
      <dgm:spPr/>
      <dgm:t>
        <a:bodyPr/>
        <a:lstStyle/>
        <a:p>
          <a:endParaRPr lang="en-MY"/>
        </a:p>
      </dgm:t>
    </dgm:pt>
    <dgm:pt modelId="{CA02D2C9-DFEF-4F8A-87F1-9FE4A8BBC69B}" type="sibTrans" cxnId="{4DDDC517-789C-42AE-9B4E-E386AC48E9E5}">
      <dgm:prSet/>
      <dgm:spPr/>
      <dgm:t>
        <a:bodyPr/>
        <a:lstStyle/>
        <a:p>
          <a:endParaRPr lang="en-MY"/>
        </a:p>
      </dgm:t>
    </dgm:pt>
    <dgm:pt modelId="{22A424C2-04C3-400F-A172-03975E7E94A9}">
      <dgm:prSet phldrT="[Text]"/>
      <dgm:spPr>
        <a:noFill/>
        <a:ln>
          <a:solidFill>
            <a:srgbClr val="FFC000"/>
          </a:solidFill>
        </a:ln>
      </dgm:spPr>
      <dgm:t>
        <a:bodyPr/>
        <a:lstStyle/>
        <a:p>
          <a:r>
            <a:rPr lang="en-US" dirty="0" smtClean="0">
              <a:solidFill>
                <a:schemeClr val="tx1"/>
              </a:solidFill>
              <a:latin typeface="Trebuchet MS" pitchFamily="34" charset="0"/>
              <a:ea typeface="ＭＳ Ｐゴシック" pitchFamily="34" charset="-128"/>
              <a:cs typeface="Arial" pitchFamily="34" charset="0"/>
            </a:rPr>
            <a:t>Conventional insurance</a:t>
          </a:r>
          <a:endParaRPr lang="en-MY" dirty="0">
            <a:solidFill>
              <a:schemeClr val="tx1"/>
            </a:solidFill>
          </a:endParaRPr>
        </a:p>
      </dgm:t>
    </dgm:pt>
    <dgm:pt modelId="{129A5543-7B43-4EF3-A692-0218D33E99B1}" type="parTrans" cxnId="{D251A28A-1000-4C1E-8046-3735F75706B9}">
      <dgm:prSet/>
      <dgm:spPr/>
      <dgm:t>
        <a:bodyPr/>
        <a:lstStyle/>
        <a:p>
          <a:endParaRPr lang="en-MY"/>
        </a:p>
      </dgm:t>
    </dgm:pt>
    <dgm:pt modelId="{2F42133B-3492-4952-8EF7-0573104D4A80}" type="sibTrans" cxnId="{D251A28A-1000-4C1E-8046-3735F75706B9}">
      <dgm:prSet/>
      <dgm:spPr/>
      <dgm:t>
        <a:bodyPr/>
        <a:lstStyle/>
        <a:p>
          <a:endParaRPr lang="en-MY"/>
        </a:p>
      </dgm:t>
    </dgm:pt>
    <dgm:pt modelId="{383DA945-B333-400A-A341-6D9EF592A63C}">
      <dgm:prSet phldrT="[Text]"/>
      <dgm:spPr>
        <a:noFill/>
        <a:ln>
          <a:solidFill>
            <a:srgbClr val="FFC000"/>
          </a:solidFill>
        </a:ln>
      </dgm:spPr>
      <dgm:t>
        <a:bodyPr/>
        <a:lstStyle/>
        <a:p>
          <a:r>
            <a:rPr lang="en-US" dirty="0" smtClean="0">
              <a:solidFill>
                <a:schemeClr val="tx1"/>
              </a:solidFill>
              <a:latin typeface="Trebuchet MS" pitchFamily="34" charset="0"/>
              <a:ea typeface="ＭＳ Ｐゴシック" pitchFamily="34" charset="-128"/>
              <a:cs typeface="Arial" pitchFamily="34" charset="0"/>
            </a:rPr>
            <a:t>Entertainment activities which are not permitted by </a:t>
          </a:r>
          <a:r>
            <a:rPr lang="en-US" dirty="0" err="1" smtClean="0">
              <a:solidFill>
                <a:schemeClr val="tx1"/>
              </a:solidFill>
              <a:latin typeface="Trebuchet MS" pitchFamily="34" charset="0"/>
              <a:ea typeface="ＭＳ Ｐゴシック" pitchFamily="34" charset="-128"/>
              <a:cs typeface="Arial" pitchFamily="34" charset="0"/>
            </a:rPr>
            <a:t>Shariah</a:t>
          </a:r>
          <a:endParaRPr lang="en-MY" dirty="0">
            <a:solidFill>
              <a:schemeClr val="tx1"/>
            </a:solidFill>
          </a:endParaRPr>
        </a:p>
      </dgm:t>
    </dgm:pt>
    <dgm:pt modelId="{7270A939-E948-41FB-A4B2-811B433916F6}" type="parTrans" cxnId="{E9372D77-D226-4BF1-8A4E-04F0CC4049A7}">
      <dgm:prSet/>
      <dgm:spPr/>
      <dgm:t>
        <a:bodyPr/>
        <a:lstStyle/>
        <a:p>
          <a:endParaRPr lang="en-MY"/>
        </a:p>
      </dgm:t>
    </dgm:pt>
    <dgm:pt modelId="{A2359573-59AF-4432-8F69-3337ACB93045}" type="sibTrans" cxnId="{E9372D77-D226-4BF1-8A4E-04F0CC4049A7}">
      <dgm:prSet/>
      <dgm:spPr/>
      <dgm:t>
        <a:bodyPr/>
        <a:lstStyle/>
        <a:p>
          <a:endParaRPr lang="en-MY"/>
        </a:p>
      </dgm:t>
    </dgm:pt>
    <dgm:pt modelId="{0E2D0AA7-5578-4258-ACF1-6AF0D841D213}">
      <dgm:prSet phldrT="[Text]"/>
      <dgm:spPr>
        <a:noFill/>
        <a:ln>
          <a:solidFill>
            <a:srgbClr val="FFC000"/>
          </a:solidFill>
        </a:ln>
      </dgm:spPr>
      <dgm:t>
        <a:bodyPr/>
        <a:lstStyle/>
        <a:p>
          <a:r>
            <a:rPr lang="en-US" smtClean="0">
              <a:solidFill>
                <a:schemeClr val="tx1"/>
              </a:solidFill>
              <a:latin typeface="Trebuchet MS" pitchFamily="34" charset="0"/>
              <a:ea typeface="ＭＳ Ｐゴシック" pitchFamily="34" charset="-128"/>
              <a:cs typeface="Arial" pitchFamily="34" charset="0"/>
            </a:rPr>
            <a:t>Stock-broking or share trading in securities not approved by Shariah</a:t>
          </a:r>
          <a:endParaRPr lang="en-MY" dirty="0">
            <a:solidFill>
              <a:schemeClr val="tx1"/>
            </a:solidFill>
          </a:endParaRPr>
        </a:p>
      </dgm:t>
    </dgm:pt>
    <dgm:pt modelId="{B6C23BC6-EA11-4D8E-8340-00B6C6DE610C}" type="parTrans" cxnId="{21592FAD-29AA-46FC-A051-151AA6D07924}">
      <dgm:prSet/>
      <dgm:spPr/>
      <dgm:t>
        <a:bodyPr/>
        <a:lstStyle/>
        <a:p>
          <a:endParaRPr lang="en-MY"/>
        </a:p>
      </dgm:t>
    </dgm:pt>
    <dgm:pt modelId="{E10FC644-3B28-458B-9E91-43B8290B791D}" type="sibTrans" cxnId="{21592FAD-29AA-46FC-A051-151AA6D07924}">
      <dgm:prSet/>
      <dgm:spPr/>
      <dgm:t>
        <a:bodyPr/>
        <a:lstStyle/>
        <a:p>
          <a:endParaRPr lang="en-MY"/>
        </a:p>
      </dgm:t>
    </dgm:pt>
    <dgm:pt modelId="{2DCFDF0E-7C84-4EC5-8A75-603E12248247}" type="pres">
      <dgm:prSet presAssocID="{16ACF995-E341-4AC6-8060-2E14DFC29129}" presName="diagram" presStyleCnt="0">
        <dgm:presLayoutVars>
          <dgm:dir/>
          <dgm:resizeHandles val="exact"/>
        </dgm:presLayoutVars>
      </dgm:prSet>
      <dgm:spPr/>
      <dgm:t>
        <a:bodyPr/>
        <a:lstStyle/>
        <a:p>
          <a:endParaRPr lang="en-MY"/>
        </a:p>
      </dgm:t>
    </dgm:pt>
    <dgm:pt modelId="{1AD21D26-2631-4B39-B1F2-349ED93E5CE5}" type="pres">
      <dgm:prSet presAssocID="{9B05E58D-9488-4156-85F4-21D66698672F}" presName="node" presStyleLbl="node1" presStyleIdx="0" presStyleCnt="6">
        <dgm:presLayoutVars>
          <dgm:bulletEnabled val="1"/>
        </dgm:presLayoutVars>
      </dgm:prSet>
      <dgm:spPr/>
      <dgm:t>
        <a:bodyPr/>
        <a:lstStyle/>
        <a:p>
          <a:endParaRPr lang="en-MY"/>
        </a:p>
      </dgm:t>
    </dgm:pt>
    <dgm:pt modelId="{188DF291-BD7B-4D9B-9AEC-267DB27B4DBA}" type="pres">
      <dgm:prSet presAssocID="{5E1CDE40-C6AD-40A9-A179-530A85E9D6C0}" presName="sibTrans" presStyleCnt="0"/>
      <dgm:spPr/>
    </dgm:pt>
    <dgm:pt modelId="{9B0E457A-BEA2-473A-857F-13AB011F8112}" type="pres">
      <dgm:prSet presAssocID="{0497CECA-F8B4-4551-A9CE-638CC600A72D}" presName="node" presStyleLbl="node1" presStyleIdx="1" presStyleCnt="6">
        <dgm:presLayoutVars>
          <dgm:bulletEnabled val="1"/>
        </dgm:presLayoutVars>
      </dgm:prSet>
      <dgm:spPr/>
      <dgm:t>
        <a:bodyPr/>
        <a:lstStyle/>
        <a:p>
          <a:endParaRPr lang="en-MY"/>
        </a:p>
      </dgm:t>
    </dgm:pt>
    <dgm:pt modelId="{B1D149DC-A9B0-4072-AF77-64E0DC82160E}" type="pres">
      <dgm:prSet presAssocID="{40FA641F-11FB-4A84-BBDD-82005E928A10}" presName="sibTrans" presStyleCnt="0"/>
      <dgm:spPr/>
    </dgm:pt>
    <dgm:pt modelId="{7A96D5A4-3318-4A29-9A65-8770268068C5}" type="pres">
      <dgm:prSet presAssocID="{E464516A-79FF-429E-9821-524F4D3AF3E3}" presName="node" presStyleLbl="node1" presStyleIdx="2" presStyleCnt="6">
        <dgm:presLayoutVars>
          <dgm:bulletEnabled val="1"/>
        </dgm:presLayoutVars>
      </dgm:prSet>
      <dgm:spPr/>
      <dgm:t>
        <a:bodyPr/>
        <a:lstStyle/>
        <a:p>
          <a:endParaRPr lang="en-MY"/>
        </a:p>
      </dgm:t>
    </dgm:pt>
    <dgm:pt modelId="{E9A5D0B4-BDEE-4015-8EE8-FC89D144A896}" type="pres">
      <dgm:prSet presAssocID="{CA02D2C9-DFEF-4F8A-87F1-9FE4A8BBC69B}" presName="sibTrans" presStyleCnt="0"/>
      <dgm:spPr/>
    </dgm:pt>
    <dgm:pt modelId="{68FC2136-63B5-4A44-A671-77495270374F}" type="pres">
      <dgm:prSet presAssocID="{22A424C2-04C3-400F-A172-03975E7E94A9}" presName="node" presStyleLbl="node1" presStyleIdx="3" presStyleCnt="6">
        <dgm:presLayoutVars>
          <dgm:bulletEnabled val="1"/>
        </dgm:presLayoutVars>
      </dgm:prSet>
      <dgm:spPr/>
      <dgm:t>
        <a:bodyPr/>
        <a:lstStyle/>
        <a:p>
          <a:endParaRPr lang="en-MY"/>
        </a:p>
      </dgm:t>
    </dgm:pt>
    <dgm:pt modelId="{F8C9D17F-704D-46C1-9B46-A615D6E8B6B9}" type="pres">
      <dgm:prSet presAssocID="{2F42133B-3492-4952-8EF7-0573104D4A80}" presName="sibTrans" presStyleCnt="0"/>
      <dgm:spPr/>
    </dgm:pt>
    <dgm:pt modelId="{DC881213-D1BC-47A9-9242-CA584045513A}" type="pres">
      <dgm:prSet presAssocID="{383DA945-B333-400A-A341-6D9EF592A63C}" presName="node" presStyleLbl="node1" presStyleIdx="4" presStyleCnt="6">
        <dgm:presLayoutVars>
          <dgm:bulletEnabled val="1"/>
        </dgm:presLayoutVars>
      </dgm:prSet>
      <dgm:spPr/>
      <dgm:t>
        <a:bodyPr/>
        <a:lstStyle/>
        <a:p>
          <a:endParaRPr lang="en-MY"/>
        </a:p>
      </dgm:t>
    </dgm:pt>
    <dgm:pt modelId="{9F514E9B-FB14-4C36-B24B-A4348B9606E5}" type="pres">
      <dgm:prSet presAssocID="{A2359573-59AF-4432-8F69-3337ACB93045}" presName="sibTrans" presStyleCnt="0"/>
      <dgm:spPr/>
    </dgm:pt>
    <dgm:pt modelId="{FB697EB2-1886-47ED-B063-2D6B76EC5130}" type="pres">
      <dgm:prSet presAssocID="{0E2D0AA7-5578-4258-ACF1-6AF0D841D213}" presName="node" presStyleLbl="node1" presStyleIdx="5" presStyleCnt="6">
        <dgm:presLayoutVars>
          <dgm:bulletEnabled val="1"/>
        </dgm:presLayoutVars>
      </dgm:prSet>
      <dgm:spPr/>
      <dgm:t>
        <a:bodyPr/>
        <a:lstStyle/>
        <a:p>
          <a:endParaRPr lang="en-MY"/>
        </a:p>
      </dgm:t>
    </dgm:pt>
  </dgm:ptLst>
  <dgm:cxnLst>
    <dgm:cxn modelId="{5766707F-753E-45D2-B169-22321B7672C1}" type="presOf" srcId="{0497CECA-F8B4-4551-A9CE-638CC600A72D}" destId="{9B0E457A-BEA2-473A-857F-13AB011F8112}" srcOrd="0" destOrd="0" presId="urn:microsoft.com/office/officeart/2005/8/layout/default"/>
    <dgm:cxn modelId="{FD33449B-2CBE-463E-BB22-956D9C40A156}" type="presOf" srcId="{9B05E58D-9488-4156-85F4-21D66698672F}" destId="{1AD21D26-2631-4B39-B1F2-349ED93E5CE5}" srcOrd="0" destOrd="0" presId="urn:microsoft.com/office/officeart/2005/8/layout/default"/>
    <dgm:cxn modelId="{62201A45-1C69-4202-82C3-F26FB2F7E2A7}" type="presOf" srcId="{0E2D0AA7-5578-4258-ACF1-6AF0D841D213}" destId="{FB697EB2-1886-47ED-B063-2D6B76EC5130}" srcOrd="0" destOrd="0" presId="urn:microsoft.com/office/officeart/2005/8/layout/default"/>
    <dgm:cxn modelId="{D251A28A-1000-4C1E-8046-3735F75706B9}" srcId="{16ACF995-E341-4AC6-8060-2E14DFC29129}" destId="{22A424C2-04C3-400F-A172-03975E7E94A9}" srcOrd="3" destOrd="0" parTransId="{129A5543-7B43-4EF3-A692-0218D33E99B1}" sibTransId="{2F42133B-3492-4952-8EF7-0573104D4A80}"/>
    <dgm:cxn modelId="{05949B19-D624-412B-BEBE-26864F69622D}" srcId="{16ACF995-E341-4AC6-8060-2E14DFC29129}" destId="{0497CECA-F8B4-4551-A9CE-638CC600A72D}" srcOrd="1" destOrd="0" parTransId="{60B1FF86-8E4D-4D4F-9D2F-A2F0D3B4AC12}" sibTransId="{40FA641F-11FB-4A84-BBDD-82005E928A10}"/>
    <dgm:cxn modelId="{656F13A0-1FF1-4846-A7AF-7BCEE1E03234}" srcId="{16ACF995-E341-4AC6-8060-2E14DFC29129}" destId="{9B05E58D-9488-4156-85F4-21D66698672F}" srcOrd="0" destOrd="0" parTransId="{5255A9D4-B0D2-4CD2-AE52-F6316FD7E64C}" sibTransId="{5E1CDE40-C6AD-40A9-A179-530A85E9D6C0}"/>
    <dgm:cxn modelId="{E9372D77-D226-4BF1-8A4E-04F0CC4049A7}" srcId="{16ACF995-E341-4AC6-8060-2E14DFC29129}" destId="{383DA945-B333-400A-A341-6D9EF592A63C}" srcOrd="4" destOrd="0" parTransId="{7270A939-E948-41FB-A4B2-811B433916F6}" sibTransId="{A2359573-59AF-4432-8F69-3337ACB93045}"/>
    <dgm:cxn modelId="{3E3ECF25-12DF-45C4-A0CB-68E584DFF022}" type="presOf" srcId="{383DA945-B333-400A-A341-6D9EF592A63C}" destId="{DC881213-D1BC-47A9-9242-CA584045513A}" srcOrd="0" destOrd="0" presId="urn:microsoft.com/office/officeart/2005/8/layout/default"/>
    <dgm:cxn modelId="{4DDDC517-789C-42AE-9B4E-E386AC48E9E5}" srcId="{16ACF995-E341-4AC6-8060-2E14DFC29129}" destId="{E464516A-79FF-429E-9821-524F4D3AF3E3}" srcOrd="2" destOrd="0" parTransId="{679FA35C-E501-43BC-8A68-FFD435A7C625}" sibTransId="{CA02D2C9-DFEF-4F8A-87F1-9FE4A8BBC69B}"/>
    <dgm:cxn modelId="{5403F7C0-C137-4B48-B992-AEA6FDE6AC65}" type="presOf" srcId="{22A424C2-04C3-400F-A172-03975E7E94A9}" destId="{68FC2136-63B5-4A44-A671-77495270374F}" srcOrd="0" destOrd="0" presId="urn:microsoft.com/office/officeart/2005/8/layout/default"/>
    <dgm:cxn modelId="{1FA78F43-363A-46AC-8472-9E8C3A52BB69}" type="presOf" srcId="{16ACF995-E341-4AC6-8060-2E14DFC29129}" destId="{2DCFDF0E-7C84-4EC5-8A75-603E12248247}" srcOrd="0" destOrd="0" presId="urn:microsoft.com/office/officeart/2005/8/layout/default"/>
    <dgm:cxn modelId="{53F3A330-3D72-479C-846A-9E1EEE017BA1}" type="presOf" srcId="{E464516A-79FF-429E-9821-524F4D3AF3E3}" destId="{7A96D5A4-3318-4A29-9A65-8770268068C5}" srcOrd="0" destOrd="0" presId="urn:microsoft.com/office/officeart/2005/8/layout/default"/>
    <dgm:cxn modelId="{21592FAD-29AA-46FC-A051-151AA6D07924}" srcId="{16ACF995-E341-4AC6-8060-2E14DFC29129}" destId="{0E2D0AA7-5578-4258-ACF1-6AF0D841D213}" srcOrd="5" destOrd="0" parTransId="{B6C23BC6-EA11-4D8E-8340-00B6C6DE610C}" sibTransId="{E10FC644-3B28-458B-9E91-43B8290B791D}"/>
    <dgm:cxn modelId="{BA8959EE-8E0D-4A64-AB34-0CD6CBF664A3}" type="presParOf" srcId="{2DCFDF0E-7C84-4EC5-8A75-603E12248247}" destId="{1AD21D26-2631-4B39-B1F2-349ED93E5CE5}" srcOrd="0" destOrd="0" presId="urn:microsoft.com/office/officeart/2005/8/layout/default"/>
    <dgm:cxn modelId="{0CA6806B-0E25-4844-8A51-58774686FE65}" type="presParOf" srcId="{2DCFDF0E-7C84-4EC5-8A75-603E12248247}" destId="{188DF291-BD7B-4D9B-9AEC-267DB27B4DBA}" srcOrd="1" destOrd="0" presId="urn:microsoft.com/office/officeart/2005/8/layout/default"/>
    <dgm:cxn modelId="{193958AF-44F0-44B5-813A-C8DC7988D632}" type="presParOf" srcId="{2DCFDF0E-7C84-4EC5-8A75-603E12248247}" destId="{9B0E457A-BEA2-473A-857F-13AB011F8112}" srcOrd="2" destOrd="0" presId="urn:microsoft.com/office/officeart/2005/8/layout/default"/>
    <dgm:cxn modelId="{EA2FAAAF-0356-4FC9-8911-3F12BD6DA42B}" type="presParOf" srcId="{2DCFDF0E-7C84-4EC5-8A75-603E12248247}" destId="{B1D149DC-A9B0-4072-AF77-64E0DC82160E}" srcOrd="3" destOrd="0" presId="urn:microsoft.com/office/officeart/2005/8/layout/default"/>
    <dgm:cxn modelId="{A864AE3A-741C-4DA6-9AA4-EF6B88F3EA68}" type="presParOf" srcId="{2DCFDF0E-7C84-4EC5-8A75-603E12248247}" destId="{7A96D5A4-3318-4A29-9A65-8770268068C5}" srcOrd="4" destOrd="0" presId="urn:microsoft.com/office/officeart/2005/8/layout/default"/>
    <dgm:cxn modelId="{15A1DBA2-B708-47DE-A6C8-DE4A10F23E43}" type="presParOf" srcId="{2DCFDF0E-7C84-4EC5-8A75-603E12248247}" destId="{E9A5D0B4-BDEE-4015-8EE8-FC89D144A896}" srcOrd="5" destOrd="0" presId="urn:microsoft.com/office/officeart/2005/8/layout/default"/>
    <dgm:cxn modelId="{87456172-8B85-4B19-9D41-4097F497DB77}" type="presParOf" srcId="{2DCFDF0E-7C84-4EC5-8A75-603E12248247}" destId="{68FC2136-63B5-4A44-A671-77495270374F}" srcOrd="6" destOrd="0" presId="urn:microsoft.com/office/officeart/2005/8/layout/default"/>
    <dgm:cxn modelId="{679D1D37-78EF-401E-A864-05F92F144A72}" type="presParOf" srcId="{2DCFDF0E-7C84-4EC5-8A75-603E12248247}" destId="{F8C9D17F-704D-46C1-9B46-A615D6E8B6B9}" srcOrd="7" destOrd="0" presId="urn:microsoft.com/office/officeart/2005/8/layout/default"/>
    <dgm:cxn modelId="{CA99FDBC-F2B6-41C3-980E-75423CB83D67}" type="presParOf" srcId="{2DCFDF0E-7C84-4EC5-8A75-603E12248247}" destId="{DC881213-D1BC-47A9-9242-CA584045513A}" srcOrd="8" destOrd="0" presId="urn:microsoft.com/office/officeart/2005/8/layout/default"/>
    <dgm:cxn modelId="{85EEF580-716C-4122-B480-676284528479}" type="presParOf" srcId="{2DCFDF0E-7C84-4EC5-8A75-603E12248247}" destId="{9F514E9B-FB14-4C36-B24B-A4348B9606E5}" srcOrd="9" destOrd="0" presId="urn:microsoft.com/office/officeart/2005/8/layout/default"/>
    <dgm:cxn modelId="{F6F13DE2-13DD-4B0A-ACD6-CAC3D44167DC}" type="presParOf" srcId="{2DCFDF0E-7C84-4EC5-8A75-603E12248247}" destId="{FB697EB2-1886-47ED-B063-2D6B76EC513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E3AE6-9F4C-47C0-9FC8-5FFEBD638818}" type="doc">
      <dgm:prSet loTypeId="urn:microsoft.com/office/officeart/2005/8/layout/radial6" loCatId="relationship" qsTypeId="urn:microsoft.com/office/officeart/2005/8/quickstyle/simple2" qsCatId="simple" csTypeId="urn:microsoft.com/office/officeart/2005/8/colors/accent5_4" csCatId="accent5" phldr="1"/>
      <dgm:spPr/>
      <dgm:t>
        <a:bodyPr/>
        <a:lstStyle/>
        <a:p>
          <a:endParaRPr lang="en-MY"/>
        </a:p>
      </dgm:t>
    </dgm:pt>
    <dgm:pt modelId="{3546C9A1-2B91-4114-9B44-E086FDCD729D}">
      <dgm:prSet phldrT="[Text]">
        <dgm:style>
          <a:lnRef idx="3">
            <a:schemeClr val="lt1"/>
          </a:lnRef>
          <a:fillRef idx="1">
            <a:schemeClr val="accent6"/>
          </a:fillRef>
          <a:effectRef idx="1">
            <a:schemeClr val="accent6"/>
          </a:effectRef>
          <a:fontRef idx="minor">
            <a:schemeClr val="lt1"/>
          </a:fontRef>
        </dgm:style>
      </dgm:prSet>
      <dgm:spPr>
        <a:solidFill>
          <a:srgbClr val="FFC000"/>
        </a:solidFill>
        <a:ln>
          <a:solidFill>
            <a:schemeClr val="accent6">
              <a:lumMod val="60000"/>
              <a:lumOff val="40000"/>
            </a:schemeClr>
          </a:solidFill>
        </a:ln>
      </dgm:spPr>
      <dgm:t>
        <a:bodyPr/>
        <a:lstStyle/>
        <a:p>
          <a:r>
            <a:rPr lang="en-US" dirty="0" smtClean="0">
              <a:solidFill>
                <a:schemeClr val="tx1"/>
              </a:solidFill>
            </a:rPr>
            <a:t>Modes of Issuance</a:t>
          </a:r>
          <a:endParaRPr lang="en-MY" dirty="0">
            <a:solidFill>
              <a:schemeClr val="tx1"/>
            </a:solidFill>
          </a:endParaRPr>
        </a:p>
      </dgm:t>
    </dgm:pt>
    <dgm:pt modelId="{38AF61E2-F178-457F-9A98-17EC396A2555}" type="parTrans" cxnId="{C5E346A2-ABE2-43E0-B0CD-28FBCE683145}">
      <dgm:prSet/>
      <dgm:spPr/>
      <dgm:t>
        <a:bodyPr/>
        <a:lstStyle/>
        <a:p>
          <a:endParaRPr lang="en-MY"/>
        </a:p>
      </dgm:t>
    </dgm:pt>
    <dgm:pt modelId="{D0DBF47B-4300-4ECC-985A-7C43F45C26B5}" type="sibTrans" cxnId="{C5E346A2-ABE2-43E0-B0CD-28FBCE683145}">
      <dgm:prSet/>
      <dgm:spPr/>
      <dgm:t>
        <a:bodyPr/>
        <a:lstStyle/>
        <a:p>
          <a:endParaRPr lang="en-MY"/>
        </a:p>
      </dgm:t>
    </dgm:pt>
    <dgm:pt modelId="{0816B9FB-13C5-4B0F-9471-7597E6445758}">
      <dgm:prSet phldrT="[Text]">
        <dgm:style>
          <a:lnRef idx="3">
            <a:schemeClr val="lt1"/>
          </a:lnRef>
          <a:fillRef idx="1">
            <a:schemeClr val="accent6"/>
          </a:fillRef>
          <a:effectRef idx="1">
            <a:schemeClr val="accent6"/>
          </a:effectRef>
          <a:fontRef idx="minor">
            <a:schemeClr val="lt1"/>
          </a:fontRef>
        </dgm:style>
      </dgm:prSet>
      <dgm:spPr>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a:solidFill>
            <a:schemeClr val="accent6"/>
          </a:solidFill>
        </a:ln>
      </dgm:spPr>
      <dgm:t>
        <a:bodyPr/>
        <a:lstStyle/>
        <a:p>
          <a:r>
            <a:rPr lang="en-US" dirty="0" err="1" smtClean="0">
              <a:solidFill>
                <a:schemeClr val="tx1"/>
              </a:solidFill>
            </a:rPr>
            <a:t>Bookbuilding</a:t>
          </a:r>
          <a:endParaRPr lang="en-MY" dirty="0">
            <a:solidFill>
              <a:schemeClr val="tx1"/>
            </a:solidFill>
          </a:endParaRPr>
        </a:p>
      </dgm:t>
    </dgm:pt>
    <dgm:pt modelId="{1E537F49-55B5-41AA-A568-42B0FC853199}" type="parTrans" cxnId="{78E04013-47FA-4692-BBE5-BF92BEB32658}">
      <dgm:prSet/>
      <dgm:spPr/>
      <dgm:t>
        <a:bodyPr/>
        <a:lstStyle/>
        <a:p>
          <a:endParaRPr lang="en-MY" dirty="0"/>
        </a:p>
      </dgm:t>
    </dgm:pt>
    <dgm:pt modelId="{ED2FA420-A48E-4173-A478-672ED50E6ED9}" type="sibTrans" cxnId="{78E04013-47FA-4692-BBE5-BF92BEB32658}">
      <dgm:prSet>
        <dgm:style>
          <a:lnRef idx="1">
            <a:schemeClr val="accent6"/>
          </a:lnRef>
          <a:fillRef idx="2">
            <a:schemeClr val="accent6"/>
          </a:fillRef>
          <a:effectRef idx="1">
            <a:schemeClr val="accent6"/>
          </a:effectRef>
          <a:fontRef idx="minor">
            <a:schemeClr val="dk1"/>
          </a:fontRef>
        </dgm:style>
      </dgm:prSet>
      <dgm:spPr>
        <a:solidFill>
          <a:srgbClr val="FFE593"/>
        </a:solidFill>
        <a:ln w="28575"/>
      </dgm:spPr>
      <dgm:t>
        <a:bodyPr/>
        <a:lstStyle/>
        <a:p>
          <a:endParaRPr lang="en-MY"/>
        </a:p>
      </dgm:t>
    </dgm:pt>
    <dgm:pt modelId="{76681539-0E67-4F12-87B9-70C538A82736}">
      <dgm:prSet phldrT="[Text]">
        <dgm:style>
          <a:lnRef idx="3">
            <a:schemeClr val="lt1"/>
          </a:lnRef>
          <a:fillRef idx="1">
            <a:schemeClr val="accent6"/>
          </a:fillRef>
          <a:effectRef idx="1">
            <a:schemeClr val="accent6"/>
          </a:effectRef>
          <a:fontRef idx="minor">
            <a:schemeClr val="lt1"/>
          </a:fontRef>
        </dgm:style>
      </dgm:prSet>
      <dgm:spPr>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a:solidFill>
            <a:schemeClr val="accent6"/>
          </a:solidFill>
        </a:ln>
      </dgm:spPr>
      <dgm:t>
        <a:bodyPr/>
        <a:lstStyle/>
        <a:p>
          <a:r>
            <a:rPr lang="en-US" dirty="0" smtClean="0">
              <a:solidFill>
                <a:schemeClr val="tx1"/>
              </a:solidFill>
            </a:rPr>
            <a:t>Bought Deal</a:t>
          </a:r>
          <a:endParaRPr lang="en-MY" dirty="0">
            <a:solidFill>
              <a:schemeClr val="tx1"/>
            </a:solidFill>
          </a:endParaRPr>
        </a:p>
      </dgm:t>
    </dgm:pt>
    <dgm:pt modelId="{2EACA470-05A1-46DE-93FC-AA99A3653756}" type="parTrans" cxnId="{6F8989B7-6BAF-4387-AD89-526E547DCB51}">
      <dgm:prSet/>
      <dgm:spPr/>
      <dgm:t>
        <a:bodyPr/>
        <a:lstStyle/>
        <a:p>
          <a:endParaRPr lang="en-MY"/>
        </a:p>
      </dgm:t>
    </dgm:pt>
    <dgm:pt modelId="{45B2D5EA-2B90-4AA4-A9B4-D7B095E5EE81}" type="sibTrans" cxnId="{6F8989B7-6BAF-4387-AD89-526E547DCB51}">
      <dgm:prSet>
        <dgm:style>
          <a:lnRef idx="1">
            <a:schemeClr val="accent6"/>
          </a:lnRef>
          <a:fillRef idx="2">
            <a:schemeClr val="accent6"/>
          </a:fillRef>
          <a:effectRef idx="1">
            <a:schemeClr val="accent6"/>
          </a:effectRef>
          <a:fontRef idx="minor">
            <a:schemeClr val="dk1"/>
          </a:fontRef>
        </dgm:style>
      </dgm:prSet>
      <dgm:spPr>
        <a:solidFill>
          <a:srgbClr val="FFE593"/>
        </a:solidFill>
        <a:ln w="28575"/>
      </dgm:spPr>
      <dgm:t>
        <a:bodyPr/>
        <a:lstStyle/>
        <a:p>
          <a:endParaRPr lang="en-MY"/>
        </a:p>
      </dgm:t>
    </dgm:pt>
    <dgm:pt modelId="{31517D98-0D21-49F4-9A2E-A5E3D4887D08}">
      <dgm:prSet phldrT="[Text]">
        <dgm:style>
          <a:lnRef idx="3">
            <a:schemeClr val="lt1"/>
          </a:lnRef>
          <a:fillRef idx="1">
            <a:schemeClr val="accent6"/>
          </a:fillRef>
          <a:effectRef idx="1">
            <a:schemeClr val="accent6"/>
          </a:effectRef>
          <a:fontRef idx="minor">
            <a:schemeClr val="lt1"/>
          </a:fontRef>
        </dgm:style>
      </dgm:prSet>
      <dgm:spPr>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a:solidFill>
            <a:schemeClr val="accent6"/>
          </a:solidFill>
        </a:ln>
      </dgm:spPr>
      <dgm:t>
        <a:bodyPr/>
        <a:lstStyle/>
        <a:p>
          <a:r>
            <a:rPr lang="en-US" dirty="0" smtClean="0">
              <a:solidFill>
                <a:schemeClr val="tx1"/>
              </a:solidFill>
            </a:rPr>
            <a:t>Private Placement</a:t>
          </a:r>
          <a:endParaRPr lang="en-MY" dirty="0">
            <a:solidFill>
              <a:schemeClr val="tx1"/>
            </a:solidFill>
          </a:endParaRPr>
        </a:p>
      </dgm:t>
    </dgm:pt>
    <dgm:pt modelId="{CE81E425-5B28-4E9F-B32A-169812AB7031}" type="parTrans" cxnId="{5FA47E15-25C0-499D-813C-F83111D38B48}">
      <dgm:prSet/>
      <dgm:spPr/>
      <dgm:t>
        <a:bodyPr/>
        <a:lstStyle/>
        <a:p>
          <a:endParaRPr lang="en-MY"/>
        </a:p>
      </dgm:t>
    </dgm:pt>
    <dgm:pt modelId="{A2196CDA-57A2-437F-B6E1-F789361966AB}" type="sibTrans" cxnId="{5FA47E15-25C0-499D-813C-F83111D38B48}">
      <dgm:prSet>
        <dgm:style>
          <a:lnRef idx="1">
            <a:schemeClr val="accent6"/>
          </a:lnRef>
          <a:fillRef idx="2">
            <a:schemeClr val="accent6"/>
          </a:fillRef>
          <a:effectRef idx="1">
            <a:schemeClr val="accent6"/>
          </a:effectRef>
          <a:fontRef idx="minor">
            <a:schemeClr val="dk1"/>
          </a:fontRef>
        </dgm:style>
      </dgm:prSet>
      <dgm:spPr>
        <a:solidFill>
          <a:srgbClr val="FFE593"/>
        </a:solidFill>
        <a:ln w="28575"/>
      </dgm:spPr>
      <dgm:t>
        <a:bodyPr/>
        <a:lstStyle/>
        <a:p>
          <a:endParaRPr lang="en-MY"/>
        </a:p>
      </dgm:t>
    </dgm:pt>
    <dgm:pt modelId="{CC1AC911-D41E-47F4-B00A-28BA2A980446}" type="pres">
      <dgm:prSet presAssocID="{66CE3AE6-9F4C-47C0-9FC8-5FFEBD638818}" presName="Name0" presStyleCnt="0">
        <dgm:presLayoutVars>
          <dgm:chMax val="1"/>
          <dgm:dir/>
          <dgm:animLvl val="ctr"/>
          <dgm:resizeHandles val="exact"/>
        </dgm:presLayoutVars>
      </dgm:prSet>
      <dgm:spPr/>
      <dgm:t>
        <a:bodyPr/>
        <a:lstStyle/>
        <a:p>
          <a:endParaRPr lang="en-MY"/>
        </a:p>
      </dgm:t>
    </dgm:pt>
    <dgm:pt modelId="{3EC59E3C-BF01-4C4B-8097-F718438C3FE1}" type="pres">
      <dgm:prSet presAssocID="{3546C9A1-2B91-4114-9B44-E086FDCD729D}" presName="centerShape" presStyleLbl="node0" presStyleIdx="0" presStyleCnt="1" custScaleX="92103" custScaleY="89774"/>
      <dgm:spPr/>
      <dgm:t>
        <a:bodyPr/>
        <a:lstStyle/>
        <a:p>
          <a:endParaRPr lang="en-MY"/>
        </a:p>
      </dgm:t>
    </dgm:pt>
    <dgm:pt modelId="{FDA52BEA-D038-4D75-96E2-7D213FB8D84E}" type="pres">
      <dgm:prSet presAssocID="{0816B9FB-13C5-4B0F-9471-7597E6445758}" presName="node" presStyleLbl="node1" presStyleIdx="0" presStyleCnt="3" custScaleX="116404" custRadScaleRad="88117" custRadScaleInc="-2035">
        <dgm:presLayoutVars>
          <dgm:bulletEnabled val="1"/>
        </dgm:presLayoutVars>
      </dgm:prSet>
      <dgm:spPr/>
      <dgm:t>
        <a:bodyPr/>
        <a:lstStyle/>
        <a:p>
          <a:endParaRPr lang="en-MY"/>
        </a:p>
      </dgm:t>
    </dgm:pt>
    <dgm:pt modelId="{F7996FBF-2A10-4D0C-9D8A-40571DDFBC99}" type="pres">
      <dgm:prSet presAssocID="{0816B9FB-13C5-4B0F-9471-7597E6445758}" presName="dummy" presStyleCnt="0"/>
      <dgm:spPr/>
    </dgm:pt>
    <dgm:pt modelId="{7730FBEA-78EE-4F21-AFFD-34C4A44004DE}" type="pres">
      <dgm:prSet presAssocID="{ED2FA420-A48E-4173-A478-672ED50E6ED9}" presName="sibTrans" presStyleLbl="sibTrans2D1" presStyleIdx="0" presStyleCnt="3"/>
      <dgm:spPr/>
      <dgm:t>
        <a:bodyPr/>
        <a:lstStyle/>
        <a:p>
          <a:endParaRPr lang="en-MY"/>
        </a:p>
      </dgm:t>
    </dgm:pt>
    <dgm:pt modelId="{972BB0FB-CE2A-448A-AF63-2A7FCBEB4A5A}" type="pres">
      <dgm:prSet presAssocID="{76681539-0E67-4F12-87B9-70C538A82736}" presName="node" presStyleLbl="node1" presStyleIdx="1" presStyleCnt="3" custScaleX="111912" custScaleY="101444" custRadScaleRad="89647" custRadScaleInc="-9891">
        <dgm:presLayoutVars>
          <dgm:bulletEnabled val="1"/>
        </dgm:presLayoutVars>
      </dgm:prSet>
      <dgm:spPr/>
      <dgm:t>
        <a:bodyPr/>
        <a:lstStyle/>
        <a:p>
          <a:endParaRPr lang="en-MY"/>
        </a:p>
      </dgm:t>
    </dgm:pt>
    <dgm:pt modelId="{19AAF2D8-62A6-4EF8-9CEF-2B3699622BBB}" type="pres">
      <dgm:prSet presAssocID="{76681539-0E67-4F12-87B9-70C538A82736}" presName="dummy" presStyleCnt="0"/>
      <dgm:spPr/>
    </dgm:pt>
    <dgm:pt modelId="{1343029F-7285-4122-B907-2C66B15FC4E2}" type="pres">
      <dgm:prSet presAssocID="{45B2D5EA-2B90-4AA4-A9B4-D7B095E5EE81}" presName="sibTrans" presStyleLbl="sibTrans2D1" presStyleIdx="1" presStyleCnt="3" custLinFactNeighborX="778" custLinFactNeighborY="-662"/>
      <dgm:spPr/>
      <dgm:t>
        <a:bodyPr/>
        <a:lstStyle/>
        <a:p>
          <a:endParaRPr lang="en-MY"/>
        </a:p>
      </dgm:t>
    </dgm:pt>
    <dgm:pt modelId="{1D0C5C73-9304-4BFE-A63E-972D56F3D5A4}" type="pres">
      <dgm:prSet presAssocID="{31517D98-0D21-49F4-9A2E-A5E3D4887D08}" presName="node" presStyleLbl="node1" presStyleIdx="2" presStyleCnt="3" custScaleX="109231" custScaleY="103380" custRadScaleRad="94027" custRadScaleInc="31539">
        <dgm:presLayoutVars>
          <dgm:bulletEnabled val="1"/>
        </dgm:presLayoutVars>
      </dgm:prSet>
      <dgm:spPr/>
      <dgm:t>
        <a:bodyPr/>
        <a:lstStyle/>
        <a:p>
          <a:endParaRPr lang="en-MY"/>
        </a:p>
      </dgm:t>
    </dgm:pt>
    <dgm:pt modelId="{BD9748F3-A212-4362-ABC2-0DB85914A9AD}" type="pres">
      <dgm:prSet presAssocID="{31517D98-0D21-49F4-9A2E-A5E3D4887D08}" presName="dummy" presStyleCnt="0"/>
      <dgm:spPr/>
    </dgm:pt>
    <dgm:pt modelId="{3530006A-EC0B-4E8E-AF09-BAB13A7E9AB6}" type="pres">
      <dgm:prSet presAssocID="{A2196CDA-57A2-437F-B6E1-F789361966AB}" presName="sibTrans" presStyleLbl="sibTrans2D1" presStyleIdx="2" presStyleCnt="3"/>
      <dgm:spPr/>
      <dgm:t>
        <a:bodyPr/>
        <a:lstStyle/>
        <a:p>
          <a:endParaRPr lang="en-MY"/>
        </a:p>
      </dgm:t>
    </dgm:pt>
  </dgm:ptLst>
  <dgm:cxnLst>
    <dgm:cxn modelId="{0E9AF74C-CF69-41F0-86DB-73C6EC671CAC}" type="presOf" srcId="{31517D98-0D21-49F4-9A2E-A5E3D4887D08}" destId="{1D0C5C73-9304-4BFE-A63E-972D56F3D5A4}" srcOrd="0" destOrd="0" presId="urn:microsoft.com/office/officeart/2005/8/layout/radial6"/>
    <dgm:cxn modelId="{5FA47E15-25C0-499D-813C-F83111D38B48}" srcId="{3546C9A1-2B91-4114-9B44-E086FDCD729D}" destId="{31517D98-0D21-49F4-9A2E-A5E3D4887D08}" srcOrd="2" destOrd="0" parTransId="{CE81E425-5B28-4E9F-B32A-169812AB7031}" sibTransId="{A2196CDA-57A2-437F-B6E1-F789361966AB}"/>
    <dgm:cxn modelId="{73717DA9-FEBE-4510-96D5-AC27A3DEB751}" type="presOf" srcId="{A2196CDA-57A2-437F-B6E1-F789361966AB}" destId="{3530006A-EC0B-4E8E-AF09-BAB13A7E9AB6}" srcOrd="0" destOrd="0" presId="urn:microsoft.com/office/officeart/2005/8/layout/radial6"/>
    <dgm:cxn modelId="{8ED2B03C-A7F7-4CEA-9089-65228675C6A7}" type="presOf" srcId="{76681539-0E67-4F12-87B9-70C538A82736}" destId="{972BB0FB-CE2A-448A-AF63-2A7FCBEB4A5A}" srcOrd="0" destOrd="0" presId="urn:microsoft.com/office/officeart/2005/8/layout/radial6"/>
    <dgm:cxn modelId="{159CAD79-EC0D-4AB8-885B-396919DA0038}" type="presOf" srcId="{45B2D5EA-2B90-4AA4-A9B4-D7B095E5EE81}" destId="{1343029F-7285-4122-B907-2C66B15FC4E2}" srcOrd="0" destOrd="0" presId="urn:microsoft.com/office/officeart/2005/8/layout/radial6"/>
    <dgm:cxn modelId="{47D03321-9936-4CA1-8907-354A2F8E2692}" type="presOf" srcId="{ED2FA420-A48E-4173-A478-672ED50E6ED9}" destId="{7730FBEA-78EE-4F21-AFFD-34C4A44004DE}" srcOrd="0" destOrd="0" presId="urn:microsoft.com/office/officeart/2005/8/layout/radial6"/>
    <dgm:cxn modelId="{61F81266-1590-45CC-9A5D-3DD4656A2871}" type="presOf" srcId="{0816B9FB-13C5-4B0F-9471-7597E6445758}" destId="{FDA52BEA-D038-4D75-96E2-7D213FB8D84E}" srcOrd="0" destOrd="0" presId="urn:microsoft.com/office/officeart/2005/8/layout/radial6"/>
    <dgm:cxn modelId="{7E78CDE8-45EE-4E87-8B13-9693D05C4445}" type="presOf" srcId="{3546C9A1-2B91-4114-9B44-E086FDCD729D}" destId="{3EC59E3C-BF01-4C4B-8097-F718438C3FE1}" srcOrd="0" destOrd="0" presId="urn:microsoft.com/office/officeart/2005/8/layout/radial6"/>
    <dgm:cxn modelId="{8F74D5EB-AEBE-4BFD-B702-16E757F67FEB}" type="presOf" srcId="{66CE3AE6-9F4C-47C0-9FC8-5FFEBD638818}" destId="{CC1AC911-D41E-47F4-B00A-28BA2A980446}" srcOrd="0" destOrd="0" presId="urn:microsoft.com/office/officeart/2005/8/layout/radial6"/>
    <dgm:cxn modelId="{C5E346A2-ABE2-43E0-B0CD-28FBCE683145}" srcId="{66CE3AE6-9F4C-47C0-9FC8-5FFEBD638818}" destId="{3546C9A1-2B91-4114-9B44-E086FDCD729D}" srcOrd="0" destOrd="0" parTransId="{38AF61E2-F178-457F-9A98-17EC396A2555}" sibTransId="{D0DBF47B-4300-4ECC-985A-7C43F45C26B5}"/>
    <dgm:cxn modelId="{78E04013-47FA-4692-BBE5-BF92BEB32658}" srcId="{3546C9A1-2B91-4114-9B44-E086FDCD729D}" destId="{0816B9FB-13C5-4B0F-9471-7597E6445758}" srcOrd="0" destOrd="0" parTransId="{1E537F49-55B5-41AA-A568-42B0FC853199}" sibTransId="{ED2FA420-A48E-4173-A478-672ED50E6ED9}"/>
    <dgm:cxn modelId="{6F8989B7-6BAF-4387-AD89-526E547DCB51}" srcId="{3546C9A1-2B91-4114-9B44-E086FDCD729D}" destId="{76681539-0E67-4F12-87B9-70C538A82736}" srcOrd="1" destOrd="0" parTransId="{2EACA470-05A1-46DE-93FC-AA99A3653756}" sibTransId="{45B2D5EA-2B90-4AA4-A9B4-D7B095E5EE81}"/>
    <dgm:cxn modelId="{7E059E05-0E1E-4A9C-95BA-81E987D18F2B}" type="presParOf" srcId="{CC1AC911-D41E-47F4-B00A-28BA2A980446}" destId="{3EC59E3C-BF01-4C4B-8097-F718438C3FE1}" srcOrd="0" destOrd="0" presId="urn:microsoft.com/office/officeart/2005/8/layout/radial6"/>
    <dgm:cxn modelId="{E9541FDE-092B-4AEB-A250-DE5F6393D7DD}" type="presParOf" srcId="{CC1AC911-D41E-47F4-B00A-28BA2A980446}" destId="{FDA52BEA-D038-4D75-96E2-7D213FB8D84E}" srcOrd="1" destOrd="0" presId="urn:microsoft.com/office/officeart/2005/8/layout/radial6"/>
    <dgm:cxn modelId="{8877F1BB-BDD7-44CA-9819-57ABB7B9AC7F}" type="presParOf" srcId="{CC1AC911-D41E-47F4-B00A-28BA2A980446}" destId="{F7996FBF-2A10-4D0C-9D8A-40571DDFBC99}" srcOrd="2" destOrd="0" presId="urn:microsoft.com/office/officeart/2005/8/layout/radial6"/>
    <dgm:cxn modelId="{F100F97D-EBA3-4B1E-8D60-94A1F354975B}" type="presParOf" srcId="{CC1AC911-D41E-47F4-B00A-28BA2A980446}" destId="{7730FBEA-78EE-4F21-AFFD-34C4A44004DE}" srcOrd="3" destOrd="0" presId="urn:microsoft.com/office/officeart/2005/8/layout/radial6"/>
    <dgm:cxn modelId="{A66B68B4-1225-4D17-B774-2FF413BFC6A9}" type="presParOf" srcId="{CC1AC911-D41E-47F4-B00A-28BA2A980446}" destId="{972BB0FB-CE2A-448A-AF63-2A7FCBEB4A5A}" srcOrd="4" destOrd="0" presId="urn:microsoft.com/office/officeart/2005/8/layout/radial6"/>
    <dgm:cxn modelId="{2880823D-EC1F-4B9D-ACD2-EA932CF83924}" type="presParOf" srcId="{CC1AC911-D41E-47F4-B00A-28BA2A980446}" destId="{19AAF2D8-62A6-4EF8-9CEF-2B3699622BBB}" srcOrd="5" destOrd="0" presId="urn:microsoft.com/office/officeart/2005/8/layout/radial6"/>
    <dgm:cxn modelId="{63C3D8D4-63E2-4979-A5D5-A45DAD59F3A3}" type="presParOf" srcId="{CC1AC911-D41E-47F4-B00A-28BA2A980446}" destId="{1343029F-7285-4122-B907-2C66B15FC4E2}" srcOrd="6" destOrd="0" presId="urn:microsoft.com/office/officeart/2005/8/layout/radial6"/>
    <dgm:cxn modelId="{810EE360-908A-4182-B9D1-7F9ADEE4B5FF}" type="presParOf" srcId="{CC1AC911-D41E-47F4-B00A-28BA2A980446}" destId="{1D0C5C73-9304-4BFE-A63E-972D56F3D5A4}" srcOrd="7" destOrd="0" presId="urn:microsoft.com/office/officeart/2005/8/layout/radial6"/>
    <dgm:cxn modelId="{F3E58704-E10F-4B70-A28E-A65AB4C13A21}" type="presParOf" srcId="{CC1AC911-D41E-47F4-B00A-28BA2A980446}" destId="{BD9748F3-A212-4362-ABC2-0DB85914A9AD}" srcOrd="8" destOrd="0" presId="urn:microsoft.com/office/officeart/2005/8/layout/radial6"/>
    <dgm:cxn modelId="{AD507AAF-D31E-49CD-BC5D-B6A1F9B0D280}" type="presParOf" srcId="{CC1AC911-D41E-47F4-B00A-28BA2A980446}" destId="{3530006A-EC0B-4E8E-AF09-BAB13A7E9AB6}" srcOrd="9" destOrd="0" presId="urn:microsoft.com/office/officeart/2005/8/layout/radial6"/>
  </dgm:cxnLst>
  <dgm:bg>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21D26-2631-4B39-B1F2-349ED93E5CE5}">
      <dsp:nvSpPr>
        <dsp:cNvPr id="0" name=""/>
        <dsp:cNvSpPr/>
      </dsp:nvSpPr>
      <dsp:spPr>
        <a:xfrm>
          <a:off x="0" y="243773"/>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rebuchet MS" pitchFamily="34" charset="0"/>
              <a:ea typeface="ＭＳ Ｐゴシック" pitchFamily="34" charset="-128"/>
              <a:cs typeface="Arial" pitchFamily="34" charset="0"/>
            </a:rPr>
            <a:t>Financial services based on </a:t>
          </a:r>
          <a:r>
            <a:rPr lang="en-US" sz="1900" kern="1200" dirty="0" err="1" smtClean="0">
              <a:solidFill>
                <a:schemeClr val="tx1"/>
              </a:solidFill>
              <a:latin typeface="Trebuchet MS" pitchFamily="34" charset="0"/>
              <a:ea typeface="ＭＳ Ｐゴシック" pitchFamily="34" charset="-128"/>
              <a:cs typeface="Arial" pitchFamily="34" charset="0"/>
            </a:rPr>
            <a:t>riba</a:t>
          </a:r>
          <a:r>
            <a:rPr lang="en-US" sz="1900" kern="1200" dirty="0" smtClean="0">
              <a:solidFill>
                <a:schemeClr val="tx1"/>
              </a:solidFill>
              <a:latin typeface="Trebuchet MS" pitchFamily="34" charset="0"/>
              <a:ea typeface="ＭＳ Ｐゴシック" pitchFamily="34" charset="-128"/>
              <a:cs typeface="Arial" pitchFamily="34" charset="0"/>
            </a:rPr>
            <a:t> (interest)</a:t>
          </a:r>
          <a:endParaRPr lang="en-MY" sz="1900" kern="1200" dirty="0">
            <a:solidFill>
              <a:schemeClr val="tx1"/>
            </a:solidFill>
          </a:endParaRPr>
        </a:p>
      </dsp:txBody>
      <dsp:txXfrm>
        <a:off x="0" y="243773"/>
        <a:ext cx="2355633" cy="1413379"/>
      </dsp:txXfrm>
    </dsp:sp>
    <dsp:sp modelId="{9B0E457A-BEA2-473A-857F-13AB011F8112}">
      <dsp:nvSpPr>
        <dsp:cNvPr id="0" name=""/>
        <dsp:cNvSpPr/>
      </dsp:nvSpPr>
      <dsp:spPr>
        <a:xfrm>
          <a:off x="2591196" y="243773"/>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rebuchet MS" pitchFamily="34" charset="0"/>
              <a:ea typeface="ＭＳ Ｐゴシック" pitchFamily="34" charset="-128"/>
              <a:cs typeface="Arial" pitchFamily="34" charset="0"/>
            </a:rPr>
            <a:t>Gambling and gaming which are not permitted by </a:t>
          </a:r>
          <a:r>
            <a:rPr lang="en-US" sz="1900" kern="1200" dirty="0" err="1" smtClean="0">
              <a:solidFill>
                <a:schemeClr val="tx1"/>
              </a:solidFill>
              <a:latin typeface="Trebuchet MS" pitchFamily="34" charset="0"/>
              <a:ea typeface="ＭＳ Ｐゴシック" pitchFamily="34" charset="-128"/>
              <a:cs typeface="Arial" pitchFamily="34" charset="0"/>
            </a:rPr>
            <a:t>Shariah</a:t>
          </a:r>
          <a:endParaRPr lang="en-MY" sz="1900" kern="1200" dirty="0">
            <a:solidFill>
              <a:schemeClr val="tx1"/>
            </a:solidFill>
          </a:endParaRPr>
        </a:p>
      </dsp:txBody>
      <dsp:txXfrm>
        <a:off x="2591196" y="243773"/>
        <a:ext cx="2355633" cy="1413379"/>
      </dsp:txXfrm>
    </dsp:sp>
    <dsp:sp modelId="{7A96D5A4-3318-4A29-9A65-8770268068C5}">
      <dsp:nvSpPr>
        <dsp:cNvPr id="0" name=""/>
        <dsp:cNvSpPr/>
      </dsp:nvSpPr>
      <dsp:spPr>
        <a:xfrm>
          <a:off x="5182392" y="243773"/>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rebuchet MS" pitchFamily="34" charset="0"/>
              <a:ea typeface="ＭＳ Ｐゴシック" pitchFamily="34" charset="-128"/>
              <a:cs typeface="Arial" pitchFamily="34" charset="0"/>
            </a:rPr>
            <a:t>Manufacture or sale of non-halal prohibited commodities</a:t>
          </a:r>
          <a:endParaRPr lang="en-MY" sz="1900" kern="1200" dirty="0">
            <a:solidFill>
              <a:schemeClr val="tx1"/>
            </a:solidFill>
          </a:endParaRPr>
        </a:p>
      </dsp:txBody>
      <dsp:txXfrm>
        <a:off x="5182392" y="243773"/>
        <a:ext cx="2355633" cy="1413379"/>
      </dsp:txXfrm>
    </dsp:sp>
    <dsp:sp modelId="{68FC2136-63B5-4A44-A671-77495270374F}">
      <dsp:nvSpPr>
        <dsp:cNvPr id="0" name=""/>
        <dsp:cNvSpPr/>
      </dsp:nvSpPr>
      <dsp:spPr>
        <a:xfrm>
          <a:off x="0" y="1892716"/>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rebuchet MS" pitchFamily="34" charset="0"/>
              <a:ea typeface="ＭＳ Ｐゴシック" pitchFamily="34" charset="-128"/>
              <a:cs typeface="Arial" pitchFamily="34" charset="0"/>
            </a:rPr>
            <a:t>Conventional insurance</a:t>
          </a:r>
          <a:endParaRPr lang="en-MY" sz="1900" kern="1200" dirty="0">
            <a:solidFill>
              <a:schemeClr val="tx1"/>
            </a:solidFill>
          </a:endParaRPr>
        </a:p>
      </dsp:txBody>
      <dsp:txXfrm>
        <a:off x="0" y="1892716"/>
        <a:ext cx="2355633" cy="1413379"/>
      </dsp:txXfrm>
    </dsp:sp>
    <dsp:sp modelId="{DC881213-D1BC-47A9-9242-CA584045513A}">
      <dsp:nvSpPr>
        <dsp:cNvPr id="0" name=""/>
        <dsp:cNvSpPr/>
      </dsp:nvSpPr>
      <dsp:spPr>
        <a:xfrm>
          <a:off x="2591196" y="1892716"/>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rebuchet MS" pitchFamily="34" charset="0"/>
              <a:ea typeface="ＭＳ Ｐゴシック" pitchFamily="34" charset="-128"/>
              <a:cs typeface="Arial" pitchFamily="34" charset="0"/>
            </a:rPr>
            <a:t>Entertainment activities which are not permitted by </a:t>
          </a:r>
          <a:r>
            <a:rPr lang="en-US" sz="1900" kern="1200" dirty="0" err="1" smtClean="0">
              <a:solidFill>
                <a:schemeClr val="tx1"/>
              </a:solidFill>
              <a:latin typeface="Trebuchet MS" pitchFamily="34" charset="0"/>
              <a:ea typeface="ＭＳ Ｐゴシック" pitchFamily="34" charset="-128"/>
              <a:cs typeface="Arial" pitchFamily="34" charset="0"/>
            </a:rPr>
            <a:t>Shariah</a:t>
          </a:r>
          <a:endParaRPr lang="en-MY" sz="1900" kern="1200" dirty="0">
            <a:solidFill>
              <a:schemeClr val="tx1"/>
            </a:solidFill>
          </a:endParaRPr>
        </a:p>
      </dsp:txBody>
      <dsp:txXfrm>
        <a:off x="2591196" y="1892716"/>
        <a:ext cx="2355633" cy="1413379"/>
      </dsp:txXfrm>
    </dsp:sp>
    <dsp:sp modelId="{FB697EB2-1886-47ED-B063-2D6B76EC5130}">
      <dsp:nvSpPr>
        <dsp:cNvPr id="0" name=""/>
        <dsp:cNvSpPr/>
      </dsp:nvSpPr>
      <dsp:spPr>
        <a:xfrm>
          <a:off x="5182392" y="1892716"/>
          <a:ext cx="2355633" cy="1413379"/>
        </a:xfrm>
        <a:prstGeom prst="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solidFill>
                <a:schemeClr val="tx1"/>
              </a:solidFill>
              <a:latin typeface="Trebuchet MS" pitchFamily="34" charset="0"/>
              <a:ea typeface="ＭＳ Ｐゴシック" pitchFamily="34" charset="-128"/>
              <a:cs typeface="Arial" pitchFamily="34" charset="0"/>
            </a:rPr>
            <a:t>Stock-broking or share trading in securities not approved by Shariah</a:t>
          </a:r>
          <a:endParaRPr lang="en-MY" sz="1900" kern="1200" dirty="0">
            <a:solidFill>
              <a:schemeClr val="tx1"/>
            </a:solidFill>
          </a:endParaRPr>
        </a:p>
      </dsp:txBody>
      <dsp:txXfrm>
        <a:off x="5182392" y="1892716"/>
        <a:ext cx="2355633" cy="1413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006A-EC0B-4E8E-AF09-BAB13A7E9AB6}">
      <dsp:nvSpPr>
        <dsp:cNvPr id="0" name=""/>
        <dsp:cNvSpPr/>
      </dsp:nvSpPr>
      <dsp:spPr>
        <a:xfrm>
          <a:off x="2091628" y="917583"/>
          <a:ext cx="4464750" cy="4464750"/>
        </a:xfrm>
        <a:prstGeom prst="blockArc">
          <a:avLst>
            <a:gd name="adj1" fmla="val 10222696"/>
            <a:gd name="adj2" fmla="val 15851742"/>
            <a:gd name="adj3" fmla="val 4642"/>
          </a:avLst>
        </a:prstGeom>
        <a:solidFill>
          <a:srgbClr val="FFE593"/>
        </a:solidFill>
        <a:ln w="2857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1343029F-7285-4122-B907-2C66B15FC4E2}">
      <dsp:nvSpPr>
        <dsp:cNvPr id="0" name=""/>
        <dsp:cNvSpPr/>
      </dsp:nvSpPr>
      <dsp:spPr>
        <a:xfrm>
          <a:off x="1908046" y="240616"/>
          <a:ext cx="4464750" cy="4464750"/>
        </a:xfrm>
        <a:prstGeom prst="blockArc">
          <a:avLst>
            <a:gd name="adj1" fmla="val 2113161"/>
            <a:gd name="adj2" fmla="val 9141100"/>
            <a:gd name="adj3" fmla="val 4642"/>
          </a:avLst>
        </a:prstGeom>
        <a:solidFill>
          <a:srgbClr val="FFE593"/>
        </a:solidFill>
        <a:ln w="2857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7730FBEA-78EE-4F21-AFFD-34C4A44004DE}">
      <dsp:nvSpPr>
        <dsp:cNvPr id="0" name=""/>
        <dsp:cNvSpPr/>
      </dsp:nvSpPr>
      <dsp:spPr>
        <a:xfrm>
          <a:off x="1564349" y="907078"/>
          <a:ext cx="4464750" cy="4464750"/>
        </a:xfrm>
        <a:prstGeom prst="blockArc">
          <a:avLst>
            <a:gd name="adj1" fmla="val 16685225"/>
            <a:gd name="adj2" fmla="val 992187"/>
            <a:gd name="adj3" fmla="val 4642"/>
          </a:avLst>
        </a:prstGeom>
        <a:solidFill>
          <a:srgbClr val="FFE593"/>
        </a:solidFill>
        <a:ln w="2857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3EC59E3C-BF01-4C4B-8097-F718438C3FE1}">
      <dsp:nvSpPr>
        <dsp:cNvPr id="0" name=""/>
        <dsp:cNvSpPr/>
      </dsp:nvSpPr>
      <dsp:spPr>
        <a:xfrm>
          <a:off x="3183932" y="1978924"/>
          <a:ext cx="1893693" cy="1845808"/>
        </a:xfrm>
        <a:prstGeom prst="ellipse">
          <a:avLst/>
        </a:prstGeom>
        <a:solidFill>
          <a:srgbClr val="FFC000"/>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Modes of Issuance</a:t>
          </a:r>
          <a:endParaRPr lang="en-MY" sz="2600" kern="1200" dirty="0">
            <a:solidFill>
              <a:schemeClr val="tx1"/>
            </a:solidFill>
          </a:endParaRPr>
        </a:p>
      </dsp:txBody>
      <dsp:txXfrm>
        <a:off x="3461257" y="2249236"/>
        <a:ext cx="1339043" cy="1305184"/>
      </dsp:txXfrm>
    </dsp:sp>
    <dsp:sp modelId="{FDA52BEA-D038-4D75-96E2-7D213FB8D84E}">
      <dsp:nvSpPr>
        <dsp:cNvPr id="0" name=""/>
        <dsp:cNvSpPr/>
      </dsp:nvSpPr>
      <dsp:spPr>
        <a:xfrm>
          <a:off x="3265813" y="260954"/>
          <a:ext cx="1675335" cy="1439242"/>
        </a:xfrm>
        <a:prstGeom prst="ellipse">
          <a:avLst/>
        </a:prstGeom>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w="38100" cap="flat" cmpd="sng" algn="ctr">
          <a:solidFill>
            <a:schemeClr val="accent6"/>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rPr>
            <a:t>Bookbuilding</a:t>
          </a:r>
          <a:endParaRPr lang="en-MY" sz="1500" kern="1200" dirty="0">
            <a:solidFill>
              <a:schemeClr val="tx1"/>
            </a:solidFill>
          </a:endParaRPr>
        </a:p>
      </dsp:txBody>
      <dsp:txXfrm>
        <a:off x="3511160" y="471726"/>
        <a:ext cx="1184641" cy="1017698"/>
      </dsp:txXfrm>
    </dsp:sp>
    <dsp:sp modelId="{972BB0FB-CE2A-448A-AF63-2A7FCBEB4A5A}">
      <dsp:nvSpPr>
        <dsp:cNvPr id="0" name=""/>
        <dsp:cNvSpPr/>
      </dsp:nvSpPr>
      <dsp:spPr>
        <a:xfrm>
          <a:off x="5081754" y="3030084"/>
          <a:ext cx="1610685" cy="1460025"/>
        </a:xfrm>
        <a:prstGeom prst="ellipse">
          <a:avLst/>
        </a:prstGeom>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w="38100" cap="flat" cmpd="sng" algn="ctr">
          <a:solidFill>
            <a:schemeClr val="accent6"/>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Bought Deal</a:t>
          </a:r>
          <a:endParaRPr lang="en-MY" sz="1500" kern="1200" dirty="0">
            <a:solidFill>
              <a:schemeClr val="tx1"/>
            </a:solidFill>
          </a:endParaRPr>
        </a:p>
      </dsp:txBody>
      <dsp:txXfrm>
        <a:off x="5317633" y="3243900"/>
        <a:ext cx="1138927" cy="1032393"/>
      </dsp:txXfrm>
    </dsp:sp>
    <dsp:sp modelId="{1D0C5C73-9304-4BFE-A63E-972D56F3D5A4}">
      <dsp:nvSpPr>
        <dsp:cNvPr id="0" name=""/>
        <dsp:cNvSpPr/>
      </dsp:nvSpPr>
      <dsp:spPr>
        <a:xfrm>
          <a:off x="1388066" y="2770479"/>
          <a:ext cx="1572099" cy="1487889"/>
        </a:xfrm>
        <a:prstGeom prst="ellipse">
          <a:avLst/>
        </a:prstGeom>
        <a:gradFill flip="none" rotWithShape="0">
          <a:gsLst>
            <a:gs pos="0">
              <a:srgbClr val="FAE14C">
                <a:tint val="66000"/>
                <a:satMod val="160000"/>
              </a:srgbClr>
            </a:gs>
            <a:gs pos="50000">
              <a:srgbClr val="FAE14C">
                <a:tint val="44500"/>
                <a:satMod val="160000"/>
              </a:srgbClr>
            </a:gs>
            <a:gs pos="100000">
              <a:srgbClr val="FAE14C">
                <a:tint val="23500"/>
                <a:satMod val="160000"/>
              </a:srgbClr>
            </a:gs>
          </a:gsLst>
          <a:lin ang="2700000" scaled="1"/>
          <a:tileRect/>
        </a:gradFill>
        <a:ln w="38100" cap="flat" cmpd="sng" algn="ctr">
          <a:solidFill>
            <a:schemeClr val="accent6"/>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Private Placement</a:t>
          </a:r>
          <a:endParaRPr lang="en-MY" sz="1500" kern="1200" dirty="0">
            <a:solidFill>
              <a:schemeClr val="tx1"/>
            </a:solidFill>
          </a:endParaRPr>
        </a:p>
      </dsp:txBody>
      <dsp:txXfrm>
        <a:off x="1618295" y="2988375"/>
        <a:ext cx="1111641" cy="10520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MS PGothic" pitchFamily="34" charset="-128"/>
              </a:defRPr>
            </a:lvl1pPr>
          </a:lstStyle>
          <a:p>
            <a:pPr>
              <a:defRPr/>
            </a:pPr>
            <a:fld id="{28FF93FD-70B8-4B70-A48D-7917968C38DD}" type="datetime1">
              <a:rPr lang="en-AU"/>
              <a:pPr>
                <a:defRPr/>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MS PGothic" pitchFamily="34" charset="-128"/>
              </a:defRPr>
            </a:lvl1pPr>
          </a:lstStyle>
          <a:p>
            <a:pPr>
              <a:defRPr/>
            </a:pPr>
            <a:fld id="{BADECA7C-4FBA-432E-84DE-966F3F29FFB3}" type="slidenum">
              <a:rPr lang="en-US"/>
              <a:pPr>
                <a:defRPr/>
              </a:pPr>
              <a:t>‹#›</a:t>
            </a:fld>
            <a:endParaRPr lang="en-US"/>
          </a:p>
        </p:txBody>
      </p:sp>
    </p:spTree>
    <p:extLst>
      <p:ext uri="{BB962C8B-B14F-4D97-AF65-F5344CB8AC3E}">
        <p14:creationId xmlns:p14="http://schemas.microsoft.com/office/powerpoint/2010/main" val="1146128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MS PGothic" pitchFamily="34" charset="-128"/>
              </a:defRPr>
            </a:lvl1pPr>
          </a:lstStyle>
          <a:p>
            <a:pPr>
              <a:defRPr/>
            </a:pPr>
            <a:fld id="{C535B362-B797-4BB5-8A25-F508717AF571}" type="datetime1">
              <a:rPr lang="en-AU"/>
              <a:pPr>
                <a:defRPr/>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MS PGothic" pitchFamily="34" charset="-128"/>
              </a:defRPr>
            </a:lvl1pPr>
          </a:lstStyle>
          <a:p>
            <a:pPr>
              <a:defRPr/>
            </a:pPr>
            <a:fld id="{FAABF1FF-62B5-4057-864D-A1A1171B2A92}" type="slidenum">
              <a:rPr lang="en-US"/>
              <a:pPr>
                <a:defRPr/>
              </a:pPr>
              <a:t>‹#›</a:t>
            </a:fld>
            <a:endParaRPr lang="en-US"/>
          </a:p>
        </p:txBody>
      </p:sp>
    </p:spTree>
    <p:extLst>
      <p:ext uri="{BB962C8B-B14F-4D97-AF65-F5344CB8AC3E}">
        <p14:creationId xmlns:p14="http://schemas.microsoft.com/office/powerpoint/2010/main" val="14516863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800" smtClean="0">
              <a:latin typeface="Trebuchet M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fld id="{F9586BCB-9032-4DC7-81B2-769E674747A2}" type="slidenum">
              <a:rPr lang="en-US" smtClean="0">
                <a:latin typeface="Calibri" pitchFamily="34" charset="0"/>
              </a:rPr>
              <a:pPr eaLnBrk="1" hangingPunct="1"/>
              <a:t>31</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err="1" smtClean="0"/>
              <a:t>Sukuk</a:t>
            </a:r>
            <a:r>
              <a:rPr lang="en-US" dirty="0" smtClean="0"/>
              <a:t> in tandem with conventional bonds</a:t>
            </a:r>
          </a:p>
          <a:p>
            <a:pPr marL="285750" indent="-285750">
              <a:buFontTx/>
              <a:buChar char="-"/>
            </a:pPr>
            <a:r>
              <a:rPr lang="en-US" dirty="0" smtClean="0"/>
              <a:t>Yield is lower, </a:t>
            </a:r>
            <a:r>
              <a:rPr lang="en-US" dirty="0" err="1" smtClean="0"/>
              <a:t>Sukuk</a:t>
            </a:r>
            <a:r>
              <a:rPr lang="en-US" dirty="0" smtClean="0"/>
              <a:t> priced higher. Hence there are more demand for </a:t>
            </a:r>
            <a:r>
              <a:rPr lang="en-US" dirty="0" err="1" smtClean="0"/>
              <a:t>Sukuk</a:t>
            </a:r>
            <a:r>
              <a:rPr lang="en-US" dirty="0" smtClean="0"/>
              <a:t> in the secondary market</a:t>
            </a:r>
            <a:r>
              <a:rPr lang="en-MY" dirty="0" smtClean="0"/>
              <a:t>. </a:t>
            </a:r>
          </a:p>
          <a:p>
            <a:endParaRPr lang="en-MY" dirty="0"/>
          </a:p>
        </p:txBody>
      </p:sp>
      <p:sp>
        <p:nvSpPr>
          <p:cNvPr id="4" name="Slide Number Placeholder 3"/>
          <p:cNvSpPr>
            <a:spLocks noGrp="1"/>
          </p:cNvSpPr>
          <p:nvPr>
            <p:ph type="sldNum" sz="quarter" idx="10"/>
          </p:nvPr>
        </p:nvSpPr>
        <p:spPr/>
        <p:txBody>
          <a:bodyPr/>
          <a:lstStyle/>
          <a:p>
            <a:pPr>
              <a:defRPr/>
            </a:pPr>
            <a:fld id="{FAABF1FF-62B5-4057-864D-A1A1171B2A92}" type="slidenum">
              <a:rPr lang="en-US" smtClean="0"/>
              <a:pPr>
                <a:defRPr/>
              </a:pPr>
              <a:t>34</a:t>
            </a:fld>
            <a:endParaRPr lang="en-US"/>
          </a:p>
        </p:txBody>
      </p:sp>
    </p:spTree>
    <p:extLst>
      <p:ext uri="{BB962C8B-B14F-4D97-AF65-F5344CB8AC3E}">
        <p14:creationId xmlns:p14="http://schemas.microsoft.com/office/powerpoint/2010/main" val="135356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MENA: Middle</a:t>
            </a:r>
            <a:r>
              <a:rPr lang="en-US" baseline="0" dirty="0" smtClean="0"/>
              <a:t> East and North Africa</a:t>
            </a:r>
            <a:endParaRPr lang="en-MY" dirty="0"/>
          </a:p>
        </p:txBody>
      </p:sp>
      <p:sp>
        <p:nvSpPr>
          <p:cNvPr id="4" name="Slide Number Placeholder 3"/>
          <p:cNvSpPr>
            <a:spLocks noGrp="1"/>
          </p:cNvSpPr>
          <p:nvPr>
            <p:ph type="sldNum" sz="quarter" idx="10"/>
          </p:nvPr>
        </p:nvSpPr>
        <p:spPr/>
        <p:txBody>
          <a:bodyPr/>
          <a:lstStyle/>
          <a:p>
            <a:pPr>
              <a:defRPr/>
            </a:pPr>
            <a:fld id="{FAABF1FF-62B5-4057-864D-A1A1171B2A92}" type="slidenum">
              <a:rPr lang="en-US" smtClean="0"/>
              <a:pPr>
                <a:defRPr/>
              </a:pPr>
              <a:t>35</a:t>
            </a:fld>
            <a:endParaRPr lang="en-US"/>
          </a:p>
        </p:txBody>
      </p:sp>
    </p:spTree>
    <p:extLst>
      <p:ext uri="{BB962C8B-B14F-4D97-AF65-F5344CB8AC3E}">
        <p14:creationId xmlns:p14="http://schemas.microsoft.com/office/powerpoint/2010/main" val="248683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
        <p:nvSpPr>
          <p:cNvPr id="2" name="Slide Number Placeholder 1"/>
          <p:cNvSpPr>
            <a:spLocks noGrp="1"/>
          </p:cNvSpPr>
          <p:nvPr>
            <p:ph type="sldNum" sz="quarter" idx="10"/>
          </p:nvPr>
        </p:nvSpPr>
        <p:spPr/>
        <p:txBody>
          <a:bodyPr/>
          <a:lstStyle/>
          <a:p>
            <a:fld id="{005AA6BA-7D86-49BF-8261-29288091E4D5}"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
        <p:nvSpPr>
          <p:cNvPr id="2" name="Slide Number Placeholder 1"/>
          <p:cNvSpPr>
            <a:spLocks noGrp="1"/>
          </p:cNvSpPr>
          <p:nvPr>
            <p:ph type="sldNum" sz="quarter" idx="10"/>
          </p:nvPr>
        </p:nvSpPr>
        <p:spPr/>
        <p:txBody>
          <a:bodyPr/>
          <a:lstStyle/>
          <a:p>
            <a:fld id="{005AA6BA-7D86-49BF-8261-29288091E4D5}"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929221" y="687882"/>
            <a:ext cx="5001158" cy="342626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686121" y="4343436"/>
            <a:ext cx="5485760" cy="4112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2" name="Slide Number Placeholder 1"/>
          <p:cNvSpPr>
            <a:spLocks noGrp="1"/>
          </p:cNvSpPr>
          <p:nvPr>
            <p:ph type="sldNum" sz="quarter" idx="10"/>
          </p:nvPr>
        </p:nvSpPr>
        <p:spPr/>
        <p:txBody>
          <a:bodyPr/>
          <a:lstStyle/>
          <a:p>
            <a:fld id="{005AA6BA-7D86-49BF-8261-29288091E4D5}"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800">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B29DBBA7-6685-4B04-A7F6-6DBC2FE09CD1}" type="slidenum">
              <a:rPr lang="en-US" smtClean="0"/>
              <a:pPr>
                <a:defRPr/>
              </a:pPr>
              <a:t>5</a:t>
            </a:fld>
            <a:endParaRPr lang="en-US"/>
          </a:p>
        </p:txBody>
      </p:sp>
      <p:sp>
        <p:nvSpPr>
          <p:cNvPr id="5" name="Rectangle 4"/>
          <p:cNvSpPr>
            <a:spLocks noChangeArrowheads="1"/>
          </p:cNvSpPr>
          <p:nvPr/>
        </p:nvSpPr>
        <p:spPr bwMode="auto">
          <a:xfrm>
            <a:off x="150549" y="4645848"/>
            <a:ext cx="1031423"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rPr>
              <a:t>IJARAH</a:t>
            </a:r>
          </a:p>
          <a:p>
            <a:pPr algn="ctr">
              <a:defRPr/>
            </a:pPr>
            <a:r>
              <a:rPr lang="en-US" sz="900" b="1">
                <a:ea typeface="MS PGothic" pitchFamily="34" charset="-128"/>
              </a:rPr>
              <a:t>(Leasing)</a:t>
            </a:r>
            <a:endParaRPr lang="en-GB" sz="900" b="1">
              <a:ea typeface="MS PGothic" pitchFamily="34" charset="-128"/>
            </a:endParaRPr>
          </a:p>
        </p:txBody>
      </p:sp>
      <p:sp>
        <p:nvSpPr>
          <p:cNvPr id="6" name="Rectangle 12"/>
          <p:cNvSpPr>
            <a:spLocks noChangeArrowheads="1"/>
          </p:cNvSpPr>
          <p:nvPr/>
        </p:nvSpPr>
        <p:spPr bwMode="auto">
          <a:xfrm>
            <a:off x="2314296" y="4645848"/>
            <a:ext cx="1092283"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rPr>
              <a:t>ISTISNA’</a:t>
            </a:r>
          </a:p>
          <a:p>
            <a:pPr algn="ctr">
              <a:defRPr/>
            </a:pPr>
            <a:r>
              <a:rPr lang="en-US" sz="900" b="1">
                <a:ea typeface="MS PGothic" pitchFamily="34" charset="-128"/>
              </a:rPr>
              <a:t>(Purchase Order)</a:t>
            </a:r>
            <a:endParaRPr lang="en-GB" sz="900" b="1">
              <a:ea typeface="MS PGothic" pitchFamily="34" charset="-128"/>
            </a:endParaRPr>
          </a:p>
        </p:txBody>
      </p:sp>
      <p:sp>
        <p:nvSpPr>
          <p:cNvPr id="7" name="Rectangle 13"/>
          <p:cNvSpPr>
            <a:spLocks noChangeArrowheads="1"/>
          </p:cNvSpPr>
          <p:nvPr/>
        </p:nvSpPr>
        <p:spPr bwMode="auto">
          <a:xfrm>
            <a:off x="3465837" y="4645848"/>
            <a:ext cx="1053845"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rPr>
              <a:t>WAKALAH BIL </a:t>
            </a:r>
          </a:p>
          <a:p>
            <a:pPr algn="ctr">
              <a:defRPr/>
            </a:pPr>
            <a:r>
              <a:rPr lang="en-US" sz="900" b="1">
                <a:ea typeface="MS PGothic" pitchFamily="34" charset="-128"/>
              </a:rPr>
              <a:t>ISTITHMAR </a:t>
            </a:r>
          </a:p>
          <a:p>
            <a:pPr algn="ctr">
              <a:defRPr/>
            </a:pPr>
            <a:r>
              <a:rPr lang="en-US" sz="900" b="1">
                <a:ea typeface="MS PGothic" pitchFamily="34" charset="-128"/>
              </a:rPr>
              <a:t>(Agency Contract)</a:t>
            </a:r>
            <a:endParaRPr lang="en-GB" sz="900" b="1">
              <a:ea typeface="MS PGothic" pitchFamily="34" charset="-128"/>
            </a:endParaRPr>
          </a:p>
        </p:txBody>
      </p:sp>
      <p:sp>
        <p:nvSpPr>
          <p:cNvPr id="8" name="Rectangle 16"/>
          <p:cNvSpPr>
            <a:spLocks noChangeArrowheads="1"/>
          </p:cNvSpPr>
          <p:nvPr/>
        </p:nvSpPr>
        <p:spPr bwMode="auto">
          <a:xfrm>
            <a:off x="136136" y="5058228"/>
            <a:ext cx="1045836" cy="3768445"/>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114300" indent="-114300" algn="just">
              <a:buClr>
                <a:srgbClr val="005C00"/>
              </a:buClr>
              <a:buSzPct val="130000"/>
              <a:buFont typeface="Arial" pitchFamily="34" charset="0"/>
              <a:buChar char="•"/>
              <a:defRPr/>
            </a:pPr>
            <a:r>
              <a:rPr lang="en-US" sz="900">
                <a:ea typeface="MS PGothic" pitchFamily="34" charset="-128"/>
              </a:rPr>
              <a:t>Contract whereby a lessor leases out its asset to a lessee at an agreed rental fee and pre- determined lease period. </a:t>
            </a:r>
          </a:p>
          <a:p>
            <a:pPr marL="114300" indent="-114300">
              <a:buClr>
                <a:srgbClr val="005C00"/>
              </a:buClr>
              <a:buSzPct val="130000"/>
              <a:buFont typeface="Arial" pitchFamily="34" charset="0"/>
              <a:buChar char="•"/>
              <a:defRPr/>
            </a:pPr>
            <a:endParaRPr lang="en-US" sz="900">
              <a:ea typeface="MS PGothic" pitchFamily="34" charset="-128"/>
            </a:endParaRPr>
          </a:p>
          <a:p>
            <a:pPr marL="114300" indent="-114300" algn="just">
              <a:buClr>
                <a:srgbClr val="005C00"/>
              </a:buClr>
              <a:buSzPct val="130000"/>
              <a:buFont typeface="Arial" pitchFamily="34" charset="0"/>
              <a:buChar char="•"/>
              <a:defRPr/>
            </a:pPr>
            <a:r>
              <a:rPr lang="en-US" sz="900">
                <a:ea typeface="MS PGothic" pitchFamily="34" charset="-128"/>
              </a:rPr>
              <a:t>The ownership of the leased asset remains in the hands of the lessor.</a:t>
            </a:r>
            <a:endParaRPr lang="en-GB" sz="900">
              <a:ea typeface="MS PGothic" pitchFamily="34" charset="-128"/>
            </a:endParaRPr>
          </a:p>
        </p:txBody>
      </p:sp>
      <p:sp>
        <p:nvSpPr>
          <p:cNvPr id="9" name="Rectangle 18"/>
          <p:cNvSpPr>
            <a:spLocks noChangeArrowheads="1"/>
          </p:cNvSpPr>
          <p:nvPr/>
        </p:nvSpPr>
        <p:spPr bwMode="auto">
          <a:xfrm>
            <a:off x="2314296" y="5067001"/>
            <a:ext cx="1092283" cy="3759671"/>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114300" indent="-114300" algn="just">
              <a:buClr>
                <a:srgbClr val="005C00"/>
              </a:buClr>
              <a:buSzPct val="130000"/>
              <a:buFont typeface="Arial" pitchFamily="34" charset="0"/>
              <a:buChar char="•"/>
              <a:defRPr/>
            </a:pPr>
            <a:r>
              <a:rPr lang="en-US" sz="900">
                <a:ea typeface="MS PGothic" pitchFamily="34" charset="-128"/>
              </a:rPr>
              <a:t>Contract for a sale and purchase of an asset to be delivered in the future. </a:t>
            </a:r>
          </a:p>
          <a:p>
            <a:pPr marL="114300" indent="-114300" algn="just">
              <a:buClr>
                <a:srgbClr val="005C00"/>
              </a:buClr>
              <a:buSzPct val="130000"/>
              <a:buFont typeface="Arial" pitchFamily="34" charset="0"/>
              <a:buChar char="•"/>
              <a:defRPr/>
            </a:pPr>
            <a:endParaRPr lang="en-US" sz="900">
              <a:ea typeface="MS PGothic" pitchFamily="34" charset="-128"/>
            </a:endParaRPr>
          </a:p>
          <a:p>
            <a:pPr marL="114300" indent="-114300" algn="just">
              <a:buClr>
                <a:srgbClr val="005C00"/>
              </a:buClr>
              <a:buSzPct val="130000"/>
              <a:buFont typeface="Arial" pitchFamily="34" charset="0"/>
              <a:buChar char="•"/>
              <a:defRPr/>
            </a:pPr>
            <a:r>
              <a:rPr lang="en-US" sz="900">
                <a:ea typeface="MS PGothic" pitchFamily="34" charset="-128"/>
              </a:rPr>
              <a:t>Buyer will require a contractor or seller to construct or deliver the asset in the future. </a:t>
            </a:r>
          </a:p>
          <a:p>
            <a:pPr marL="114300" indent="-114300" algn="just">
              <a:buClr>
                <a:srgbClr val="005C00"/>
              </a:buClr>
              <a:buSzPct val="130000"/>
              <a:buFont typeface="Arial" pitchFamily="34" charset="0"/>
              <a:buChar char="•"/>
              <a:defRPr/>
            </a:pPr>
            <a:endParaRPr lang="en-US" sz="900">
              <a:ea typeface="MS PGothic" pitchFamily="34" charset="-128"/>
            </a:endParaRPr>
          </a:p>
          <a:p>
            <a:pPr marL="114300" indent="-114300" algn="just">
              <a:buClr>
                <a:srgbClr val="005C00"/>
              </a:buClr>
              <a:buSzPct val="130000"/>
              <a:buFont typeface="Arial" pitchFamily="34" charset="0"/>
              <a:buChar char="•"/>
              <a:defRPr/>
            </a:pPr>
            <a:r>
              <a:rPr lang="en-US" sz="900">
                <a:ea typeface="MS PGothic" pitchFamily="34" charset="-128"/>
              </a:rPr>
              <a:t>Settlement can be delayed or arranged based on schedule agreed by the partied involved.</a:t>
            </a:r>
            <a:endParaRPr lang="en-GB" sz="900">
              <a:ea typeface="MS PGothic" pitchFamily="34" charset="-128"/>
            </a:endParaRPr>
          </a:p>
        </p:txBody>
      </p:sp>
      <p:sp>
        <p:nvSpPr>
          <p:cNvPr id="10" name="Rectangle 19"/>
          <p:cNvSpPr>
            <a:spLocks noChangeArrowheads="1"/>
          </p:cNvSpPr>
          <p:nvPr/>
        </p:nvSpPr>
        <p:spPr bwMode="auto">
          <a:xfrm>
            <a:off x="3465837" y="5067001"/>
            <a:ext cx="1053845" cy="3759671"/>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114300" indent="-114300" algn="just" defTabSz="914400">
              <a:spcBef>
                <a:spcPct val="10000"/>
              </a:spcBef>
              <a:buSzPct val="100000"/>
              <a:buFontTx/>
              <a:buChar char="•"/>
              <a:tabLst>
                <a:tab pos="114300" algn="l"/>
              </a:tabLst>
              <a:defRPr/>
            </a:pPr>
            <a:r>
              <a:rPr lang="en-AU" sz="900">
                <a:ea typeface="MS PGothic" pitchFamily="34" charset="-128"/>
              </a:rPr>
              <a:t>Contract which involves a principal (fund provider) appoints an agent (Wakeel) to invest funds provided by the principal into Shariah compliant investments or assets and the Wakeel provides its expertise in  managing those investments on behalf of the principal for a particular duration, in order to generate return.</a:t>
            </a:r>
          </a:p>
          <a:p>
            <a:pPr marL="114300" indent="-114300" defTabSz="914400">
              <a:buClr>
                <a:srgbClr val="005C00"/>
              </a:buClr>
              <a:buSzPct val="130000"/>
              <a:buFont typeface="Arial" pitchFamily="34" charset="0"/>
              <a:buChar char="•"/>
              <a:tabLst>
                <a:tab pos="114300" algn="l"/>
              </a:tabLst>
              <a:defRPr/>
            </a:pPr>
            <a:endParaRPr lang="en-US" sz="900">
              <a:ea typeface="MS PGothic" pitchFamily="34" charset="-128"/>
            </a:endParaRPr>
          </a:p>
          <a:p>
            <a:pPr marL="114300" indent="-114300" defTabSz="914400">
              <a:buClr>
                <a:srgbClr val="005C00"/>
              </a:buClr>
              <a:buSzPct val="130000"/>
              <a:tabLst>
                <a:tab pos="114300" algn="l"/>
              </a:tabLst>
              <a:defRPr/>
            </a:pPr>
            <a:endParaRPr lang="en-US" sz="900">
              <a:ea typeface="MS PGothic" pitchFamily="34" charset="-128"/>
            </a:endParaRPr>
          </a:p>
        </p:txBody>
      </p:sp>
      <p:sp>
        <p:nvSpPr>
          <p:cNvPr id="11" name="Rectangle 8"/>
          <p:cNvSpPr>
            <a:spLocks noChangeArrowheads="1"/>
          </p:cNvSpPr>
          <p:nvPr/>
        </p:nvSpPr>
        <p:spPr bwMode="auto">
          <a:xfrm>
            <a:off x="4596557" y="4645848"/>
            <a:ext cx="1082674"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rPr>
              <a:t>MUDHARABAH</a:t>
            </a:r>
          </a:p>
          <a:p>
            <a:pPr algn="ctr">
              <a:defRPr/>
            </a:pPr>
            <a:r>
              <a:rPr lang="en-US" sz="900" b="1">
                <a:ea typeface="MS PGothic" pitchFamily="34" charset="-128"/>
              </a:rPr>
              <a:t>(Profit-Sharing)</a:t>
            </a:r>
            <a:endParaRPr lang="en-GB" sz="900" b="1">
              <a:ea typeface="MS PGothic" pitchFamily="34" charset="-128"/>
            </a:endParaRPr>
          </a:p>
        </p:txBody>
      </p:sp>
      <p:sp>
        <p:nvSpPr>
          <p:cNvPr id="12" name="Rectangle 9"/>
          <p:cNvSpPr>
            <a:spLocks noChangeArrowheads="1"/>
          </p:cNvSpPr>
          <p:nvPr/>
        </p:nvSpPr>
        <p:spPr bwMode="auto">
          <a:xfrm>
            <a:off x="5759311" y="4645848"/>
            <a:ext cx="1002594"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rPr>
              <a:t>MUSHARAKAH</a:t>
            </a:r>
          </a:p>
          <a:p>
            <a:pPr algn="ctr">
              <a:defRPr/>
            </a:pPr>
            <a:r>
              <a:rPr lang="en-US" sz="900" b="1">
                <a:ea typeface="MS PGothic" pitchFamily="34" charset="-128"/>
              </a:rPr>
              <a:t>(Joint Ventures)</a:t>
            </a:r>
            <a:endParaRPr lang="en-GB" sz="900" b="1">
              <a:ea typeface="MS PGothic" pitchFamily="34" charset="-128"/>
            </a:endParaRPr>
          </a:p>
        </p:txBody>
      </p:sp>
      <p:sp>
        <p:nvSpPr>
          <p:cNvPr id="13" name="Rectangle 14"/>
          <p:cNvSpPr>
            <a:spLocks noChangeArrowheads="1"/>
          </p:cNvSpPr>
          <p:nvPr/>
        </p:nvSpPr>
        <p:spPr bwMode="auto">
          <a:xfrm>
            <a:off x="4596557" y="5068464"/>
            <a:ext cx="1082674" cy="3758209"/>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90488" indent="-114300" algn="just">
              <a:spcAft>
                <a:spcPts val="50"/>
              </a:spcAft>
              <a:buClr>
                <a:srgbClr val="005C00"/>
              </a:buClr>
              <a:buSzPct val="130000"/>
              <a:buFont typeface="Arial" pitchFamily="34" charset="0"/>
              <a:buChar char="•"/>
              <a:defRPr/>
            </a:pPr>
            <a:r>
              <a:rPr lang="en-US" sz="900">
                <a:ea typeface="MS PGothic" pitchFamily="34" charset="-128"/>
              </a:rPr>
              <a:t>Contract made between 2 parties to enter into  a venture wherein one party provide the capital (capital provider or Rab al maal) and another party will manage the venture (entrepreneur or mudarib)</a:t>
            </a:r>
          </a:p>
          <a:p>
            <a:pPr marL="90488" indent="-114300" algn="just">
              <a:spcAft>
                <a:spcPts val="50"/>
              </a:spcAft>
              <a:buClr>
                <a:srgbClr val="005C00"/>
              </a:buClr>
              <a:buSzPct val="130000"/>
              <a:buFont typeface="Arial" pitchFamily="34" charset="0"/>
              <a:buChar char="•"/>
              <a:defRPr/>
            </a:pPr>
            <a:r>
              <a:rPr lang="en-US" sz="900">
                <a:ea typeface="MS PGothic" pitchFamily="34" charset="-128"/>
              </a:rPr>
              <a:t>Profit to be distributed based on a pre-agreed ratio  between the capital provider and the entrepreneur, while losses solely borne by the capital provider.</a:t>
            </a:r>
            <a:endParaRPr lang="en-GB" sz="900">
              <a:ea typeface="MS PGothic" pitchFamily="34" charset="-128"/>
            </a:endParaRPr>
          </a:p>
        </p:txBody>
      </p:sp>
      <p:sp>
        <p:nvSpPr>
          <p:cNvPr id="14" name="Rectangle 15"/>
          <p:cNvSpPr>
            <a:spLocks noChangeArrowheads="1"/>
          </p:cNvSpPr>
          <p:nvPr/>
        </p:nvSpPr>
        <p:spPr bwMode="auto">
          <a:xfrm>
            <a:off x="5759311" y="5072851"/>
            <a:ext cx="1002594" cy="3753821"/>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90488" indent="-114300" algn="just">
              <a:buClr>
                <a:srgbClr val="005C00"/>
              </a:buClr>
              <a:buSzPct val="130000"/>
              <a:buFont typeface="Arial" pitchFamily="34" charset="0"/>
              <a:buChar char="•"/>
              <a:defRPr/>
            </a:pPr>
            <a:r>
              <a:rPr lang="en-US" sz="900">
                <a:ea typeface="MS PGothic" pitchFamily="34" charset="-128"/>
              </a:rPr>
              <a:t>Partnership between 2 parties or more to participate in a business venture </a:t>
            </a:r>
          </a:p>
          <a:p>
            <a:pPr marL="90488" indent="-114300" algn="just">
              <a:buClr>
                <a:srgbClr val="005C00"/>
              </a:buClr>
              <a:buSzPct val="130000"/>
              <a:buFont typeface="Arial" pitchFamily="34" charset="0"/>
              <a:buChar char="•"/>
              <a:defRPr/>
            </a:pPr>
            <a:endParaRPr lang="en-US" sz="900">
              <a:ea typeface="MS PGothic" pitchFamily="34" charset="-128"/>
            </a:endParaRPr>
          </a:p>
          <a:p>
            <a:pPr marL="90488" indent="-114300" algn="just">
              <a:buClr>
                <a:srgbClr val="005C00"/>
              </a:buClr>
              <a:buSzPct val="130000"/>
              <a:buFont typeface="Arial" pitchFamily="34" charset="0"/>
              <a:buChar char="•"/>
              <a:defRPr/>
            </a:pPr>
            <a:r>
              <a:rPr lang="en-US" sz="900">
                <a:ea typeface="MS PGothic" pitchFamily="34" charset="-128"/>
              </a:rPr>
              <a:t>Parties contribute capital in the form of cash or in kind.</a:t>
            </a:r>
          </a:p>
          <a:p>
            <a:pPr marL="90488" indent="-114300" algn="just">
              <a:buClr>
                <a:srgbClr val="005C00"/>
              </a:buClr>
              <a:buSzPct val="130000"/>
              <a:buFont typeface="Arial" pitchFamily="34" charset="0"/>
              <a:buChar char="•"/>
              <a:defRPr/>
            </a:pPr>
            <a:endParaRPr lang="en-US" sz="900">
              <a:ea typeface="MS PGothic" pitchFamily="34" charset="-128"/>
            </a:endParaRPr>
          </a:p>
          <a:p>
            <a:pPr marL="90488" indent="-114300" algn="just">
              <a:buClr>
                <a:srgbClr val="005C00"/>
              </a:buClr>
              <a:buSzPct val="130000"/>
              <a:buFont typeface="Arial" pitchFamily="34" charset="0"/>
              <a:buChar char="•"/>
              <a:defRPr/>
            </a:pPr>
            <a:r>
              <a:rPr lang="en-US" sz="900">
                <a:ea typeface="MS PGothic" pitchFamily="34" charset="-128"/>
              </a:rPr>
              <a:t>Profit will be distributed based on a pre-agreed ratio amongst the partners.</a:t>
            </a:r>
          </a:p>
          <a:p>
            <a:pPr marL="90488" indent="-114300" algn="just">
              <a:buClr>
                <a:srgbClr val="005C00"/>
              </a:buClr>
              <a:buSzPct val="130000"/>
              <a:buFont typeface="Arial" pitchFamily="34" charset="0"/>
              <a:buChar char="•"/>
              <a:defRPr/>
            </a:pPr>
            <a:endParaRPr lang="en-US" sz="900">
              <a:ea typeface="MS PGothic" pitchFamily="34" charset="-128"/>
            </a:endParaRPr>
          </a:p>
          <a:p>
            <a:pPr marL="90488" indent="-114300" algn="just">
              <a:buClr>
                <a:srgbClr val="005C00"/>
              </a:buClr>
              <a:buSzPct val="130000"/>
              <a:buFont typeface="Arial" pitchFamily="34" charset="0"/>
              <a:buChar char="•"/>
              <a:defRPr/>
            </a:pPr>
            <a:r>
              <a:rPr lang="en-US" sz="900">
                <a:ea typeface="MS PGothic" pitchFamily="34" charset="-128"/>
              </a:rPr>
              <a:t>Loss is shared on the basis of capital contribution.</a:t>
            </a:r>
            <a:endParaRPr lang="en-GB" sz="900">
              <a:ea typeface="MS PGothic" pitchFamily="34" charset="-128"/>
            </a:endParaRPr>
          </a:p>
        </p:txBody>
      </p:sp>
      <p:sp>
        <p:nvSpPr>
          <p:cNvPr id="15" name="Rectangle 11"/>
          <p:cNvSpPr>
            <a:spLocks noChangeArrowheads="1"/>
          </p:cNvSpPr>
          <p:nvPr/>
        </p:nvSpPr>
        <p:spPr bwMode="auto">
          <a:xfrm>
            <a:off x="1262052" y="4645848"/>
            <a:ext cx="976969" cy="40799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900" b="1">
                <a:ea typeface="MS PGothic" pitchFamily="34" charset="-128"/>
                <a:cs typeface="Arial" pitchFamily="34" charset="0"/>
              </a:rPr>
              <a:t>MURABAHAH</a:t>
            </a:r>
          </a:p>
          <a:p>
            <a:pPr algn="ctr">
              <a:defRPr/>
            </a:pPr>
            <a:r>
              <a:rPr lang="en-US" sz="900" b="1">
                <a:ea typeface="MS PGothic" pitchFamily="34" charset="-128"/>
                <a:cs typeface="Arial" pitchFamily="34" charset="0"/>
              </a:rPr>
              <a:t>(Cost Plus Sale)</a:t>
            </a:r>
            <a:endParaRPr lang="en-GB" sz="900" b="1">
              <a:ea typeface="MS PGothic" pitchFamily="34" charset="-128"/>
              <a:cs typeface="Arial" pitchFamily="34" charset="0"/>
            </a:endParaRPr>
          </a:p>
        </p:txBody>
      </p:sp>
      <p:sp>
        <p:nvSpPr>
          <p:cNvPr id="16" name="Rectangle 17"/>
          <p:cNvSpPr>
            <a:spLocks noChangeArrowheads="1"/>
          </p:cNvSpPr>
          <p:nvPr/>
        </p:nvSpPr>
        <p:spPr bwMode="auto">
          <a:xfrm>
            <a:off x="1262052" y="5058228"/>
            <a:ext cx="976969" cy="3768445"/>
          </a:xfrm>
          <a:prstGeom prst="rect">
            <a:avLst/>
          </a:prstGeom>
          <a:solidFill>
            <a:schemeClr val="bg1">
              <a:lumMod val="95000"/>
            </a:schemeClr>
          </a:solidFill>
          <a:ln w="9525">
            <a:solidFill>
              <a:schemeClr val="bg1">
                <a:lumMod val="85000"/>
              </a:schemeClr>
            </a:solidFill>
            <a:miter lim="800000"/>
            <a:headEnd/>
            <a:tailEnd/>
          </a:ln>
          <a:effectLst/>
        </p:spPr>
        <p:txBody>
          <a:bodyPr/>
          <a:lstStyle/>
          <a:p>
            <a:pPr marL="114300" indent="-114300" algn="just">
              <a:buClr>
                <a:srgbClr val="005C00"/>
              </a:buClr>
              <a:buSzPct val="130000"/>
              <a:buFont typeface="Arial" pitchFamily="34" charset="0"/>
              <a:buChar char="•"/>
              <a:defRPr/>
            </a:pPr>
            <a:r>
              <a:rPr lang="en-US" sz="900">
                <a:ea typeface="MS PGothic" pitchFamily="34" charset="-128"/>
                <a:cs typeface="Arial" pitchFamily="34" charset="0"/>
              </a:rPr>
              <a:t>Contract for a sale and purchase of an asset. </a:t>
            </a:r>
          </a:p>
          <a:p>
            <a:pPr marL="114300" indent="-114300">
              <a:buClr>
                <a:srgbClr val="005C00"/>
              </a:buClr>
              <a:buSzPct val="130000"/>
              <a:buFont typeface="Arial" pitchFamily="34" charset="0"/>
              <a:buChar char="•"/>
              <a:defRPr/>
            </a:pPr>
            <a:endParaRPr lang="en-US" sz="900">
              <a:ea typeface="MS PGothic" pitchFamily="34" charset="-128"/>
              <a:cs typeface="Arial" pitchFamily="34" charset="0"/>
            </a:endParaRPr>
          </a:p>
          <a:p>
            <a:pPr marL="114300" indent="-114300" algn="just">
              <a:buClr>
                <a:srgbClr val="005C00"/>
              </a:buClr>
              <a:buSzPct val="130000"/>
              <a:buFont typeface="Arial" pitchFamily="34" charset="0"/>
              <a:buChar char="•"/>
              <a:defRPr/>
            </a:pPr>
            <a:r>
              <a:rPr lang="en-US" sz="900">
                <a:ea typeface="MS PGothic" pitchFamily="34" charset="-128"/>
                <a:cs typeface="Arial" pitchFamily="34" charset="0"/>
              </a:rPr>
              <a:t>Cost and profit margin are made known upfront and agreed by the parties involved.</a:t>
            </a:r>
            <a:endParaRPr lang="en-GB" sz="900">
              <a:ea typeface="MS PGothic" pitchFamily="34" charset="-128"/>
              <a:cs typeface="Arial" pitchFamily="34" charset="0"/>
            </a:endParaRPr>
          </a:p>
        </p:txBody>
      </p:sp>
    </p:spTree>
    <p:extLst>
      <p:ext uri="{BB962C8B-B14F-4D97-AF65-F5344CB8AC3E}">
        <p14:creationId xmlns:p14="http://schemas.microsoft.com/office/powerpoint/2010/main" val="241892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71DBA2BF-A4DE-4C0D-A59D-53E644E0DE9F}" type="slidenum">
              <a:rPr lang="en-US" smtClean="0">
                <a:latin typeface="Calibri" pitchFamily="34" charset="0"/>
              </a:rPr>
              <a:pPr/>
              <a:t>15</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19D24254-4284-4F55-BF1F-7FB25B829DBE}" type="slidenum">
              <a:rPr lang="en-US" smtClean="0">
                <a:latin typeface="Calibri" pitchFamily="34" charset="0"/>
              </a:rPr>
              <a:pPr/>
              <a:t>16</a:t>
            </a:fld>
            <a:endParaRPr lang="en-US" smtClean="0">
              <a:latin typeface="Calibri" pitchFamily="34" charset="0"/>
            </a:endParaRPr>
          </a:p>
        </p:txBody>
      </p:sp>
      <p:graphicFrame>
        <p:nvGraphicFramePr>
          <p:cNvPr id="6" name="Table 5"/>
          <p:cNvGraphicFramePr>
            <a:graphicFrameLocks noGrp="1"/>
          </p:cNvGraphicFramePr>
          <p:nvPr/>
        </p:nvGraphicFramePr>
        <p:xfrm>
          <a:off x="291081" y="4252888"/>
          <a:ext cx="6341411" cy="4736303"/>
        </p:xfrm>
        <a:graphic>
          <a:graphicData uri="http://schemas.openxmlformats.org/drawingml/2006/table">
            <a:tbl>
              <a:tblPr/>
              <a:tblGrid>
                <a:gridCol w="1914419"/>
                <a:gridCol w="75169"/>
                <a:gridCol w="73570"/>
                <a:gridCol w="75170"/>
                <a:gridCol w="73570"/>
                <a:gridCol w="75169"/>
                <a:gridCol w="73570"/>
                <a:gridCol w="75170"/>
                <a:gridCol w="75169"/>
                <a:gridCol w="73570"/>
                <a:gridCol w="75170"/>
                <a:gridCol w="73570"/>
                <a:gridCol w="75169"/>
                <a:gridCol w="73570"/>
                <a:gridCol w="75170"/>
                <a:gridCol w="73570"/>
                <a:gridCol w="75169"/>
                <a:gridCol w="75170"/>
                <a:gridCol w="73570"/>
                <a:gridCol w="75169"/>
                <a:gridCol w="73570"/>
                <a:gridCol w="75170"/>
                <a:gridCol w="73570"/>
                <a:gridCol w="75169"/>
                <a:gridCol w="73570"/>
                <a:gridCol w="75170"/>
                <a:gridCol w="73570"/>
                <a:gridCol w="75169"/>
                <a:gridCol w="73570"/>
                <a:gridCol w="75170"/>
                <a:gridCol w="73570"/>
                <a:gridCol w="75169"/>
                <a:gridCol w="35186"/>
                <a:gridCol w="75170"/>
                <a:gridCol w="73570"/>
                <a:gridCol w="75169"/>
                <a:gridCol w="73570"/>
                <a:gridCol w="75170"/>
                <a:gridCol w="73570"/>
                <a:gridCol w="75169"/>
                <a:gridCol w="73570"/>
                <a:gridCol w="75170"/>
                <a:gridCol w="73570"/>
                <a:gridCol w="75169"/>
                <a:gridCol w="73570"/>
                <a:gridCol w="75170"/>
                <a:gridCol w="73570"/>
                <a:gridCol w="75169"/>
                <a:gridCol w="73570"/>
                <a:gridCol w="75170"/>
                <a:gridCol w="73570"/>
                <a:gridCol w="75169"/>
                <a:gridCol w="73570"/>
                <a:gridCol w="75170"/>
                <a:gridCol w="75169"/>
                <a:gridCol w="73570"/>
                <a:gridCol w="75170"/>
                <a:gridCol w="73570"/>
                <a:gridCol w="75169"/>
                <a:gridCol w="73570"/>
                <a:gridCol w="75170"/>
              </a:tblGrid>
              <a:tr h="861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KEY WORKSTREAMS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1</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2</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3</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4</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5</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6</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7</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8</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9</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10</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11</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WEEK 12</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APPOINTMENT OF TRANSACTION PARTIES &amp; SET UP</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Appointment of transaction parties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STRUCTURE &amp; TERMS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Draft and finalise structure and term sheet</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LEGAL DUE DILIGENCE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Due diligence kick-off meeting</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Due diligence process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CREDIT RATING</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Credit rating process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Indicative rating available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Final rating available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SHARIAH</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Shariah endorsement of Islamic structure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Prelim Shariah pronouncement</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Final Shariah Approval - Transaction Documents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REGULATORY APPROVALS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FEDERAL GOVERNMENT</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Application for approval</a:t>
                      </a:r>
                      <a:r>
                        <a:rPr kumimoji="0" lang="en-US" sz="600" b="0" i="0" u="none" strike="noStrike" cap="none" normalizeH="0" baseline="30000" smtClean="0">
                          <a:ln>
                            <a:noFill/>
                          </a:ln>
                          <a:solidFill>
                            <a:srgbClr val="000000"/>
                          </a:solidFill>
                          <a:effectLst/>
                          <a:latin typeface="Trebuchet MS" pitchFamily="34" charset="0"/>
                          <a:ea typeface="MS PGothic" pitchFamily="34" charset="-128"/>
                        </a:rPr>
                        <a:t>1</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SECURITIES COMMISSION</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Preparation of SC subpack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Verification of SC subpack</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Submission to SC ICM on the Islamic structure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1695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Clearance from SC ICM and SC approval (Deemed Approved)</a:t>
                      </a:r>
                    </a:p>
                  </a:txBody>
                  <a:tcPr marL="1457" marR="1457" marT="1330" marB="0" anchor="b"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DOCUMENTATION</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Information Memorandum</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Preparation of IM</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Verification of IM</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Printing of IM</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Lodgement of IM</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Trebuchet MS" pitchFamily="34" charset="0"/>
                          <a:ea typeface="MS PGothic" pitchFamily="34" charset="-128"/>
                        </a:rPr>
                        <a:t>Legal Documentation</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Preparation and finalisation of legal documents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Execution of documents, programme ready for launch</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MARKETING</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Marketing and distribution</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LAUNCH</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Bookbuild, launch and price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70C0"/>
                          </a:solidFill>
                          <a:effectLst/>
                          <a:latin typeface="Trebuchet MS" pitchFamily="34" charset="0"/>
                          <a:ea typeface="MS PGothic" pitchFamily="34" charset="-128"/>
                        </a:rPr>
                        <a:t>ISSUANCE PROCESS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Legal Counsels deliver legal opinions</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FFFFFF"/>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Compliance of conditions precedent</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Issue Request</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BNM issuance procedure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r h="861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Issuance</a:t>
                      </a:r>
                    </a:p>
                  </a:txBody>
                  <a:tcPr marL="1457" marR="1457" marT="1330" marB="0" anchor="ctr" horzOverflow="overflow">
                    <a:lnL w="6350" cap="flat" cmpd="sng" algn="ctr">
                      <a:solidFill>
                        <a:srgbClr val="A5A5A5"/>
                      </a:solidFill>
                      <a:prstDash val="dot"/>
                      <a:round/>
                      <a:headEnd type="none" w="med" len="med"/>
                      <a:tailEnd type="none" w="med" len="med"/>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w="6350" cap="flat" cmpd="sng" algn="ctr">
                      <a:solidFill>
                        <a:srgbClr val="A5A5A5"/>
                      </a:solidFill>
                      <a:prstDash val="dot"/>
                      <a:round/>
                      <a:headEnd type="none" w="med" len="med"/>
                      <a:tailEnd type="none" w="med" len="med"/>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rebuchet MS" pitchFamily="34" charset="0"/>
                          <a:ea typeface="MS PGothic" pitchFamily="34" charset="-128"/>
                        </a:rPr>
                        <a:t> </a:t>
                      </a:r>
                    </a:p>
                  </a:txBody>
                  <a:tcPr marL="1457" marR="1457" marT="1330" marB="0" anchor="ctr" horzOverflow="overflow">
                    <a:lnL>
                      <a:noFill/>
                    </a:lnL>
                    <a:lnR w="6350" cap="flat" cmpd="sng" algn="ctr">
                      <a:solidFill>
                        <a:srgbClr val="A5A5A5"/>
                      </a:solidFill>
                      <a:prstDash val="dot"/>
                      <a:round/>
                      <a:headEnd type="none" w="med" len="med"/>
                      <a:tailEnd type="none" w="med" len="med"/>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a:noFill/>
                    </a:lnTlToBr>
                    <a:lnBlToTr>
                      <a:noFill/>
                    </a:lnBlToTr>
                    <a:noFill/>
                  </a:tcPr>
                </a:tc>
              </a:tr>
            </a:tbl>
          </a:graphicData>
        </a:graphic>
      </p:graphicFrame>
      <p:sp>
        <p:nvSpPr>
          <p:cNvPr id="7" name="Rectangle 6"/>
          <p:cNvSpPr/>
          <p:nvPr/>
        </p:nvSpPr>
        <p:spPr>
          <a:xfrm>
            <a:off x="291082" y="5616966"/>
            <a:ext cx="6323818" cy="414773"/>
          </a:xfrm>
          <a:prstGeom prst="rect">
            <a:avLst/>
          </a:prstGeom>
          <a:noFill/>
          <a:ln w="2857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800">
              <a:solidFill>
                <a:srgbClr val="FFFFFF"/>
              </a:solidFill>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ts val="1500"/>
              </a:lnSpc>
              <a:spcBef>
                <a:spcPct val="0"/>
              </a:spcBef>
              <a:spcAft>
                <a:spcPts val="600"/>
              </a:spcAft>
              <a:buFont typeface="+mj-lt"/>
              <a:buNone/>
            </a:pPr>
            <a:r>
              <a:rPr lang="en-US" sz="1000" b="1" u="sng" smtClean="0"/>
              <a:t>Fees for Arranger, Legal, Reporting Accountant, Shariah Advisory, Listing Agent. Fiscal Agent </a:t>
            </a:r>
          </a:p>
          <a:p>
            <a:pPr algn="just">
              <a:lnSpc>
                <a:spcPts val="1500"/>
              </a:lnSpc>
              <a:spcBef>
                <a:spcPct val="0"/>
              </a:spcBef>
              <a:spcAft>
                <a:spcPts val="600"/>
              </a:spcAft>
              <a:buFont typeface="+mj-lt"/>
              <a:buNone/>
            </a:pPr>
            <a:r>
              <a:rPr lang="en-US" sz="1000" smtClean="0"/>
              <a:t>Indicative amount only, subject to scope of work and further discussion/negotiation with the relevant parties. In relation to arranger fees it shall be payable according to payment milestone to be agreed</a:t>
            </a:r>
          </a:p>
          <a:p>
            <a:pPr algn="just">
              <a:lnSpc>
                <a:spcPts val="1500"/>
              </a:lnSpc>
              <a:spcBef>
                <a:spcPct val="0"/>
              </a:spcBef>
              <a:spcAft>
                <a:spcPts val="600"/>
              </a:spcAft>
              <a:buFont typeface="+mj-lt"/>
              <a:buNone/>
            </a:pPr>
            <a:endParaRPr lang="en-US" sz="1000" smtClean="0"/>
          </a:p>
          <a:p>
            <a:pPr algn="just">
              <a:lnSpc>
                <a:spcPts val="1500"/>
              </a:lnSpc>
              <a:spcBef>
                <a:spcPct val="0"/>
              </a:spcBef>
              <a:spcAft>
                <a:spcPts val="600"/>
              </a:spcAft>
              <a:buFont typeface="+mj-lt"/>
              <a:buNone/>
            </a:pPr>
            <a:r>
              <a:rPr lang="en-US" sz="1000" b="1" u="sng" smtClean="0"/>
              <a:t>Principal Adviser Fee </a:t>
            </a:r>
            <a:endParaRPr lang="en-US" sz="1000" smtClean="0"/>
          </a:p>
          <a:p>
            <a:pPr algn="just">
              <a:lnSpc>
                <a:spcPts val="1500"/>
              </a:lnSpc>
              <a:spcBef>
                <a:spcPct val="0"/>
              </a:spcBef>
              <a:spcAft>
                <a:spcPts val="600"/>
              </a:spcAft>
              <a:buFont typeface="+mj-lt"/>
              <a:buNone/>
            </a:pPr>
            <a:r>
              <a:rPr lang="en-US" sz="1000" smtClean="0"/>
              <a:t>Upon discretion of the Issuer</a:t>
            </a:r>
          </a:p>
          <a:p>
            <a:pPr algn="just">
              <a:lnSpc>
                <a:spcPts val="1500"/>
              </a:lnSpc>
              <a:spcBef>
                <a:spcPct val="0"/>
              </a:spcBef>
              <a:spcAft>
                <a:spcPts val="600"/>
              </a:spcAft>
              <a:buFont typeface="+mj-lt"/>
              <a:buNone/>
            </a:pPr>
            <a:endParaRPr lang="en-US" sz="1000" smtClean="0"/>
          </a:p>
          <a:p>
            <a:pPr algn="just">
              <a:lnSpc>
                <a:spcPts val="1500"/>
              </a:lnSpc>
              <a:spcBef>
                <a:spcPct val="0"/>
              </a:spcBef>
              <a:spcAft>
                <a:spcPts val="600"/>
              </a:spcAft>
              <a:buFont typeface="+mj-lt"/>
              <a:buNone/>
            </a:pPr>
            <a:r>
              <a:rPr lang="en-US" sz="1000" b="1" u="sng" smtClean="0"/>
              <a:t>Regulatory Fee</a:t>
            </a:r>
          </a:p>
          <a:p>
            <a:pPr algn="just">
              <a:lnSpc>
                <a:spcPts val="1500"/>
              </a:lnSpc>
              <a:spcBef>
                <a:spcPct val="0"/>
              </a:spcBef>
              <a:spcAft>
                <a:spcPts val="600"/>
              </a:spcAft>
              <a:buFont typeface="+mj-lt"/>
              <a:buNone/>
            </a:pPr>
            <a:r>
              <a:rPr lang="en-US" sz="1000" smtClean="0"/>
              <a:t>Application fee to Securities Commission Malaysia of MYR10,000 and lodgment of Offering Circular of MYR500 (Total RM10,500).</a:t>
            </a:r>
          </a:p>
          <a:p>
            <a:pPr algn="just">
              <a:lnSpc>
                <a:spcPts val="1500"/>
              </a:lnSpc>
              <a:spcBef>
                <a:spcPct val="0"/>
              </a:spcBef>
              <a:spcAft>
                <a:spcPts val="600"/>
              </a:spcAft>
              <a:buFont typeface="+mj-lt"/>
              <a:buNone/>
            </a:pPr>
            <a:endParaRPr lang="en-US" sz="1000" smtClean="0"/>
          </a:p>
          <a:p>
            <a:pPr algn="just">
              <a:lnSpc>
                <a:spcPts val="1500"/>
              </a:lnSpc>
              <a:spcBef>
                <a:spcPct val="0"/>
              </a:spcBef>
              <a:spcAft>
                <a:spcPts val="600"/>
              </a:spcAft>
              <a:buFont typeface="+mj-lt"/>
              <a:buNone/>
            </a:pPr>
            <a:r>
              <a:rPr lang="en-US" sz="1000" b="1" u="sng" smtClean="0"/>
              <a:t>Miscellaneous Fee</a:t>
            </a:r>
          </a:p>
          <a:p>
            <a:pPr algn="just">
              <a:lnSpc>
                <a:spcPts val="1500"/>
              </a:lnSpc>
              <a:spcBef>
                <a:spcPct val="0"/>
              </a:spcBef>
              <a:spcAft>
                <a:spcPts val="600"/>
              </a:spcAft>
              <a:buFont typeface="+mj-lt"/>
              <a:buNone/>
            </a:pPr>
            <a:r>
              <a:rPr lang="en-US" sz="1000" smtClean="0"/>
              <a:t>The estimated out-of-pocket expenses may include Bank Negara Malaysia fee, travelling, printing, telephone charges etc</a:t>
            </a:r>
          </a:p>
          <a:p>
            <a:pPr algn="just">
              <a:lnSpc>
                <a:spcPts val="1500"/>
              </a:lnSpc>
              <a:spcBef>
                <a:spcPct val="0"/>
              </a:spcBef>
              <a:spcAft>
                <a:spcPts val="600"/>
              </a:spcAft>
              <a:buFont typeface="+mj-lt"/>
              <a:buNone/>
            </a:pPr>
            <a:endParaRPr lang="en-US" sz="1000" smtClean="0"/>
          </a:p>
          <a:p>
            <a:pPr algn="just">
              <a:lnSpc>
                <a:spcPts val="1500"/>
              </a:lnSpc>
              <a:spcBef>
                <a:spcPct val="0"/>
              </a:spcBef>
              <a:spcAft>
                <a:spcPts val="600"/>
              </a:spcAft>
              <a:buFont typeface="+mj-lt"/>
              <a:buNone/>
            </a:pPr>
            <a:r>
              <a:rPr lang="en-US" sz="1000" b="1" u="sng" smtClean="0"/>
              <a:t>Rating Fee &amp; Rating Surveillance Fee</a:t>
            </a:r>
          </a:p>
          <a:p>
            <a:pPr algn="just">
              <a:lnSpc>
                <a:spcPts val="1500"/>
              </a:lnSpc>
              <a:spcBef>
                <a:spcPct val="0"/>
              </a:spcBef>
              <a:spcAft>
                <a:spcPts val="600"/>
              </a:spcAft>
              <a:buFont typeface="+mj-lt"/>
              <a:buNone/>
            </a:pPr>
            <a:r>
              <a:rPr lang="en-US" sz="1000" smtClean="0"/>
              <a:t>Approximation based on international rating agency fee of corporate rating flat fee of USD70,000 and issuance rating of 0.05% on issuance size (assuming total issuance of USD1.0 billion) or USD50,000, whichever is higher and annual surveillance fee of USD60,000</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1722DE40-0A3B-46E7-989B-61941DA32836}" type="slidenum">
              <a:rPr lang="en-US" smtClean="0">
                <a:latin typeface="Calibri" pitchFamily="34" charset="0"/>
              </a:rPr>
              <a:pPr/>
              <a:t>17</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fontAlgn="auto">
              <a:spcBef>
                <a:spcPts val="0"/>
              </a:spcBef>
              <a:spcAft>
                <a:spcPts val="300"/>
              </a:spcAft>
              <a:defRPr/>
            </a:pPr>
            <a:r>
              <a:rPr lang="en-US" sz="1000" dirty="0">
                <a:latin typeface="Trebuchet MS" pitchFamily="34" charset="0"/>
                <a:ea typeface="MS PGothic" panose="020B0600070205080204" pitchFamily="34" charset="-128"/>
                <a:cs typeface="Arial"/>
              </a:rPr>
              <a:t>Notes:</a:t>
            </a:r>
          </a:p>
          <a:p>
            <a:pPr marL="114300" indent="-114300" algn="just" fontAlgn="auto">
              <a:spcBef>
                <a:spcPts val="0"/>
              </a:spcBef>
              <a:spcAft>
                <a:spcPts val="300"/>
              </a:spcAft>
              <a:buFont typeface="+mj-lt"/>
              <a:buAutoNum type="arabicPeriod"/>
              <a:defRPr/>
            </a:pPr>
            <a:r>
              <a:rPr lang="en-US" sz="1000" dirty="0">
                <a:latin typeface="Trebuchet MS" pitchFamily="34" charset="0"/>
                <a:ea typeface="MS PGothic" panose="020B0600070205080204" pitchFamily="34" charset="-128"/>
                <a:cs typeface="Arial"/>
              </a:rPr>
              <a:t>Fees are indicative only and subject to negotiation with relevant parties.</a:t>
            </a:r>
          </a:p>
          <a:p>
            <a:pPr marL="114300" indent="-114300" algn="just" fontAlgn="auto">
              <a:spcBef>
                <a:spcPts val="0"/>
              </a:spcBef>
              <a:spcAft>
                <a:spcPts val="300"/>
              </a:spcAft>
              <a:buFont typeface="+mj-lt"/>
              <a:buAutoNum type="arabicPeriod"/>
              <a:defRPr/>
            </a:pPr>
            <a:r>
              <a:rPr lang="en-US" sz="1000" dirty="0" smtClean="0">
                <a:latin typeface="Trebuchet MS" pitchFamily="34" charset="0"/>
                <a:ea typeface="MS PGothic" panose="020B0600070205080204" pitchFamily="34" charset="-128"/>
                <a:cs typeface="Arial"/>
              </a:rPr>
              <a:t>SC </a:t>
            </a:r>
            <a:r>
              <a:rPr lang="en-US" sz="1000" dirty="0">
                <a:latin typeface="Trebuchet MS" pitchFamily="34" charset="0"/>
                <a:ea typeface="MS PGothic" panose="020B0600070205080204" pitchFamily="34" charset="-128"/>
                <a:cs typeface="Arial"/>
              </a:rPr>
              <a:t>submission fee </a:t>
            </a:r>
            <a:r>
              <a:rPr lang="en-US" sz="1000" dirty="0" smtClean="0">
                <a:latin typeface="Trebuchet MS" pitchFamily="34" charset="0"/>
                <a:ea typeface="MS PGothic" panose="020B0600070205080204" pitchFamily="34" charset="-128"/>
                <a:cs typeface="Arial"/>
              </a:rPr>
              <a:t>is </a:t>
            </a:r>
            <a:r>
              <a:rPr lang="en-US" sz="1000" dirty="0">
                <a:latin typeface="Trebuchet MS" pitchFamily="34" charset="0"/>
                <a:ea typeface="MS PGothic" panose="020B0600070205080204" pitchFamily="34" charset="-128"/>
                <a:cs typeface="Arial"/>
              </a:rPr>
              <a:t>RM50,000 for each of the </a:t>
            </a:r>
            <a:r>
              <a:rPr lang="en-US" sz="1000" dirty="0" err="1">
                <a:latin typeface="Trebuchet MS" pitchFamily="34" charset="0"/>
                <a:ea typeface="MS PGothic" panose="020B0600070205080204" pitchFamily="34" charset="-128"/>
                <a:cs typeface="Arial"/>
              </a:rPr>
              <a:t>Sukuk</a:t>
            </a:r>
            <a:r>
              <a:rPr lang="en-US" sz="1000" dirty="0">
                <a:latin typeface="Trebuchet MS" pitchFamily="34" charset="0"/>
                <a:ea typeface="MS PGothic" panose="020B0600070205080204" pitchFamily="34" charset="-128"/>
                <a:cs typeface="Arial"/>
              </a:rPr>
              <a:t> </a:t>
            </a:r>
            <a:r>
              <a:rPr lang="en-US" sz="1000" dirty="0" err="1">
                <a:latin typeface="Trebuchet MS" pitchFamily="34" charset="0"/>
                <a:ea typeface="MS PGothic" panose="020B0600070205080204" pitchFamily="34" charset="-128"/>
                <a:cs typeface="Arial"/>
              </a:rPr>
              <a:t>Programme</a:t>
            </a:r>
            <a:r>
              <a:rPr lang="en-US" sz="1000" dirty="0">
                <a:latin typeface="Trebuchet MS" pitchFamily="34" charset="0"/>
                <a:ea typeface="MS PGothic" panose="020B0600070205080204" pitchFamily="34" charset="-128"/>
                <a:cs typeface="Arial"/>
              </a:rPr>
              <a:t> and lodgment fee for Trust Deed and IM of RM500 each.</a:t>
            </a:r>
          </a:p>
          <a:p>
            <a:pPr marL="114300" indent="-114300" algn="just" fontAlgn="auto">
              <a:spcBef>
                <a:spcPts val="0"/>
              </a:spcBef>
              <a:spcAft>
                <a:spcPts val="300"/>
              </a:spcAft>
              <a:buFont typeface="+mj-lt"/>
              <a:buAutoNum type="arabicPeriod"/>
              <a:defRPr/>
            </a:pPr>
            <a:r>
              <a:rPr lang="en-US" sz="1000" kern="0" dirty="0" smtClean="0">
                <a:solidFill>
                  <a:srgbClr val="000000"/>
                </a:solidFill>
                <a:latin typeface="Trebuchet MS" pitchFamily="34" charset="0"/>
                <a:ea typeface="MS PGothic" panose="020B0600070205080204" pitchFamily="34" charset="-128"/>
                <a:cs typeface="Arial"/>
              </a:rPr>
              <a:t>The </a:t>
            </a:r>
            <a:r>
              <a:rPr lang="en-US" sz="1000" kern="0" dirty="0">
                <a:solidFill>
                  <a:srgbClr val="000000"/>
                </a:solidFill>
                <a:latin typeface="Trebuchet MS" pitchFamily="34" charset="0"/>
                <a:ea typeface="MS PGothic" panose="020B0600070205080204" pitchFamily="34" charset="-128"/>
                <a:cs typeface="Arial"/>
              </a:rPr>
              <a:t>upfront and annual Trustee fees is quoted based on the standard market rates and subject to negotiation with the trustee.</a:t>
            </a:r>
          </a:p>
          <a:p>
            <a:pPr marL="114300" indent="-114300" algn="just" fontAlgn="auto">
              <a:spcBef>
                <a:spcPts val="0"/>
              </a:spcBef>
              <a:spcAft>
                <a:spcPts val="300"/>
              </a:spcAft>
              <a:buFont typeface="+mj-lt"/>
              <a:buAutoNum type="arabicPeriod"/>
              <a:defRPr/>
            </a:pPr>
            <a:r>
              <a:rPr lang="en-US" sz="1000" kern="0" dirty="0">
                <a:solidFill>
                  <a:srgbClr val="000000"/>
                </a:solidFill>
                <a:latin typeface="Trebuchet MS" pitchFamily="34" charset="0"/>
                <a:ea typeface="MS PGothic" panose="020B0600070205080204" pitchFamily="34" charset="-128"/>
                <a:cs typeface="Arial"/>
              </a:rPr>
              <a:t>Indicative estimate based on issuance of </a:t>
            </a:r>
            <a:r>
              <a:rPr lang="en-US" sz="1000" kern="0" dirty="0" smtClean="0">
                <a:solidFill>
                  <a:srgbClr val="000000"/>
                </a:solidFill>
                <a:latin typeface="Trebuchet MS" pitchFamily="34" charset="0"/>
                <a:ea typeface="MS PGothic" panose="020B0600070205080204" pitchFamily="34" charset="-128"/>
                <a:cs typeface="Arial"/>
              </a:rPr>
              <a:t>RM500.0 </a:t>
            </a:r>
            <a:r>
              <a:rPr lang="en-US" sz="1000" kern="0" dirty="0">
                <a:solidFill>
                  <a:srgbClr val="000000"/>
                </a:solidFill>
                <a:latin typeface="Trebuchet MS" pitchFamily="34" charset="0"/>
                <a:ea typeface="MS PGothic" panose="020B0600070205080204" pitchFamily="34" charset="-128"/>
                <a:cs typeface="Arial"/>
              </a:rPr>
              <a:t>million in </a:t>
            </a:r>
            <a:r>
              <a:rPr lang="en-US" sz="1000" kern="0" dirty="0" smtClean="0">
                <a:solidFill>
                  <a:srgbClr val="000000"/>
                </a:solidFill>
                <a:latin typeface="Trebuchet MS" pitchFamily="34" charset="0"/>
                <a:ea typeface="MS PGothic" panose="020B0600070205080204" pitchFamily="34" charset="-128"/>
                <a:cs typeface="Arial"/>
              </a:rPr>
              <a:t>1 </a:t>
            </a:r>
            <a:r>
              <a:rPr lang="en-US" sz="1000" kern="0" dirty="0">
                <a:solidFill>
                  <a:srgbClr val="000000"/>
                </a:solidFill>
                <a:latin typeface="Trebuchet MS" pitchFamily="34" charset="0"/>
                <a:ea typeface="MS PGothic" panose="020B0600070205080204" pitchFamily="34" charset="-128"/>
                <a:cs typeface="Arial"/>
              </a:rPr>
              <a:t>tranches, calculated  based on BNM’s fee schedule (0.003% for the first RM500 million and thereafter at 0.001%). </a:t>
            </a:r>
            <a:r>
              <a:rPr lang="en-US" sz="1000" dirty="0">
                <a:latin typeface="Trebuchet MS" pitchFamily="34" charset="0"/>
                <a:ea typeface="MS PGothic" panose="020B0600070205080204" pitchFamily="34" charset="-128"/>
                <a:cs typeface="Arial"/>
              </a:rPr>
              <a:t>RENTAS annual membership fee is RM1,000 per stock and the charge for FAST is RM400 per stock. </a:t>
            </a:r>
            <a:r>
              <a:rPr lang="en-US" sz="1000" kern="0" dirty="0">
                <a:solidFill>
                  <a:srgbClr val="000000"/>
                </a:solidFill>
                <a:latin typeface="Trebuchet MS" pitchFamily="34" charset="0"/>
                <a:ea typeface="MS PGothic" panose="020B0600070205080204" pitchFamily="34" charset="-128"/>
                <a:cs typeface="Arial"/>
              </a:rPr>
              <a:t>Subject to final issue size, tranches and stock codes  to be created.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781B02C1-FB8E-4EC6-BFD8-B9591E7325C7}" type="slidenum">
              <a:rPr lang="en-US" smtClean="0">
                <a:latin typeface="Calibri" pitchFamily="34" charset="0"/>
              </a:rPr>
              <a:pPr/>
              <a:t>18</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u="sng" smtClean="0"/>
              <a:t>Bookbuilding</a:t>
            </a:r>
            <a:endParaRPr lang="en-MY" sz="1000" smtClean="0"/>
          </a:p>
          <a:p>
            <a:pPr>
              <a:buFontTx/>
              <a:buChar char="•"/>
            </a:pPr>
            <a:r>
              <a:rPr lang="en-US" sz="1000" smtClean="0"/>
              <a:t>Arranger source for quotes in terms of pricing and amount from selected potential investors</a:t>
            </a:r>
          </a:p>
          <a:p>
            <a:pPr>
              <a:buFontTx/>
              <a:buChar char="•"/>
            </a:pPr>
            <a:r>
              <a:rPr lang="en-US" sz="1000" smtClean="0"/>
              <a:t>Once obtained, arranger discusses with issuer on quotes to accept</a:t>
            </a:r>
          </a:p>
          <a:p>
            <a:pPr>
              <a:buFontTx/>
              <a:buChar char="•"/>
            </a:pPr>
            <a:r>
              <a:rPr lang="en-US" sz="1000" smtClean="0"/>
              <a:t>Quotes are accepted in ascending order up till issuer’s requirements are met</a:t>
            </a:r>
          </a:p>
          <a:p>
            <a:pPr>
              <a:buFontTx/>
              <a:buChar char="•"/>
            </a:pPr>
            <a:r>
              <a:rPr lang="en-US" sz="1000" smtClean="0"/>
              <a:t>Pricing determined by highest of accepted quotes and applied to entire issuance</a:t>
            </a:r>
          </a:p>
          <a:p>
            <a:pPr>
              <a:buFontTx/>
              <a:buChar char="•"/>
            </a:pPr>
            <a:endParaRPr lang="en-US" sz="1000" smtClean="0"/>
          </a:p>
          <a:p>
            <a:r>
              <a:rPr lang="en-US" sz="1000" b="1" u="sng" smtClean="0"/>
              <a:t>Private Placement</a:t>
            </a:r>
          </a:p>
          <a:p>
            <a:pPr>
              <a:buFontTx/>
              <a:buChar char="•"/>
            </a:pPr>
            <a:r>
              <a:rPr lang="en-US" sz="1000" smtClean="0"/>
              <a:t>Similar to bookbuilding process</a:t>
            </a:r>
          </a:p>
          <a:p>
            <a:pPr>
              <a:buFontTx/>
              <a:buChar char="•"/>
            </a:pPr>
            <a:r>
              <a:rPr lang="en-US" sz="1000" smtClean="0"/>
              <a:t>However, quotes are accepted differently whereby:-</a:t>
            </a:r>
          </a:p>
          <a:p>
            <a:pPr>
              <a:buFontTx/>
              <a:buChar char="•"/>
            </a:pPr>
            <a:r>
              <a:rPr lang="en-US" sz="1000" smtClean="0"/>
              <a:t>Issuer accepts most competitive quotes on pricing and Sukuk is issued to the places</a:t>
            </a:r>
          </a:p>
          <a:p>
            <a:pPr>
              <a:buFontTx/>
              <a:buChar char="•"/>
            </a:pPr>
            <a:endParaRPr lang="en-US" sz="1000" smtClean="0"/>
          </a:p>
          <a:p>
            <a:r>
              <a:rPr lang="en-US" sz="1000" b="1" u="sng" smtClean="0"/>
              <a:t>Bought Deal</a:t>
            </a:r>
            <a:endParaRPr lang="en-US" sz="1000" smtClean="0"/>
          </a:p>
          <a:p>
            <a:pPr>
              <a:buFontTx/>
              <a:buChar char="•"/>
            </a:pPr>
            <a:r>
              <a:rPr lang="en-US" sz="1000" smtClean="0"/>
              <a:t>Issuer enters into agreement with certain party(ies)</a:t>
            </a:r>
          </a:p>
          <a:p>
            <a:pPr>
              <a:buFontTx/>
              <a:buChar char="•"/>
            </a:pPr>
            <a:r>
              <a:rPr lang="en-US" sz="1000" smtClean="0"/>
              <a:t>Arranger of transaction typically subscribes to the Sukuk at a price to be agreed upon (between issuer and arranger)</a:t>
            </a:r>
          </a:p>
          <a:p>
            <a:pPr>
              <a:buFontTx/>
              <a:buChar char="•"/>
            </a:pPr>
            <a:r>
              <a:rPr lang="en-US" sz="1000" smtClean="0"/>
              <a:t>Issuer is guaranteed of subscription of Sukuk</a:t>
            </a:r>
          </a:p>
          <a:p>
            <a:pPr>
              <a:buFontTx/>
              <a:buChar char="•"/>
            </a:pPr>
            <a:r>
              <a:rPr lang="en-US" sz="1000" smtClean="0"/>
              <a:t>Lead time to complete transaction is shorter than other modes of issuance</a:t>
            </a:r>
            <a:endParaRPr lang="en-US" sz="1000" b="1" u="sng"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E7D5C41B-8C3E-447C-9683-DF5E9113CA45}" type="slidenum">
              <a:rPr lang="en-US" smtClean="0">
                <a:latin typeface="Calibri" pitchFamily="34" charset="0"/>
              </a:rPr>
              <a:pPr/>
              <a:t>19</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4CE6361B-EC95-4EE4-9D22-3B019104E158}" type="slidenum">
              <a:rPr lang="en-US" smtClean="0">
                <a:latin typeface="Calibri" pitchFamily="34" charset="0"/>
              </a:rPr>
              <a:pPr/>
              <a:t>20</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descr="MBIslamic_PPT_Cover-19Jan2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9200" y="2250258"/>
            <a:ext cx="7239000" cy="735235"/>
          </a:xfrm>
        </p:spPr>
        <p:txBody>
          <a:bodyPr/>
          <a:lstStyle>
            <a:lvl1pPr>
              <a:defRPr sz="2800" b="1"/>
            </a:lvl1pPr>
          </a:lstStyle>
          <a:p>
            <a:r>
              <a:rPr lang="en-US" dirty="0" smtClean="0"/>
              <a:t>Click to edit Master title style</a:t>
            </a:r>
            <a:endParaRPr lang="en-US" dirty="0"/>
          </a:p>
        </p:txBody>
      </p:sp>
      <p:sp>
        <p:nvSpPr>
          <p:cNvPr id="3" name="Subtitle 2"/>
          <p:cNvSpPr>
            <a:spLocks noGrp="1"/>
          </p:cNvSpPr>
          <p:nvPr>
            <p:ph type="subTitle" idx="1"/>
          </p:nvPr>
        </p:nvSpPr>
        <p:spPr>
          <a:xfrm>
            <a:off x="1219200" y="3009900"/>
            <a:ext cx="6400800"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Footer Placeholder 11"/>
          <p:cNvSpPr>
            <a:spLocks noGrp="1"/>
          </p:cNvSpPr>
          <p:nvPr>
            <p:ph type="ftr" sz="quarter" idx="11"/>
          </p:nvPr>
        </p:nvSpPr>
        <p:spPr/>
        <p:txBody>
          <a:bodyPr/>
          <a:lstStyle>
            <a:lvl1pPr>
              <a:defRPr/>
            </a:lvl1pPr>
          </a:lstStyle>
          <a:p>
            <a:pPr>
              <a:defRPr/>
            </a:pPr>
            <a:r>
              <a:rPr lang="en-US"/>
              <a:t>filename</a:t>
            </a:r>
            <a:endParaRPr lang="en-US" dirty="0"/>
          </a:p>
        </p:txBody>
      </p:sp>
      <p:sp>
        <p:nvSpPr>
          <p:cNvPr id="7" name="Rectangle 6"/>
          <p:cNvSpPr>
            <a:spLocks noChangeArrowheads="1"/>
          </p:cNvSpPr>
          <p:nvPr userDrawn="1"/>
        </p:nvSpPr>
        <p:spPr bwMode="auto">
          <a:xfrm>
            <a:off x="223838" y="6509276"/>
            <a:ext cx="1569660" cy="21544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800" dirty="0">
                <a:latin typeface="Trebuchet MS" pitchFamily="34" charset="0"/>
                <a:cs typeface="+mn-cs"/>
              </a:rPr>
              <a:t>Strictly Private &amp; Confidential</a:t>
            </a:r>
          </a:p>
        </p:txBody>
      </p:sp>
    </p:spTree>
    <p:extLst>
      <p:ext uri="{BB962C8B-B14F-4D97-AF65-F5344CB8AC3E}">
        <p14:creationId xmlns:p14="http://schemas.microsoft.com/office/powerpoint/2010/main" val="9336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6" name="Straight Connector 5"/>
          <p:cNvCxnSpPr/>
          <p:nvPr userDrawn="1"/>
        </p:nvCxnSpPr>
        <p:spPr>
          <a:xfrm rot="5400000">
            <a:off x="2282825" y="3927475"/>
            <a:ext cx="4573588" cy="1588"/>
          </a:xfrm>
          <a:prstGeom prst="line">
            <a:avLst/>
          </a:prstGeom>
          <a:ln w="19050" cmpd="sng">
            <a:solidFill>
              <a:srgbClr val="FFBC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3"/>
          </p:nvPr>
        </p:nvSpPr>
        <p:spPr>
          <a:xfrm>
            <a:off x="234950" y="1641475"/>
            <a:ext cx="4192588" cy="4573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4"/>
          </p:nvPr>
        </p:nvSpPr>
        <p:spPr>
          <a:xfrm>
            <a:off x="4716520" y="1641474"/>
            <a:ext cx="4192530" cy="4573943"/>
          </a:xfrm>
        </p:spPr>
        <p:txBody>
          <a:bodyPr/>
          <a:lstStyle/>
          <a:p>
            <a:pPr lvl="0"/>
            <a:endParaRPr lang="en-US" noProof="0"/>
          </a:p>
        </p:txBody>
      </p:sp>
      <p:sp>
        <p:nvSpPr>
          <p:cNvPr id="14" name="Text Placeholder 13"/>
          <p:cNvSpPr>
            <a:spLocks noGrp="1"/>
          </p:cNvSpPr>
          <p:nvPr>
            <p:ph type="body" sz="quarter" idx="15"/>
          </p:nvPr>
        </p:nvSpPr>
        <p:spPr>
          <a:xfrm>
            <a:off x="234950" y="944393"/>
            <a:ext cx="8674100" cy="539750"/>
          </a:xfrm>
        </p:spPr>
        <p:txBody>
          <a:bodyPr/>
          <a:lstStyle/>
          <a:p>
            <a:pPr lvl="0"/>
            <a:endParaRPr lang="en-US" dirty="0"/>
          </a:p>
        </p:txBody>
      </p:sp>
      <p:sp>
        <p:nvSpPr>
          <p:cNvPr id="7" name="Date Placeholder 2"/>
          <p:cNvSpPr>
            <a:spLocks noGrp="1"/>
          </p:cNvSpPr>
          <p:nvPr>
            <p:ph type="dt" sz="half" idx="16"/>
          </p:nvPr>
        </p:nvSpPr>
        <p:spPr/>
        <p:txBody>
          <a:bodyPr/>
          <a:lstStyle>
            <a:lvl1pPr>
              <a:defRPr smtClean="0"/>
            </a:lvl1pPr>
          </a:lstStyle>
          <a:p>
            <a:pPr>
              <a:defRPr/>
            </a:pPr>
            <a:fld id="{00E52E08-098E-4165-B719-C58146052006}" type="datetime1">
              <a:rPr lang="en-AU"/>
              <a:pPr>
                <a:defRPr/>
              </a:pPr>
              <a:t>11/12/2014</a:t>
            </a:fld>
            <a:endParaRPr lang="en-US"/>
          </a:p>
        </p:txBody>
      </p:sp>
      <p:sp>
        <p:nvSpPr>
          <p:cNvPr id="8" name="Footer Placeholder 3"/>
          <p:cNvSpPr>
            <a:spLocks noGrp="1"/>
          </p:cNvSpPr>
          <p:nvPr>
            <p:ph type="ftr" sz="quarter" idx="17"/>
          </p:nvPr>
        </p:nvSpPr>
        <p:spPr/>
        <p:txBody>
          <a:bodyPr/>
          <a:lstStyle>
            <a:lvl1pPr>
              <a:defRPr/>
            </a:lvl1pPr>
          </a:lstStyle>
          <a:p>
            <a:pPr>
              <a:defRPr/>
            </a:pPr>
            <a:r>
              <a:rPr lang="en-US"/>
              <a:t>filename</a:t>
            </a:r>
            <a:endParaRPr lang="en-US" dirty="0"/>
          </a:p>
        </p:txBody>
      </p:sp>
      <p:sp>
        <p:nvSpPr>
          <p:cNvPr id="9" name="Slide Number Placeholder 4"/>
          <p:cNvSpPr>
            <a:spLocks noGrp="1"/>
          </p:cNvSpPr>
          <p:nvPr>
            <p:ph type="sldNum" sz="quarter" idx="18"/>
          </p:nvPr>
        </p:nvSpPr>
        <p:spPr/>
        <p:txBody>
          <a:bodyPr/>
          <a:lstStyle>
            <a:lvl1pPr>
              <a:defRPr smtClean="0"/>
            </a:lvl1pPr>
          </a:lstStyle>
          <a:p>
            <a:pPr>
              <a:defRPr/>
            </a:pPr>
            <a:fld id="{7D126011-7962-4206-8945-83AD3D68CE17}" type="slidenum">
              <a:rPr lang="en-US"/>
              <a:pPr>
                <a:defRPr/>
              </a:pPr>
              <a:t>‹#›</a:t>
            </a:fld>
            <a:endParaRPr lang="en-US"/>
          </a:p>
        </p:txBody>
      </p:sp>
    </p:spTree>
    <p:extLst>
      <p:ext uri="{BB962C8B-B14F-4D97-AF65-F5344CB8AC3E}">
        <p14:creationId xmlns:p14="http://schemas.microsoft.com/office/powerpoint/2010/main" val="260345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9C5925-0709-4F9B-A7E3-2CAADA282F94}" type="datetime1">
              <a:rPr lang="en-AU"/>
              <a:pPr>
                <a:defRPr/>
              </a:pPr>
              <a:t>11/12/2014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filename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4D8E4E-D7BB-4AF0-82E8-7E675D705E9B}" type="slidenum">
              <a:rPr lang="en-US"/>
              <a:pPr>
                <a:defRPr/>
              </a:pPr>
              <a:t>‹#›</a:t>
            </a:fld>
            <a:endParaRPr lang="en-US"/>
          </a:p>
        </p:txBody>
      </p:sp>
    </p:spTree>
    <p:extLst>
      <p:ext uri="{BB962C8B-B14F-4D97-AF65-F5344CB8AC3E}">
        <p14:creationId xmlns:p14="http://schemas.microsoft.com/office/powerpoint/2010/main" val="389551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775450" y="64119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b="1" kern="1200" smtClean="0">
                <a:solidFill>
                  <a:srgbClr val="000000"/>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D04F6827-FC30-4D45-985C-785A604FED7D}" type="slidenum">
              <a:rPr lang="en-US" smtClean="0"/>
              <a:pPr>
                <a:defRPr/>
              </a:pPr>
              <a:t>‹#›</a:t>
            </a:fld>
            <a:endParaRPr lang="en-US"/>
          </a:p>
        </p:txBody>
      </p:sp>
    </p:spTree>
    <p:extLst>
      <p:ext uri="{BB962C8B-B14F-4D97-AF65-F5344CB8AC3E}">
        <p14:creationId xmlns:p14="http://schemas.microsoft.com/office/powerpoint/2010/main" val="382587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11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505200" y="6553200"/>
            <a:ext cx="2133600" cy="304800"/>
          </a:xfrm>
          <a:prstGeom prst="rect">
            <a:avLst/>
          </a:prstGeom>
        </p:spPr>
        <p:txBody>
          <a:bodyPr/>
          <a:lstStyle>
            <a:lvl1pPr algn="ctr" fontAlgn="auto">
              <a:spcBef>
                <a:spcPts val="0"/>
              </a:spcBef>
              <a:spcAft>
                <a:spcPts val="0"/>
              </a:spcAft>
              <a:defRPr sz="800" dirty="0" smtClean="0">
                <a:solidFill>
                  <a:schemeClr val="tx1"/>
                </a:solidFill>
                <a:latin typeface="Trebuchet MS" pitchFamily="34" charset="0"/>
                <a:cs typeface="Arial" pitchFamily="34" charset="0"/>
              </a:defRPr>
            </a:lvl1pPr>
          </a:lstStyle>
          <a:p>
            <a:pPr>
              <a:defRPr/>
            </a:pPr>
            <a:r>
              <a:rPr lang="en-US" dirty="0" smtClean="0"/>
              <a:t>Page </a:t>
            </a:r>
            <a:fld id="{DA4A647E-9CE2-4A5B-9F29-F1EF26176588}" type="slidenum">
              <a:rPr lang="en-US" smtClean="0"/>
              <a:pPr>
                <a:defRPr/>
              </a:pPr>
              <a:t>‹#›</a:t>
            </a:fld>
            <a:endParaRPr lang="en-US" dirty="0"/>
          </a:p>
        </p:txBody>
      </p:sp>
    </p:spTree>
    <p:extLst>
      <p:ext uri="{BB962C8B-B14F-4D97-AF65-F5344CB8AC3E}">
        <p14:creationId xmlns:p14="http://schemas.microsoft.com/office/powerpoint/2010/main" val="98588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505200" y="6553200"/>
            <a:ext cx="2133600" cy="304800"/>
          </a:xfrm>
          <a:prstGeom prst="rect">
            <a:avLst/>
          </a:prstGeom>
        </p:spPr>
        <p:txBody>
          <a:bodyPr/>
          <a:lstStyle>
            <a:lvl1pPr algn="ctr" fontAlgn="auto">
              <a:spcBef>
                <a:spcPts val="0"/>
              </a:spcBef>
              <a:spcAft>
                <a:spcPts val="0"/>
              </a:spcAft>
              <a:defRPr sz="800" dirty="0" smtClean="0">
                <a:solidFill>
                  <a:schemeClr val="tx1"/>
                </a:solidFill>
                <a:latin typeface="Trebuchet MS" pitchFamily="34" charset="0"/>
                <a:cs typeface="Arial" pitchFamily="34" charset="0"/>
              </a:defRPr>
            </a:lvl1pPr>
          </a:lstStyle>
          <a:p>
            <a:pPr>
              <a:defRPr/>
            </a:pPr>
            <a:r>
              <a:rPr lang="en-US" dirty="0" smtClean="0"/>
              <a:t>Page </a:t>
            </a:r>
            <a:fld id="{DA4A647E-9CE2-4A5B-9F29-F1EF26176588}" type="slidenum">
              <a:rPr lang="en-US" smtClean="0"/>
              <a:pPr>
                <a:defRPr/>
              </a:pPr>
              <a:t>‹#›</a:t>
            </a:fld>
            <a:endParaRPr lang="en-US" dirty="0"/>
          </a:p>
        </p:txBody>
      </p:sp>
    </p:spTree>
    <p:extLst>
      <p:ext uri="{BB962C8B-B14F-4D97-AF65-F5344CB8AC3E}">
        <p14:creationId xmlns:p14="http://schemas.microsoft.com/office/powerpoint/2010/main" val="290548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505200" y="6553200"/>
            <a:ext cx="2133600" cy="304800"/>
          </a:xfrm>
          <a:prstGeom prst="rect">
            <a:avLst/>
          </a:prstGeom>
        </p:spPr>
        <p:txBody>
          <a:bodyPr/>
          <a:lstStyle>
            <a:lvl1pPr algn="ctr" fontAlgn="auto">
              <a:spcBef>
                <a:spcPts val="0"/>
              </a:spcBef>
              <a:spcAft>
                <a:spcPts val="0"/>
              </a:spcAft>
              <a:defRPr sz="800" dirty="0" smtClean="0">
                <a:solidFill>
                  <a:schemeClr val="tx1"/>
                </a:solidFill>
                <a:latin typeface="Trebuchet MS" pitchFamily="34" charset="0"/>
                <a:cs typeface="Arial" pitchFamily="34" charset="0"/>
              </a:defRPr>
            </a:lvl1pPr>
          </a:lstStyle>
          <a:p>
            <a:pPr>
              <a:defRPr/>
            </a:pPr>
            <a:r>
              <a:rPr lang="en-US" dirty="0" smtClean="0"/>
              <a:t>Page </a:t>
            </a:r>
            <a:fld id="{DA4A647E-9CE2-4A5B-9F29-F1EF26176588}" type="slidenum">
              <a:rPr lang="en-US" smtClean="0"/>
              <a:pPr>
                <a:defRPr/>
              </a:pPr>
              <a:t>‹#›</a:t>
            </a:fld>
            <a:endParaRPr lang="en-US" dirty="0"/>
          </a:p>
        </p:txBody>
      </p:sp>
    </p:spTree>
    <p:extLst>
      <p:ext uri="{BB962C8B-B14F-4D97-AF65-F5344CB8AC3E}">
        <p14:creationId xmlns:p14="http://schemas.microsoft.com/office/powerpoint/2010/main" val="314650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505200" y="6553200"/>
            <a:ext cx="2133600" cy="304800"/>
          </a:xfrm>
          <a:prstGeom prst="rect">
            <a:avLst/>
          </a:prstGeom>
        </p:spPr>
        <p:txBody>
          <a:bodyPr/>
          <a:lstStyle>
            <a:lvl1pPr algn="ctr" fontAlgn="auto">
              <a:spcBef>
                <a:spcPts val="0"/>
              </a:spcBef>
              <a:spcAft>
                <a:spcPts val="0"/>
              </a:spcAft>
              <a:defRPr sz="800" dirty="0" smtClean="0">
                <a:solidFill>
                  <a:schemeClr val="tx1"/>
                </a:solidFill>
                <a:latin typeface="Trebuchet MS" pitchFamily="34" charset="0"/>
                <a:cs typeface="Arial" pitchFamily="34" charset="0"/>
              </a:defRPr>
            </a:lvl1pPr>
          </a:lstStyle>
          <a:p>
            <a:pPr>
              <a:defRPr/>
            </a:pPr>
            <a:r>
              <a:rPr lang="en-US" dirty="0" smtClean="0"/>
              <a:t>Page </a:t>
            </a:r>
            <a:fld id="{DA4A647E-9CE2-4A5B-9F29-F1EF26176588}" type="slidenum">
              <a:rPr lang="en-US" smtClean="0"/>
              <a:pPr>
                <a:defRPr/>
              </a:pPr>
              <a:t>‹#›</a:t>
            </a:fld>
            <a:endParaRPr lang="en-US" dirty="0"/>
          </a:p>
        </p:txBody>
      </p:sp>
    </p:spTree>
    <p:extLst>
      <p:ext uri="{BB962C8B-B14F-4D97-AF65-F5344CB8AC3E}">
        <p14:creationId xmlns:p14="http://schemas.microsoft.com/office/powerpoint/2010/main" val="130517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9" descr="3-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5478" y="2250258"/>
            <a:ext cx="8082722" cy="735235"/>
          </a:xfrm>
        </p:spPr>
        <p:txBody>
          <a:bodyPr/>
          <a:lstStyle>
            <a:lvl1pPr>
              <a:defRPr sz="2800" b="1"/>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filename</a:t>
            </a:r>
          </a:p>
        </p:txBody>
      </p:sp>
      <p:sp>
        <p:nvSpPr>
          <p:cNvPr id="5" name="Date Placeholder 3"/>
          <p:cNvSpPr>
            <a:spLocks noGrp="1"/>
          </p:cNvSpPr>
          <p:nvPr>
            <p:ph type="dt" sz="half" idx="11"/>
          </p:nvPr>
        </p:nvSpPr>
        <p:spPr/>
        <p:txBody>
          <a:bodyPr/>
          <a:lstStyle>
            <a:lvl1pPr>
              <a:defRPr smtClean="0"/>
            </a:lvl1pPr>
          </a:lstStyle>
          <a:p>
            <a:pPr>
              <a:defRPr/>
            </a:pPr>
            <a:fld id="{61767944-F94B-4F2A-9A64-8FBC7800F358}" type="datetime1">
              <a:rPr lang="en-AU"/>
              <a:pPr>
                <a:defRPr/>
              </a:pPr>
              <a:t>11/12/2014</a:t>
            </a:fld>
            <a:endParaRPr lang="en-US"/>
          </a:p>
        </p:txBody>
      </p:sp>
    </p:spTree>
    <p:extLst>
      <p:ext uri="{BB962C8B-B14F-4D97-AF65-F5344CB8AC3E}">
        <p14:creationId xmlns:p14="http://schemas.microsoft.com/office/powerpoint/2010/main" val="16174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aseline="0"/>
            </a:lvl1pPr>
          </a:lstStyle>
          <a:p>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7832F0-7C17-4899-AA22-967EDCF25668}" type="datetime1">
              <a:rPr lang="en-AU"/>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filename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9AB67A-D6EC-4BF4-A0CD-E1A4F97869DC}" type="slidenum">
              <a:rPr lang="en-US"/>
              <a:pPr>
                <a:defRPr/>
              </a:pPr>
              <a:t>‹#›</a:t>
            </a:fld>
            <a:endParaRPr lang="en-US"/>
          </a:p>
        </p:txBody>
      </p:sp>
    </p:spTree>
    <p:extLst>
      <p:ext uri="{BB962C8B-B14F-4D97-AF65-F5344CB8AC3E}">
        <p14:creationId xmlns:p14="http://schemas.microsoft.com/office/powerpoint/2010/main" val="331912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0" y="1077913"/>
            <a:ext cx="0" cy="5048250"/>
          </a:xfrm>
          <a:prstGeom prst="line">
            <a:avLst/>
          </a:prstGeom>
          <a:ln w="19050" cmpd="sng">
            <a:solidFill>
              <a:srgbClr val="FFBC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5426" y="1077914"/>
            <a:ext cx="4130674"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6314" y="1077914"/>
            <a:ext cx="4123306"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smtClean="0"/>
            </a:lvl1pPr>
          </a:lstStyle>
          <a:p>
            <a:pPr>
              <a:defRPr/>
            </a:pPr>
            <a:fld id="{1F1453FD-E1E7-43E3-BF79-04B881D22A92}" type="datetime1">
              <a:rPr lang="en-AU"/>
              <a:pPr>
                <a:defRPr/>
              </a:pPr>
              <a:t>11/12/2014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filename</a:t>
            </a:r>
          </a:p>
        </p:txBody>
      </p:sp>
      <p:sp>
        <p:nvSpPr>
          <p:cNvPr id="8" name="Slide Number Placeholder 6"/>
          <p:cNvSpPr>
            <a:spLocks noGrp="1"/>
          </p:cNvSpPr>
          <p:nvPr>
            <p:ph type="sldNum" sz="quarter" idx="12"/>
          </p:nvPr>
        </p:nvSpPr>
        <p:spPr/>
        <p:txBody>
          <a:bodyPr/>
          <a:lstStyle>
            <a:lvl1pPr>
              <a:defRPr smtClean="0"/>
            </a:lvl1pPr>
          </a:lstStyle>
          <a:p>
            <a:pPr>
              <a:defRPr/>
            </a:pPr>
            <a:fld id="{362D30BC-35B5-4791-8740-31446C9EE08B}" type="slidenum">
              <a:rPr lang="en-US"/>
              <a:pPr>
                <a:defRPr/>
              </a:pPr>
              <a:t>‹#›</a:t>
            </a:fld>
            <a:endParaRPr lang="en-US"/>
          </a:p>
        </p:txBody>
      </p:sp>
    </p:spTree>
    <p:extLst>
      <p:ext uri="{BB962C8B-B14F-4D97-AF65-F5344CB8AC3E}">
        <p14:creationId xmlns:p14="http://schemas.microsoft.com/office/powerpoint/2010/main" val="362645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Aspect="1"/>
          </p:cNvCxnSpPr>
          <p:nvPr userDrawn="1"/>
        </p:nvCxnSpPr>
        <p:spPr>
          <a:xfrm>
            <a:off x="250825" y="1901825"/>
            <a:ext cx="4095750" cy="0"/>
          </a:xfrm>
          <a:prstGeom prst="line">
            <a:avLst/>
          </a:prstGeom>
          <a:ln w="19050" cmpd="sng">
            <a:solidFill>
              <a:srgbClr val="FFBC00"/>
            </a:solidFill>
          </a:ln>
          <a:effectLst/>
        </p:spPr>
        <p:style>
          <a:lnRef idx="3">
            <a:schemeClr val="accent6"/>
          </a:lnRef>
          <a:fillRef idx="0">
            <a:schemeClr val="accent6"/>
          </a:fillRef>
          <a:effectRef idx="2">
            <a:schemeClr val="accent6"/>
          </a:effectRef>
          <a:fontRef idx="minor">
            <a:schemeClr val="tx1"/>
          </a:fontRef>
        </p:style>
      </p:cxnSp>
      <p:cxnSp>
        <p:nvCxnSpPr>
          <p:cNvPr id="8" name="Straight Connector 7"/>
          <p:cNvCxnSpPr>
            <a:cxnSpLocks noChangeAspect="1"/>
          </p:cNvCxnSpPr>
          <p:nvPr userDrawn="1"/>
        </p:nvCxnSpPr>
        <p:spPr>
          <a:xfrm>
            <a:off x="4787900" y="1901825"/>
            <a:ext cx="4162425" cy="0"/>
          </a:xfrm>
          <a:prstGeom prst="line">
            <a:avLst/>
          </a:prstGeom>
          <a:ln w="19050" cmpd="sng">
            <a:solidFill>
              <a:srgbClr val="FFBC00"/>
            </a:solidFill>
          </a:ln>
          <a:effectLst/>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4950" y="1077913"/>
            <a:ext cx="4121149" cy="639762"/>
          </a:xfrm>
        </p:spPr>
        <p:txBody>
          <a:bodyPr>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4950" y="2060725"/>
            <a:ext cx="4121149" cy="406385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86313" y="1077913"/>
            <a:ext cx="4152900" cy="639762"/>
          </a:xfrm>
        </p:spPr>
        <p:txBody>
          <a:bodyPr>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86313" y="2060849"/>
            <a:ext cx="4152899" cy="4065314"/>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6"/>
          <p:cNvSpPr>
            <a:spLocks noGrp="1"/>
          </p:cNvSpPr>
          <p:nvPr>
            <p:ph type="dt" sz="half" idx="10"/>
          </p:nvPr>
        </p:nvSpPr>
        <p:spPr/>
        <p:txBody>
          <a:bodyPr/>
          <a:lstStyle>
            <a:lvl1pPr>
              <a:defRPr smtClean="0"/>
            </a:lvl1pPr>
          </a:lstStyle>
          <a:p>
            <a:pPr>
              <a:defRPr/>
            </a:pPr>
            <a:fld id="{D3FB7902-02A1-42A1-BF51-C20042ADACC9}" type="datetime1">
              <a:rPr lang="en-AU"/>
              <a:pPr>
                <a:defRPr/>
              </a:pPr>
              <a:t>11/12/2014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filename</a:t>
            </a:r>
          </a:p>
        </p:txBody>
      </p:sp>
      <p:sp>
        <p:nvSpPr>
          <p:cNvPr id="11" name="Slide Number Placeholder 8"/>
          <p:cNvSpPr>
            <a:spLocks noGrp="1"/>
          </p:cNvSpPr>
          <p:nvPr>
            <p:ph type="sldNum" sz="quarter" idx="12"/>
          </p:nvPr>
        </p:nvSpPr>
        <p:spPr/>
        <p:txBody>
          <a:bodyPr/>
          <a:lstStyle>
            <a:lvl1pPr>
              <a:defRPr smtClean="0"/>
            </a:lvl1pPr>
          </a:lstStyle>
          <a:p>
            <a:pPr>
              <a:defRPr/>
            </a:pPr>
            <a:fld id="{CFE4B779-DCEE-41DC-BFDB-34F7E768D027}" type="slidenum">
              <a:rPr lang="en-US"/>
              <a:pPr>
                <a:defRPr/>
              </a:pPr>
              <a:t>‹#›</a:t>
            </a:fld>
            <a:endParaRPr lang="en-US"/>
          </a:p>
        </p:txBody>
      </p:sp>
    </p:spTree>
    <p:extLst>
      <p:ext uri="{BB962C8B-B14F-4D97-AF65-F5344CB8AC3E}">
        <p14:creationId xmlns:p14="http://schemas.microsoft.com/office/powerpoint/2010/main" val="28716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a:cxnSpLocks noChangeAspect="1"/>
          </p:cNvCxnSpPr>
          <p:nvPr userDrawn="1"/>
        </p:nvCxnSpPr>
        <p:spPr>
          <a:xfrm>
            <a:off x="250825" y="1901825"/>
            <a:ext cx="3241675" cy="0"/>
          </a:xfrm>
          <a:prstGeom prst="line">
            <a:avLst/>
          </a:prstGeom>
          <a:ln w="19050" cmpd="sng">
            <a:solidFill>
              <a:srgbClr val="FFBC00"/>
            </a:solidFill>
          </a:ln>
          <a:effectLst/>
        </p:spPr>
        <p:style>
          <a:lnRef idx="3">
            <a:schemeClr val="accent6"/>
          </a:lnRef>
          <a:fillRef idx="0">
            <a:schemeClr val="accent6"/>
          </a:fillRef>
          <a:effectRef idx="2">
            <a:schemeClr val="accent6"/>
          </a:effectRef>
          <a:fontRef idx="minor">
            <a:schemeClr val="tx1"/>
          </a:fontRef>
        </p:style>
      </p:cxnSp>
      <p:sp>
        <p:nvSpPr>
          <p:cNvPr id="3" name="Content Placeholder 2"/>
          <p:cNvSpPr>
            <a:spLocks noGrp="1"/>
          </p:cNvSpPr>
          <p:nvPr>
            <p:ph idx="1"/>
          </p:nvPr>
        </p:nvSpPr>
        <p:spPr>
          <a:xfrm>
            <a:off x="3876260" y="1077913"/>
            <a:ext cx="5062953" cy="50482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2049463"/>
            <a:ext cx="3230563" cy="4076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225425" y="1055688"/>
            <a:ext cx="3240088" cy="661987"/>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endParaRPr lang="en-US" dirty="0"/>
          </a:p>
        </p:txBody>
      </p:sp>
      <p:sp>
        <p:nvSpPr>
          <p:cNvPr id="7" name="Date Placeholder 4"/>
          <p:cNvSpPr>
            <a:spLocks noGrp="1"/>
          </p:cNvSpPr>
          <p:nvPr>
            <p:ph type="dt" sz="half" idx="14"/>
          </p:nvPr>
        </p:nvSpPr>
        <p:spPr/>
        <p:txBody>
          <a:bodyPr/>
          <a:lstStyle>
            <a:lvl1pPr>
              <a:defRPr smtClean="0"/>
            </a:lvl1pPr>
          </a:lstStyle>
          <a:p>
            <a:pPr>
              <a:defRPr/>
            </a:pPr>
            <a:fld id="{1A573E92-C3F3-4A57-9ED7-F918C3A4C7C5}" type="datetime1">
              <a:rPr lang="en-AU"/>
              <a:pPr>
                <a:defRPr/>
              </a:pPr>
              <a:t>11/12/2014</a:t>
            </a:fld>
            <a:endParaRPr lang="en-US"/>
          </a:p>
        </p:txBody>
      </p:sp>
      <p:sp>
        <p:nvSpPr>
          <p:cNvPr id="8" name="Footer Placeholder 5"/>
          <p:cNvSpPr>
            <a:spLocks noGrp="1"/>
          </p:cNvSpPr>
          <p:nvPr>
            <p:ph type="ftr" sz="quarter" idx="15"/>
          </p:nvPr>
        </p:nvSpPr>
        <p:spPr/>
        <p:txBody>
          <a:bodyPr/>
          <a:lstStyle>
            <a:lvl1pPr>
              <a:defRPr/>
            </a:lvl1pPr>
          </a:lstStyle>
          <a:p>
            <a:pPr>
              <a:defRPr/>
            </a:pPr>
            <a:r>
              <a:rPr lang="en-US"/>
              <a:t>filename</a:t>
            </a:r>
          </a:p>
        </p:txBody>
      </p:sp>
      <p:sp>
        <p:nvSpPr>
          <p:cNvPr id="9" name="Slide Number Placeholder 6"/>
          <p:cNvSpPr>
            <a:spLocks noGrp="1"/>
          </p:cNvSpPr>
          <p:nvPr>
            <p:ph type="sldNum" sz="quarter" idx="16"/>
          </p:nvPr>
        </p:nvSpPr>
        <p:spPr/>
        <p:txBody>
          <a:bodyPr/>
          <a:lstStyle>
            <a:lvl1pPr>
              <a:defRPr smtClean="0"/>
            </a:lvl1pPr>
          </a:lstStyle>
          <a:p>
            <a:pPr>
              <a:defRPr/>
            </a:pPr>
            <a:fld id="{A8B2CE9C-A8D4-4759-8BC5-04DBCB297919}" type="slidenum">
              <a:rPr lang="en-US"/>
              <a:pPr>
                <a:defRPr/>
              </a:pPr>
              <a:t>‹#›</a:t>
            </a:fld>
            <a:endParaRPr lang="en-US"/>
          </a:p>
        </p:txBody>
      </p:sp>
    </p:spTree>
    <p:extLst>
      <p:ext uri="{BB962C8B-B14F-4D97-AF65-F5344CB8AC3E}">
        <p14:creationId xmlns:p14="http://schemas.microsoft.com/office/powerpoint/2010/main" val="106840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CE6729-56A0-4CEA-BFA8-D351AB919F28}" type="datetime1">
              <a:rPr lang="en-AU"/>
              <a:pPr>
                <a:defRPr/>
              </a:pPr>
              <a:t>11/12/2014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filename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5ACC8D1-18FD-443E-A9A5-97AF5983958C}" type="slidenum">
              <a:rPr lang="en-US"/>
              <a:pPr>
                <a:defRPr/>
              </a:pPr>
              <a:t>‹#›</a:t>
            </a:fld>
            <a:endParaRPr lang="en-US"/>
          </a:p>
        </p:txBody>
      </p:sp>
    </p:spTree>
    <p:extLst>
      <p:ext uri="{BB962C8B-B14F-4D97-AF65-F5344CB8AC3E}">
        <p14:creationId xmlns:p14="http://schemas.microsoft.com/office/powerpoint/2010/main" val="39988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234950" y="1066800"/>
            <a:ext cx="8704263" cy="5057775"/>
          </a:xfrm>
        </p:spPr>
        <p:txBody>
          <a:bodyPr rtlCol="0">
            <a:normAutofit/>
          </a:bodyPr>
          <a:lstStyle/>
          <a:p>
            <a:pPr lvl="0"/>
            <a:endParaRPr lang="en-US" noProof="0" smtClean="0"/>
          </a:p>
        </p:txBody>
      </p:sp>
      <p:sp>
        <p:nvSpPr>
          <p:cNvPr id="4" name="Date Placeholder 2"/>
          <p:cNvSpPr>
            <a:spLocks noGrp="1"/>
          </p:cNvSpPr>
          <p:nvPr>
            <p:ph type="dt" sz="half" idx="14"/>
          </p:nvPr>
        </p:nvSpPr>
        <p:spPr/>
        <p:txBody>
          <a:bodyPr/>
          <a:lstStyle>
            <a:lvl1pPr>
              <a:defRPr smtClean="0"/>
            </a:lvl1pPr>
          </a:lstStyle>
          <a:p>
            <a:pPr>
              <a:defRPr/>
            </a:pPr>
            <a:fld id="{468C3E58-125F-4E2A-844A-51BD88798023}" type="datetime1">
              <a:rPr lang="en-AU"/>
              <a:pPr>
                <a:defRPr/>
              </a:pPr>
              <a:t>11/12/2014</a:t>
            </a:fld>
            <a:endParaRPr lang="en-US"/>
          </a:p>
        </p:txBody>
      </p:sp>
      <p:sp>
        <p:nvSpPr>
          <p:cNvPr id="5" name="Footer Placeholder 3"/>
          <p:cNvSpPr>
            <a:spLocks noGrp="1"/>
          </p:cNvSpPr>
          <p:nvPr>
            <p:ph type="ftr" sz="quarter" idx="15"/>
          </p:nvPr>
        </p:nvSpPr>
        <p:spPr/>
        <p:txBody>
          <a:bodyPr/>
          <a:lstStyle>
            <a:lvl1pPr>
              <a:defRPr/>
            </a:lvl1pPr>
          </a:lstStyle>
          <a:p>
            <a:pPr>
              <a:defRPr/>
            </a:pPr>
            <a:r>
              <a:rPr lang="en-US"/>
              <a:t>filename</a:t>
            </a:r>
          </a:p>
        </p:txBody>
      </p:sp>
      <p:sp>
        <p:nvSpPr>
          <p:cNvPr id="7" name="Slide Number Placeholder 4"/>
          <p:cNvSpPr>
            <a:spLocks noGrp="1"/>
          </p:cNvSpPr>
          <p:nvPr>
            <p:ph type="sldNum" sz="quarter" idx="16"/>
          </p:nvPr>
        </p:nvSpPr>
        <p:spPr/>
        <p:txBody>
          <a:bodyPr/>
          <a:lstStyle>
            <a:lvl1pPr>
              <a:defRPr smtClean="0"/>
            </a:lvl1pPr>
          </a:lstStyle>
          <a:p>
            <a:pPr>
              <a:defRPr/>
            </a:pPr>
            <a:fld id="{AA31F2CC-780C-4480-BA36-C282976EA2FC}" type="slidenum">
              <a:rPr lang="en-US"/>
              <a:pPr>
                <a:defRPr/>
              </a:pPr>
              <a:t>‹#›</a:t>
            </a:fld>
            <a:endParaRPr lang="en-US"/>
          </a:p>
        </p:txBody>
      </p:sp>
    </p:spTree>
    <p:extLst>
      <p:ext uri="{BB962C8B-B14F-4D97-AF65-F5344CB8AC3E}">
        <p14:creationId xmlns:p14="http://schemas.microsoft.com/office/powerpoint/2010/main" val="182843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rot="5400000">
            <a:off x="1983582" y="3666331"/>
            <a:ext cx="5176838" cy="3175"/>
          </a:xfrm>
          <a:prstGeom prst="line">
            <a:avLst/>
          </a:prstGeom>
          <a:ln w="19050" cmpd="sng">
            <a:solidFill>
              <a:srgbClr val="FFBC00"/>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234950" y="1077913"/>
            <a:ext cx="4192588" cy="246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4"/>
          </p:nvPr>
        </p:nvSpPr>
        <p:spPr>
          <a:xfrm>
            <a:off x="234950" y="3793837"/>
            <a:ext cx="4192588" cy="246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7"/>
          <p:cNvSpPr>
            <a:spLocks noGrp="1"/>
          </p:cNvSpPr>
          <p:nvPr>
            <p:ph type="pic" sz="quarter" idx="15"/>
          </p:nvPr>
        </p:nvSpPr>
        <p:spPr>
          <a:xfrm>
            <a:off x="4740585" y="1077913"/>
            <a:ext cx="4224660" cy="2462062"/>
          </a:xfrm>
        </p:spPr>
        <p:txBody>
          <a:bodyPr/>
          <a:lstStyle/>
          <a:p>
            <a:pPr lvl="0"/>
            <a:endParaRPr lang="en-US" noProof="0"/>
          </a:p>
        </p:txBody>
      </p:sp>
      <p:sp>
        <p:nvSpPr>
          <p:cNvPr id="19" name="Picture Placeholder 17"/>
          <p:cNvSpPr>
            <a:spLocks noGrp="1"/>
          </p:cNvSpPr>
          <p:nvPr>
            <p:ph type="pic" sz="quarter" idx="16"/>
          </p:nvPr>
        </p:nvSpPr>
        <p:spPr>
          <a:xfrm>
            <a:off x="4740585" y="3793837"/>
            <a:ext cx="4224660" cy="2462062"/>
          </a:xfrm>
        </p:spPr>
        <p:txBody>
          <a:bodyPr/>
          <a:lstStyle/>
          <a:p>
            <a:pPr lvl="0"/>
            <a:endParaRPr lang="en-US" noProof="0"/>
          </a:p>
        </p:txBody>
      </p:sp>
      <p:sp>
        <p:nvSpPr>
          <p:cNvPr id="8" name="Date Placeholder 1"/>
          <p:cNvSpPr>
            <a:spLocks noGrp="1"/>
          </p:cNvSpPr>
          <p:nvPr>
            <p:ph type="dt" sz="half" idx="17"/>
          </p:nvPr>
        </p:nvSpPr>
        <p:spPr/>
        <p:txBody>
          <a:bodyPr/>
          <a:lstStyle>
            <a:lvl1pPr>
              <a:defRPr smtClean="0"/>
            </a:lvl1pPr>
          </a:lstStyle>
          <a:p>
            <a:pPr>
              <a:defRPr/>
            </a:pPr>
            <a:fld id="{FA6F9053-B792-4473-9AF1-0A4443A4603F}" type="datetime1">
              <a:rPr lang="en-AU"/>
              <a:pPr>
                <a:defRPr/>
              </a:pPr>
              <a:t>11/12/2014</a:t>
            </a:fld>
            <a:endParaRPr lang="en-US"/>
          </a:p>
        </p:txBody>
      </p:sp>
      <p:sp>
        <p:nvSpPr>
          <p:cNvPr id="11" name="Footer Placeholder 2"/>
          <p:cNvSpPr>
            <a:spLocks noGrp="1"/>
          </p:cNvSpPr>
          <p:nvPr>
            <p:ph type="ftr" sz="quarter" idx="18"/>
          </p:nvPr>
        </p:nvSpPr>
        <p:spPr/>
        <p:txBody>
          <a:bodyPr/>
          <a:lstStyle>
            <a:lvl1pPr>
              <a:defRPr/>
            </a:lvl1pPr>
          </a:lstStyle>
          <a:p>
            <a:pPr>
              <a:defRPr/>
            </a:pPr>
            <a:r>
              <a:rPr lang="en-US"/>
              <a:t>filename</a:t>
            </a:r>
          </a:p>
        </p:txBody>
      </p:sp>
      <p:sp>
        <p:nvSpPr>
          <p:cNvPr id="12" name="Slide Number Placeholder 3"/>
          <p:cNvSpPr>
            <a:spLocks noGrp="1"/>
          </p:cNvSpPr>
          <p:nvPr>
            <p:ph type="sldNum" sz="quarter" idx="19"/>
          </p:nvPr>
        </p:nvSpPr>
        <p:spPr/>
        <p:txBody>
          <a:bodyPr/>
          <a:lstStyle>
            <a:lvl1pPr>
              <a:defRPr smtClean="0"/>
            </a:lvl1pPr>
          </a:lstStyle>
          <a:p>
            <a:pPr>
              <a:defRPr/>
            </a:pPr>
            <a:fld id="{E802CEE6-F1D6-40CB-B426-E8CDA2DA30FE}" type="slidenum">
              <a:rPr lang="en-US"/>
              <a:pPr>
                <a:defRPr/>
              </a:pPr>
              <a:t>‹#›</a:t>
            </a:fld>
            <a:endParaRPr lang="en-US"/>
          </a:p>
        </p:txBody>
      </p:sp>
    </p:spTree>
    <p:extLst>
      <p:ext uri="{BB962C8B-B14F-4D97-AF65-F5344CB8AC3E}">
        <p14:creationId xmlns:p14="http://schemas.microsoft.com/office/powerpoint/2010/main" val="297763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PPT_Bar-MB_Islamic.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234950" y="1077913"/>
            <a:ext cx="870426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34950" y="6411913"/>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smtClean="0">
                <a:solidFill>
                  <a:srgbClr val="000000"/>
                </a:solidFill>
                <a:ea typeface="MS PGothic" pitchFamily="34" charset="-128"/>
              </a:defRPr>
            </a:lvl1pPr>
          </a:lstStyle>
          <a:p>
            <a:pPr>
              <a:defRPr/>
            </a:pPr>
            <a:fld id="{46CD2178-2EB7-4D75-927D-2D3ACC1B7D87}" type="datetime1">
              <a:rPr lang="en-AU"/>
              <a:pPr>
                <a:defRPr/>
              </a:pPr>
              <a:t>11/12/2014</a:t>
            </a:fld>
            <a:endParaRPr lang="en-US"/>
          </a:p>
        </p:txBody>
      </p:sp>
      <p:sp>
        <p:nvSpPr>
          <p:cNvPr id="5" name="Footer Placeholder 4"/>
          <p:cNvSpPr>
            <a:spLocks noGrp="1"/>
          </p:cNvSpPr>
          <p:nvPr>
            <p:ph type="ftr" sz="quarter" idx="3"/>
          </p:nvPr>
        </p:nvSpPr>
        <p:spPr>
          <a:xfrm>
            <a:off x="3124200" y="641191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filename</a:t>
            </a:r>
            <a:endParaRPr lang="en-US" dirty="0"/>
          </a:p>
        </p:txBody>
      </p:sp>
      <p:sp>
        <p:nvSpPr>
          <p:cNvPr id="6" name="Slide Number Placeholder 5"/>
          <p:cNvSpPr>
            <a:spLocks noGrp="1"/>
          </p:cNvSpPr>
          <p:nvPr>
            <p:ph type="sldNum" sz="quarter" idx="4"/>
          </p:nvPr>
        </p:nvSpPr>
        <p:spPr>
          <a:xfrm>
            <a:off x="6775450" y="6411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smtClean="0">
                <a:solidFill>
                  <a:srgbClr val="000000"/>
                </a:solidFill>
                <a:ea typeface="MS PGothic" pitchFamily="34" charset="-128"/>
              </a:defRPr>
            </a:lvl1pPr>
          </a:lstStyle>
          <a:p>
            <a:pPr>
              <a:defRPr/>
            </a:pPr>
            <a:fld id="{D04F6827-FC30-4D45-985C-785A604FED7D}" type="slidenum">
              <a:rPr lang="en-US"/>
              <a:pPr>
                <a:defRPr/>
              </a:pPr>
              <a:t>‹#›</a:t>
            </a:fld>
            <a:endParaRPr lang="en-US"/>
          </a:p>
        </p:txBody>
      </p:sp>
      <p:sp>
        <p:nvSpPr>
          <p:cNvPr id="1031" name="Title Placeholder 1"/>
          <p:cNvSpPr>
            <a:spLocks noGrp="1"/>
          </p:cNvSpPr>
          <p:nvPr>
            <p:ph type="title"/>
          </p:nvPr>
        </p:nvSpPr>
        <p:spPr bwMode="auto">
          <a:xfrm>
            <a:off x="234950" y="0"/>
            <a:ext cx="63881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cxnSp>
        <p:nvCxnSpPr>
          <p:cNvPr id="9" name="Straight Connector 8"/>
          <p:cNvCxnSpPr/>
          <p:nvPr userDrawn="1"/>
        </p:nvCxnSpPr>
        <p:spPr>
          <a:xfrm>
            <a:off x="200025" y="6435725"/>
            <a:ext cx="8758238" cy="1588"/>
          </a:xfrm>
          <a:prstGeom prst="line">
            <a:avLst/>
          </a:prstGeom>
          <a:ln w="19050" cmpd="sng">
            <a:solidFill>
              <a:srgbClr val="FFBC0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2" r:id="rId1"/>
    <p:sldLayoutId id="2147483843" r:id="rId2"/>
    <p:sldLayoutId id="2147483839" r:id="rId3"/>
    <p:sldLayoutId id="2147483844" r:id="rId4"/>
    <p:sldLayoutId id="2147483845" r:id="rId5"/>
    <p:sldLayoutId id="2147483846" r:id="rId6"/>
    <p:sldLayoutId id="2147483840" r:id="rId7"/>
    <p:sldLayoutId id="2147483847" r:id="rId8"/>
    <p:sldLayoutId id="2147483848" r:id="rId9"/>
    <p:sldLayoutId id="2147483849" r:id="rId10"/>
    <p:sldLayoutId id="2147483841" r:id="rId11"/>
    <p:sldLayoutId id="2147483850" r:id="rId12"/>
    <p:sldLayoutId id="2147483851" r:id="rId13"/>
    <p:sldLayoutId id="2147483852" r:id="rId14"/>
    <p:sldLayoutId id="2147483853" r:id="rId15"/>
    <p:sldLayoutId id="2147483854" r:id="rId16"/>
    <p:sldLayoutId id="2147483855" r:id="rId17"/>
  </p:sldLayoutIdLst>
  <p:hf hdr="0" ftr="0"/>
  <p:txStyles>
    <p:titleStyle>
      <a:lvl1pPr algn="l" defTabSz="457200" rtl="0" eaLnBrk="0" fontAlgn="base" hangingPunct="0">
        <a:spcBef>
          <a:spcPct val="0"/>
        </a:spcBef>
        <a:spcAft>
          <a:spcPct val="0"/>
        </a:spcAft>
        <a:defRPr sz="2800" kern="1200">
          <a:solidFill>
            <a:schemeClr val="tx1"/>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5pPr>
      <a:lvl6pPr marL="4572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6pPr>
      <a:lvl7pPr marL="9144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7pPr>
      <a:lvl8pPr marL="13716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8pPr>
      <a:lvl9pPr marL="18288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E46C0A"/>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14.xml"/><Relationship Id="rId7" Type="http://schemas.openxmlformats.org/officeDocument/2006/relationships/image" Target="../media/image22.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Microsoft_Excel_97-2003_Worksheet5.xls"/><Relationship Id="rId5" Type="http://schemas.openxmlformats.org/officeDocument/2006/relationships/image" Target="../media/image21.emf"/><Relationship Id="rId4" Type="http://schemas.openxmlformats.org/officeDocument/2006/relationships/oleObject" Target="../embeddings/Microsoft_Excel_97-2003_Worksheet4.xls"/><Relationship Id="rId9" Type="http://schemas.openxmlformats.org/officeDocument/2006/relationships/image" Target="../media/image2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emf"/></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hyperlink" Target="http://i.haymarket.net.au/News/FAawardsLOGO.jpg" TargetMode="External"/><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5.emf"/><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hyperlink" Target="http://www.google.com/url?q=http://cib.bnpparibas.com/Why_BNP_Paribas/Awards-Rankings/page.aspx/26&amp;sa=U&amp;ei=gEm9Us6OM8ParAe6s4CADw&amp;ved=0CCoQ9QEwAA&amp;sig2=f9Kyudt1rRjsuQtCm5WHgA&amp;usg=AFQjCNFc1t2Vjmdd9cmAGlAUofdDQDVcSA" TargetMode="External"/><Relationship Id="rId9" Type="http://schemas.openxmlformats.org/officeDocument/2006/relationships/hyperlink" Target="http://www.google.com/url?q=http://betanomics.asia/blog&amp;sa=U&amp;ei=z0_KUpTLPMejrQfqk4HACA&amp;ved=0CCwQ9QEwAQ&amp;sig2=HoLEpjQVgEaBZUWjZNLUnQ&amp;usg=AFQjCNFbP6M7j3zKYG4hoGNT8Z7aVtanx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39.emf"/><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p:cNvSpPr>
            <a:spLocks noGrp="1"/>
          </p:cNvSpPr>
          <p:nvPr>
            <p:ph type="ctrTitle"/>
          </p:nvPr>
        </p:nvSpPr>
        <p:spPr>
          <a:xfrm>
            <a:off x="1219200" y="1962150"/>
            <a:ext cx="7239000" cy="736600"/>
          </a:xfrm>
        </p:spPr>
        <p:txBody>
          <a:bodyPr/>
          <a:lstStyle/>
          <a:p>
            <a:pPr eaLnBrk="1" hangingPunct="1"/>
            <a:r>
              <a:rPr lang="en-MY" dirty="0" err="1" smtClean="0"/>
              <a:t>Sukuk</a:t>
            </a:r>
            <a:r>
              <a:rPr lang="en-MY" dirty="0" smtClean="0"/>
              <a:t> : A Viable Funding Option</a:t>
            </a:r>
            <a:endParaRPr lang="en-US" dirty="0" smtClean="0"/>
          </a:p>
        </p:txBody>
      </p:sp>
      <p:sp>
        <p:nvSpPr>
          <p:cNvPr id="36" name="Subtitle 4"/>
          <p:cNvSpPr>
            <a:spLocks noGrp="1"/>
          </p:cNvSpPr>
          <p:nvPr>
            <p:ph type="subTitle" idx="1"/>
          </p:nvPr>
        </p:nvSpPr>
        <p:spPr>
          <a:xfrm>
            <a:off x="1233488" y="2906713"/>
            <a:ext cx="6400800" cy="2770187"/>
          </a:xfrm>
        </p:spPr>
        <p:txBody>
          <a:bodyPr>
            <a:normAutofit lnSpcReduction="10000"/>
          </a:bodyPr>
          <a:lstStyle/>
          <a:p>
            <a:pPr eaLnBrk="1" hangingPunct="1">
              <a:lnSpc>
                <a:spcPct val="90000"/>
              </a:lnSpc>
            </a:pPr>
            <a:r>
              <a:rPr lang="en-US" altLang="en-US" sz="1800" i="1" dirty="0">
                <a:latin typeface="Futura Book"/>
                <a:ea typeface="Futura Book"/>
                <a:cs typeface="Futura Book"/>
              </a:rPr>
              <a:t>HIGH-LEVEL WORKSHOP ON SUKUK</a:t>
            </a:r>
            <a:r>
              <a:rPr lang="en-US" altLang="en-US" sz="100" i="1" dirty="0">
                <a:latin typeface="Futura Book"/>
                <a:ea typeface="Gotham-Book"/>
                <a:cs typeface="Gotham-Book"/>
              </a:rPr>
              <a:t/>
            </a:r>
            <a:br>
              <a:rPr lang="en-US" altLang="en-US" sz="100" i="1" dirty="0">
                <a:latin typeface="Futura Book"/>
                <a:ea typeface="Gotham-Book"/>
                <a:cs typeface="Gotham-Book"/>
              </a:rPr>
            </a:br>
            <a:r>
              <a:rPr lang="en-US" altLang="en-US" sz="1800" i="1" dirty="0">
                <a:latin typeface="Futura Book"/>
                <a:ea typeface="Gotham-Book"/>
                <a:cs typeface="Gotham-Book"/>
              </a:rPr>
              <a:t>Moscow, </a:t>
            </a:r>
            <a:r>
              <a:rPr lang="en-US" altLang="en-US" sz="1800" i="1" dirty="0" smtClean="0">
                <a:latin typeface="Futura Book"/>
                <a:ea typeface="Gotham-Book"/>
                <a:cs typeface="Gotham-Book"/>
              </a:rPr>
              <a:t>Russia</a:t>
            </a:r>
          </a:p>
          <a:p>
            <a:pPr eaLnBrk="1" hangingPunct="1">
              <a:lnSpc>
                <a:spcPct val="90000"/>
              </a:lnSpc>
            </a:pPr>
            <a:r>
              <a:rPr lang="en-US" altLang="en-US" sz="1800" i="1" dirty="0">
                <a:latin typeface="Futura Book"/>
                <a:ea typeface="Gotham-Book"/>
                <a:cs typeface="Gotham-Book"/>
              </a:rPr>
              <a:t/>
            </a:r>
            <a:br>
              <a:rPr lang="en-US" altLang="en-US" sz="1800" i="1" dirty="0">
                <a:latin typeface="Futura Book"/>
                <a:ea typeface="Gotham-Book"/>
                <a:cs typeface="Gotham-Book"/>
              </a:rPr>
            </a:br>
            <a:r>
              <a:rPr lang="en-US" altLang="en-US" sz="1800" i="1" dirty="0">
                <a:latin typeface="Futura Book"/>
                <a:ea typeface="Gotham-Book"/>
                <a:cs typeface="Gotham-Book"/>
              </a:rPr>
              <a:t>15-17 December 2014</a:t>
            </a:r>
            <a:r>
              <a:rPr lang="en-US" sz="6000" i="1" dirty="0">
                <a:solidFill>
                  <a:schemeClr val="bg1"/>
                </a:solidFill>
                <a:latin typeface="Futura Book"/>
                <a:ea typeface="Futura Book"/>
                <a:cs typeface="Futura Book"/>
              </a:rPr>
              <a:t/>
            </a:r>
            <a:br>
              <a:rPr lang="en-US" sz="6000" i="1" dirty="0">
                <a:solidFill>
                  <a:schemeClr val="bg1"/>
                </a:solidFill>
                <a:latin typeface="Futura Book"/>
                <a:ea typeface="Futura Book"/>
                <a:cs typeface="Futura Book"/>
              </a:rPr>
            </a:b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r>
              <a:rPr lang="en-US" sz="1400" dirty="0" smtClean="0"/>
              <a:t>Presented by:</a:t>
            </a:r>
          </a:p>
          <a:p>
            <a:pPr eaLnBrk="1" hangingPunct="1">
              <a:lnSpc>
                <a:spcPct val="90000"/>
              </a:lnSpc>
            </a:pPr>
            <a:r>
              <a:rPr lang="en-US" sz="1400" dirty="0" err="1" smtClean="0"/>
              <a:t>Arshad</a:t>
            </a:r>
            <a:r>
              <a:rPr lang="en-US" sz="1400" dirty="0" smtClean="0"/>
              <a:t> Ismail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txBox="1">
            <a:spLocks/>
          </p:cNvSpPr>
          <p:nvPr/>
        </p:nvSpPr>
        <p:spPr bwMode="auto">
          <a:xfrm>
            <a:off x="274638" y="1011238"/>
            <a:ext cx="8272462"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93276" rIns="93276" bIns="93276">
            <a:spAutoFit/>
          </a:bodyPr>
          <a:lstStyle>
            <a:lvl1pPr marL="285750" indent="-285750">
              <a:defRPr>
                <a:solidFill>
                  <a:schemeClr val="tx1"/>
                </a:solidFill>
                <a:latin typeface="Trebuchet MS" pitchFamily="34" charset="0"/>
                <a:ea typeface="ＭＳ Ｐゴシック" pitchFamily="34" charset="-128"/>
              </a:defRPr>
            </a:lvl1pPr>
            <a:lvl2pPr marL="80010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285750" indent="-28575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just" eaLnBrk="1" hangingPunct="1">
              <a:buClr>
                <a:srgbClr val="FFC000"/>
              </a:buClr>
              <a:buFont typeface="Wingdings" pitchFamily="2" charset="2"/>
              <a:buChar char="§"/>
            </a:pPr>
            <a:r>
              <a:rPr lang="en-US" sz="1600" dirty="0">
                <a:cs typeface="Arial" pitchFamily="34" charset="0"/>
              </a:rPr>
              <a:t>To tap into a </a:t>
            </a:r>
            <a:r>
              <a:rPr lang="en-US" sz="1600" b="1" dirty="0">
                <a:cs typeface="Arial" pitchFamily="34" charset="0"/>
              </a:rPr>
              <a:t>new and wider investor base</a:t>
            </a:r>
            <a:r>
              <a:rPr lang="en-US" sz="1600" dirty="0">
                <a:cs typeface="Arial" pitchFamily="34" charset="0"/>
              </a:rPr>
              <a:t> (Islamic and conventional funds)</a:t>
            </a:r>
          </a:p>
          <a:p>
            <a:pPr algn="just" eaLnBrk="1" hangingPunct="1">
              <a:buClr>
                <a:srgbClr val="FFC000"/>
              </a:buClr>
              <a:buFont typeface="Wingdings" pitchFamily="2" charset="2"/>
              <a:buChar char="§"/>
            </a:pPr>
            <a:endParaRPr lang="en-US" sz="1600" b="1" dirty="0">
              <a:cs typeface="Arial" pitchFamily="34" charset="0"/>
            </a:endParaRPr>
          </a:p>
          <a:p>
            <a:pPr lvl="1" algn="just" eaLnBrk="1" hangingPunct="1">
              <a:buClr>
                <a:srgbClr val="FFC000"/>
              </a:buClr>
              <a:buFont typeface="Wingdings" pitchFamily="2" charset="2"/>
              <a:buChar char="Ø"/>
            </a:pPr>
            <a:r>
              <a:rPr lang="en-US" sz="1600" b="1" dirty="0">
                <a:cs typeface="Arial" pitchFamily="34" charset="0"/>
              </a:rPr>
              <a:t>Potential pricing competitiveness </a:t>
            </a:r>
            <a:r>
              <a:rPr lang="en-US" sz="1600" dirty="0" err="1">
                <a:cs typeface="Arial" pitchFamily="34" charset="0"/>
              </a:rPr>
              <a:t>vis</a:t>
            </a:r>
            <a:r>
              <a:rPr lang="en-US" sz="1600" dirty="0">
                <a:cs typeface="Arial" pitchFamily="34" charset="0"/>
              </a:rPr>
              <a:t>-a-</a:t>
            </a:r>
            <a:r>
              <a:rPr lang="en-US" sz="1600" dirty="0" err="1">
                <a:cs typeface="Arial" pitchFamily="34" charset="0"/>
              </a:rPr>
              <a:t>vis</a:t>
            </a:r>
            <a:r>
              <a:rPr lang="en-US" sz="1600" dirty="0">
                <a:cs typeface="Arial" pitchFamily="34" charset="0"/>
              </a:rPr>
              <a:t> conventional bonds</a:t>
            </a:r>
          </a:p>
          <a:p>
            <a:pPr algn="just" eaLnBrk="1" hangingPunct="1">
              <a:buClr>
                <a:srgbClr val="FFC000"/>
              </a:buClr>
              <a:buFont typeface="Wingdings" pitchFamily="2" charset="2"/>
              <a:buChar char="Ø"/>
            </a:pPr>
            <a:endParaRPr lang="en-US" sz="1600" dirty="0">
              <a:cs typeface="Arial" pitchFamily="34" charset="0"/>
            </a:endParaRPr>
          </a:p>
          <a:p>
            <a:pPr lvl="1" algn="just" eaLnBrk="1" hangingPunct="1">
              <a:buClr>
                <a:srgbClr val="FFC000"/>
              </a:buClr>
              <a:buFont typeface="Wingdings" pitchFamily="2" charset="2"/>
              <a:buChar char="Ø"/>
            </a:pPr>
            <a:r>
              <a:rPr lang="en-US" sz="1600" b="1" dirty="0">
                <a:cs typeface="Arial" pitchFamily="34" charset="0"/>
              </a:rPr>
              <a:t>Diversification of investors</a:t>
            </a:r>
            <a:endParaRPr lang="en-US" sz="1600" i="1" dirty="0">
              <a:cs typeface="Arial" pitchFamily="34" charset="0"/>
            </a:endParaRPr>
          </a:p>
          <a:p>
            <a:pPr algn="just" eaLnBrk="1" hangingPunct="1">
              <a:buClr>
                <a:srgbClr val="FFC000"/>
              </a:buClr>
              <a:buFont typeface="Wingdings" pitchFamily="2" charset="2"/>
              <a:buChar char="§"/>
            </a:pPr>
            <a:endParaRPr lang="en-US" sz="1600" dirty="0">
              <a:cs typeface="Arial" pitchFamily="34" charset="0"/>
            </a:endParaRPr>
          </a:p>
          <a:p>
            <a:pPr lvl="3" algn="just" eaLnBrk="1" hangingPunct="1">
              <a:buClr>
                <a:srgbClr val="FFC000"/>
              </a:buClr>
              <a:buFont typeface="Wingdings" pitchFamily="2" charset="2"/>
              <a:buChar char="§"/>
            </a:pPr>
            <a:r>
              <a:rPr lang="en-US" sz="1600" b="1" dirty="0">
                <a:cs typeface="Arial" pitchFamily="34" charset="0"/>
              </a:rPr>
              <a:t>Alternative source of </a:t>
            </a:r>
            <a:r>
              <a:rPr lang="en-US" sz="1600" b="1" dirty="0" smtClean="0">
                <a:cs typeface="Arial" pitchFamily="34" charset="0"/>
              </a:rPr>
              <a:t>funding </a:t>
            </a:r>
            <a:r>
              <a:rPr lang="en-US" sz="1600" b="1" dirty="0">
                <a:cs typeface="Arial" pitchFamily="34" charset="0"/>
              </a:rPr>
              <a:t>- </a:t>
            </a:r>
            <a:r>
              <a:rPr lang="en-US" sz="1600" i="1" dirty="0">
                <a:cs typeface="Arial" pitchFamily="34" charset="0"/>
              </a:rPr>
              <a:t>Provides issuers option to tap a new funding source (in addition to the </a:t>
            </a:r>
            <a:r>
              <a:rPr lang="en-US" sz="1600" i="1" dirty="0" smtClean="0">
                <a:cs typeface="Arial" pitchFamily="34" charset="0"/>
              </a:rPr>
              <a:t>bank market and conventional fixed income investors)</a:t>
            </a:r>
            <a:endParaRPr lang="en-US" sz="1600" i="1" dirty="0">
              <a:cs typeface="Arial" pitchFamily="34" charset="0"/>
            </a:endParaRPr>
          </a:p>
          <a:p>
            <a:pPr algn="just" eaLnBrk="1" hangingPunct="1"/>
            <a:endParaRPr lang="en-US" sz="1600" dirty="0">
              <a:cs typeface="Arial" pitchFamily="34" charset="0"/>
            </a:endParaRPr>
          </a:p>
          <a:p>
            <a:pPr algn="just" eaLnBrk="1" hangingPunct="1">
              <a:buClr>
                <a:srgbClr val="FFC000"/>
              </a:buClr>
              <a:buFont typeface="Wingdings" pitchFamily="2" charset="2"/>
              <a:buChar char="§"/>
            </a:pPr>
            <a:r>
              <a:rPr lang="en-US" sz="1600" b="1" dirty="0">
                <a:cs typeface="Arial" pitchFamily="34" charset="0"/>
              </a:rPr>
              <a:t>Tax Incentive </a:t>
            </a:r>
            <a:r>
              <a:rPr lang="en-US" sz="1600" dirty="0">
                <a:cs typeface="Arial" pitchFamily="34" charset="0"/>
              </a:rPr>
              <a:t>in Malaysia – </a:t>
            </a:r>
            <a:r>
              <a:rPr lang="en-US" sz="1600" i="1" dirty="0">
                <a:cs typeface="Arial" pitchFamily="34" charset="0"/>
              </a:rPr>
              <a:t>Tax deductibility on issuance expenses for selected structures</a:t>
            </a:r>
          </a:p>
        </p:txBody>
      </p:sp>
      <p:sp>
        <p:nvSpPr>
          <p:cNvPr id="6" name="Title 2"/>
          <p:cNvSpPr>
            <a:spLocks/>
          </p:cNvSpPr>
          <p:nvPr/>
        </p:nvSpPr>
        <p:spPr bwMode="auto">
          <a:xfrm>
            <a:off x="357766" y="62471"/>
            <a:ext cx="6889532"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Why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a:t>
            </a:r>
          </a:p>
          <a:p>
            <a:pPr marL="177800" indent="-177800" algn="just">
              <a:spcBef>
                <a:spcPct val="20000"/>
              </a:spcBef>
              <a:buFont typeface="Arial" pitchFamily="34" charset="0"/>
              <a:buNone/>
            </a:pPr>
            <a:r>
              <a:rPr lang="en-US" sz="1400" b="1" dirty="0"/>
              <a:t>Key Advantages of Issuing </a:t>
            </a:r>
            <a:r>
              <a:rPr lang="en-US" sz="1400" b="1" dirty="0" err="1"/>
              <a:t>Sukuk</a:t>
            </a:r>
            <a:endParaRPr lang="en-US" sz="1400" b="1" dirty="0"/>
          </a:p>
        </p:txBody>
      </p:sp>
      <p:sp>
        <p:nvSpPr>
          <p:cNvPr id="4" name="Slide Number Placeholder 5"/>
          <p:cNvSpPr>
            <a:spLocks noGrp="1"/>
          </p:cNvSpPr>
          <p:nvPr>
            <p:ph type="sldNum" sz="quarter" idx="4294967295"/>
          </p:nvPr>
        </p:nvSpPr>
        <p:spPr>
          <a:xfrm>
            <a:off x="6775450" y="6411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smtClean="0">
                <a:solidFill>
                  <a:srgbClr val="000000"/>
                </a:solidFill>
                <a:ea typeface="MS PGothic" pitchFamily="34" charset="-128"/>
              </a:defRPr>
            </a:lvl1pPr>
          </a:lstStyle>
          <a:p>
            <a:pPr>
              <a:defRPr/>
            </a:pPr>
            <a:fld id="{D04F6827-FC30-4D45-985C-785A604FED7D}" type="slidenum">
              <a:rPr lang="en-US"/>
              <a:pPr>
                <a:defRPr/>
              </a:pPr>
              <a:t>10</a:t>
            </a:fld>
            <a:endParaRPr lang="en-US"/>
          </a:p>
        </p:txBody>
      </p:sp>
    </p:spTree>
    <p:extLst>
      <p:ext uri="{BB962C8B-B14F-4D97-AF65-F5344CB8AC3E}">
        <p14:creationId xmlns:p14="http://schemas.microsoft.com/office/powerpoint/2010/main" val="72271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49978" y="2249488"/>
            <a:ext cx="8081962" cy="736600"/>
          </a:xfrm>
        </p:spPr>
        <p:txBody>
          <a:bodyPr/>
          <a:lstStyle/>
          <a:p>
            <a:pPr>
              <a:spcBef>
                <a:spcPct val="20000"/>
              </a:spcBef>
            </a:pPr>
            <a:r>
              <a:rPr lang="en-US" altLang="ja-JP" smtClean="0">
                <a:latin typeface="Calibri" pitchFamily="34" charset="0"/>
                <a:cs typeface="Arial" pitchFamily="34" charset="0"/>
              </a:rPr>
              <a:t>Sukuk</a:t>
            </a: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2000" dirty="0" smtClean="0"/>
              <a:t>PART II : DEVELOPING THE SUKUK MARKET</a:t>
            </a:r>
            <a:endParaRPr lang="en-US" sz="2000" dirty="0"/>
          </a:p>
        </p:txBody>
      </p:sp>
    </p:spTree>
    <p:extLst>
      <p:ext uri="{BB962C8B-B14F-4D97-AF65-F5344CB8AC3E}">
        <p14:creationId xmlns:p14="http://schemas.microsoft.com/office/powerpoint/2010/main" val="3133892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7"/>
          <p:cNvGraphicFramePr>
            <a:graphicFrameLocks noGrp="1"/>
          </p:cNvGraphicFramePr>
          <p:nvPr>
            <p:extLst>
              <p:ext uri="{D42A27DB-BD31-4B8C-83A1-F6EECF244321}">
                <p14:modId xmlns:p14="http://schemas.microsoft.com/office/powerpoint/2010/main" val="1601576732"/>
              </p:ext>
            </p:extLst>
          </p:nvPr>
        </p:nvGraphicFramePr>
        <p:xfrm>
          <a:off x="242292" y="1492949"/>
          <a:ext cx="8669696" cy="4887882"/>
        </p:xfrm>
        <a:graphic>
          <a:graphicData uri="http://schemas.openxmlformats.org/drawingml/2006/table">
            <a:tbl>
              <a:tblPr/>
              <a:tblGrid>
                <a:gridCol w="1566995"/>
                <a:gridCol w="7102701"/>
              </a:tblGrid>
              <a:tr h="252632">
                <a:tc>
                  <a:txBody>
                    <a:bodyPr/>
                    <a:lstStyle/>
                    <a:p>
                      <a:pPr marL="0" marR="0" lvl="0" indent="0" algn="ctr" defTabSz="1042988" rtl="0" eaLnBrk="1" fontAlgn="base" latinLnBrk="0" hangingPunct="1">
                        <a:lnSpc>
                          <a:spcPct val="100000"/>
                        </a:lnSpc>
                        <a:spcBef>
                          <a:spcPct val="10000"/>
                        </a:spcBef>
                        <a:spcAft>
                          <a:spcPct val="0"/>
                        </a:spcAft>
                        <a:buClrTx/>
                        <a:buSzTx/>
                        <a:buFontTx/>
                        <a:buNone/>
                        <a:tabLst>
                          <a:tab pos="0" algn="l"/>
                        </a:tabLst>
                      </a:pPr>
                      <a:r>
                        <a:rPr kumimoji="0" lang="en-GB" sz="1400" b="1" i="0" u="none" strike="noStrike" cap="none" normalizeH="0" baseline="0" dirty="0" smtClean="0">
                          <a:ln>
                            <a:noFill/>
                          </a:ln>
                          <a:solidFill>
                            <a:schemeClr val="tx1"/>
                          </a:solidFill>
                          <a:effectLst/>
                          <a:latin typeface="+mn-lt"/>
                          <a:ea typeface="ＭＳ Ｐゴシック" pitchFamily="34" charset="-128"/>
                        </a:rPr>
                        <a:t>Policy Principles</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700"/>
                    </a:solidFill>
                  </a:tcPr>
                </a:tc>
                <a:tc>
                  <a:txBody>
                    <a:bodyPr/>
                    <a:lstStyle/>
                    <a:p>
                      <a:pPr marL="266700" marR="0" lvl="0" indent="-266700" algn="ctr" defTabSz="1042988" rtl="0" eaLnBrk="1" fontAlgn="base" latinLnBrk="0" hangingPunct="1">
                        <a:lnSpc>
                          <a:spcPct val="100000"/>
                        </a:lnSpc>
                        <a:spcBef>
                          <a:spcPct val="10000"/>
                        </a:spcBef>
                        <a:spcAft>
                          <a:spcPct val="0"/>
                        </a:spcAft>
                        <a:buClrTx/>
                        <a:buSzTx/>
                        <a:buFontTx/>
                        <a:buNone/>
                        <a:tabLst>
                          <a:tab pos="0" algn="l"/>
                        </a:tabLst>
                      </a:pPr>
                      <a:r>
                        <a:rPr kumimoji="0" lang="en-GB" sz="1400" b="1" i="0" u="none" strike="noStrike" cap="none" normalizeH="0" baseline="0" dirty="0" smtClean="0">
                          <a:ln>
                            <a:noFill/>
                          </a:ln>
                          <a:solidFill>
                            <a:schemeClr val="tx1"/>
                          </a:solidFill>
                          <a:effectLst/>
                          <a:latin typeface="+mn-lt"/>
                          <a:ea typeface="ＭＳ Ｐゴシック" pitchFamily="34" charset="-128"/>
                        </a:rPr>
                        <a:t>What should be done?</a:t>
                      </a: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700"/>
                    </a:solidFill>
                  </a:tcPr>
                </a:tc>
              </a:tr>
              <a:tr h="2081768">
                <a:tc>
                  <a:txBody>
                    <a:bodyPr/>
                    <a:lstStyle/>
                    <a:p>
                      <a:pPr marL="0" marR="0" lvl="0" indent="0" algn="ctr" defTabSz="1042988" rtl="0" eaLnBrk="0" fontAlgn="base" latinLnBrk="0" hangingPunct="0">
                        <a:lnSpc>
                          <a:spcPct val="80000"/>
                        </a:lnSpc>
                        <a:spcBef>
                          <a:spcPct val="20000"/>
                        </a:spcBef>
                        <a:spcAft>
                          <a:spcPct val="20000"/>
                        </a:spcAft>
                        <a:buClr>
                          <a:srgbClr val="333399"/>
                        </a:buClr>
                        <a:buSzTx/>
                        <a:buFont typeface="Wingdings" pitchFamily="2" charset="2"/>
                        <a:buNone/>
                        <a:tabLst>
                          <a:tab pos="0" algn="l"/>
                        </a:tabLst>
                      </a:pPr>
                      <a:r>
                        <a:rPr lang="en-MY" sz="1400" b="1" i="0" u="none" strike="noStrike" kern="1200" baseline="0" dirty="0" smtClean="0">
                          <a:solidFill>
                            <a:schemeClr val="tx1"/>
                          </a:solidFill>
                          <a:latin typeface="+mn-lt"/>
                          <a:ea typeface="+mn-ea"/>
                          <a:cs typeface="+mn-cs"/>
                        </a:rPr>
                        <a:t>Creating a "level playing field" </a:t>
                      </a:r>
                      <a:endParaRPr kumimoji="0" lang="en-GB" sz="1400" b="1" i="0" u="none" strike="noStrike" kern="1200" cap="none" normalizeH="0" baseline="0" dirty="0" smtClean="0">
                        <a:ln>
                          <a:noFill/>
                        </a:ln>
                        <a:solidFill>
                          <a:schemeClr val="tx1"/>
                        </a:solidFill>
                        <a:effectLst/>
                        <a:latin typeface="+mn-lt"/>
                        <a:ea typeface="ＭＳ Ｐゴシック" pitchFamily="34" charset="-128"/>
                        <a:cs typeface="+mn-cs"/>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c>
                  <a:txBody>
                    <a:bodyPr/>
                    <a:lstStyle/>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r>
                        <a:rPr kumimoji="0" lang="en-US" sz="1400" b="0" i="0" u="none" strike="noStrike" cap="none" normalizeH="0" baseline="0" dirty="0" err="1" smtClean="0">
                          <a:ln>
                            <a:noFill/>
                          </a:ln>
                          <a:solidFill>
                            <a:schemeClr val="tx1"/>
                          </a:solidFill>
                          <a:effectLst/>
                          <a:latin typeface="+mn-lt"/>
                          <a:ea typeface="ＭＳ Ｐゴシック" pitchFamily="34" charset="-128"/>
                        </a:rPr>
                        <a:t>Sukuk</a:t>
                      </a:r>
                      <a:r>
                        <a:rPr kumimoji="0" lang="en-US" sz="1400" b="0" i="0" u="none" strike="noStrike" cap="none" normalizeH="0" baseline="0" dirty="0" smtClean="0">
                          <a:ln>
                            <a:noFill/>
                          </a:ln>
                          <a:solidFill>
                            <a:schemeClr val="tx1"/>
                          </a:solidFill>
                          <a:effectLst/>
                          <a:latin typeface="+mn-lt"/>
                          <a:ea typeface="ＭＳ Ｐゴシック" pitchFamily="34" charset="-128"/>
                        </a:rPr>
                        <a:t> structures typically involve purchase or lease of, or investment into, underlying assets which may attract tax and/or stamp duties, depending on the jurisdiction</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r>
                        <a:rPr kumimoji="0" lang="en-US" sz="1400" b="0" i="0" u="none" strike="noStrike" cap="none" normalizeH="0" baseline="0" dirty="0" smtClean="0">
                          <a:ln>
                            <a:noFill/>
                          </a:ln>
                          <a:solidFill>
                            <a:schemeClr val="tx1"/>
                          </a:solidFill>
                          <a:effectLst/>
                          <a:latin typeface="+mn-lt"/>
                          <a:ea typeface="ＭＳ Ｐゴシック" pitchFamily="34" charset="-128"/>
                        </a:rPr>
                        <a:t>Regulators have to look at the economic substance of the Islamic financial transactions and make the necessary amendments to the tax legislation in order to ensure </a:t>
                      </a:r>
                      <a:r>
                        <a:rPr kumimoji="0" lang="en-US" sz="1400" b="0" i="0" u="none" strike="noStrike" cap="none" normalizeH="0" baseline="0" dirty="0" err="1" smtClean="0">
                          <a:ln>
                            <a:noFill/>
                          </a:ln>
                          <a:solidFill>
                            <a:schemeClr val="tx1"/>
                          </a:solidFill>
                          <a:effectLst/>
                          <a:latin typeface="+mn-lt"/>
                          <a:ea typeface="ＭＳ Ｐゴシック" pitchFamily="34" charset="-128"/>
                        </a:rPr>
                        <a:t>Sukuk</a:t>
                      </a:r>
                      <a:r>
                        <a:rPr kumimoji="0" lang="en-US" sz="1400" b="0" i="0" u="none" strike="noStrike" cap="none" normalizeH="0" baseline="0" dirty="0" smtClean="0">
                          <a:ln>
                            <a:noFill/>
                          </a:ln>
                          <a:solidFill>
                            <a:schemeClr val="tx1"/>
                          </a:solidFill>
                          <a:effectLst/>
                          <a:latin typeface="+mn-lt"/>
                          <a:ea typeface="ＭＳ Ｐゴシック" pitchFamily="34" charset="-128"/>
                        </a:rPr>
                        <a:t> will be at par with bonds</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r>
                        <a:rPr kumimoji="0" lang="en-US" sz="1400" b="0" i="0" u="none" strike="noStrike" cap="none" normalizeH="0" baseline="0" dirty="0" smtClean="0">
                          <a:ln>
                            <a:noFill/>
                          </a:ln>
                          <a:solidFill>
                            <a:schemeClr val="tx1"/>
                          </a:solidFill>
                          <a:effectLst/>
                          <a:latin typeface="+mn-lt"/>
                          <a:ea typeface="ＭＳ Ｐゴシック" pitchFamily="34" charset="-128"/>
                        </a:rPr>
                        <a:t>Drawing on the Malaysian experience, all taxes, levies and duties that would otherwise be payable on the underlying transactions have been </a:t>
                      </a:r>
                      <a:r>
                        <a:rPr kumimoji="0" lang="en-US" sz="1400" b="0" i="0" u="none" strike="noStrike" cap="none" normalizeH="0" baseline="0" dirty="0" err="1" smtClean="0">
                          <a:ln>
                            <a:noFill/>
                          </a:ln>
                          <a:solidFill>
                            <a:schemeClr val="tx1"/>
                          </a:solidFill>
                          <a:effectLst/>
                          <a:latin typeface="+mn-lt"/>
                          <a:ea typeface="ＭＳ Ｐゴシック" pitchFamily="34" charset="-128"/>
                        </a:rPr>
                        <a:t>neutralised</a:t>
                      </a:r>
                      <a:r>
                        <a:rPr kumimoji="0" lang="en-US" sz="1400" b="0" i="0" u="none" strike="noStrike" cap="none" normalizeH="0" baseline="0" dirty="0" smtClean="0">
                          <a:ln>
                            <a:noFill/>
                          </a:ln>
                          <a:solidFill>
                            <a:schemeClr val="tx1"/>
                          </a:solidFill>
                          <a:effectLst/>
                          <a:latin typeface="+mn-lt"/>
                          <a:ea typeface="ＭＳ Ｐゴシック" pitchFamily="34" charset="-128"/>
                        </a:rPr>
                        <a:t>. Thereby placing </a:t>
                      </a:r>
                      <a:r>
                        <a:rPr kumimoji="0" lang="en-US" sz="1400" b="0" i="0" u="none" strike="noStrike" cap="none" normalizeH="0" baseline="0" dirty="0" err="1" smtClean="0">
                          <a:ln>
                            <a:noFill/>
                          </a:ln>
                          <a:solidFill>
                            <a:schemeClr val="tx1"/>
                          </a:solidFill>
                          <a:effectLst/>
                          <a:latin typeface="+mn-lt"/>
                          <a:ea typeface="ＭＳ Ｐゴシック" pitchFamily="34" charset="-128"/>
                        </a:rPr>
                        <a:t>Sukuk</a:t>
                      </a:r>
                      <a:r>
                        <a:rPr kumimoji="0" lang="en-US" sz="1400" b="0" i="0" u="none" strike="noStrike" cap="none" normalizeH="0" baseline="0" dirty="0" smtClean="0">
                          <a:ln>
                            <a:noFill/>
                          </a:ln>
                          <a:solidFill>
                            <a:schemeClr val="tx1"/>
                          </a:solidFill>
                          <a:effectLst/>
                          <a:latin typeface="+mn-lt"/>
                          <a:ea typeface="ＭＳ Ｐゴシック" pitchFamily="34" charset="-128"/>
                        </a:rPr>
                        <a:t> on a level paying field vis-à-vis </a:t>
                      </a:r>
                      <a:r>
                        <a:rPr kumimoji="0" lang="en-US" sz="1400" b="0" i="0" u="none" strike="noStrike" cap="none" normalizeH="0" baseline="0" dirty="0" smtClean="0">
                          <a:ln>
                            <a:noFill/>
                          </a:ln>
                          <a:solidFill>
                            <a:schemeClr val="tx1"/>
                          </a:solidFill>
                          <a:effectLst/>
                          <a:latin typeface="+mn-lt"/>
                          <a:ea typeface="ＭＳ Ｐゴシック" pitchFamily="34" charset="-128"/>
                        </a:rPr>
                        <a:t>bonds</a:t>
                      </a:r>
                      <a:endParaRPr kumimoji="0" lang="en-US" sz="1400" b="0" i="0" u="none" strike="noStrike" cap="none" normalizeH="0" baseline="0" dirty="0" smtClean="0">
                        <a:ln>
                          <a:noFill/>
                        </a:ln>
                        <a:solidFill>
                          <a:schemeClr val="tx1"/>
                        </a:solidFill>
                        <a:effectLst/>
                        <a:latin typeface="+mn-lt"/>
                        <a:ea typeface="ＭＳ Ｐゴシック" pitchFamily="34" charset="-128"/>
                      </a:endParaRP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r>
                        <a:rPr kumimoji="0" lang="en-US" sz="1400" b="0" i="0" u="none" strike="noStrike" cap="none" normalizeH="0" baseline="0" dirty="0" smtClean="0">
                          <a:ln>
                            <a:noFill/>
                          </a:ln>
                          <a:solidFill>
                            <a:schemeClr val="tx1"/>
                          </a:solidFill>
                          <a:effectLst/>
                          <a:latin typeface="+mn-lt"/>
                          <a:ea typeface="ＭＳ Ｐゴシック" pitchFamily="34" charset="-128"/>
                        </a:rPr>
                        <a:t>Also, profits/returns payable under </a:t>
                      </a:r>
                      <a:r>
                        <a:rPr kumimoji="0" lang="en-US" sz="1400" b="0" i="0" u="none" strike="noStrike" cap="none" normalizeH="0" baseline="0" dirty="0" err="1" smtClean="0">
                          <a:ln>
                            <a:noFill/>
                          </a:ln>
                          <a:solidFill>
                            <a:schemeClr val="tx1"/>
                          </a:solidFill>
                          <a:effectLst/>
                          <a:latin typeface="+mn-lt"/>
                          <a:ea typeface="ＭＳ Ｐゴシック" pitchFamily="34" charset="-128"/>
                        </a:rPr>
                        <a:t>Sukuk</a:t>
                      </a:r>
                      <a:r>
                        <a:rPr kumimoji="0" lang="en-US" sz="1400" b="0" i="0" u="none" strike="noStrike" cap="none" normalizeH="0" baseline="0" dirty="0" smtClean="0">
                          <a:ln>
                            <a:noFill/>
                          </a:ln>
                          <a:solidFill>
                            <a:schemeClr val="tx1"/>
                          </a:solidFill>
                          <a:effectLst/>
                          <a:latin typeface="+mn-lt"/>
                          <a:ea typeface="ＭＳ Ｐゴシック" pitchFamily="34" charset="-128"/>
                        </a:rPr>
                        <a:t> are treated similar to “interest” for tax purposes. </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r>
              <a:tr h="1189656">
                <a:tc>
                  <a:txBody>
                    <a:bodyPr/>
                    <a:lstStyle/>
                    <a:p>
                      <a:pPr marL="0" marR="0" lvl="0" indent="0" algn="ctr" defTabSz="1042988" rtl="0" eaLnBrk="0" fontAlgn="base" latinLnBrk="0" hangingPunct="0">
                        <a:lnSpc>
                          <a:spcPct val="80000"/>
                        </a:lnSpc>
                        <a:spcBef>
                          <a:spcPct val="50000"/>
                        </a:spcBef>
                        <a:spcAft>
                          <a:spcPct val="20000"/>
                        </a:spcAft>
                        <a:buClr>
                          <a:srgbClr val="333399"/>
                        </a:buClr>
                        <a:buSzTx/>
                        <a:buFont typeface="Wingdings" pitchFamily="2" charset="2"/>
                        <a:buNone/>
                        <a:tabLst>
                          <a:tab pos="0" algn="l"/>
                        </a:tabLst>
                        <a:defRPr/>
                      </a:pPr>
                      <a:r>
                        <a:rPr kumimoji="0" lang="en-US" sz="1400" b="1" i="0" u="none" strike="noStrike" kern="1200" cap="none" normalizeH="0" baseline="0" dirty="0" smtClean="0">
                          <a:ln>
                            <a:noFill/>
                          </a:ln>
                          <a:solidFill>
                            <a:schemeClr val="tx1"/>
                          </a:solidFill>
                          <a:effectLst/>
                          <a:latin typeface="+mn-lt"/>
                          <a:ea typeface="ＭＳ Ｐゴシック" pitchFamily="34" charset="-128"/>
                          <a:cs typeface="+mn-cs"/>
                        </a:rPr>
                        <a:t>Regulation for </a:t>
                      </a:r>
                      <a:r>
                        <a:rPr kumimoji="0" lang="en-US" sz="1400" b="1" i="0" u="none" strike="noStrike" kern="1200" cap="none" normalizeH="0" baseline="0" dirty="0" err="1" smtClean="0">
                          <a:ln>
                            <a:noFill/>
                          </a:ln>
                          <a:solidFill>
                            <a:schemeClr val="tx1"/>
                          </a:solidFill>
                          <a:effectLst/>
                          <a:latin typeface="+mn-lt"/>
                          <a:ea typeface="ＭＳ Ｐゴシック" pitchFamily="34" charset="-128"/>
                          <a:cs typeface="+mn-cs"/>
                        </a:rPr>
                        <a:t>Shariah</a:t>
                      </a:r>
                      <a:r>
                        <a:rPr kumimoji="0" lang="en-US" sz="1400" b="1" i="0" u="none" strike="noStrike" kern="1200" cap="none" normalizeH="0" baseline="0" dirty="0" smtClean="0">
                          <a:ln>
                            <a:noFill/>
                          </a:ln>
                          <a:solidFill>
                            <a:schemeClr val="tx1"/>
                          </a:solidFill>
                          <a:effectLst/>
                          <a:latin typeface="+mn-lt"/>
                          <a:ea typeface="ＭＳ Ｐゴシック" pitchFamily="34" charset="-128"/>
                          <a:cs typeface="+mn-cs"/>
                        </a:rPr>
                        <a:t> Advisory</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In Malaysia, the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Shariah</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Advisory Council of Securities Commission Malaysia acts as the sole authoritative body to advise on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Shariah</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matters pertaining to Islamic capital market products</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Alternatively, other jurisdictions including United Kingdom and Hong Kong have taken the approach to be guided by the resolutions of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Shariah</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advisor(s) appointed for the respective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Sukuk</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transactions</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endParaRPr kumimoji="0" lang="en-US" sz="1400" b="0" i="0" u="none" strike="noStrike" kern="1200" cap="none" normalizeH="0" baseline="0" dirty="0" smtClean="0">
                        <a:ln>
                          <a:noFill/>
                        </a:ln>
                        <a:solidFill>
                          <a:schemeClr val="tx1"/>
                        </a:solidFill>
                        <a:effectLst/>
                        <a:latin typeface="+mn-lt"/>
                        <a:ea typeface="ＭＳ Ｐゴシック" pitchFamily="34" charset="-128"/>
                        <a:cs typeface="+mn-cs"/>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 name="Title 2"/>
          <p:cNvSpPr>
            <a:spLocks/>
          </p:cNvSpPr>
          <p:nvPr/>
        </p:nvSpPr>
        <p:spPr bwMode="auto">
          <a:xfrm>
            <a:off x="296883" y="74905"/>
            <a:ext cx="690913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Trebuchet MS" panose="020B0603020202020204" pitchFamily="34" charset="0"/>
                <a:ea typeface="MS PGothic" panose="020B0600070205080204" pitchFamily="34" charset="-128"/>
              </a:defRPr>
            </a:lvl1pPr>
            <a:lvl2pPr marL="742950" indent="-285750" defTabSz="911225">
              <a:defRPr>
                <a:solidFill>
                  <a:schemeClr val="tx1"/>
                </a:solidFill>
                <a:latin typeface="Trebuchet MS" panose="020B0603020202020204" pitchFamily="34" charset="0"/>
                <a:ea typeface="MS PGothic" panose="020B0600070205080204" pitchFamily="34" charset="-128"/>
              </a:defRPr>
            </a:lvl2pPr>
            <a:lvl3pPr marL="1143000" indent="-228600" defTabSz="911225">
              <a:defRPr>
                <a:solidFill>
                  <a:schemeClr val="tx1"/>
                </a:solidFill>
                <a:latin typeface="Trebuchet MS" panose="020B0603020202020204" pitchFamily="34" charset="0"/>
                <a:ea typeface="MS PGothic" panose="020B0600070205080204" pitchFamily="34" charset="-128"/>
              </a:defRPr>
            </a:lvl3pPr>
            <a:lvl4pPr marL="1600200" indent="-228600" defTabSz="911225">
              <a:defRPr>
                <a:solidFill>
                  <a:schemeClr val="tx1"/>
                </a:solidFill>
                <a:latin typeface="Trebuchet MS" panose="020B0603020202020204" pitchFamily="34" charset="0"/>
                <a:ea typeface="MS PGothic" panose="020B0600070205080204" pitchFamily="34" charset="-128"/>
              </a:defRPr>
            </a:lvl4pPr>
            <a:lvl5pPr marL="2057400" indent="-228600" defTabSz="911225">
              <a:defRPr>
                <a:solidFill>
                  <a:schemeClr val="tx1"/>
                </a:solidFill>
                <a:latin typeface="Trebuchet MS" panose="020B0603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r>
              <a:rPr lang="en-US" sz="1600" b="1" dirty="0" smtClean="0">
                <a:solidFill>
                  <a:srgbClr val="0070C0"/>
                </a:solidFill>
              </a:rPr>
              <a:t>Developing the </a:t>
            </a:r>
            <a:r>
              <a:rPr lang="en-US" sz="1600" b="1" dirty="0" err="1" smtClean="0">
                <a:solidFill>
                  <a:srgbClr val="0070C0"/>
                </a:solidFill>
              </a:rPr>
              <a:t>Sukuk</a:t>
            </a:r>
            <a:r>
              <a:rPr lang="en-US" sz="1600" b="1" dirty="0" smtClean="0">
                <a:solidFill>
                  <a:srgbClr val="0070C0"/>
                </a:solidFill>
              </a:rPr>
              <a:t> Market</a:t>
            </a:r>
          </a:p>
          <a:p>
            <a:r>
              <a:rPr lang="en-GB" sz="1400" dirty="0">
                <a:cs typeface="Arial" pitchFamily="34" charset="0"/>
              </a:rPr>
              <a:t>Making Islamic </a:t>
            </a:r>
            <a:r>
              <a:rPr lang="en-GB" sz="1400" dirty="0" smtClean="0">
                <a:cs typeface="Arial" pitchFamily="34" charset="0"/>
              </a:rPr>
              <a:t>Capital Markets effective, efficient </a:t>
            </a:r>
            <a:r>
              <a:rPr lang="en-GB" sz="1400" dirty="0">
                <a:cs typeface="Arial" pitchFamily="34" charset="0"/>
              </a:rPr>
              <a:t>and </a:t>
            </a:r>
            <a:r>
              <a:rPr lang="en-GB" sz="1400" dirty="0" smtClean="0">
                <a:cs typeface="Arial" pitchFamily="34" charset="0"/>
              </a:rPr>
              <a:t>conducive</a:t>
            </a:r>
            <a:endParaRPr lang="en-US" sz="1400" dirty="0">
              <a:cs typeface="Arial" pitchFamily="34" charset="0"/>
            </a:endParaRPr>
          </a:p>
        </p:txBody>
      </p:sp>
      <p:sp>
        <p:nvSpPr>
          <p:cNvPr id="4" name="Text Box 109"/>
          <p:cNvSpPr txBox="1">
            <a:spLocks noChangeArrowheads="1"/>
          </p:cNvSpPr>
          <p:nvPr/>
        </p:nvSpPr>
        <p:spPr bwMode="auto">
          <a:xfrm>
            <a:off x="191386" y="927391"/>
            <a:ext cx="8739962" cy="523220"/>
          </a:xfrm>
          <a:prstGeom prst="rect">
            <a:avLst/>
          </a:prstGeom>
          <a:noFill/>
          <a:ln w="9525">
            <a:noFill/>
            <a:miter lim="800000"/>
            <a:headEnd/>
            <a:tailEnd/>
          </a:ln>
          <a:effectLst/>
        </p:spPr>
        <p:txBody>
          <a:bodyPr wrap="square">
            <a:spAutoFit/>
          </a:bodyPr>
          <a:lstStyle/>
          <a:p>
            <a:pPr marL="228600" indent="-228600" algn="just">
              <a:spcBef>
                <a:spcPts val="0"/>
              </a:spcBef>
              <a:spcAft>
                <a:spcPts val="600"/>
              </a:spcAft>
              <a:buClr>
                <a:srgbClr val="FFCC00"/>
              </a:buClr>
              <a:buFont typeface="Wingdings" pitchFamily="2" charset="2"/>
              <a:buChar char="§"/>
            </a:pPr>
            <a:r>
              <a:rPr lang="en-US" sz="1400" b="0" dirty="0" smtClean="0">
                <a:latin typeface="Trebuchet MS" pitchFamily="34" charset="0"/>
              </a:rPr>
              <a:t>Depending </a:t>
            </a:r>
            <a:r>
              <a:rPr lang="en-US" sz="1400" dirty="0" smtClean="0"/>
              <a:t>on </a:t>
            </a:r>
            <a:r>
              <a:rPr lang="en-US" sz="1400" dirty="0"/>
              <a:t>a</a:t>
            </a:r>
            <a:r>
              <a:rPr lang="en-US" sz="1400" dirty="0" smtClean="0"/>
              <a:t> country’s existing regulations on capital market transactions and its legal and tax framework, the development of </a:t>
            </a:r>
            <a:r>
              <a:rPr lang="en-US" sz="1400" dirty="0" err="1" smtClean="0"/>
              <a:t>Sukuk</a:t>
            </a:r>
            <a:r>
              <a:rPr lang="en-US" sz="1400" dirty="0" smtClean="0"/>
              <a:t> in a new market would typically involve t</a:t>
            </a:r>
            <a:r>
              <a:rPr lang="en-US" sz="1400" b="0" dirty="0" smtClean="0">
                <a:latin typeface="Trebuchet MS" pitchFamily="34" charset="0"/>
              </a:rPr>
              <a:t>he following:</a:t>
            </a:r>
          </a:p>
        </p:txBody>
      </p:sp>
    </p:spTree>
    <p:extLst>
      <p:ext uri="{BB962C8B-B14F-4D97-AF65-F5344CB8AC3E}">
        <p14:creationId xmlns:p14="http://schemas.microsoft.com/office/powerpoint/2010/main" val="236161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7"/>
          <p:cNvGraphicFramePr>
            <a:graphicFrameLocks noGrp="1"/>
          </p:cNvGraphicFramePr>
          <p:nvPr>
            <p:extLst>
              <p:ext uri="{D42A27DB-BD31-4B8C-83A1-F6EECF244321}">
                <p14:modId xmlns:p14="http://schemas.microsoft.com/office/powerpoint/2010/main" val="2386494456"/>
              </p:ext>
            </p:extLst>
          </p:nvPr>
        </p:nvGraphicFramePr>
        <p:xfrm>
          <a:off x="242292" y="991505"/>
          <a:ext cx="8669696" cy="3928408"/>
        </p:xfrm>
        <a:graphic>
          <a:graphicData uri="http://schemas.openxmlformats.org/drawingml/2006/table">
            <a:tbl>
              <a:tblPr/>
              <a:tblGrid>
                <a:gridCol w="1566995"/>
                <a:gridCol w="7102701"/>
              </a:tblGrid>
              <a:tr h="252632">
                <a:tc>
                  <a:txBody>
                    <a:bodyPr/>
                    <a:lstStyle/>
                    <a:p>
                      <a:pPr marL="0" marR="0" lvl="0" indent="0" algn="ctr" defTabSz="1042988" rtl="0" eaLnBrk="1" fontAlgn="base" latinLnBrk="0" hangingPunct="1">
                        <a:lnSpc>
                          <a:spcPct val="100000"/>
                        </a:lnSpc>
                        <a:spcBef>
                          <a:spcPct val="10000"/>
                        </a:spcBef>
                        <a:spcAft>
                          <a:spcPct val="0"/>
                        </a:spcAft>
                        <a:buClrTx/>
                        <a:buSzTx/>
                        <a:buFontTx/>
                        <a:buNone/>
                        <a:tabLst>
                          <a:tab pos="0" algn="l"/>
                        </a:tabLst>
                      </a:pPr>
                      <a:r>
                        <a:rPr kumimoji="0" lang="en-GB" sz="1400" b="1" i="0" u="none" strike="noStrike" cap="none" normalizeH="0" baseline="0" dirty="0" smtClean="0">
                          <a:ln>
                            <a:noFill/>
                          </a:ln>
                          <a:solidFill>
                            <a:schemeClr val="tx1"/>
                          </a:solidFill>
                          <a:effectLst/>
                          <a:latin typeface="+mn-lt"/>
                          <a:ea typeface="ＭＳ Ｐゴシック" pitchFamily="34" charset="-128"/>
                        </a:rPr>
                        <a:t>Policy Principles</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700"/>
                    </a:solidFill>
                  </a:tcPr>
                </a:tc>
                <a:tc>
                  <a:txBody>
                    <a:bodyPr/>
                    <a:lstStyle/>
                    <a:p>
                      <a:pPr marL="266700" marR="0" lvl="0" indent="-266700" algn="ctr" defTabSz="1042988" rtl="0" eaLnBrk="1" fontAlgn="base" latinLnBrk="0" hangingPunct="1">
                        <a:lnSpc>
                          <a:spcPct val="100000"/>
                        </a:lnSpc>
                        <a:spcBef>
                          <a:spcPct val="10000"/>
                        </a:spcBef>
                        <a:spcAft>
                          <a:spcPct val="0"/>
                        </a:spcAft>
                        <a:buClrTx/>
                        <a:buSzTx/>
                        <a:buFontTx/>
                        <a:buNone/>
                        <a:tabLst>
                          <a:tab pos="0" algn="l"/>
                        </a:tabLst>
                      </a:pPr>
                      <a:r>
                        <a:rPr kumimoji="0" lang="en-GB" sz="1400" b="1" i="0" u="none" strike="noStrike" cap="none" normalizeH="0" baseline="0" dirty="0" smtClean="0">
                          <a:ln>
                            <a:noFill/>
                          </a:ln>
                          <a:solidFill>
                            <a:schemeClr val="tx1"/>
                          </a:solidFill>
                          <a:effectLst/>
                          <a:latin typeface="+mn-lt"/>
                          <a:ea typeface="ＭＳ Ｐゴシック" pitchFamily="34" charset="-128"/>
                        </a:rPr>
                        <a:t>What should be done?</a:t>
                      </a:r>
                      <a:endParaRPr kumimoji="0" lang="en-US" sz="1400" b="1" i="0" u="none" strike="noStrike" cap="none" normalizeH="0" baseline="0" dirty="0" smtClean="0">
                        <a:ln>
                          <a:noFill/>
                        </a:ln>
                        <a:solidFill>
                          <a:schemeClr val="tx1"/>
                        </a:solidFill>
                        <a:effectLst/>
                        <a:latin typeface="+mn-lt"/>
                        <a:ea typeface="ＭＳ Ｐゴシック" pitchFamily="34" charset="-128"/>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700"/>
                    </a:solidFill>
                  </a:tcPr>
                </a:tc>
              </a:tr>
              <a:tr h="812571">
                <a:tc>
                  <a:txBody>
                    <a:bodyPr/>
                    <a:lstStyle/>
                    <a:p>
                      <a:pPr marL="0" marR="0" lvl="0" indent="0" algn="ctr" defTabSz="1042988" rtl="0" eaLnBrk="0" fontAlgn="base" latinLnBrk="0" hangingPunct="0">
                        <a:lnSpc>
                          <a:spcPct val="80000"/>
                        </a:lnSpc>
                        <a:spcBef>
                          <a:spcPct val="50000"/>
                        </a:spcBef>
                        <a:spcAft>
                          <a:spcPct val="20000"/>
                        </a:spcAft>
                        <a:buClr>
                          <a:srgbClr val="333399"/>
                        </a:buClr>
                        <a:buSzTx/>
                        <a:buFont typeface="Wingdings" pitchFamily="2" charset="2"/>
                        <a:buNone/>
                        <a:tabLst>
                          <a:tab pos="0" algn="l"/>
                        </a:tabLst>
                      </a:pPr>
                      <a:r>
                        <a:rPr kumimoji="0" lang="en-GB" sz="1400" b="1" i="0" u="none" strike="noStrike" kern="1200" cap="none" normalizeH="0" baseline="0" dirty="0" smtClean="0">
                          <a:ln>
                            <a:noFill/>
                          </a:ln>
                          <a:solidFill>
                            <a:schemeClr val="tx1"/>
                          </a:solidFill>
                          <a:effectLst/>
                          <a:latin typeface="+mn-lt"/>
                          <a:ea typeface="ＭＳ Ｐゴシック" pitchFamily="34" charset="-128"/>
                          <a:cs typeface="+mn-cs"/>
                        </a:rPr>
                        <a:t>Evolving Regulatory Landscape</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c>
                  <a:txBody>
                    <a:bodyPr/>
                    <a:lstStyle/>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r>
                        <a:rPr kumimoji="0" lang="en-US" sz="1400" b="0" i="0" u="none" strike="noStrike" cap="none" normalizeH="0" baseline="0" dirty="0" smtClean="0">
                          <a:ln>
                            <a:noFill/>
                          </a:ln>
                          <a:solidFill>
                            <a:schemeClr val="tx1"/>
                          </a:solidFill>
                          <a:effectLst/>
                          <a:latin typeface="+mn-lt"/>
                          <a:ea typeface="ＭＳ Ｐゴシック" pitchFamily="34" charset="-128"/>
                        </a:rPr>
                        <a:t>The Islamic Finance industry is still growing and evolving, as such the regulatory framework in Malaysia does not encompass all known Islamic structures in the industry. </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Securities Commission Malaysia provides the flexibility </a:t>
                      </a:r>
                      <a:r>
                        <a:rPr kumimoji="0" lang="en-US" sz="1400" b="0" i="0" u="none" strike="noStrike" cap="none" normalizeH="0" baseline="0" dirty="0" smtClean="0">
                          <a:ln>
                            <a:noFill/>
                          </a:ln>
                          <a:solidFill>
                            <a:schemeClr val="tx1"/>
                          </a:solidFill>
                          <a:effectLst/>
                          <a:latin typeface="+mn-lt"/>
                          <a:ea typeface="ＭＳ Ｐゴシック" pitchFamily="34" charset="-128"/>
                        </a:rPr>
                        <a:t>to new </a:t>
                      </a:r>
                      <a:r>
                        <a:rPr kumimoji="0" lang="en-US" sz="1400" b="0" i="0" u="none" strike="noStrike" cap="none" normalizeH="0" baseline="0" dirty="0" err="1" smtClean="0">
                          <a:ln>
                            <a:noFill/>
                          </a:ln>
                          <a:solidFill>
                            <a:schemeClr val="tx1"/>
                          </a:solidFill>
                          <a:effectLst/>
                          <a:latin typeface="+mn-lt"/>
                          <a:ea typeface="ＭＳ Ｐゴシック" pitchFamily="34" charset="-128"/>
                        </a:rPr>
                        <a:t>Shariah</a:t>
                      </a:r>
                      <a:r>
                        <a:rPr kumimoji="0" lang="en-US" sz="1400" b="0" i="0" u="none" strike="noStrike" cap="none" normalizeH="0" baseline="0" dirty="0" smtClean="0">
                          <a:ln>
                            <a:noFill/>
                          </a:ln>
                          <a:solidFill>
                            <a:schemeClr val="tx1"/>
                          </a:solidFill>
                          <a:effectLst/>
                          <a:latin typeface="+mn-lt"/>
                          <a:ea typeface="ＭＳ Ｐゴシック" pitchFamily="34" charset="-128"/>
                        </a:rPr>
                        <a:t> structures which may not be covered under current regulations</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pPr>
                      <a:endParaRPr kumimoji="0" lang="en-US" sz="1400" b="0" i="0" u="none" strike="noStrike" cap="none" normalizeH="0" baseline="0" dirty="0" smtClean="0">
                        <a:ln>
                          <a:noFill/>
                        </a:ln>
                        <a:solidFill>
                          <a:schemeClr val="tx1"/>
                        </a:solidFill>
                        <a:effectLst/>
                        <a:latin typeface="+mn-lt"/>
                        <a:ea typeface="ＭＳ Ｐゴシック" pitchFamily="34" charset="-128"/>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r>
              <a:tr h="625925">
                <a:tc>
                  <a:txBody>
                    <a:bodyPr/>
                    <a:lstStyle/>
                    <a:p>
                      <a:pPr marL="0" marR="0" lvl="0" indent="0" algn="ctr" defTabSz="1042988" rtl="0" eaLnBrk="0" fontAlgn="base" latinLnBrk="0" hangingPunct="0">
                        <a:lnSpc>
                          <a:spcPct val="100000"/>
                        </a:lnSpc>
                        <a:spcBef>
                          <a:spcPct val="20000"/>
                        </a:spcBef>
                        <a:spcAft>
                          <a:spcPct val="20000"/>
                        </a:spcAft>
                        <a:buClrTx/>
                        <a:buSzPct val="70000"/>
                        <a:buFontTx/>
                        <a:buNone/>
                        <a:tabLst>
                          <a:tab pos="266700" algn="l"/>
                        </a:tabLst>
                        <a:defRPr/>
                      </a:pPr>
                      <a:r>
                        <a:rPr kumimoji="0" lang="en-US" sz="1400" b="1" i="0" u="none" strike="noStrike" kern="1200" cap="none" normalizeH="0" baseline="0" dirty="0" smtClean="0">
                          <a:ln>
                            <a:noFill/>
                          </a:ln>
                          <a:solidFill>
                            <a:schemeClr val="tx1"/>
                          </a:solidFill>
                          <a:effectLst/>
                          <a:latin typeface="+mn-lt"/>
                          <a:ea typeface="ＭＳ Ｐゴシック" pitchFamily="34" charset="-128"/>
                          <a:cs typeface="+mn-cs"/>
                        </a:rPr>
                        <a:t>Broadening the Investor Base</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Broadening the local investors base is fundamental to create demand in investment into local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Sukuk</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issuances by the government, government linked agencies, state owned enterprises and corporate</a:t>
                      </a: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endParaRPr kumimoji="0" lang="en-US" sz="1400" b="0" i="0" u="none" strike="noStrike" kern="1200" cap="none" normalizeH="0" baseline="0" dirty="0" smtClean="0">
                        <a:ln>
                          <a:noFill/>
                        </a:ln>
                        <a:solidFill>
                          <a:schemeClr val="tx1"/>
                        </a:solidFill>
                        <a:effectLst/>
                        <a:latin typeface="+mn-lt"/>
                        <a:ea typeface="ＭＳ Ｐゴシック" pitchFamily="34" charset="-128"/>
                        <a:cs typeface="+mn-cs"/>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25925">
                <a:tc>
                  <a:txBody>
                    <a:bodyPr/>
                    <a:lstStyle/>
                    <a:p>
                      <a:pPr marL="0" marR="0" lvl="0" indent="0" algn="ctr" defTabSz="1042988" rtl="0" eaLnBrk="0" fontAlgn="base" latinLnBrk="0" hangingPunct="0">
                        <a:lnSpc>
                          <a:spcPct val="80000"/>
                        </a:lnSpc>
                        <a:spcBef>
                          <a:spcPct val="50000"/>
                        </a:spcBef>
                        <a:spcAft>
                          <a:spcPct val="20000"/>
                        </a:spcAft>
                        <a:buClr>
                          <a:srgbClr val="333399"/>
                        </a:buClr>
                        <a:buSzTx/>
                        <a:buFont typeface="Wingdings" pitchFamily="2" charset="2"/>
                        <a:buNone/>
                        <a:tabLst>
                          <a:tab pos="0" algn="l"/>
                        </a:tabLst>
                        <a:defRPr/>
                      </a:pPr>
                      <a:r>
                        <a:rPr kumimoji="0" lang="en-US" sz="1400" b="1" i="0" u="none" strike="noStrike" kern="1200" cap="none" normalizeH="0" baseline="0" dirty="0" smtClean="0">
                          <a:ln>
                            <a:noFill/>
                          </a:ln>
                          <a:solidFill>
                            <a:schemeClr val="tx1"/>
                          </a:solidFill>
                          <a:effectLst/>
                          <a:latin typeface="+mn-lt"/>
                          <a:ea typeface="ＭＳ Ｐゴシック" pitchFamily="34" charset="-128"/>
                          <a:cs typeface="+mn-cs"/>
                        </a:rPr>
                        <a:t>Incentives to Encourage Growth of the Market</a:t>
                      </a: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c>
                  <a:txBody>
                    <a:bodyPr/>
                    <a:lstStyle/>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In order to encourage growth of the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Sukuk</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market in Malaysia, the government introduced incentives such as tax deduction/exemptions to issuers/investors in order to boost issuance of/investment in </a:t>
                      </a:r>
                      <a:r>
                        <a:rPr kumimoji="0" lang="en-US" sz="1400" b="0" i="0" u="none" strike="noStrike" kern="1200" cap="none" normalizeH="0" baseline="0" dirty="0" err="1" smtClean="0">
                          <a:ln>
                            <a:noFill/>
                          </a:ln>
                          <a:solidFill>
                            <a:schemeClr val="tx1"/>
                          </a:solidFill>
                          <a:effectLst/>
                          <a:latin typeface="+mn-lt"/>
                          <a:ea typeface="ＭＳ Ｐゴシック" pitchFamily="34" charset="-128"/>
                          <a:cs typeface="+mn-cs"/>
                        </a:rPr>
                        <a:t>Sukuk</a:t>
                      </a:r>
                      <a:r>
                        <a:rPr kumimoji="0" lang="en-US" sz="1400" b="0" i="0" u="none" strike="noStrike" kern="1200" cap="none" normalizeH="0" baseline="0" dirty="0" smtClean="0">
                          <a:ln>
                            <a:noFill/>
                          </a:ln>
                          <a:solidFill>
                            <a:schemeClr val="tx1"/>
                          </a:solidFill>
                          <a:effectLst/>
                          <a:latin typeface="+mn-lt"/>
                          <a:ea typeface="ＭＳ Ｐゴシック" pitchFamily="34" charset="-128"/>
                          <a:cs typeface="+mn-cs"/>
                        </a:rPr>
                        <a:t> e.g. </a:t>
                      </a:r>
                      <a:r>
                        <a:rPr lang="en-US" sz="1400" dirty="0" smtClean="0">
                          <a:solidFill>
                            <a:srgbClr val="000000"/>
                          </a:solidFill>
                          <a:cs typeface="Arial" panose="020B0604020202020204" pitchFamily="34" charset="0"/>
                        </a:rPr>
                        <a:t>no withholding tax for profit/coupon  for non-resident investors under Malaysia’s Income Tax Act</a:t>
                      </a:r>
                      <a:endParaRPr kumimoji="0" lang="en-US" sz="1400" b="0" i="0" u="none" strike="noStrike" kern="1200" cap="none" normalizeH="0" baseline="0" dirty="0" smtClean="0">
                        <a:ln>
                          <a:noFill/>
                        </a:ln>
                        <a:solidFill>
                          <a:schemeClr val="tx1"/>
                        </a:solidFill>
                        <a:effectLst/>
                        <a:latin typeface="+mn-lt"/>
                        <a:ea typeface="ＭＳ Ｐゴシック" pitchFamily="34" charset="-128"/>
                        <a:cs typeface="+mn-cs"/>
                      </a:endParaRPr>
                    </a:p>
                    <a:p>
                      <a:pPr marL="261938" marR="0" lvl="0" indent="-261938" algn="just" defTabSz="1042988" rtl="0" eaLnBrk="0" fontAlgn="base" latinLnBrk="0" hangingPunct="0">
                        <a:lnSpc>
                          <a:spcPct val="100000"/>
                        </a:lnSpc>
                        <a:spcBef>
                          <a:spcPct val="20000"/>
                        </a:spcBef>
                        <a:spcAft>
                          <a:spcPct val="20000"/>
                        </a:spcAft>
                        <a:buClrTx/>
                        <a:buSzPct val="70000"/>
                        <a:buFontTx/>
                        <a:buChar char="•"/>
                        <a:tabLst>
                          <a:tab pos="266700" algn="l"/>
                        </a:tabLst>
                        <a:defRPr/>
                      </a:pPr>
                      <a:endParaRPr kumimoji="0" lang="en-US" sz="1400" b="0" i="0" u="none" strike="noStrike" kern="1200" cap="none" normalizeH="0" baseline="0" dirty="0" smtClean="0">
                        <a:ln>
                          <a:noFill/>
                        </a:ln>
                        <a:solidFill>
                          <a:schemeClr val="tx1"/>
                        </a:solidFill>
                        <a:effectLst/>
                        <a:latin typeface="+mn-lt"/>
                        <a:ea typeface="ＭＳ Ｐゴシック" pitchFamily="34" charset="-128"/>
                        <a:cs typeface="+mn-cs"/>
                      </a:endParaRPr>
                    </a:p>
                  </a:txBody>
                  <a:tcPr marL="121964" marR="121964" marT="32327" marB="32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700">
                        <a:alpha val="30196"/>
                      </a:srgbClr>
                    </a:solidFill>
                  </a:tcPr>
                </a:tc>
              </a:tr>
            </a:tbl>
          </a:graphicData>
        </a:graphic>
      </p:graphicFrame>
      <p:sp>
        <p:nvSpPr>
          <p:cNvPr id="10" name="Title 2"/>
          <p:cNvSpPr>
            <a:spLocks/>
          </p:cNvSpPr>
          <p:nvPr/>
        </p:nvSpPr>
        <p:spPr bwMode="auto">
          <a:xfrm>
            <a:off x="296883" y="74905"/>
            <a:ext cx="690913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Trebuchet MS" panose="020B0603020202020204" pitchFamily="34" charset="0"/>
                <a:ea typeface="MS PGothic" panose="020B0600070205080204" pitchFamily="34" charset="-128"/>
              </a:defRPr>
            </a:lvl1pPr>
            <a:lvl2pPr marL="742950" indent="-285750" defTabSz="911225">
              <a:defRPr>
                <a:solidFill>
                  <a:schemeClr val="tx1"/>
                </a:solidFill>
                <a:latin typeface="Trebuchet MS" panose="020B0603020202020204" pitchFamily="34" charset="0"/>
                <a:ea typeface="MS PGothic" panose="020B0600070205080204" pitchFamily="34" charset="-128"/>
              </a:defRPr>
            </a:lvl2pPr>
            <a:lvl3pPr marL="1143000" indent="-228600" defTabSz="911225">
              <a:defRPr>
                <a:solidFill>
                  <a:schemeClr val="tx1"/>
                </a:solidFill>
                <a:latin typeface="Trebuchet MS" panose="020B0603020202020204" pitchFamily="34" charset="0"/>
                <a:ea typeface="MS PGothic" panose="020B0600070205080204" pitchFamily="34" charset="-128"/>
              </a:defRPr>
            </a:lvl3pPr>
            <a:lvl4pPr marL="1600200" indent="-228600" defTabSz="911225">
              <a:defRPr>
                <a:solidFill>
                  <a:schemeClr val="tx1"/>
                </a:solidFill>
                <a:latin typeface="Trebuchet MS" panose="020B0603020202020204" pitchFamily="34" charset="0"/>
                <a:ea typeface="MS PGothic" panose="020B0600070205080204" pitchFamily="34" charset="-128"/>
              </a:defRPr>
            </a:lvl4pPr>
            <a:lvl5pPr marL="2057400" indent="-228600" defTabSz="911225">
              <a:defRPr>
                <a:solidFill>
                  <a:schemeClr val="tx1"/>
                </a:solidFill>
                <a:latin typeface="Trebuchet MS" panose="020B0603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r>
              <a:rPr lang="en-US" sz="1600" b="1" dirty="0" smtClean="0">
                <a:solidFill>
                  <a:srgbClr val="0070C0"/>
                </a:solidFill>
              </a:rPr>
              <a:t>Developing the </a:t>
            </a:r>
            <a:r>
              <a:rPr lang="en-US" sz="1600" b="1" dirty="0" err="1" smtClean="0">
                <a:solidFill>
                  <a:srgbClr val="0070C0"/>
                </a:solidFill>
              </a:rPr>
              <a:t>Sukuk</a:t>
            </a:r>
            <a:r>
              <a:rPr lang="en-US" sz="1600" b="1" dirty="0" smtClean="0">
                <a:solidFill>
                  <a:srgbClr val="0070C0"/>
                </a:solidFill>
              </a:rPr>
              <a:t> Market (Cont’d)</a:t>
            </a:r>
          </a:p>
          <a:p>
            <a:r>
              <a:rPr lang="en-GB" sz="1400" dirty="0">
                <a:cs typeface="Arial" pitchFamily="34" charset="0"/>
              </a:rPr>
              <a:t>Making Islamic </a:t>
            </a:r>
            <a:r>
              <a:rPr lang="en-GB" sz="1400" dirty="0" smtClean="0">
                <a:cs typeface="Arial" pitchFamily="34" charset="0"/>
              </a:rPr>
              <a:t>Capital Markets effective, efficient </a:t>
            </a:r>
            <a:r>
              <a:rPr lang="en-GB" sz="1400" dirty="0">
                <a:cs typeface="Arial" pitchFamily="34" charset="0"/>
              </a:rPr>
              <a:t>and </a:t>
            </a:r>
            <a:r>
              <a:rPr lang="en-GB" sz="1400" dirty="0" smtClean="0">
                <a:cs typeface="Arial" pitchFamily="34" charset="0"/>
              </a:rPr>
              <a:t>conducive</a:t>
            </a:r>
            <a:endParaRPr lang="en-US" sz="1400" dirty="0">
              <a:cs typeface="Arial" pitchFamily="34" charset="0"/>
            </a:endParaRPr>
          </a:p>
        </p:txBody>
      </p:sp>
    </p:spTree>
    <p:extLst>
      <p:ext uri="{BB962C8B-B14F-4D97-AF65-F5344CB8AC3E}">
        <p14:creationId xmlns:p14="http://schemas.microsoft.com/office/powerpoint/2010/main" val="359314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64726" y="2249488"/>
            <a:ext cx="8081962" cy="736600"/>
          </a:xfrm>
        </p:spPr>
        <p:txBody>
          <a:bodyPr/>
          <a:lstStyle/>
          <a:p>
            <a:pPr>
              <a:spcBef>
                <a:spcPct val="20000"/>
              </a:spcBef>
            </a:pPr>
            <a:r>
              <a:rPr lang="en-US" altLang="ja-JP" dirty="0" err="1" smtClean="0">
                <a:latin typeface="Calibri" pitchFamily="34" charset="0"/>
                <a:cs typeface="Arial" pitchFamily="34" charset="0"/>
              </a:rPr>
              <a:t>Sukuk</a:t>
            </a:r>
            <a:endParaRPr lang="en-US" altLang="ja-JP" dirty="0" smtClean="0">
              <a:latin typeface="Calibri" pitchFamily="34" charset="0"/>
              <a:cs typeface="Arial" pitchFamily="34" charset="0"/>
            </a:endParaRP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2000" dirty="0" smtClean="0"/>
              <a:t>PART III : STRUCTURING ANALYSIS</a:t>
            </a:r>
            <a:endParaRPr lang="en-US" sz="2000" dirty="0"/>
          </a:p>
        </p:txBody>
      </p:sp>
    </p:spTree>
    <p:extLst>
      <p:ext uri="{BB962C8B-B14F-4D97-AF65-F5344CB8AC3E}">
        <p14:creationId xmlns:p14="http://schemas.microsoft.com/office/powerpoint/2010/main" val="126575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4150" y="819150"/>
          <a:ext cx="8807450" cy="5561017"/>
        </p:xfrm>
        <a:graphic>
          <a:graphicData uri="http://schemas.openxmlformats.org/drawingml/2006/table">
            <a:tbl>
              <a:tblPr/>
              <a:tblGrid>
                <a:gridCol w="2217738"/>
                <a:gridCol w="6589712"/>
              </a:tblGrid>
              <a:tr h="298450">
                <a:tc>
                  <a:txBody>
                    <a:bodyPr/>
                    <a:lstStyle/>
                    <a:p>
                      <a:pPr marL="0" marR="0" lvl="0" indent="0" algn="ctr"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dirty="0" smtClean="0">
                          <a:ln>
                            <a:noFill/>
                          </a:ln>
                          <a:solidFill>
                            <a:schemeClr val="tx1"/>
                          </a:solidFill>
                          <a:effectLst/>
                          <a:latin typeface="Trebuchet MS" pitchFamily="34" charset="0"/>
                          <a:ea typeface="MS PGothic" pitchFamily="34" charset="-128"/>
                        </a:rPr>
                        <a:t>Parameters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Example</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26987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Issuer</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6688" marR="0" lvl="0" indent="-166688"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Typically, a special purpose vehicle</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26987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Facility</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71450" marR="0" lvl="0" indent="-171450" algn="just" defTabSz="457200" rtl="0" eaLnBrk="1" fontAlgn="base" latinLnBrk="0" hangingPunct="1">
                        <a:lnSpc>
                          <a:spcPct val="100000"/>
                        </a:lnSpc>
                        <a:spcBef>
                          <a:spcPct val="0"/>
                        </a:spcBef>
                        <a:spcAft>
                          <a:spcPts val="600"/>
                        </a:spcAft>
                        <a:buClr>
                          <a:srgbClr val="FFCC00"/>
                        </a:buClr>
                        <a:buSzTx/>
                        <a:buFont typeface="Arial" pitchFamily="34" charset="0"/>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Trust Certificates Programme</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34448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Islamic Structure</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6688" marR="0" lvl="0" indent="-166688"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Including Musharakah, Ijarah, Wakalah or such other structure as advised by the Shariah Adviser</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34448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Rating</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6688" marR="0" lvl="0" indent="-166688"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Ratings issued by international rating agencies namely, S&amp;P’s, Moody’s and Fitch</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436563">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Utilisation of Proceeds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6688" marR="0" lvl="0" indent="-166688"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Capital expenditure, general corporate purposes and working capital, all for purposes which do not contradict Shariah</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436563">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Mode of Issue</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Bought deal/Private Placement/Bookbuilding. International Sukuk transactions (Reg S/Rule 144A) are typically issued via bookbuilding</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436563">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Conditions Precedent</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Standard bond documentation conditions precedent including execution of legal documentation, regulatory approvals, and statutory documents</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60483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Representations and Warranties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Standard bond documentation representations and warranties including the issuer having the capacity to enter into the transactions, the issuer being in compliance with applicable laws and regulations, and not being in breach of the Transaction Documents</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26987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Events of Default</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Including a default in payment obligations and a breach of any conditions of the Transaction Documents</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436563">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Positive Covenants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71450" marR="0" lvl="0" indent="-171450" algn="l" defTabSz="4572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Perform  certain obligations including complying with all terms and conditions under the Transaction Documents, and with all applicable laws and regulations</a:t>
                      </a:r>
                      <a:endParaRPr kumimoji="0" lang="en-US" sz="1000" b="0" i="0" u="none" strike="noStrike" cap="none" normalizeH="0" baseline="0" smtClean="0">
                        <a:ln>
                          <a:noFill/>
                        </a:ln>
                        <a:solidFill>
                          <a:srgbClr val="000000"/>
                        </a:solidFill>
                        <a:effectLst/>
                        <a:latin typeface="Trebuchet MS" pitchFamily="34" charset="0"/>
                        <a:ea typeface="MS PGothic" pitchFamily="34" charset="-128"/>
                      </a:endParaRP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60483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Negative Covenants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71450" marR="0" lvl="0" indent="-171450" algn="l" defTabSz="4572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Not do certain things e.g. amending its statutory documents which would be inconsistent with the Transaction Documents, reducing its issued and paid-up capital, </a:t>
                      </a:r>
                      <a:r>
                        <a:rPr kumimoji="0" lang="en-US" sz="1000" b="0" i="0" u="none" strike="noStrike" cap="none" normalizeH="0" baseline="0" smtClean="0">
                          <a:ln>
                            <a:noFill/>
                          </a:ln>
                          <a:solidFill>
                            <a:srgbClr val="000000"/>
                          </a:solidFill>
                          <a:effectLst/>
                          <a:latin typeface="Trebuchet MS" pitchFamily="34" charset="0"/>
                          <a:ea typeface="MS PGothic" pitchFamily="34" charset="-128"/>
                        </a:rPr>
                        <a:t>and pledge or secure assets after the securities have been issued</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26987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Information Covenants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Including submission of audited accounts</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26828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Transaction Documents</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smtClean="0">
                          <a:ln>
                            <a:noFill/>
                          </a:ln>
                          <a:solidFill>
                            <a:schemeClr val="tx1"/>
                          </a:solidFill>
                          <a:effectLst/>
                          <a:latin typeface="Trebuchet MS" pitchFamily="34" charset="0"/>
                          <a:ea typeface="MS PGothic" pitchFamily="34" charset="-128"/>
                        </a:rPr>
                        <a:t>Including but not limited to the Programme Agreement, Trust Deed and other asset related documents</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r h="269875">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tx1"/>
                          </a:solidFill>
                          <a:effectLst/>
                          <a:latin typeface="Trebuchet MS" pitchFamily="34" charset="0"/>
                          <a:ea typeface="MS PGothic" pitchFamily="34" charset="-128"/>
                        </a:rPr>
                        <a:t>Governing Law</a:t>
                      </a:r>
                    </a:p>
                  </a:txBody>
                  <a:tcPr marL="91432" marR="91432" marT="45712" marB="4571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169863" marR="0" lvl="0" indent="-169863" algn="just" defTabSz="457200" rtl="0" eaLnBrk="1" fontAlgn="base" latinLnBrk="0" hangingPunct="1">
                        <a:lnSpc>
                          <a:spcPct val="100000"/>
                        </a:lnSpc>
                        <a:spcBef>
                          <a:spcPct val="0"/>
                        </a:spcBef>
                        <a:spcAft>
                          <a:spcPts val="600"/>
                        </a:spcAft>
                        <a:buClr>
                          <a:srgbClr val="FFCC00"/>
                        </a:buClr>
                        <a:buSzTx/>
                        <a:buFont typeface="Wingdings" pitchFamily="2" charset="2"/>
                        <a:buChar char="§"/>
                        <a:tabLst/>
                      </a:pPr>
                      <a:r>
                        <a:rPr kumimoji="0" lang="en-US" sz="1000" b="0" i="0" u="none" strike="noStrike" cap="none" normalizeH="0" baseline="0" dirty="0" smtClean="0">
                          <a:ln>
                            <a:noFill/>
                          </a:ln>
                          <a:solidFill>
                            <a:schemeClr val="tx1"/>
                          </a:solidFill>
                          <a:effectLst/>
                          <a:latin typeface="Trebuchet MS" pitchFamily="34" charset="0"/>
                          <a:ea typeface="MS PGothic" pitchFamily="34" charset="-128"/>
                        </a:rPr>
                        <a:t>English Law. Asset related documents are typically governed by local law</a:t>
                      </a:r>
                    </a:p>
                  </a:txBody>
                  <a:tcPr marL="91432" marR="91432" marT="45712" marB="457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27700" name="Title 2"/>
          <p:cNvSpPr>
            <a:spLocks/>
          </p:cNvSpPr>
          <p:nvPr/>
        </p:nvSpPr>
        <p:spPr bwMode="auto">
          <a:xfrm>
            <a:off x="282575" y="316715"/>
            <a:ext cx="7061200" cy="4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911225" eaLnBrk="1" hangingPunct="1"/>
            <a:r>
              <a:rPr lang="en-US" sz="1600" i="1" dirty="0"/>
              <a:t>Typical Terms and Conditions of a </a:t>
            </a:r>
            <a:r>
              <a:rPr lang="en-US" sz="1600" i="1" dirty="0" err="1"/>
              <a:t>Reg</a:t>
            </a:r>
            <a:r>
              <a:rPr lang="en-US" sz="1600" i="1" dirty="0"/>
              <a:t> S USD </a:t>
            </a:r>
            <a:r>
              <a:rPr lang="en-US" sz="1600" i="1" dirty="0" err="1" smtClean="0"/>
              <a:t>Sukuk</a:t>
            </a:r>
            <a:r>
              <a:rPr lang="en-US" sz="1600" i="1" dirty="0" smtClean="0"/>
              <a:t> </a:t>
            </a:r>
            <a:r>
              <a:rPr lang="en-US" sz="1600" i="1" dirty="0"/>
              <a:t>Transaction</a:t>
            </a:r>
          </a:p>
        </p:txBody>
      </p:sp>
      <p:sp>
        <p:nvSpPr>
          <p:cNvPr id="27701" name="Subtitle 6"/>
          <p:cNvSpPr txBox="1">
            <a:spLocks/>
          </p:cNvSpPr>
          <p:nvPr/>
        </p:nvSpPr>
        <p:spPr bwMode="auto">
          <a:xfrm>
            <a:off x="184150" y="18526"/>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
        <p:nvSpPr>
          <p:cNvPr id="27702"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8EA15DD7-64DB-4ADA-A080-9EA229DDE8A5}" type="slidenum">
              <a:rPr lang="en-US" sz="1100" b="1">
                <a:solidFill>
                  <a:srgbClr val="000000"/>
                </a:solidFill>
              </a:rPr>
              <a:pPr algn="r" eaLnBrk="1" hangingPunct="1"/>
              <a:t>15</a:t>
            </a:fld>
            <a:endParaRPr lang="en-US" sz="1100" b="1">
              <a:solidFill>
                <a:srgbClr val="000000"/>
              </a:solidFill>
            </a:endParaRPr>
          </a:p>
        </p:txBody>
      </p:sp>
    </p:spTree>
    <p:extLst>
      <p:ext uri="{BB962C8B-B14F-4D97-AF65-F5344CB8AC3E}">
        <p14:creationId xmlns:p14="http://schemas.microsoft.com/office/powerpoint/2010/main" val="329140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ChangeArrowheads="1"/>
          </p:cNvSpPr>
          <p:nvPr/>
        </p:nvSpPr>
        <p:spPr bwMode="auto">
          <a:xfrm>
            <a:off x="179388" y="415925"/>
            <a:ext cx="6919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1" hangingPunct="1">
              <a:spcBef>
                <a:spcPts val="300"/>
              </a:spcBef>
              <a:spcAft>
                <a:spcPts val="300"/>
              </a:spcAft>
            </a:pPr>
            <a:r>
              <a:rPr lang="en-US" sz="1600" i="1"/>
              <a:t> Execution process: Typical timeline is approximately 12 - 16 weeks</a:t>
            </a:r>
          </a:p>
        </p:txBody>
      </p:sp>
      <p:graphicFrame>
        <p:nvGraphicFramePr>
          <p:cNvPr id="2" name="Table 1"/>
          <p:cNvGraphicFramePr>
            <a:graphicFrameLocks noGrp="1"/>
          </p:cNvGraphicFramePr>
          <p:nvPr/>
        </p:nvGraphicFramePr>
        <p:xfrm>
          <a:off x="3821113" y="828675"/>
          <a:ext cx="5122862" cy="5519742"/>
        </p:xfrm>
        <a:graphic>
          <a:graphicData uri="http://schemas.openxmlformats.org/drawingml/2006/table">
            <a:tbl>
              <a:tblPr/>
              <a:tblGrid>
                <a:gridCol w="320675"/>
                <a:gridCol w="319087"/>
                <a:gridCol w="320675"/>
                <a:gridCol w="320675"/>
                <a:gridCol w="319088"/>
                <a:gridCol w="320675"/>
                <a:gridCol w="320675"/>
                <a:gridCol w="320675"/>
                <a:gridCol w="319087"/>
                <a:gridCol w="320675"/>
                <a:gridCol w="320675"/>
                <a:gridCol w="319088"/>
                <a:gridCol w="320675"/>
                <a:gridCol w="320675"/>
                <a:gridCol w="319087"/>
                <a:gridCol w="320675"/>
              </a:tblGrid>
              <a:tr h="282575">
                <a:tc gridSpan="1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rebuchet MS" pitchFamily="34" charset="0"/>
                          <a:ea typeface="MS PGothic" pitchFamily="34" charset="-128"/>
                        </a:rPr>
                        <a:t>Weeks</a:t>
                      </a:r>
                      <a:endParaRPr kumimoji="0" lang="en-MY" sz="1200" b="1" i="0" u="none" strike="noStrike" cap="none" normalizeH="0" baseline="0" dirty="0" smtClean="0">
                        <a:ln>
                          <a:noFill/>
                        </a:ln>
                        <a:solidFill>
                          <a:srgbClr val="FFFFFF"/>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2</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3</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4</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5</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6</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7</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8</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9</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10</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11</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12</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13</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14</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15</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Trebuchet MS" pitchFamily="34" charset="0"/>
                          <a:ea typeface="MS PGothic" pitchFamily="34" charset="-128"/>
                        </a:rPr>
                        <a:t>16</a:t>
                      </a:r>
                      <a:endParaRPr kumimoji="0" lang="en-MY" sz="900" b="1" i="0" u="none" strike="noStrike" cap="none" normalizeH="0" baseline="0" smtClean="0">
                        <a:ln>
                          <a:noFill/>
                        </a:ln>
                        <a:solidFill>
                          <a:schemeClr val="bg1"/>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44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6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MY" sz="900" b="0" i="0" u="none" strike="noStrike" cap="none" normalizeH="0" baseline="0" dirty="0" smtClean="0">
                        <a:ln>
                          <a:noFill/>
                        </a:ln>
                        <a:solidFill>
                          <a:srgbClr val="000000"/>
                        </a:solidFill>
                        <a:effectLst/>
                        <a:latin typeface="Trebuchet MS" pitchFamily="34" charset="0"/>
                        <a:ea typeface="MS PGothic" pitchFamily="34" charset="-128"/>
                      </a:endParaRPr>
                    </a:p>
                  </a:txBody>
                  <a:tcPr marL="91447" marR="91447"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3" name="Oval 2"/>
          <p:cNvSpPr/>
          <p:nvPr/>
        </p:nvSpPr>
        <p:spPr>
          <a:xfrm>
            <a:off x="42863" y="1296988"/>
            <a:ext cx="244475" cy="300037"/>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A</a:t>
            </a:r>
            <a:endParaRPr lang="en-MY" sz="1100" b="1">
              <a:solidFill>
                <a:schemeClr val="tx1"/>
              </a:solidFill>
              <a:ea typeface="MS PGothic" pitchFamily="34" charset="-128"/>
            </a:endParaRPr>
          </a:p>
        </p:txBody>
      </p:sp>
      <p:sp>
        <p:nvSpPr>
          <p:cNvPr id="12" name="Oval 11"/>
          <p:cNvSpPr/>
          <p:nvPr/>
        </p:nvSpPr>
        <p:spPr>
          <a:xfrm>
            <a:off x="55563" y="2008188"/>
            <a:ext cx="246062" cy="300037"/>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B</a:t>
            </a:r>
            <a:endParaRPr lang="en-MY" sz="1100" b="1">
              <a:solidFill>
                <a:schemeClr val="tx1"/>
              </a:solidFill>
              <a:ea typeface="MS PGothic" pitchFamily="34" charset="-128"/>
            </a:endParaRPr>
          </a:p>
        </p:txBody>
      </p:sp>
      <p:sp>
        <p:nvSpPr>
          <p:cNvPr id="13" name="Oval 12"/>
          <p:cNvSpPr/>
          <p:nvPr/>
        </p:nvSpPr>
        <p:spPr>
          <a:xfrm>
            <a:off x="55563" y="2724150"/>
            <a:ext cx="246062" cy="301625"/>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C</a:t>
            </a:r>
            <a:endParaRPr lang="en-MY" sz="1100" b="1">
              <a:solidFill>
                <a:schemeClr val="tx1"/>
              </a:solidFill>
              <a:ea typeface="MS PGothic" pitchFamily="34" charset="-128"/>
            </a:endParaRPr>
          </a:p>
        </p:txBody>
      </p:sp>
      <p:sp>
        <p:nvSpPr>
          <p:cNvPr id="15" name="Oval 14"/>
          <p:cNvSpPr/>
          <p:nvPr/>
        </p:nvSpPr>
        <p:spPr>
          <a:xfrm>
            <a:off x="55563" y="3254375"/>
            <a:ext cx="247650" cy="300038"/>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D</a:t>
            </a:r>
            <a:endParaRPr lang="en-MY" sz="1100" b="1">
              <a:solidFill>
                <a:schemeClr val="tx1"/>
              </a:solidFill>
              <a:ea typeface="MS PGothic" pitchFamily="34" charset="-128"/>
            </a:endParaRPr>
          </a:p>
        </p:txBody>
      </p:sp>
      <p:sp>
        <p:nvSpPr>
          <p:cNvPr id="16" name="Oval 15"/>
          <p:cNvSpPr/>
          <p:nvPr/>
        </p:nvSpPr>
        <p:spPr>
          <a:xfrm>
            <a:off x="55563" y="3843338"/>
            <a:ext cx="246062" cy="300037"/>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E</a:t>
            </a:r>
            <a:endParaRPr lang="en-MY" sz="1100" b="1">
              <a:solidFill>
                <a:schemeClr val="tx1"/>
              </a:solidFill>
              <a:ea typeface="MS PGothic" pitchFamily="34" charset="-128"/>
            </a:endParaRPr>
          </a:p>
        </p:txBody>
      </p:sp>
      <p:sp>
        <p:nvSpPr>
          <p:cNvPr id="17" name="Oval 16"/>
          <p:cNvSpPr/>
          <p:nvPr/>
        </p:nvSpPr>
        <p:spPr>
          <a:xfrm>
            <a:off x="58738" y="5216525"/>
            <a:ext cx="246062" cy="300038"/>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G</a:t>
            </a:r>
            <a:endParaRPr lang="en-MY" sz="1100" b="1">
              <a:solidFill>
                <a:schemeClr val="tx1"/>
              </a:solidFill>
              <a:ea typeface="MS PGothic" pitchFamily="34" charset="-128"/>
            </a:endParaRPr>
          </a:p>
        </p:txBody>
      </p:sp>
      <p:sp>
        <p:nvSpPr>
          <p:cNvPr id="18" name="Oval 17"/>
          <p:cNvSpPr/>
          <p:nvPr/>
        </p:nvSpPr>
        <p:spPr>
          <a:xfrm>
            <a:off x="58738" y="4508500"/>
            <a:ext cx="246062" cy="300038"/>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F</a:t>
            </a:r>
            <a:endParaRPr lang="en-MY" sz="1100" b="1">
              <a:solidFill>
                <a:schemeClr val="tx1"/>
              </a:solidFill>
              <a:ea typeface="MS PGothic" pitchFamily="34" charset="-128"/>
            </a:endParaRPr>
          </a:p>
        </p:txBody>
      </p:sp>
      <p:sp>
        <p:nvSpPr>
          <p:cNvPr id="6" name="Snip Diagonal Corner Rectangle 5"/>
          <p:cNvSpPr/>
          <p:nvPr/>
        </p:nvSpPr>
        <p:spPr>
          <a:xfrm>
            <a:off x="315913" y="1276350"/>
            <a:ext cx="1527175" cy="593725"/>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Financial/Legal/ Technical Due Diligence</a:t>
            </a:r>
            <a:endParaRPr lang="en-MY" sz="1100" b="1">
              <a:solidFill>
                <a:srgbClr val="FFFFFF"/>
              </a:solidFill>
              <a:ea typeface="MS PGothic" pitchFamily="34" charset="-128"/>
            </a:endParaRPr>
          </a:p>
        </p:txBody>
      </p:sp>
      <p:sp>
        <p:nvSpPr>
          <p:cNvPr id="28977" name="TextBox 7"/>
          <p:cNvSpPr txBox="1">
            <a:spLocks noChangeArrowheads="1"/>
          </p:cNvSpPr>
          <p:nvPr/>
        </p:nvSpPr>
        <p:spPr bwMode="auto">
          <a:xfrm>
            <a:off x="1843088" y="1271588"/>
            <a:ext cx="19780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Appointment of Parties</a:t>
            </a:r>
          </a:p>
          <a:p>
            <a:pPr eaLnBrk="1" hangingPunct="1">
              <a:buFont typeface="Arial" pitchFamily="34" charset="0"/>
              <a:buChar char="•"/>
            </a:pPr>
            <a:r>
              <a:rPr lang="en-US" sz="1100"/>
              <a:t>Legal, financial &amp; technical due diligence</a:t>
            </a:r>
            <a:endParaRPr lang="en-MY" sz="1100"/>
          </a:p>
        </p:txBody>
      </p:sp>
      <p:sp>
        <p:nvSpPr>
          <p:cNvPr id="28978" name="TextBox 19"/>
          <p:cNvSpPr txBox="1">
            <a:spLocks noChangeArrowheads="1"/>
          </p:cNvSpPr>
          <p:nvPr/>
        </p:nvSpPr>
        <p:spPr bwMode="auto">
          <a:xfrm>
            <a:off x="1843088" y="2020888"/>
            <a:ext cx="19780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Preparation  &amp; review of cashflow projections</a:t>
            </a:r>
            <a:endParaRPr lang="en-MY" sz="1100"/>
          </a:p>
        </p:txBody>
      </p:sp>
      <p:sp>
        <p:nvSpPr>
          <p:cNvPr id="28979" name="TextBox 20"/>
          <p:cNvSpPr txBox="1">
            <a:spLocks noChangeArrowheads="1"/>
          </p:cNvSpPr>
          <p:nvPr/>
        </p:nvSpPr>
        <p:spPr bwMode="auto">
          <a:xfrm>
            <a:off x="1866900" y="2705100"/>
            <a:ext cx="19780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Engaging with relevant rating agencies</a:t>
            </a:r>
            <a:endParaRPr lang="en-MY" sz="1100"/>
          </a:p>
        </p:txBody>
      </p:sp>
      <p:sp>
        <p:nvSpPr>
          <p:cNvPr id="28980" name="TextBox 21"/>
          <p:cNvSpPr txBox="1">
            <a:spLocks noChangeArrowheads="1"/>
          </p:cNvSpPr>
          <p:nvPr/>
        </p:nvSpPr>
        <p:spPr bwMode="auto">
          <a:xfrm>
            <a:off x="1843088" y="3937000"/>
            <a:ext cx="19780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Submissions to regulatory authorities</a:t>
            </a:r>
          </a:p>
        </p:txBody>
      </p:sp>
      <p:sp>
        <p:nvSpPr>
          <p:cNvPr id="23" name="Snip Diagonal Corner Rectangle 22"/>
          <p:cNvSpPr/>
          <p:nvPr/>
        </p:nvSpPr>
        <p:spPr>
          <a:xfrm>
            <a:off x="317500" y="2001838"/>
            <a:ext cx="1525588" cy="527050"/>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Cashflow Preparation &amp; Review</a:t>
            </a:r>
            <a:endParaRPr lang="en-MY" sz="1100" b="1">
              <a:solidFill>
                <a:srgbClr val="FFFFFF"/>
              </a:solidFill>
              <a:ea typeface="MS PGothic" pitchFamily="34" charset="-128"/>
            </a:endParaRPr>
          </a:p>
        </p:txBody>
      </p:sp>
      <p:sp>
        <p:nvSpPr>
          <p:cNvPr id="24" name="Snip Diagonal Corner Rectangle 23"/>
          <p:cNvSpPr/>
          <p:nvPr/>
        </p:nvSpPr>
        <p:spPr>
          <a:xfrm>
            <a:off x="328613" y="2706688"/>
            <a:ext cx="1514475" cy="381000"/>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Ratings Process</a:t>
            </a:r>
            <a:endParaRPr lang="en-MY" sz="1100" b="1">
              <a:solidFill>
                <a:srgbClr val="FFFFFF"/>
              </a:solidFill>
              <a:ea typeface="MS PGothic" pitchFamily="34" charset="-128"/>
            </a:endParaRPr>
          </a:p>
        </p:txBody>
      </p:sp>
      <p:sp>
        <p:nvSpPr>
          <p:cNvPr id="25" name="Snip Diagonal Corner Rectangle 24"/>
          <p:cNvSpPr/>
          <p:nvPr/>
        </p:nvSpPr>
        <p:spPr>
          <a:xfrm>
            <a:off x="336550" y="3843338"/>
            <a:ext cx="1506538" cy="476250"/>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Regulatory Approval</a:t>
            </a:r>
            <a:endParaRPr lang="en-MY" sz="1100" b="1">
              <a:solidFill>
                <a:srgbClr val="FFFFFF"/>
              </a:solidFill>
              <a:ea typeface="MS PGothic" pitchFamily="34" charset="-128"/>
            </a:endParaRPr>
          </a:p>
        </p:txBody>
      </p:sp>
      <p:sp>
        <p:nvSpPr>
          <p:cNvPr id="26" name="Snip Diagonal Corner Rectangle 25"/>
          <p:cNvSpPr/>
          <p:nvPr/>
        </p:nvSpPr>
        <p:spPr>
          <a:xfrm>
            <a:off x="354013" y="4535488"/>
            <a:ext cx="1489075" cy="420687"/>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Documentation</a:t>
            </a:r>
            <a:endParaRPr lang="en-MY" sz="1100" b="1">
              <a:solidFill>
                <a:srgbClr val="FFFFFF"/>
              </a:solidFill>
              <a:ea typeface="MS PGothic" pitchFamily="34" charset="-128"/>
            </a:endParaRPr>
          </a:p>
        </p:txBody>
      </p:sp>
      <p:sp>
        <p:nvSpPr>
          <p:cNvPr id="27" name="Snip Diagonal Corner Rectangle 26"/>
          <p:cNvSpPr/>
          <p:nvPr/>
        </p:nvSpPr>
        <p:spPr>
          <a:xfrm>
            <a:off x="342900" y="5197475"/>
            <a:ext cx="1471613" cy="438150"/>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Marketing &amp; Distribution</a:t>
            </a:r>
            <a:endParaRPr lang="en-MY" sz="1100" b="1">
              <a:solidFill>
                <a:srgbClr val="FFFFFF"/>
              </a:solidFill>
              <a:ea typeface="MS PGothic" pitchFamily="34" charset="-128"/>
            </a:endParaRPr>
          </a:p>
        </p:txBody>
      </p:sp>
      <p:sp>
        <p:nvSpPr>
          <p:cNvPr id="28" name="Snip Diagonal Corner Rectangle 27"/>
          <p:cNvSpPr/>
          <p:nvPr/>
        </p:nvSpPr>
        <p:spPr>
          <a:xfrm>
            <a:off x="354013" y="5935663"/>
            <a:ext cx="1471612" cy="411162"/>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Issuance</a:t>
            </a:r>
            <a:endParaRPr lang="en-MY" sz="1100" b="1">
              <a:solidFill>
                <a:srgbClr val="FFFFFF"/>
              </a:solidFill>
              <a:ea typeface="MS PGothic" pitchFamily="34" charset="-128"/>
            </a:endParaRPr>
          </a:p>
        </p:txBody>
      </p:sp>
      <p:sp>
        <p:nvSpPr>
          <p:cNvPr id="28987" name="TextBox 28"/>
          <p:cNvSpPr txBox="1">
            <a:spLocks noChangeArrowheads="1"/>
          </p:cNvSpPr>
          <p:nvPr/>
        </p:nvSpPr>
        <p:spPr bwMode="auto">
          <a:xfrm>
            <a:off x="1825625" y="4548188"/>
            <a:ext cx="1955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Programme Agreement, Trust Deed &amp; asset related documents</a:t>
            </a:r>
            <a:endParaRPr lang="en-MY" sz="1100"/>
          </a:p>
        </p:txBody>
      </p:sp>
      <p:sp>
        <p:nvSpPr>
          <p:cNvPr id="28988" name="TextBox 29"/>
          <p:cNvSpPr txBox="1">
            <a:spLocks noChangeArrowheads="1"/>
          </p:cNvSpPr>
          <p:nvPr/>
        </p:nvSpPr>
        <p:spPr bwMode="auto">
          <a:xfrm>
            <a:off x="1836738" y="5172075"/>
            <a:ext cx="19558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Prepare marketing material</a:t>
            </a:r>
          </a:p>
          <a:p>
            <a:pPr eaLnBrk="1" hangingPunct="1">
              <a:buFont typeface="Arial" pitchFamily="34" charset="0"/>
              <a:buChar char="•"/>
            </a:pPr>
            <a:r>
              <a:rPr lang="en-US" sz="1100"/>
              <a:t>Marketing of offering, including roadshow</a:t>
            </a:r>
          </a:p>
          <a:p>
            <a:pPr eaLnBrk="1" hangingPunct="1">
              <a:buFont typeface="Arial" pitchFamily="34" charset="0"/>
              <a:buChar char="•"/>
            </a:pPr>
            <a:r>
              <a:rPr lang="en-US" sz="1100"/>
              <a:t>Launch</a:t>
            </a:r>
            <a:endParaRPr lang="en-MY" sz="1100"/>
          </a:p>
        </p:txBody>
      </p:sp>
      <p:sp>
        <p:nvSpPr>
          <p:cNvPr id="28989" name="TextBox 30"/>
          <p:cNvSpPr txBox="1">
            <a:spLocks noChangeArrowheads="1"/>
          </p:cNvSpPr>
          <p:nvPr/>
        </p:nvSpPr>
        <p:spPr bwMode="auto">
          <a:xfrm>
            <a:off x="1878013" y="5922963"/>
            <a:ext cx="1955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Final OC &amp; Listing</a:t>
            </a:r>
          </a:p>
          <a:p>
            <a:pPr eaLnBrk="1" hangingPunct="1">
              <a:buFont typeface="Arial" pitchFamily="34" charset="0"/>
              <a:buChar char="•"/>
            </a:pPr>
            <a:r>
              <a:rPr lang="en-US" sz="1100"/>
              <a:t>Compliance with CPs</a:t>
            </a:r>
          </a:p>
          <a:p>
            <a:pPr eaLnBrk="1" hangingPunct="1">
              <a:buFont typeface="Arial" pitchFamily="34" charset="0"/>
              <a:buChar char="•"/>
            </a:pPr>
            <a:r>
              <a:rPr lang="en-US" sz="1100"/>
              <a:t>Settlement</a:t>
            </a:r>
            <a:endParaRPr lang="en-MY" sz="1100"/>
          </a:p>
        </p:txBody>
      </p:sp>
      <p:sp>
        <p:nvSpPr>
          <p:cNvPr id="29" name="Snip Diagonal Corner Rectangle 28"/>
          <p:cNvSpPr/>
          <p:nvPr/>
        </p:nvSpPr>
        <p:spPr>
          <a:xfrm>
            <a:off x="336550" y="3287713"/>
            <a:ext cx="1514475" cy="381000"/>
          </a:xfrm>
          <a:prstGeom prst="snip2Diag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rgbClr val="FFFFFF"/>
                </a:solidFill>
                <a:ea typeface="MS PGothic" pitchFamily="34" charset="-128"/>
              </a:rPr>
              <a:t>Shariah Review &amp; Approval</a:t>
            </a:r>
            <a:endParaRPr lang="en-MY" sz="1100" b="1">
              <a:solidFill>
                <a:srgbClr val="FFFFFF"/>
              </a:solidFill>
              <a:ea typeface="MS PGothic" pitchFamily="34" charset="-128"/>
            </a:endParaRPr>
          </a:p>
        </p:txBody>
      </p:sp>
      <p:sp>
        <p:nvSpPr>
          <p:cNvPr id="28991" name="TextBox 20"/>
          <p:cNvSpPr txBox="1">
            <a:spLocks noChangeArrowheads="1"/>
          </p:cNvSpPr>
          <p:nvPr/>
        </p:nvSpPr>
        <p:spPr bwMode="auto">
          <a:xfrm>
            <a:off x="1854200" y="3225800"/>
            <a:ext cx="19780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lstStyle>
            <a:lvl1pPr marL="109538" indent="-109538">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buFont typeface="Arial" pitchFamily="34" charset="0"/>
              <a:buChar char="•"/>
            </a:pPr>
            <a:r>
              <a:rPr lang="en-US" sz="1100"/>
              <a:t>Shariah approval on T&amp;Cs</a:t>
            </a:r>
          </a:p>
          <a:p>
            <a:pPr eaLnBrk="1" hangingPunct="1">
              <a:buFont typeface="Arial" pitchFamily="34" charset="0"/>
              <a:buChar char="•"/>
            </a:pPr>
            <a:r>
              <a:rPr lang="en-US" sz="1100"/>
              <a:t>Shariah approval on documentation</a:t>
            </a:r>
            <a:endParaRPr lang="en-MY" sz="1100"/>
          </a:p>
        </p:txBody>
      </p:sp>
      <p:sp>
        <p:nvSpPr>
          <p:cNvPr id="31" name="Oval 30"/>
          <p:cNvSpPr/>
          <p:nvPr/>
        </p:nvSpPr>
        <p:spPr>
          <a:xfrm>
            <a:off x="42863" y="5953125"/>
            <a:ext cx="246062" cy="300038"/>
          </a:xfrm>
          <a:prstGeom prst="ellipse">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b="1">
                <a:solidFill>
                  <a:schemeClr val="tx1"/>
                </a:solidFill>
                <a:ea typeface="MS PGothic" pitchFamily="34" charset="-128"/>
              </a:rPr>
              <a:t>H</a:t>
            </a:r>
            <a:endParaRPr lang="en-MY" sz="1100" b="1">
              <a:solidFill>
                <a:schemeClr val="tx1"/>
              </a:solidFill>
              <a:ea typeface="MS PGothic" pitchFamily="34" charset="-128"/>
            </a:endParaRPr>
          </a:p>
        </p:txBody>
      </p:sp>
      <p:sp>
        <p:nvSpPr>
          <p:cNvPr id="30" name="Rectangle 29"/>
          <p:cNvSpPr/>
          <p:nvPr/>
        </p:nvSpPr>
        <p:spPr>
          <a:xfrm>
            <a:off x="47625" y="3155950"/>
            <a:ext cx="8896350" cy="628650"/>
          </a:xfrm>
          <a:prstGeom prst="rect">
            <a:avLst/>
          </a:prstGeom>
          <a:noFill/>
          <a:ln w="2857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800">
              <a:solidFill>
                <a:srgbClr val="FFFFFF"/>
              </a:solidFill>
              <a:latin typeface="Arial" pitchFamily="34" charset="0"/>
              <a:ea typeface="MS PGothic" pitchFamily="34" charset="-128"/>
            </a:endParaRPr>
          </a:p>
        </p:txBody>
      </p:sp>
      <p:sp>
        <p:nvSpPr>
          <p:cNvPr id="28994"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9612C6FF-511D-4C5F-BE63-C8F6CE00FA1B}" type="slidenum">
              <a:rPr lang="en-US" sz="1100" b="1">
                <a:solidFill>
                  <a:srgbClr val="000000"/>
                </a:solidFill>
              </a:rPr>
              <a:pPr algn="r" eaLnBrk="1" hangingPunct="1"/>
              <a:t>16</a:t>
            </a:fld>
            <a:endParaRPr lang="en-US" sz="1100" b="1">
              <a:solidFill>
                <a:srgbClr val="000000"/>
              </a:solidFill>
            </a:endParaRPr>
          </a:p>
        </p:txBody>
      </p:sp>
      <p:sp>
        <p:nvSpPr>
          <p:cNvPr id="32" name="Subtitle 6"/>
          <p:cNvSpPr txBox="1">
            <a:spLocks/>
          </p:cNvSpPr>
          <p:nvPr/>
        </p:nvSpPr>
        <p:spPr bwMode="auto">
          <a:xfrm>
            <a:off x="238125" y="85391"/>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Tree>
    <p:extLst>
      <p:ext uri="{BB962C8B-B14F-4D97-AF65-F5344CB8AC3E}">
        <p14:creationId xmlns:p14="http://schemas.microsoft.com/office/powerpoint/2010/main" val="188573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79388" y="6469063"/>
            <a:ext cx="845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000" i="1">
                <a:cs typeface="Arial" pitchFamily="34" charset="0"/>
              </a:rPr>
              <a:t>Note: For programme size of up to USD1.0 billion  in nominal value (or its equivalent in any other currencies)</a:t>
            </a:r>
          </a:p>
        </p:txBody>
      </p:sp>
      <p:sp>
        <p:nvSpPr>
          <p:cNvPr id="29700" name="Rectangle 11"/>
          <p:cNvSpPr>
            <a:spLocks noChangeArrowheads="1"/>
          </p:cNvSpPr>
          <p:nvPr/>
        </p:nvSpPr>
        <p:spPr bwMode="auto">
          <a:xfrm>
            <a:off x="179388" y="415925"/>
            <a:ext cx="6919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1" hangingPunct="1">
              <a:spcBef>
                <a:spcPts val="300"/>
              </a:spcBef>
              <a:spcAft>
                <a:spcPts val="300"/>
              </a:spcAft>
            </a:pPr>
            <a:r>
              <a:rPr lang="en-US" sz="1600" i="1" dirty="0"/>
              <a:t> Indicative Fees and Expenses for </a:t>
            </a:r>
            <a:r>
              <a:rPr lang="en-US" sz="1600" i="1" dirty="0" err="1"/>
              <a:t>Reg</a:t>
            </a:r>
            <a:r>
              <a:rPr lang="en-US" sz="1600" i="1" dirty="0"/>
              <a:t> S USD </a:t>
            </a:r>
            <a:r>
              <a:rPr lang="en-US" sz="1600" i="1" dirty="0" err="1" smtClean="0"/>
              <a:t>Sukuk</a:t>
            </a:r>
            <a:r>
              <a:rPr lang="en-US" sz="1600" i="1" dirty="0" smtClean="0"/>
              <a:t> </a:t>
            </a:r>
            <a:r>
              <a:rPr lang="en-US" sz="1600" i="1" dirty="0"/>
              <a:t>Transactions</a:t>
            </a:r>
          </a:p>
        </p:txBody>
      </p:sp>
      <p:sp>
        <p:nvSpPr>
          <p:cNvPr id="6" name="Rectangle 5"/>
          <p:cNvSpPr/>
          <p:nvPr/>
        </p:nvSpPr>
        <p:spPr>
          <a:xfrm>
            <a:off x="354013" y="5964238"/>
            <a:ext cx="8718550" cy="273050"/>
          </a:xfrm>
          <a:prstGeom prst="rect">
            <a:avLst/>
          </a:prstGeom>
          <a:noFill/>
          <a:ln w="2857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800">
              <a:solidFill>
                <a:srgbClr val="FFFFFF"/>
              </a:solidFill>
              <a:latin typeface="Arial" pitchFamily="34" charset="0"/>
              <a:ea typeface="MS PGothic"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441518369"/>
              </p:ext>
            </p:extLst>
          </p:nvPr>
        </p:nvGraphicFramePr>
        <p:xfrm>
          <a:off x="66675" y="787400"/>
          <a:ext cx="9005888" cy="5845416"/>
        </p:xfrm>
        <a:graphic>
          <a:graphicData uri="http://schemas.openxmlformats.org/drawingml/2006/table">
            <a:tbl>
              <a:tblPr/>
              <a:tblGrid>
                <a:gridCol w="4968161"/>
                <a:gridCol w="4037727"/>
              </a:tblGrid>
              <a:tr h="208486">
                <a:tc>
                  <a:txBody>
                    <a:bodyPr/>
                    <a:lstStyle/>
                    <a:p>
                      <a:pPr marL="0" marR="0" fontAlgn="base">
                        <a:lnSpc>
                          <a:spcPts val="1300"/>
                        </a:lnSpc>
                        <a:spcBef>
                          <a:spcPts val="0"/>
                        </a:spcBef>
                        <a:spcAft>
                          <a:spcPts val="0"/>
                        </a:spcAft>
                      </a:pPr>
                      <a:r>
                        <a:rPr lang="en-US" sz="1200" b="1" kern="1200" dirty="0">
                          <a:solidFill>
                            <a:srgbClr val="000000"/>
                          </a:solidFill>
                          <a:effectLst/>
                          <a:latin typeface="+mj-lt"/>
                          <a:ea typeface="MS PGothic"/>
                          <a:cs typeface="Arial"/>
                        </a:rPr>
                        <a:t>Indicative Upfront Fees</a:t>
                      </a:r>
                      <a:endParaRPr lang="en-MY" sz="1200" dirty="0">
                        <a:effectLst/>
                        <a:latin typeface="+mj-lt"/>
                        <a:ea typeface="Calibri"/>
                        <a:cs typeface="Times New Roman"/>
                      </a:endParaRPr>
                    </a:p>
                  </a:txBody>
                  <a:tcPr marL="87420" marR="8742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marL="0" marR="0" algn="r" fontAlgn="base">
                        <a:lnSpc>
                          <a:spcPts val="1300"/>
                        </a:lnSpc>
                        <a:spcBef>
                          <a:spcPts val="0"/>
                        </a:spcBef>
                        <a:spcAft>
                          <a:spcPts val="0"/>
                        </a:spcAft>
                      </a:pPr>
                      <a:r>
                        <a:rPr lang="en-US" sz="1200" b="1" kern="1200">
                          <a:solidFill>
                            <a:srgbClr val="000000"/>
                          </a:solidFill>
                          <a:effectLst/>
                          <a:latin typeface="+mj-lt"/>
                          <a:ea typeface="MS PGothic"/>
                          <a:cs typeface="Arial"/>
                        </a:rPr>
                        <a:t>Indicative Amount (USD)</a:t>
                      </a:r>
                      <a:endParaRPr lang="en-MY" sz="1200">
                        <a:effectLst/>
                        <a:latin typeface="+mj-lt"/>
                        <a:ea typeface="Calibri"/>
                        <a:cs typeface="Times New Roman"/>
                      </a:endParaRPr>
                    </a:p>
                  </a:txBody>
                  <a:tcPr marL="87420" marR="8742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r>
              <a:tr h="244810">
                <a:tc>
                  <a:txBody>
                    <a:bodyPr/>
                    <a:lstStyle/>
                    <a:p>
                      <a:pPr marL="0" marR="0" fontAlgn="b">
                        <a:lnSpc>
                          <a:spcPct val="115000"/>
                        </a:lnSpc>
                        <a:spcBef>
                          <a:spcPts val="0"/>
                        </a:spcBef>
                        <a:spcAft>
                          <a:spcPts val="0"/>
                        </a:spcAft>
                      </a:pPr>
                      <a:r>
                        <a:rPr lang="en-US" sz="1200" b="1" kern="1200">
                          <a:solidFill>
                            <a:srgbClr val="000000"/>
                          </a:solidFill>
                          <a:effectLst/>
                          <a:latin typeface="+mj-lt"/>
                          <a:ea typeface="MS PGothic"/>
                          <a:cs typeface="Arial"/>
                        </a:rPr>
                        <a:t>Arranger/Manager/Bookrunners Fees</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Depending on credit of the issuer</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1866">
                <a:tc>
                  <a:txBody>
                    <a:bodyPr/>
                    <a:lstStyle/>
                    <a:p>
                      <a:pPr marL="0" marR="0" fontAlgn="b">
                        <a:lnSpc>
                          <a:spcPct val="115000"/>
                        </a:lnSpc>
                        <a:spcBef>
                          <a:spcPts val="0"/>
                        </a:spcBef>
                        <a:spcAft>
                          <a:spcPts val="0"/>
                        </a:spcAft>
                      </a:pPr>
                      <a:r>
                        <a:rPr lang="en-US" sz="1200" b="1" kern="1200">
                          <a:solidFill>
                            <a:srgbClr val="000000"/>
                          </a:solidFill>
                          <a:effectLst/>
                          <a:latin typeface="+mj-lt"/>
                          <a:ea typeface="MS PGothic"/>
                          <a:cs typeface="Arial"/>
                        </a:rPr>
                        <a:t>Legal Fees</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nSpc>
                          <a:spcPct val="115000"/>
                        </a:lnSpc>
                      </a:pPr>
                      <a:endParaRPr lang="en-MY" sz="1200">
                        <a:effectLst/>
                        <a:latin typeface="+mj-lt"/>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1866">
                <a:tc>
                  <a:txBody>
                    <a:bodyPr/>
                    <a:lstStyle/>
                    <a:p>
                      <a:pPr marL="8890" marR="0" fontAlgn="b">
                        <a:lnSpc>
                          <a:spcPct val="115000"/>
                        </a:lnSpc>
                        <a:spcBef>
                          <a:spcPts val="0"/>
                        </a:spcBef>
                        <a:spcAft>
                          <a:spcPts val="0"/>
                        </a:spcAft>
                      </a:pPr>
                      <a:r>
                        <a:rPr lang="en-US" sz="1200" kern="1200">
                          <a:solidFill>
                            <a:srgbClr val="000000"/>
                          </a:solidFill>
                          <a:effectLst/>
                          <a:latin typeface="+mj-lt"/>
                          <a:ea typeface="MS PGothic"/>
                          <a:cs typeface="Arial"/>
                        </a:rPr>
                        <a:t>     International Legal Counsel – Issuer</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ctr">
                        <a:lnSpc>
                          <a:spcPct val="115000"/>
                        </a:lnSpc>
                        <a:spcBef>
                          <a:spcPts val="0"/>
                        </a:spcBef>
                        <a:spcAft>
                          <a:spcPts val="0"/>
                        </a:spcAft>
                      </a:pPr>
                      <a:r>
                        <a:rPr lang="en-US" sz="1200" kern="1200">
                          <a:solidFill>
                            <a:srgbClr val="000000"/>
                          </a:solidFill>
                          <a:effectLst/>
                          <a:latin typeface="+mj-lt"/>
                          <a:ea typeface="MS PGothic"/>
                          <a:cs typeface="Arial"/>
                        </a:rPr>
                        <a:t>175,000 – 220,000</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1866">
                <a:tc>
                  <a:txBody>
                    <a:bodyPr/>
                    <a:lstStyle/>
                    <a:p>
                      <a:pPr marL="8890" marR="0" fontAlgn="b">
                        <a:lnSpc>
                          <a:spcPct val="115000"/>
                        </a:lnSpc>
                        <a:spcBef>
                          <a:spcPts val="0"/>
                        </a:spcBef>
                        <a:spcAft>
                          <a:spcPts val="0"/>
                        </a:spcAft>
                      </a:pPr>
                      <a:r>
                        <a:rPr lang="en-US" sz="1200" kern="1200" dirty="0">
                          <a:solidFill>
                            <a:srgbClr val="000000"/>
                          </a:solidFill>
                          <a:effectLst/>
                          <a:latin typeface="+mj-lt"/>
                          <a:ea typeface="MS PGothic"/>
                          <a:cs typeface="Arial"/>
                        </a:rPr>
                        <a:t>     International Legal Counsel – Arranger</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ctr">
                        <a:lnSpc>
                          <a:spcPct val="115000"/>
                        </a:lnSpc>
                        <a:spcBef>
                          <a:spcPts val="0"/>
                        </a:spcBef>
                        <a:spcAft>
                          <a:spcPts val="0"/>
                        </a:spcAft>
                      </a:pPr>
                      <a:r>
                        <a:rPr lang="en-US" sz="1200" kern="1200">
                          <a:solidFill>
                            <a:srgbClr val="000000"/>
                          </a:solidFill>
                          <a:effectLst/>
                          <a:latin typeface="+mj-lt"/>
                          <a:ea typeface="MS PGothic"/>
                          <a:cs typeface="Arial"/>
                        </a:rPr>
                        <a:t>150,000 – 170,000</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1866">
                <a:tc>
                  <a:txBody>
                    <a:bodyPr/>
                    <a:lstStyle/>
                    <a:p>
                      <a:pPr marL="8890" marR="0" fontAlgn="b">
                        <a:lnSpc>
                          <a:spcPct val="115000"/>
                        </a:lnSpc>
                        <a:spcBef>
                          <a:spcPts val="0"/>
                        </a:spcBef>
                        <a:spcAft>
                          <a:spcPts val="0"/>
                        </a:spcAft>
                      </a:pPr>
                      <a:r>
                        <a:rPr lang="en-US" sz="1200" kern="1200">
                          <a:solidFill>
                            <a:srgbClr val="000000"/>
                          </a:solidFill>
                          <a:effectLst/>
                          <a:latin typeface="+mj-lt"/>
                          <a:ea typeface="MS PGothic"/>
                          <a:cs typeface="Arial"/>
                        </a:rPr>
                        <a:t>     Domestic Legal Counsel – Issuer</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ctr">
                        <a:lnSpc>
                          <a:spcPct val="115000"/>
                        </a:lnSpc>
                        <a:spcBef>
                          <a:spcPts val="0"/>
                        </a:spcBef>
                        <a:spcAft>
                          <a:spcPts val="0"/>
                        </a:spcAft>
                      </a:pPr>
                      <a:r>
                        <a:rPr lang="en-US" sz="1200" kern="1200">
                          <a:solidFill>
                            <a:srgbClr val="000000"/>
                          </a:solidFill>
                          <a:effectLst/>
                          <a:latin typeface="+mj-lt"/>
                          <a:ea typeface="MS PGothic"/>
                          <a:cs typeface="Arial"/>
                        </a:rPr>
                        <a:t>Depending on the jurisdictions</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1866">
                <a:tc>
                  <a:txBody>
                    <a:bodyPr/>
                    <a:lstStyle/>
                    <a:p>
                      <a:pPr marL="8890" marR="0" fontAlgn="b">
                        <a:lnSpc>
                          <a:spcPct val="115000"/>
                        </a:lnSpc>
                        <a:spcBef>
                          <a:spcPts val="0"/>
                        </a:spcBef>
                        <a:spcAft>
                          <a:spcPts val="0"/>
                        </a:spcAft>
                      </a:pPr>
                      <a:r>
                        <a:rPr lang="en-US" sz="1200" kern="1200">
                          <a:solidFill>
                            <a:srgbClr val="000000"/>
                          </a:solidFill>
                          <a:effectLst/>
                          <a:latin typeface="+mj-lt"/>
                          <a:ea typeface="MS PGothic"/>
                          <a:cs typeface="Arial"/>
                        </a:rPr>
                        <a:t>     Domestic Legal Counsel – Arranger</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ctr">
                        <a:lnSpc>
                          <a:spcPct val="115000"/>
                        </a:lnSpc>
                        <a:spcBef>
                          <a:spcPts val="0"/>
                        </a:spcBef>
                        <a:spcAft>
                          <a:spcPts val="0"/>
                        </a:spcAft>
                      </a:pPr>
                      <a:r>
                        <a:rPr lang="en-US" sz="1200" kern="1200">
                          <a:solidFill>
                            <a:srgbClr val="000000"/>
                          </a:solidFill>
                          <a:effectLst/>
                          <a:latin typeface="+mj-lt"/>
                          <a:ea typeface="MS PGothic"/>
                          <a:cs typeface="Arial"/>
                        </a:rPr>
                        <a:t>Depending on the jurisdictions</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44810">
                <a:tc>
                  <a:txBody>
                    <a:bodyPr/>
                    <a:lstStyle/>
                    <a:p>
                      <a:pPr marL="0" marR="0" fontAlgn="b">
                        <a:lnSpc>
                          <a:spcPct val="115000"/>
                        </a:lnSpc>
                        <a:spcBef>
                          <a:spcPts val="0"/>
                        </a:spcBef>
                        <a:spcAft>
                          <a:spcPts val="0"/>
                        </a:spcAft>
                      </a:pPr>
                      <a:r>
                        <a:rPr lang="en-US" sz="1200" b="1" kern="1200">
                          <a:solidFill>
                            <a:srgbClr val="000000"/>
                          </a:solidFill>
                          <a:effectLst/>
                          <a:latin typeface="+mj-lt"/>
                          <a:ea typeface="MS PGothic"/>
                          <a:cs typeface="Arial"/>
                        </a:rPr>
                        <a:t>Reporting Accountant Fee</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150,000 – 200,000</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44810">
                <a:tc>
                  <a:txBody>
                    <a:bodyPr/>
                    <a:lstStyle/>
                    <a:p>
                      <a:pPr marL="0" marR="0" fontAlgn="b">
                        <a:lnSpc>
                          <a:spcPct val="115000"/>
                        </a:lnSpc>
                        <a:spcBef>
                          <a:spcPts val="0"/>
                        </a:spcBef>
                        <a:spcAft>
                          <a:spcPts val="0"/>
                        </a:spcAft>
                      </a:pPr>
                      <a:r>
                        <a:rPr lang="en-US" sz="1200" b="1" kern="1200" dirty="0" err="1">
                          <a:solidFill>
                            <a:srgbClr val="000000"/>
                          </a:solidFill>
                          <a:effectLst/>
                          <a:latin typeface="+mj-lt"/>
                          <a:ea typeface="MS PGothic"/>
                          <a:cs typeface="Arial"/>
                        </a:rPr>
                        <a:t>Shariah</a:t>
                      </a:r>
                      <a:r>
                        <a:rPr lang="en-US" sz="1200" b="1" kern="1200" dirty="0">
                          <a:solidFill>
                            <a:srgbClr val="000000"/>
                          </a:solidFill>
                          <a:effectLst/>
                          <a:latin typeface="+mj-lt"/>
                          <a:ea typeface="MS PGothic"/>
                          <a:cs typeface="Arial"/>
                        </a:rPr>
                        <a:t> Advisory Fee</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25,000</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44810">
                <a:tc>
                  <a:txBody>
                    <a:bodyPr/>
                    <a:lstStyle/>
                    <a:p>
                      <a:pPr marL="0" marR="0" fontAlgn="b">
                        <a:lnSpc>
                          <a:spcPct val="115000"/>
                        </a:lnSpc>
                        <a:spcBef>
                          <a:spcPts val="0"/>
                        </a:spcBef>
                        <a:spcAft>
                          <a:spcPts val="0"/>
                        </a:spcAft>
                      </a:pPr>
                      <a:r>
                        <a:rPr lang="en-US" sz="1200" b="1" kern="1200" dirty="0">
                          <a:solidFill>
                            <a:srgbClr val="000000"/>
                          </a:solidFill>
                          <a:effectLst/>
                          <a:latin typeface="+mj-lt"/>
                          <a:ea typeface="MS PGothic"/>
                          <a:cs typeface="Arial"/>
                        </a:rPr>
                        <a:t>Listing Agent Fee</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ct val="115000"/>
                        </a:lnSpc>
                        <a:spcBef>
                          <a:spcPts val="0"/>
                        </a:spcBef>
                        <a:spcAft>
                          <a:spcPts val="0"/>
                        </a:spcAft>
                      </a:pPr>
                      <a:r>
                        <a:rPr lang="en-US" sz="1200" kern="1200" dirty="0">
                          <a:solidFill>
                            <a:srgbClr val="000000"/>
                          </a:solidFill>
                          <a:effectLst/>
                          <a:latin typeface="+mj-lt"/>
                          <a:ea typeface="MS PGothic"/>
                          <a:cs typeface="Arial"/>
                        </a:rPr>
                        <a:t>10,000</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44810">
                <a:tc>
                  <a:txBody>
                    <a:bodyPr/>
                    <a:lstStyle/>
                    <a:p>
                      <a:pPr marL="0" marR="0" fontAlgn="b">
                        <a:lnSpc>
                          <a:spcPct val="115000"/>
                        </a:lnSpc>
                        <a:spcBef>
                          <a:spcPts val="0"/>
                        </a:spcBef>
                        <a:spcAft>
                          <a:spcPts val="0"/>
                        </a:spcAft>
                      </a:pPr>
                      <a:r>
                        <a:rPr lang="en-US" sz="1200" b="1" kern="1200" dirty="0">
                          <a:solidFill>
                            <a:srgbClr val="000000"/>
                          </a:solidFill>
                          <a:effectLst/>
                          <a:latin typeface="+mj-lt"/>
                          <a:ea typeface="MS PGothic"/>
                          <a:cs typeface="Arial"/>
                        </a:rPr>
                        <a:t>Fiscal Agent Fee</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30,000</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44810">
                <a:tc>
                  <a:txBody>
                    <a:bodyPr/>
                    <a:lstStyle/>
                    <a:p>
                      <a:pPr marL="0" marR="0" fontAlgn="b">
                        <a:lnSpc>
                          <a:spcPct val="115000"/>
                        </a:lnSpc>
                        <a:spcBef>
                          <a:spcPts val="0"/>
                        </a:spcBef>
                        <a:spcAft>
                          <a:spcPts val="0"/>
                        </a:spcAft>
                      </a:pPr>
                      <a:r>
                        <a:rPr lang="en-US" sz="1200" b="1" kern="1200" dirty="0">
                          <a:solidFill>
                            <a:srgbClr val="000000"/>
                          </a:solidFill>
                          <a:effectLst/>
                          <a:latin typeface="+mj-lt"/>
                          <a:ea typeface="MS PGothic"/>
                          <a:cs typeface="Arial"/>
                        </a:rPr>
                        <a:t>SPV’s Establishment Expenses</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Depending on the jurisdictions</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44810">
                <a:tc>
                  <a:txBody>
                    <a:bodyPr/>
                    <a:lstStyle/>
                    <a:p>
                      <a:pPr marL="0" marR="0" fontAlgn="b">
                        <a:lnSpc>
                          <a:spcPct val="115000"/>
                        </a:lnSpc>
                        <a:spcBef>
                          <a:spcPts val="0"/>
                        </a:spcBef>
                        <a:spcAft>
                          <a:spcPts val="0"/>
                        </a:spcAft>
                      </a:pPr>
                      <a:r>
                        <a:rPr lang="en-US" sz="1200" b="1" kern="1200">
                          <a:solidFill>
                            <a:srgbClr val="000000"/>
                          </a:solidFill>
                          <a:effectLst/>
                          <a:latin typeface="+mj-lt"/>
                          <a:ea typeface="MS PGothic"/>
                          <a:cs typeface="Arial"/>
                        </a:rPr>
                        <a:t>Miscellaneous (e.g. out-of-pocket expenses)</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b">
                        <a:lnSpc>
                          <a:spcPct val="115000"/>
                        </a:lnSpc>
                        <a:spcBef>
                          <a:spcPts val="0"/>
                        </a:spcBef>
                        <a:spcAft>
                          <a:spcPts val="0"/>
                        </a:spcAft>
                      </a:pPr>
                      <a:r>
                        <a:rPr lang="en-US" sz="1200" kern="1200">
                          <a:solidFill>
                            <a:srgbClr val="000000"/>
                          </a:solidFill>
                          <a:effectLst/>
                          <a:latin typeface="+mj-lt"/>
                          <a:ea typeface="MS PGothic"/>
                          <a:cs typeface="Arial"/>
                        </a:rPr>
                        <a:t>30,000</a:t>
                      </a:r>
                      <a:endParaRPr lang="en-MY" sz="120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637086">
                <a:tc>
                  <a:txBody>
                    <a:bodyPr/>
                    <a:lstStyle/>
                    <a:p>
                      <a:pPr marL="0" marR="0" fontAlgn="b">
                        <a:lnSpc>
                          <a:spcPct val="115000"/>
                        </a:lnSpc>
                        <a:spcBef>
                          <a:spcPts val="0"/>
                        </a:spcBef>
                        <a:spcAft>
                          <a:spcPts val="0"/>
                        </a:spcAft>
                      </a:pPr>
                      <a:r>
                        <a:rPr lang="en-US" sz="1200" b="1" kern="1200" dirty="0">
                          <a:solidFill>
                            <a:srgbClr val="000000"/>
                          </a:solidFill>
                          <a:effectLst/>
                          <a:latin typeface="+mj-lt"/>
                          <a:ea typeface="MS PGothic"/>
                          <a:cs typeface="Arial"/>
                        </a:rPr>
                        <a:t>TOTAL (USD) </a:t>
                      </a:r>
                      <a:endParaRPr lang="en-MY" sz="1200" dirty="0">
                        <a:effectLst/>
                        <a:latin typeface="+mj-lt"/>
                        <a:ea typeface="Calibri"/>
                        <a:cs typeface="Times New Roman"/>
                      </a:endParaRPr>
                    </a:p>
                    <a:p>
                      <a:pPr marL="0" marR="0" fontAlgn="b">
                        <a:lnSpc>
                          <a:spcPct val="115000"/>
                        </a:lnSpc>
                        <a:spcBef>
                          <a:spcPts val="0"/>
                        </a:spcBef>
                        <a:spcAft>
                          <a:spcPts val="0"/>
                        </a:spcAft>
                      </a:pPr>
                      <a:r>
                        <a:rPr lang="en-US" sz="1200" b="1" i="1" kern="1200" dirty="0">
                          <a:solidFill>
                            <a:srgbClr val="000000"/>
                          </a:solidFill>
                          <a:effectLst/>
                          <a:latin typeface="+mj-lt"/>
                          <a:ea typeface="MS PGothic"/>
                          <a:cs typeface="Arial"/>
                        </a:rPr>
                        <a:t>(excluding Arranger/Manager/</a:t>
                      </a:r>
                      <a:r>
                        <a:rPr lang="en-US" sz="1200" b="1" i="1" kern="1200" dirty="0" err="1">
                          <a:solidFill>
                            <a:srgbClr val="000000"/>
                          </a:solidFill>
                          <a:effectLst/>
                          <a:latin typeface="+mj-lt"/>
                          <a:ea typeface="MS PGothic"/>
                          <a:cs typeface="Arial"/>
                        </a:rPr>
                        <a:t>Bookrunners</a:t>
                      </a:r>
                      <a:r>
                        <a:rPr lang="en-US" sz="1200" b="1" i="1" kern="1200" dirty="0">
                          <a:solidFill>
                            <a:srgbClr val="000000"/>
                          </a:solidFill>
                          <a:effectLst/>
                          <a:latin typeface="+mj-lt"/>
                          <a:ea typeface="MS PGothic"/>
                          <a:cs typeface="Arial"/>
                        </a:rPr>
                        <a:t> Fees, Regulatory Fees* and Rating Fees**)</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c>
                  <a:txBody>
                    <a:bodyPr/>
                    <a:lstStyle/>
                    <a:p>
                      <a:pPr marL="0" marR="0" algn="r" fontAlgn="b">
                        <a:lnSpc>
                          <a:spcPct val="115000"/>
                        </a:lnSpc>
                        <a:spcBef>
                          <a:spcPts val="0"/>
                        </a:spcBef>
                        <a:spcAft>
                          <a:spcPts val="0"/>
                        </a:spcAft>
                      </a:pPr>
                      <a:r>
                        <a:rPr lang="en-US" sz="1200" b="1" kern="1200" dirty="0">
                          <a:solidFill>
                            <a:srgbClr val="000000"/>
                          </a:solidFill>
                          <a:effectLst/>
                          <a:latin typeface="+mj-lt"/>
                          <a:ea typeface="MS PGothic"/>
                          <a:cs typeface="Arial"/>
                        </a:rPr>
                        <a:t>690,000 – 845,000</a:t>
                      </a:r>
                      <a:endParaRPr lang="en-MY" sz="1200" dirty="0">
                        <a:effectLst/>
                        <a:latin typeface="+mj-lt"/>
                        <a:ea typeface="Calibri"/>
                        <a:cs typeface="Times New Roman"/>
                      </a:endParaRPr>
                    </a:p>
                  </a:txBody>
                  <a:tcPr marL="43710" marR="43710" marT="26095" marB="26095">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r>
              <a:tr h="662942">
                <a:tc gridSpan="2">
                  <a:txBody>
                    <a:bodyPr/>
                    <a:lstStyle/>
                    <a:p>
                      <a:pPr marL="0" marR="0" eaLnBrk="0" fontAlgn="base" hangingPunct="0">
                        <a:lnSpc>
                          <a:spcPct val="115000"/>
                        </a:lnSpc>
                        <a:spcBef>
                          <a:spcPts val="190"/>
                        </a:spcBef>
                        <a:spcAft>
                          <a:spcPts val="0"/>
                        </a:spcAft>
                      </a:pPr>
                      <a:r>
                        <a:rPr lang="en-US" sz="1200" kern="1200" dirty="0">
                          <a:solidFill>
                            <a:srgbClr val="000000"/>
                          </a:solidFill>
                          <a:effectLst/>
                          <a:latin typeface="+mj-lt"/>
                          <a:ea typeface="MS PGothic"/>
                          <a:cs typeface="Arial"/>
                        </a:rPr>
                        <a:t>*if applicable</a:t>
                      </a:r>
                      <a:endParaRPr lang="en-MY" sz="1200" dirty="0">
                        <a:effectLst/>
                        <a:latin typeface="+mj-lt"/>
                        <a:ea typeface="Calibri"/>
                        <a:cs typeface="Times New Roman"/>
                      </a:endParaRPr>
                    </a:p>
                    <a:p>
                      <a:pPr marL="0" marR="0" eaLnBrk="0" fontAlgn="base" hangingPunct="0">
                        <a:lnSpc>
                          <a:spcPct val="115000"/>
                        </a:lnSpc>
                        <a:spcBef>
                          <a:spcPts val="190"/>
                        </a:spcBef>
                        <a:spcAft>
                          <a:spcPts val="0"/>
                        </a:spcAft>
                      </a:pPr>
                      <a:r>
                        <a:rPr lang="en-US" sz="1200" kern="1200" dirty="0">
                          <a:solidFill>
                            <a:srgbClr val="000000"/>
                          </a:solidFill>
                          <a:effectLst/>
                          <a:latin typeface="+mj-lt"/>
                          <a:ea typeface="MS PGothic"/>
                          <a:cs typeface="Arial"/>
                        </a:rPr>
                        <a:t>**</a:t>
                      </a:r>
                      <a:r>
                        <a:rPr lang="en-US" sz="1200" i="1" kern="1200" dirty="0">
                          <a:solidFill>
                            <a:srgbClr val="000000"/>
                          </a:solidFill>
                          <a:effectLst/>
                          <a:latin typeface="+mj-lt"/>
                          <a:ea typeface="MS PGothic"/>
                          <a:cs typeface="Arial"/>
                        </a:rPr>
                        <a:t>Corporate rating flat fee of USD 70,000 and issuance rating of 0.05% to 0.07% of issuance size or USD 50,000, whichever is higher.</a:t>
                      </a:r>
                      <a:endParaRPr lang="en-MY" sz="1200" dirty="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hMerge="1">
                  <a:txBody>
                    <a:bodyPr/>
                    <a:lstStyle/>
                    <a:p>
                      <a:endParaRPr lang="en-MY"/>
                    </a:p>
                  </a:txBody>
                  <a:tcPr/>
                </a:tc>
              </a:tr>
              <a:tr h="208486">
                <a:tc>
                  <a:txBody>
                    <a:bodyPr/>
                    <a:lstStyle/>
                    <a:p>
                      <a:pPr marL="0" marR="0" fontAlgn="base">
                        <a:lnSpc>
                          <a:spcPts val="1300"/>
                        </a:lnSpc>
                        <a:spcBef>
                          <a:spcPts val="0"/>
                        </a:spcBef>
                        <a:spcAft>
                          <a:spcPts val="0"/>
                        </a:spcAft>
                      </a:pPr>
                      <a:r>
                        <a:rPr lang="en-US" sz="1200" b="1" kern="1200" dirty="0">
                          <a:solidFill>
                            <a:srgbClr val="000000"/>
                          </a:solidFill>
                          <a:effectLst/>
                          <a:latin typeface="+mj-lt"/>
                          <a:ea typeface="MS PGothic"/>
                          <a:cs typeface="Arial"/>
                        </a:rPr>
                        <a:t>Indicative Annual Recurring Fees</a:t>
                      </a:r>
                      <a:endParaRPr lang="en-MY" sz="1200" dirty="0">
                        <a:effectLst/>
                        <a:latin typeface="+mj-lt"/>
                        <a:ea typeface="Calibri"/>
                        <a:cs typeface="Times New Roman"/>
                      </a:endParaRPr>
                    </a:p>
                  </a:txBody>
                  <a:tcPr marL="87420" marR="8742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marL="0" marR="0" algn="r" fontAlgn="base">
                        <a:lnSpc>
                          <a:spcPts val="1300"/>
                        </a:lnSpc>
                        <a:spcBef>
                          <a:spcPts val="0"/>
                        </a:spcBef>
                        <a:spcAft>
                          <a:spcPts val="0"/>
                        </a:spcAft>
                      </a:pPr>
                      <a:r>
                        <a:rPr lang="en-US" sz="1200" b="1" kern="1200" dirty="0">
                          <a:solidFill>
                            <a:srgbClr val="000000"/>
                          </a:solidFill>
                          <a:effectLst/>
                          <a:latin typeface="+mj-lt"/>
                          <a:ea typeface="MS PGothic"/>
                          <a:cs typeface="Arial"/>
                        </a:rPr>
                        <a:t>Indicative Amount (USD)</a:t>
                      </a:r>
                      <a:endParaRPr lang="en-MY" sz="1200" dirty="0">
                        <a:effectLst/>
                        <a:latin typeface="+mj-lt"/>
                        <a:ea typeface="Calibri"/>
                        <a:cs typeface="Times New Roman"/>
                      </a:endParaRPr>
                    </a:p>
                  </a:txBody>
                  <a:tcPr marL="87420" marR="8742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r>
              <a:tr h="208486">
                <a:tc>
                  <a:txBody>
                    <a:bodyPr/>
                    <a:lstStyle/>
                    <a:p>
                      <a:pPr marL="0" marR="0" fontAlgn="b">
                        <a:lnSpc>
                          <a:spcPts val="1300"/>
                        </a:lnSpc>
                        <a:spcBef>
                          <a:spcPts val="0"/>
                        </a:spcBef>
                        <a:spcAft>
                          <a:spcPts val="0"/>
                        </a:spcAft>
                      </a:pPr>
                      <a:r>
                        <a:rPr lang="en-US" sz="1200" b="1" kern="1200">
                          <a:solidFill>
                            <a:srgbClr val="000000"/>
                          </a:solidFill>
                          <a:effectLst/>
                          <a:latin typeface="+mj-lt"/>
                          <a:ea typeface="MS PGothic"/>
                          <a:cs typeface="Arial"/>
                        </a:rPr>
                        <a:t>Fiscal Agent Fee</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ts val="1300"/>
                        </a:lnSpc>
                        <a:spcBef>
                          <a:spcPts val="0"/>
                        </a:spcBef>
                        <a:spcAft>
                          <a:spcPts val="0"/>
                        </a:spcAft>
                      </a:pPr>
                      <a:r>
                        <a:rPr lang="en-US" sz="1200" kern="1200">
                          <a:solidFill>
                            <a:srgbClr val="000000"/>
                          </a:solidFill>
                          <a:effectLst/>
                          <a:latin typeface="+mj-lt"/>
                          <a:ea typeface="MS PGothic"/>
                          <a:cs typeface="Arial"/>
                        </a:rPr>
                        <a:t>30,000</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08486">
                <a:tc>
                  <a:txBody>
                    <a:bodyPr/>
                    <a:lstStyle/>
                    <a:p>
                      <a:pPr marL="0" marR="0" fontAlgn="b">
                        <a:lnSpc>
                          <a:spcPts val="1300"/>
                        </a:lnSpc>
                        <a:spcBef>
                          <a:spcPts val="0"/>
                        </a:spcBef>
                        <a:spcAft>
                          <a:spcPts val="0"/>
                        </a:spcAft>
                      </a:pPr>
                      <a:r>
                        <a:rPr lang="en-US" sz="1200" b="1" kern="1200">
                          <a:solidFill>
                            <a:srgbClr val="000000"/>
                          </a:solidFill>
                          <a:effectLst/>
                          <a:latin typeface="+mj-lt"/>
                          <a:ea typeface="MS PGothic"/>
                          <a:cs typeface="Arial"/>
                        </a:rPr>
                        <a:t>Rating Surveillance Fee</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marR="0" algn="r" fontAlgn="b">
                        <a:lnSpc>
                          <a:spcPts val="1300"/>
                        </a:lnSpc>
                        <a:spcBef>
                          <a:spcPts val="0"/>
                        </a:spcBef>
                        <a:spcAft>
                          <a:spcPts val="0"/>
                        </a:spcAft>
                      </a:pPr>
                      <a:r>
                        <a:rPr lang="en-US" sz="1200" kern="1200" dirty="0">
                          <a:solidFill>
                            <a:srgbClr val="000000"/>
                          </a:solidFill>
                          <a:effectLst/>
                          <a:latin typeface="+mj-lt"/>
                          <a:ea typeface="MS PGothic"/>
                          <a:cs typeface="Arial"/>
                        </a:rPr>
                        <a:t>60,000</a:t>
                      </a:r>
                      <a:endParaRPr lang="en-MY" sz="1200" dirty="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08486">
                <a:tc>
                  <a:txBody>
                    <a:bodyPr/>
                    <a:lstStyle/>
                    <a:p>
                      <a:pPr marL="0" marR="0" fontAlgn="b">
                        <a:lnSpc>
                          <a:spcPts val="1300"/>
                        </a:lnSpc>
                        <a:spcBef>
                          <a:spcPts val="0"/>
                        </a:spcBef>
                        <a:spcAft>
                          <a:spcPts val="0"/>
                        </a:spcAft>
                      </a:pPr>
                      <a:r>
                        <a:rPr lang="en-US" sz="1200" b="1" kern="1200">
                          <a:solidFill>
                            <a:srgbClr val="000000"/>
                          </a:solidFill>
                          <a:effectLst/>
                          <a:latin typeface="+mj-lt"/>
                          <a:ea typeface="MS PGothic"/>
                          <a:cs typeface="Arial"/>
                        </a:rPr>
                        <a:t>SPV Corporate Services Expenses</a:t>
                      </a:r>
                      <a:endParaRPr lang="en-MY" sz="120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marR="0" algn="r" fontAlgn="b">
                        <a:lnSpc>
                          <a:spcPts val="1300"/>
                        </a:lnSpc>
                        <a:spcBef>
                          <a:spcPts val="0"/>
                        </a:spcBef>
                        <a:spcAft>
                          <a:spcPts val="0"/>
                        </a:spcAft>
                      </a:pPr>
                      <a:r>
                        <a:rPr lang="en-US" sz="1200" kern="1200" dirty="0">
                          <a:solidFill>
                            <a:srgbClr val="000000"/>
                          </a:solidFill>
                          <a:effectLst/>
                          <a:latin typeface="+mj-lt"/>
                          <a:ea typeface="MS PGothic"/>
                          <a:cs typeface="Arial"/>
                        </a:rPr>
                        <a:t>Depending on the jurisdictions</a:t>
                      </a:r>
                      <a:endParaRPr lang="en-MY" sz="1200" dirty="0">
                        <a:effectLst/>
                        <a:latin typeface="+mj-lt"/>
                        <a:ea typeface="Calibri"/>
                        <a:cs typeface="Times New Roman"/>
                      </a:endParaRPr>
                    </a:p>
                  </a:txBody>
                  <a:tcPr marL="43710" marR="43710" marT="26095" marB="2609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08486">
                <a:tc>
                  <a:txBody>
                    <a:bodyPr/>
                    <a:lstStyle/>
                    <a:p>
                      <a:pPr marL="0" marR="0" fontAlgn="b">
                        <a:lnSpc>
                          <a:spcPts val="1300"/>
                        </a:lnSpc>
                        <a:spcBef>
                          <a:spcPts val="0"/>
                        </a:spcBef>
                        <a:spcAft>
                          <a:spcPts val="0"/>
                        </a:spcAft>
                      </a:pPr>
                      <a:r>
                        <a:rPr lang="en-US" sz="1200" b="1" kern="1200" dirty="0">
                          <a:solidFill>
                            <a:srgbClr val="000000"/>
                          </a:solidFill>
                          <a:effectLst/>
                          <a:latin typeface="+mj-lt"/>
                          <a:ea typeface="MS PGothic"/>
                          <a:cs typeface="Arial"/>
                        </a:rPr>
                        <a:t>TOTAL (USD)</a:t>
                      </a:r>
                      <a:endParaRPr lang="en-MY" sz="1200" dirty="0">
                        <a:effectLst/>
                        <a:latin typeface="+mj-lt"/>
                        <a:ea typeface="Calibri"/>
                        <a:cs typeface="Times New Roman"/>
                      </a:endParaRPr>
                    </a:p>
                  </a:txBody>
                  <a:tcPr marL="43710" marR="43710" marT="26095" marB="26095"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c>
                  <a:txBody>
                    <a:bodyPr/>
                    <a:lstStyle/>
                    <a:p>
                      <a:pPr marL="0" marR="0" algn="r" fontAlgn="b">
                        <a:lnSpc>
                          <a:spcPts val="1300"/>
                        </a:lnSpc>
                        <a:spcBef>
                          <a:spcPts val="0"/>
                        </a:spcBef>
                        <a:spcAft>
                          <a:spcPts val="0"/>
                        </a:spcAft>
                      </a:pPr>
                      <a:r>
                        <a:rPr lang="en-US" sz="1200" b="1" kern="1200" dirty="0">
                          <a:solidFill>
                            <a:srgbClr val="000000"/>
                          </a:solidFill>
                          <a:effectLst/>
                          <a:latin typeface="+mj-lt"/>
                          <a:ea typeface="MS PGothic"/>
                          <a:cs typeface="Arial"/>
                        </a:rPr>
                        <a:t>90,000</a:t>
                      </a:r>
                      <a:endParaRPr lang="en-MY" sz="1200" dirty="0">
                        <a:effectLst/>
                        <a:latin typeface="+mj-lt"/>
                        <a:ea typeface="Calibri"/>
                        <a:cs typeface="Times New Roman"/>
                      </a:endParaRPr>
                    </a:p>
                  </a:txBody>
                  <a:tcPr marL="43710" marR="43710" marT="26095" marB="26095"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r>
            </a:tbl>
          </a:graphicData>
        </a:graphic>
      </p:graphicFrame>
      <p:sp>
        <p:nvSpPr>
          <p:cNvPr id="16" name="Rectangle 15"/>
          <p:cNvSpPr/>
          <p:nvPr/>
        </p:nvSpPr>
        <p:spPr>
          <a:xfrm>
            <a:off x="2593975" y="7618413"/>
            <a:ext cx="6262688" cy="285750"/>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en-MY"/>
          </a:p>
        </p:txBody>
      </p:sp>
      <p:sp>
        <p:nvSpPr>
          <p:cNvPr id="29768"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C32B9CE2-72B8-46A4-BE21-7E23C8F30D20}" type="slidenum">
              <a:rPr lang="en-US" sz="1100" b="1">
                <a:solidFill>
                  <a:srgbClr val="000000"/>
                </a:solidFill>
              </a:rPr>
              <a:pPr algn="r" eaLnBrk="1" hangingPunct="1"/>
              <a:t>17</a:t>
            </a:fld>
            <a:endParaRPr lang="en-US" sz="1100" b="1">
              <a:solidFill>
                <a:srgbClr val="000000"/>
              </a:solidFill>
            </a:endParaRPr>
          </a:p>
        </p:txBody>
      </p:sp>
      <p:sp>
        <p:nvSpPr>
          <p:cNvPr id="9" name="Subtitle 6"/>
          <p:cNvSpPr txBox="1">
            <a:spLocks/>
          </p:cNvSpPr>
          <p:nvPr/>
        </p:nvSpPr>
        <p:spPr bwMode="auto">
          <a:xfrm>
            <a:off x="238125" y="85391"/>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Tree>
    <p:extLst>
      <p:ext uri="{BB962C8B-B14F-4D97-AF65-F5344CB8AC3E}">
        <p14:creationId xmlns:p14="http://schemas.microsoft.com/office/powerpoint/2010/main" val="2103139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53975" y="6462713"/>
            <a:ext cx="845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000" i="1">
                <a:cs typeface="Arial" pitchFamily="34" charset="0"/>
              </a:rPr>
              <a:t>Note: For Islamic MTN programme size of up to MYR1.0 billion  in nominal value, 1</a:t>
            </a:r>
            <a:r>
              <a:rPr lang="en-US" sz="1000" i="1" baseline="30000">
                <a:cs typeface="Arial" pitchFamily="34" charset="0"/>
              </a:rPr>
              <a:t>st</a:t>
            </a:r>
            <a:r>
              <a:rPr lang="en-US" sz="1000" i="1">
                <a:cs typeface="Arial" pitchFamily="34" charset="0"/>
              </a:rPr>
              <a:t> issue in 2tranches</a:t>
            </a:r>
          </a:p>
        </p:txBody>
      </p:sp>
      <p:sp>
        <p:nvSpPr>
          <p:cNvPr id="30724" name="Rectangle 11"/>
          <p:cNvSpPr>
            <a:spLocks noChangeArrowheads="1"/>
          </p:cNvSpPr>
          <p:nvPr/>
        </p:nvSpPr>
        <p:spPr bwMode="auto">
          <a:xfrm>
            <a:off x="179388" y="415925"/>
            <a:ext cx="6919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1" hangingPunct="1">
              <a:spcBef>
                <a:spcPts val="300"/>
              </a:spcBef>
              <a:spcAft>
                <a:spcPts val="300"/>
              </a:spcAft>
            </a:pPr>
            <a:r>
              <a:rPr lang="en-US" sz="1600" i="1"/>
              <a:t> Indicative Fees and Expenses for MYR Bonds and Sukuk</a:t>
            </a:r>
          </a:p>
        </p:txBody>
      </p:sp>
      <p:graphicFrame>
        <p:nvGraphicFramePr>
          <p:cNvPr id="3" name="Table 2"/>
          <p:cNvGraphicFramePr>
            <a:graphicFrameLocks noGrp="1"/>
          </p:cNvGraphicFramePr>
          <p:nvPr>
            <p:extLst>
              <p:ext uri="{D42A27DB-BD31-4B8C-83A1-F6EECF244321}">
                <p14:modId xmlns:p14="http://schemas.microsoft.com/office/powerpoint/2010/main" val="3466688516"/>
              </p:ext>
            </p:extLst>
          </p:nvPr>
        </p:nvGraphicFramePr>
        <p:xfrm>
          <a:off x="93663" y="815975"/>
          <a:ext cx="8996362" cy="5549902"/>
        </p:xfrm>
        <a:graphic>
          <a:graphicData uri="http://schemas.openxmlformats.org/drawingml/2006/table">
            <a:tbl>
              <a:tblPr/>
              <a:tblGrid>
                <a:gridCol w="3577500"/>
                <a:gridCol w="2935102"/>
                <a:gridCol w="2483760"/>
              </a:tblGrid>
              <a:tr h="255085">
                <a:tc rowSpan="2">
                  <a:txBody>
                    <a:bodyPr/>
                    <a:lstStyle/>
                    <a:p>
                      <a:pPr algn="l" rtl="0" fontAlgn="ctr"/>
                      <a:r>
                        <a:rPr lang="en-MY" sz="1200" b="1" i="0" u="none" strike="noStrike" dirty="0">
                          <a:solidFill>
                            <a:srgbClr val="000000"/>
                          </a:solidFill>
                          <a:effectLst/>
                          <a:latin typeface="Trebuchet MS"/>
                        </a:rPr>
                        <a:t>Indicative Upfront Fees</a:t>
                      </a:r>
                    </a:p>
                  </a:txBody>
                  <a:tcPr marL="72357"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MY" sz="1200" b="1" i="0" u="none" strike="noStrike" dirty="0">
                          <a:solidFill>
                            <a:srgbClr val="000000"/>
                          </a:solidFill>
                          <a:effectLst/>
                          <a:latin typeface="Trebuchet MS"/>
                        </a:rPr>
                        <a:t>Conventional Bonds</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FC000"/>
                    </a:solidFill>
                  </a:tcPr>
                </a:tc>
                <a:tc>
                  <a:txBody>
                    <a:bodyPr/>
                    <a:lstStyle/>
                    <a:p>
                      <a:pPr algn="ctr" rtl="0" fontAlgn="ctr"/>
                      <a:r>
                        <a:rPr lang="en-MY" sz="1200" b="1" i="0" u="none" strike="noStrike">
                          <a:solidFill>
                            <a:srgbClr val="000000"/>
                          </a:solidFill>
                          <a:effectLst/>
                          <a:latin typeface="Trebuchet MS"/>
                        </a:rPr>
                        <a:t>Sukuk</a:t>
                      </a:r>
                    </a:p>
                  </a:txBody>
                  <a:tcPr marL="8040" marR="8040" marT="804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FFC000"/>
                    </a:solidFill>
                  </a:tcPr>
                </a:tc>
              </a:tr>
              <a:tr h="244457">
                <a:tc vMerge="1">
                  <a:txBody>
                    <a:bodyPr/>
                    <a:lstStyle/>
                    <a:p>
                      <a:endParaRPr lang="en-MY"/>
                    </a:p>
                  </a:txBody>
                  <a:tcPr/>
                </a:tc>
                <a:tc>
                  <a:txBody>
                    <a:bodyPr/>
                    <a:lstStyle/>
                    <a:p>
                      <a:pPr algn="ctr" rtl="0" fontAlgn="ctr"/>
                      <a:r>
                        <a:rPr lang="en-MY" sz="1200" b="1" i="0" u="none" strike="noStrike">
                          <a:solidFill>
                            <a:srgbClr val="000000"/>
                          </a:solidFill>
                          <a:effectLst/>
                          <a:latin typeface="Trebuchet MS"/>
                        </a:rPr>
                        <a:t>Indicative Amount (MYR)</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MY" sz="1200" b="1" i="0" u="none" strike="noStrike" dirty="0">
                          <a:solidFill>
                            <a:srgbClr val="000000"/>
                          </a:solidFill>
                          <a:effectLst/>
                          <a:latin typeface="Trebuchet MS"/>
                        </a:rPr>
                        <a:t>Indicative Amount (MYR)</a:t>
                      </a:r>
                    </a:p>
                  </a:txBody>
                  <a:tcPr marL="8040" marR="8040" marT="8040" marB="0" anchor="ctr">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FFC000"/>
                    </a:solidFill>
                  </a:tcPr>
                </a:tc>
              </a:tr>
              <a:tr h="350741">
                <a:tc>
                  <a:txBody>
                    <a:bodyPr/>
                    <a:lstStyle/>
                    <a:p>
                      <a:pPr algn="l" rtl="0" fontAlgn="b"/>
                      <a:r>
                        <a:rPr lang="en-MY" sz="1200" b="1" i="0" u="none" strike="noStrike">
                          <a:solidFill>
                            <a:srgbClr val="000000"/>
                          </a:solidFill>
                          <a:effectLst/>
                          <a:latin typeface="Trebuchet MS"/>
                        </a:rPr>
                        <a:t>Legal Counsel Fee (Arranger)</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a:solidFill>
                            <a:srgbClr val="000000"/>
                          </a:solidFill>
                          <a:effectLst/>
                          <a:latin typeface="Trebuchet MS"/>
                        </a:rPr>
                        <a:t> 130,000 – 180,000 </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dirty="0" smtClean="0">
                          <a:solidFill>
                            <a:srgbClr val="000000"/>
                          </a:solidFill>
                          <a:effectLst/>
                          <a:latin typeface="Trebuchet MS"/>
                        </a:rPr>
                        <a:t>200,000 </a:t>
                      </a:r>
                      <a:r>
                        <a:rPr lang="en-MY" sz="1200" b="0" i="0" u="none" strike="noStrike" dirty="0">
                          <a:solidFill>
                            <a:srgbClr val="000000"/>
                          </a:solidFill>
                          <a:effectLst/>
                          <a:latin typeface="Trebuchet MS"/>
                        </a:rPr>
                        <a:t>– 250,000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5085">
                <a:tc>
                  <a:txBody>
                    <a:bodyPr/>
                    <a:lstStyle/>
                    <a:p>
                      <a:pPr algn="l" rtl="0" fontAlgn="b"/>
                      <a:r>
                        <a:rPr lang="en-MY" sz="1200" b="1" i="0" u="none" strike="noStrike">
                          <a:solidFill>
                            <a:srgbClr val="000000"/>
                          </a:solidFill>
                          <a:effectLst/>
                          <a:latin typeface="Trebuchet MS"/>
                        </a:rPr>
                        <a:t>Reporting Accountant Fee (if applicable)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en-MY" sz="1200" b="0" i="0" u="none" strike="noStrike" dirty="0">
                          <a:solidFill>
                            <a:srgbClr val="000000"/>
                          </a:solidFill>
                          <a:effectLst/>
                          <a:latin typeface="Trebuchet MS"/>
                        </a:rPr>
                        <a:t>100,000 – 150,000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ctr"/>
                      <a:r>
                        <a:rPr lang="en-MY" sz="1200" b="0" i="0" u="none" strike="noStrike" dirty="0">
                          <a:solidFill>
                            <a:srgbClr val="000000"/>
                          </a:solidFill>
                          <a:effectLst/>
                          <a:latin typeface="Trebuchet MS"/>
                        </a:rPr>
                        <a:t>100,000 – 150,000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5085">
                <a:tc>
                  <a:txBody>
                    <a:bodyPr/>
                    <a:lstStyle/>
                    <a:p>
                      <a:pPr algn="l" rtl="0" fontAlgn="b"/>
                      <a:r>
                        <a:rPr lang="en-MY" sz="1200" b="1" i="0" u="none" strike="noStrike">
                          <a:solidFill>
                            <a:srgbClr val="000000"/>
                          </a:solidFill>
                          <a:effectLst/>
                          <a:latin typeface="Trebuchet MS"/>
                        </a:rPr>
                        <a:t>Securities Commission Fee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dirty="0">
                          <a:solidFill>
                            <a:srgbClr val="000000"/>
                          </a:solidFill>
                          <a:effectLst/>
                          <a:latin typeface="Trebuchet MS"/>
                        </a:rPr>
                        <a:t>51,000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a:solidFill>
                            <a:srgbClr val="000000"/>
                          </a:solidFill>
                          <a:effectLst/>
                          <a:latin typeface="Trebuchet MS"/>
                        </a:rPr>
                        <a:t>51,000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5085">
                <a:tc>
                  <a:txBody>
                    <a:bodyPr/>
                    <a:lstStyle/>
                    <a:p>
                      <a:pPr algn="l" rtl="0" fontAlgn="b"/>
                      <a:r>
                        <a:rPr lang="en-MY" sz="1200" b="1" i="0" u="none" strike="noStrike">
                          <a:solidFill>
                            <a:srgbClr val="000000"/>
                          </a:solidFill>
                          <a:effectLst/>
                          <a:latin typeface="Trebuchet MS"/>
                        </a:rPr>
                        <a:t>Rating Fee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dirty="0" smtClean="0">
                          <a:solidFill>
                            <a:srgbClr val="000000"/>
                          </a:solidFill>
                          <a:effectLst/>
                          <a:latin typeface="Trebuchet MS"/>
                        </a:rPr>
                        <a:t>600,000</a:t>
                      </a:r>
                      <a:endParaRPr lang="en-MY" sz="1200" b="0" i="0" u="none" strike="noStrike" dirty="0">
                        <a:solidFill>
                          <a:srgbClr val="000000"/>
                        </a:solidFill>
                        <a:effectLst/>
                        <a:latin typeface="Trebuchet MS"/>
                      </a:endParaRP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600,000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5085">
                <a:tc>
                  <a:txBody>
                    <a:bodyPr/>
                    <a:lstStyle/>
                    <a:p>
                      <a:pPr algn="l" rtl="0" fontAlgn="b"/>
                      <a:r>
                        <a:rPr lang="en-MY" sz="1200" b="1" i="0" u="none" strike="noStrike">
                          <a:solidFill>
                            <a:srgbClr val="000000"/>
                          </a:solidFill>
                          <a:effectLst/>
                          <a:latin typeface="Trebuchet MS"/>
                        </a:rPr>
                        <a:t>Shariah Advisory Fee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a:solidFill>
                            <a:srgbClr val="000000"/>
                          </a:solidFill>
                          <a:effectLst/>
                          <a:latin typeface="Trebuchet MS"/>
                        </a:rPr>
                        <a:t>N/A</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ctr"/>
                      <a:r>
                        <a:rPr lang="en-MY" sz="1200" b="0" i="0" u="none" strike="noStrike" dirty="0">
                          <a:solidFill>
                            <a:srgbClr val="000000"/>
                          </a:solidFill>
                          <a:effectLst/>
                          <a:latin typeface="Trebuchet MS"/>
                        </a:rPr>
                        <a:t>75,000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5085">
                <a:tc>
                  <a:txBody>
                    <a:bodyPr/>
                    <a:lstStyle/>
                    <a:p>
                      <a:pPr algn="l" rtl="0" fontAlgn="b"/>
                      <a:r>
                        <a:rPr lang="en-MY" sz="1200" b="1" i="0" u="none" strike="noStrike">
                          <a:solidFill>
                            <a:srgbClr val="000000"/>
                          </a:solidFill>
                          <a:effectLst/>
                          <a:latin typeface="Trebuchet MS"/>
                        </a:rPr>
                        <a:t>Trustee Fee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10,000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10,000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55085">
                <a:tc>
                  <a:txBody>
                    <a:bodyPr/>
                    <a:lstStyle/>
                    <a:p>
                      <a:pPr algn="l" rtl="0" fontAlgn="b"/>
                      <a:r>
                        <a:rPr lang="en-MY" sz="1200" b="1" i="0" u="none" strike="noStrike">
                          <a:solidFill>
                            <a:srgbClr val="000000"/>
                          </a:solidFill>
                          <a:effectLst/>
                          <a:latin typeface="Trebuchet MS"/>
                        </a:rPr>
                        <a:t>Agency Fee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75,000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75,000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55085">
                <a:tc>
                  <a:txBody>
                    <a:bodyPr/>
                    <a:lstStyle/>
                    <a:p>
                      <a:pPr algn="l" rtl="0" fontAlgn="b"/>
                      <a:r>
                        <a:rPr lang="en-MY" sz="1200" b="1" i="0" u="none" strike="noStrike">
                          <a:solidFill>
                            <a:srgbClr val="000000"/>
                          </a:solidFill>
                          <a:effectLst/>
                          <a:latin typeface="Trebuchet MS"/>
                        </a:rPr>
                        <a:t>BNM Depository Fees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30,000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30,000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33828">
                <a:tc>
                  <a:txBody>
                    <a:bodyPr/>
                    <a:lstStyle/>
                    <a:p>
                      <a:pPr algn="l" rtl="0" fontAlgn="b"/>
                      <a:r>
                        <a:rPr lang="en-MY" sz="1200" b="1" i="0" u="none" strike="noStrike">
                          <a:solidFill>
                            <a:srgbClr val="000000"/>
                          </a:solidFill>
                          <a:effectLst/>
                          <a:latin typeface="Trebuchet MS"/>
                        </a:rPr>
                        <a:t>FAST Charges &amp; RENTAS Annual Fees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1,400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1,400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33828">
                <a:tc>
                  <a:txBody>
                    <a:bodyPr/>
                    <a:lstStyle/>
                    <a:p>
                      <a:pPr algn="l" rtl="0" fontAlgn="b"/>
                      <a:r>
                        <a:rPr lang="en-MY" sz="1200" b="1" i="0" u="none" strike="noStrike">
                          <a:solidFill>
                            <a:srgbClr val="000000"/>
                          </a:solidFill>
                          <a:effectLst/>
                          <a:latin typeface="Trebuchet MS"/>
                        </a:rPr>
                        <a:t>Miscellaneous (e.g. out-of-pocket expenses)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30,000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30,000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23200">
                <a:tc>
                  <a:txBody>
                    <a:bodyPr/>
                    <a:lstStyle/>
                    <a:p>
                      <a:pPr algn="l" rtl="0" fontAlgn="b"/>
                      <a:r>
                        <a:rPr lang="en-MY" sz="1200" b="1" i="0" u="none" strike="noStrike">
                          <a:solidFill>
                            <a:srgbClr val="000000"/>
                          </a:solidFill>
                          <a:effectLst/>
                          <a:latin typeface="Trebuchet MS"/>
                        </a:rPr>
                        <a:t>TOTAL (MYR) </a:t>
                      </a:r>
                    </a:p>
                  </a:txBody>
                  <a:tcPr marL="8040" marR="8040" marT="804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FFFF66"/>
                    </a:solidFill>
                  </a:tcPr>
                </a:tc>
                <a:tc rowSpan="2">
                  <a:txBody>
                    <a:bodyPr/>
                    <a:lstStyle/>
                    <a:p>
                      <a:pPr algn="r" rtl="0" fontAlgn="ctr"/>
                      <a:r>
                        <a:rPr lang="en-MY" sz="1200" b="1" i="0" u="none" strike="noStrike">
                          <a:solidFill>
                            <a:srgbClr val="000000"/>
                          </a:solidFill>
                          <a:effectLst/>
                          <a:latin typeface="Trebuchet MS"/>
                        </a:rPr>
                        <a:t>1,027,400 - 1,127,400</a:t>
                      </a:r>
                    </a:p>
                  </a:txBody>
                  <a:tcPr marL="8040" marR="8040" marT="804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c rowSpan="2">
                  <a:txBody>
                    <a:bodyPr/>
                    <a:lstStyle/>
                    <a:p>
                      <a:pPr algn="r" rtl="0" fontAlgn="ctr"/>
                      <a:r>
                        <a:rPr lang="en-MY" sz="1200" b="1" i="0" u="none" strike="noStrike" dirty="0" smtClean="0">
                          <a:solidFill>
                            <a:srgbClr val="000000"/>
                          </a:solidFill>
                          <a:effectLst/>
                          <a:latin typeface="Trebuchet MS"/>
                        </a:rPr>
                        <a:t>1,172,400 </a:t>
                      </a:r>
                      <a:r>
                        <a:rPr lang="en-MY" sz="1200" b="1" i="0" u="none" strike="noStrike" dirty="0">
                          <a:solidFill>
                            <a:srgbClr val="000000"/>
                          </a:solidFill>
                          <a:effectLst/>
                          <a:latin typeface="Trebuchet MS"/>
                        </a:rPr>
                        <a:t>– 1,272,400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r>
              <a:tr h="373800">
                <a:tc>
                  <a:txBody>
                    <a:bodyPr/>
                    <a:lstStyle/>
                    <a:p>
                      <a:pPr algn="l" rtl="0" fontAlgn="b"/>
                      <a:r>
                        <a:rPr lang="en-MY" sz="1200" b="1" i="1" u="none" strike="noStrike">
                          <a:solidFill>
                            <a:srgbClr val="000000"/>
                          </a:solidFill>
                          <a:effectLst/>
                          <a:latin typeface="Trebuchet MS"/>
                        </a:rPr>
                        <a:t>(excluding Arranger/Manager/Bookbuilding Fees*)</a:t>
                      </a:r>
                    </a:p>
                  </a:txBody>
                  <a:tcPr marL="8040" marR="8040" marT="8040" marB="0" anchor="b">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FFFF66"/>
                    </a:solidFill>
                  </a:tcPr>
                </a:tc>
                <a:tc vMerge="1">
                  <a:txBody>
                    <a:bodyPr/>
                    <a:lstStyle/>
                    <a:p>
                      <a:endParaRPr lang="en-MY"/>
                    </a:p>
                  </a:txBody>
                  <a:tcPr/>
                </a:tc>
                <a:tc vMerge="1">
                  <a:txBody>
                    <a:bodyPr/>
                    <a:lstStyle/>
                    <a:p>
                      <a:endParaRPr lang="en-MY"/>
                    </a:p>
                  </a:txBody>
                  <a:tcPr/>
                </a:tc>
              </a:tr>
              <a:tr h="233828">
                <a:tc>
                  <a:txBody>
                    <a:bodyPr/>
                    <a:lstStyle/>
                    <a:p>
                      <a:pPr algn="l" rtl="0" fontAlgn="b"/>
                      <a:r>
                        <a:rPr lang="en-MY" sz="1200" b="1" i="0" u="none" strike="noStrike">
                          <a:solidFill>
                            <a:srgbClr val="FFFFFF"/>
                          </a:solidFill>
                          <a:effectLst/>
                          <a:latin typeface="Trebuchet MS"/>
                        </a:rPr>
                        <a:t> </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rtl="0" fontAlgn="b"/>
                      <a:r>
                        <a:rPr lang="en-MY" sz="1200" b="1" i="0" u="none" strike="noStrike">
                          <a:solidFill>
                            <a:srgbClr val="FFFFFF"/>
                          </a:solidFill>
                          <a:effectLst/>
                          <a:latin typeface="Trebuchet MS"/>
                        </a:rPr>
                        <a:t> </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rtl="0" fontAlgn="b"/>
                      <a:r>
                        <a:rPr lang="en-MY" sz="1200" b="1" i="0" u="none" strike="noStrike">
                          <a:solidFill>
                            <a:srgbClr val="FFFFFF"/>
                          </a:solidFill>
                          <a:effectLst/>
                          <a:latin typeface="Trebuchet MS"/>
                        </a:rPr>
                        <a:t> </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33828">
                <a:tc>
                  <a:txBody>
                    <a:bodyPr/>
                    <a:lstStyle/>
                    <a:p>
                      <a:pPr algn="l" rtl="0" fontAlgn="ctr"/>
                      <a:r>
                        <a:rPr lang="en-MY" sz="1200" b="1" i="0" u="none" strike="noStrike">
                          <a:solidFill>
                            <a:srgbClr val="000000"/>
                          </a:solidFill>
                          <a:effectLst/>
                          <a:latin typeface="Trebuchet MS"/>
                        </a:rPr>
                        <a:t>Indicative Annual Recurring Fees</a:t>
                      </a:r>
                    </a:p>
                  </a:txBody>
                  <a:tcPr marL="72357"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l" rtl="0" fontAlgn="ctr"/>
                      <a:r>
                        <a:rPr lang="en-MY" sz="1200" b="1" i="0" u="none" strike="noStrike">
                          <a:solidFill>
                            <a:srgbClr val="000000"/>
                          </a:solidFill>
                          <a:effectLst/>
                          <a:latin typeface="Trebuchet MS"/>
                        </a:rPr>
                        <a:t> </a:t>
                      </a:r>
                    </a:p>
                  </a:txBody>
                  <a:tcPr marL="72357"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r" rtl="0" fontAlgn="ctr"/>
                      <a:r>
                        <a:rPr lang="en-MY" sz="1200" b="1" i="0" u="none" strike="noStrike">
                          <a:solidFill>
                            <a:srgbClr val="000000"/>
                          </a:solidFill>
                          <a:effectLst/>
                          <a:latin typeface="Trebuchet MS"/>
                        </a:rPr>
                        <a:t>Indicative Amount (MYR)</a:t>
                      </a:r>
                    </a:p>
                  </a:txBody>
                  <a:tcPr marL="8040" marR="72357"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r>
              <a:tr h="233828">
                <a:tc>
                  <a:txBody>
                    <a:bodyPr/>
                    <a:lstStyle/>
                    <a:p>
                      <a:pPr algn="l" rtl="0" fontAlgn="b"/>
                      <a:r>
                        <a:rPr lang="en-MY" sz="1200" b="1" i="0" u="none" strike="noStrike">
                          <a:solidFill>
                            <a:srgbClr val="000000"/>
                          </a:solidFill>
                          <a:effectLst/>
                          <a:latin typeface="Trebuchet MS"/>
                        </a:rPr>
                        <a:t>Agency Fees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75,000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75,000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33828">
                <a:tc>
                  <a:txBody>
                    <a:bodyPr/>
                    <a:lstStyle/>
                    <a:p>
                      <a:pPr algn="l" rtl="0" fontAlgn="b"/>
                      <a:r>
                        <a:rPr lang="en-MY" sz="1200" b="1" i="0" u="none" strike="noStrike">
                          <a:solidFill>
                            <a:srgbClr val="000000"/>
                          </a:solidFill>
                          <a:effectLst/>
                          <a:latin typeface="Trebuchet MS"/>
                        </a:rPr>
                        <a:t>Rating Surveillance Fees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400,000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400,000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33828">
                <a:tc>
                  <a:txBody>
                    <a:bodyPr/>
                    <a:lstStyle/>
                    <a:p>
                      <a:pPr algn="l" rtl="0" fontAlgn="b"/>
                      <a:r>
                        <a:rPr lang="en-MY" sz="1200" b="1" i="0" u="none" strike="noStrike">
                          <a:solidFill>
                            <a:srgbClr val="000000"/>
                          </a:solidFill>
                          <a:effectLst/>
                          <a:latin typeface="Trebuchet MS"/>
                        </a:rPr>
                        <a:t>Trustee</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50,000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MY" sz="1200" b="0" i="0" u="none" strike="noStrike">
                          <a:solidFill>
                            <a:srgbClr val="000000"/>
                          </a:solidFill>
                          <a:effectLst/>
                          <a:latin typeface="Trebuchet MS"/>
                        </a:rPr>
                        <a:t>50,000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233828">
                <a:tc>
                  <a:txBody>
                    <a:bodyPr/>
                    <a:lstStyle/>
                    <a:p>
                      <a:pPr algn="l" rtl="0" fontAlgn="b"/>
                      <a:r>
                        <a:rPr lang="en-MY" sz="1200" b="1" i="0" u="none" strike="noStrike">
                          <a:solidFill>
                            <a:srgbClr val="000000"/>
                          </a:solidFill>
                          <a:effectLst/>
                          <a:latin typeface="Trebuchet MS"/>
                        </a:rPr>
                        <a:t>RENTAS Annual Fees</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4,000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MY" sz="1200" b="0" i="0" u="none" strike="noStrike">
                          <a:solidFill>
                            <a:srgbClr val="000000"/>
                          </a:solidFill>
                          <a:effectLst/>
                          <a:latin typeface="Trebuchet MS"/>
                        </a:rPr>
                        <a:t>4,000</a:t>
                      </a:r>
                    </a:p>
                  </a:txBody>
                  <a:tcPr marL="8040" marR="8040" marT="804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r>
              <a:tr h="223200">
                <a:tc>
                  <a:txBody>
                    <a:bodyPr/>
                    <a:lstStyle/>
                    <a:p>
                      <a:pPr algn="l" rtl="0" fontAlgn="b"/>
                      <a:r>
                        <a:rPr lang="en-MY" sz="1200" b="1" i="0" u="none" strike="noStrike">
                          <a:solidFill>
                            <a:srgbClr val="000000"/>
                          </a:solidFill>
                          <a:effectLst/>
                          <a:latin typeface="Trebuchet MS"/>
                        </a:rPr>
                        <a:t>TOTAL (MYR)</a:t>
                      </a:r>
                      <a:r>
                        <a:rPr lang="en-MY" sz="1200" b="1" i="1" u="none" strike="noStrike">
                          <a:solidFill>
                            <a:srgbClr val="000000"/>
                          </a:solidFill>
                          <a:effectLst/>
                          <a:latin typeface="Trebuchet MS"/>
                        </a:rPr>
                        <a:t> </a:t>
                      </a:r>
                      <a:endParaRPr lang="en-MY" sz="1200" b="1" i="0" u="none" strike="noStrike">
                        <a:solidFill>
                          <a:srgbClr val="000000"/>
                        </a:solidFill>
                        <a:effectLst/>
                        <a:latin typeface="Trebuchet MS"/>
                      </a:endParaRPr>
                    </a:p>
                  </a:txBody>
                  <a:tcPr marL="8040" marR="8040" marT="804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FFFF66"/>
                    </a:solidFill>
                  </a:tcPr>
                </a:tc>
                <a:tc rowSpan="2">
                  <a:txBody>
                    <a:bodyPr/>
                    <a:lstStyle/>
                    <a:p>
                      <a:pPr algn="r" rtl="0" fontAlgn="ctr"/>
                      <a:r>
                        <a:rPr lang="en-MY" sz="1200" b="1" i="0" u="none" strike="noStrike">
                          <a:solidFill>
                            <a:srgbClr val="000000"/>
                          </a:solidFill>
                          <a:effectLst/>
                          <a:latin typeface="Trebuchet MS"/>
                        </a:rPr>
                        <a:t>529,000</a:t>
                      </a:r>
                    </a:p>
                  </a:txBody>
                  <a:tcPr marL="8040" marR="8040" marT="804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c rowSpan="2">
                  <a:txBody>
                    <a:bodyPr/>
                    <a:lstStyle/>
                    <a:p>
                      <a:pPr algn="r" rtl="0" fontAlgn="ctr"/>
                      <a:r>
                        <a:rPr lang="en-MY" sz="1200" b="1" i="0" u="none" strike="noStrike">
                          <a:solidFill>
                            <a:srgbClr val="000000"/>
                          </a:solidFill>
                          <a:effectLst/>
                          <a:latin typeface="Trebuchet MS"/>
                        </a:rPr>
                        <a:t>529,000</a:t>
                      </a:r>
                    </a:p>
                  </a:txBody>
                  <a:tcPr marL="8040" marR="8040" marT="804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66"/>
                    </a:solidFill>
                  </a:tcPr>
                </a:tc>
              </a:tr>
              <a:tr h="223200">
                <a:tc>
                  <a:txBody>
                    <a:bodyPr/>
                    <a:lstStyle/>
                    <a:p>
                      <a:pPr algn="l" rtl="0" fontAlgn="b"/>
                      <a:r>
                        <a:rPr lang="en-MY" sz="1200" b="1" i="1" u="none" strike="noStrike" dirty="0">
                          <a:solidFill>
                            <a:srgbClr val="000000"/>
                          </a:solidFill>
                          <a:effectLst/>
                          <a:latin typeface="Trebuchet MS"/>
                        </a:rPr>
                        <a:t> </a:t>
                      </a:r>
                    </a:p>
                  </a:txBody>
                  <a:tcPr marL="8040" marR="8040" marT="8040" marB="0" anchor="b">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FFFF66"/>
                    </a:solidFill>
                  </a:tcPr>
                </a:tc>
                <a:tc vMerge="1">
                  <a:txBody>
                    <a:bodyPr/>
                    <a:lstStyle/>
                    <a:p>
                      <a:endParaRPr lang="en-MY"/>
                    </a:p>
                  </a:txBody>
                  <a:tcPr/>
                </a:tc>
                <a:tc vMerge="1">
                  <a:txBody>
                    <a:bodyPr/>
                    <a:lstStyle/>
                    <a:p>
                      <a:endParaRPr lang="en-MY"/>
                    </a:p>
                  </a:txBody>
                  <a:tcPr/>
                </a:tc>
              </a:tr>
            </a:tbl>
          </a:graphicData>
        </a:graphic>
      </p:graphicFrame>
      <p:sp>
        <p:nvSpPr>
          <p:cNvPr id="6" name="Rectangle 5"/>
          <p:cNvSpPr/>
          <p:nvPr/>
        </p:nvSpPr>
        <p:spPr>
          <a:xfrm>
            <a:off x="26988" y="2436813"/>
            <a:ext cx="9090025" cy="285750"/>
          </a:xfrm>
          <a:prstGeom prst="rect">
            <a:avLst/>
          </a:prstGeom>
          <a:noFill/>
          <a:ln w="2857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800">
              <a:solidFill>
                <a:srgbClr val="FFFFFF"/>
              </a:solidFill>
              <a:latin typeface="Arial" pitchFamily="34" charset="0"/>
              <a:ea typeface="MS PGothic" pitchFamily="34" charset="-128"/>
            </a:endParaRPr>
          </a:p>
        </p:txBody>
      </p:sp>
      <p:sp>
        <p:nvSpPr>
          <p:cNvPr id="10" name="Rectangle 9"/>
          <p:cNvSpPr/>
          <p:nvPr/>
        </p:nvSpPr>
        <p:spPr>
          <a:xfrm>
            <a:off x="38100" y="1374775"/>
            <a:ext cx="9090025" cy="285750"/>
          </a:xfrm>
          <a:prstGeom prst="rect">
            <a:avLst/>
          </a:prstGeom>
          <a:noFill/>
          <a:ln w="2857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800">
              <a:solidFill>
                <a:srgbClr val="FFFFFF"/>
              </a:solidFill>
              <a:latin typeface="Arial" pitchFamily="34" charset="0"/>
              <a:ea typeface="MS PGothic" pitchFamily="34" charset="-128"/>
            </a:endParaRPr>
          </a:p>
        </p:txBody>
      </p:sp>
      <p:sp>
        <p:nvSpPr>
          <p:cNvPr id="30814"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3128DACE-5793-4EEF-AEFA-88E326D8DEF3}" type="slidenum">
              <a:rPr lang="en-US" sz="1100" b="1">
                <a:solidFill>
                  <a:srgbClr val="000000"/>
                </a:solidFill>
              </a:rPr>
              <a:pPr algn="r" eaLnBrk="1" hangingPunct="1"/>
              <a:t>18</a:t>
            </a:fld>
            <a:endParaRPr lang="en-US" sz="1100" b="1">
              <a:solidFill>
                <a:srgbClr val="000000"/>
              </a:solidFill>
            </a:endParaRPr>
          </a:p>
        </p:txBody>
      </p:sp>
      <p:sp>
        <p:nvSpPr>
          <p:cNvPr id="9" name="Subtitle 6"/>
          <p:cNvSpPr txBox="1">
            <a:spLocks/>
          </p:cNvSpPr>
          <p:nvPr/>
        </p:nvSpPr>
        <p:spPr bwMode="auto">
          <a:xfrm>
            <a:off x="238125" y="85391"/>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Tree>
    <p:extLst>
      <p:ext uri="{BB962C8B-B14F-4D97-AF65-F5344CB8AC3E}">
        <p14:creationId xmlns:p14="http://schemas.microsoft.com/office/powerpoint/2010/main" val="3246606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238125" y="901700"/>
            <a:ext cx="8740775" cy="587375"/>
          </a:xfrm>
        </p:spPr>
        <p:txBody>
          <a:bodyPr/>
          <a:lstStyle/>
          <a:p>
            <a:pPr marL="0" indent="0" algn="just" eaLnBrk="1" hangingPunct="1">
              <a:buClr>
                <a:srgbClr val="FFC000"/>
              </a:buClr>
              <a:buFont typeface="Arial" pitchFamily="34" charset="0"/>
              <a:buNone/>
            </a:pPr>
            <a:r>
              <a:rPr lang="en-US" sz="1600" smtClean="0"/>
              <a:t>The issuance of Sukuk is managed by the lead managers via the following modes:</a:t>
            </a:r>
          </a:p>
        </p:txBody>
      </p:sp>
      <p:sp>
        <p:nvSpPr>
          <p:cNvPr id="31747" name="Rectangle 11"/>
          <p:cNvSpPr>
            <a:spLocks noChangeArrowheads="1"/>
          </p:cNvSpPr>
          <p:nvPr/>
        </p:nvSpPr>
        <p:spPr bwMode="auto">
          <a:xfrm>
            <a:off x="179388" y="415925"/>
            <a:ext cx="6919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1" hangingPunct="1">
              <a:spcBef>
                <a:spcPts val="300"/>
              </a:spcBef>
              <a:spcAft>
                <a:spcPts val="300"/>
              </a:spcAft>
            </a:pPr>
            <a:r>
              <a:rPr lang="en-US" sz="1600" i="1"/>
              <a:t> Modes of Issuance</a:t>
            </a:r>
          </a:p>
        </p:txBody>
      </p:sp>
      <p:graphicFrame>
        <p:nvGraphicFramePr>
          <p:cNvPr id="2" name="Diagram 1"/>
          <p:cNvGraphicFramePr/>
          <p:nvPr/>
        </p:nvGraphicFramePr>
        <p:xfrm>
          <a:off x="468086" y="1392977"/>
          <a:ext cx="8280851" cy="542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0"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17DB1AB2-FE4F-42C8-B53F-93D1F517500C}" type="slidenum">
              <a:rPr lang="en-US" sz="1100" b="1">
                <a:solidFill>
                  <a:srgbClr val="000000"/>
                </a:solidFill>
              </a:rPr>
              <a:pPr algn="r" eaLnBrk="1" hangingPunct="1"/>
              <a:t>19</a:t>
            </a:fld>
            <a:endParaRPr lang="en-US" sz="1100" b="1">
              <a:solidFill>
                <a:srgbClr val="000000"/>
              </a:solidFill>
            </a:endParaRPr>
          </a:p>
        </p:txBody>
      </p:sp>
      <p:sp>
        <p:nvSpPr>
          <p:cNvPr id="7" name="Subtitle 6"/>
          <p:cNvSpPr txBox="1">
            <a:spLocks/>
          </p:cNvSpPr>
          <p:nvPr/>
        </p:nvSpPr>
        <p:spPr bwMode="auto">
          <a:xfrm>
            <a:off x="238125" y="85391"/>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Tree>
    <p:extLst>
      <p:ext uri="{BB962C8B-B14F-4D97-AF65-F5344CB8AC3E}">
        <p14:creationId xmlns:p14="http://schemas.microsoft.com/office/powerpoint/2010/main" val="183128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bwMode="auto">
          <a:xfrm>
            <a:off x="250825" y="6437313"/>
            <a:ext cx="54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A4E3423C-1898-4ACE-8DF7-2B9A21802C9A}" type="slidenum">
              <a:rPr lang="en-US" smtClean="0">
                <a:solidFill>
                  <a:schemeClr val="bg1"/>
                </a:solidFill>
              </a:rPr>
              <a:pPr/>
              <a:t>2</a:t>
            </a:fld>
            <a:endParaRPr lang="en-US" smtClean="0">
              <a:solidFill>
                <a:schemeClr val="bg1"/>
              </a:solidFill>
            </a:endParaRPr>
          </a:p>
        </p:txBody>
      </p:sp>
      <p:sp>
        <p:nvSpPr>
          <p:cNvPr id="11268" name="Title 2"/>
          <p:cNvSpPr>
            <a:spLocks noGrp="1"/>
          </p:cNvSpPr>
          <p:nvPr>
            <p:ph type="title"/>
          </p:nvPr>
        </p:nvSpPr>
        <p:spPr>
          <a:xfrm>
            <a:off x="196851" y="191372"/>
            <a:ext cx="6572660" cy="422275"/>
          </a:xfrm>
        </p:spPr>
        <p:txBody>
          <a:bodyPr/>
          <a:lstStyle/>
          <a:p>
            <a:pPr eaLnBrk="1" hangingPunct="1"/>
            <a:r>
              <a:rPr lang="en-US" sz="2300" dirty="0" smtClean="0"/>
              <a:t>CONTENT</a:t>
            </a:r>
          </a:p>
        </p:txBody>
      </p:sp>
      <p:sp>
        <p:nvSpPr>
          <p:cNvPr id="5" name="Text Box 4"/>
          <p:cNvSpPr txBox="1">
            <a:spLocks noChangeArrowheads="1"/>
          </p:cNvSpPr>
          <p:nvPr/>
        </p:nvSpPr>
        <p:spPr bwMode="auto">
          <a:xfrm>
            <a:off x="354030" y="1069132"/>
            <a:ext cx="8208963" cy="2600326"/>
          </a:xfrm>
          <a:prstGeom prst="rect">
            <a:avLst/>
          </a:prstGeom>
          <a:noFill/>
          <a:ln w="19050">
            <a:noFill/>
            <a:miter lim="800000"/>
            <a:headEnd type="none" w="sm" len="sm"/>
            <a:tailEnd type="none" w="sm" len="sm"/>
          </a:ln>
        </p:spPr>
        <p:txBody>
          <a:bodyPr lIns="93296" tIns="46648" rIns="93296" bIns="46648"/>
          <a:lstStyle/>
          <a:p>
            <a:pPr marL="922338" lvl="1" indent="-457200">
              <a:spcBef>
                <a:spcPts val="400"/>
              </a:spcBef>
              <a:spcAft>
                <a:spcPts val="400"/>
              </a:spcAft>
              <a:buSzPct val="90000"/>
              <a:buFontTx/>
              <a:buAutoNum type="arabicPeriod" startAt="3"/>
              <a:defRPr/>
            </a:pPr>
            <a:endParaRPr lang="en-US" sz="1600" b="1" dirty="0" smtClean="0">
              <a:latin typeface="Trebuchet MS" pitchFamily="34" charset="0"/>
              <a:ea typeface="ＭＳ Ｐゴシック" charset="-128"/>
              <a:cs typeface="+mn-cs"/>
            </a:endParaRPr>
          </a:p>
          <a:p>
            <a:pPr marL="922338" lvl="1" indent="-457200">
              <a:spcBef>
                <a:spcPts val="400"/>
              </a:spcBef>
              <a:spcAft>
                <a:spcPts val="400"/>
              </a:spcAft>
              <a:buSzPct val="90000"/>
              <a:defRPr/>
            </a:pPr>
            <a:endParaRPr lang="en-US" sz="1600" b="1" dirty="0">
              <a:latin typeface="Trebuchet MS" pitchFamily="34" charset="0"/>
              <a:ea typeface="ＭＳ Ｐゴシック" charset="-128"/>
              <a:cs typeface="+mn-cs"/>
            </a:endParaRPr>
          </a:p>
        </p:txBody>
      </p:sp>
      <p:sp>
        <p:nvSpPr>
          <p:cNvPr id="6" name="Title 2"/>
          <p:cNvSpPr>
            <a:spLocks/>
          </p:cNvSpPr>
          <p:nvPr/>
        </p:nvSpPr>
        <p:spPr bwMode="auto">
          <a:xfrm>
            <a:off x="923748" y="928670"/>
            <a:ext cx="1192212" cy="366713"/>
          </a:xfrm>
          <a:prstGeom prst="rect">
            <a:avLst/>
          </a:prstGeom>
          <a:noFill/>
          <a:ln w="9525">
            <a:noFill/>
            <a:miter lim="800000"/>
            <a:headEnd/>
            <a:tailEnd/>
          </a:ln>
        </p:spPr>
        <p:txBody>
          <a:bodyPr lIns="0" tIns="0" rIns="0" bIns="0" anchor="ctr"/>
          <a:lstStyle/>
          <a:p>
            <a:pPr defTabSz="911225" eaLnBrk="0" hangingPunct="0">
              <a:defRPr/>
            </a:pPr>
            <a:r>
              <a:rPr lang="en-US" sz="1600" b="1" dirty="0" smtClean="0">
                <a:solidFill>
                  <a:srgbClr val="0070C0"/>
                </a:solidFill>
                <a:latin typeface="Trebuchet MS" pitchFamily="34" charset="0"/>
                <a:ea typeface="ＭＳ Ｐゴシック" charset="-128"/>
                <a:cs typeface="+mn-cs"/>
              </a:rPr>
              <a:t>SECTION</a:t>
            </a:r>
            <a:endParaRPr lang="en-US" sz="1600" b="1" dirty="0">
              <a:solidFill>
                <a:srgbClr val="0070C0"/>
              </a:solidFill>
              <a:latin typeface="Trebuchet MS" pitchFamily="34" charset="0"/>
              <a:ea typeface="ＭＳ Ｐゴシック" charset="-128"/>
              <a:cs typeface="+mn-cs"/>
            </a:endParaRPr>
          </a:p>
        </p:txBody>
      </p:sp>
      <p:sp>
        <p:nvSpPr>
          <p:cNvPr id="7" name="Text Box 4"/>
          <p:cNvSpPr txBox="1">
            <a:spLocks noChangeArrowheads="1"/>
          </p:cNvSpPr>
          <p:nvPr/>
        </p:nvSpPr>
        <p:spPr bwMode="auto">
          <a:xfrm>
            <a:off x="404014" y="1356660"/>
            <a:ext cx="8208963" cy="2988588"/>
          </a:xfrm>
          <a:prstGeom prst="rect">
            <a:avLst/>
          </a:prstGeom>
          <a:noFill/>
          <a:ln w="19050">
            <a:noFill/>
            <a:miter lim="800000"/>
            <a:headEnd type="none" w="sm" len="sm"/>
            <a:tailEnd type="none" w="sm" len="sm"/>
          </a:ln>
        </p:spPr>
        <p:txBody>
          <a:bodyPr lIns="93296" tIns="46648" rIns="93296" bIns="46648"/>
          <a:lstStyle/>
          <a:p>
            <a:pPr marL="922338" lvl="1" indent="-457200">
              <a:spcBef>
                <a:spcPts val="400"/>
              </a:spcBef>
              <a:spcAft>
                <a:spcPts val="400"/>
              </a:spcAft>
              <a:buSzPct val="90000"/>
              <a:buFontTx/>
              <a:buAutoNum type="arabicPeriod"/>
              <a:defRPr/>
            </a:pPr>
            <a:r>
              <a:rPr lang="en-US" sz="1600" b="1" dirty="0" smtClean="0">
                <a:ea typeface="ＭＳ Ｐゴシック" charset="-128"/>
              </a:rPr>
              <a:t>INTRODUCTION TO ISLAMIC CAPITAL MARKETS</a:t>
            </a:r>
          </a:p>
          <a:p>
            <a:pPr marL="922338" lvl="1" indent="-457200">
              <a:spcBef>
                <a:spcPts val="400"/>
              </a:spcBef>
              <a:spcAft>
                <a:spcPts val="400"/>
              </a:spcAft>
              <a:buSzPct val="90000"/>
              <a:buFontTx/>
              <a:buAutoNum type="arabicPeriod"/>
              <a:defRPr/>
            </a:pPr>
            <a:r>
              <a:rPr lang="en-US" sz="1600" b="1" dirty="0" smtClean="0">
                <a:ea typeface="ＭＳ Ｐゴシック" charset="-128"/>
              </a:rPr>
              <a:t>SUKUK</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I    :  OVERVIEW</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II   :  DEVELOPING THE SUKUK MARKET</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III  :  STRUCTURING ANALYSIS</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IV  :  COMMON SUKUK STRUCTURES</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V   :  GLOBAL MARKET TRENDS</a:t>
            </a:r>
          </a:p>
          <a:p>
            <a:pPr marL="1379538" lvl="2" indent="-457200">
              <a:spcBef>
                <a:spcPts val="400"/>
              </a:spcBef>
              <a:spcAft>
                <a:spcPts val="400"/>
              </a:spcAft>
              <a:buSzPct val="90000"/>
              <a:buFont typeface="Wingdings" pitchFamily="2" charset="2"/>
              <a:buChar char="§"/>
              <a:defRPr/>
            </a:pPr>
            <a:r>
              <a:rPr lang="en-US" sz="1600" b="1" dirty="0" smtClean="0">
                <a:ea typeface="ＭＳ Ｐゴシック" charset="-128"/>
              </a:rPr>
              <a:t>PART VI  :  MALAYSIA AS CROSS BORDER SUKUK MARKETPLACE</a:t>
            </a:r>
          </a:p>
          <a:p>
            <a:pPr marL="922338" lvl="1" indent="-457200">
              <a:spcBef>
                <a:spcPts val="400"/>
              </a:spcBef>
              <a:spcAft>
                <a:spcPts val="400"/>
              </a:spcAft>
              <a:buSzPct val="90000"/>
              <a:buFontTx/>
              <a:buAutoNum type="arabicPeriod"/>
              <a:defRPr/>
            </a:pPr>
            <a:r>
              <a:rPr lang="en-US" sz="1600" b="1" dirty="0" smtClean="0">
                <a:ea typeface="ＭＳ Ｐゴシック" charset="-128"/>
              </a:rPr>
              <a:t>SELECTED SUKUK TRANSACTION HIGHLIGHTS</a:t>
            </a:r>
          </a:p>
        </p:txBody>
      </p:sp>
      <p:cxnSp>
        <p:nvCxnSpPr>
          <p:cNvPr id="8" name="Straight Connector 9"/>
          <p:cNvCxnSpPr>
            <a:cxnSpLocks noChangeShapeType="1"/>
          </p:cNvCxnSpPr>
          <p:nvPr/>
        </p:nvCxnSpPr>
        <p:spPr bwMode="auto">
          <a:xfrm>
            <a:off x="923748" y="1295383"/>
            <a:ext cx="5175250" cy="0"/>
          </a:xfrm>
          <a:prstGeom prst="line">
            <a:avLst/>
          </a:prstGeom>
          <a:noFill/>
          <a:ln w="9525" algn="ctr">
            <a:solidFill>
              <a:srgbClr val="FFC000"/>
            </a:solidFill>
            <a:round/>
            <a:headEnd/>
            <a:tailEnd/>
          </a:ln>
        </p:spPr>
      </p:cxnSp>
      <p:sp>
        <p:nvSpPr>
          <p:cNvPr id="9" name="Slide Number Placeholder 5"/>
          <p:cNvSpPr txBox="1">
            <a:spLocks/>
          </p:cNvSpPr>
          <p:nvPr/>
        </p:nvSpPr>
        <p:spPr>
          <a:xfrm>
            <a:off x="6775450" y="64119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b="1" kern="1200" smtClean="0">
                <a:solidFill>
                  <a:srgbClr val="000000"/>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D04F6827-FC30-4D45-985C-785A604FED7D}" type="slidenum">
              <a:rPr lang="en-US" smtClean="0"/>
              <a:pPr>
                <a:defRPr/>
              </a:pPr>
              <a:t>2</a:t>
            </a:fld>
            <a:endParaRPr lang="en-US"/>
          </a:p>
        </p:txBody>
      </p:sp>
    </p:spTree>
    <p:extLst>
      <p:ext uri="{BB962C8B-B14F-4D97-AF65-F5344CB8AC3E}">
        <p14:creationId xmlns:p14="http://schemas.microsoft.com/office/powerpoint/2010/main" val="329780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C444A588-28EC-4257-9AC8-1EC046DF584F}" type="slidenum">
              <a:rPr lang="en-US" smtClean="0">
                <a:solidFill>
                  <a:srgbClr val="000000"/>
                </a:solidFill>
              </a:rPr>
              <a:pPr/>
              <a:t>20</a:t>
            </a:fld>
            <a:endParaRPr lang="en-US" smtClean="0">
              <a:solidFill>
                <a:srgbClr val="000000"/>
              </a:solidFill>
            </a:endParaRPr>
          </a:p>
        </p:txBody>
      </p:sp>
      <p:sp>
        <p:nvSpPr>
          <p:cNvPr id="32771" name="Rectangle 11"/>
          <p:cNvSpPr>
            <a:spLocks noChangeArrowheads="1"/>
          </p:cNvSpPr>
          <p:nvPr/>
        </p:nvSpPr>
        <p:spPr bwMode="auto">
          <a:xfrm>
            <a:off x="193009" y="253491"/>
            <a:ext cx="6590379"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eaLnBrk="1" hangingPunct="1">
              <a:spcBef>
                <a:spcPts val="300"/>
              </a:spcBef>
              <a:spcAft>
                <a:spcPts val="300"/>
              </a:spcAft>
            </a:pPr>
            <a:r>
              <a:rPr lang="en-US" sz="1600" i="1" dirty="0"/>
              <a:t> </a:t>
            </a:r>
            <a:r>
              <a:rPr lang="en-US" sz="1500" i="1" dirty="0" err="1"/>
              <a:t>Bookbuilding</a:t>
            </a:r>
            <a:r>
              <a:rPr lang="en-US" sz="1500" i="1" dirty="0"/>
              <a:t> </a:t>
            </a:r>
            <a:r>
              <a:rPr lang="en-US" sz="1500" i="1" dirty="0" smtClean="0"/>
              <a:t>– Typical Global Roadshow Destinations </a:t>
            </a:r>
            <a:r>
              <a:rPr lang="en-US" sz="1500" i="1" dirty="0"/>
              <a:t>for </a:t>
            </a:r>
            <a:r>
              <a:rPr lang="en-US" sz="1500" i="1" dirty="0" err="1" smtClean="0"/>
              <a:t>Reg</a:t>
            </a:r>
            <a:r>
              <a:rPr lang="en-US" sz="1500" i="1" dirty="0" smtClean="0"/>
              <a:t> S </a:t>
            </a:r>
            <a:r>
              <a:rPr lang="en-US" sz="1500" i="1" dirty="0" smtClean="0"/>
              <a:t>USD </a:t>
            </a:r>
            <a:r>
              <a:rPr lang="en-US" sz="1500" i="1" dirty="0" err="1"/>
              <a:t>Sukuk</a:t>
            </a:r>
            <a:r>
              <a:rPr lang="en-US" sz="1500" i="1" dirty="0"/>
              <a:t> </a:t>
            </a:r>
            <a:r>
              <a:rPr lang="en-US" sz="1500" i="1" dirty="0" smtClean="0"/>
              <a:t>transactions</a:t>
            </a:r>
            <a:endParaRPr lang="en-US" sz="1500" i="1" dirty="0"/>
          </a:p>
        </p:txBody>
      </p:sp>
      <p:sp>
        <p:nvSpPr>
          <p:cNvPr id="8" name="Rectangle 5"/>
          <p:cNvSpPr>
            <a:spLocks noChangeArrowheads="1"/>
          </p:cNvSpPr>
          <p:nvPr>
            <p:custDataLst>
              <p:tags r:id="rId1"/>
            </p:custDataLst>
          </p:nvPr>
        </p:nvSpPr>
        <p:spPr bwMode="gray">
          <a:xfrm>
            <a:off x="265113" y="884238"/>
            <a:ext cx="8537575" cy="1804437"/>
          </a:xfrm>
          <a:prstGeom prst="rect">
            <a:avLst/>
          </a:prstGeom>
          <a:solidFill>
            <a:schemeClr val="bg1">
              <a:lumMod val="95000"/>
            </a:schemeClr>
          </a:solidFill>
          <a:ln w="6350" algn="ctr">
            <a:noFill/>
            <a:miter lim="800000"/>
            <a:headEnd/>
            <a:tailEnd/>
          </a:ln>
        </p:spPr>
        <p:txBody>
          <a:bodyPr lIns="40053" tIns="40053" rIns="40053" bIns="40053">
            <a:spAutoFit/>
          </a:bodyPr>
          <a:lstStyle/>
          <a:p>
            <a:pPr marL="234950" lvl="1" indent="-233363" algn="just" eaLnBrk="1" hangingPunct="1">
              <a:buClr>
                <a:srgbClr val="FFA015"/>
              </a:buClr>
              <a:buSzPct val="92000"/>
              <a:buFont typeface="Wingdings" pitchFamily="2" charset="2"/>
              <a:buChar char="§"/>
              <a:defRPr/>
            </a:pPr>
            <a:r>
              <a:rPr lang="en-US" sz="1600" dirty="0"/>
              <a:t>Marketing typically includes a “deal” roadshow to generate higher interest amongst </a:t>
            </a:r>
            <a:r>
              <a:rPr lang="en-US" sz="1600" dirty="0" smtClean="0"/>
              <a:t>investors</a:t>
            </a:r>
          </a:p>
          <a:p>
            <a:pPr marL="1587" lvl="1" algn="just" eaLnBrk="1" hangingPunct="1">
              <a:buClr>
                <a:srgbClr val="FFA015"/>
              </a:buClr>
              <a:buSzPct val="92000"/>
              <a:defRPr/>
            </a:pPr>
            <a:endParaRPr lang="en-US" sz="1600" dirty="0"/>
          </a:p>
          <a:p>
            <a:pPr marL="234950" lvl="1" indent="-233363" algn="just" eaLnBrk="1" hangingPunct="1">
              <a:buClr>
                <a:srgbClr val="FFA015"/>
              </a:buClr>
              <a:buSzPct val="92000"/>
              <a:buFont typeface="Wingdings" pitchFamily="2" charset="2"/>
              <a:buChar char="§"/>
              <a:defRPr/>
            </a:pPr>
            <a:r>
              <a:rPr lang="en-US" sz="1600" dirty="0"/>
              <a:t>The roadshow would usually cover key financial </a:t>
            </a:r>
            <a:r>
              <a:rPr lang="en-US" sz="1600" dirty="0" err="1"/>
              <a:t>centres</a:t>
            </a:r>
            <a:r>
              <a:rPr lang="en-US" sz="1600" dirty="0"/>
              <a:t> in </a:t>
            </a:r>
            <a:r>
              <a:rPr lang="en-US" sz="1600" dirty="0" smtClean="0"/>
              <a:t>Switzerland, Germany, South Korea, Hong </a:t>
            </a:r>
            <a:r>
              <a:rPr lang="en-US" sz="1600" dirty="0"/>
              <a:t>Kong, Singapore, Kuala Lumpur, Abu Dhabi, Dubai, Riyadh, Bahrain and London, among others. It would enable issuers to engage potential key/anchor investors for the offering</a:t>
            </a:r>
          </a:p>
        </p:txBody>
      </p:sp>
      <p:graphicFrame>
        <p:nvGraphicFramePr>
          <p:cNvPr id="9" name="Table 8"/>
          <p:cNvGraphicFramePr>
            <a:graphicFrameLocks noGrp="1"/>
          </p:cNvGraphicFramePr>
          <p:nvPr>
            <p:extLst>
              <p:ext uri="{D42A27DB-BD31-4B8C-83A1-F6EECF244321}">
                <p14:modId xmlns:p14="http://schemas.microsoft.com/office/powerpoint/2010/main" val="920172966"/>
              </p:ext>
            </p:extLst>
          </p:nvPr>
        </p:nvGraphicFramePr>
        <p:xfrm>
          <a:off x="5273675" y="3227388"/>
          <a:ext cx="3467101" cy="3164092"/>
        </p:xfrm>
        <a:graphic>
          <a:graphicData uri="http://schemas.openxmlformats.org/drawingml/2006/table">
            <a:tbl>
              <a:tblPr/>
              <a:tblGrid>
                <a:gridCol w="1226991"/>
                <a:gridCol w="859416"/>
                <a:gridCol w="1380694"/>
              </a:tblGrid>
              <a:tr h="190460">
                <a:tc>
                  <a:txBody>
                    <a:bodyPr/>
                    <a:lstStyle>
                      <a:defPPr>
                        <a:defRPr lang="en-US"/>
                      </a:defPPr>
                      <a:lvl1pPr marL="0" algn="l" defTabSz="932665" rtl="0" eaLnBrk="1" latinLnBrk="0" hangingPunct="1">
                        <a:defRPr sz="1800" kern="1200">
                          <a:solidFill>
                            <a:schemeClr val="tx1"/>
                          </a:solidFill>
                          <a:latin typeface="Lucida Sans Unicode"/>
                        </a:defRPr>
                      </a:lvl1pPr>
                      <a:lvl2pPr marL="466331" algn="l" defTabSz="932665" rtl="0" eaLnBrk="1" latinLnBrk="0" hangingPunct="1">
                        <a:defRPr sz="1800" kern="1200">
                          <a:solidFill>
                            <a:schemeClr val="tx1"/>
                          </a:solidFill>
                          <a:latin typeface="Lucida Sans Unicode"/>
                        </a:defRPr>
                      </a:lvl2pPr>
                      <a:lvl3pPr marL="932665" algn="l" defTabSz="932665" rtl="0" eaLnBrk="1" latinLnBrk="0" hangingPunct="1">
                        <a:defRPr sz="1800" kern="1200">
                          <a:solidFill>
                            <a:schemeClr val="tx1"/>
                          </a:solidFill>
                          <a:latin typeface="Lucida Sans Unicode"/>
                        </a:defRPr>
                      </a:lvl3pPr>
                      <a:lvl4pPr marL="1398999" algn="l" defTabSz="932665" rtl="0" eaLnBrk="1" latinLnBrk="0" hangingPunct="1">
                        <a:defRPr sz="1800" kern="1200">
                          <a:solidFill>
                            <a:schemeClr val="tx1"/>
                          </a:solidFill>
                          <a:latin typeface="Lucida Sans Unicode"/>
                        </a:defRPr>
                      </a:lvl4pPr>
                      <a:lvl5pPr marL="1865332" algn="l" defTabSz="932665" rtl="0" eaLnBrk="1" latinLnBrk="0" hangingPunct="1">
                        <a:defRPr sz="1800" kern="1200">
                          <a:solidFill>
                            <a:schemeClr val="tx1"/>
                          </a:solidFill>
                          <a:latin typeface="Lucida Sans Unicode"/>
                        </a:defRPr>
                      </a:lvl5pPr>
                      <a:lvl6pPr marL="2331665" algn="l" defTabSz="932665" rtl="0" eaLnBrk="1" latinLnBrk="0" hangingPunct="1">
                        <a:defRPr sz="1800" kern="1200">
                          <a:solidFill>
                            <a:schemeClr val="tx1"/>
                          </a:solidFill>
                          <a:latin typeface="Lucida Sans Unicode"/>
                        </a:defRPr>
                      </a:lvl6pPr>
                      <a:lvl7pPr marL="2797996" algn="l" defTabSz="932665" rtl="0" eaLnBrk="1" latinLnBrk="0" hangingPunct="1">
                        <a:defRPr sz="1800" kern="1200">
                          <a:solidFill>
                            <a:schemeClr val="tx1"/>
                          </a:solidFill>
                          <a:latin typeface="Lucida Sans Unicode"/>
                        </a:defRPr>
                      </a:lvl7pPr>
                      <a:lvl8pPr marL="3264329" algn="l" defTabSz="932665" rtl="0" eaLnBrk="1" latinLnBrk="0" hangingPunct="1">
                        <a:defRPr sz="1800" kern="1200">
                          <a:solidFill>
                            <a:schemeClr val="tx1"/>
                          </a:solidFill>
                          <a:latin typeface="Lucida Sans Unicode"/>
                        </a:defRPr>
                      </a:lvl8pPr>
                      <a:lvl9pPr marL="3730663" algn="l" defTabSz="932665" rtl="0" eaLnBrk="1" latinLnBrk="0" hangingPunct="1">
                        <a:defRPr sz="1800" kern="1200">
                          <a:solidFill>
                            <a:schemeClr val="tx1"/>
                          </a:solidFill>
                          <a:latin typeface="Lucida Sans Unicode"/>
                        </a:defRPr>
                      </a:lvl9pPr>
                    </a:lstStyle>
                    <a:p>
                      <a:pPr marL="119063" indent="0" algn="ctr" fontAlgn="ctr"/>
                      <a:r>
                        <a:rPr lang="en-US" sz="1200" b="1" i="0" u="none" strike="noStrike" dirty="0" smtClean="0">
                          <a:solidFill>
                            <a:srgbClr val="000000"/>
                          </a:solidFill>
                          <a:latin typeface="Arial" pitchFamily="34" charset="0"/>
                          <a:cs typeface="Arial" pitchFamily="34" charset="0"/>
                        </a:rPr>
                        <a:t>Location</a:t>
                      </a:r>
                    </a:p>
                  </a:txBody>
                  <a:tcPr marL="7609" marR="7609" marT="7592" marB="0" anchor="ctr">
                    <a:lnL>
                      <a:noFill/>
                    </a:lnL>
                    <a:lnR>
                      <a:noFill/>
                    </a:lnR>
                    <a:lnT w="635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32665" rtl="0" eaLnBrk="1" latinLnBrk="0" hangingPunct="1">
                        <a:defRPr sz="1800" kern="1200">
                          <a:solidFill>
                            <a:schemeClr val="tx1"/>
                          </a:solidFill>
                          <a:latin typeface="Lucida Sans Unicode"/>
                        </a:defRPr>
                      </a:lvl1pPr>
                      <a:lvl2pPr marL="466331" algn="l" defTabSz="932665" rtl="0" eaLnBrk="1" latinLnBrk="0" hangingPunct="1">
                        <a:defRPr sz="1800" kern="1200">
                          <a:solidFill>
                            <a:schemeClr val="tx1"/>
                          </a:solidFill>
                          <a:latin typeface="Lucida Sans Unicode"/>
                        </a:defRPr>
                      </a:lvl2pPr>
                      <a:lvl3pPr marL="932665" algn="l" defTabSz="932665" rtl="0" eaLnBrk="1" latinLnBrk="0" hangingPunct="1">
                        <a:defRPr sz="1800" kern="1200">
                          <a:solidFill>
                            <a:schemeClr val="tx1"/>
                          </a:solidFill>
                          <a:latin typeface="Lucida Sans Unicode"/>
                        </a:defRPr>
                      </a:lvl3pPr>
                      <a:lvl4pPr marL="1398999" algn="l" defTabSz="932665" rtl="0" eaLnBrk="1" latinLnBrk="0" hangingPunct="1">
                        <a:defRPr sz="1800" kern="1200">
                          <a:solidFill>
                            <a:schemeClr val="tx1"/>
                          </a:solidFill>
                          <a:latin typeface="Lucida Sans Unicode"/>
                        </a:defRPr>
                      </a:lvl4pPr>
                      <a:lvl5pPr marL="1865332" algn="l" defTabSz="932665" rtl="0" eaLnBrk="1" latinLnBrk="0" hangingPunct="1">
                        <a:defRPr sz="1800" kern="1200">
                          <a:solidFill>
                            <a:schemeClr val="tx1"/>
                          </a:solidFill>
                          <a:latin typeface="Lucida Sans Unicode"/>
                        </a:defRPr>
                      </a:lvl5pPr>
                      <a:lvl6pPr marL="2331665" algn="l" defTabSz="932665" rtl="0" eaLnBrk="1" latinLnBrk="0" hangingPunct="1">
                        <a:defRPr sz="1800" kern="1200">
                          <a:solidFill>
                            <a:schemeClr val="tx1"/>
                          </a:solidFill>
                          <a:latin typeface="Lucida Sans Unicode"/>
                        </a:defRPr>
                      </a:lvl6pPr>
                      <a:lvl7pPr marL="2797996" algn="l" defTabSz="932665" rtl="0" eaLnBrk="1" latinLnBrk="0" hangingPunct="1">
                        <a:defRPr sz="1800" kern="1200">
                          <a:solidFill>
                            <a:schemeClr val="tx1"/>
                          </a:solidFill>
                          <a:latin typeface="Lucida Sans Unicode"/>
                        </a:defRPr>
                      </a:lvl7pPr>
                      <a:lvl8pPr marL="3264329" algn="l" defTabSz="932665" rtl="0" eaLnBrk="1" latinLnBrk="0" hangingPunct="1">
                        <a:defRPr sz="1800" kern="1200">
                          <a:solidFill>
                            <a:schemeClr val="tx1"/>
                          </a:solidFill>
                          <a:latin typeface="Lucida Sans Unicode"/>
                        </a:defRPr>
                      </a:lvl8pPr>
                      <a:lvl9pPr marL="3730663" algn="l" defTabSz="932665" rtl="0" eaLnBrk="1" latinLnBrk="0" hangingPunct="1">
                        <a:defRPr sz="1800" kern="1200">
                          <a:solidFill>
                            <a:schemeClr val="tx1"/>
                          </a:solidFill>
                          <a:latin typeface="Lucida Sans Unicode"/>
                        </a:defRPr>
                      </a:lvl9pPr>
                    </a:lstStyle>
                    <a:p>
                      <a:pPr marL="119063" indent="0" algn="ctr" fontAlgn="ctr"/>
                      <a:r>
                        <a:rPr lang="en-US" sz="1200" b="1" i="0" u="none" strike="noStrike" dirty="0" smtClean="0">
                          <a:solidFill>
                            <a:srgbClr val="000000"/>
                          </a:solidFill>
                          <a:latin typeface="Arial" pitchFamily="34" charset="0"/>
                          <a:cs typeface="Arial" pitchFamily="34" charset="0"/>
                        </a:rPr>
                        <a:t>Duration</a:t>
                      </a:r>
                      <a:endParaRPr lang="en-US" sz="1200" b="1" i="0" u="none" strike="noStrike" dirty="0">
                        <a:solidFill>
                          <a:srgbClr val="000000"/>
                        </a:solidFill>
                        <a:latin typeface="Arial" pitchFamily="34" charset="0"/>
                        <a:cs typeface="Arial" pitchFamily="34" charset="0"/>
                      </a:endParaRPr>
                    </a:p>
                  </a:txBody>
                  <a:tcPr marL="7609" marR="7609" marT="7592" marB="0" anchor="ctr">
                    <a:lnL>
                      <a:noFill/>
                    </a:lnL>
                    <a:lnR>
                      <a:noFill/>
                    </a:lnR>
                    <a:lnT w="635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0" algn="ctr" fontAlgn="ctr"/>
                      <a:r>
                        <a:rPr lang="en-US" sz="1200" b="1" i="0" u="none" strike="noStrike" dirty="0" smtClean="0">
                          <a:solidFill>
                            <a:srgbClr val="000000"/>
                          </a:solidFill>
                          <a:latin typeface="Arial" pitchFamily="34" charset="0"/>
                          <a:cs typeface="Arial" pitchFamily="34" charset="0"/>
                        </a:rPr>
                        <a:t>Format</a:t>
                      </a:r>
                      <a:endParaRPr lang="en-US" sz="1200" b="1" i="0" u="none" strike="noStrike" dirty="0">
                        <a:solidFill>
                          <a:srgbClr val="000000"/>
                        </a:solidFill>
                        <a:latin typeface="Arial" pitchFamily="34" charset="0"/>
                        <a:cs typeface="Arial" pitchFamily="34" charset="0"/>
                      </a:endParaRPr>
                    </a:p>
                  </a:txBody>
                  <a:tcPr marL="7609" marR="7609" marT="7592" marB="0" anchor="ctr">
                    <a:lnL>
                      <a:noFill/>
                    </a:lnL>
                    <a:lnR>
                      <a:noFill/>
                    </a:lnR>
                    <a:lnT w="635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12">
                <a:tc>
                  <a:txBody>
                    <a:bodyPr/>
                    <a:lstStyle/>
                    <a:p>
                      <a:pPr marL="119063" indent="0" algn="ctr" fontAlgn="ctr"/>
                      <a:r>
                        <a:rPr lang="en-US" sz="1200" b="0" i="0" u="none" strike="noStrike" dirty="0" smtClean="0">
                          <a:solidFill>
                            <a:srgbClr val="000000"/>
                          </a:solidFill>
                          <a:latin typeface="Arial" pitchFamily="34" charset="0"/>
                          <a:cs typeface="Arial" pitchFamily="34" charset="0"/>
                        </a:rPr>
                        <a:t>Kuala Lumpur</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w="28575"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indent="0" algn="ctr" fontAlgn="ctr"/>
                      <a:r>
                        <a:rPr lang="en-US" sz="1200" b="0" i="0" u="none" strike="noStrike" dirty="0" smtClean="0">
                          <a:solidFill>
                            <a:srgbClr val="000000"/>
                          </a:solidFill>
                          <a:latin typeface="Arial" pitchFamily="34" charset="0"/>
                          <a:cs typeface="Arial" pitchFamily="34" charset="0"/>
                        </a:rPr>
                        <a:t>   1 day</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w="28575"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119063" indent="0" algn="ctr" fontAlgn="ctr"/>
                      <a:r>
                        <a:rPr lang="en-US" sz="1200" b="0" i="0" u="none" strike="noStrike" dirty="0" smtClean="0">
                          <a:solidFill>
                            <a:srgbClr val="000000"/>
                          </a:solidFill>
                          <a:latin typeface="Arial" pitchFamily="34" charset="0"/>
                          <a:cs typeface="Arial" pitchFamily="34" charset="0"/>
                        </a:rPr>
                        <a:t>1-1 Meetings/Group Presentation</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w="28575"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558112">
                <a:tc>
                  <a:txBody>
                    <a:bodyPr/>
                    <a:lstStyle/>
                    <a:p>
                      <a:pPr marL="119063" indent="0" algn="ctr" fontAlgn="ctr"/>
                      <a:r>
                        <a:rPr lang="en-US" sz="1200" b="0" i="0" u="none" strike="noStrike" dirty="0" smtClean="0">
                          <a:solidFill>
                            <a:srgbClr val="000000"/>
                          </a:solidFill>
                          <a:latin typeface="Arial" pitchFamily="34" charset="0"/>
                          <a:cs typeface="Arial" pitchFamily="34" charset="0"/>
                        </a:rPr>
                        <a:t>Singapore</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119063" indent="0" algn="ctr" fontAlgn="ctr"/>
                      <a:r>
                        <a:rPr lang="en-US" sz="1200" b="0" i="0" u="none" strike="noStrike" dirty="0" smtClean="0">
                          <a:solidFill>
                            <a:srgbClr val="000000"/>
                          </a:solidFill>
                          <a:latin typeface="Arial" pitchFamily="34" charset="0"/>
                          <a:cs typeface="Arial" pitchFamily="34" charset="0"/>
                        </a:rPr>
                        <a:t>1 day</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119063" marR="0" indent="0" algn="ctr" defTabSz="932665"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1-1 Meetings/Group Presentation</a:t>
                      </a: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r>
              <a:tr h="558112">
                <a:tc>
                  <a:txBody>
                    <a:bodyPr/>
                    <a:lstStyle/>
                    <a:p>
                      <a:pPr marL="119063" indent="0" algn="ctr" fontAlgn="ctr"/>
                      <a:r>
                        <a:rPr lang="en-US" sz="1200" b="0" i="0" u="none" strike="noStrike" dirty="0" smtClean="0">
                          <a:solidFill>
                            <a:srgbClr val="000000"/>
                          </a:solidFill>
                          <a:latin typeface="Arial" pitchFamily="34" charset="0"/>
                          <a:cs typeface="Arial" pitchFamily="34" charset="0"/>
                        </a:rPr>
                        <a:t>Hong Kong/South Korea</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19063" indent="0" algn="ctr" fontAlgn="ctr"/>
                      <a:r>
                        <a:rPr lang="en-US" sz="1200" b="0" i="0" u="none" strike="noStrike" dirty="0" smtClean="0">
                          <a:solidFill>
                            <a:srgbClr val="000000"/>
                          </a:solidFill>
                          <a:latin typeface="Arial" pitchFamily="34" charset="0"/>
                          <a:cs typeface="Arial" pitchFamily="34" charset="0"/>
                        </a:rPr>
                        <a:t>2 days</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19063" marR="0" indent="0" algn="ctr" defTabSz="932665"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1-1 Meetings/Group Presentation</a:t>
                      </a: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r>
              <a:tr h="740980">
                <a:tc>
                  <a:txBody>
                    <a:bodyPr/>
                    <a:lstStyle/>
                    <a:p>
                      <a:pPr marL="119063" indent="0" algn="ctr" fontAlgn="ctr"/>
                      <a:r>
                        <a:rPr lang="en-US" sz="1200" b="0" i="0" u="none" strike="noStrike" dirty="0" smtClean="0">
                          <a:solidFill>
                            <a:srgbClr val="000000"/>
                          </a:solidFill>
                          <a:latin typeface="Arial" pitchFamily="34" charset="0"/>
                          <a:cs typeface="Arial" pitchFamily="34" charset="0"/>
                        </a:rPr>
                        <a:t>Middle East (Abu Dhabi / Dubai / </a:t>
                      </a:r>
                      <a:r>
                        <a:rPr lang="en-US" sz="1200" b="0" i="0" u="none" strike="noStrike" baseline="0" dirty="0" smtClean="0">
                          <a:solidFill>
                            <a:srgbClr val="000000"/>
                          </a:solidFill>
                          <a:latin typeface="Arial" pitchFamily="34" charset="0"/>
                          <a:cs typeface="Arial" pitchFamily="34" charset="0"/>
                        </a:rPr>
                        <a:t>Riyadh / Bahrain)  </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119063" indent="0" algn="ctr" fontAlgn="ctr"/>
                      <a:r>
                        <a:rPr lang="en-US" sz="1200" b="0" i="0" u="none" strike="noStrike" dirty="0" smtClean="0">
                          <a:solidFill>
                            <a:srgbClr val="000000"/>
                          </a:solidFill>
                          <a:latin typeface="Arial" pitchFamily="34" charset="0"/>
                          <a:cs typeface="Arial" pitchFamily="34" charset="0"/>
                        </a:rPr>
                        <a:t>3 days</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119063" marR="0" indent="0" algn="ctr" defTabSz="932665"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1-1 Meetings/Group Presentation</a:t>
                      </a: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r>
              <a:tr h="558112">
                <a:tc>
                  <a:txBody>
                    <a:bodyPr/>
                    <a:lstStyle/>
                    <a:p>
                      <a:pPr marL="119063" indent="0" algn="ctr" fontAlgn="ctr"/>
                      <a:r>
                        <a:rPr lang="en-US" sz="1200" b="0" i="0" u="none" strike="noStrike" dirty="0" smtClean="0">
                          <a:solidFill>
                            <a:srgbClr val="000000"/>
                          </a:solidFill>
                          <a:latin typeface="Arial" pitchFamily="34" charset="0"/>
                          <a:cs typeface="Arial" pitchFamily="34" charset="0"/>
                        </a:rPr>
                        <a:t>Europe</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19063" indent="0" algn="ctr" fontAlgn="ctr"/>
                      <a:r>
                        <a:rPr lang="en-US" sz="1200" b="0" i="0" u="none" strike="noStrike" dirty="0" smtClean="0">
                          <a:solidFill>
                            <a:srgbClr val="000000"/>
                          </a:solidFill>
                          <a:latin typeface="Arial" pitchFamily="34" charset="0"/>
                          <a:cs typeface="Arial" pitchFamily="34" charset="0"/>
                        </a:rPr>
                        <a:t>2 days</a:t>
                      </a:r>
                      <a:endParaRPr lang="en-US" sz="1200" b="0" i="0" u="none" strike="noStrike" dirty="0">
                        <a:solidFill>
                          <a:srgbClr val="000000"/>
                        </a:solidFill>
                        <a:latin typeface="Arial" pitchFamily="34" charset="0"/>
                        <a:cs typeface="Arial" pitchFamily="34" charset="0"/>
                      </a:endParaRP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19063" marR="0" indent="0" algn="ctr" defTabSz="932665"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1-1 Meetings/Group Presentation</a:t>
                      </a:r>
                    </a:p>
                  </a:txBody>
                  <a:tcPr marL="9524" marR="9524" marT="9508" marB="0" anchor="ctr">
                    <a:lnL>
                      <a:noFill/>
                    </a:lnL>
                    <a:lnR>
                      <a:noFill/>
                    </a:lnR>
                    <a:lnT>
                      <a:noFill/>
                    </a:lnT>
                    <a:lnB>
                      <a:noFill/>
                    </a:lnB>
                    <a:lnTlToBr w="12700" cmpd="sng">
                      <a:noFill/>
                      <a:prstDash val="solid"/>
                    </a:lnTlToBr>
                    <a:lnBlToTr w="12700" cmpd="sng">
                      <a:noFill/>
                      <a:prstDash val="solid"/>
                    </a:lnBlToTr>
                    <a:solidFill>
                      <a:schemeClr val="bg1"/>
                    </a:solidFill>
                  </a:tcPr>
                </a:tc>
              </a:tr>
            </a:tbl>
          </a:graphicData>
        </a:graphic>
      </p:graphicFrame>
      <p:grpSp>
        <p:nvGrpSpPr>
          <p:cNvPr id="32794" name="Group 126"/>
          <p:cNvGrpSpPr>
            <a:grpSpLocks/>
          </p:cNvGrpSpPr>
          <p:nvPr/>
        </p:nvGrpSpPr>
        <p:grpSpPr bwMode="auto">
          <a:xfrm>
            <a:off x="341313" y="3219450"/>
            <a:ext cx="5029200" cy="2784475"/>
            <a:chOff x="1107701" y="1560074"/>
            <a:chExt cx="3912042" cy="1656225"/>
          </a:xfrm>
        </p:grpSpPr>
        <p:grpSp>
          <p:nvGrpSpPr>
            <p:cNvPr id="32797" name="Group 112"/>
            <p:cNvGrpSpPr>
              <a:grpSpLocks/>
            </p:cNvGrpSpPr>
            <p:nvPr/>
          </p:nvGrpSpPr>
          <p:grpSpPr bwMode="auto">
            <a:xfrm>
              <a:off x="1107701" y="1560074"/>
              <a:ext cx="3651034" cy="1656225"/>
              <a:chOff x="1729669" y="1796157"/>
              <a:chExt cx="6484669" cy="3430742"/>
            </a:xfrm>
          </p:grpSpPr>
          <p:pic>
            <p:nvPicPr>
              <p:cNvPr id="32804" name="Picture 4" descr="http://www.world-geographics.com/cfg/public/_lib/img/maps/world/world_map_us_states.png"/>
              <p:cNvPicPr>
                <a:picLocks noChangeAspect="1" noChangeArrowheads="1"/>
              </p:cNvPicPr>
              <p:nvPr/>
            </p:nvPicPr>
            <p:blipFill>
              <a:blip r:embed="rId4">
                <a:extLst>
                  <a:ext uri="{28A0092B-C50C-407E-A947-70E740481C1C}">
                    <a14:useLocalDpi xmlns:a14="http://schemas.microsoft.com/office/drawing/2010/main" val="0"/>
                  </a:ext>
                </a:extLst>
              </a:blip>
              <a:srcRect l="16652" t="8026" r="7065" b="9174"/>
              <a:stretch>
                <a:fillRect/>
              </a:stretch>
            </p:blipFill>
            <p:spPr bwMode="auto">
              <a:xfrm>
                <a:off x="1729669" y="1796157"/>
                <a:ext cx="6484669" cy="34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5" name="Oval 18"/>
              <p:cNvSpPr>
                <a:spLocks noChangeArrowheads="1"/>
              </p:cNvSpPr>
              <p:nvPr/>
            </p:nvSpPr>
            <p:spPr bwMode="auto">
              <a:xfrm>
                <a:off x="6412710" y="3502279"/>
                <a:ext cx="210615" cy="21043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r" defTabSz="914400" eaLnBrk="1" hangingPunct="1"/>
                <a:endParaRPr lang="en-US" sz="1400" b="1"/>
              </a:p>
            </p:txBody>
          </p:sp>
          <p:sp>
            <p:nvSpPr>
              <p:cNvPr id="32806" name="Oval 19"/>
              <p:cNvSpPr>
                <a:spLocks noChangeArrowheads="1"/>
              </p:cNvSpPr>
              <p:nvPr/>
            </p:nvSpPr>
            <p:spPr bwMode="auto">
              <a:xfrm>
                <a:off x="6715045" y="3747021"/>
                <a:ext cx="210616" cy="21043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r" defTabSz="914400" eaLnBrk="1" hangingPunct="1"/>
                <a:endParaRPr lang="en-US" sz="1400" b="1"/>
              </a:p>
            </p:txBody>
          </p:sp>
          <p:sp>
            <p:nvSpPr>
              <p:cNvPr id="32807" name="Oval 20"/>
              <p:cNvSpPr>
                <a:spLocks noChangeArrowheads="1"/>
              </p:cNvSpPr>
              <p:nvPr/>
            </p:nvSpPr>
            <p:spPr bwMode="auto">
              <a:xfrm>
                <a:off x="6820352" y="3009907"/>
                <a:ext cx="210615" cy="21043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r" defTabSz="914400" eaLnBrk="1" hangingPunct="1"/>
                <a:endParaRPr lang="en-US" sz="1400" b="1"/>
              </a:p>
            </p:txBody>
          </p:sp>
          <p:sp>
            <p:nvSpPr>
              <p:cNvPr id="32808" name="Oval 21"/>
              <p:cNvSpPr>
                <a:spLocks noChangeArrowheads="1"/>
              </p:cNvSpPr>
              <p:nvPr/>
            </p:nvSpPr>
            <p:spPr bwMode="auto">
              <a:xfrm>
                <a:off x="3857018" y="2332444"/>
                <a:ext cx="210615" cy="21043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r" defTabSz="914400" eaLnBrk="1" hangingPunct="1"/>
                <a:endParaRPr lang="en-US" sz="1400" b="1"/>
              </a:p>
            </p:txBody>
          </p:sp>
        </p:grpSp>
        <p:sp>
          <p:nvSpPr>
            <p:cNvPr id="32798" name="TextBox 119"/>
            <p:cNvSpPr txBox="1">
              <a:spLocks noChangeArrowheads="1"/>
            </p:cNvSpPr>
            <p:nvPr/>
          </p:nvSpPr>
          <p:spPr bwMode="auto">
            <a:xfrm>
              <a:off x="3222527" y="2299397"/>
              <a:ext cx="1280853" cy="1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100"/>
                <a:t>Kuala Lumpur</a:t>
              </a:r>
            </a:p>
          </p:txBody>
        </p:sp>
        <p:sp>
          <p:nvSpPr>
            <p:cNvPr id="32799" name="TextBox 120"/>
            <p:cNvSpPr txBox="1">
              <a:spLocks noChangeArrowheads="1"/>
            </p:cNvSpPr>
            <p:nvPr/>
          </p:nvSpPr>
          <p:spPr bwMode="auto">
            <a:xfrm>
              <a:off x="3652359" y="2603467"/>
              <a:ext cx="1280853" cy="1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100"/>
                <a:t>Singapore</a:t>
              </a:r>
            </a:p>
          </p:txBody>
        </p:sp>
        <p:sp>
          <p:nvSpPr>
            <p:cNvPr id="32800" name="TextBox 121"/>
            <p:cNvSpPr txBox="1">
              <a:spLocks noChangeArrowheads="1"/>
            </p:cNvSpPr>
            <p:nvPr/>
          </p:nvSpPr>
          <p:spPr bwMode="auto">
            <a:xfrm>
              <a:off x="4143370" y="2126676"/>
              <a:ext cx="876373" cy="1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100"/>
                <a:t>Hong Kong</a:t>
              </a:r>
            </a:p>
          </p:txBody>
        </p:sp>
        <p:sp>
          <p:nvSpPr>
            <p:cNvPr id="32801" name="TextBox 122"/>
            <p:cNvSpPr txBox="1">
              <a:spLocks noChangeArrowheads="1"/>
            </p:cNvSpPr>
            <p:nvPr/>
          </p:nvSpPr>
          <p:spPr bwMode="auto">
            <a:xfrm>
              <a:off x="2371506" y="1766864"/>
              <a:ext cx="1280853" cy="1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100"/>
                <a:t>London</a:t>
              </a:r>
            </a:p>
          </p:txBody>
        </p:sp>
        <p:sp>
          <p:nvSpPr>
            <p:cNvPr id="32802" name="TextBox 124"/>
            <p:cNvSpPr txBox="1">
              <a:spLocks noChangeArrowheads="1"/>
            </p:cNvSpPr>
            <p:nvPr/>
          </p:nvSpPr>
          <p:spPr bwMode="auto">
            <a:xfrm>
              <a:off x="2862517" y="2000240"/>
              <a:ext cx="1280853" cy="1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100"/>
                <a:t>Middle East</a:t>
              </a:r>
            </a:p>
          </p:txBody>
        </p:sp>
        <p:sp>
          <p:nvSpPr>
            <p:cNvPr id="32803" name="Oval 16"/>
            <p:cNvSpPr>
              <a:spLocks noChangeArrowheads="1"/>
            </p:cNvSpPr>
            <p:nvPr/>
          </p:nvSpPr>
          <p:spPr bwMode="auto">
            <a:xfrm>
              <a:off x="2786154" y="2041760"/>
              <a:ext cx="118582" cy="101591"/>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r" defTabSz="914400" eaLnBrk="1" hangingPunct="1"/>
              <a:endParaRPr lang="en-US" sz="1400" b="1"/>
            </a:p>
          </p:txBody>
        </p:sp>
      </p:grpSp>
      <p:sp>
        <p:nvSpPr>
          <p:cNvPr id="32795" name="TextBox 22"/>
          <p:cNvSpPr txBox="1">
            <a:spLocks noChangeArrowheads="1"/>
          </p:cNvSpPr>
          <p:nvPr/>
        </p:nvSpPr>
        <p:spPr bwMode="auto">
          <a:xfrm>
            <a:off x="265113" y="2841625"/>
            <a:ext cx="3276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200" b="1">
                <a:solidFill>
                  <a:srgbClr val="4D8BBD"/>
                </a:solidFill>
              </a:rPr>
              <a:t>Proposed Roadshow Locations</a:t>
            </a:r>
          </a:p>
        </p:txBody>
      </p:sp>
      <p:sp>
        <p:nvSpPr>
          <p:cNvPr id="32796" name="TextBox 23"/>
          <p:cNvSpPr txBox="1">
            <a:spLocks noChangeArrowheads="1"/>
          </p:cNvSpPr>
          <p:nvPr/>
        </p:nvSpPr>
        <p:spPr bwMode="auto">
          <a:xfrm>
            <a:off x="5259388" y="29146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200" b="1">
                <a:solidFill>
                  <a:srgbClr val="4D8BBD"/>
                </a:solidFill>
              </a:rPr>
              <a:t>Roadshow Schedule Illustration</a:t>
            </a:r>
          </a:p>
        </p:txBody>
      </p:sp>
      <p:sp>
        <p:nvSpPr>
          <p:cNvPr id="22" name="Subtitle 6"/>
          <p:cNvSpPr txBox="1">
            <a:spLocks/>
          </p:cNvSpPr>
          <p:nvPr/>
        </p:nvSpPr>
        <p:spPr bwMode="auto">
          <a:xfrm>
            <a:off x="238125" y="41146"/>
            <a:ext cx="800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1600" b="1" dirty="0">
                <a:solidFill>
                  <a:srgbClr val="0070C0"/>
                </a:solidFill>
              </a:rPr>
              <a:t>Structuring </a:t>
            </a:r>
            <a:r>
              <a:rPr lang="en-US" sz="1600" b="1" dirty="0" err="1">
                <a:solidFill>
                  <a:srgbClr val="0070C0"/>
                </a:solidFill>
              </a:rPr>
              <a:t>Sukuk</a:t>
            </a:r>
            <a:endParaRPr lang="en-US" sz="1600" b="1" dirty="0">
              <a:solidFill>
                <a:srgbClr val="0070C0"/>
              </a:solidFill>
            </a:endParaRPr>
          </a:p>
        </p:txBody>
      </p:sp>
    </p:spTree>
    <p:extLst>
      <p:ext uri="{BB962C8B-B14F-4D97-AF65-F5344CB8AC3E}">
        <p14:creationId xmlns:p14="http://schemas.microsoft.com/office/powerpoint/2010/main" val="3663022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Common Islamic Structures for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Issuances</a:t>
            </a:r>
          </a:p>
          <a:p>
            <a:pPr defTabSz="911225" eaLnBrk="0" fontAlgn="auto" hangingPunct="0">
              <a:spcBef>
                <a:spcPts val="0"/>
              </a:spcBef>
              <a:spcAft>
                <a:spcPts val="0"/>
              </a:spcAft>
            </a:pPr>
            <a:r>
              <a:rPr lang="en-US" sz="1400" b="1" dirty="0" smtClean="0">
                <a:solidFill>
                  <a:prstClr val="black"/>
                </a:solidFill>
              </a:rPr>
              <a:t>Proposed </a:t>
            </a:r>
            <a:r>
              <a:rPr lang="en-US" sz="1400" b="1" dirty="0">
                <a:solidFill>
                  <a:prstClr val="black"/>
                </a:solidFill>
              </a:rPr>
              <a:t>Islamic structures </a:t>
            </a:r>
            <a:r>
              <a:rPr lang="en-US" sz="1400" b="1" dirty="0" smtClean="0">
                <a:solidFill>
                  <a:prstClr val="black"/>
                </a:solidFill>
              </a:rPr>
              <a:t>depend on </a:t>
            </a:r>
            <a:r>
              <a:rPr lang="en-US" sz="1400" b="1" dirty="0">
                <a:solidFill>
                  <a:prstClr val="black"/>
                </a:solidFill>
              </a:rPr>
              <a:t>the issuer’s nature of business and the availability of tangible assets, amongst other considerations</a:t>
            </a:r>
          </a:p>
        </p:txBody>
      </p:sp>
      <p:graphicFrame>
        <p:nvGraphicFramePr>
          <p:cNvPr id="9" name="Table 8"/>
          <p:cNvGraphicFramePr>
            <a:graphicFrameLocks noGrp="1"/>
          </p:cNvGraphicFramePr>
          <p:nvPr>
            <p:extLst>
              <p:ext uri="{D42A27DB-BD31-4B8C-83A1-F6EECF244321}">
                <p14:modId xmlns:p14="http://schemas.microsoft.com/office/powerpoint/2010/main" val="2922058728"/>
              </p:ext>
            </p:extLst>
          </p:nvPr>
        </p:nvGraphicFramePr>
        <p:xfrm>
          <a:off x="151728" y="808648"/>
          <a:ext cx="8856983" cy="5469323"/>
        </p:xfrm>
        <a:graphic>
          <a:graphicData uri="http://schemas.openxmlformats.org/drawingml/2006/table">
            <a:tbl>
              <a:tblPr firstRow="1" bandRow="1">
                <a:tableStyleId>{5C22544A-7EE6-4342-B048-85BDC9FD1C3A}</a:tableStyleId>
              </a:tblPr>
              <a:tblGrid>
                <a:gridCol w="1190375"/>
                <a:gridCol w="2153265"/>
                <a:gridCol w="2610464"/>
                <a:gridCol w="2902879"/>
              </a:tblGrid>
              <a:tr h="579970">
                <a:tc>
                  <a:txBody>
                    <a:bodyPr/>
                    <a:lstStyle/>
                    <a:p>
                      <a:pPr algn="ct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algn="ctr"/>
                      <a:r>
                        <a:rPr lang="en-US" sz="1300" baseline="0" dirty="0" err="1" smtClean="0">
                          <a:solidFill>
                            <a:schemeClr val="tx1"/>
                          </a:solidFill>
                          <a:latin typeface="Trebuchet MS" pitchFamily="34" charset="0"/>
                        </a:rPr>
                        <a:t>Murabahah</a:t>
                      </a:r>
                      <a:endParaRPr lang="en-US" sz="1300" baseline="0" dirty="0" smtClean="0">
                        <a:solidFill>
                          <a:schemeClr val="tx1"/>
                        </a:solidFill>
                        <a:latin typeface="Trebuchet MS" pitchFamily="34" charset="0"/>
                      </a:endParaRPr>
                    </a:p>
                    <a:p>
                      <a:pPr algn="ctr"/>
                      <a:r>
                        <a:rPr lang="en-US" sz="1300" baseline="0" dirty="0" smtClean="0">
                          <a:solidFill>
                            <a:schemeClr val="tx1"/>
                          </a:solidFill>
                          <a:latin typeface="Trebuchet MS" pitchFamily="34" charset="0"/>
                        </a:rPr>
                        <a:t>(Cost Plus Mark up Sale)</a:t>
                      </a: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marL="0" algn="ctr" defTabSz="914400" rtl="0" eaLnBrk="1" latinLnBrk="0" hangingPunct="1"/>
                      <a:r>
                        <a:rPr lang="en-US" sz="1300" b="1" kern="1200" dirty="0" err="1" smtClean="0">
                          <a:solidFill>
                            <a:schemeClr val="tx1"/>
                          </a:solidFill>
                          <a:latin typeface="Trebuchet MS" pitchFamily="34" charset="0"/>
                          <a:ea typeface="+mn-ea"/>
                          <a:cs typeface="+mn-cs"/>
                        </a:rPr>
                        <a:t>Wakalah</a:t>
                      </a:r>
                      <a:r>
                        <a:rPr lang="en-US" sz="1300" b="1" kern="1200" dirty="0" smtClean="0">
                          <a:solidFill>
                            <a:schemeClr val="tx1"/>
                          </a:solidFill>
                          <a:latin typeface="Trebuchet MS" pitchFamily="34" charset="0"/>
                          <a:ea typeface="+mn-ea"/>
                          <a:cs typeface="+mn-cs"/>
                        </a:rPr>
                        <a:t> </a:t>
                      </a:r>
                    </a:p>
                    <a:p>
                      <a:pPr marL="0" algn="ctr" defTabSz="914400" rtl="0" eaLnBrk="1" latinLnBrk="0" hangingPunct="1"/>
                      <a:r>
                        <a:rPr lang="en-US" sz="1300" b="1" kern="1200" dirty="0" smtClean="0">
                          <a:solidFill>
                            <a:schemeClr val="tx1"/>
                          </a:solidFill>
                          <a:latin typeface="Trebuchet MS" pitchFamily="34" charset="0"/>
                          <a:ea typeface="+mn-ea"/>
                          <a:cs typeface="+mn-cs"/>
                        </a:rPr>
                        <a:t>(Agency)</a:t>
                      </a:r>
                      <a:endParaRPr lang="en-US" sz="1300" dirty="0" smtClean="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algn="ctr"/>
                      <a:r>
                        <a:rPr lang="en-US" sz="1300" dirty="0" err="1" smtClean="0">
                          <a:solidFill>
                            <a:schemeClr val="tx1"/>
                          </a:solidFill>
                          <a:latin typeface="Trebuchet MS" pitchFamily="34" charset="0"/>
                        </a:rPr>
                        <a:t>Ijarah</a:t>
                      </a:r>
                      <a:endParaRPr lang="en-US" sz="1300" dirty="0" smtClean="0">
                        <a:solidFill>
                          <a:schemeClr val="tx1"/>
                        </a:solidFill>
                        <a:latin typeface="Trebuchet MS" pitchFamily="34" charset="0"/>
                      </a:endParaRPr>
                    </a:p>
                    <a:p>
                      <a:pPr algn="ctr"/>
                      <a:r>
                        <a:rPr lang="en-US" sz="1300" dirty="0" smtClean="0">
                          <a:solidFill>
                            <a:schemeClr val="tx1"/>
                          </a:solidFill>
                          <a:latin typeface="Trebuchet MS" pitchFamily="34" charset="0"/>
                        </a:rPr>
                        <a:t>(Lease)</a:t>
                      </a: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r>
              <a:tr h="2819626">
                <a:tc>
                  <a:txBody>
                    <a:bodyPr/>
                    <a:lstStyle/>
                    <a:p>
                      <a:pPr algn="l"/>
                      <a:r>
                        <a:rPr lang="en-US" sz="1300" b="1" dirty="0" smtClean="0">
                          <a:latin typeface="Trebuchet MS" pitchFamily="34" charset="0"/>
                        </a:rPr>
                        <a:t>Description</a:t>
                      </a:r>
                      <a:endParaRPr lang="en-US" sz="1300" b="1" dirty="0">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Contract for a sale and purchase of asset(s)</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Cost and profit margins are made known upfront and agreed by parties involved</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chemeClr val="tx1"/>
                          </a:solidFill>
                          <a:effectLst/>
                          <a:latin typeface="Trebuchet MS" pitchFamily="34" charset="0"/>
                          <a:cs typeface="Arial" charset="0"/>
                        </a:rPr>
                        <a:t>Investment agency contract whereby a party </a:t>
                      </a:r>
                      <a:r>
                        <a:rPr kumimoji="0" lang="en-US" sz="1300" b="0" i="0" u="none" strike="noStrike" cap="none" normalizeH="0" baseline="0" dirty="0" err="1" smtClean="0">
                          <a:ln>
                            <a:noFill/>
                          </a:ln>
                          <a:solidFill>
                            <a:schemeClr val="tx1"/>
                          </a:solidFill>
                          <a:effectLst/>
                          <a:latin typeface="Trebuchet MS" pitchFamily="34" charset="0"/>
                          <a:cs typeface="Arial" charset="0"/>
                        </a:rPr>
                        <a:t>authorises</a:t>
                      </a:r>
                      <a:r>
                        <a:rPr kumimoji="0" lang="en-US" sz="1300" b="0" i="0" u="none" strike="noStrike" cap="none" normalizeH="0" baseline="0" dirty="0" smtClean="0">
                          <a:ln>
                            <a:noFill/>
                          </a:ln>
                          <a:solidFill>
                            <a:schemeClr val="tx1"/>
                          </a:solidFill>
                          <a:effectLst/>
                          <a:latin typeface="Trebuchet MS" pitchFamily="34" charset="0"/>
                          <a:cs typeface="Arial" charset="0"/>
                        </a:rPr>
                        <a:t> another party to act on behalf of the former based on the agreed terms and conditions</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chemeClr val="tx1"/>
                          </a:solidFill>
                          <a:effectLst/>
                          <a:latin typeface="Trebuchet MS" pitchFamily="34" charset="0"/>
                          <a:cs typeface="Arial" charset="0"/>
                        </a:rPr>
                        <a:t>Government of Malaysia issued the first sovereign USD </a:t>
                      </a:r>
                      <a:r>
                        <a:rPr kumimoji="0" lang="en-US" sz="1300" b="0" i="0" u="none" strike="noStrike" cap="none" normalizeH="0" baseline="0" dirty="0" err="1" smtClean="0">
                          <a:ln>
                            <a:noFill/>
                          </a:ln>
                          <a:solidFill>
                            <a:schemeClr val="tx1"/>
                          </a:solidFill>
                          <a:effectLst/>
                          <a:latin typeface="Trebuchet MS" pitchFamily="34" charset="0"/>
                          <a:cs typeface="Arial" charset="0"/>
                        </a:rPr>
                        <a:t>Sukuk</a:t>
                      </a:r>
                      <a:r>
                        <a:rPr kumimoji="0" lang="en-US" sz="1300" b="0" i="0" u="none" strike="noStrike" cap="none" normalizeH="0" baseline="0" dirty="0" smtClean="0">
                          <a:ln>
                            <a:noFill/>
                          </a:ln>
                          <a:solidFill>
                            <a:schemeClr val="tx1"/>
                          </a:solidFill>
                          <a:effectLst/>
                          <a:latin typeface="Trebuchet MS" pitchFamily="34" charset="0"/>
                          <a:cs typeface="Arial" charset="0"/>
                        </a:rPr>
                        <a:t> structured under the </a:t>
                      </a:r>
                      <a:r>
                        <a:rPr kumimoji="0" lang="en-US" sz="1300" b="0" i="0" u="none" strike="noStrike" cap="none" normalizeH="0" baseline="0" dirty="0" err="1" smtClean="0">
                          <a:ln>
                            <a:noFill/>
                          </a:ln>
                          <a:solidFill>
                            <a:schemeClr val="tx1"/>
                          </a:solidFill>
                          <a:effectLst/>
                          <a:latin typeface="Trebuchet MS" pitchFamily="34" charset="0"/>
                          <a:cs typeface="Arial" charset="0"/>
                        </a:rPr>
                        <a:t>Shariah</a:t>
                      </a:r>
                      <a:r>
                        <a:rPr kumimoji="0" lang="en-US" sz="1300" b="0" i="0" u="none" strike="noStrike" cap="none" normalizeH="0" baseline="0" dirty="0" smtClean="0">
                          <a:ln>
                            <a:noFill/>
                          </a:ln>
                          <a:solidFill>
                            <a:schemeClr val="tx1"/>
                          </a:solidFill>
                          <a:effectLst/>
                          <a:latin typeface="Trebuchet MS" pitchFamily="34" charset="0"/>
                          <a:cs typeface="Arial" charset="0"/>
                        </a:rPr>
                        <a:t> principle of </a:t>
                      </a:r>
                      <a:r>
                        <a:rPr kumimoji="0" lang="en-US" sz="1300" b="0" i="0" u="none" strike="noStrike" cap="none" normalizeH="0" baseline="0" dirty="0" err="1" smtClean="0">
                          <a:ln>
                            <a:noFill/>
                          </a:ln>
                          <a:solidFill>
                            <a:schemeClr val="tx1"/>
                          </a:solidFill>
                          <a:effectLst/>
                          <a:latin typeface="Trebuchet MS" pitchFamily="34" charset="0"/>
                          <a:cs typeface="Arial" charset="0"/>
                        </a:rPr>
                        <a:t>Wakala</a:t>
                      </a:r>
                      <a:r>
                        <a:rPr kumimoji="0" lang="en-US" sz="1300" b="0" i="0" u="none" strike="noStrike" cap="none" normalizeH="0" baseline="0" dirty="0" smtClean="0">
                          <a:ln>
                            <a:noFill/>
                          </a:ln>
                          <a:solidFill>
                            <a:schemeClr val="tx1"/>
                          </a:solidFill>
                          <a:effectLst/>
                          <a:latin typeface="Trebuchet MS" pitchFamily="34" charset="0"/>
                          <a:cs typeface="Arial" charset="0"/>
                        </a:rPr>
                        <a:t> in 2011</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endParaRPr kumimoji="0" lang="en-US" sz="1300" b="0" i="0" u="none" strike="noStrike" cap="none" normalizeH="0" baseline="0" dirty="0" smtClean="0">
                        <a:ln>
                          <a:noFill/>
                        </a:ln>
                        <a:solidFill>
                          <a:schemeClr val="tx1"/>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chemeClr val="tx1"/>
                          </a:solidFill>
                          <a:effectLst/>
                          <a:latin typeface="Trebuchet MS" pitchFamily="34" charset="0"/>
                          <a:cs typeface="Arial" charset="0"/>
                        </a:rPr>
                        <a:t>Lease-based contract whereby a </a:t>
                      </a:r>
                      <a:r>
                        <a:rPr kumimoji="0" lang="en-US" sz="1300" b="0" i="0" u="none" strike="noStrike" cap="none" normalizeH="0" baseline="0" dirty="0" err="1" smtClean="0">
                          <a:ln>
                            <a:noFill/>
                          </a:ln>
                          <a:solidFill>
                            <a:schemeClr val="tx1"/>
                          </a:solidFill>
                          <a:effectLst/>
                          <a:latin typeface="Trebuchet MS" pitchFamily="34" charset="0"/>
                          <a:cs typeface="Arial" charset="0"/>
                        </a:rPr>
                        <a:t>lessor</a:t>
                      </a:r>
                      <a:r>
                        <a:rPr kumimoji="0" lang="en-US" sz="1300" b="0" i="0" u="none" strike="noStrike" cap="none" normalizeH="0" baseline="0" dirty="0" smtClean="0">
                          <a:ln>
                            <a:noFill/>
                          </a:ln>
                          <a:solidFill>
                            <a:schemeClr val="tx1"/>
                          </a:solidFill>
                          <a:effectLst/>
                          <a:latin typeface="Trebuchet MS" pitchFamily="34" charset="0"/>
                          <a:cs typeface="Arial" charset="0"/>
                        </a:rPr>
                        <a:t> (asset owner) leases out an asset to a lessee at an agreed lease rental for a predetermined lease period. The ownership of the leased asset shall always remain with the lessor</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chemeClr val="tx1"/>
                          </a:solidFill>
                          <a:effectLst/>
                          <a:latin typeface="Trebuchet MS" pitchFamily="34" charset="0"/>
                          <a:cs typeface="Arial" charset="0"/>
                        </a:rPr>
                        <a:t>Most common and popular Islamic structure for issuers globally, either on sale-and-leaseback or head-lease and sub-lease basis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559794">
                <a:tc>
                  <a:txBody>
                    <a:bodyPr/>
                    <a:lstStyle/>
                    <a:p>
                      <a:pPr algn="l"/>
                      <a:r>
                        <a:rPr lang="en-US" sz="1300" b="1" dirty="0" smtClean="0">
                          <a:latin typeface="Trebuchet MS" pitchFamily="34" charset="0"/>
                        </a:rPr>
                        <a:t>Nature of Issuer’s Business</a:t>
                      </a:r>
                      <a:endParaRPr lang="en-US" sz="1300" b="1" dirty="0">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Commonly adopted by companies which are asset light or restrictions on transfer of tangible assets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Commonly adopted by companies which are asset light or restrictions on transfer of tangible assets</a:t>
                      </a:r>
                    </a:p>
                    <a:p>
                      <a:pPr marL="58737" marR="0" lvl="0" indent="0" algn="just" defTabSz="931863" rtl="0" eaLnBrk="1" fontAlgn="b" latinLnBrk="0" hangingPunct="1">
                        <a:lnSpc>
                          <a:spcPct val="100000"/>
                        </a:lnSpc>
                        <a:spcBef>
                          <a:spcPct val="0"/>
                        </a:spcBef>
                        <a:spcAft>
                          <a:spcPct val="0"/>
                        </a:spcAft>
                        <a:buClr>
                          <a:srgbClr val="FFC000"/>
                        </a:buClr>
                        <a:buSzTx/>
                        <a:buFont typeface="Wingdings" pitchFamily="2" charset="2"/>
                        <a:buNone/>
                        <a:tabLst/>
                        <a:defRPr/>
                      </a:pPr>
                      <a:endParaRPr kumimoji="0" lang="en-US" sz="1300" b="0" i="0" u="none" strike="noStrike" cap="none" normalizeH="0" baseline="0" dirty="0" smtClean="0">
                        <a:ln>
                          <a:noFill/>
                        </a:ln>
                        <a:solidFill>
                          <a:srgbClr val="000000"/>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Commonly adopted by companies which have sufficient fixed assets to allocate for the proposed issuance as the underlying assets will be locked up to maturity of the </a:t>
                      </a:r>
                      <a:r>
                        <a:rPr kumimoji="0" lang="en-US" sz="1300" b="0" i="0" u="none" strike="noStrike" kern="1200" cap="none" normalizeH="0" baseline="0" dirty="0" err="1" smtClean="0">
                          <a:ln>
                            <a:noFill/>
                          </a:ln>
                          <a:solidFill>
                            <a:srgbClr val="000000"/>
                          </a:solidFill>
                          <a:effectLst/>
                          <a:latin typeface="Trebuchet MS" pitchFamily="34" charset="0"/>
                          <a:ea typeface="+mn-ea"/>
                          <a:cs typeface="Arial" charset="0"/>
                        </a:rPr>
                        <a:t>Sukuk</a:t>
                      </a:r>
                      <a:endParaRPr kumimoji="0" lang="en-US" sz="1300" b="0" i="0" u="none" strike="noStrike" cap="none" normalizeH="0" baseline="0" dirty="0" smtClean="0">
                        <a:ln>
                          <a:noFill/>
                        </a:ln>
                        <a:solidFill>
                          <a:schemeClr val="tx1"/>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509933">
                <a:tc>
                  <a:txBody>
                    <a:bodyPr/>
                    <a:lstStyle/>
                    <a:p>
                      <a:pPr algn="l"/>
                      <a:r>
                        <a:rPr lang="en-US" sz="1300" b="1" dirty="0" smtClean="0">
                          <a:latin typeface="Trebuchet MS" pitchFamily="34" charset="0"/>
                        </a:rPr>
                        <a:t>Issuing Entity</a:t>
                      </a:r>
                      <a:endParaRPr lang="en-US" sz="1300" b="1" dirty="0">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International </a:t>
                      </a:r>
                      <a:r>
                        <a:rPr kumimoji="0" lang="en-US" sz="1300" b="0" i="0" u="none" strike="noStrike" kern="1200" cap="none" normalizeH="0" baseline="0" dirty="0" err="1" smtClean="0">
                          <a:ln>
                            <a:noFill/>
                          </a:ln>
                          <a:solidFill>
                            <a:srgbClr val="000000"/>
                          </a:solidFill>
                          <a:effectLst/>
                          <a:latin typeface="Trebuchet MS" pitchFamily="34" charset="0"/>
                          <a:ea typeface="+mn-ea"/>
                          <a:cs typeface="Arial" charset="0"/>
                        </a:rPr>
                        <a:t>Sukuk</a:t>
                      </a: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 typically involves setting up of a special purpose vehicle as the issuing entity, whereas in Malaysia, the fundraising entity itself also assume the role of the issuer.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58737" marR="0" lvl="0" indent="0" algn="just" defTabSz="931863" rtl="0" eaLnBrk="1" fontAlgn="b" latinLnBrk="0" hangingPunct="1">
                        <a:lnSpc>
                          <a:spcPct val="100000"/>
                        </a:lnSpc>
                        <a:spcBef>
                          <a:spcPct val="0"/>
                        </a:spcBef>
                        <a:spcAft>
                          <a:spcPct val="0"/>
                        </a:spcAft>
                        <a:buClr>
                          <a:srgbClr val="FFC000"/>
                        </a:buClr>
                        <a:buSzTx/>
                        <a:buFont typeface="Wingdings" pitchFamily="2" charset="2"/>
                        <a:buNone/>
                        <a:tabLst/>
                        <a:defRPr/>
                      </a:pPr>
                      <a:endParaRPr kumimoji="0" lang="en-US" sz="1400" b="0" i="0" u="none" strike="noStrike" cap="none" normalizeH="0" baseline="0" dirty="0" smtClean="0">
                        <a:ln>
                          <a:noFill/>
                        </a:ln>
                        <a:solidFill>
                          <a:srgbClr val="000000"/>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endParaRPr kumimoji="0" lang="en-US" sz="1400" b="0" i="0" u="none" strike="noStrike" cap="none" normalizeH="0" baseline="0" dirty="0" smtClean="0">
                        <a:ln>
                          <a:noFill/>
                        </a:ln>
                        <a:solidFill>
                          <a:schemeClr val="tx1"/>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86750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Common Islamic Structures for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Issuances</a:t>
            </a:r>
          </a:p>
          <a:p>
            <a:pPr defTabSz="911225" eaLnBrk="0" fontAlgn="auto" hangingPunct="0">
              <a:spcBef>
                <a:spcPts val="0"/>
              </a:spcBef>
              <a:spcAft>
                <a:spcPts val="0"/>
              </a:spcAft>
            </a:pPr>
            <a:r>
              <a:rPr lang="en-US" sz="1400" b="1" dirty="0" smtClean="0">
                <a:solidFill>
                  <a:prstClr val="black"/>
                </a:solidFill>
              </a:rPr>
              <a:t>Proposed </a:t>
            </a:r>
            <a:r>
              <a:rPr lang="en-US" sz="1400" b="1" dirty="0">
                <a:solidFill>
                  <a:prstClr val="black"/>
                </a:solidFill>
              </a:rPr>
              <a:t>Islamic structures </a:t>
            </a:r>
            <a:r>
              <a:rPr lang="en-US" sz="1400" b="1" dirty="0" smtClean="0">
                <a:solidFill>
                  <a:prstClr val="black"/>
                </a:solidFill>
              </a:rPr>
              <a:t>depend on </a:t>
            </a:r>
            <a:r>
              <a:rPr lang="en-US" sz="1400" b="1" dirty="0">
                <a:solidFill>
                  <a:prstClr val="black"/>
                </a:solidFill>
              </a:rPr>
              <a:t>the issuer’s nature of business and the availability of tangible assets, amongst other considerations</a:t>
            </a:r>
          </a:p>
        </p:txBody>
      </p:sp>
      <p:graphicFrame>
        <p:nvGraphicFramePr>
          <p:cNvPr id="9" name="Table 8"/>
          <p:cNvGraphicFramePr>
            <a:graphicFrameLocks noGrp="1"/>
          </p:cNvGraphicFramePr>
          <p:nvPr>
            <p:extLst>
              <p:ext uri="{D42A27DB-BD31-4B8C-83A1-F6EECF244321}">
                <p14:modId xmlns:p14="http://schemas.microsoft.com/office/powerpoint/2010/main" val="2792348647"/>
              </p:ext>
            </p:extLst>
          </p:nvPr>
        </p:nvGraphicFramePr>
        <p:xfrm>
          <a:off x="136980" y="811953"/>
          <a:ext cx="8856983" cy="5623560"/>
        </p:xfrm>
        <a:graphic>
          <a:graphicData uri="http://schemas.openxmlformats.org/drawingml/2006/table">
            <a:tbl>
              <a:tblPr firstRow="1" bandRow="1">
                <a:tableStyleId>{5C22544A-7EE6-4342-B048-85BDC9FD1C3A}</a:tableStyleId>
              </a:tblPr>
              <a:tblGrid>
                <a:gridCol w="1293614"/>
                <a:gridCol w="2182761"/>
                <a:gridCol w="2654710"/>
                <a:gridCol w="2725898"/>
              </a:tblGrid>
              <a:tr h="456265">
                <a:tc>
                  <a:txBody>
                    <a:bodyPr/>
                    <a:lstStyle/>
                    <a:p>
                      <a:pPr algn="ct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algn="ctr"/>
                      <a:r>
                        <a:rPr lang="en-US" sz="1300" baseline="0" dirty="0" err="1" smtClean="0">
                          <a:solidFill>
                            <a:schemeClr val="tx1"/>
                          </a:solidFill>
                          <a:latin typeface="Trebuchet MS" pitchFamily="34" charset="0"/>
                        </a:rPr>
                        <a:t>Murabahah</a:t>
                      </a:r>
                      <a:endParaRPr lang="en-US" sz="1300" baseline="0" dirty="0" smtClean="0">
                        <a:solidFill>
                          <a:schemeClr val="tx1"/>
                        </a:solidFill>
                        <a:latin typeface="Trebuchet MS" pitchFamily="34" charset="0"/>
                      </a:endParaRPr>
                    </a:p>
                    <a:p>
                      <a:pPr algn="ctr"/>
                      <a:r>
                        <a:rPr lang="en-US" sz="1300" baseline="0" dirty="0" smtClean="0">
                          <a:solidFill>
                            <a:schemeClr val="tx1"/>
                          </a:solidFill>
                          <a:latin typeface="Trebuchet MS" pitchFamily="34" charset="0"/>
                        </a:rPr>
                        <a:t>(Cost Plus Mark-up Sale)</a:t>
                      </a: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marL="0" algn="ctr" defTabSz="914400" rtl="0" eaLnBrk="1" latinLnBrk="0" hangingPunct="1"/>
                      <a:r>
                        <a:rPr lang="en-US" sz="1300" b="1" kern="1200" dirty="0" err="1" smtClean="0">
                          <a:solidFill>
                            <a:schemeClr val="tx1"/>
                          </a:solidFill>
                          <a:latin typeface="Trebuchet MS" pitchFamily="34" charset="0"/>
                          <a:ea typeface="+mn-ea"/>
                          <a:cs typeface="+mn-cs"/>
                        </a:rPr>
                        <a:t>Wakalah</a:t>
                      </a:r>
                      <a:r>
                        <a:rPr lang="en-US" sz="1300" b="1" kern="1200" dirty="0" smtClean="0">
                          <a:solidFill>
                            <a:schemeClr val="tx1"/>
                          </a:solidFill>
                          <a:latin typeface="Trebuchet MS" pitchFamily="34" charset="0"/>
                          <a:ea typeface="+mn-ea"/>
                          <a:cs typeface="+mn-cs"/>
                        </a:rPr>
                        <a:t> </a:t>
                      </a:r>
                    </a:p>
                    <a:p>
                      <a:pPr marL="0" algn="ctr" defTabSz="914400" rtl="0" eaLnBrk="1" latinLnBrk="0" hangingPunct="1"/>
                      <a:r>
                        <a:rPr lang="en-US" sz="1300" b="1" kern="1200" dirty="0" smtClean="0">
                          <a:solidFill>
                            <a:schemeClr val="tx1"/>
                          </a:solidFill>
                          <a:latin typeface="Trebuchet MS" pitchFamily="34" charset="0"/>
                          <a:ea typeface="+mn-ea"/>
                          <a:cs typeface="+mn-cs"/>
                        </a:rPr>
                        <a:t>(Agency)</a:t>
                      </a:r>
                      <a:endParaRPr lang="en-US" sz="1300" dirty="0" smtClean="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c>
                  <a:txBody>
                    <a:bodyPr/>
                    <a:lstStyle/>
                    <a:p>
                      <a:pPr algn="ctr"/>
                      <a:r>
                        <a:rPr lang="en-US" sz="1300" dirty="0" err="1" smtClean="0">
                          <a:solidFill>
                            <a:schemeClr val="tx1"/>
                          </a:solidFill>
                          <a:latin typeface="Trebuchet MS" pitchFamily="34" charset="0"/>
                        </a:rPr>
                        <a:t>Ijarah</a:t>
                      </a:r>
                      <a:endParaRPr lang="en-US" sz="1300" dirty="0" smtClean="0">
                        <a:solidFill>
                          <a:schemeClr val="tx1"/>
                        </a:solidFill>
                        <a:latin typeface="Trebuchet MS" pitchFamily="34" charset="0"/>
                      </a:endParaRPr>
                    </a:p>
                    <a:p>
                      <a:pPr algn="ctr"/>
                      <a:r>
                        <a:rPr lang="en-US" sz="1300" dirty="0" smtClean="0">
                          <a:solidFill>
                            <a:schemeClr val="tx1"/>
                          </a:solidFill>
                          <a:latin typeface="Trebuchet MS" pitchFamily="34" charset="0"/>
                        </a:rPr>
                        <a:t>(Lease)</a:t>
                      </a:r>
                      <a:endParaRPr lang="en-US" sz="1300" dirty="0">
                        <a:solidFill>
                          <a:schemeClr val="tx1"/>
                        </a:solidFill>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00"/>
                    </a:solidFill>
                  </a:tcPr>
                </a:tc>
              </a:tr>
              <a:tr h="285165">
                <a:tc rowSpan="2">
                  <a:txBody>
                    <a:bodyPr/>
                    <a:lstStyle/>
                    <a:p>
                      <a:pPr algn="l"/>
                      <a:r>
                        <a:rPr lang="en-US" sz="1300" b="1" dirty="0" smtClean="0">
                          <a:latin typeface="Trebuchet MS" pitchFamily="34" charset="0"/>
                        </a:rPr>
                        <a:t>Underlying Assets</a:t>
                      </a:r>
                      <a:endParaRPr lang="en-US" sz="1300" b="1" dirty="0">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endParaRPr kumimoji="0" lang="en-US" sz="1400" b="0" i="0" u="none" strike="noStrike" kern="1200" cap="none" normalizeH="0" baseline="0" dirty="0" smtClean="0">
                        <a:ln>
                          <a:noFill/>
                        </a:ln>
                        <a:solidFill>
                          <a:srgbClr val="000000"/>
                        </a:solidFill>
                        <a:effectLst/>
                        <a:latin typeface="Trebuchet MS" pitchFamily="34" charset="0"/>
                        <a:ea typeface="+mn-ea"/>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endParaRPr kumimoji="0" lang="en-US" sz="1400" b="0" i="0" u="none" strike="noStrike" cap="none" normalizeH="0" baseline="0" dirty="0" smtClean="0">
                        <a:ln>
                          <a:noFill/>
                        </a:ln>
                        <a:solidFill>
                          <a:srgbClr val="000000"/>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endParaRPr kumimoji="0" lang="en-US" sz="1400" b="0" i="0" u="none" strike="noStrike" cap="none" normalizeH="0" baseline="0" dirty="0" smtClean="0">
                        <a:ln>
                          <a:noFill/>
                        </a:ln>
                        <a:solidFill>
                          <a:schemeClr val="tx1"/>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568410">
                <a:tc vMerge="1">
                  <a:txBody>
                    <a:bodyPr/>
                    <a:lstStyle/>
                    <a:p>
                      <a:pPr algn="l"/>
                      <a:endParaRPr lang="en-US" sz="1400" b="1" dirty="0">
                        <a:latin typeface="Trebuchet MS"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Tangible asset is required, but not Issuer’s own assets</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Typically involves use of commodity(</a:t>
                      </a:r>
                      <a:r>
                        <a:rPr kumimoji="0" lang="en-US" sz="1300" b="0" i="0" u="none" strike="noStrike" kern="1200" cap="none" normalizeH="0" baseline="0" dirty="0" err="1" smtClean="0">
                          <a:ln>
                            <a:noFill/>
                          </a:ln>
                          <a:solidFill>
                            <a:srgbClr val="000000"/>
                          </a:solidFill>
                          <a:effectLst/>
                          <a:latin typeface="Trebuchet MS" pitchFamily="34" charset="0"/>
                          <a:ea typeface="+mn-ea"/>
                          <a:cs typeface="Arial" charset="0"/>
                        </a:rPr>
                        <a:t>ies</a:t>
                      </a:r>
                      <a:r>
                        <a:rPr kumimoji="0" lang="en-US" sz="1300" b="0" i="0" u="none" strike="noStrike" kern="1200" cap="none" normalizeH="0" baseline="0" dirty="0" smtClean="0">
                          <a:ln>
                            <a:noFill/>
                          </a:ln>
                          <a:solidFill>
                            <a:srgbClr val="000000"/>
                          </a:solidFill>
                          <a:effectLst/>
                          <a:latin typeface="Trebuchet MS" pitchFamily="34" charset="0"/>
                          <a:ea typeface="+mn-ea"/>
                          <a:cs typeface="Arial" charset="0"/>
                        </a:rPr>
                        <a:t>) purchased from, and sold to commodity brokers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cs typeface="Arial" charset="0"/>
                        </a:rPr>
                        <a:t>Required, subject to minimum of 51% of the value of the assets portfolio</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chemeClr val="tx1"/>
                          </a:solidFill>
                          <a:effectLst/>
                          <a:latin typeface="Trebuchet MS" pitchFamily="34" charset="0"/>
                          <a:cs typeface="Arial" charset="0"/>
                        </a:rPr>
                        <a:t>Leasable asset required to match 100% of the issuance size</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chemeClr val="tx1"/>
                          </a:solidFill>
                          <a:effectLst/>
                          <a:latin typeface="Trebuchet MS" pitchFamily="34" charset="0"/>
                          <a:cs typeface="Arial" charset="0"/>
                        </a:rPr>
                        <a:t>Legal title of asset typically remains with the original registered owner. Investors as beneficial owner of the assets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383052">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cs typeface="Arial" charset="0"/>
                        </a:rPr>
                        <a:t>Marketability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chemeClr val="tx1"/>
                          </a:solidFill>
                          <a:effectLst/>
                          <a:latin typeface="Trebuchet MS" pitchFamily="34" charset="0"/>
                          <a:cs typeface="Arial" charset="0"/>
                        </a:rPr>
                        <a:t>Gaining prominence in the Malaysian </a:t>
                      </a:r>
                      <a:r>
                        <a:rPr kumimoji="0" lang="en-US" sz="1300" b="0" i="0" u="none" strike="noStrike" cap="none" normalizeH="0" baseline="0" dirty="0" err="1" smtClean="0">
                          <a:ln>
                            <a:noFill/>
                          </a:ln>
                          <a:solidFill>
                            <a:schemeClr val="tx1"/>
                          </a:solidFill>
                          <a:effectLst/>
                          <a:latin typeface="Trebuchet MS" pitchFamily="34" charset="0"/>
                          <a:cs typeface="Arial" charset="0"/>
                        </a:rPr>
                        <a:t>sukuk</a:t>
                      </a:r>
                      <a:r>
                        <a:rPr kumimoji="0" lang="en-US" sz="1300" b="0" i="0" u="none" strike="noStrike" cap="none" normalizeH="0" baseline="0" dirty="0" smtClean="0">
                          <a:ln>
                            <a:noFill/>
                          </a:ln>
                          <a:solidFill>
                            <a:schemeClr val="tx1"/>
                          </a:solidFill>
                          <a:effectLst/>
                          <a:latin typeface="Trebuchet MS" pitchFamily="34" charset="0"/>
                          <a:cs typeface="Arial" charset="0"/>
                        </a:rPr>
                        <a:t> market.</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kern="1200" cap="none" normalizeH="0" baseline="0" dirty="0" smtClean="0">
                          <a:ln>
                            <a:noFill/>
                          </a:ln>
                          <a:solidFill>
                            <a:schemeClr val="tx1"/>
                          </a:solidFill>
                          <a:effectLst/>
                          <a:latin typeface="Trebuchet MS" pitchFamily="34" charset="0"/>
                          <a:ea typeface="+mn-ea"/>
                          <a:cs typeface="Arial" charset="0"/>
                        </a:rPr>
                        <a:t>Tradability restriction for certain investors  as the </a:t>
                      </a:r>
                      <a:r>
                        <a:rPr kumimoji="0" lang="en-US" sz="1300" b="0" i="0" u="none" strike="noStrike" kern="1200" cap="none" normalizeH="0" baseline="0" dirty="0" err="1" smtClean="0">
                          <a:ln>
                            <a:noFill/>
                          </a:ln>
                          <a:solidFill>
                            <a:schemeClr val="tx1"/>
                          </a:solidFill>
                          <a:effectLst/>
                          <a:latin typeface="Trebuchet MS" pitchFamily="34" charset="0"/>
                          <a:ea typeface="+mn-ea"/>
                          <a:cs typeface="Arial" charset="0"/>
                        </a:rPr>
                        <a:t>Sukuk</a:t>
                      </a:r>
                      <a:r>
                        <a:rPr kumimoji="0" lang="en-US" sz="1300" b="0" i="0" u="none" strike="noStrike" kern="1200" cap="none" normalizeH="0" baseline="0" dirty="0" smtClean="0">
                          <a:ln>
                            <a:noFill/>
                          </a:ln>
                          <a:solidFill>
                            <a:schemeClr val="tx1"/>
                          </a:solidFill>
                          <a:effectLst/>
                          <a:latin typeface="Trebuchet MS" pitchFamily="34" charset="0"/>
                          <a:ea typeface="+mn-ea"/>
                          <a:cs typeface="Arial" charset="0"/>
                        </a:rPr>
                        <a:t> represent debt/receivables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chemeClr val="tx1"/>
                          </a:solidFill>
                          <a:effectLst/>
                          <a:latin typeface="Trebuchet MS" pitchFamily="34" charset="0"/>
                          <a:cs typeface="Arial" charset="0"/>
                        </a:rPr>
                        <a:t>Acceptable to the majority of global </a:t>
                      </a:r>
                      <a:r>
                        <a:rPr kumimoji="0" lang="en-US" sz="1300" b="0" i="0" u="none" strike="noStrike" cap="none" normalizeH="0" baseline="0" dirty="0" err="1" smtClean="0">
                          <a:ln>
                            <a:noFill/>
                          </a:ln>
                          <a:solidFill>
                            <a:schemeClr val="tx1"/>
                          </a:solidFill>
                          <a:effectLst/>
                          <a:latin typeface="Trebuchet MS" pitchFamily="34" charset="0"/>
                          <a:cs typeface="Arial" charset="0"/>
                        </a:rPr>
                        <a:t>Shariah</a:t>
                      </a:r>
                      <a:r>
                        <a:rPr kumimoji="0" lang="en-US" sz="1300" b="0" i="0" u="none" strike="noStrike" cap="none" normalizeH="0" baseline="0" dirty="0" smtClean="0">
                          <a:ln>
                            <a:noFill/>
                          </a:ln>
                          <a:solidFill>
                            <a:schemeClr val="tx1"/>
                          </a:solidFill>
                          <a:effectLst/>
                          <a:latin typeface="Trebuchet MS" pitchFamily="34" charset="0"/>
                          <a:cs typeface="Arial" charset="0"/>
                        </a:rPr>
                        <a:t> scholars</a:t>
                      </a:r>
                      <a:r>
                        <a:rPr kumimoji="0" lang="en-US" sz="1300" b="0" i="0" u="none" strike="noStrike" cap="none" normalizeH="0" baseline="0" dirty="0" smtClean="0">
                          <a:ln>
                            <a:noFill/>
                          </a:ln>
                          <a:solidFill>
                            <a:srgbClr val="000000"/>
                          </a:solidFill>
                          <a:effectLst/>
                          <a:latin typeface="Trebuchet MS" pitchFamily="34" charset="0"/>
                          <a:cs typeface="Arial" charset="0"/>
                        </a:rPr>
                        <a:t>.</a:t>
                      </a:r>
                      <a:endParaRPr kumimoji="0" lang="en-US" sz="1300" b="0" i="0" u="none" strike="noStrike" cap="none" normalizeH="0" baseline="0" dirty="0" smtClean="0">
                        <a:ln>
                          <a:noFill/>
                        </a:ln>
                        <a:solidFill>
                          <a:schemeClr val="tx1"/>
                        </a:solidFill>
                        <a:effectLst/>
                        <a:latin typeface="Trebuchet MS" pitchFamily="34" charset="0"/>
                        <a:cs typeface="Arial"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chemeClr val="tx1"/>
                          </a:solidFill>
                          <a:effectLst/>
                          <a:latin typeface="Trebuchet MS" pitchFamily="34" charset="0"/>
                          <a:cs typeface="Arial" charset="0"/>
                        </a:rPr>
                        <a:t>Most common and popular  Islamic structure for both issuers and investors globally including GCC (Gulf Cooperation Council)</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56841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rebuchet MS" pitchFamily="34" charset="0"/>
                          <a:cs typeface="Arial" charset="0"/>
                        </a:rPr>
                        <a:t>Notable Issuances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err="1" smtClean="0">
                          <a:ln>
                            <a:noFill/>
                          </a:ln>
                          <a:solidFill>
                            <a:srgbClr val="000000"/>
                          </a:solidFill>
                          <a:effectLst/>
                          <a:latin typeface="Trebuchet MS" pitchFamily="34" charset="0"/>
                          <a:cs typeface="Arial" charset="0"/>
                        </a:rPr>
                        <a:t>Cagamas</a:t>
                      </a:r>
                      <a:r>
                        <a:rPr kumimoji="0" lang="en-US" sz="1300" b="0" i="0" u="none" strike="noStrike" cap="none" normalizeH="0" baseline="0" dirty="0" smtClean="0">
                          <a:ln>
                            <a:noFill/>
                          </a:ln>
                          <a:solidFill>
                            <a:srgbClr val="000000"/>
                          </a:solidFill>
                          <a:effectLst/>
                          <a:latin typeface="Trebuchet MS" pitchFamily="34" charset="0"/>
                          <a:cs typeface="Arial" charset="0"/>
                        </a:rPr>
                        <a:t> </a:t>
                      </a:r>
                      <a:r>
                        <a:rPr kumimoji="0" lang="en-US" sz="1300" b="0" i="0" u="none" strike="noStrike" cap="none" normalizeH="0" baseline="0" dirty="0" err="1" smtClean="0">
                          <a:ln>
                            <a:noFill/>
                          </a:ln>
                          <a:solidFill>
                            <a:srgbClr val="000000"/>
                          </a:solidFill>
                          <a:effectLst/>
                          <a:latin typeface="Trebuchet MS" pitchFamily="34" charset="0"/>
                          <a:cs typeface="Arial" charset="0"/>
                        </a:rPr>
                        <a:t>Berhad</a:t>
                      </a:r>
                      <a:r>
                        <a:rPr kumimoji="0" lang="en-US" sz="1300" b="0" i="0" u="none" strike="noStrike" cap="none" normalizeH="0" baseline="0" dirty="0" smtClean="0">
                          <a:ln>
                            <a:noFill/>
                          </a:ln>
                          <a:solidFill>
                            <a:srgbClr val="000000"/>
                          </a:solidFill>
                          <a:effectLst/>
                          <a:latin typeface="Trebuchet MS" pitchFamily="34" charset="0"/>
                          <a:cs typeface="Arial" charset="0"/>
                        </a:rPr>
                        <a:t> (2013)(RM)</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rgbClr val="000000"/>
                          </a:solidFill>
                          <a:effectLst/>
                          <a:latin typeface="Trebuchet MS" pitchFamily="34" charset="0"/>
                          <a:cs typeface="Arial" charset="0"/>
                        </a:rPr>
                        <a:t>Golden Assets International Finance (2012)(RM)</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pPr>
                      <a:r>
                        <a:rPr kumimoji="0" lang="en-US" sz="1300" b="0" i="0" u="none" strike="noStrike" cap="none" normalizeH="0" baseline="0" dirty="0" smtClean="0">
                          <a:ln>
                            <a:noFill/>
                          </a:ln>
                          <a:solidFill>
                            <a:srgbClr val="000000"/>
                          </a:solidFill>
                          <a:effectLst/>
                          <a:latin typeface="Trebuchet MS" pitchFamily="34" charset="0"/>
                          <a:cs typeface="Arial" charset="0"/>
                        </a:rPr>
                        <a:t>TH Plantations (2012)(RM)</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Qatar Islamic Bank (2013)(USD)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Islamic Development Bank (2012, 2011)(USD)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Government of Malaysia (2011)(USD)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err="1" smtClean="0">
                          <a:ln>
                            <a:noFill/>
                          </a:ln>
                          <a:solidFill>
                            <a:srgbClr val="000000"/>
                          </a:solidFill>
                          <a:effectLst/>
                          <a:latin typeface="Trebuchet MS" pitchFamily="34" charset="0"/>
                        </a:rPr>
                        <a:t>Kuveyt</a:t>
                      </a:r>
                      <a:r>
                        <a:rPr kumimoji="0" lang="en-US" sz="1300" b="0" i="0" u="none" strike="noStrike" cap="none" normalizeH="0" baseline="0" dirty="0" smtClean="0">
                          <a:ln>
                            <a:noFill/>
                          </a:ln>
                          <a:solidFill>
                            <a:srgbClr val="000000"/>
                          </a:solidFill>
                          <a:effectLst/>
                          <a:latin typeface="Trebuchet MS" pitchFamily="34" charset="0"/>
                        </a:rPr>
                        <a:t> Turk (2014)(USD)</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Government of Turkey (2013, 2012)(USD)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Government of Indonesia (2013, 2012)(USD)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Government of Dubai (2013, 2012)(USD)</a:t>
                      </a:r>
                    </a:p>
                    <a:p>
                      <a:pPr marL="174625" marR="0" lvl="0" indent="-115888" algn="just" defTabSz="931863" rtl="0" eaLnBrk="1" fontAlgn="b" latinLnBrk="0" hangingPunct="1">
                        <a:lnSpc>
                          <a:spcPct val="100000"/>
                        </a:lnSpc>
                        <a:spcBef>
                          <a:spcPct val="0"/>
                        </a:spcBef>
                        <a:spcAft>
                          <a:spcPct val="0"/>
                        </a:spcAft>
                        <a:buClr>
                          <a:srgbClr val="FFC000"/>
                        </a:buClr>
                        <a:buSzTx/>
                        <a:buFont typeface="Wingdings" pitchFamily="2" charset="2"/>
                        <a:buChar char="§"/>
                        <a:tabLst/>
                        <a:defRPr/>
                      </a:pPr>
                      <a:r>
                        <a:rPr kumimoji="0" lang="en-US" sz="1300" b="0" i="0" u="none" strike="noStrike" cap="none" normalizeH="0" baseline="0" dirty="0" smtClean="0">
                          <a:ln>
                            <a:noFill/>
                          </a:ln>
                          <a:solidFill>
                            <a:srgbClr val="000000"/>
                          </a:solidFill>
                          <a:effectLst/>
                          <a:latin typeface="Trebuchet MS" pitchFamily="34" charset="0"/>
                        </a:rPr>
                        <a:t>Government of Qatar (2012)(USD)</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Text Box 18"/>
          <p:cNvSpPr txBox="1">
            <a:spLocks noChangeArrowheads="1"/>
          </p:cNvSpPr>
          <p:nvPr/>
        </p:nvSpPr>
        <p:spPr bwMode="auto">
          <a:xfrm>
            <a:off x="3341124" y="1352915"/>
            <a:ext cx="3627120" cy="29238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1300" b="1" dirty="0" smtClean="0">
                <a:latin typeface="Trebuchet MS" pitchFamily="34" charset="0"/>
              </a:rPr>
              <a:t>Dependence on Issuer’s Tangible Assets</a:t>
            </a:r>
            <a:endParaRPr lang="en-US" sz="1300" b="1" dirty="0">
              <a:latin typeface="Trebuchet MS" pitchFamily="34" charset="0"/>
            </a:endParaRPr>
          </a:p>
        </p:txBody>
      </p:sp>
      <p:sp>
        <p:nvSpPr>
          <p:cNvPr id="11" name="Striped Right Arrow 10"/>
          <p:cNvSpPr/>
          <p:nvPr/>
        </p:nvSpPr>
        <p:spPr>
          <a:xfrm>
            <a:off x="6835512" y="1352917"/>
            <a:ext cx="2025719" cy="237404"/>
          </a:xfrm>
          <a:prstGeom prst="stripedRightArrow">
            <a:avLst>
              <a:gd name="adj1" fmla="val 54651"/>
              <a:gd name="adj2" fmla="val 5000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0" b="1" dirty="0">
              <a:solidFill>
                <a:schemeClr val="tx1"/>
              </a:solidFill>
              <a:latin typeface="Trebuchet MS" pitchFamily="34" charset="0"/>
            </a:endParaRPr>
          </a:p>
        </p:txBody>
      </p:sp>
      <p:sp>
        <p:nvSpPr>
          <p:cNvPr id="12" name="Striped Right Arrow 11"/>
          <p:cNvSpPr/>
          <p:nvPr/>
        </p:nvSpPr>
        <p:spPr>
          <a:xfrm rot="10800000">
            <a:off x="1558607" y="1352913"/>
            <a:ext cx="1907409" cy="266479"/>
          </a:xfrm>
          <a:prstGeom prst="stripedRightArrow">
            <a:avLst>
              <a:gd name="adj1" fmla="val 54651"/>
              <a:gd name="adj2" fmla="val 5000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0" b="1" dirty="0">
              <a:solidFill>
                <a:schemeClr val="tx1"/>
              </a:solidFill>
              <a:latin typeface="Trebuchet MS" pitchFamily="34" charset="0"/>
            </a:endParaRPr>
          </a:p>
        </p:txBody>
      </p:sp>
      <p:sp>
        <p:nvSpPr>
          <p:cNvPr id="13" name="Text Box 18"/>
          <p:cNvSpPr txBox="1">
            <a:spLocks noChangeArrowheads="1"/>
          </p:cNvSpPr>
          <p:nvPr/>
        </p:nvSpPr>
        <p:spPr bwMode="auto">
          <a:xfrm>
            <a:off x="1650048" y="1353408"/>
            <a:ext cx="949960" cy="23852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950" b="1" dirty="0" smtClean="0">
                <a:latin typeface="Trebuchet MS" pitchFamily="34" charset="0"/>
              </a:rPr>
              <a:t>Low</a:t>
            </a:r>
            <a:endParaRPr lang="en-US" sz="950" b="1" dirty="0">
              <a:latin typeface="Trebuchet MS" pitchFamily="34" charset="0"/>
            </a:endParaRPr>
          </a:p>
        </p:txBody>
      </p:sp>
      <p:sp>
        <p:nvSpPr>
          <p:cNvPr id="14" name="Text Box 18"/>
          <p:cNvSpPr txBox="1">
            <a:spLocks noChangeArrowheads="1"/>
          </p:cNvSpPr>
          <p:nvPr/>
        </p:nvSpPr>
        <p:spPr bwMode="auto">
          <a:xfrm>
            <a:off x="7654608" y="1351370"/>
            <a:ext cx="949960" cy="23852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r">
              <a:spcBef>
                <a:spcPct val="50000"/>
              </a:spcBef>
              <a:defRPr/>
            </a:pPr>
            <a:r>
              <a:rPr lang="en-US" sz="950" b="1" dirty="0" smtClean="0">
                <a:latin typeface="Trebuchet MS" pitchFamily="34" charset="0"/>
              </a:rPr>
              <a:t>High</a:t>
            </a:r>
            <a:endParaRPr lang="en-US" sz="950" b="1" dirty="0">
              <a:latin typeface="Trebuchet MS" pitchFamily="34" charset="0"/>
            </a:endParaRPr>
          </a:p>
        </p:txBody>
      </p:sp>
    </p:spTree>
    <p:extLst>
      <p:ext uri="{BB962C8B-B14F-4D97-AF65-F5344CB8AC3E}">
        <p14:creationId xmlns:p14="http://schemas.microsoft.com/office/powerpoint/2010/main" val="3355344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76238" y="2249488"/>
            <a:ext cx="8081962" cy="736600"/>
          </a:xfrm>
        </p:spPr>
        <p:txBody>
          <a:bodyPr/>
          <a:lstStyle/>
          <a:p>
            <a:pPr>
              <a:spcBef>
                <a:spcPct val="20000"/>
              </a:spcBef>
            </a:pPr>
            <a:r>
              <a:rPr lang="en-US" altLang="ja-JP" smtClean="0">
                <a:latin typeface="Calibri" pitchFamily="34" charset="0"/>
                <a:cs typeface="Arial" pitchFamily="34" charset="0"/>
              </a:rPr>
              <a:t>Sukuk</a:t>
            </a: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2000" dirty="0" smtClean="0"/>
              <a:t>PART IV : COMMON SUKUK STRUCTURES</a:t>
            </a:r>
            <a:endParaRPr lang="en-US" sz="2000" dirty="0"/>
          </a:p>
        </p:txBody>
      </p:sp>
    </p:spTree>
    <p:extLst>
      <p:ext uri="{BB962C8B-B14F-4D97-AF65-F5344CB8AC3E}">
        <p14:creationId xmlns:p14="http://schemas.microsoft.com/office/powerpoint/2010/main" val="200560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5FFEB56B-D251-480A-B479-55BA83BD82B6}" type="slidenum">
              <a:rPr lang="en-US" smtClean="0">
                <a:solidFill>
                  <a:schemeClr val="bg1"/>
                </a:solidFill>
              </a:rPr>
              <a:pPr/>
              <a:t>24</a:t>
            </a:fld>
            <a:endParaRPr lang="en-US" smtClean="0">
              <a:solidFill>
                <a:schemeClr val="bg1"/>
              </a:solidFill>
            </a:endParaRPr>
          </a:p>
        </p:txBody>
      </p:sp>
      <p:sp>
        <p:nvSpPr>
          <p:cNvPr id="35843" name="Text Box 36"/>
          <p:cNvSpPr txBox="1">
            <a:spLocks noChangeArrowheads="1"/>
          </p:cNvSpPr>
          <p:nvPr/>
        </p:nvSpPr>
        <p:spPr bwMode="auto">
          <a:xfrm>
            <a:off x="3433763" y="1146175"/>
            <a:ext cx="20494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Purchase Assets </a:t>
            </a:r>
          </a:p>
        </p:txBody>
      </p:sp>
      <p:sp>
        <p:nvSpPr>
          <p:cNvPr id="35844" name="Text Box 60"/>
          <p:cNvSpPr txBox="1">
            <a:spLocks noChangeArrowheads="1"/>
          </p:cNvSpPr>
          <p:nvPr/>
        </p:nvSpPr>
        <p:spPr bwMode="auto">
          <a:xfrm>
            <a:off x="6905625" y="2178050"/>
            <a:ext cx="868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Declare Trust &amp; Issue Sukuk Ijarah</a:t>
            </a:r>
          </a:p>
        </p:txBody>
      </p:sp>
      <p:sp>
        <p:nvSpPr>
          <p:cNvPr id="35845" name="Text Box 74"/>
          <p:cNvSpPr txBox="1">
            <a:spLocks noChangeArrowheads="1"/>
          </p:cNvSpPr>
          <p:nvPr/>
        </p:nvSpPr>
        <p:spPr bwMode="auto">
          <a:xfrm>
            <a:off x="3106738" y="3954463"/>
            <a:ext cx="17414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Rental</a:t>
            </a:r>
          </a:p>
        </p:txBody>
      </p:sp>
      <p:sp>
        <p:nvSpPr>
          <p:cNvPr id="35846" name="Rectangle 81"/>
          <p:cNvSpPr>
            <a:spLocks noChangeArrowheads="1"/>
          </p:cNvSpPr>
          <p:nvPr/>
        </p:nvSpPr>
        <p:spPr bwMode="auto">
          <a:xfrm>
            <a:off x="3529013" y="5030788"/>
            <a:ext cx="1776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p>
            <a:pPr defTabSz="1041400"/>
            <a:r>
              <a:rPr lang="en-GB" sz="1400">
                <a:cs typeface="Arial" pitchFamily="34" charset="0"/>
              </a:rPr>
              <a:t>Sale Agreement</a:t>
            </a:r>
          </a:p>
        </p:txBody>
      </p:sp>
      <p:sp>
        <p:nvSpPr>
          <p:cNvPr id="35847" name="Rectangle 81"/>
          <p:cNvSpPr>
            <a:spLocks noChangeArrowheads="1"/>
          </p:cNvSpPr>
          <p:nvPr/>
        </p:nvSpPr>
        <p:spPr bwMode="auto">
          <a:xfrm>
            <a:off x="3224213" y="2911475"/>
            <a:ext cx="1235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p>
            <a:pPr defTabSz="1041400"/>
            <a:r>
              <a:rPr lang="en-GB" sz="1400">
                <a:cs typeface="Arial" pitchFamily="34" charset="0"/>
              </a:rPr>
              <a:t>Lease Assets      </a:t>
            </a:r>
          </a:p>
        </p:txBody>
      </p:sp>
      <p:grpSp>
        <p:nvGrpSpPr>
          <p:cNvPr id="35848" name="Group 19"/>
          <p:cNvGrpSpPr>
            <a:grpSpLocks/>
          </p:cNvGrpSpPr>
          <p:nvPr/>
        </p:nvGrpSpPr>
        <p:grpSpPr bwMode="auto">
          <a:xfrm>
            <a:off x="892175" y="3751263"/>
            <a:ext cx="5695950" cy="1289050"/>
            <a:chOff x="978943" y="3751263"/>
            <a:chExt cx="5853113" cy="1289050"/>
          </a:xfrm>
        </p:grpSpPr>
        <p:cxnSp>
          <p:nvCxnSpPr>
            <p:cNvPr id="58" name="Straight Connector 49"/>
            <p:cNvCxnSpPr>
              <a:cxnSpLocks noChangeShapeType="1"/>
            </p:cNvCxnSpPr>
            <p:nvPr/>
          </p:nvCxnSpPr>
          <p:spPr bwMode="auto">
            <a:xfrm flipH="1">
              <a:off x="6828793" y="3771900"/>
              <a:ext cx="3263" cy="1252538"/>
            </a:xfrm>
            <a:prstGeom prst="line">
              <a:avLst/>
            </a:prstGeom>
            <a:noFill/>
            <a:ln w="9525" algn="ctr">
              <a:solidFill>
                <a:schemeClr val="bg1">
                  <a:lumMod val="50000"/>
                </a:schemeClr>
              </a:solidFill>
              <a:round/>
              <a:headEnd type="none" w="med" len="med"/>
              <a:tailEnd type="none" w="med" len="med"/>
            </a:ln>
          </p:spPr>
        </p:cxnSp>
        <p:cxnSp>
          <p:nvCxnSpPr>
            <p:cNvPr id="59" name="Straight Connector 51"/>
            <p:cNvCxnSpPr>
              <a:cxnSpLocks noChangeShapeType="1"/>
            </p:cNvCxnSpPr>
            <p:nvPr/>
          </p:nvCxnSpPr>
          <p:spPr bwMode="auto">
            <a:xfrm rot="10800000">
              <a:off x="982206" y="5040313"/>
              <a:ext cx="5846588" cy="0"/>
            </a:xfrm>
            <a:prstGeom prst="line">
              <a:avLst/>
            </a:prstGeom>
            <a:noFill/>
            <a:ln w="9525" algn="ctr">
              <a:solidFill>
                <a:schemeClr val="bg1">
                  <a:lumMod val="50000"/>
                </a:schemeClr>
              </a:solidFill>
              <a:round/>
              <a:headEnd type="none" w="med" len="med"/>
              <a:tailEnd type="none" w="med" len="med"/>
            </a:ln>
          </p:spPr>
        </p:cxnSp>
        <p:cxnSp>
          <p:nvCxnSpPr>
            <p:cNvPr id="60" name="Straight Connector 53"/>
            <p:cNvCxnSpPr>
              <a:cxnSpLocks noChangeShapeType="1"/>
            </p:cNvCxnSpPr>
            <p:nvPr/>
          </p:nvCxnSpPr>
          <p:spPr bwMode="auto">
            <a:xfrm rot="5400000" flipH="1" flipV="1">
              <a:off x="339996" y="4390210"/>
              <a:ext cx="1279525" cy="1632"/>
            </a:xfrm>
            <a:prstGeom prst="line">
              <a:avLst/>
            </a:prstGeom>
            <a:noFill/>
            <a:ln w="9525" algn="ctr">
              <a:solidFill>
                <a:schemeClr val="bg1">
                  <a:lumMod val="50000"/>
                </a:schemeClr>
              </a:solidFill>
              <a:round/>
              <a:headEnd type="none" w="med" len="med"/>
              <a:tailEnd type="triangle" w="med" len="med"/>
            </a:ln>
          </p:spPr>
        </p:cxnSp>
      </p:grpSp>
      <p:sp>
        <p:nvSpPr>
          <p:cNvPr id="62" name="Line 34"/>
          <p:cNvSpPr>
            <a:spLocks noChangeShapeType="1"/>
          </p:cNvSpPr>
          <p:nvPr/>
        </p:nvSpPr>
        <p:spPr bwMode="auto">
          <a:xfrm flipV="1">
            <a:off x="2130425" y="2927350"/>
            <a:ext cx="3473450" cy="0"/>
          </a:xfrm>
          <a:prstGeom prst="line">
            <a:avLst/>
          </a:prstGeom>
          <a:noFill/>
          <a:ln w="9525">
            <a:solidFill>
              <a:schemeClr val="bg1">
                <a:lumMod val="50000"/>
              </a:schemeClr>
            </a:solidFill>
            <a:round/>
            <a:headEnd type="triangle" w="med" len="med"/>
            <a:tailEnd type="none" w="med" len="med"/>
          </a:ln>
        </p:spPr>
        <p:txBody>
          <a:bodyPr lIns="0" tIns="0" rIns="0" bIns="0">
            <a:spAutoFit/>
          </a:bodyPr>
          <a:lstStyle/>
          <a:p>
            <a:pPr>
              <a:defRPr/>
            </a:pPr>
            <a:endParaRPr lang="en-US" sz="1400"/>
          </a:p>
        </p:txBody>
      </p:sp>
      <p:sp>
        <p:nvSpPr>
          <p:cNvPr id="35850" name="Text Box 36"/>
          <p:cNvSpPr txBox="1">
            <a:spLocks noChangeArrowheads="1"/>
          </p:cNvSpPr>
          <p:nvPr/>
        </p:nvSpPr>
        <p:spPr bwMode="auto">
          <a:xfrm>
            <a:off x="3454400" y="1644650"/>
            <a:ext cx="23399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Asset Purchase Price</a:t>
            </a:r>
          </a:p>
        </p:txBody>
      </p:sp>
      <p:grpSp>
        <p:nvGrpSpPr>
          <p:cNvPr id="35851" name="Group 25"/>
          <p:cNvGrpSpPr>
            <a:grpSpLocks/>
          </p:cNvGrpSpPr>
          <p:nvPr/>
        </p:nvGrpSpPr>
        <p:grpSpPr bwMode="auto">
          <a:xfrm>
            <a:off x="525463" y="3771900"/>
            <a:ext cx="8018462" cy="1738313"/>
            <a:chOff x="482056" y="3771901"/>
            <a:chExt cx="6683376" cy="1738312"/>
          </a:xfrm>
        </p:grpSpPr>
        <p:cxnSp>
          <p:nvCxnSpPr>
            <p:cNvPr id="64" name="Straight Connector 63"/>
            <p:cNvCxnSpPr/>
            <p:nvPr/>
          </p:nvCxnSpPr>
          <p:spPr bwMode="auto">
            <a:xfrm rot="5400000">
              <a:off x="-385777" y="4639734"/>
              <a:ext cx="1738312" cy="2646"/>
            </a:xfrm>
            <a:prstGeom prst="line">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a:off x="482056" y="5505450"/>
              <a:ext cx="6683376"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H="1" flipV="1">
              <a:off x="7162786" y="3802064"/>
              <a:ext cx="2646" cy="1703386"/>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7" name="AutoShape 2"/>
          <p:cNvSpPr>
            <a:spLocks noChangeArrowheads="1"/>
          </p:cNvSpPr>
          <p:nvPr/>
        </p:nvSpPr>
        <p:spPr bwMode="auto">
          <a:xfrm>
            <a:off x="314325" y="2352675"/>
            <a:ext cx="1733550" cy="1382713"/>
          </a:xfrm>
          <a:prstGeom prst="flowChartProcess">
            <a:avLst/>
          </a:prstGeom>
          <a:solidFill>
            <a:schemeClr val="accent2">
              <a:lumMod val="50000"/>
            </a:schemeClr>
          </a:solidFill>
          <a:ln w="9525">
            <a:noFill/>
            <a:miter lim="800000"/>
            <a:headEnd/>
            <a:tailEnd/>
          </a:ln>
        </p:spPr>
        <p:txBody>
          <a:bodyPr anchor="ctr"/>
          <a:lstStyle/>
          <a:p>
            <a:pPr algn="ctr" defTabSz="914400">
              <a:defRPr/>
            </a:pPr>
            <a:r>
              <a:rPr lang="en-US" altLang="zh-CN" sz="1400" b="1" dirty="0">
                <a:solidFill>
                  <a:schemeClr val="bg1"/>
                </a:solidFill>
              </a:rPr>
              <a:t>Company</a:t>
            </a:r>
          </a:p>
          <a:p>
            <a:pPr algn="ctr" defTabSz="914400">
              <a:defRPr/>
            </a:pPr>
            <a:r>
              <a:rPr lang="en-US" altLang="zh-CN" sz="1400" b="1" dirty="0">
                <a:solidFill>
                  <a:schemeClr val="bg1"/>
                </a:solidFill>
              </a:rPr>
              <a:t>(Lessee/ Obligor/ Servicing Agent)</a:t>
            </a:r>
            <a:endParaRPr lang="en-US" sz="1400" b="1" dirty="0">
              <a:solidFill>
                <a:schemeClr val="bg1"/>
              </a:solidFill>
            </a:endParaRPr>
          </a:p>
        </p:txBody>
      </p:sp>
      <p:grpSp>
        <p:nvGrpSpPr>
          <p:cNvPr id="35853" name="Group 62"/>
          <p:cNvGrpSpPr>
            <a:grpSpLocks/>
          </p:cNvGrpSpPr>
          <p:nvPr/>
        </p:nvGrpSpPr>
        <p:grpSpPr bwMode="auto">
          <a:xfrm>
            <a:off x="709613" y="1408113"/>
            <a:ext cx="5969000" cy="903287"/>
            <a:chOff x="1197735" y="1390751"/>
            <a:chExt cx="2905749" cy="551596"/>
          </a:xfrm>
        </p:grpSpPr>
        <p:cxnSp>
          <p:nvCxnSpPr>
            <p:cNvPr id="69" name="Straight Connector 68"/>
            <p:cNvCxnSpPr/>
            <p:nvPr/>
          </p:nvCxnSpPr>
          <p:spPr>
            <a:xfrm flipV="1">
              <a:off x="1197735" y="1393659"/>
              <a:ext cx="0" cy="519606"/>
            </a:xfrm>
            <a:prstGeom prst="line">
              <a:avLst/>
            </a:prstGeom>
            <a:noFill/>
            <a:ln w="9525" algn="ctr">
              <a:solidFill>
                <a:schemeClr val="bg1">
                  <a:lumMod val="50000"/>
                </a:schemeClr>
              </a:solidFill>
              <a:round/>
              <a:headEnd type="none" w="med" len="med"/>
              <a:tailEnd type="none" w="med" len="med"/>
            </a:ln>
          </p:spPr>
        </p:cxnSp>
        <p:cxnSp>
          <p:nvCxnSpPr>
            <p:cNvPr id="70" name="Straight Connector 69"/>
            <p:cNvCxnSpPr/>
            <p:nvPr/>
          </p:nvCxnSpPr>
          <p:spPr>
            <a:xfrm>
              <a:off x="1197735" y="1390751"/>
              <a:ext cx="2905749" cy="0"/>
            </a:xfrm>
            <a:prstGeom prst="line">
              <a:avLst/>
            </a:prstGeom>
            <a:noFill/>
            <a:ln w="9525" algn="ctr">
              <a:solidFill>
                <a:schemeClr val="bg1">
                  <a:lumMod val="50000"/>
                </a:schemeClr>
              </a:solidFill>
              <a:round/>
              <a:headEnd type="none" w="med" len="med"/>
              <a:tailEnd type="none" w="med" len="med"/>
            </a:ln>
          </p:spPr>
        </p:cxnSp>
        <p:cxnSp>
          <p:nvCxnSpPr>
            <p:cNvPr id="71" name="Straight Arrow Connector 70"/>
            <p:cNvCxnSpPr/>
            <p:nvPr/>
          </p:nvCxnSpPr>
          <p:spPr>
            <a:xfrm>
              <a:off x="4103484" y="1390751"/>
              <a:ext cx="0" cy="551596"/>
            </a:xfrm>
            <a:prstGeom prst="straightConnector1">
              <a:avLst/>
            </a:prstGeom>
            <a:noFill/>
            <a:ln w="9525" algn="ctr">
              <a:solidFill>
                <a:schemeClr val="bg1">
                  <a:lumMod val="50000"/>
                </a:schemeClr>
              </a:solidFill>
              <a:round/>
              <a:headEnd type="none" w="med" len="med"/>
              <a:tailEnd type="triangle" w="med" len="med"/>
            </a:ln>
          </p:spPr>
        </p:cxnSp>
      </p:grpSp>
      <p:grpSp>
        <p:nvGrpSpPr>
          <p:cNvPr id="35854" name="Group 61"/>
          <p:cNvGrpSpPr>
            <a:grpSpLocks/>
          </p:cNvGrpSpPr>
          <p:nvPr/>
        </p:nvGrpSpPr>
        <p:grpSpPr bwMode="auto">
          <a:xfrm>
            <a:off x="1366838" y="1890713"/>
            <a:ext cx="4829175" cy="422275"/>
            <a:chOff x="1595363" y="1685141"/>
            <a:chExt cx="2281177" cy="257206"/>
          </a:xfrm>
        </p:grpSpPr>
        <p:sp>
          <p:nvSpPr>
            <p:cNvPr id="73" name="Line 34"/>
            <p:cNvSpPr>
              <a:spLocks noChangeShapeType="1"/>
            </p:cNvSpPr>
            <p:nvPr/>
          </p:nvSpPr>
          <p:spPr bwMode="auto">
            <a:xfrm flipH="1">
              <a:off x="1595363" y="1685141"/>
              <a:ext cx="2281177" cy="0"/>
            </a:xfrm>
            <a:prstGeom prst="line">
              <a:avLst/>
            </a:prstGeom>
            <a:noFill/>
            <a:ln w="9525">
              <a:solidFill>
                <a:schemeClr val="bg1">
                  <a:lumMod val="50000"/>
                </a:schemeClr>
              </a:solidFill>
              <a:round/>
              <a:headEnd type="none" w="med" len="med"/>
              <a:tailEnd type="none" w="med" len="med"/>
            </a:ln>
          </p:spPr>
          <p:txBody>
            <a:bodyPr lIns="0" tIns="0" rIns="0" bIns="0">
              <a:spAutoFit/>
            </a:bodyPr>
            <a:lstStyle/>
            <a:p>
              <a:pPr>
                <a:defRPr/>
              </a:pPr>
              <a:endParaRPr lang="en-US" sz="1400"/>
            </a:p>
          </p:txBody>
        </p:sp>
        <p:cxnSp>
          <p:nvCxnSpPr>
            <p:cNvPr id="74" name="Straight Arrow Connector 73"/>
            <p:cNvCxnSpPr/>
            <p:nvPr/>
          </p:nvCxnSpPr>
          <p:spPr>
            <a:xfrm>
              <a:off x="1595363" y="1685141"/>
              <a:ext cx="1500" cy="244635"/>
            </a:xfrm>
            <a:prstGeom prst="straightConnector1">
              <a:avLst/>
            </a:prstGeom>
            <a:noFill/>
            <a:ln w="9525" algn="ctr">
              <a:solidFill>
                <a:schemeClr val="bg1">
                  <a:lumMod val="50000"/>
                </a:schemeClr>
              </a:solidFill>
              <a:round/>
              <a:headEnd type="none" w="med" len="med"/>
              <a:tailEnd type="triangle" w="med" len="med"/>
            </a:ln>
          </p:spPr>
        </p:cxnSp>
        <p:cxnSp>
          <p:nvCxnSpPr>
            <p:cNvPr id="75" name="Straight Connector 74"/>
            <p:cNvCxnSpPr/>
            <p:nvPr/>
          </p:nvCxnSpPr>
          <p:spPr>
            <a:xfrm>
              <a:off x="3876540" y="1685141"/>
              <a:ext cx="0" cy="257206"/>
            </a:xfrm>
            <a:prstGeom prst="line">
              <a:avLst/>
            </a:prstGeom>
            <a:noFill/>
            <a:ln w="9525" algn="ctr">
              <a:solidFill>
                <a:schemeClr val="bg1">
                  <a:lumMod val="50000"/>
                </a:schemeClr>
              </a:solidFill>
              <a:round/>
              <a:headEnd type="none" w="med" len="med"/>
              <a:tailEnd type="none" w="med" len="med"/>
            </a:ln>
          </p:spPr>
        </p:cxnSp>
      </p:grpSp>
      <p:sp>
        <p:nvSpPr>
          <p:cNvPr id="76" name="Rounded Rectangle 75"/>
          <p:cNvSpPr/>
          <p:nvPr/>
        </p:nvSpPr>
        <p:spPr bwMode="auto">
          <a:xfrm>
            <a:off x="3041650" y="1693863"/>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dirty="0" smtClean="0">
                <a:latin typeface="Trebuchet MS" pitchFamily="34" charset="0"/>
              </a:rPr>
              <a:t>2</a:t>
            </a:r>
          </a:p>
        </p:txBody>
      </p:sp>
      <p:sp>
        <p:nvSpPr>
          <p:cNvPr id="78" name="Rounded Rectangle 77"/>
          <p:cNvSpPr/>
          <p:nvPr/>
        </p:nvSpPr>
        <p:spPr bwMode="auto">
          <a:xfrm>
            <a:off x="2887663" y="283210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3</a:t>
            </a:r>
          </a:p>
        </p:txBody>
      </p:sp>
      <p:sp>
        <p:nvSpPr>
          <p:cNvPr id="79" name="Rounded Rectangle 78"/>
          <p:cNvSpPr/>
          <p:nvPr/>
        </p:nvSpPr>
        <p:spPr bwMode="auto">
          <a:xfrm>
            <a:off x="3225800" y="4967288"/>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6</a:t>
            </a:r>
          </a:p>
        </p:txBody>
      </p:sp>
      <p:cxnSp>
        <p:nvCxnSpPr>
          <p:cNvPr id="84" name="Straight Connector 49"/>
          <p:cNvCxnSpPr>
            <a:cxnSpLocks noChangeShapeType="1"/>
          </p:cNvCxnSpPr>
          <p:nvPr/>
        </p:nvCxnSpPr>
        <p:spPr bwMode="auto">
          <a:xfrm rot="5400000">
            <a:off x="5976144" y="4004469"/>
            <a:ext cx="384175" cy="1587"/>
          </a:xfrm>
          <a:prstGeom prst="line">
            <a:avLst/>
          </a:prstGeom>
          <a:noFill/>
          <a:ln w="9525" algn="ctr">
            <a:solidFill>
              <a:schemeClr val="bg1">
                <a:lumMod val="50000"/>
              </a:schemeClr>
            </a:solidFill>
            <a:round/>
            <a:headEnd type="triangle" w="med" len="med"/>
            <a:tailEnd type="none" w="med" len="med"/>
          </a:ln>
        </p:spPr>
      </p:cxnSp>
      <p:cxnSp>
        <p:nvCxnSpPr>
          <p:cNvPr id="85" name="Straight Connector 51"/>
          <p:cNvCxnSpPr>
            <a:cxnSpLocks noChangeShapeType="1"/>
          </p:cNvCxnSpPr>
          <p:nvPr/>
        </p:nvCxnSpPr>
        <p:spPr bwMode="auto">
          <a:xfrm rot="10800000">
            <a:off x="1778000" y="4195763"/>
            <a:ext cx="4389438" cy="1587"/>
          </a:xfrm>
          <a:prstGeom prst="line">
            <a:avLst/>
          </a:prstGeom>
          <a:noFill/>
          <a:ln w="9525" algn="ctr">
            <a:solidFill>
              <a:schemeClr val="bg1">
                <a:lumMod val="50000"/>
              </a:schemeClr>
            </a:solidFill>
            <a:round/>
            <a:headEnd type="none" w="med" len="med"/>
            <a:tailEnd type="none" w="med" len="med"/>
          </a:ln>
        </p:spPr>
      </p:cxnSp>
      <p:cxnSp>
        <p:nvCxnSpPr>
          <p:cNvPr id="86" name="Straight Connector 53"/>
          <p:cNvCxnSpPr>
            <a:cxnSpLocks noChangeShapeType="1"/>
          </p:cNvCxnSpPr>
          <p:nvPr/>
        </p:nvCxnSpPr>
        <p:spPr bwMode="auto">
          <a:xfrm rot="16200000" flipV="1">
            <a:off x="1531938" y="3967162"/>
            <a:ext cx="457200" cy="3175"/>
          </a:xfrm>
          <a:prstGeom prst="line">
            <a:avLst/>
          </a:prstGeom>
          <a:noFill/>
          <a:ln w="9525" algn="ctr">
            <a:solidFill>
              <a:schemeClr val="bg1">
                <a:lumMod val="50000"/>
              </a:schemeClr>
            </a:solidFill>
            <a:round/>
            <a:headEnd type="none" w="med" len="med"/>
            <a:tailEnd type="none" w="med" len="med"/>
          </a:ln>
        </p:spPr>
      </p:cxnSp>
      <p:sp>
        <p:nvSpPr>
          <p:cNvPr id="87" name="Rounded Rectangle 86"/>
          <p:cNvSpPr/>
          <p:nvPr/>
        </p:nvSpPr>
        <p:spPr bwMode="auto">
          <a:xfrm>
            <a:off x="2830513" y="402590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5</a:t>
            </a:r>
          </a:p>
        </p:txBody>
      </p:sp>
      <p:sp>
        <p:nvSpPr>
          <p:cNvPr id="90" name="Rounded Rectangle 89"/>
          <p:cNvSpPr/>
          <p:nvPr/>
        </p:nvSpPr>
        <p:spPr bwMode="auto">
          <a:xfrm>
            <a:off x="3043238" y="119062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dirty="0" smtClean="0">
                <a:latin typeface="Trebuchet MS" pitchFamily="34" charset="0"/>
              </a:rPr>
              <a:t>2</a:t>
            </a:r>
          </a:p>
        </p:txBody>
      </p:sp>
      <p:sp>
        <p:nvSpPr>
          <p:cNvPr id="91" name="Line 34"/>
          <p:cNvSpPr>
            <a:spLocks noChangeShapeType="1"/>
          </p:cNvSpPr>
          <p:nvPr/>
        </p:nvSpPr>
        <p:spPr bwMode="auto">
          <a:xfrm flipH="1">
            <a:off x="2058988" y="3343275"/>
            <a:ext cx="3565525" cy="0"/>
          </a:xfrm>
          <a:prstGeom prst="line">
            <a:avLst/>
          </a:prstGeom>
          <a:noFill/>
          <a:ln w="9525">
            <a:solidFill>
              <a:schemeClr val="bg1">
                <a:lumMod val="50000"/>
              </a:schemeClr>
            </a:solidFill>
            <a:prstDash val="solid"/>
            <a:round/>
            <a:headEnd type="triangle" w="med" len="med"/>
            <a:tailEnd type="none" w="med" len="med"/>
          </a:ln>
        </p:spPr>
        <p:txBody>
          <a:bodyPr lIns="0" tIns="0" rIns="0" bIns="0">
            <a:spAutoFit/>
          </a:bodyPr>
          <a:lstStyle/>
          <a:p>
            <a:pPr>
              <a:defRPr/>
            </a:pPr>
            <a:endParaRPr lang="en-US" sz="1400"/>
          </a:p>
        </p:txBody>
      </p:sp>
      <p:sp>
        <p:nvSpPr>
          <p:cNvPr id="92" name="Rounded Rectangle 91"/>
          <p:cNvSpPr/>
          <p:nvPr/>
        </p:nvSpPr>
        <p:spPr bwMode="auto">
          <a:xfrm>
            <a:off x="2889250" y="325755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4</a:t>
            </a:r>
          </a:p>
        </p:txBody>
      </p:sp>
      <p:sp>
        <p:nvSpPr>
          <p:cNvPr id="35865" name="Rectangle 81"/>
          <p:cNvSpPr>
            <a:spLocks noChangeArrowheads="1"/>
          </p:cNvSpPr>
          <p:nvPr/>
        </p:nvSpPr>
        <p:spPr bwMode="auto">
          <a:xfrm>
            <a:off x="3221038" y="3352800"/>
            <a:ext cx="17764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p>
            <a:pPr defTabSz="1041400"/>
            <a:r>
              <a:rPr lang="en-GB" sz="1400">
                <a:cs typeface="Arial" pitchFamily="34" charset="0"/>
              </a:rPr>
              <a:t>Purchase Undertaking</a:t>
            </a:r>
          </a:p>
        </p:txBody>
      </p:sp>
      <p:cxnSp>
        <p:nvCxnSpPr>
          <p:cNvPr id="94" name="Straight Connector 49"/>
          <p:cNvCxnSpPr>
            <a:cxnSpLocks noChangeShapeType="1"/>
          </p:cNvCxnSpPr>
          <p:nvPr/>
        </p:nvCxnSpPr>
        <p:spPr bwMode="auto">
          <a:xfrm rot="5400000">
            <a:off x="6073776" y="4143375"/>
            <a:ext cx="685800" cy="3175"/>
          </a:xfrm>
          <a:prstGeom prst="line">
            <a:avLst/>
          </a:prstGeom>
          <a:noFill/>
          <a:ln w="9525" algn="ctr">
            <a:solidFill>
              <a:schemeClr val="bg1">
                <a:lumMod val="50000"/>
              </a:schemeClr>
            </a:solidFill>
            <a:round/>
            <a:headEnd type="triangle" w="med" len="med"/>
            <a:tailEnd type="none" w="med" len="med"/>
          </a:ln>
        </p:spPr>
      </p:cxnSp>
      <p:cxnSp>
        <p:nvCxnSpPr>
          <p:cNvPr id="95" name="Straight Connector 51"/>
          <p:cNvCxnSpPr>
            <a:cxnSpLocks noChangeShapeType="1"/>
          </p:cNvCxnSpPr>
          <p:nvPr/>
        </p:nvCxnSpPr>
        <p:spPr bwMode="auto">
          <a:xfrm rot="10800000">
            <a:off x="1433513" y="4484688"/>
            <a:ext cx="4984750" cy="1587"/>
          </a:xfrm>
          <a:prstGeom prst="line">
            <a:avLst/>
          </a:prstGeom>
          <a:noFill/>
          <a:ln w="9525" algn="ctr">
            <a:solidFill>
              <a:schemeClr val="bg1">
                <a:lumMod val="50000"/>
              </a:schemeClr>
            </a:solidFill>
            <a:round/>
            <a:headEnd type="none" w="med" len="med"/>
            <a:tailEnd type="none" w="med" len="med"/>
          </a:ln>
        </p:spPr>
      </p:cxnSp>
      <p:cxnSp>
        <p:nvCxnSpPr>
          <p:cNvPr id="96" name="Straight Connector 53"/>
          <p:cNvCxnSpPr>
            <a:cxnSpLocks noChangeShapeType="1"/>
          </p:cNvCxnSpPr>
          <p:nvPr/>
        </p:nvCxnSpPr>
        <p:spPr bwMode="auto">
          <a:xfrm rot="16200000" flipV="1">
            <a:off x="1056482" y="4118769"/>
            <a:ext cx="731837" cy="3175"/>
          </a:xfrm>
          <a:prstGeom prst="line">
            <a:avLst/>
          </a:prstGeom>
          <a:noFill/>
          <a:ln w="9525" algn="ctr">
            <a:solidFill>
              <a:schemeClr val="bg1">
                <a:lumMod val="50000"/>
              </a:schemeClr>
            </a:solidFill>
            <a:round/>
            <a:headEnd type="none" w="med" len="med"/>
            <a:tailEnd type="triangle" w="med" len="med"/>
          </a:ln>
        </p:spPr>
      </p:cxnSp>
      <p:sp>
        <p:nvSpPr>
          <p:cNvPr id="97" name="Rounded Rectangle 96"/>
          <p:cNvSpPr/>
          <p:nvPr/>
        </p:nvSpPr>
        <p:spPr bwMode="auto">
          <a:xfrm>
            <a:off x="2832100" y="4424363"/>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5</a:t>
            </a:r>
          </a:p>
        </p:txBody>
      </p:sp>
      <p:sp>
        <p:nvSpPr>
          <p:cNvPr id="35870" name="Text Box 74"/>
          <p:cNvSpPr txBox="1">
            <a:spLocks noChangeArrowheads="1"/>
          </p:cNvSpPr>
          <p:nvPr/>
        </p:nvSpPr>
        <p:spPr bwMode="auto">
          <a:xfrm>
            <a:off x="3108325" y="4487863"/>
            <a:ext cx="2176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Servicing Agency Agreement</a:t>
            </a:r>
          </a:p>
        </p:txBody>
      </p:sp>
      <p:sp>
        <p:nvSpPr>
          <p:cNvPr id="35871" name="Rectangle 81"/>
          <p:cNvSpPr>
            <a:spLocks noChangeArrowheads="1"/>
          </p:cNvSpPr>
          <p:nvPr/>
        </p:nvSpPr>
        <p:spPr bwMode="auto">
          <a:xfrm>
            <a:off x="3532188" y="5537200"/>
            <a:ext cx="1776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04" tIns="52053" rIns="104104" bIns="52053" anchor="ctr"/>
          <a:lstStyle/>
          <a:p>
            <a:pPr defTabSz="1041400"/>
            <a:r>
              <a:rPr lang="en-GB" sz="1400">
                <a:cs typeface="Arial" pitchFamily="34" charset="0"/>
              </a:rPr>
              <a:t>Exercise Price</a:t>
            </a:r>
          </a:p>
        </p:txBody>
      </p:sp>
      <p:sp>
        <p:nvSpPr>
          <p:cNvPr id="100" name="Rounded Rectangle 99"/>
          <p:cNvSpPr/>
          <p:nvPr/>
        </p:nvSpPr>
        <p:spPr bwMode="auto">
          <a:xfrm>
            <a:off x="3227388" y="5446713"/>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smtClean="0">
                <a:latin typeface="Trebuchet MS" pitchFamily="34" charset="0"/>
              </a:rPr>
              <a:t>6</a:t>
            </a:r>
          </a:p>
        </p:txBody>
      </p:sp>
      <p:pic>
        <p:nvPicPr>
          <p:cNvPr id="35873"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2747963"/>
            <a:ext cx="1762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575" y="3143250"/>
            <a:ext cx="177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5"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025" y="2747963"/>
            <a:ext cx="177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6" name="Text Box 82"/>
          <p:cNvSpPr txBox="1">
            <a:spLocks noChangeArrowheads="1"/>
          </p:cNvSpPr>
          <p:nvPr/>
        </p:nvSpPr>
        <p:spPr bwMode="auto">
          <a:xfrm>
            <a:off x="7666038" y="2179638"/>
            <a:ext cx="13255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r>
              <a:rPr lang="en-US" sz="1400" b="1">
                <a:cs typeface="Arial" pitchFamily="34" charset="0"/>
              </a:rPr>
              <a:t>Sukukholders</a:t>
            </a:r>
          </a:p>
        </p:txBody>
      </p:sp>
      <p:pic>
        <p:nvPicPr>
          <p:cNvPr id="35877"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075" y="2952750"/>
            <a:ext cx="1746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2968625"/>
            <a:ext cx="177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9" name="Rectangle 69"/>
          <p:cNvSpPr>
            <a:spLocks noChangeArrowheads="1"/>
          </p:cNvSpPr>
          <p:nvPr/>
        </p:nvSpPr>
        <p:spPr bwMode="gray">
          <a:xfrm>
            <a:off x="5649913" y="2436813"/>
            <a:ext cx="1198562" cy="1281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GB" sz="1400" b="1"/>
              <a:t>SPV</a:t>
            </a:r>
          </a:p>
          <a:p>
            <a:pPr algn="ctr" defTabSz="914400"/>
            <a:r>
              <a:rPr lang="en-GB" sz="1400" b="1"/>
              <a:t> (Trustee) </a:t>
            </a:r>
            <a:endParaRPr lang="en-US" sz="1400" b="1"/>
          </a:p>
        </p:txBody>
      </p:sp>
      <p:cxnSp>
        <p:nvCxnSpPr>
          <p:cNvPr id="26661" name="Straight Arrow Connector 26660"/>
          <p:cNvCxnSpPr/>
          <p:nvPr/>
        </p:nvCxnSpPr>
        <p:spPr>
          <a:xfrm>
            <a:off x="6958013" y="2968625"/>
            <a:ext cx="806450" cy="0"/>
          </a:xfrm>
          <a:prstGeom prst="straightConnector1">
            <a:avLst/>
          </a:prstGeom>
          <a:noFill/>
          <a:ln w="9525">
            <a:solidFill>
              <a:schemeClr val="bg1">
                <a:lumMod val="50000"/>
              </a:schemeClr>
            </a:solidFill>
            <a:prstDash val="solid"/>
            <a:round/>
            <a:headEnd type="none" w="med" len="med"/>
            <a:tailEnd type="triangle" w="med" len="med"/>
          </a:ln>
        </p:spPr>
      </p:cxnSp>
      <p:sp>
        <p:nvSpPr>
          <p:cNvPr id="77" name="Rounded Rectangle 76"/>
          <p:cNvSpPr/>
          <p:nvPr/>
        </p:nvSpPr>
        <p:spPr bwMode="auto">
          <a:xfrm>
            <a:off x="7123113" y="290195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dirty="0">
                <a:latin typeface="Trebuchet MS" pitchFamily="34" charset="0"/>
              </a:rPr>
              <a:t>1</a:t>
            </a:r>
            <a:endParaRPr lang="en-US" sz="1400" b="1" dirty="0" smtClean="0">
              <a:latin typeface="Trebuchet MS" pitchFamily="34" charset="0"/>
            </a:endParaRPr>
          </a:p>
        </p:txBody>
      </p:sp>
      <p:cxnSp>
        <p:nvCxnSpPr>
          <p:cNvPr id="127" name="Straight Arrow Connector 126"/>
          <p:cNvCxnSpPr/>
          <p:nvPr/>
        </p:nvCxnSpPr>
        <p:spPr>
          <a:xfrm>
            <a:off x="6948488" y="3333750"/>
            <a:ext cx="806450" cy="0"/>
          </a:xfrm>
          <a:prstGeom prst="straightConnector1">
            <a:avLst/>
          </a:prstGeom>
          <a:noFill/>
          <a:ln w="9525">
            <a:solidFill>
              <a:schemeClr val="bg1">
                <a:lumMod val="50000"/>
              </a:schemeClr>
            </a:solidFill>
            <a:prstDash val="solid"/>
            <a:round/>
            <a:headEnd type="triangle" w="med" len="med"/>
            <a:tailEnd type="none" w="med" len="med"/>
          </a:ln>
        </p:spPr>
      </p:cxnSp>
      <p:sp>
        <p:nvSpPr>
          <p:cNvPr id="128" name="Rounded Rectangle 127"/>
          <p:cNvSpPr/>
          <p:nvPr/>
        </p:nvSpPr>
        <p:spPr bwMode="auto">
          <a:xfrm>
            <a:off x="7132638" y="3217863"/>
            <a:ext cx="228600" cy="204787"/>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400" b="1" dirty="0" smtClean="0">
                <a:latin typeface="Trebuchet MS" pitchFamily="34" charset="0"/>
              </a:rPr>
              <a:t>1</a:t>
            </a:r>
          </a:p>
        </p:txBody>
      </p:sp>
      <p:sp>
        <p:nvSpPr>
          <p:cNvPr id="35884" name="Text Box 60"/>
          <p:cNvSpPr txBox="1">
            <a:spLocks noChangeArrowheads="1"/>
          </p:cNvSpPr>
          <p:nvPr/>
        </p:nvSpPr>
        <p:spPr bwMode="auto">
          <a:xfrm>
            <a:off x="7015163" y="3487738"/>
            <a:ext cx="8683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1400">
                <a:cs typeface="Arial" pitchFamily="34" charset="0"/>
              </a:rPr>
              <a:t>Proceeds</a:t>
            </a:r>
          </a:p>
        </p:txBody>
      </p:sp>
      <p:sp>
        <p:nvSpPr>
          <p:cNvPr id="35886"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45E288FB-54B7-43BF-A98E-9794725322F6}" type="slidenum">
              <a:rPr lang="en-US" sz="1100" b="1">
                <a:solidFill>
                  <a:srgbClr val="000000"/>
                </a:solidFill>
              </a:rPr>
              <a:pPr algn="r" eaLnBrk="1" hangingPunct="1"/>
              <a:t>24</a:t>
            </a:fld>
            <a:endParaRPr lang="en-US" sz="1100" b="1">
              <a:solidFill>
                <a:srgbClr val="000000"/>
              </a:solidFill>
            </a:endParaRPr>
          </a:p>
        </p:txBody>
      </p:sp>
      <p:sp>
        <p:nvSpPr>
          <p:cNvPr id="63"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Ijarah</a:t>
            </a:r>
            <a:r>
              <a:rPr lang="en-US" sz="1600" b="1" dirty="0" smtClean="0">
                <a:solidFill>
                  <a:srgbClr val="0070C0"/>
                </a:solidFill>
                <a:latin typeface="Trebuchet MS" pitchFamily="34" charset="0"/>
              </a:rPr>
              <a:t> (Lease)</a:t>
            </a:r>
          </a:p>
        </p:txBody>
      </p:sp>
    </p:spTree>
    <p:extLst>
      <p:ext uri="{BB962C8B-B14F-4D97-AF65-F5344CB8AC3E}">
        <p14:creationId xmlns:p14="http://schemas.microsoft.com/office/powerpoint/2010/main" val="3638684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5FFEB56B-D251-480A-B479-55BA83BD82B6}" type="slidenum">
              <a:rPr lang="en-US" smtClean="0">
                <a:solidFill>
                  <a:schemeClr val="bg1"/>
                </a:solidFill>
              </a:rPr>
              <a:pPr/>
              <a:t>25</a:t>
            </a:fld>
            <a:endParaRPr lang="en-US" smtClean="0">
              <a:solidFill>
                <a:schemeClr val="bg1"/>
              </a:solidFill>
            </a:endParaRPr>
          </a:p>
        </p:txBody>
      </p:sp>
      <p:sp>
        <p:nvSpPr>
          <p:cNvPr id="35886"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45E288FB-54B7-43BF-A98E-9794725322F6}" type="slidenum">
              <a:rPr lang="en-US" sz="1100" b="1">
                <a:solidFill>
                  <a:srgbClr val="000000"/>
                </a:solidFill>
              </a:rPr>
              <a:pPr algn="r" eaLnBrk="1" hangingPunct="1"/>
              <a:t>25</a:t>
            </a:fld>
            <a:endParaRPr lang="en-US" sz="1100" b="1">
              <a:solidFill>
                <a:srgbClr val="000000"/>
              </a:solidFill>
            </a:endParaRPr>
          </a:p>
        </p:txBody>
      </p:sp>
      <p:sp>
        <p:nvSpPr>
          <p:cNvPr id="63"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Ijarah</a:t>
            </a:r>
            <a:r>
              <a:rPr lang="en-US" sz="1600" b="1" dirty="0" smtClean="0">
                <a:solidFill>
                  <a:srgbClr val="0070C0"/>
                </a:solidFill>
                <a:latin typeface="Trebuchet MS" pitchFamily="34" charset="0"/>
              </a:rPr>
              <a:t> (Lease)</a:t>
            </a:r>
          </a:p>
          <a:p>
            <a:pPr defTabSz="911225" eaLnBrk="0" hangingPunct="0"/>
            <a:r>
              <a:rPr lang="en-US" sz="1400" b="1" dirty="0">
                <a:solidFill>
                  <a:prstClr val="black"/>
                </a:solidFill>
              </a:rPr>
              <a:t>Case Study: Government of </a:t>
            </a:r>
            <a:r>
              <a:rPr lang="en-US" sz="1400" b="1" dirty="0" smtClean="0">
                <a:solidFill>
                  <a:prstClr val="black"/>
                </a:solidFill>
              </a:rPr>
              <a:t>UK GBP200million Certificates</a:t>
            </a:r>
            <a:endParaRPr lang="en-US" sz="1400" b="1" dirty="0">
              <a:solidFill>
                <a:prstClr val="black"/>
              </a:solidFill>
            </a:endParaRP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31" y="808771"/>
            <a:ext cx="7297930" cy="513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9778" y="6038660"/>
            <a:ext cx="8472274" cy="276999"/>
          </a:xfrm>
          <a:prstGeom prst="rect">
            <a:avLst/>
          </a:prstGeom>
          <a:noFill/>
        </p:spPr>
        <p:txBody>
          <a:bodyPr wrap="square" rtlCol="0">
            <a:spAutoFit/>
          </a:bodyPr>
          <a:lstStyle/>
          <a:p>
            <a:r>
              <a:rPr lang="en-US" sz="1200" i="1" dirty="0" smtClean="0"/>
              <a:t>This structure diagram was extracted from the prospectus dated </a:t>
            </a:r>
            <a:r>
              <a:rPr lang="en-US" sz="1200" i="1" dirty="0" smtClean="0"/>
              <a:t>30 June 2014</a:t>
            </a:r>
            <a:endParaRPr lang="en-MY" sz="1200" i="1" dirty="0"/>
          </a:p>
        </p:txBody>
      </p:sp>
    </p:spTree>
    <p:extLst>
      <p:ext uri="{BB962C8B-B14F-4D97-AF65-F5344CB8AC3E}">
        <p14:creationId xmlns:p14="http://schemas.microsoft.com/office/powerpoint/2010/main" val="583761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Arrow Connector 62"/>
          <p:cNvCxnSpPr/>
          <p:nvPr/>
        </p:nvCxnSpPr>
        <p:spPr bwMode="auto">
          <a:xfrm rot="10800000" flipV="1">
            <a:off x="6094413" y="3414713"/>
            <a:ext cx="1346200" cy="0"/>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flipV="1">
            <a:off x="4638675" y="4360863"/>
            <a:ext cx="1588" cy="722312"/>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893" name="Text Box 99"/>
          <p:cNvSpPr txBox="1">
            <a:spLocks noChangeArrowheads="1"/>
          </p:cNvSpPr>
          <p:nvPr/>
        </p:nvSpPr>
        <p:spPr bwMode="auto">
          <a:xfrm>
            <a:off x="7107238" y="835025"/>
            <a:ext cx="1784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r>
              <a:rPr lang="en-US" sz="1300" b="1"/>
              <a:t>Commodities &lt; 49%</a:t>
            </a:r>
          </a:p>
        </p:txBody>
      </p:sp>
      <p:sp>
        <p:nvSpPr>
          <p:cNvPr id="37894" name="Text Box 68"/>
          <p:cNvSpPr txBox="1">
            <a:spLocks noChangeArrowheads="1"/>
          </p:cNvSpPr>
          <p:nvPr/>
        </p:nvSpPr>
        <p:spPr bwMode="auto">
          <a:xfrm>
            <a:off x="249238" y="827088"/>
            <a:ext cx="14732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300" b="1"/>
              <a:t>Tangible &gt; 51%</a:t>
            </a:r>
            <a:endParaRPr lang="en-US" sz="1300" b="1" baseline="30000"/>
          </a:p>
        </p:txBody>
      </p:sp>
      <p:sp>
        <p:nvSpPr>
          <p:cNvPr id="37895" name="Rectangle 111"/>
          <p:cNvSpPr>
            <a:spLocks noChangeArrowheads="1"/>
          </p:cNvSpPr>
          <p:nvPr/>
        </p:nvSpPr>
        <p:spPr bwMode="auto">
          <a:xfrm>
            <a:off x="3910013" y="4652963"/>
            <a:ext cx="858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US" sz="1300"/>
              <a:t>Issue Sukuk</a:t>
            </a:r>
          </a:p>
        </p:txBody>
      </p:sp>
      <p:sp>
        <p:nvSpPr>
          <p:cNvPr id="37896" name="Rectangle 115"/>
          <p:cNvSpPr>
            <a:spLocks noChangeArrowheads="1"/>
          </p:cNvSpPr>
          <p:nvPr/>
        </p:nvSpPr>
        <p:spPr bwMode="auto">
          <a:xfrm>
            <a:off x="5559425" y="2547938"/>
            <a:ext cx="17160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Aft>
                <a:spcPct val="35000"/>
              </a:spcAft>
            </a:pPr>
            <a:r>
              <a:rPr lang="en-US" sz="1300"/>
              <a:t>sale of commodities  at Sale Price</a:t>
            </a:r>
          </a:p>
        </p:txBody>
      </p:sp>
      <p:sp>
        <p:nvSpPr>
          <p:cNvPr id="37897" name="Rectangle 116"/>
          <p:cNvSpPr>
            <a:spLocks noChangeArrowheads="1"/>
          </p:cNvSpPr>
          <p:nvPr/>
        </p:nvSpPr>
        <p:spPr bwMode="auto">
          <a:xfrm>
            <a:off x="6453188" y="3495675"/>
            <a:ext cx="1133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spcBef>
                <a:spcPct val="60000"/>
              </a:spcBef>
              <a:spcAft>
                <a:spcPct val="60000"/>
              </a:spcAft>
            </a:pPr>
            <a:r>
              <a:rPr lang="en-US" sz="1300"/>
              <a:t>Purchase of commodities on spot</a:t>
            </a:r>
          </a:p>
        </p:txBody>
      </p:sp>
      <p:sp>
        <p:nvSpPr>
          <p:cNvPr id="37898" name="Rectangle 117"/>
          <p:cNvSpPr>
            <a:spLocks noChangeArrowheads="1"/>
          </p:cNvSpPr>
          <p:nvPr/>
        </p:nvSpPr>
        <p:spPr bwMode="auto">
          <a:xfrm>
            <a:off x="6356350" y="1895475"/>
            <a:ext cx="13065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lnSpc>
                <a:spcPct val="90000"/>
              </a:lnSpc>
              <a:spcBef>
                <a:spcPct val="60000"/>
              </a:spcBef>
              <a:spcAft>
                <a:spcPct val="60000"/>
              </a:spcAft>
            </a:pPr>
            <a:r>
              <a:rPr lang="en-US" sz="1300"/>
              <a:t>Sale of commodities on spot</a:t>
            </a:r>
          </a:p>
        </p:txBody>
      </p:sp>
      <p:sp>
        <p:nvSpPr>
          <p:cNvPr id="37899" name="Rectangle 118"/>
          <p:cNvSpPr>
            <a:spLocks noChangeArrowheads="1"/>
          </p:cNvSpPr>
          <p:nvPr/>
        </p:nvSpPr>
        <p:spPr bwMode="auto">
          <a:xfrm>
            <a:off x="5661025" y="4641850"/>
            <a:ext cx="11557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60000"/>
              </a:spcBef>
              <a:spcAft>
                <a:spcPct val="60000"/>
              </a:spcAft>
            </a:pPr>
            <a:r>
              <a:rPr lang="en-US" sz="1300"/>
              <a:t>Periodic Distributions</a:t>
            </a:r>
          </a:p>
        </p:txBody>
      </p:sp>
      <p:sp>
        <p:nvSpPr>
          <p:cNvPr id="37900" name="Rectangle 119"/>
          <p:cNvSpPr>
            <a:spLocks noChangeArrowheads="1"/>
          </p:cNvSpPr>
          <p:nvPr/>
        </p:nvSpPr>
        <p:spPr bwMode="auto">
          <a:xfrm>
            <a:off x="576263" y="4471988"/>
            <a:ext cx="131762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spcBef>
                <a:spcPct val="60000"/>
              </a:spcBef>
              <a:spcAft>
                <a:spcPct val="60000"/>
              </a:spcAft>
            </a:pPr>
            <a:r>
              <a:rPr lang="en-US" sz="1300"/>
              <a:t>Purchase Undertaking</a:t>
            </a:r>
          </a:p>
        </p:txBody>
      </p:sp>
      <p:sp>
        <p:nvSpPr>
          <p:cNvPr id="37901" name="Rectangle 121"/>
          <p:cNvSpPr>
            <a:spLocks noChangeArrowheads="1"/>
          </p:cNvSpPr>
          <p:nvPr/>
        </p:nvSpPr>
        <p:spPr bwMode="auto">
          <a:xfrm>
            <a:off x="3678238" y="2611438"/>
            <a:ext cx="7588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Bef>
                <a:spcPct val="60000"/>
              </a:spcBef>
              <a:spcAft>
                <a:spcPct val="60000"/>
              </a:spcAft>
            </a:pPr>
            <a:r>
              <a:rPr lang="en-US" sz="1300"/>
              <a:t>Assets</a:t>
            </a:r>
          </a:p>
        </p:txBody>
      </p:sp>
      <p:cxnSp>
        <p:nvCxnSpPr>
          <p:cNvPr id="86" name="Straight Arrow Connector 85"/>
          <p:cNvCxnSpPr/>
          <p:nvPr/>
        </p:nvCxnSpPr>
        <p:spPr bwMode="auto">
          <a:xfrm rot="5400000" flipH="1" flipV="1">
            <a:off x="3184526" y="2417762"/>
            <a:ext cx="1244600" cy="3175"/>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903" name="Rectangle 111"/>
          <p:cNvSpPr>
            <a:spLocks noChangeArrowheads="1"/>
          </p:cNvSpPr>
          <p:nvPr/>
        </p:nvSpPr>
        <p:spPr bwMode="auto">
          <a:xfrm>
            <a:off x="4681538" y="4681538"/>
            <a:ext cx="920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60000"/>
              </a:spcBef>
              <a:spcAft>
                <a:spcPct val="60000"/>
              </a:spcAft>
            </a:pPr>
            <a:r>
              <a:rPr lang="en-US" sz="1300"/>
              <a:t>Sukuk proceeds</a:t>
            </a:r>
          </a:p>
        </p:txBody>
      </p:sp>
      <p:sp>
        <p:nvSpPr>
          <p:cNvPr id="95" name="Rectangle 69"/>
          <p:cNvSpPr>
            <a:spLocks noChangeArrowheads="1"/>
          </p:cNvSpPr>
          <p:nvPr/>
        </p:nvSpPr>
        <p:spPr bwMode="gray">
          <a:xfrm>
            <a:off x="2730500" y="3062288"/>
            <a:ext cx="3306763" cy="1282700"/>
          </a:xfrm>
          <a:prstGeom prst="rect">
            <a:avLst/>
          </a:prstGeom>
          <a:solidFill>
            <a:schemeClr val="bg1">
              <a:lumMod val="75000"/>
            </a:schemeClr>
          </a:solidFill>
          <a:ln w="6350" algn="ctr">
            <a:noFill/>
            <a:miter lim="800000"/>
            <a:headEnd/>
            <a:tailEnd/>
          </a:ln>
        </p:spPr>
        <p:txBody>
          <a:bodyPr anchor="b"/>
          <a:lstStyle/>
          <a:p>
            <a:pPr algn="ctr">
              <a:defRPr/>
            </a:pPr>
            <a:r>
              <a:rPr lang="en-GB" sz="1300" b="1" dirty="0"/>
              <a:t>Issuer</a:t>
            </a:r>
            <a:endParaRPr lang="en-US" sz="1300" b="1" dirty="0"/>
          </a:p>
        </p:txBody>
      </p:sp>
      <p:cxnSp>
        <p:nvCxnSpPr>
          <p:cNvPr id="97" name="Straight Arrow Connector 96"/>
          <p:cNvCxnSpPr/>
          <p:nvPr/>
        </p:nvCxnSpPr>
        <p:spPr>
          <a:xfrm>
            <a:off x="3833813" y="4365625"/>
            <a:ext cx="0" cy="717550"/>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3318669" y="2680494"/>
            <a:ext cx="762000" cy="1588"/>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907" name="Rectangle 111"/>
          <p:cNvSpPr>
            <a:spLocks noChangeArrowheads="1"/>
          </p:cNvSpPr>
          <p:nvPr/>
        </p:nvSpPr>
        <p:spPr bwMode="auto">
          <a:xfrm>
            <a:off x="2611438" y="2568575"/>
            <a:ext cx="11350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r>
              <a:rPr lang="en-US" sz="1300"/>
              <a:t>Appoint as Wakeel</a:t>
            </a:r>
          </a:p>
        </p:txBody>
      </p:sp>
      <p:cxnSp>
        <p:nvCxnSpPr>
          <p:cNvPr id="100" name="Straight Arrow Connector 99"/>
          <p:cNvCxnSpPr/>
          <p:nvPr/>
        </p:nvCxnSpPr>
        <p:spPr>
          <a:xfrm rot="5400000" flipH="1" flipV="1">
            <a:off x="5076032" y="2691606"/>
            <a:ext cx="762000" cy="1587"/>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09" name="Rectangle 115"/>
          <p:cNvSpPr>
            <a:spLocks noChangeArrowheads="1"/>
          </p:cNvSpPr>
          <p:nvPr/>
        </p:nvSpPr>
        <p:spPr bwMode="auto">
          <a:xfrm>
            <a:off x="4340225" y="2495550"/>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Aft>
                <a:spcPct val="35000"/>
              </a:spcAft>
            </a:pPr>
            <a:r>
              <a:rPr lang="en-US" sz="1300"/>
              <a:t>Purchase Order</a:t>
            </a:r>
          </a:p>
        </p:txBody>
      </p:sp>
      <p:cxnSp>
        <p:nvCxnSpPr>
          <p:cNvPr id="112" name="Elbow Connector 111"/>
          <p:cNvCxnSpPr/>
          <p:nvPr/>
        </p:nvCxnSpPr>
        <p:spPr>
          <a:xfrm rot="10800000">
            <a:off x="2246313" y="1565275"/>
            <a:ext cx="457200" cy="2070100"/>
          </a:xfrm>
          <a:prstGeom prst="bentConnector3">
            <a:avLst>
              <a:gd name="adj1" fmla="val 150000"/>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11" name="Rectangle 121"/>
          <p:cNvSpPr>
            <a:spLocks noChangeArrowheads="1"/>
          </p:cNvSpPr>
          <p:nvPr/>
        </p:nvSpPr>
        <p:spPr bwMode="auto">
          <a:xfrm>
            <a:off x="720725" y="1720850"/>
            <a:ext cx="1042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Bef>
                <a:spcPct val="60000"/>
              </a:spcBef>
              <a:spcAft>
                <a:spcPct val="60000"/>
              </a:spcAft>
            </a:pPr>
            <a:r>
              <a:rPr lang="en-US" sz="1300"/>
              <a:t>Leases Assets</a:t>
            </a:r>
          </a:p>
        </p:txBody>
      </p:sp>
      <p:grpSp>
        <p:nvGrpSpPr>
          <p:cNvPr id="37912" name="Group 53"/>
          <p:cNvGrpSpPr>
            <a:grpSpLocks/>
          </p:cNvGrpSpPr>
          <p:nvPr/>
        </p:nvGrpSpPr>
        <p:grpSpPr bwMode="auto">
          <a:xfrm>
            <a:off x="950913" y="1436688"/>
            <a:ext cx="1704975" cy="2590800"/>
            <a:chOff x="1143000" y="1600200"/>
            <a:chExt cx="928914" cy="2590800"/>
          </a:xfrm>
        </p:grpSpPr>
        <p:grpSp>
          <p:nvGrpSpPr>
            <p:cNvPr id="37954" name="Group 144"/>
            <p:cNvGrpSpPr>
              <a:grpSpLocks/>
            </p:cNvGrpSpPr>
            <p:nvPr/>
          </p:nvGrpSpPr>
          <p:grpSpPr bwMode="auto">
            <a:xfrm>
              <a:off x="1143000" y="1600200"/>
              <a:ext cx="928914" cy="2590800"/>
              <a:chOff x="1066800" y="1600200"/>
              <a:chExt cx="986971" cy="2590800"/>
            </a:xfrm>
          </p:grpSpPr>
          <p:cxnSp>
            <p:nvCxnSpPr>
              <p:cNvPr id="120" name="Straight Connector 119"/>
              <p:cNvCxnSpPr/>
              <p:nvPr/>
            </p:nvCxnSpPr>
            <p:spPr>
              <a:xfrm rot="10800000">
                <a:off x="1066800" y="4191000"/>
                <a:ext cx="98697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228600" y="2895600"/>
                <a:ext cx="259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9" name="Straight Arrow Connector 118"/>
            <p:cNvCxnSpPr/>
            <p:nvPr/>
          </p:nvCxnSpPr>
          <p:spPr>
            <a:xfrm>
              <a:off x="1143000" y="1600200"/>
              <a:ext cx="723930" cy="158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7913" name="TextBox 123"/>
          <p:cNvSpPr txBox="1">
            <a:spLocks noChangeArrowheads="1"/>
          </p:cNvSpPr>
          <p:nvPr/>
        </p:nvSpPr>
        <p:spPr bwMode="auto">
          <a:xfrm>
            <a:off x="950913" y="2808288"/>
            <a:ext cx="129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US" sz="1300"/>
              <a:t>Substitution Undertaking</a:t>
            </a:r>
          </a:p>
        </p:txBody>
      </p:sp>
      <p:grpSp>
        <p:nvGrpSpPr>
          <p:cNvPr id="37914" name="Group 61"/>
          <p:cNvGrpSpPr>
            <a:grpSpLocks/>
          </p:cNvGrpSpPr>
          <p:nvPr/>
        </p:nvGrpSpPr>
        <p:grpSpPr bwMode="auto">
          <a:xfrm>
            <a:off x="569913" y="1208088"/>
            <a:ext cx="2117725" cy="3049587"/>
            <a:chOff x="609600" y="1371600"/>
            <a:chExt cx="1752600" cy="3049588"/>
          </a:xfrm>
        </p:grpSpPr>
        <p:cxnSp>
          <p:nvCxnSpPr>
            <p:cNvPr id="128" name="Straight Connector 127"/>
            <p:cNvCxnSpPr/>
            <p:nvPr/>
          </p:nvCxnSpPr>
          <p:spPr>
            <a:xfrm rot="10800000">
              <a:off x="609600" y="1371600"/>
              <a:ext cx="13873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400" y="2895600"/>
              <a:ext cx="3048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09600" y="4419601"/>
              <a:ext cx="1752600" cy="158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6" name="Straight Arrow Connector 135"/>
          <p:cNvCxnSpPr/>
          <p:nvPr/>
        </p:nvCxnSpPr>
        <p:spPr>
          <a:xfrm rot="5400000">
            <a:off x="4826794" y="2670969"/>
            <a:ext cx="762000" cy="1588"/>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5621338" y="4332288"/>
            <a:ext cx="4762" cy="7064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17" name="Text Box 82"/>
          <p:cNvSpPr txBox="1">
            <a:spLocks noChangeArrowheads="1"/>
          </p:cNvSpPr>
          <p:nvPr/>
        </p:nvSpPr>
        <p:spPr bwMode="auto">
          <a:xfrm>
            <a:off x="3240088" y="5137150"/>
            <a:ext cx="2141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r>
              <a:rPr lang="en-US" sz="1200" b="1">
                <a:cs typeface="Arial" pitchFamily="34" charset="0"/>
              </a:rPr>
              <a:t>Sukukholders</a:t>
            </a:r>
          </a:p>
        </p:txBody>
      </p:sp>
      <p:sp>
        <p:nvSpPr>
          <p:cNvPr id="37918" name="Rectangle 115"/>
          <p:cNvSpPr>
            <a:spLocks noChangeArrowheads="1"/>
          </p:cNvSpPr>
          <p:nvPr/>
        </p:nvSpPr>
        <p:spPr bwMode="auto">
          <a:xfrm>
            <a:off x="1966913" y="2482850"/>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Aft>
                <a:spcPct val="35000"/>
              </a:spcAft>
            </a:pPr>
            <a:r>
              <a:rPr lang="en-US" sz="1300"/>
              <a:t>Exercise Price</a:t>
            </a:r>
          </a:p>
        </p:txBody>
      </p:sp>
      <p:cxnSp>
        <p:nvCxnSpPr>
          <p:cNvPr id="85" name="Straight Arrow Connector 84"/>
          <p:cNvCxnSpPr/>
          <p:nvPr/>
        </p:nvCxnSpPr>
        <p:spPr>
          <a:xfrm rot="5400000">
            <a:off x="2459832" y="2669381"/>
            <a:ext cx="762000" cy="1587"/>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20" name="Rectangle 115"/>
          <p:cNvSpPr>
            <a:spLocks noChangeArrowheads="1"/>
          </p:cNvSpPr>
          <p:nvPr/>
        </p:nvSpPr>
        <p:spPr bwMode="auto">
          <a:xfrm>
            <a:off x="2352675" y="4645025"/>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r">
              <a:spcAft>
                <a:spcPct val="35000"/>
              </a:spcAft>
            </a:pPr>
            <a:r>
              <a:rPr lang="en-US" sz="1300"/>
              <a:t>Exercise Price</a:t>
            </a:r>
          </a:p>
        </p:txBody>
      </p:sp>
      <p:cxnSp>
        <p:nvCxnSpPr>
          <p:cNvPr id="90" name="Straight Arrow Connector 89"/>
          <p:cNvCxnSpPr/>
          <p:nvPr/>
        </p:nvCxnSpPr>
        <p:spPr>
          <a:xfrm rot="5400000">
            <a:off x="2886869" y="4750594"/>
            <a:ext cx="762000" cy="1588"/>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4635500" y="2295525"/>
            <a:ext cx="450850" cy="238125"/>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5(</a:t>
            </a:r>
            <a:r>
              <a:rPr lang="en-US" sz="1100" b="1" dirty="0" err="1" smtClean="0">
                <a:latin typeface="Trebuchet MS" pitchFamily="34" charset="0"/>
              </a:rPr>
              <a:t>i</a:t>
            </a:r>
            <a:r>
              <a:rPr lang="en-US" sz="1100" b="1" dirty="0" smtClean="0">
                <a:latin typeface="Trebuchet MS" pitchFamily="34" charset="0"/>
              </a:rPr>
              <a:t>)</a:t>
            </a:r>
          </a:p>
        </p:txBody>
      </p:sp>
      <p:sp>
        <p:nvSpPr>
          <p:cNvPr id="117" name="Rounded Rectangle 116"/>
          <p:cNvSpPr/>
          <p:nvPr/>
        </p:nvSpPr>
        <p:spPr>
          <a:xfrm>
            <a:off x="4032250" y="2305050"/>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2</a:t>
            </a:r>
          </a:p>
        </p:txBody>
      </p:sp>
      <p:sp>
        <p:nvSpPr>
          <p:cNvPr id="118" name="Rounded Rectangle 117"/>
          <p:cNvSpPr/>
          <p:nvPr/>
        </p:nvSpPr>
        <p:spPr>
          <a:xfrm>
            <a:off x="2398713" y="2266950"/>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a:latin typeface="Trebuchet MS" pitchFamily="34" charset="0"/>
              </a:rPr>
              <a:t>8</a:t>
            </a:r>
            <a:endParaRPr lang="en-US" sz="1100" b="1" dirty="0" smtClean="0">
              <a:latin typeface="Trebuchet MS" pitchFamily="34" charset="0"/>
            </a:endParaRPr>
          </a:p>
        </p:txBody>
      </p:sp>
      <p:sp>
        <p:nvSpPr>
          <p:cNvPr id="126" name="Rounded Rectangle 125"/>
          <p:cNvSpPr/>
          <p:nvPr/>
        </p:nvSpPr>
        <p:spPr>
          <a:xfrm>
            <a:off x="2882900" y="4424363"/>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a:latin typeface="Trebuchet MS" pitchFamily="34" charset="0"/>
              </a:rPr>
              <a:t>8</a:t>
            </a:r>
            <a:endParaRPr lang="en-US" sz="1100" b="1" dirty="0" smtClean="0">
              <a:latin typeface="Trebuchet MS" pitchFamily="34" charset="0"/>
            </a:endParaRPr>
          </a:p>
        </p:txBody>
      </p:sp>
      <p:sp>
        <p:nvSpPr>
          <p:cNvPr id="127" name="Rounded Rectangle 126"/>
          <p:cNvSpPr/>
          <p:nvPr/>
        </p:nvSpPr>
        <p:spPr>
          <a:xfrm>
            <a:off x="3121025" y="2338388"/>
            <a:ext cx="496888" cy="23018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1(a)</a:t>
            </a:r>
          </a:p>
        </p:txBody>
      </p:sp>
      <p:sp>
        <p:nvSpPr>
          <p:cNvPr id="132" name="Rounded Rectangle 131"/>
          <p:cNvSpPr/>
          <p:nvPr/>
        </p:nvSpPr>
        <p:spPr>
          <a:xfrm>
            <a:off x="4711700" y="4414838"/>
            <a:ext cx="4953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1(b)</a:t>
            </a:r>
          </a:p>
        </p:txBody>
      </p:sp>
      <p:sp>
        <p:nvSpPr>
          <p:cNvPr id="133" name="Rounded Rectangle 132"/>
          <p:cNvSpPr/>
          <p:nvPr/>
        </p:nvSpPr>
        <p:spPr>
          <a:xfrm>
            <a:off x="3887788" y="4424363"/>
            <a:ext cx="496887" cy="23018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1(b)</a:t>
            </a:r>
          </a:p>
        </p:txBody>
      </p:sp>
      <p:sp>
        <p:nvSpPr>
          <p:cNvPr id="134" name="Rounded Rectangle 133"/>
          <p:cNvSpPr/>
          <p:nvPr/>
        </p:nvSpPr>
        <p:spPr>
          <a:xfrm>
            <a:off x="5751513" y="4418013"/>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a:latin typeface="Trebuchet MS" pitchFamily="34" charset="0"/>
              </a:rPr>
              <a:t>7</a:t>
            </a:r>
            <a:endParaRPr lang="en-US" sz="1100" b="1" dirty="0" smtClean="0">
              <a:latin typeface="Trebuchet MS" pitchFamily="34" charset="0"/>
            </a:endParaRPr>
          </a:p>
        </p:txBody>
      </p:sp>
      <p:sp>
        <p:nvSpPr>
          <p:cNvPr id="144" name="Rounded Rectangle 143"/>
          <p:cNvSpPr/>
          <p:nvPr/>
        </p:nvSpPr>
        <p:spPr>
          <a:xfrm>
            <a:off x="1169988" y="4314825"/>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a:latin typeface="Trebuchet MS" pitchFamily="34" charset="0"/>
              </a:rPr>
              <a:t>6</a:t>
            </a:r>
            <a:endParaRPr lang="en-US" sz="1100" b="1" dirty="0" smtClean="0">
              <a:latin typeface="Trebuchet MS" pitchFamily="34" charset="0"/>
            </a:endParaRPr>
          </a:p>
        </p:txBody>
      </p:sp>
      <p:sp>
        <p:nvSpPr>
          <p:cNvPr id="145" name="Rounded Rectangle 144"/>
          <p:cNvSpPr/>
          <p:nvPr/>
        </p:nvSpPr>
        <p:spPr>
          <a:xfrm>
            <a:off x="1709738" y="1754188"/>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3</a:t>
            </a:r>
          </a:p>
        </p:txBody>
      </p:sp>
      <p:sp>
        <p:nvSpPr>
          <p:cNvPr id="146" name="Rounded Rectangle 145"/>
          <p:cNvSpPr/>
          <p:nvPr/>
        </p:nvSpPr>
        <p:spPr>
          <a:xfrm>
            <a:off x="1042988" y="3300413"/>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4</a:t>
            </a:r>
          </a:p>
        </p:txBody>
      </p:sp>
      <p:sp>
        <p:nvSpPr>
          <p:cNvPr id="151" name="Rounded Rectangle 150"/>
          <p:cNvSpPr/>
          <p:nvPr/>
        </p:nvSpPr>
        <p:spPr>
          <a:xfrm>
            <a:off x="6038850" y="3571875"/>
            <a:ext cx="487363" cy="2413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5(ii)</a:t>
            </a:r>
          </a:p>
        </p:txBody>
      </p:sp>
      <p:sp>
        <p:nvSpPr>
          <p:cNvPr id="152" name="Rounded Rectangle 151"/>
          <p:cNvSpPr/>
          <p:nvPr/>
        </p:nvSpPr>
        <p:spPr>
          <a:xfrm>
            <a:off x="5559425" y="2309813"/>
            <a:ext cx="534988" cy="246062"/>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a:latin typeface="Trebuchet MS" pitchFamily="34" charset="0"/>
              </a:rPr>
              <a:t>5</a:t>
            </a:r>
            <a:r>
              <a:rPr lang="en-US" sz="1100" b="1" dirty="0" smtClean="0">
                <a:latin typeface="Trebuchet MS" pitchFamily="34" charset="0"/>
              </a:rPr>
              <a:t>(iii)</a:t>
            </a:r>
          </a:p>
        </p:txBody>
      </p:sp>
      <p:sp>
        <p:nvSpPr>
          <p:cNvPr id="153" name="Rounded Rectangle 152"/>
          <p:cNvSpPr/>
          <p:nvPr/>
        </p:nvSpPr>
        <p:spPr>
          <a:xfrm>
            <a:off x="6732588" y="1625600"/>
            <a:ext cx="566737" cy="26193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100" b="1" dirty="0" smtClean="0">
                <a:latin typeface="Trebuchet MS" pitchFamily="34" charset="0"/>
              </a:rPr>
              <a:t>5(iv)</a:t>
            </a:r>
          </a:p>
        </p:txBody>
      </p:sp>
      <p:pic>
        <p:nvPicPr>
          <p:cNvPr id="37936"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5362575"/>
            <a:ext cx="1793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7"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5524500"/>
            <a:ext cx="180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8"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5362575"/>
            <a:ext cx="1793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9"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5527675"/>
            <a:ext cx="177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0"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5527675"/>
            <a:ext cx="1809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p:nvPr/>
        </p:nvCxnSpPr>
        <p:spPr bwMode="auto">
          <a:xfrm rot="10800000" flipV="1">
            <a:off x="6200775" y="1565275"/>
            <a:ext cx="1346200" cy="0"/>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2265363" y="904875"/>
            <a:ext cx="4187825" cy="13795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a:solidFill>
                <a:schemeClr val="tx1"/>
              </a:solidFill>
              <a:cs typeface="Arial" pitchFamily="34" charset="0"/>
            </a:endParaRPr>
          </a:p>
        </p:txBody>
      </p:sp>
      <p:sp>
        <p:nvSpPr>
          <p:cNvPr id="96" name="Rectangle 65"/>
          <p:cNvSpPr>
            <a:spLocks noChangeArrowheads="1"/>
          </p:cNvSpPr>
          <p:nvPr/>
        </p:nvSpPr>
        <p:spPr bwMode="invGray">
          <a:xfrm>
            <a:off x="4506913" y="1055688"/>
            <a:ext cx="1836737" cy="1041400"/>
          </a:xfrm>
          <a:prstGeom prst="rect">
            <a:avLst/>
          </a:prstGeom>
          <a:solidFill>
            <a:schemeClr val="accent2">
              <a:lumMod val="50000"/>
            </a:schemeClr>
          </a:solidFill>
          <a:ln w="6350">
            <a:solidFill>
              <a:schemeClr val="tx1"/>
            </a:solidFill>
            <a:prstDash val="sysDot"/>
            <a:miter lim="800000"/>
            <a:headEnd/>
            <a:tailEnd/>
          </a:ln>
        </p:spPr>
        <p:txBody>
          <a:bodyPr tIns="0" bIns="0" anchor="ctr"/>
          <a:lstStyle/>
          <a:p>
            <a:pPr algn="ctr">
              <a:spcAft>
                <a:spcPts val="1000"/>
              </a:spcAft>
              <a:defRPr/>
            </a:pPr>
            <a:r>
              <a:rPr lang="en-US" sz="1200" b="1" dirty="0">
                <a:solidFill>
                  <a:schemeClr val="bg1"/>
                </a:solidFill>
              </a:rPr>
              <a:t>Company                 (Purchaser)</a:t>
            </a:r>
          </a:p>
        </p:txBody>
      </p:sp>
      <p:sp>
        <p:nvSpPr>
          <p:cNvPr id="102" name="Rectangle 65"/>
          <p:cNvSpPr>
            <a:spLocks noChangeArrowheads="1"/>
          </p:cNvSpPr>
          <p:nvPr/>
        </p:nvSpPr>
        <p:spPr bwMode="invGray">
          <a:xfrm>
            <a:off x="2368550" y="1055688"/>
            <a:ext cx="1943100" cy="1047750"/>
          </a:xfrm>
          <a:prstGeom prst="rect">
            <a:avLst/>
          </a:prstGeom>
          <a:solidFill>
            <a:schemeClr val="accent2">
              <a:lumMod val="50000"/>
            </a:schemeClr>
          </a:solidFill>
          <a:ln w="6350">
            <a:solidFill>
              <a:schemeClr val="tx1"/>
            </a:solidFill>
            <a:prstDash val="sysDot"/>
            <a:miter lim="800000"/>
            <a:headEnd/>
            <a:tailEnd/>
          </a:ln>
        </p:spPr>
        <p:txBody>
          <a:bodyPr tIns="0" bIns="0" anchor="ctr"/>
          <a:lstStyle/>
          <a:p>
            <a:pPr algn="ctr" defTabSz="914400">
              <a:defRPr/>
            </a:pPr>
            <a:r>
              <a:rPr lang="en-US" altLang="zh-CN" sz="1200" b="1" dirty="0">
                <a:solidFill>
                  <a:schemeClr val="bg1"/>
                </a:solidFill>
              </a:rPr>
              <a:t>Company                        (</a:t>
            </a:r>
            <a:r>
              <a:rPr lang="en-US" altLang="zh-CN" sz="1200" b="1" dirty="0" err="1">
                <a:solidFill>
                  <a:schemeClr val="bg1"/>
                </a:solidFill>
              </a:rPr>
              <a:t>Wakeel</a:t>
            </a:r>
            <a:r>
              <a:rPr lang="en-US" altLang="zh-CN" sz="1200" b="1" dirty="0">
                <a:solidFill>
                  <a:schemeClr val="bg1"/>
                </a:solidFill>
              </a:rPr>
              <a:t>/Original Owner/Lessee/ Obligor)</a:t>
            </a:r>
          </a:p>
        </p:txBody>
      </p:sp>
      <p:sp>
        <p:nvSpPr>
          <p:cNvPr id="37945" name="Line 98"/>
          <p:cNvSpPr>
            <a:spLocks noChangeShapeType="1"/>
          </p:cNvSpPr>
          <p:nvPr/>
        </p:nvSpPr>
        <p:spPr bwMode="auto">
          <a:xfrm>
            <a:off x="4387850" y="827088"/>
            <a:ext cx="0" cy="2222500"/>
          </a:xfrm>
          <a:prstGeom prst="line">
            <a:avLst/>
          </a:prstGeom>
          <a:noFill/>
          <a:ln w="19050">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MY"/>
          </a:p>
        </p:txBody>
      </p:sp>
      <p:sp>
        <p:nvSpPr>
          <p:cNvPr id="37946" name="Rectangle 69"/>
          <p:cNvSpPr>
            <a:spLocks noChangeArrowheads="1"/>
          </p:cNvSpPr>
          <p:nvPr/>
        </p:nvSpPr>
        <p:spPr bwMode="gray">
          <a:xfrm>
            <a:off x="3617913" y="3170238"/>
            <a:ext cx="1468437" cy="8921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GB" sz="1200" b="1"/>
              <a:t>SPV</a:t>
            </a:r>
          </a:p>
          <a:p>
            <a:pPr algn="ctr" defTabSz="914400"/>
            <a:r>
              <a:rPr lang="en-GB" sz="1200" b="1"/>
              <a:t> (Trustee) </a:t>
            </a:r>
            <a:endParaRPr lang="en-US" sz="1200" b="1"/>
          </a:p>
        </p:txBody>
      </p:sp>
      <p:sp>
        <p:nvSpPr>
          <p:cNvPr id="99" name="Rectangle 34"/>
          <p:cNvSpPr>
            <a:spLocks noChangeArrowheads="1"/>
          </p:cNvSpPr>
          <p:nvPr/>
        </p:nvSpPr>
        <p:spPr bwMode="invGray">
          <a:xfrm>
            <a:off x="7567613" y="1208088"/>
            <a:ext cx="1265237" cy="3049587"/>
          </a:xfrm>
          <a:prstGeom prst="rect">
            <a:avLst/>
          </a:prstGeom>
          <a:solidFill>
            <a:schemeClr val="bg2">
              <a:lumMod val="75000"/>
            </a:schemeClr>
          </a:solidFill>
          <a:ln w="9525">
            <a:solidFill>
              <a:schemeClr val="tx1"/>
            </a:solidFill>
            <a:prstDash val="sysDot"/>
            <a:miter lim="800000"/>
            <a:headEnd/>
            <a:tailEnd/>
          </a:ln>
        </p:spPr>
        <p:txBody>
          <a:bodyPr/>
          <a:lstStyle/>
          <a:p>
            <a:pPr algn="ctr">
              <a:spcAft>
                <a:spcPts val="1000"/>
              </a:spcAft>
              <a:defRPr/>
            </a:pPr>
            <a:endParaRPr lang="en-US" sz="1200" b="1" dirty="0">
              <a:cs typeface="Arial" pitchFamily="34" charset="0"/>
            </a:endParaRPr>
          </a:p>
          <a:p>
            <a:pPr algn="ctr">
              <a:spcAft>
                <a:spcPts val="1000"/>
              </a:spcAft>
              <a:defRPr/>
            </a:pPr>
            <a:endParaRPr lang="en-US" sz="1200" b="1" dirty="0">
              <a:cs typeface="Arial" pitchFamily="34" charset="0"/>
            </a:endParaRPr>
          </a:p>
          <a:p>
            <a:pPr algn="ctr">
              <a:spcAft>
                <a:spcPts val="1000"/>
              </a:spcAft>
              <a:defRPr/>
            </a:pPr>
            <a:endParaRPr lang="en-US" sz="1200" b="1" dirty="0">
              <a:cs typeface="Arial" pitchFamily="34" charset="0"/>
            </a:endParaRPr>
          </a:p>
          <a:p>
            <a:pPr algn="ctr">
              <a:spcAft>
                <a:spcPts val="1000"/>
              </a:spcAft>
              <a:defRPr/>
            </a:pPr>
            <a:endParaRPr lang="en-US" sz="1200" b="1" dirty="0">
              <a:cs typeface="Arial" pitchFamily="34" charset="0"/>
            </a:endParaRPr>
          </a:p>
          <a:p>
            <a:pPr algn="ctr">
              <a:spcAft>
                <a:spcPts val="1000"/>
              </a:spcAft>
              <a:defRPr/>
            </a:pPr>
            <a:r>
              <a:rPr lang="en-US" sz="1200" b="1" dirty="0">
                <a:cs typeface="Arial" pitchFamily="34" charset="0"/>
              </a:rPr>
              <a:t>Bursa </a:t>
            </a:r>
            <a:r>
              <a:rPr lang="en-US" sz="1200" b="1" dirty="0" err="1">
                <a:cs typeface="Arial" pitchFamily="34" charset="0"/>
              </a:rPr>
              <a:t>Suq</a:t>
            </a:r>
            <a:r>
              <a:rPr lang="en-US" sz="1200" b="1" dirty="0">
                <a:cs typeface="Arial" pitchFamily="34" charset="0"/>
              </a:rPr>
              <a:t>          Al-</a:t>
            </a:r>
            <a:r>
              <a:rPr lang="en-US" sz="1200" b="1" dirty="0" err="1">
                <a:cs typeface="Arial" pitchFamily="34" charset="0"/>
              </a:rPr>
              <a:t>Sila</a:t>
            </a:r>
            <a:r>
              <a:rPr lang="en-US" sz="1200" b="1" dirty="0">
                <a:cs typeface="Arial" pitchFamily="34" charset="0"/>
              </a:rPr>
              <a:t>’</a:t>
            </a:r>
            <a:endParaRPr lang="en-US" sz="1200" dirty="0">
              <a:cs typeface="Arial" pitchFamily="34" charset="0"/>
            </a:endParaRPr>
          </a:p>
        </p:txBody>
      </p:sp>
      <p:sp>
        <p:nvSpPr>
          <p:cNvPr id="101" name="Rectangle 34"/>
          <p:cNvSpPr>
            <a:spLocks noChangeArrowheads="1"/>
          </p:cNvSpPr>
          <p:nvPr/>
        </p:nvSpPr>
        <p:spPr bwMode="invGray">
          <a:xfrm>
            <a:off x="7662863" y="1416050"/>
            <a:ext cx="1103312" cy="576263"/>
          </a:xfrm>
          <a:prstGeom prst="rect">
            <a:avLst/>
          </a:prstGeom>
          <a:solidFill>
            <a:schemeClr val="accent1">
              <a:lumMod val="20000"/>
              <a:lumOff val="80000"/>
            </a:schemeClr>
          </a:solidFill>
          <a:ln w="9525">
            <a:solidFill>
              <a:srgbClr val="336699"/>
            </a:solidFill>
            <a:prstDash val="sysDot"/>
            <a:miter lim="800000"/>
            <a:headEnd/>
            <a:tailEnd/>
          </a:ln>
        </p:spPr>
        <p:txBody>
          <a:bodyPr anchor="ctr"/>
          <a:lstStyle/>
          <a:p>
            <a:pPr algn="ctr">
              <a:spcAft>
                <a:spcPts val="1000"/>
              </a:spcAft>
              <a:defRPr/>
            </a:pPr>
            <a:r>
              <a:rPr lang="en-US" sz="1200" b="1" dirty="0"/>
              <a:t>Commodity Buyer</a:t>
            </a:r>
            <a:endParaRPr lang="en-US" sz="1200" dirty="0"/>
          </a:p>
        </p:txBody>
      </p:sp>
      <p:sp>
        <p:nvSpPr>
          <p:cNvPr id="104" name="Rectangle 34"/>
          <p:cNvSpPr>
            <a:spLocks noChangeArrowheads="1"/>
          </p:cNvSpPr>
          <p:nvPr/>
        </p:nvSpPr>
        <p:spPr bwMode="invGray">
          <a:xfrm>
            <a:off x="7662863" y="3216275"/>
            <a:ext cx="1089025" cy="573088"/>
          </a:xfrm>
          <a:prstGeom prst="rect">
            <a:avLst/>
          </a:prstGeom>
          <a:solidFill>
            <a:schemeClr val="accent1">
              <a:lumMod val="20000"/>
              <a:lumOff val="80000"/>
            </a:schemeClr>
          </a:solidFill>
          <a:ln w="9525">
            <a:solidFill>
              <a:srgbClr val="336699"/>
            </a:solidFill>
            <a:prstDash val="sysDot"/>
            <a:miter lim="800000"/>
            <a:headEnd/>
            <a:tailEnd/>
          </a:ln>
        </p:spPr>
        <p:txBody>
          <a:bodyPr anchor="ctr"/>
          <a:lstStyle/>
          <a:p>
            <a:pPr algn="ctr">
              <a:spcAft>
                <a:spcPts val="1000"/>
              </a:spcAft>
              <a:defRPr/>
            </a:pPr>
            <a:r>
              <a:rPr lang="en-US" sz="1200" b="1" dirty="0"/>
              <a:t>Commodity Suppliers</a:t>
            </a:r>
            <a:endParaRPr lang="en-US" sz="1200" dirty="0"/>
          </a:p>
        </p:txBody>
      </p:sp>
      <p:sp>
        <p:nvSpPr>
          <p:cNvPr id="37950" name="Slide Number Placeholder 4"/>
          <p:cNvSpPr txBox="1">
            <a:spLocks/>
          </p:cNvSpPr>
          <p:nvPr/>
        </p:nvSpPr>
        <p:spPr bwMode="auto">
          <a:xfrm>
            <a:off x="6757988" y="6453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6E12B3E5-760C-4C19-842A-0C240BE87D5E}" type="slidenum">
              <a:rPr lang="en-US" sz="1100" b="1">
                <a:solidFill>
                  <a:srgbClr val="000000"/>
                </a:solidFill>
              </a:rPr>
              <a:pPr algn="r" eaLnBrk="1" hangingPunct="1"/>
              <a:t>26</a:t>
            </a:fld>
            <a:endParaRPr lang="en-US" sz="1100" b="1">
              <a:solidFill>
                <a:srgbClr val="000000"/>
              </a:solidFill>
            </a:endParaRPr>
          </a:p>
        </p:txBody>
      </p:sp>
      <p:sp>
        <p:nvSpPr>
          <p:cNvPr id="71" name="Title 2"/>
          <p:cNvSpPr>
            <a:spLocks noGrp="1"/>
          </p:cNvSpPr>
          <p:nvPr>
            <p:ph type="title"/>
          </p:nvPr>
        </p:nvSpPr>
        <p:spPr bwMode="auto">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Wakalah</a:t>
            </a:r>
            <a:r>
              <a:rPr lang="en-US" sz="1600" b="1" dirty="0" smtClean="0">
                <a:solidFill>
                  <a:srgbClr val="0070C0"/>
                </a:solidFill>
                <a:latin typeface="Trebuchet MS" pitchFamily="34" charset="0"/>
              </a:rPr>
              <a:t> (Agency)</a:t>
            </a:r>
          </a:p>
        </p:txBody>
      </p:sp>
    </p:spTree>
    <p:extLst>
      <p:ext uri="{BB962C8B-B14F-4D97-AF65-F5344CB8AC3E}">
        <p14:creationId xmlns:p14="http://schemas.microsoft.com/office/powerpoint/2010/main" val="4094211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9AB67A-D6EC-4BF4-A0CD-E1A4F97869DC}" type="slidenum">
              <a:rPr lang="en-US" smtClean="0"/>
              <a:pPr>
                <a:defRPr/>
              </a:pPr>
              <a:t>27</a:t>
            </a:fld>
            <a:endParaRPr lang="en-US" dirty="0"/>
          </a:p>
        </p:txBody>
      </p:sp>
      <p:sp>
        <p:nvSpPr>
          <p:cNvPr id="6"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Wakalah</a:t>
            </a:r>
            <a:r>
              <a:rPr lang="en-US" sz="1600" b="1" dirty="0" smtClean="0">
                <a:solidFill>
                  <a:srgbClr val="0070C0"/>
                </a:solidFill>
                <a:latin typeface="Trebuchet MS" pitchFamily="34" charset="0"/>
              </a:rPr>
              <a:t> (</a:t>
            </a:r>
            <a:r>
              <a:rPr lang="en-US" sz="1600" b="1" dirty="0" smtClean="0">
                <a:solidFill>
                  <a:srgbClr val="0070C0"/>
                </a:solidFill>
              </a:rPr>
              <a:t>Agency</a:t>
            </a:r>
            <a:r>
              <a:rPr lang="en-US" sz="1600" b="1" dirty="0" smtClean="0">
                <a:solidFill>
                  <a:srgbClr val="0070C0"/>
                </a:solidFill>
                <a:latin typeface="Trebuchet MS" pitchFamily="34" charset="0"/>
              </a:rPr>
              <a:t>)</a:t>
            </a:r>
          </a:p>
          <a:p>
            <a:pPr defTabSz="911225" eaLnBrk="0" hangingPunct="0"/>
            <a:r>
              <a:rPr lang="en-US" sz="1400" b="1" dirty="0">
                <a:solidFill>
                  <a:prstClr val="black"/>
                </a:solidFill>
              </a:rPr>
              <a:t>Case Study: Government of </a:t>
            </a:r>
            <a:r>
              <a:rPr lang="en-US" sz="1400" b="1" dirty="0" smtClean="0">
                <a:solidFill>
                  <a:prstClr val="black"/>
                </a:solidFill>
              </a:rPr>
              <a:t>Malaysia USD2,000million Certificates</a:t>
            </a:r>
            <a:endParaRPr lang="en-US" sz="1400" b="1" dirty="0">
              <a:solidFill>
                <a:prstClr val="black"/>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62" y="1091379"/>
            <a:ext cx="8512887" cy="472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9778" y="6038660"/>
            <a:ext cx="8472274" cy="276999"/>
          </a:xfrm>
          <a:prstGeom prst="rect">
            <a:avLst/>
          </a:prstGeom>
          <a:noFill/>
        </p:spPr>
        <p:txBody>
          <a:bodyPr wrap="square" rtlCol="0">
            <a:spAutoFit/>
          </a:bodyPr>
          <a:lstStyle/>
          <a:p>
            <a:r>
              <a:rPr lang="en-US" sz="1200" i="1" dirty="0"/>
              <a:t>This structure diagram was extracted from the prospectus dated </a:t>
            </a:r>
            <a:r>
              <a:rPr lang="en-US" sz="1200" i="1" dirty="0" smtClean="0"/>
              <a:t>28 June 2011.</a:t>
            </a:r>
            <a:endParaRPr lang="en-MY" sz="1200" i="1" dirty="0"/>
          </a:p>
        </p:txBody>
      </p:sp>
    </p:spTree>
    <p:extLst>
      <p:ext uri="{BB962C8B-B14F-4D97-AF65-F5344CB8AC3E}">
        <p14:creationId xmlns:p14="http://schemas.microsoft.com/office/powerpoint/2010/main" val="164006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797300" y="1057103"/>
            <a:ext cx="5175251" cy="19654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latin typeface="Trebuchet MS" pitchFamily="34" charset="0"/>
            </a:endParaRPr>
          </a:p>
        </p:txBody>
      </p:sp>
      <p:sp>
        <p:nvSpPr>
          <p:cNvPr id="87" name="Rectangle 86"/>
          <p:cNvSpPr/>
          <p:nvPr/>
        </p:nvSpPr>
        <p:spPr>
          <a:xfrm>
            <a:off x="7778581" y="1539703"/>
            <a:ext cx="1116000" cy="684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Trebuchet MS" pitchFamily="34" charset="0"/>
            </a:endParaRPr>
          </a:p>
        </p:txBody>
      </p:sp>
      <p:sp>
        <p:nvSpPr>
          <p:cNvPr id="70" name="Rectangle 69"/>
          <p:cNvSpPr/>
          <p:nvPr/>
        </p:nvSpPr>
        <p:spPr>
          <a:xfrm>
            <a:off x="6524625" y="3022598"/>
            <a:ext cx="2448000" cy="3276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bIns="72000" rtlCol="0" anchor="ctr"/>
          <a:lstStyle/>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r>
              <a:rPr lang="en-GB" sz="1200" b="1" dirty="0" smtClean="0">
                <a:solidFill>
                  <a:schemeClr val="tx1"/>
                </a:solidFill>
                <a:latin typeface="Trebuchet MS" pitchFamily="34" charset="0"/>
              </a:rPr>
              <a:t>Intangible Asset (Commodity </a:t>
            </a:r>
            <a:r>
              <a:rPr lang="en-GB" sz="1200" b="1" dirty="0" err="1" smtClean="0">
                <a:solidFill>
                  <a:schemeClr val="tx1"/>
                </a:solidFill>
                <a:latin typeface="Trebuchet MS" pitchFamily="34" charset="0"/>
              </a:rPr>
              <a:t>Murabahah</a:t>
            </a:r>
            <a:r>
              <a:rPr lang="en-GB" sz="1200" b="1" dirty="0" smtClean="0">
                <a:solidFill>
                  <a:schemeClr val="tx1"/>
                </a:solidFill>
                <a:latin typeface="Trebuchet MS" pitchFamily="34" charset="0"/>
              </a:rPr>
              <a:t>) </a:t>
            </a:r>
            <a:r>
              <a:rPr lang="en-GB" sz="900" dirty="0" smtClean="0">
                <a:solidFill>
                  <a:schemeClr val="tx1"/>
                </a:solidFill>
                <a:latin typeface="Trebuchet MS" pitchFamily="34" charset="0"/>
              </a:rPr>
              <a:t>(&lt;</a:t>
            </a:r>
            <a:r>
              <a:rPr lang="en-GB" sz="900" dirty="0" smtClean="0">
                <a:solidFill>
                  <a:schemeClr val="tx1"/>
                </a:solidFill>
                <a:latin typeface="Trebuchet MS" pitchFamily="34" charset="0"/>
              </a:rPr>
              <a:t>66% outstanding </a:t>
            </a:r>
            <a:r>
              <a:rPr lang="en-GB" sz="900" dirty="0" err="1" smtClean="0">
                <a:solidFill>
                  <a:schemeClr val="tx1"/>
                </a:solidFill>
                <a:latin typeface="Trebuchet MS" pitchFamily="34" charset="0"/>
              </a:rPr>
              <a:t>Sukuk</a:t>
            </a:r>
            <a:r>
              <a:rPr lang="en-GB" sz="900" dirty="0" smtClean="0">
                <a:solidFill>
                  <a:schemeClr val="tx1"/>
                </a:solidFill>
                <a:latin typeface="Trebuchet MS" pitchFamily="34" charset="0"/>
              </a:rPr>
              <a:t> proceeds at all times)</a:t>
            </a:r>
          </a:p>
        </p:txBody>
      </p:sp>
      <p:sp>
        <p:nvSpPr>
          <p:cNvPr id="69" name="Rectangle 68"/>
          <p:cNvSpPr/>
          <p:nvPr/>
        </p:nvSpPr>
        <p:spPr>
          <a:xfrm>
            <a:off x="3797300" y="3022600"/>
            <a:ext cx="2727325" cy="3276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endParaRPr lang="en-GB" dirty="0" smtClean="0">
              <a:latin typeface="Trebuchet MS" pitchFamily="34" charset="0"/>
            </a:endParaRPr>
          </a:p>
          <a:p>
            <a:pPr algn="ctr"/>
            <a:r>
              <a:rPr lang="en-GB" sz="1200" b="1" dirty="0" smtClean="0">
                <a:solidFill>
                  <a:schemeClr val="tx1"/>
                </a:solidFill>
                <a:latin typeface="Trebuchet MS" pitchFamily="34" charset="0"/>
              </a:rPr>
              <a:t>Tangible Asset </a:t>
            </a:r>
          </a:p>
          <a:p>
            <a:pPr algn="ctr"/>
            <a:r>
              <a:rPr lang="en-GB" sz="900" dirty="0" smtClean="0">
                <a:solidFill>
                  <a:schemeClr val="tx1"/>
                </a:solidFill>
                <a:latin typeface="Trebuchet MS" pitchFamily="34" charset="0"/>
              </a:rPr>
              <a:t>(&gt;34% outstanding </a:t>
            </a:r>
            <a:r>
              <a:rPr lang="en-GB" sz="900" dirty="0" err="1" smtClean="0">
                <a:solidFill>
                  <a:schemeClr val="tx1"/>
                </a:solidFill>
                <a:latin typeface="Trebuchet MS" pitchFamily="34" charset="0"/>
              </a:rPr>
              <a:t>Sukuk</a:t>
            </a:r>
            <a:r>
              <a:rPr lang="en-GB" sz="900" dirty="0" smtClean="0">
                <a:solidFill>
                  <a:schemeClr val="tx1"/>
                </a:solidFill>
                <a:latin typeface="Trebuchet MS" pitchFamily="34" charset="0"/>
              </a:rPr>
              <a:t> proceeds at all times)</a:t>
            </a:r>
            <a:endParaRPr lang="en-GB" sz="900" dirty="0">
              <a:solidFill>
                <a:schemeClr val="tx1"/>
              </a:solidFill>
              <a:latin typeface="Trebuchet MS"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12310272"/>
              </p:ext>
            </p:extLst>
          </p:nvPr>
        </p:nvGraphicFramePr>
        <p:xfrm>
          <a:off x="94017" y="746984"/>
          <a:ext cx="3542442" cy="259038"/>
        </p:xfrm>
        <a:graphic>
          <a:graphicData uri="http://schemas.openxmlformats.org/drawingml/2006/table">
            <a:tbl>
              <a:tblPr firstRow="1" bandRow="1">
                <a:tableStyleId>{5C22544A-7EE6-4342-B048-85BDC9FD1C3A}</a:tableStyleId>
              </a:tblPr>
              <a:tblGrid>
                <a:gridCol w="3542442"/>
              </a:tblGrid>
              <a:tr h="198078">
                <a:tc>
                  <a:txBody>
                    <a:bodyPr/>
                    <a:lstStyle/>
                    <a:p>
                      <a:pPr algn="ctr" fontAlgn="auto">
                        <a:spcBef>
                          <a:spcPts val="0"/>
                        </a:spcBef>
                        <a:spcAft>
                          <a:spcPts val="0"/>
                        </a:spcAft>
                        <a:defRPr/>
                      </a:pPr>
                      <a:r>
                        <a:rPr lang="en-US" sz="1100" b="1" baseline="0" dirty="0" smtClean="0">
                          <a:solidFill>
                            <a:schemeClr val="tx1"/>
                          </a:solidFill>
                          <a:latin typeface="Trebuchet MS" pitchFamily="34" charset="0"/>
                          <a:ea typeface="+mn-ea"/>
                          <a:cs typeface="Calibri"/>
                        </a:rPr>
                        <a:t>Islamic Structure Challenges and Highlights</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nvGraphicFramePr>
        <p:xfrm>
          <a:off x="3810000" y="721584"/>
          <a:ext cx="5187951" cy="279400"/>
        </p:xfrm>
        <a:graphic>
          <a:graphicData uri="http://schemas.openxmlformats.org/drawingml/2006/table">
            <a:tbl>
              <a:tblPr firstRow="1" bandRow="1">
                <a:tableStyleId>{5C22544A-7EE6-4342-B048-85BDC9FD1C3A}</a:tableStyleId>
              </a:tblPr>
              <a:tblGrid>
                <a:gridCol w="5187951"/>
              </a:tblGrid>
              <a:tr h="279400">
                <a:tc>
                  <a:txBody>
                    <a:bodyPr/>
                    <a:lstStyle/>
                    <a:p>
                      <a:pPr algn="ctr" fontAlgn="auto">
                        <a:spcBef>
                          <a:spcPts val="0"/>
                        </a:spcBef>
                        <a:spcAft>
                          <a:spcPts val="0"/>
                        </a:spcAft>
                        <a:defRPr/>
                      </a:pPr>
                      <a:r>
                        <a:rPr lang="en-US" sz="1100" b="1" baseline="0" dirty="0" smtClean="0">
                          <a:solidFill>
                            <a:schemeClr val="tx1"/>
                          </a:solidFill>
                          <a:latin typeface="Trebuchet MS" pitchFamily="34" charset="0"/>
                          <a:ea typeface="+mn-ea"/>
                          <a:cs typeface="Calibri"/>
                        </a:rPr>
                        <a:t>Structure and Diagram of </a:t>
                      </a:r>
                      <a:r>
                        <a:rPr lang="en-US" sz="1100" b="1" baseline="0" dirty="0" err="1" smtClean="0">
                          <a:solidFill>
                            <a:schemeClr val="tx1"/>
                          </a:solidFill>
                          <a:latin typeface="Trebuchet MS" pitchFamily="34" charset="0"/>
                          <a:ea typeface="+mn-ea"/>
                          <a:cs typeface="Calibri"/>
                        </a:rPr>
                        <a:t>Cashflows</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17" name="TextBox 16"/>
          <p:cNvSpPr txBox="1">
            <a:spLocks noChangeArrowheads="1"/>
          </p:cNvSpPr>
          <p:nvPr/>
        </p:nvSpPr>
        <p:spPr bwMode="auto">
          <a:xfrm>
            <a:off x="17816" y="1014561"/>
            <a:ext cx="3779484" cy="5264321"/>
          </a:xfrm>
          <a:prstGeom prst="rect">
            <a:avLst/>
          </a:prstGeom>
          <a:noFill/>
          <a:ln w="9525">
            <a:noFill/>
            <a:miter lim="800000"/>
            <a:headEnd/>
            <a:tailEnd/>
          </a:ln>
        </p:spPr>
        <p:txBody>
          <a:bodyPr lIns="0" rIns="180000" bIns="0"/>
          <a:lstStyle/>
          <a:p>
            <a:pPr marL="344488" lvl="1" indent="-225425" algn="just">
              <a:spcBef>
                <a:spcPts val="300"/>
              </a:spcBef>
              <a:spcAft>
                <a:spcPts val="600"/>
              </a:spcAft>
              <a:buFont typeface="Wingdings" pitchFamily="2" charset="2"/>
              <a:buChar char="§"/>
              <a:defRPr/>
            </a:pPr>
            <a:r>
              <a:rPr lang="en-US" sz="980" dirty="0" smtClean="0">
                <a:latin typeface="Trebuchet MS" pitchFamily="34" charset="0"/>
                <a:ea typeface="ＭＳ Ｐゴシック" charset="-128"/>
              </a:rPr>
              <a:t>MEXIM’s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issuance was designed to raise Islamic funding to build </a:t>
            </a:r>
            <a:r>
              <a:rPr lang="en-US" sz="980" dirty="0" smtClean="0">
                <a:ea typeface="ＭＳ Ｐゴシック" charset="-128"/>
              </a:rPr>
              <a:t>MEXIM’s</a:t>
            </a:r>
            <a:r>
              <a:rPr lang="en-US" sz="980" dirty="0" smtClean="0">
                <a:latin typeface="Trebuchet MS" pitchFamily="34" charset="0"/>
                <a:ea typeface="ＭＳ Ｐゴシック" charset="-128"/>
              </a:rPr>
              <a:t> </a:t>
            </a:r>
            <a:r>
              <a:rPr lang="en-US" sz="980" dirty="0" smtClean="0">
                <a:latin typeface="Trebuchet MS" pitchFamily="34" charset="0"/>
                <a:ea typeface="ＭＳ Ｐゴシック" charset="-128"/>
              </a:rPr>
              <a:t>Islamic banking and finance business.</a:t>
            </a:r>
          </a:p>
          <a:p>
            <a:pPr marL="344488" lvl="1" indent="-225425" algn="just">
              <a:spcBef>
                <a:spcPts val="300"/>
              </a:spcBef>
              <a:spcAft>
                <a:spcPts val="600"/>
              </a:spcAft>
              <a:buFont typeface="Wingdings" pitchFamily="2" charset="2"/>
              <a:buChar char="§"/>
              <a:defRPr/>
            </a:pPr>
            <a:r>
              <a:rPr lang="en-US" sz="980" dirty="0" smtClean="0">
                <a:latin typeface="Trebuchet MS" pitchFamily="34" charset="0"/>
                <a:ea typeface="ＭＳ Ｐゴシック" charset="-128"/>
              </a:rPr>
              <a:t>MEXIM’s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a:t>
            </a:r>
            <a:r>
              <a:rPr lang="en-US" sz="980" dirty="0" smtClean="0">
                <a:latin typeface="Trebuchet MS" pitchFamily="34" charset="0"/>
                <a:ea typeface="ＭＳ Ｐゴシック" charset="-128"/>
              </a:rPr>
              <a:t>were </a:t>
            </a:r>
            <a:r>
              <a:rPr lang="en-US" sz="980" dirty="0" smtClean="0">
                <a:latin typeface="Trebuchet MS" pitchFamily="34" charset="0"/>
                <a:ea typeface="ＭＳ Ｐゴシック" charset="-128"/>
              </a:rPr>
              <a:t>widely marketed to Middle Eastern based investors to promote and develop Malaysia’s global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market.</a:t>
            </a:r>
          </a:p>
          <a:p>
            <a:pPr marL="344488" lvl="1" indent="-225425" algn="just">
              <a:spcBef>
                <a:spcPts val="300"/>
              </a:spcBef>
              <a:spcAft>
                <a:spcPts val="600"/>
              </a:spcAft>
              <a:buFont typeface="Wingdings" pitchFamily="2" charset="2"/>
              <a:buChar char="§"/>
              <a:defRPr/>
            </a:pPr>
            <a:r>
              <a:rPr lang="en-US" sz="980" dirty="0" smtClean="0">
                <a:latin typeface="Trebuchet MS" pitchFamily="34" charset="0"/>
                <a:ea typeface="ＭＳ Ｐゴシック" charset="-128"/>
              </a:rPr>
              <a:t>Majority of Middle Eastern based investors only permit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with asset based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structures such as </a:t>
            </a:r>
            <a:r>
              <a:rPr lang="en-US" sz="980" dirty="0" err="1" smtClean="0">
                <a:latin typeface="Trebuchet MS" pitchFamily="34" charset="0"/>
                <a:ea typeface="ＭＳ Ｐゴシック" charset="-128"/>
              </a:rPr>
              <a:t>Ijarah</a:t>
            </a:r>
            <a:r>
              <a:rPr lang="en-US" sz="980" dirty="0" smtClean="0">
                <a:latin typeface="Trebuchet MS" pitchFamily="34" charset="0"/>
                <a:ea typeface="ＭＳ Ｐゴシック" charset="-128"/>
              </a:rPr>
              <a:t>, </a:t>
            </a:r>
            <a:r>
              <a:rPr lang="en-US" sz="980" dirty="0" err="1" smtClean="0">
                <a:latin typeface="Trebuchet MS" pitchFamily="34" charset="0"/>
                <a:ea typeface="ＭＳ Ｐゴシック" charset="-128"/>
              </a:rPr>
              <a:t>Musharakah</a:t>
            </a:r>
            <a:r>
              <a:rPr lang="en-US" sz="980" dirty="0" smtClean="0">
                <a:latin typeface="Trebuchet MS" pitchFamily="34" charset="0"/>
                <a:ea typeface="ＭＳ Ｐゴシック" charset="-128"/>
              </a:rPr>
              <a:t>, </a:t>
            </a:r>
            <a:r>
              <a:rPr lang="en-US" sz="980" dirty="0" err="1" smtClean="0">
                <a:latin typeface="Trebuchet MS" pitchFamily="34" charset="0"/>
                <a:ea typeface="ＭＳ Ｐゴシック" charset="-128"/>
              </a:rPr>
              <a:t>Mudarabah</a:t>
            </a:r>
            <a:r>
              <a:rPr lang="en-US" sz="980" dirty="0" smtClean="0">
                <a:latin typeface="Trebuchet MS" pitchFamily="34" charset="0"/>
                <a:ea typeface="ＭＳ Ｐゴシック" charset="-128"/>
              </a:rPr>
              <a:t> and </a:t>
            </a:r>
            <a:r>
              <a:rPr lang="en-US" sz="980" dirty="0" err="1" smtClean="0">
                <a:latin typeface="Trebuchet MS" pitchFamily="34" charset="0"/>
                <a:ea typeface="ＭＳ Ｐゴシック" charset="-128"/>
              </a:rPr>
              <a:t>Wakalah</a:t>
            </a:r>
            <a:r>
              <a:rPr lang="en-US" sz="980" dirty="0" smtClean="0">
                <a:latin typeface="Trebuchet MS" pitchFamily="34" charset="0"/>
                <a:ea typeface="ＭＳ Ｐゴシック" charset="-128"/>
              </a:rPr>
              <a:t> to be tradable.</a:t>
            </a:r>
            <a:endParaRPr lang="en-US" sz="980" dirty="0" smtClean="0">
              <a:latin typeface="Trebuchet MS" pitchFamily="34" charset="0"/>
            </a:endParaRPr>
          </a:p>
          <a:p>
            <a:pPr marL="344488" lvl="1" indent="-225425" algn="just">
              <a:spcBef>
                <a:spcPts val="300"/>
              </a:spcBef>
              <a:spcAft>
                <a:spcPts val="600"/>
              </a:spcAft>
              <a:buFont typeface="Wingdings" pitchFamily="2" charset="2"/>
              <a:buChar char="§"/>
              <a:defRPr/>
            </a:pPr>
            <a:r>
              <a:rPr lang="en-US" sz="980" dirty="0" smtClean="0">
                <a:latin typeface="Trebuchet MS" pitchFamily="34" charset="0"/>
                <a:ea typeface="ＭＳ Ｐゴシック" charset="-128"/>
              </a:rPr>
              <a:t>The following challenges were faced when  structuring MEXIM’s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a:t>
            </a:r>
          </a:p>
          <a:p>
            <a:pPr marL="534988" lvl="1" indent="-225425" algn="just">
              <a:spcBef>
                <a:spcPts val="300"/>
              </a:spcBef>
              <a:spcAft>
                <a:spcPts val="600"/>
              </a:spcAft>
              <a:buFont typeface="Wingdings" pitchFamily="2" charset="2"/>
              <a:buChar char="Ø"/>
              <a:defRPr/>
            </a:pPr>
            <a:r>
              <a:rPr lang="en-US" sz="980" dirty="0" smtClean="0">
                <a:latin typeface="Trebuchet MS" pitchFamily="34" charset="0"/>
                <a:ea typeface="ＭＳ Ｐゴシック" charset="-128"/>
              </a:rPr>
              <a:t>Islamic investors tradability requirements, requiring asset based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(backed by tangible assets);  and</a:t>
            </a:r>
          </a:p>
          <a:p>
            <a:pPr marL="534988" lvl="1" indent="-225425" algn="just">
              <a:spcBef>
                <a:spcPts val="300"/>
              </a:spcBef>
              <a:spcAft>
                <a:spcPts val="600"/>
              </a:spcAft>
              <a:buFont typeface="Wingdings" pitchFamily="2" charset="2"/>
              <a:buChar char="Ø"/>
              <a:defRPr/>
            </a:pPr>
            <a:r>
              <a:rPr lang="en-US" sz="980" dirty="0" smtClean="0">
                <a:latin typeface="Trebuchet MS" pitchFamily="34" charset="0"/>
                <a:ea typeface="ＭＳ Ｐゴシック" charset="-128"/>
              </a:rPr>
              <a:t>MEXIM’s lack of tangible assets to provide for its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given that it is a conventional bank.</a:t>
            </a:r>
          </a:p>
          <a:p>
            <a:pPr marL="344488" lvl="1" indent="-225425" algn="just">
              <a:spcBef>
                <a:spcPts val="300"/>
              </a:spcBef>
              <a:spcAft>
                <a:spcPts val="600"/>
              </a:spcAft>
              <a:buFont typeface="Wingdings" pitchFamily="2" charset="2"/>
              <a:buChar char="§"/>
              <a:defRPr/>
            </a:pPr>
            <a:r>
              <a:rPr lang="en-US" sz="980" dirty="0" smtClean="0">
                <a:latin typeface="Trebuchet MS" pitchFamily="34" charset="0"/>
                <a:ea typeface="ＭＳ Ｐゴシック" charset="-128"/>
              </a:rPr>
              <a:t>The </a:t>
            </a:r>
            <a:r>
              <a:rPr lang="en-US" sz="980" dirty="0" err="1" smtClean="0">
                <a:latin typeface="Trebuchet MS" pitchFamily="34" charset="0"/>
                <a:ea typeface="ＭＳ Ｐゴシック" charset="-128"/>
              </a:rPr>
              <a:t>Wakalah</a:t>
            </a:r>
            <a:r>
              <a:rPr lang="en-US" sz="980" dirty="0" smtClean="0">
                <a:latin typeface="Trebuchet MS" pitchFamily="34" charset="0"/>
                <a:ea typeface="ＭＳ Ｐゴシック" charset="-128"/>
              </a:rPr>
              <a:t> structure (as illustrated on the right) conceived for this exercise addressed the key issues faced by MEXIM with the following:</a:t>
            </a:r>
          </a:p>
          <a:p>
            <a:pPr marL="534988" lvl="2" indent="-225425" algn="just">
              <a:spcBef>
                <a:spcPts val="300"/>
              </a:spcBef>
              <a:spcAft>
                <a:spcPts val="600"/>
              </a:spcAft>
              <a:buFont typeface="Wingdings" pitchFamily="2" charset="2"/>
              <a:buChar char="Ø"/>
              <a:defRPr/>
            </a:pPr>
            <a:r>
              <a:rPr lang="en-US" sz="980" dirty="0" smtClean="0">
                <a:latin typeface="Trebuchet MS" pitchFamily="34" charset="0"/>
                <a:ea typeface="ＭＳ Ｐゴシック" charset="-128"/>
              </a:rPr>
              <a:t>MEXIM will only require to source/identify tangible assets of 34% of the </a:t>
            </a:r>
            <a:r>
              <a:rPr lang="en-US" sz="980" dirty="0" err="1" smtClean="0">
                <a:latin typeface="Trebuchet MS" pitchFamily="34" charset="0"/>
                <a:ea typeface="ＭＳ Ｐゴシック" charset="-128"/>
              </a:rPr>
              <a:t>Sukuk</a:t>
            </a:r>
            <a:r>
              <a:rPr lang="en-US" sz="980" dirty="0" smtClean="0">
                <a:latin typeface="Trebuchet MS" pitchFamily="34" charset="0"/>
                <a:ea typeface="ＭＳ Ｐゴシック" charset="-128"/>
              </a:rPr>
              <a:t> issuance proceeds;</a:t>
            </a:r>
          </a:p>
          <a:p>
            <a:pPr marL="534988" lvl="2" indent="-225425" algn="just">
              <a:spcBef>
                <a:spcPts val="300"/>
              </a:spcBef>
              <a:spcAft>
                <a:spcPts val="600"/>
              </a:spcAft>
              <a:buFont typeface="Wingdings" pitchFamily="2" charset="2"/>
              <a:buChar char="Ø"/>
              <a:defRPr/>
            </a:pPr>
            <a:r>
              <a:rPr lang="en-US" sz="980" dirty="0" smtClean="0">
                <a:latin typeface="Trebuchet MS" pitchFamily="34" charset="0"/>
                <a:ea typeface="ＭＳ Ｐゴシック" charset="-128"/>
              </a:rPr>
              <a:t>The tangible asset component can first be sourced externally and gradually substituted with MEXIM’s growing Islamic banking assets business through a substitution undertaking agreement; and</a:t>
            </a:r>
          </a:p>
          <a:p>
            <a:pPr marL="534988" lvl="2" indent="-225425" algn="just">
              <a:spcBef>
                <a:spcPts val="300"/>
              </a:spcBef>
              <a:spcAft>
                <a:spcPts val="600"/>
              </a:spcAft>
              <a:buFont typeface="Wingdings" pitchFamily="2" charset="2"/>
              <a:buChar char="Ø"/>
              <a:defRPr/>
            </a:pPr>
            <a:r>
              <a:rPr lang="en-US" sz="980" dirty="0" smtClean="0">
                <a:latin typeface="Trebuchet MS" pitchFamily="34" charset="0"/>
                <a:ea typeface="ＭＳ Ｐゴシック" charset="-128"/>
              </a:rPr>
              <a:t>The intangible asset component of the </a:t>
            </a:r>
            <a:r>
              <a:rPr lang="en-US" sz="980" dirty="0" err="1" smtClean="0">
                <a:latin typeface="Trebuchet MS" pitchFamily="34" charset="0"/>
                <a:ea typeface="ＭＳ Ｐゴシック" charset="-128"/>
              </a:rPr>
              <a:t>Wakalah</a:t>
            </a:r>
            <a:r>
              <a:rPr lang="en-US" sz="980" dirty="0" smtClean="0">
                <a:latin typeface="Trebuchet MS" pitchFamily="34" charset="0"/>
                <a:ea typeface="ＭＳ Ｐゴシック" charset="-128"/>
              </a:rPr>
              <a:t> portfolio (Commodity </a:t>
            </a:r>
            <a:r>
              <a:rPr lang="en-US" sz="980" dirty="0" err="1" smtClean="0">
                <a:latin typeface="Trebuchet MS" pitchFamily="34" charset="0"/>
                <a:ea typeface="ＭＳ Ｐゴシック" charset="-128"/>
              </a:rPr>
              <a:t>Murabahah</a:t>
            </a:r>
            <a:r>
              <a:rPr lang="en-US" sz="980" dirty="0" smtClean="0">
                <a:latin typeface="Trebuchet MS" pitchFamily="34" charset="0"/>
                <a:ea typeface="ＭＳ Ｐゴシック" charset="-128"/>
              </a:rPr>
              <a:t>) </a:t>
            </a:r>
            <a:r>
              <a:rPr lang="en-US" sz="980" dirty="0" smtClean="0">
                <a:latin typeface="Trebuchet MS" pitchFamily="34" charset="0"/>
                <a:ea typeface="ＭＳ Ｐゴシック" charset="-128"/>
              </a:rPr>
              <a:t>supports the remaining portion of </a:t>
            </a:r>
            <a:r>
              <a:rPr lang="en-US" sz="980" dirty="0" err="1" smtClean="0">
                <a:latin typeface="Trebuchet MS" pitchFamily="34" charset="0"/>
                <a:ea typeface="ＭＳ Ｐゴシック" charset="-128"/>
              </a:rPr>
              <a:t>Wakala</a:t>
            </a:r>
            <a:r>
              <a:rPr lang="en-US" sz="980" dirty="0" err="1" smtClean="0">
                <a:ea typeface="ＭＳ Ｐゴシック" charset="-128"/>
              </a:rPr>
              <a:t>h</a:t>
            </a:r>
            <a:r>
              <a:rPr lang="en-US" sz="980" dirty="0" smtClean="0">
                <a:ea typeface="ＭＳ Ｐゴシック" charset="-128"/>
              </a:rPr>
              <a:t> portfolio to reduce the required tangible assets.</a:t>
            </a:r>
            <a:endParaRPr lang="en-US" sz="980" dirty="0" smtClean="0">
              <a:latin typeface="Trebuchet MS" pitchFamily="34" charset="0"/>
              <a:ea typeface="ＭＳ Ｐゴシック" charset="-128"/>
            </a:endParaRPr>
          </a:p>
        </p:txBody>
      </p:sp>
      <p:sp>
        <p:nvSpPr>
          <p:cNvPr id="22" name="Rectangle 21"/>
          <p:cNvSpPr/>
          <p:nvPr/>
        </p:nvSpPr>
        <p:spPr>
          <a:xfrm>
            <a:off x="6124663" y="1119250"/>
            <a:ext cx="1438363" cy="65282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smtClean="0">
              <a:solidFill>
                <a:schemeClr val="tx1"/>
              </a:solidFill>
              <a:latin typeface="Trebuchet MS" pitchFamily="34" charset="0"/>
            </a:endParaRPr>
          </a:p>
          <a:p>
            <a:pPr algn="ctr"/>
            <a:endParaRPr lang="en-GB" sz="900" b="1" dirty="0" smtClean="0">
              <a:solidFill>
                <a:schemeClr val="tx1"/>
              </a:solidFill>
              <a:latin typeface="Trebuchet MS" pitchFamily="34" charset="0"/>
            </a:endParaRPr>
          </a:p>
          <a:p>
            <a:pPr algn="ctr"/>
            <a:endParaRPr lang="en-GB" sz="1000" b="1" dirty="0" smtClean="0">
              <a:solidFill>
                <a:schemeClr val="tx1"/>
              </a:solidFill>
              <a:latin typeface="Trebuchet MS" pitchFamily="34" charset="0"/>
            </a:endParaRPr>
          </a:p>
          <a:p>
            <a:pPr algn="ctr"/>
            <a:r>
              <a:rPr lang="en-GB" sz="1000" b="1" dirty="0" smtClean="0">
                <a:solidFill>
                  <a:schemeClr val="tx1"/>
                </a:solidFill>
                <a:latin typeface="Trebuchet MS" pitchFamily="34" charset="0"/>
              </a:rPr>
              <a:t>MEXIM </a:t>
            </a:r>
            <a:r>
              <a:rPr lang="en-GB" sz="900" dirty="0" smtClean="0">
                <a:solidFill>
                  <a:schemeClr val="tx1"/>
                </a:solidFill>
                <a:latin typeface="Trebuchet MS" pitchFamily="34" charset="0"/>
              </a:rPr>
              <a:t>(</a:t>
            </a:r>
            <a:r>
              <a:rPr lang="en-GB" sz="900" dirty="0" err="1" smtClean="0">
                <a:solidFill>
                  <a:schemeClr val="tx1"/>
                </a:solidFill>
                <a:latin typeface="Trebuchet MS" pitchFamily="34" charset="0"/>
              </a:rPr>
              <a:t>Wakeel</a:t>
            </a:r>
            <a:r>
              <a:rPr lang="en-GB" sz="900" dirty="0" smtClean="0">
                <a:solidFill>
                  <a:schemeClr val="tx1"/>
                </a:solidFill>
                <a:latin typeface="Trebuchet MS" pitchFamily="34" charset="0"/>
              </a:rPr>
              <a:t>)</a:t>
            </a:r>
            <a:endParaRPr lang="en-GB" sz="900" dirty="0">
              <a:solidFill>
                <a:schemeClr val="tx1"/>
              </a:solidFill>
              <a:latin typeface="Trebuchet MS" pitchFamily="34" charset="0"/>
            </a:endParaRPr>
          </a:p>
        </p:txBody>
      </p:sp>
      <p:sp>
        <p:nvSpPr>
          <p:cNvPr id="23" name="Rectangle 22"/>
          <p:cNvSpPr/>
          <p:nvPr/>
        </p:nvSpPr>
        <p:spPr>
          <a:xfrm>
            <a:off x="7607991" y="3951093"/>
            <a:ext cx="1297324" cy="860675"/>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smtClean="0">
              <a:solidFill>
                <a:schemeClr val="tx1"/>
              </a:solidFill>
              <a:latin typeface="Trebuchet MS" pitchFamily="34" charset="0"/>
            </a:endParaRPr>
          </a:p>
          <a:p>
            <a:pPr algn="ctr"/>
            <a:endParaRPr lang="en-GB" sz="900" b="1" dirty="0" smtClean="0">
              <a:solidFill>
                <a:schemeClr val="tx1"/>
              </a:solidFill>
              <a:latin typeface="Trebuchet MS" pitchFamily="34" charset="0"/>
            </a:endParaRPr>
          </a:p>
          <a:p>
            <a:pPr algn="ctr"/>
            <a:endParaRPr lang="en-GB" sz="900" b="1" dirty="0" smtClean="0">
              <a:solidFill>
                <a:schemeClr val="tx1"/>
              </a:solidFill>
              <a:latin typeface="Trebuchet MS" pitchFamily="34" charset="0"/>
            </a:endParaRPr>
          </a:p>
          <a:p>
            <a:pPr algn="ctr"/>
            <a:r>
              <a:rPr lang="en-GB" sz="1000" b="1" dirty="0" smtClean="0">
                <a:solidFill>
                  <a:schemeClr val="tx1"/>
                </a:solidFill>
                <a:latin typeface="Trebuchet MS" pitchFamily="34" charset="0"/>
              </a:rPr>
              <a:t>MEXIM</a:t>
            </a:r>
          </a:p>
          <a:p>
            <a:pPr algn="ctr"/>
            <a:r>
              <a:rPr lang="en-GB" sz="900" dirty="0" smtClean="0">
                <a:solidFill>
                  <a:schemeClr val="tx1"/>
                </a:solidFill>
                <a:latin typeface="Trebuchet MS" pitchFamily="34" charset="0"/>
              </a:rPr>
              <a:t>(Obligor)</a:t>
            </a:r>
            <a:endParaRPr lang="en-GB" sz="900" dirty="0">
              <a:solidFill>
                <a:schemeClr val="tx1"/>
              </a:solidFill>
              <a:latin typeface="Trebuchet MS" pitchFamily="34" charset="0"/>
            </a:endParaRPr>
          </a:p>
        </p:txBody>
      </p:sp>
      <p:sp>
        <p:nvSpPr>
          <p:cNvPr id="24" name="Rectangle 23"/>
          <p:cNvSpPr/>
          <p:nvPr/>
        </p:nvSpPr>
        <p:spPr>
          <a:xfrm>
            <a:off x="6555223" y="3955799"/>
            <a:ext cx="960019" cy="860675"/>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solidFill>
                  <a:schemeClr val="tx1"/>
                </a:solidFill>
                <a:latin typeface="Trebuchet MS" pitchFamily="34" charset="0"/>
              </a:rPr>
              <a:t>Bursa Malaysia Islamic Services </a:t>
            </a:r>
          </a:p>
          <a:p>
            <a:pPr algn="ctr"/>
            <a:r>
              <a:rPr lang="en-GB" sz="900" dirty="0" err="1" smtClean="0">
                <a:solidFill>
                  <a:schemeClr val="tx1"/>
                </a:solidFill>
                <a:latin typeface="Trebuchet MS" pitchFamily="34" charset="0"/>
              </a:rPr>
              <a:t>Sdn</a:t>
            </a:r>
            <a:r>
              <a:rPr lang="en-GB" sz="900" dirty="0" smtClean="0">
                <a:solidFill>
                  <a:schemeClr val="tx1"/>
                </a:solidFill>
                <a:latin typeface="Trebuchet MS" pitchFamily="34" charset="0"/>
              </a:rPr>
              <a:t> </a:t>
            </a:r>
            <a:r>
              <a:rPr lang="en-GB" sz="900" dirty="0" err="1" smtClean="0">
                <a:solidFill>
                  <a:schemeClr val="tx1"/>
                </a:solidFill>
                <a:latin typeface="Trebuchet MS" pitchFamily="34" charset="0"/>
              </a:rPr>
              <a:t>Bhd</a:t>
            </a:r>
            <a:endParaRPr lang="en-GB" sz="900" dirty="0">
              <a:solidFill>
                <a:schemeClr val="tx1"/>
              </a:solidFill>
              <a:latin typeface="Trebuchet MS" pitchFamily="34" charset="0"/>
            </a:endParaRPr>
          </a:p>
        </p:txBody>
      </p:sp>
      <p:sp>
        <p:nvSpPr>
          <p:cNvPr id="25" name="Rectangle 24"/>
          <p:cNvSpPr/>
          <p:nvPr/>
        </p:nvSpPr>
        <p:spPr>
          <a:xfrm>
            <a:off x="7730955" y="5472168"/>
            <a:ext cx="1103301" cy="254720"/>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solidFill>
                  <a:schemeClr val="tx1"/>
                </a:solidFill>
                <a:latin typeface="Trebuchet MS" pitchFamily="34" charset="0"/>
              </a:rPr>
              <a:t>Bursa </a:t>
            </a:r>
            <a:r>
              <a:rPr lang="en-GB" sz="900" dirty="0" err="1" smtClean="0">
                <a:solidFill>
                  <a:schemeClr val="tx1"/>
                </a:solidFill>
                <a:latin typeface="Trebuchet MS" pitchFamily="34" charset="0"/>
              </a:rPr>
              <a:t>Suq</a:t>
            </a:r>
            <a:r>
              <a:rPr lang="en-GB" sz="900" dirty="0" smtClean="0">
                <a:solidFill>
                  <a:schemeClr val="tx1"/>
                </a:solidFill>
                <a:latin typeface="Trebuchet MS" pitchFamily="34" charset="0"/>
              </a:rPr>
              <a:t> Al-</a:t>
            </a:r>
            <a:r>
              <a:rPr lang="en-GB" sz="900" dirty="0" err="1" smtClean="0">
                <a:solidFill>
                  <a:schemeClr val="tx1"/>
                </a:solidFill>
                <a:latin typeface="Trebuchet MS" pitchFamily="34" charset="0"/>
              </a:rPr>
              <a:t>Sila</a:t>
            </a:r>
            <a:r>
              <a:rPr lang="en-GB" sz="900" dirty="0" smtClean="0">
                <a:solidFill>
                  <a:schemeClr val="tx1"/>
                </a:solidFill>
                <a:latin typeface="Trebuchet MS" pitchFamily="34" charset="0"/>
              </a:rPr>
              <a:t>’</a:t>
            </a:r>
            <a:endParaRPr lang="en-GB" sz="900" dirty="0">
              <a:solidFill>
                <a:schemeClr val="tx1"/>
              </a:solidFill>
              <a:latin typeface="Trebuchet MS" pitchFamily="34" charset="0"/>
            </a:endParaRPr>
          </a:p>
        </p:txBody>
      </p:sp>
      <p:sp>
        <p:nvSpPr>
          <p:cNvPr id="26" name="Rectangle 25"/>
          <p:cNvSpPr/>
          <p:nvPr/>
        </p:nvSpPr>
        <p:spPr>
          <a:xfrm>
            <a:off x="3822700" y="2400301"/>
            <a:ext cx="5112000" cy="622299"/>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smtClean="0">
                <a:solidFill>
                  <a:schemeClr val="tx1"/>
                </a:solidFill>
                <a:latin typeface="Trebuchet MS" pitchFamily="34" charset="0"/>
              </a:rPr>
              <a:t>EXIM </a:t>
            </a:r>
            <a:r>
              <a:rPr lang="en-GB" sz="1100" b="1" dirty="0" err="1" smtClean="0">
                <a:solidFill>
                  <a:schemeClr val="tx1"/>
                </a:solidFill>
                <a:latin typeface="Trebuchet MS" pitchFamily="34" charset="0"/>
              </a:rPr>
              <a:t>Sukuk</a:t>
            </a:r>
            <a:r>
              <a:rPr lang="en-GB" sz="1100" b="1" dirty="0" smtClean="0">
                <a:solidFill>
                  <a:schemeClr val="tx1"/>
                </a:solidFill>
                <a:latin typeface="Trebuchet MS" pitchFamily="34" charset="0"/>
              </a:rPr>
              <a:t> Malaysia </a:t>
            </a:r>
            <a:r>
              <a:rPr lang="en-GB" sz="1100" b="1" dirty="0" err="1" smtClean="0">
                <a:solidFill>
                  <a:schemeClr val="tx1"/>
                </a:solidFill>
                <a:latin typeface="Trebuchet MS" pitchFamily="34" charset="0"/>
              </a:rPr>
              <a:t>Berhad</a:t>
            </a:r>
            <a:endParaRPr lang="en-GB" sz="1100" b="1" dirty="0" smtClean="0">
              <a:solidFill>
                <a:schemeClr val="tx1"/>
              </a:solidFill>
              <a:latin typeface="Trebuchet MS" pitchFamily="34" charset="0"/>
            </a:endParaRPr>
          </a:p>
          <a:p>
            <a:pPr algn="ctr"/>
            <a:r>
              <a:rPr lang="en-GB" sz="900" dirty="0" smtClean="0">
                <a:solidFill>
                  <a:schemeClr val="tx1"/>
                </a:solidFill>
                <a:latin typeface="Trebuchet MS" pitchFamily="34" charset="0"/>
              </a:rPr>
              <a:t>(Issuer, Trustee and Purchaser and Seller of Tangible and Non-Tangible Assets)</a:t>
            </a:r>
            <a:endParaRPr lang="en-GB" sz="900" dirty="0">
              <a:solidFill>
                <a:schemeClr val="tx1"/>
              </a:solidFill>
              <a:latin typeface="Trebuchet MS" pitchFamily="34" charset="0"/>
            </a:endParaRPr>
          </a:p>
        </p:txBody>
      </p:sp>
      <p:sp>
        <p:nvSpPr>
          <p:cNvPr id="27" name="Rectangle 26"/>
          <p:cNvSpPr/>
          <p:nvPr/>
        </p:nvSpPr>
        <p:spPr>
          <a:xfrm>
            <a:off x="4267199" y="1133303"/>
            <a:ext cx="1513395" cy="65282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err="1" smtClean="0">
                <a:solidFill>
                  <a:schemeClr val="tx1"/>
                </a:solidFill>
                <a:latin typeface="Trebuchet MS" pitchFamily="34" charset="0"/>
              </a:rPr>
              <a:t>Sukukholders</a:t>
            </a:r>
            <a:endParaRPr lang="en-GB" sz="1000" b="1" dirty="0">
              <a:solidFill>
                <a:schemeClr val="tx1"/>
              </a:solidFill>
              <a:latin typeface="Trebuchet MS" pitchFamily="34" charset="0"/>
            </a:endParaRPr>
          </a:p>
        </p:txBody>
      </p:sp>
      <p:sp>
        <p:nvSpPr>
          <p:cNvPr id="28" name="Rectangle 27"/>
          <p:cNvSpPr/>
          <p:nvPr/>
        </p:nvSpPr>
        <p:spPr>
          <a:xfrm>
            <a:off x="3873499" y="4785197"/>
            <a:ext cx="2536825" cy="917824"/>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smtClean="0">
              <a:solidFill>
                <a:schemeClr val="tx1"/>
              </a:solidFill>
              <a:latin typeface="Trebuchet MS" pitchFamily="34" charset="0"/>
            </a:endParaRPr>
          </a:p>
          <a:p>
            <a:pPr algn="ctr"/>
            <a:endParaRPr lang="en-GB" sz="900" b="1" dirty="0" smtClean="0">
              <a:solidFill>
                <a:schemeClr val="tx1"/>
              </a:solidFill>
              <a:latin typeface="Trebuchet MS" pitchFamily="34" charset="0"/>
            </a:endParaRPr>
          </a:p>
          <a:p>
            <a:pPr algn="ctr"/>
            <a:endParaRPr lang="en-GB" sz="900" b="1" dirty="0" smtClean="0">
              <a:solidFill>
                <a:schemeClr val="tx1"/>
              </a:solidFill>
              <a:latin typeface="Trebuchet MS" pitchFamily="34" charset="0"/>
            </a:endParaRPr>
          </a:p>
          <a:p>
            <a:pPr algn="ctr"/>
            <a:r>
              <a:rPr lang="en-GB" sz="1000" b="1" dirty="0" smtClean="0">
                <a:solidFill>
                  <a:schemeClr val="tx1"/>
                </a:solidFill>
                <a:latin typeface="Trebuchet MS" pitchFamily="34" charset="0"/>
              </a:rPr>
              <a:t>MEXIM</a:t>
            </a:r>
          </a:p>
          <a:p>
            <a:pPr algn="ctr"/>
            <a:r>
              <a:rPr lang="en-GB" sz="900" dirty="0" smtClean="0">
                <a:solidFill>
                  <a:schemeClr val="tx1"/>
                </a:solidFill>
                <a:latin typeface="Trebuchet MS" pitchFamily="34" charset="0"/>
              </a:rPr>
              <a:t>(Purchaser and Seller of Tangible Assets) </a:t>
            </a:r>
            <a:endParaRPr lang="en-GB" sz="900" dirty="0">
              <a:solidFill>
                <a:schemeClr val="tx1"/>
              </a:solidFill>
              <a:latin typeface="Trebuchet MS" pitchFamily="34" charset="0"/>
            </a:endParaRPr>
          </a:p>
        </p:txBody>
      </p:sp>
      <p:cxnSp>
        <p:nvCxnSpPr>
          <p:cNvPr id="21" name="Straight Arrow Connector 20"/>
          <p:cNvCxnSpPr/>
          <p:nvPr/>
        </p:nvCxnSpPr>
        <p:spPr>
          <a:xfrm>
            <a:off x="7946464" y="3059168"/>
            <a:ext cx="0" cy="864578"/>
          </a:xfrm>
          <a:prstGeom prst="straightConnector1">
            <a:avLst/>
          </a:prstGeom>
          <a:ln w="635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8578465" y="3059168"/>
            <a:ext cx="0" cy="891925"/>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818749" y="3063875"/>
            <a:ext cx="0" cy="864578"/>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279212" y="3063876"/>
            <a:ext cx="0" cy="864577"/>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699000" y="3057053"/>
            <a:ext cx="0" cy="1721322"/>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365750" y="3047529"/>
            <a:ext cx="0" cy="1721322"/>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5129838" y="3057054"/>
            <a:ext cx="0" cy="1721321"/>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432300" y="3047529"/>
            <a:ext cx="0" cy="1721321"/>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686300" y="1786126"/>
            <a:ext cx="0" cy="614175"/>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5070475" y="1786127"/>
            <a:ext cx="0" cy="614174"/>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6645363" y="1786127"/>
            <a:ext cx="0" cy="614174"/>
          </a:xfrm>
          <a:prstGeom prst="straightConnector1">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302500" y="1786127"/>
            <a:ext cx="0" cy="614174"/>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6224631" y="2019300"/>
            <a:ext cx="841463" cy="247650"/>
          </a:xfrm>
          <a:prstGeom prst="ellipse">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dirty="0" err="1" smtClean="0">
                <a:solidFill>
                  <a:schemeClr val="tx1"/>
                </a:solidFill>
                <a:latin typeface="Trebuchet MS" pitchFamily="34" charset="0"/>
              </a:rPr>
              <a:t>Wakalah</a:t>
            </a:r>
            <a:r>
              <a:rPr lang="en-GB" sz="600" dirty="0" smtClean="0">
                <a:solidFill>
                  <a:schemeClr val="tx1"/>
                </a:solidFill>
                <a:latin typeface="Trebuchet MS" pitchFamily="34" charset="0"/>
              </a:rPr>
              <a:t> Agreement</a:t>
            </a:r>
            <a:endParaRPr lang="en-GB" sz="600" dirty="0">
              <a:solidFill>
                <a:schemeClr val="tx1"/>
              </a:solidFill>
              <a:latin typeface="Trebuchet MS" pitchFamily="34" charset="0"/>
            </a:endParaRPr>
          </a:p>
        </p:txBody>
      </p:sp>
      <p:cxnSp>
        <p:nvCxnSpPr>
          <p:cNvPr id="50" name="Straight Arrow Connector 49"/>
          <p:cNvCxnSpPr/>
          <p:nvPr/>
        </p:nvCxnSpPr>
        <p:spPr>
          <a:xfrm>
            <a:off x="7969324" y="4811768"/>
            <a:ext cx="0" cy="660400"/>
          </a:xfrm>
          <a:prstGeom prst="straightConnector1">
            <a:avLst/>
          </a:prstGeom>
          <a:ln w="635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8591800" y="4811768"/>
            <a:ext cx="0" cy="660400"/>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104194" y="2047875"/>
            <a:ext cx="496932" cy="165036"/>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Incentive Fee</a:t>
            </a:r>
            <a:endParaRPr lang="en-GB" sz="600" dirty="0">
              <a:latin typeface="Trebuchet MS" pitchFamily="34" charset="0"/>
            </a:endParaRPr>
          </a:p>
        </p:txBody>
      </p:sp>
      <p:sp>
        <p:nvSpPr>
          <p:cNvPr id="55" name="TextBox 54"/>
          <p:cNvSpPr txBox="1"/>
          <p:nvPr/>
        </p:nvSpPr>
        <p:spPr>
          <a:xfrm>
            <a:off x="8318234" y="3376152"/>
            <a:ext cx="576347"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Deferred Sale Price</a:t>
            </a:r>
            <a:endParaRPr lang="en-GB" sz="600" dirty="0">
              <a:latin typeface="Trebuchet MS" pitchFamily="34" charset="0"/>
            </a:endParaRPr>
          </a:p>
        </p:txBody>
      </p:sp>
      <p:sp>
        <p:nvSpPr>
          <p:cNvPr id="56" name="TextBox 55"/>
          <p:cNvSpPr txBox="1"/>
          <p:nvPr/>
        </p:nvSpPr>
        <p:spPr>
          <a:xfrm>
            <a:off x="7684191" y="3382502"/>
            <a:ext cx="567073"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Sale of Commodities</a:t>
            </a:r>
            <a:endParaRPr lang="en-GB" sz="600" dirty="0">
              <a:latin typeface="Trebuchet MS" pitchFamily="34" charset="0"/>
            </a:endParaRPr>
          </a:p>
        </p:txBody>
      </p:sp>
      <p:sp>
        <p:nvSpPr>
          <p:cNvPr id="57" name="TextBox 56"/>
          <p:cNvSpPr txBox="1"/>
          <p:nvPr/>
        </p:nvSpPr>
        <p:spPr>
          <a:xfrm>
            <a:off x="7113719" y="3377684"/>
            <a:ext cx="474548"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Purchase of Commodities</a:t>
            </a:r>
            <a:endParaRPr lang="en-GB" sz="600" dirty="0">
              <a:latin typeface="Trebuchet MS" pitchFamily="34" charset="0"/>
            </a:endParaRPr>
          </a:p>
        </p:txBody>
      </p:sp>
      <p:sp>
        <p:nvSpPr>
          <p:cNvPr id="58" name="TextBox 57"/>
          <p:cNvSpPr txBox="1"/>
          <p:nvPr/>
        </p:nvSpPr>
        <p:spPr>
          <a:xfrm>
            <a:off x="4531976" y="3596953"/>
            <a:ext cx="319424"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Purchase Price</a:t>
            </a:r>
            <a:endParaRPr lang="en-GB" sz="600" dirty="0">
              <a:latin typeface="Trebuchet MS" pitchFamily="34" charset="0"/>
            </a:endParaRPr>
          </a:p>
        </p:txBody>
      </p:sp>
      <p:sp>
        <p:nvSpPr>
          <p:cNvPr id="59" name="TextBox 58"/>
          <p:cNvSpPr txBox="1"/>
          <p:nvPr/>
        </p:nvSpPr>
        <p:spPr>
          <a:xfrm>
            <a:off x="3873500" y="3549134"/>
            <a:ext cx="539750" cy="369332"/>
          </a:xfrm>
          <a:prstGeom prst="rect">
            <a:avLst/>
          </a:prstGeom>
          <a:solidFill>
            <a:schemeClr val="bg1"/>
          </a:solidFill>
        </p:spPr>
        <p:txBody>
          <a:bodyPr wrap="square" lIns="0" tIns="0" rIns="0" bIns="0" rtlCol="0">
            <a:spAutoFit/>
          </a:bodyPr>
          <a:lstStyle/>
          <a:p>
            <a:pPr algn="ctr"/>
            <a:r>
              <a:rPr lang="en-GB" sz="600" dirty="0" smtClean="0">
                <a:latin typeface="Trebuchet MS" pitchFamily="34" charset="0"/>
              </a:rPr>
              <a:t>Purchase of Tangible Assets and Non-Tangible Assets</a:t>
            </a:r>
            <a:endParaRPr lang="en-GB" sz="600" dirty="0">
              <a:latin typeface="Trebuchet MS" pitchFamily="34" charset="0"/>
            </a:endParaRPr>
          </a:p>
        </p:txBody>
      </p:sp>
      <p:sp>
        <p:nvSpPr>
          <p:cNvPr id="60" name="TextBox 59"/>
          <p:cNvSpPr txBox="1"/>
          <p:nvPr/>
        </p:nvSpPr>
        <p:spPr>
          <a:xfrm>
            <a:off x="4970126" y="3568378"/>
            <a:ext cx="319424"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Exercise</a:t>
            </a:r>
          </a:p>
          <a:p>
            <a:pPr algn="ctr"/>
            <a:r>
              <a:rPr lang="en-GB" sz="600" dirty="0" smtClean="0">
                <a:latin typeface="Trebuchet MS" pitchFamily="34" charset="0"/>
              </a:rPr>
              <a:t>Price</a:t>
            </a:r>
            <a:endParaRPr lang="en-GB" sz="600" dirty="0">
              <a:latin typeface="Trebuchet MS" pitchFamily="34" charset="0"/>
            </a:endParaRPr>
          </a:p>
        </p:txBody>
      </p:sp>
      <p:sp>
        <p:nvSpPr>
          <p:cNvPr id="61" name="TextBox 60"/>
          <p:cNvSpPr txBox="1"/>
          <p:nvPr/>
        </p:nvSpPr>
        <p:spPr>
          <a:xfrm>
            <a:off x="5438775" y="3559121"/>
            <a:ext cx="539750" cy="369332"/>
          </a:xfrm>
          <a:prstGeom prst="rect">
            <a:avLst/>
          </a:prstGeom>
          <a:solidFill>
            <a:schemeClr val="bg1"/>
          </a:solidFill>
        </p:spPr>
        <p:txBody>
          <a:bodyPr wrap="square" lIns="0" tIns="0" rIns="0" bIns="0" rtlCol="0">
            <a:spAutoFit/>
          </a:bodyPr>
          <a:lstStyle/>
          <a:p>
            <a:pPr algn="ctr"/>
            <a:r>
              <a:rPr lang="en-GB" sz="600" dirty="0" smtClean="0">
                <a:latin typeface="Trebuchet MS" pitchFamily="34" charset="0"/>
              </a:rPr>
              <a:t>Sale of Tangible Assets and Non-Tangible Assets</a:t>
            </a:r>
            <a:endParaRPr lang="en-GB" sz="600" dirty="0">
              <a:latin typeface="Trebuchet MS" pitchFamily="34" charset="0"/>
            </a:endParaRPr>
          </a:p>
        </p:txBody>
      </p:sp>
      <p:sp>
        <p:nvSpPr>
          <p:cNvPr id="62" name="TextBox 61"/>
          <p:cNvSpPr txBox="1"/>
          <p:nvPr/>
        </p:nvSpPr>
        <p:spPr>
          <a:xfrm>
            <a:off x="6543793" y="3339584"/>
            <a:ext cx="531459" cy="349702"/>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Cost price of purchase of commodities</a:t>
            </a:r>
            <a:endParaRPr lang="en-GB" sz="600" dirty="0">
              <a:latin typeface="Trebuchet MS" pitchFamily="34" charset="0"/>
            </a:endParaRPr>
          </a:p>
        </p:txBody>
      </p:sp>
      <p:sp>
        <p:nvSpPr>
          <p:cNvPr id="63" name="TextBox 62"/>
          <p:cNvSpPr txBox="1"/>
          <p:nvPr/>
        </p:nvSpPr>
        <p:spPr>
          <a:xfrm>
            <a:off x="7684191" y="5001412"/>
            <a:ext cx="551834"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Sale of Commodities</a:t>
            </a:r>
            <a:endParaRPr lang="en-GB" sz="600" dirty="0">
              <a:latin typeface="Trebuchet MS" pitchFamily="34" charset="0"/>
            </a:endParaRPr>
          </a:p>
        </p:txBody>
      </p:sp>
      <p:sp>
        <p:nvSpPr>
          <p:cNvPr id="64" name="TextBox 63"/>
          <p:cNvSpPr txBox="1"/>
          <p:nvPr/>
        </p:nvSpPr>
        <p:spPr>
          <a:xfrm>
            <a:off x="8318234" y="5001412"/>
            <a:ext cx="552791" cy="257369"/>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Proceeds from Sale Price</a:t>
            </a:r>
            <a:endParaRPr lang="en-GB" sz="600" dirty="0">
              <a:latin typeface="Trebuchet MS" pitchFamily="34" charset="0"/>
            </a:endParaRPr>
          </a:p>
        </p:txBody>
      </p:sp>
      <p:sp>
        <p:nvSpPr>
          <p:cNvPr id="67" name="TextBox 66"/>
          <p:cNvSpPr txBox="1"/>
          <p:nvPr/>
        </p:nvSpPr>
        <p:spPr>
          <a:xfrm>
            <a:off x="4129059" y="1955542"/>
            <a:ext cx="551834" cy="257369"/>
          </a:xfrm>
          <a:prstGeom prst="rect">
            <a:avLst/>
          </a:prstGeom>
          <a:solidFill>
            <a:schemeClr val="bg1"/>
          </a:solidFill>
        </p:spPr>
        <p:txBody>
          <a:bodyPr wrap="square" lIns="0" tIns="36000" rIns="0" bIns="36000" rtlCol="0">
            <a:spAutoFit/>
          </a:bodyPr>
          <a:lstStyle/>
          <a:p>
            <a:pPr algn="ctr"/>
            <a:r>
              <a:rPr lang="en-GB" sz="600" dirty="0" err="1" smtClean="0">
                <a:latin typeface="Trebuchet MS" pitchFamily="34" charset="0"/>
              </a:rPr>
              <a:t>Sukuk</a:t>
            </a:r>
            <a:r>
              <a:rPr lang="en-GB" sz="600" dirty="0" smtClean="0">
                <a:latin typeface="Trebuchet MS" pitchFamily="34" charset="0"/>
              </a:rPr>
              <a:t> Issue Proceeds</a:t>
            </a:r>
            <a:endParaRPr lang="en-GB" sz="600" dirty="0">
              <a:latin typeface="Trebuchet MS" pitchFamily="34" charset="0"/>
            </a:endParaRPr>
          </a:p>
        </p:txBody>
      </p:sp>
      <p:sp>
        <p:nvSpPr>
          <p:cNvPr id="68" name="TextBox 67"/>
          <p:cNvSpPr txBox="1"/>
          <p:nvPr/>
        </p:nvSpPr>
        <p:spPr>
          <a:xfrm>
            <a:off x="5170841" y="1940302"/>
            <a:ext cx="856578" cy="349702"/>
          </a:xfrm>
          <a:prstGeom prst="rect">
            <a:avLst/>
          </a:prstGeom>
          <a:solidFill>
            <a:schemeClr val="bg1"/>
          </a:solidFill>
        </p:spPr>
        <p:txBody>
          <a:bodyPr wrap="square" lIns="0" tIns="36000" rIns="0" bIns="36000" rtlCol="0">
            <a:spAutoFit/>
          </a:bodyPr>
          <a:lstStyle/>
          <a:p>
            <a:pPr algn="ctr"/>
            <a:r>
              <a:rPr lang="en-GB" sz="600" dirty="0" smtClean="0">
                <a:latin typeface="Trebuchet MS" pitchFamily="34" charset="0"/>
              </a:rPr>
              <a:t>Periodic Distribution Amount and Distribution Amount</a:t>
            </a:r>
            <a:endParaRPr lang="en-GB" sz="600" dirty="0">
              <a:latin typeface="Trebuchet MS" pitchFamily="34" charset="0"/>
            </a:endParaRPr>
          </a:p>
        </p:txBody>
      </p:sp>
      <p:pic>
        <p:nvPicPr>
          <p:cNvPr id="72" name="Picture 71" descr="http://2.bp.blogspot.com/_vfmsQiwqihc/R7EHI7RHUfI/AAAAAAAADw8/QBjlwqj-xY0/s400/exim+bank.gif"/>
          <p:cNvPicPr>
            <a:picLocks noChangeAspect="1"/>
          </p:cNvPicPr>
          <p:nvPr/>
        </p:nvPicPr>
        <p:blipFill>
          <a:blip r:embed="rId2" cstate="print"/>
          <a:srcRect r="45219"/>
          <a:stretch>
            <a:fillRect/>
          </a:stretch>
        </p:blipFill>
        <p:spPr bwMode="auto">
          <a:xfrm>
            <a:off x="8109885" y="4015821"/>
            <a:ext cx="269765" cy="389478"/>
          </a:xfrm>
          <a:prstGeom prst="rect">
            <a:avLst/>
          </a:prstGeom>
          <a:noFill/>
          <a:ln w="9525">
            <a:noFill/>
            <a:miter lim="800000"/>
            <a:headEnd/>
            <a:tailEnd/>
          </a:ln>
        </p:spPr>
      </p:pic>
      <p:pic>
        <p:nvPicPr>
          <p:cNvPr id="73" name="Picture 72" descr="http://2.bp.blogspot.com/_vfmsQiwqihc/R7EHI7RHUfI/AAAAAAAADw8/QBjlwqj-xY0/s400/exim+bank.gif"/>
          <p:cNvPicPr>
            <a:picLocks noChangeAspect="1"/>
          </p:cNvPicPr>
          <p:nvPr/>
        </p:nvPicPr>
        <p:blipFill>
          <a:blip r:embed="rId2" cstate="print"/>
          <a:srcRect r="45219"/>
          <a:stretch>
            <a:fillRect/>
          </a:stretch>
        </p:blipFill>
        <p:spPr bwMode="auto">
          <a:xfrm>
            <a:off x="5016500" y="4852251"/>
            <a:ext cx="269765" cy="389478"/>
          </a:xfrm>
          <a:prstGeom prst="rect">
            <a:avLst/>
          </a:prstGeom>
          <a:noFill/>
          <a:ln w="9525">
            <a:noFill/>
            <a:miter lim="800000"/>
            <a:headEnd/>
            <a:tailEnd/>
          </a:ln>
        </p:spPr>
      </p:pic>
      <p:cxnSp>
        <p:nvCxnSpPr>
          <p:cNvPr id="75" name="Straight Arrow Connector 74"/>
          <p:cNvCxnSpPr/>
          <p:nvPr/>
        </p:nvCxnSpPr>
        <p:spPr>
          <a:xfrm>
            <a:off x="7876295" y="1721877"/>
            <a:ext cx="408685" cy="1"/>
          </a:xfrm>
          <a:prstGeom prst="straightConnector1">
            <a:avLst/>
          </a:prstGeom>
          <a:ln w="6350">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7823205" y="1967953"/>
            <a:ext cx="434087" cy="0"/>
          </a:xfrm>
          <a:prstGeom prst="straightConnector1">
            <a:avLst/>
          </a:prstGeom>
          <a:ln w="635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8373880" y="1577803"/>
            <a:ext cx="508002" cy="288147"/>
          </a:xfrm>
          <a:prstGeom prst="rect">
            <a:avLst/>
          </a:prstGeom>
          <a:solidFill>
            <a:schemeClr val="bg1"/>
          </a:solidFill>
        </p:spPr>
        <p:txBody>
          <a:bodyPr wrap="square" lIns="0" tIns="36000" rIns="0" bIns="36000" rtlCol="0">
            <a:spAutoFit/>
          </a:bodyPr>
          <a:lstStyle/>
          <a:p>
            <a:pPr algn="ctr"/>
            <a:r>
              <a:rPr lang="en-GB" sz="700" dirty="0" smtClean="0">
                <a:latin typeface="Trebuchet MS" pitchFamily="34" charset="0"/>
              </a:rPr>
              <a:t>Cash Movements</a:t>
            </a:r>
            <a:endParaRPr lang="en-GB" sz="700" dirty="0">
              <a:latin typeface="Trebuchet MS" pitchFamily="34" charset="0"/>
            </a:endParaRPr>
          </a:p>
        </p:txBody>
      </p:sp>
      <p:sp>
        <p:nvSpPr>
          <p:cNvPr id="82" name="TextBox 81"/>
          <p:cNvSpPr txBox="1"/>
          <p:nvPr/>
        </p:nvSpPr>
        <p:spPr>
          <a:xfrm>
            <a:off x="8335780" y="1872736"/>
            <a:ext cx="546102" cy="288147"/>
          </a:xfrm>
          <a:prstGeom prst="rect">
            <a:avLst/>
          </a:prstGeom>
          <a:solidFill>
            <a:schemeClr val="bg1"/>
          </a:solidFill>
        </p:spPr>
        <p:txBody>
          <a:bodyPr wrap="square" lIns="0" tIns="36000" rIns="0" bIns="36000" rtlCol="0">
            <a:spAutoFit/>
          </a:bodyPr>
          <a:lstStyle/>
          <a:p>
            <a:pPr algn="ctr"/>
            <a:r>
              <a:rPr lang="en-GB" sz="700" dirty="0" smtClean="0">
                <a:latin typeface="Trebuchet MS" pitchFamily="34" charset="0"/>
              </a:rPr>
              <a:t>Non-Cash Movements</a:t>
            </a:r>
            <a:endParaRPr lang="en-GB" sz="700" dirty="0">
              <a:latin typeface="Trebuchet MS" pitchFamily="34" charset="0"/>
            </a:endParaRPr>
          </a:p>
        </p:txBody>
      </p:sp>
      <p:cxnSp>
        <p:nvCxnSpPr>
          <p:cNvPr id="88" name="Straight Arrow Connector 87"/>
          <p:cNvCxnSpPr/>
          <p:nvPr/>
        </p:nvCxnSpPr>
        <p:spPr>
          <a:xfrm>
            <a:off x="6080125" y="3047529"/>
            <a:ext cx="0" cy="1721322"/>
          </a:xfrm>
          <a:prstGeom prst="straightConnector1">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5543550" y="4129073"/>
            <a:ext cx="962025" cy="376251"/>
          </a:xfrm>
          <a:prstGeom prst="ellipse">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dirty="0" smtClean="0">
                <a:solidFill>
                  <a:schemeClr val="tx1"/>
                </a:solidFill>
                <a:latin typeface="Trebuchet MS" pitchFamily="34" charset="0"/>
              </a:rPr>
              <a:t>Substitution Undertaking Agreement</a:t>
            </a:r>
            <a:endParaRPr lang="en-GB" sz="600" dirty="0">
              <a:solidFill>
                <a:schemeClr val="tx1"/>
              </a:solidFill>
              <a:latin typeface="Trebuchet MS" pitchFamily="34" charset="0"/>
            </a:endParaRPr>
          </a:p>
        </p:txBody>
      </p:sp>
      <p:pic>
        <p:nvPicPr>
          <p:cNvPr id="77" name="Picture 76" descr="http://2.bp.blogspot.com/_vfmsQiwqihc/R7EHI7RHUfI/AAAAAAAADw8/QBjlwqj-xY0/s400/exim+bank.gif"/>
          <p:cNvPicPr>
            <a:picLocks noChangeAspect="1"/>
          </p:cNvPicPr>
          <p:nvPr/>
        </p:nvPicPr>
        <p:blipFill>
          <a:blip r:embed="rId2" cstate="print"/>
          <a:srcRect r="45219"/>
          <a:stretch>
            <a:fillRect/>
          </a:stretch>
        </p:blipFill>
        <p:spPr bwMode="auto">
          <a:xfrm>
            <a:off x="6693725" y="1154875"/>
            <a:ext cx="269765" cy="389478"/>
          </a:xfrm>
          <a:prstGeom prst="rect">
            <a:avLst/>
          </a:prstGeom>
          <a:noFill/>
          <a:ln w="9525">
            <a:noFill/>
            <a:miter lim="800000"/>
            <a:headEnd/>
            <a:tailEnd/>
          </a:ln>
        </p:spPr>
      </p:pic>
      <p:sp>
        <p:nvSpPr>
          <p:cNvPr id="71"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Wakalah</a:t>
            </a:r>
            <a:r>
              <a:rPr lang="en-US" sz="1600" b="1" dirty="0" smtClean="0">
                <a:solidFill>
                  <a:srgbClr val="0070C0"/>
                </a:solidFill>
                <a:latin typeface="Trebuchet MS" pitchFamily="34" charset="0"/>
              </a:rPr>
              <a:t> (</a:t>
            </a:r>
            <a:r>
              <a:rPr lang="en-US" sz="1600" b="1" dirty="0" smtClean="0">
                <a:solidFill>
                  <a:srgbClr val="0070C0"/>
                </a:solidFill>
              </a:rPr>
              <a:t>Agency</a:t>
            </a:r>
            <a:r>
              <a:rPr lang="en-US" sz="1600" b="1" dirty="0" smtClean="0">
                <a:solidFill>
                  <a:srgbClr val="0070C0"/>
                </a:solidFill>
                <a:latin typeface="Trebuchet MS" pitchFamily="34" charset="0"/>
              </a:rPr>
              <a:t>)</a:t>
            </a:r>
          </a:p>
          <a:p>
            <a:pPr defTabSz="911225" eaLnBrk="0" hangingPunct="0"/>
            <a:r>
              <a:rPr lang="en-US" sz="1400" b="1" dirty="0">
                <a:solidFill>
                  <a:prstClr val="black"/>
                </a:solidFill>
              </a:rPr>
              <a:t>Case Study: Exim </a:t>
            </a:r>
            <a:r>
              <a:rPr lang="en-US" sz="1400" b="1" dirty="0" err="1">
                <a:solidFill>
                  <a:prstClr val="black"/>
                </a:solidFill>
              </a:rPr>
              <a:t>Sukuk</a:t>
            </a:r>
            <a:r>
              <a:rPr lang="en-US" sz="1400" b="1" dirty="0">
                <a:solidFill>
                  <a:prstClr val="black"/>
                </a:solidFill>
              </a:rPr>
              <a:t> Malaysia </a:t>
            </a:r>
            <a:r>
              <a:rPr lang="en-US" sz="1400" b="1" dirty="0" err="1">
                <a:solidFill>
                  <a:prstClr val="black"/>
                </a:solidFill>
              </a:rPr>
              <a:t>Berhad’s</a:t>
            </a:r>
            <a:r>
              <a:rPr lang="en-US" sz="1400" b="1" dirty="0">
                <a:solidFill>
                  <a:prstClr val="black"/>
                </a:solidFill>
              </a:rPr>
              <a:t> USD1.0 billion Multi-Currency </a:t>
            </a:r>
            <a:r>
              <a:rPr lang="en-US" sz="1400" b="1" dirty="0" err="1">
                <a:solidFill>
                  <a:prstClr val="black"/>
                </a:solidFill>
              </a:rPr>
              <a:t>Sukuk</a:t>
            </a:r>
            <a:r>
              <a:rPr lang="en-US" sz="1400" b="1" dirty="0">
                <a:solidFill>
                  <a:prstClr val="black"/>
                </a:solidFill>
              </a:rPr>
              <a:t> Issuance </a:t>
            </a:r>
            <a:r>
              <a:rPr lang="en-US" sz="1400" b="1" dirty="0" err="1">
                <a:solidFill>
                  <a:prstClr val="black"/>
                </a:solidFill>
              </a:rPr>
              <a:t>Programme</a:t>
            </a:r>
            <a:endParaRPr lang="en-US" sz="1400" b="1" dirty="0">
              <a:solidFill>
                <a:prstClr val="black"/>
              </a:solidFill>
            </a:endParaRPr>
          </a:p>
        </p:txBody>
      </p:sp>
      <p:sp>
        <p:nvSpPr>
          <p:cNvPr id="78" name="Slide Number Placeholder 4"/>
          <p:cNvSpPr>
            <a:spLocks noGrp="1"/>
          </p:cNvSpPr>
          <p:nvPr>
            <p:ph type="sldNum" sz="quarter" idx="4294967295"/>
          </p:nvPr>
        </p:nvSpPr>
        <p:spPr>
          <a:xfrm>
            <a:off x="6775450" y="6411913"/>
            <a:ext cx="2133600" cy="365125"/>
          </a:xfrm>
          <a:prstGeom prst="rect">
            <a:avLst/>
          </a:prstGeom>
        </p:spPr>
        <p:txBody>
          <a:bodyPr/>
          <a:lstStyle/>
          <a:p>
            <a:pPr algn="r">
              <a:defRPr/>
            </a:pPr>
            <a:fld id="{689AB67A-D6EC-4BF4-A0CD-E1A4F97869DC}" type="slidenum">
              <a:rPr lang="en-US" sz="1100" smtClean="0"/>
              <a:pPr algn="r">
                <a:defRPr/>
              </a:pPr>
              <a:t>28</a:t>
            </a:fld>
            <a:endParaRPr lang="en-US" sz="1100"/>
          </a:p>
        </p:txBody>
      </p:sp>
      <p:sp>
        <p:nvSpPr>
          <p:cNvPr id="65" name="TextBox 64"/>
          <p:cNvSpPr txBox="1"/>
          <p:nvPr/>
        </p:nvSpPr>
        <p:spPr>
          <a:xfrm>
            <a:off x="199778" y="6210524"/>
            <a:ext cx="8472274" cy="276999"/>
          </a:xfrm>
          <a:prstGeom prst="rect">
            <a:avLst/>
          </a:prstGeom>
          <a:noFill/>
        </p:spPr>
        <p:txBody>
          <a:bodyPr wrap="square" rtlCol="0">
            <a:spAutoFit/>
          </a:bodyPr>
          <a:lstStyle/>
          <a:p>
            <a:r>
              <a:rPr lang="en-US" sz="1200" i="1" dirty="0"/>
              <a:t>This structure diagram was extracted from the prospectus dated </a:t>
            </a:r>
            <a:r>
              <a:rPr lang="en-US" sz="1200" i="1" dirty="0" smtClean="0"/>
              <a:t>27 September 2013.</a:t>
            </a:r>
            <a:endParaRPr lang="en-MY" sz="1200" i="1" dirty="0"/>
          </a:p>
        </p:txBody>
      </p:sp>
    </p:spTree>
    <p:extLst>
      <p:ext uri="{BB962C8B-B14F-4D97-AF65-F5344CB8AC3E}">
        <p14:creationId xmlns:p14="http://schemas.microsoft.com/office/powerpoint/2010/main" val="3662666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Elbow Connector 79"/>
          <p:cNvCxnSpPr/>
          <p:nvPr/>
        </p:nvCxnSpPr>
        <p:spPr bwMode="auto">
          <a:xfrm flipV="1">
            <a:off x="1403350" y="2924175"/>
            <a:ext cx="1358900" cy="601663"/>
          </a:xfrm>
          <a:prstGeom prst="bentConnector3">
            <a:avLst>
              <a:gd name="adj1" fmla="val 100152"/>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6867" name="Group 67"/>
          <p:cNvGrpSpPr>
            <a:grpSpLocks/>
          </p:cNvGrpSpPr>
          <p:nvPr/>
        </p:nvGrpSpPr>
        <p:grpSpPr bwMode="auto">
          <a:xfrm>
            <a:off x="300038" y="2681288"/>
            <a:ext cx="1241425" cy="1716087"/>
            <a:chOff x="655092" y="2295044"/>
            <a:chExt cx="1241947" cy="1716958"/>
          </a:xfrm>
        </p:grpSpPr>
        <p:pic>
          <p:nvPicPr>
            <p:cNvPr id="36906"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86" y="2847880"/>
              <a:ext cx="175214" cy="76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421" y="3243733"/>
              <a:ext cx="177649" cy="76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8"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90" y="2847880"/>
              <a:ext cx="177647" cy="76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9" name="Text Box 82"/>
            <p:cNvSpPr txBox="1">
              <a:spLocks noChangeArrowheads="1"/>
            </p:cNvSpPr>
            <p:nvPr/>
          </p:nvSpPr>
          <p:spPr bwMode="auto">
            <a:xfrm>
              <a:off x="655092" y="2295044"/>
              <a:ext cx="1241947" cy="60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493" tIns="0" rIns="20493" bIns="0" anchor="ctr"/>
            <a:lstStyle>
              <a:lvl1pPr defTabSz="1041400">
                <a:defRPr>
                  <a:solidFill>
                    <a:schemeClr val="tx1"/>
                  </a:solidFill>
                  <a:latin typeface="Trebuchet MS" pitchFamily="34" charset="0"/>
                  <a:ea typeface="ＭＳ Ｐゴシック" pitchFamily="34" charset="-128"/>
                </a:defRPr>
              </a:lvl1pPr>
              <a:lvl2pPr marL="742950" indent="-285750" defTabSz="1041400">
                <a:defRPr>
                  <a:solidFill>
                    <a:schemeClr val="tx1"/>
                  </a:solidFill>
                  <a:latin typeface="Trebuchet MS" pitchFamily="34" charset="0"/>
                  <a:ea typeface="ＭＳ Ｐゴシック" pitchFamily="34" charset="-128"/>
                </a:defRPr>
              </a:lvl2pPr>
              <a:lvl3pPr marL="1143000" indent="-228600" defTabSz="1041400">
                <a:defRPr>
                  <a:solidFill>
                    <a:schemeClr val="tx1"/>
                  </a:solidFill>
                  <a:latin typeface="Trebuchet MS" pitchFamily="34" charset="0"/>
                  <a:ea typeface="ＭＳ Ｐゴシック" pitchFamily="34" charset="-128"/>
                </a:defRPr>
              </a:lvl3pPr>
              <a:lvl4pPr marL="1600200" indent="-228600" defTabSz="1041400">
                <a:defRPr>
                  <a:solidFill>
                    <a:schemeClr val="tx1"/>
                  </a:solidFill>
                  <a:latin typeface="Trebuchet MS" pitchFamily="34" charset="0"/>
                  <a:ea typeface="ＭＳ Ｐゴシック" pitchFamily="34" charset="-128"/>
                </a:defRPr>
              </a:lvl4pPr>
              <a:lvl5pPr marL="2057400" indent="-228600" defTabSz="1041400">
                <a:defRPr>
                  <a:solidFill>
                    <a:schemeClr val="tx1"/>
                  </a:solidFill>
                  <a:latin typeface="Trebuchet MS" pitchFamily="34" charset="0"/>
                  <a:ea typeface="ＭＳ Ｐゴシック" pitchFamily="34" charset="-128"/>
                </a:defRPr>
              </a:lvl5pPr>
              <a:lvl6pPr marL="25146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10414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r>
                <a:rPr lang="en-US" sz="1200" b="1">
                  <a:cs typeface="Arial" pitchFamily="34" charset="0"/>
                </a:rPr>
                <a:t>Sukukholders</a:t>
              </a:r>
            </a:p>
            <a:p>
              <a:pPr algn="ctr" eaLnBrk="1" hangingPunct="1"/>
              <a:r>
                <a:rPr lang="en-US" sz="1200" b="1">
                  <a:cs typeface="Arial" pitchFamily="34" charset="0"/>
                </a:rPr>
                <a:t>represented</a:t>
              </a:r>
            </a:p>
            <a:p>
              <a:pPr algn="ctr" eaLnBrk="1" hangingPunct="1"/>
              <a:r>
                <a:rPr lang="en-US" sz="1200" b="1">
                  <a:cs typeface="Arial" pitchFamily="34" charset="0"/>
                </a:rPr>
                <a:t>by Trustee</a:t>
              </a:r>
            </a:p>
          </p:txBody>
        </p:sp>
      </p:grpSp>
      <p:sp>
        <p:nvSpPr>
          <p:cNvPr id="62" name="Rectangle 65"/>
          <p:cNvSpPr>
            <a:spLocks noChangeArrowheads="1"/>
          </p:cNvSpPr>
          <p:nvPr/>
        </p:nvSpPr>
        <p:spPr bwMode="invGray">
          <a:xfrm>
            <a:off x="2463800" y="1231900"/>
            <a:ext cx="1268413" cy="1692275"/>
          </a:xfrm>
          <a:prstGeom prst="rect">
            <a:avLst/>
          </a:prstGeom>
          <a:solidFill>
            <a:schemeClr val="accent2">
              <a:lumMod val="50000"/>
            </a:schemeClr>
          </a:solidFill>
          <a:ln w="6350">
            <a:solidFill>
              <a:schemeClr val="tx1"/>
            </a:solidFill>
            <a:prstDash val="sysDot"/>
            <a:miter lim="800000"/>
            <a:headEnd/>
            <a:tailEnd/>
          </a:ln>
        </p:spPr>
        <p:txBody>
          <a:bodyPr tIns="0" bIns="0" anchor="ctr"/>
          <a:lstStyle/>
          <a:p>
            <a:pPr algn="ctr">
              <a:spcAft>
                <a:spcPts val="1000"/>
              </a:spcAft>
              <a:defRPr/>
            </a:pPr>
            <a:r>
              <a:rPr lang="en-US" altLang="zh-CN" sz="1200" b="1">
                <a:solidFill>
                  <a:schemeClr val="bg1"/>
                </a:solidFill>
              </a:rPr>
              <a:t>Company</a:t>
            </a:r>
          </a:p>
          <a:p>
            <a:pPr algn="ctr">
              <a:spcAft>
                <a:spcPts val="1000"/>
              </a:spcAft>
              <a:defRPr/>
            </a:pPr>
            <a:r>
              <a:rPr lang="en-US" sz="1200" b="1">
                <a:solidFill>
                  <a:schemeClr val="bg1"/>
                </a:solidFill>
              </a:rPr>
              <a:t>(as Purchaser/ Issuer)</a:t>
            </a:r>
            <a:endParaRPr lang="en-US" sz="1200">
              <a:solidFill>
                <a:schemeClr val="bg1"/>
              </a:solidFill>
            </a:endParaRPr>
          </a:p>
        </p:txBody>
      </p:sp>
      <p:sp>
        <p:nvSpPr>
          <p:cNvPr id="36869" name="Rectangle 17"/>
          <p:cNvSpPr>
            <a:spLocks noChangeArrowheads="1"/>
          </p:cNvSpPr>
          <p:nvPr/>
        </p:nvSpPr>
        <p:spPr bwMode="invGray">
          <a:xfrm>
            <a:off x="2463800" y="4754563"/>
            <a:ext cx="1268413" cy="1417637"/>
          </a:xfrm>
          <a:prstGeom prst="rect">
            <a:avLst/>
          </a:prstGeom>
          <a:noFill/>
          <a:ln w="63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200" b="1">
                <a:solidFill>
                  <a:srgbClr val="000000"/>
                </a:solidFill>
              </a:rPr>
              <a:t>Company as </a:t>
            </a:r>
            <a:r>
              <a:rPr lang="en-US" sz="1200" b="1"/>
              <a:t>Purchase Agent on behalf of </a:t>
            </a:r>
            <a:r>
              <a:rPr lang="en-US" sz="1200" b="1">
                <a:solidFill>
                  <a:srgbClr val="000000"/>
                </a:solidFill>
              </a:rPr>
              <a:t>Sukukholders </a:t>
            </a:r>
            <a:endParaRPr lang="en-US" sz="1200"/>
          </a:p>
        </p:txBody>
      </p:sp>
      <p:sp>
        <p:nvSpPr>
          <p:cNvPr id="64" name="Rectangle 34"/>
          <p:cNvSpPr>
            <a:spLocks noChangeArrowheads="1"/>
          </p:cNvSpPr>
          <p:nvPr/>
        </p:nvSpPr>
        <p:spPr bwMode="invGray">
          <a:xfrm>
            <a:off x="7389813" y="1827213"/>
            <a:ext cx="1460500" cy="3468687"/>
          </a:xfrm>
          <a:prstGeom prst="rect">
            <a:avLst/>
          </a:prstGeom>
          <a:solidFill>
            <a:schemeClr val="bg2">
              <a:lumMod val="75000"/>
            </a:schemeClr>
          </a:solidFill>
          <a:ln w="9525">
            <a:solidFill>
              <a:schemeClr val="tx1"/>
            </a:solidFill>
            <a:prstDash val="sysDot"/>
            <a:miter lim="800000"/>
            <a:headEnd/>
            <a:tailEnd/>
          </a:ln>
        </p:spPr>
        <p:txBody>
          <a:bodyPr anchor="ctr"/>
          <a:lstStyle/>
          <a:p>
            <a:pPr algn="ctr">
              <a:spcAft>
                <a:spcPts val="1000"/>
              </a:spcAft>
              <a:defRPr/>
            </a:pPr>
            <a:r>
              <a:rPr lang="en-US" sz="1200" b="1" dirty="0">
                <a:cs typeface="Arial" pitchFamily="34" charset="0"/>
              </a:rPr>
              <a:t>Bursa </a:t>
            </a:r>
            <a:r>
              <a:rPr lang="en-US" sz="1200" b="1" dirty="0" err="1">
                <a:cs typeface="Arial" pitchFamily="34" charset="0"/>
              </a:rPr>
              <a:t>Suq</a:t>
            </a:r>
            <a:r>
              <a:rPr lang="en-US" sz="1200" b="1" dirty="0">
                <a:cs typeface="Arial" pitchFamily="34" charset="0"/>
              </a:rPr>
              <a:t>          Al-</a:t>
            </a:r>
            <a:r>
              <a:rPr lang="en-US" sz="1200" b="1" dirty="0" err="1">
                <a:cs typeface="Arial" pitchFamily="34" charset="0"/>
              </a:rPr>
              <a:t>Sila</a:t>
            </a:r>
            <a:r>
              <a:rPr lang="en-US" sz="1200" b="1" dirty="0">
                <a:cs typeface="Arial" pitchFamily="34" charset="0"/>
              </a:rPr>
              <a:t>’</a:t>
            </a:r>
            <a:endParaRPr lang="en-US" sz="1200" dirty="0">
              <a:cs typeface="Arial" pitchFamily="34" charset="0"/>
            </a:endParaRPr>
          </a:p>
        </p:txBody>
      </p:sp>
      <p:sp>
        <p:nvSpPr>
          <p:cNvPr id="65" name="Rectangle 34"/>
          <p:cNvSpPr>
            <a:spLocks noChangeArrowheads="1"/>
          </p:cNvSpPr>
          <p:nvPr/>
        </p:nvSpPr>
        <p:spPr bwMode="invGray">
          <a:xfrm>
            <a:off x="7556500" y="2516188"/>
            <a:ext cx="1103313" cy="642937"/>
          </a:xfrm>
          <a:prstGeom prst="rect">
            <a:avLst/>
          </a:prstGeom>
          <a:solidFill>
            <a:schemeClr val="accent1">
              <a:lumMod val="20000"/>
              <a:lumOff val="80000"/>
            </a:schemeClr>
          </a:solidFill>
          <a:ln w="9525">
            <a:solidFill>
              <a:srgbClr val="336699"/>
            </a:solidFill>
            <a:prstDash val="sysDot"/>
            <a:miter lim="800000"/>
            <a:headEnd/>
            <a:tailEnd/>
          </a:ln>
        </p:spPr>
        <p:txBody>
          <a:bodyPr anchor="ctr"/>
          <a:lstStyle/>
          <a:p>
            <a:pPr algn="ctr">
              <a:spcAft>
                <a:spcPts val="1000"/>
              </a:spcAft>
              <a:defRPr/>
            </a:pPr>
            <a:r>
              <a:rPr lang="en-US" sz="1200" b="1" dirty="0"/>
              <a:t>Commodity Buyer</a:t>
            </a:r>
            <a:endParaRPr lang="en-US" sz="1200" dirty="0"/>
          </a:p>
        </p:txBody>
      </p:sp>
      <p:sp>
        <p:nvSpPr>
          <p:cNvPr id="66" name="Rectangle 34"/>
          <p:cNvSpPr>
            <a:spLocks noChangeArrowheads="1"/>
          </p:cNvSpPr>
          <p:nvPr/>
        </p:nvSpPr>
        <p:spPr bwMode="invGray">
          <a:xfrm>
            <a:off x="7570788" y="4225925"/>
            <a:ext cx="1089025" cy="639763"/>
          </a:xfrm>
          <a:prstGeom prst="rect">
            <a:avLst/>
          </a:prstGeom>
          <a:solidFill>
            <a:schemeClr val="accent1">
              <a:lumMod val="20000"/>
              <a:lumOff val="80000"/>
            </a:schemeClr>
          </a:solidFill>
          <a:ln w="9525">
            <a:solidFill>
              <a:srgbClr val="336699"/>
            </a:solidFill>
            <a:prstDash val="sysDot"/>
            <a:miter lim="800000"/>
            <a:headEnd/>
            <a:tailEnd/>
          </a:ln>
        </p:spPr>
        <p:txBody>
          <a:bodyPr anchor="ctr"/>
          <a:lstStyle/>
          <a:p>
            <a:pPr algn="ctr">
              <a:spcAft>
                <a:spcPts val="1000"/>
              </a:spcAft>
              <a:defRPr/>
            </a:pPr>
            <a:r>
              <a:rPr lang="en-US" sz="1200" b="1" dirty="0"/>
              <a:t>Commodity Suppliers</a:t>
            </a:r>
            <a:endParaRPr lang="en-US" sz="1200" dirty="0"/>
          </a:p>
        </p:txBody>
      </p:sp>
      <p:cxnSp>
        <p:nvCxnSpPr>
          <p:cNvPr id="69" name="Elbow Connector 50"/>
          <p:cNvCxnSpPr>
            <a:endCxn id="36869" idx="1"/>
          </p:cNvCxnSpPr>
          <p:nvPr/>
        </p:nvCxnSpPr>
        <p:spPr bwMode="auto">
          <a:xfrm rot="16200000" flipH="1">
            <a:off x="1146969" y="4147344"/>
            <a:ext cx="1066800" cy="156686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bwMode="auto">
          <a:xfrm flipV="1">
            <a:off x="920750" y="1463675"/>
            <a:ext cx="1531938" cy="1217613"/>
          </a:xfrm>
          <a:prstGeom prst="bentConnector3">
            <a:avLst>
              <a:gd name="adj1" fmla="val -583"/>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Shape 60"/>
          <p:cNvCxnSpPr>
            <a:stCxn id="62" idx="1"/>
          </p:cNvCxnSpPr>
          <p:nvPr/>
        </p:nvCxnSpPr>
        <p:spPr bwMode="auto">
          <a:xfrm rot="10800000" flipV="1">
            <a:off x="1062038" y="2078038"/>
            <a:ext cx="1401762" cy="603250"/>
          </a:xfrm>
          <a:prstGeom prst="bentConnector3">
            <a:avLst>
              <a:gd name="adj1" fmla="val 99955"/>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bwMode="auto">
          <a:xfrm>
            <a:off x="1403350" y="196850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4</a:t>
            </a:r>
          </a:p>
        </p:txBody>
      </p:sp>
      <p:sp>
        <p:nvSpPr>
          <p:cNvPr id="83" name="Rounded Rectangle 82"/>
          <p:cNvSpPr/>
          <p:nvPr/>
        </p:nvSpPr>
        <p:spPr bwMode="auto">
          <a:xfrm>
            <a:off x="785813" y="135572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4</a:t>
            </a:r>
          </a:p>
        </p:txBody>
      </p:sp>
      <p:sp>
        <p:nvSpPr>
          <p:cNvPr id="36878" name="Text Box 13"/>
          <p:cNvSpPr txBox="1">
            <a:spLocks noChangeArrowheads="1"/>
          </p:cNvSpPr>
          <p:nvPr/>
        </p:nvSpPr>
        <p:spPr bwMode="invGray">
          <a:xfrm>
            <a:off x="547688" y="1149350"/>
            <a:ext cx="11334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Sukuk Proceeds</a:t>
            </a:r>
            <a:endParaRPr lang="en-US" sz="1200"/>
          </a:p>
        </p:txBody>
      </p:sp>
      <p:sp>
        <p:nvSpPr>
          <p:cNvPr id="36879" name="Text Box 13"/>
          <p:cNvSpPr txBox="1">
            <a:spLocks noChangeArrowheads="1"/>
          </p:cNvSpPr>
          <p:nvPr/>
        </p:nvSpPr>
        <p:spPr bwMode="invGray">
          <a:xfrm>
            <a:off x="1062038" y="1728788"/>
            <a:ext cx="99853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Issue Sukuk</a:t>
            </a:r>
            <a:endParaRPr lang="en-US" sz="1200"/>
          </a:p>
        </p:txBody>
      </p:sp>
      <p:sp>
        <p:nvSpPr>
          <p:cNvPr id="96" name="Rounded Rectangle 95"/>
          <p:cNvSpPr/>
          <p:nvPr/>
        </p:nvSpPr>
        <p:spPr bwMode="auto">
          <a:xfrm>
            <a:off x="1181100" y="5341938"/>
            <a:ext cx="228600" cy="228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1</a:t>
            </a:r>
          </a:p>
        </p:txBody>
      </p:sp>
      <p:sp>
        <p:nvSpPr>
          <p:cNvPr id="36881" name="Text Box 10"/>
          <p:cNvSpPr txBox="1">
            <a:spLocks noChangeArrowheads="1"/>
          </p:cNvSpPr>
          <p:nvPr/>
        </p:nvSpPr>
        <p:spPr bwMode="invGray">
          <a:xfrm>
            <a:off x="611188" y="5599113"/>
            <a:ext cx="14890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Agency Agreement</a:t>
            </a:r>
            <a:endParaRPr lang="en-US" sz="1200"/>
          </a:p>
        </p:txBody>
      </p:sp>
      <p:sp>
        <p:nvSpPr>
          <p:cNvPr id="36882" name="Text Box 44"/>
          <p:cNvSpPr txBox="1">
            <a:spLocks noChangeArrowheads="1"/>
          </p:cNvSpPr>
          <p:nvPr/>
        </p:nvSpPr>
        <p:spPr bwMode="invGray">
          <a:xfrm>
            <a:off x="1457325" y="3011488"/>
            <a:ext cx="1203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t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cs typeface="Arial" pitchFamily="34" charset="0"/>
              </a:rPr>
              <a:t>Sale of Commodities</a:t>
            </a:r>
            <a:endParaRPr lang="en-US" sz="1200">
              <a:cs typeface="Arial" pitchFamily="34" charset="0"/>
            </a:endParaRPr>
          </a:p>
        </p:txBody>
      </p:sp>
      <p:sp>
        <p:nvSpPr>
          <p:cNvPr id="122" name="Rounded Rectangle 121"/>
          <p:cNvSpPr/>
          <p:nvPr/>
        </p:nvSpPr>
        <p:spPr bwMode="auto">
          <a:xfrm>
            <a:off x="1895475" y="340042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5</a:t>
            </a:r>
          </a:p>
        </p:txBody>
      </p:sp>
      <p:cxnSp>
        <p:nvCxnSpPr>
          <p:cNvPr id="123" name="Shape 60"/>
          <p:cNvCxnSpPr>
            <a:stCxn id="62" idx="2"/>
          </p:cNvCxnSpPr>
          <p:nvPr/>
        </p:nvCxnSpPr>
        <p:spPr bwMode="auto">
          <a:xfrm rot="5400000">
            <a:off x="1822450" y="2528888"/>
            <a:ext cx="879475" cy="1670050"/>
          </a:xfrm>
          <a:prstGeom prst="bentConnector2">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8" name="Rounded Rectangle 127"/>
          <p:cNvSpPr/>
          <p:nvPr/>
        </p:nvSpPr>
        <p:spPr bwMode="auto">
          <a:xfrm>
            <a:off x="2251075" y="370840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7</a:t>
            </a:r>
          </a:p>
        </p:txBody>
      </p:sp>
      <p:sp>
        <p:nvSpPr>
          <p:cNvPr id="36886" name="Text Box 52"/>
          <p:cNvSpPr txBox="1">
            <a:spLocks noChangeArrowheads="1"/>
          </p:cNvSpPr>
          <p:nvPr/>
        </p:nvSpPr>
        <p:spPr bwMode="invGray">
          <a:xfrm>
            <a:off x="1362075" y="40005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cs typeface="Arial" pitchFamily="34" charset="0"/>
              </a:rPr>
              <a:t>Sale Price =                      Purchase Price + </a:t>
            </a:r>
            <a:r>
              <a:rPr lang="en-US" sz="1200">
                <a:cs typeface="Arial" pitchFamily="34" charset="0"/>
              </a:rPr>
              <a:t>profit margin</a:t>
            </a:r>
          </a:p>
        </p:txBody>
      </p:sp>
      <p:cxnSp>
        <p:nvCxnSpPr>
          <p:cNvPr id="36887" name="AutoShape 79"/>
          <p:cNvCxnSpPr>
            <a:cxnSpLocks noChangeShapeType="1"/>
          </p:cNvCxnSpPr>
          <p:nvPr/>
        </p:nvCxnSpPr>
        <p:spPr bwMode="auto">
          <a:xfrm rot="5400000">
            <a:off x="2592388" y="3840163"/>
            <a:ext cx="1830387" cy="1587"/>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147" name="Rounded Rectangle 146"/>
          <p:cNvSpPr/>
          <p:nvPr/>
        </p:nvSpPr>
        <p:spPr bwMode="auto">
          <a:xfrm>
            <a:off x="3436938" y="331152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2</a:t>
            </a:r>
          </a:p>
        </p:txBody>
      </p:sp>
      <p:sp>
        <p:nvSpPr>
          <p:cNvPr id="36889" name="Text Box 10"/>
          <p:cNvSpPr txBox="1">
            <a:spLocks noChangeArrowheads="1"/>
          </p:cNvSpPr>
          <p:nvPr/>
        </p:nvSpPr>
        <p:spPr bwMode="invGray">
          <a:xfrm>
            <a:off x="3492500" y="3629025"/>
            <a:ext cx="14795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Purchase Order with Undertaking to Purchase</a:t>
            </a:r>
            <a:endParaRPr lang="en-US" sz="1200"/>
          </a:p>
        </p:txBody>
      </p:sp>
      <p:cxnSp>
        <p:nvCxnSpPr>
          <p:cNvPr id="36890" name="AutoShape 96"/>
          <p:cNvCxnSpPr>
            <a:cxnSpLocks noChangeShapeType="1"/>
            <a:stCxn id="62" idx="3"/>
          </p:cNvCxnSpPr>
          <p:nvPr/>
        </p:nvCxnSpPr>
        <p:spPr bwMode="auto">
          <a:xfrm>
            <a:off x="3732213" y="2078038"/>
            <a:ext cx="3838575" cy="947737"/>
          </a:xfrm>
          <a:prstGeom prst="bentConnector3">
            <a:avLst>
              <a:gd name="adj1" fmla="val 42255"/>
            </a:avLst>
          </a:prstGeom>
          <a:noFill/>
          <a:ln w="9525">
            <a:solidFill>
              <a:srgbClr val="000000"/>
            </a:solidFill>
            <a:miter lim="800000"/>
            <a:headEnd type="triangle" w="med" len="med"/>
            <a:tailEnd/>
          </a:ln>
          <a:extLst>
            <a:ext uri="{909E8E84-426E-40DD-AFC4-6F175D3DCCD1}">
              <a14:hiddenFill xmlns:a14="http://schemas.microsoft.com/office/drawing/2010/main">
                <a:noFill/>
              </a14:hiddenFill>
            </a:ext>
          </a:extLst>
        </p:spPr>
      </p:cxnSp>
      <p:cxnSp>
        <p:nvCxnSpPr>
          <p:cNvPr id="36891" name="AutoShape 100"/>
          <p:cNvCxnSpPr>
            <a:cxnSpLocks noChangeShapeType="1"/>
            <a:stCxn id="65" idx="1"/>
          </p:cNvCxnSpPr>
          <p:nvPr/>
        </p:nvCxnSpPr>
        <p:spPr bwMode="auto">
          <a:xfrm rot="10800000">
            <a:off x="3732213" y="1778000"/>
            <a:ext cx="3824287" cy="1060450"/>
          </a:xfrm>
          <a:prstGeom prst="bentConnector3">
            <a:avLst>
              <a:gd name="adj1" fmla="val 50000"/>
            </a:avLst>
          </a:prstGeom>
          <a:noFill/>
          <a:ln w="9525">
            <a:solidFill>
              <a:schemeClr val="tx1"/>
            </a:solidFill>
            <a:prstDash val="sysDot"/>
            <a:miter lim="800000"/>
            <a:headEnd type="triangle" w="med" len="med"/>
            <a:tailEnd/>
          </a:ln>
          <a:extLst>
            <a:ext uri="{909E8E84-426E-40DD-AFC4-6F175D3DCCD1}">
              <a14:hiddenFill xmlns:a14="http://schemas.microsoft.com/office/drawing/2010/main">
                <a:noFill/>
              </a14:hiddenFill>
            </a:ext>
          </a:extLst>
        </p:spPr>
      </p:cxnSp>
      <p:cxnSp>
        <p:nvCxnSpPr>
          <p:cNvPr id="36892" name="AutoShape 96"/>
          <p:cNvCxnSpPr>
            <a:cxnSpLocks noChangeShapeType="1"/>
            <a:stCxn id="36869" idx="3"/>
            <a:endCxn id="66" idx="1"/>
          </p:cNvCxnSpPr>
          <p:nvPr/>
        </p:nvCxnSpPr>
        <p:spPr bwMode="auto">
          <a:xfrm flipV="1">
            <a:off x="3732213" y="4546600"/>
            <a:ext cx="3838575" cy="917575"/>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6893" name="AutoShape 100"/>
          <p:cNvCxnSpPr>
            <a:cxnSpLocks noChangeShapeType="1"/>
          </p:cNvCxnSpPr>
          <p:nvPr/>
        </p:nvCxnSpPr>
        <p:spPr bwMode="auto">
          <a:xfrm rot="10800000" flipV="1">
            <a:off x="3754438" y="4725988"/>
            <a:ext cx="3816350" cy="1031875"/>
          </a:xfrm>
          <a:prstGeom prst="bentConnector3">
            <a:avLst>
              <a:gd name="adj1" fmla="val 46782"/>
            </a:avLst>
          </a:prstGeom>
          <a:noFill/>
          <a:ln w="952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67" name="Text Box 88"/>
          <p:cNvSpPr txBox="1">
            <a:spLocks noChangeArrowheads="1"/>
          </p:cNvSpPr>
          <p:nvPr/>
        </p:nvSpPr>
        <p:spPr bwMode="auto">
          <a:xfrm>
            <a:off x="5921375" y="1993900"/>
            <a:ext cx="1109663" cy="3470275"/>
          </a:xfrm>
          <a:prstGeom prst="rect">
            <a:avLst/>
          </a:prstGeom>
          <a:solidFill>
            <a:schemeClr val="bg1">
              <a:lumMod val="85000"/>
            </a:schemeClr>
          </a:solidFill>
          <a:ln w="12700">
            <a:solidFill>
              <a:schemeClr val="tx1"/>
            </a:solidFill>
            <a:prstDash val="sysDot"/>
            <a:miter lim="800000"/>
            <a:headEnd/>
            <a:tailEnd/>
          </a:ln>
        </p:spPr>
        <p:txBody>
          <a:bodyPr anchor="ctr" anchorCtr="1"/>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Aft>
                <a:spcPts val="1000"/>
              </a:spcAft>
              <a:defRPr/>
            </a:pPr>
            <a:r>
              <a:rPr lang="en-US" sz="1200" b="1" smtClean="0">
                <a:solidFill>
                  <a:srgbClr val="000000"/>
                </a:solidFill>
                <a:latin typeface="Trebuchet MS" pitchFamily="34" charset="0"/>
                <a:cs typeface="Arial" pitchFamily="34" charset="0"/>
              </a:rPr>
              <a:t>Commodity Trading Participant (CTP)</a:t>
            </a:r>
            <a:endParaRPr lang="en-US" sz="1200" smtClean="0">
              <a:latin typeface="Trebuchet MS" pitchFamily="34" charset="0"/>
              <a:cs typeface="Arial" pitchFamily="34" charset="0"/>
            </a:endParaRPr>
          </a:p>
        </p:txBody>
      </p:sp>
      <p:sp>
        <p:nvSpPr>
          <p:cNvPr id="187" name="Rounded Rectangle 186"/>
          <p:cNvSpPr/>
          <p:nvPr/>
        </p:nvSpPr>
        <p:spPr bwMode="auto">
          <a:xfrm>
            <a:off x="4443413" y="195897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6</a:t>
            </a:r>
          </a:p>
        </p:txBody>
      </p:sp>
      <p:sp>
        <p:nvSpPr>
          <p:cNvPr id="188" name="Rounded Rectangle 187"/>
          <p:cNvSpPr/>
          <p:nvPr/>
        </p:nvSpPr>
        <p:spPr bwMode="auto">
          <a:xfrm>
            <a:off x="5195888" y="1614488"/>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6</a:t>
            </a:r>
          </a:p>
        </p:txBody>
      </p:sp>
      <p:sp>
        <p:nvSpPr>
          <p:cNvPr id="36897" name="Text Box 11"/>
          <p:cNvSpPr txBox="1">
            <a:spLocks noChangeArrowheads="1"/>
          </p:cNvSpPr>
          <p:nvPr/>
        </p:nvSpPr>
        <p:spPr bwMode="invGray">
          <a:xfrm>
            <a:off x="4079875" y="2208213"/>
            <a:ext cx="989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rIns="0"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Selling Price = Sukuk Proceeds </a:t>
            </a:r>
            <a:endParaRPr lang="en-US" sz="1200"/>
          </a:p>
        </p:txBody>
      </p:sp>
      <p:sp>
        <p:nvSpPr>
          <p:cNvPr id="36898" name="Text Box 32"/>
          <p:cNvSpPr txBox="1">
            <a:spLocks noChangeArrowheads="1"/>
          </p:cNvSpPr>
          <p:nvPr/>
        </p:nvSpPr>
        <p:spPr bwMode="invGray">
          <a:xfrm>
            <a:off x="4316413" y="1363663"/>
            <a:ext cx="2079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Sale of Commodities on spot</a:t>
            </a:r>
            <a:endParaRPr lang="en-US" sz="1200"/>
          </a:p>
        </p:txBody>
      </p:sp>
      <p:sp>
        <p:nvSpPr>
          <p:cNvPr id="193" name="Rounded Rectangle 192"/>
          <p:cNvSpPr/>
          <p:nvPr/>
        </p:nvSpPr>
        <p:spPr bwMode="auto">
          <a:xfrm>
            <a:off x="4443413" y="5318125"/>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3</a:t>
            </a:r>
          </a:p>
        </p:txBody>
      </p:sp>
      <p:sp>
        <p:nvSpPr>
          <p:cNvPr id="36900" name="Text Box 11"/>
          <p:cNvSpPr txBox="1">
            <a:spLocks noChangeArrowheads="1"/>
          </p:cNvSpPr>
          <p:nvPr/>
        </p:nvSpPr>
        <p:spPr bwMode="invGray">
          <a:xfrm>
            <a:off x="3973513" y="4725988"/>
            <a:ext cx="11398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rIns="0"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Purchase Price = Sukuk Proceeds </a:t>
            </a:r>
            <a:endParaRPr lang="en-US" sz="1200"/>
          </a:p>
        </p:txBody>
      </p:sp>
      <p:sp>
        <p:nvSpPr>
          <p:cNvPr id="36901" name="Text Box 10"/>
          <p:cNvSpPr txBox="1">
            <a:spLocks noChangeArrowheads="1"/>
          </p:cNvSpPr>
          <p:nvPr/>
        </p:nvSpPr>
        <p:spPr bwMode="invGray">
          <a:xfrm>
            <a:off x="4279900" y="5995988"/>
            <a:ext cx="21939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0" rIns="0" bIns="0"/>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ctr" eaLnBrk="1" hangingPunct="1">
              <a:spcAft>
                <a:spcPts val="1000"/>
              </a:spcAft>
            </a:pPr>
            <a:r>
              <a:rPr lang="en-US" sz="1200">
                <a:solidFill>
                  <a:srgbClr val="000000"/>
                </a:solidFill>
              </a:rPr>
              <a:t>Purchase Commodities on spot</a:t>
            </a:r>
            <a:endParaRPr lang="en-US" sz="1200"/>
          </a:p>
        </p:txBody>
      </p:sp>
      <p:sp>
        <p:nvSpPr>
          <p:cNvPr id="211" name="Rounded Rectangle 210"/>
          <p:cNvSpPr/>
          <p:nvPr/>
        </p:nvSpPr>
        <p:spPr bwMode="auto">
          <a:xfrm>
            <a:off x="5175250" y="5683250"/>
            <a:ext cx="228600" cy="228600"/>
          </a:xfrm>
          <a:prstGeom prst="roundRect">
            <a:avLst/>
          </a:prstGeom>
          <a:solidFill>
            <a:srgbClr val="FFFF00"/>
          </a:solidFill>
          <a:ln>
            <a:prstDash val="sysDot"/>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sz="1200" b="1" smtClean="0">
                <a:latin typeface="Trebuchet MS" pitchFamily="34" charset="0"/>
              </a:rPr>
              <a:t>3</a:t>
            </a:r>
          </a:p>
        </p:txBody>
      </p:sp>
      <p:sp>
        <p:nvSpPr>
          <p:cNvPr id="369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fld id="{FED57BE8-B3FB-4C59-A160-FA4665FFD698}" type="slidenum">
              <a:rPr lang="en-US" smtClean="0">
                <a:solidFill>
                  <a:schemeClr val="bg1"/>
                </a:solidFill>
              </a:rPr>
              <a:pPr/>
              <a:t>29</a:t>
            </a:fld>
            <a:endParaRPr lang="en-US" smtClean="0">
              <a:solidFill>
                <a:schemeClr val="bg1"/>
              </a:solidFill>
            </a:endParaRPr>
          </a:p>
        </p:txBody>
      </p:sp>
      <p:sp>
        <p:nvSpPr>
          <p:cNvPr id="36905" name="Slide Number Placeholder 4"/>
          <p:cNvSpPr txBox="1">
            <a:spLocks/>
          </p:cNvSpPr>
          <p:nvPr/>
        </p:nvSpPr>
        <p:spPr bwMode="auto">
          <a:xfrm>
            <a:off x="6927850" y="6469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E4371A89-9006-4E69-B5FF-3F9F3CD32C36}" type="slidenum">
              <a:rPr lang="en-US" sz="1100" b="1">
                <a:solidFill>
                  <a:srgbClr val="000000"/>
                </a:solidFill>
              </a:rPr>
              <a:pPr algn="r" eaLnBrk="1" hangingPunct="1"/>
              <a:t>29</a:t>
            </a:fld>
            <a:endParaRPr lang="en-US" sz="1100" b="1">
              <a:solidFill>
                <a:srgbClr val="000000"/>
              </a:solidFill>
            </a:endParaRPr>
          </a:p>
        </p:txBody>
      </p:sp>
      <p:sp>
        <p:nvSpPr>
          <p:cNvPr id="48"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Murabahah</a:t>
            </a:r>
            <a:r>
              <a:rPr lang="en-US" sz="1600" b="1" dirty="0" smtClean="0">
                <a:solidFill>
                  <a:srgbClr val="0070C0"/>
                </a:solidFill>
                <a:latin typeface="Trebuchet MS" pitchFamily="34" charset="0"/>
              </a:rPr>
              <a:t> (Cost Plus Mark-up Sale)</a:t>
            </a:r>
          </a:p>
        </p:txBody>
      </p:sp>
    </p:spTree>
    <p:extLst>
      <p:ext uri="{BB962C8B-B14F-4D97-AF65-F5344CB8AC3E}">
        <p14:creationId xmlns:p14="http://schemas.microsoft.com/office/powerpoint/2010/main" val="229785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76238" y="2249488"/>
            <a:ext cx="8081962" cy="736600"/>
          </a:xfrm>
        </p:spPr>
        <p:txBody>
          <a:bodyPr/>
          <a:lstStyle/>
          <a:p>
            <a:pPr>
              <a:spcBef>
                <a:spcPct val="20000"/>
              </a:spcBef>
            </a:pPr>
            <a:r>
              <a:rPr lang="en-US" altLang="ja-JP" smtClean="0">
                <a:latin typeface="Calibri" pitchFamily="34" charset="0"/>
                <a:cs typeface="Arial" pitchFamily="34" charset="0"/>
              </a:rPr>
              <a:t>Introduction to Islamic Capital Markets</a:t>
            </a:r>
          </a:p>
        </p:txBody>
      </p:sp>
    </p:spTree>
    <p:extLst>
      <p:ext uri="{BB962C8B-B14F-4D97-AF65-F5344CB8AC3E}">
        <p14:creationId xmlns:p14="http://schemas.microsoft.com/office/powerpoint/2010/main" val="2407088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76238" y="2249488"/>
            <a:ext cx="8081962" cy="736600"/>
          </a:xfrm>
        </p:spPr>
        <p:txBody>
          <a:bodyPr/>
          <a:lstStyle/>
          <a:p>
            <a:pPr>
              <a:spcBef>
                <a:spcPct val="20000"/>
              </a:spcBef>
            </a:pPr>
            <a:r>
              <a:rPr lang="en-US" altLang="ja-JP" smtClean="0">
                <a:latin typeface="Calibri" pitchFamily="34" charset="0"/>
                <a:cs typeface="Arial" pitchFamily="34" charset="0"/>
              </a:rPr>
              <a:t>Sukuk</a:t>
            </a: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2000" dirty="0" smtClean="0"/>
              <a:t>PART V : GLOBAL MARKET TRENDS</a:t>
            </a:r>
            <a:endParaRPr lang="en-US" sz="2000" dirty="0"/>
          </a:p>
        </p:txBody>
      </p:sp>
    </p:spTree>
    <p:extLst>
      <p:ext uri="{BB962C8B-B14F-4D97-AF65-F5344CB8AC3E}">
        <p14:creationId xmlns:p14="http://schemas.microsoft.com/office/powerpoint/2010/main" val="3105461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fld id="{7BC2EF80-1ADF-4D79-AB5E-A591E2BACCE2}" type="slidenum">
              <a:rPr lang="en-US" smtClean="0">
                <a:solidFill>
                  <a:schemeClr val="bg1"/>
                </a:solidFill>
              </a:rPr>
              <a:pPr eaLnBrk="1" hangingPunct="1"/>
              <a:t>31</a:t>
            </a:fld>
            <a:endParaRPr lang="en-US" smtClean="0">
              <a:solidFill>
                <a:schemeClr val="bg1"/>
              </a:solidFill>
            </a:endParaRPr>
          </a:p>
        </p:txBody>
      </p:sp>
      <p:sp>
        <p:nvSpPr>
          <p:cNvPr id="11268" name="Text Placeholder 1"/>
          <p:cNvSpPr txBox="1">
            <a:spLocks/>
          </p:cNvSpPr>
          <p:nvPr/>
        </p:nvSpPr>
        <p:spPr bwMode="auto">
          <a:xfrm>
            <a:off x="447675" y="4802188"/>
            <a:ext cx="82391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just" eaLnBrk="1" hangingPunct="1">
              <a:spcBef>
                <a:spcPct val="20000"/>
              </a:spcBef>
              <a:buFont typeface="Arial" pitchFamily="34" charset="0"/>
              <a:buChar char="•"/>
            </a:pPr>
            <a:r>
              <a:rPr lang="en-US" sz="1600"/>
              <a:t>The international Sukuk market is relatively small compared to the global debt market.</a:t>
            </a:r>
          </a:p>
          <a:p>
            <a:pPr algn="just" eaLnBrk="1" hangingPunct="1">
              <a:spcBef>
                <a:spcPct val="20000"/>
              </a:spcBef>
              <a:buFont typeface="Arial" pitchFamily="34" charset="0"/>
              <a:buChar char="•"/>
            </a:pPr>
            <a:r>
              <a:rPr lang="en-US" sz="1600"/>
              <a:t>However, the Sukuk market has experienced exponential growth as evidenced by an aggregate outstanding amount of USD257.6 billion</a:t>
            </a:r>
            <a:r>
              <a:rPr lang="en-US" sz="1600" baseline="30000"/>
              <a:t>1</a:t>
            </a:r>
            <a:r>
              <a:rPr lang="en-US" sz="1600"/>
              <a:t> as at 3Q 2014. </a:t>
            </a:r>
            <a:endParaRPr lang="en-MY" sz="1600"/>
          </a:p>
        </p:txBody>
      </p:sp>
      <p:sp>
        <p:nvSpPr>
          <p:cNvPr id="44" name="TextBox 12"/>
          <p:cNvSpPr txBox="1"/>
          <p:nvPr/>
        </p:nvSpPr>
        <p:spPr>
          <a:xfrm>
            <a:off x="98425" y="6475413"/>
            <a:ext cx="7493000" cy="301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800" i="1" dirty="0">
                <a:latin typeface="Arial" pitchFamily="34" charset="0"/>
                <a:cs typeface="Arial" pitchFamily="34" charset="0"/>
              </a:rPr>
              <a:t>Source: </a:t>
            </a:r>
            <a:r>
              <a:rPr lang="en-US" sz="800" i="1" dirty="0" smtClean="0">
                <a:latin typeface="Arial" pitchFamily="34" charset="0"/>
                <a:cs typeface="Arial" pitchFamily="34" charset="0"/>
              </a:rPr>
              <a:t>Bloomberg – International bonds market </a:t>
            </a:r>
            <a:r>
              <a:rPr lang="en-US" sz="800" i="1" dirty="0" err="1" smtClean="0">
                <a:latin typeface="Arial" pitchFamily="34" charset="0"/>
                <a:cs typeface="Arial" pitchFamily="34" charset="0"/>
              </a:rPr>
              <a:t>vs</a:t>
            </a:r>
            <a:r>
              <a:rPr lang="en-US" sz="800" i="1" dirty="0" smtClean="0">
                <a:latin typeface="Arial" pitchFamily="34" charset="0"/>
                <a:cs typeface="Arial" pitchFamily="34" charset="0"/>
              </a:rPr>
              <a:t> global Islamic bonds market (excluding securities with maturities equal to or less than 12 months)</a:t>
            </a:r>
          </a:p>
          <a:p>
            <a:pPr>
              <a:defRPr/>
            </a:pPr>
            <a:r>
              <a:rPr lang="en-US" sz="800" i="1" dirty="0">
                <a:latin typeface="Arial" pitchFamily="34" charset="0"/>
                <a:cs typeface="Arial" pitchFamily="34" charset="0"/>
              </a:rPr>
              <a:t>1. </a:t>
            </a:r>
            <a:r>
              <a:rPr lang="en-US" sz="800" i="1" dirty="0" smtClean="0">
                <a:latin typeface="Arial" pitchFamily="34" charset="0"/>
                <a:cs typeface="Arial" pitchFamily="34" charset="0"/>
              </a:rPr>
              <a:t>Excluding government short term securities </a:t>
            </a:r>
            <a:endParaRPr lang="en-US" sz="800" i="1" dirty="0">
              <a:latin typeface="Arial" pitchFamily="34" charset="0"/>
              <a:cs typeface="Arial" pitchFamily="34" charset="0"/>
            </a:endParaRPr>
          </a:p>
          <a:p>
            <a:pPr>
              <a:defRPr/>
            </a:pPr>
            <a:endParaRPr lang="en-US" sz="800" i="1" dirty="0">
              <a:latin typeface="Arial" pitchFamily="34" charset="0"/>
              <a:cs typeface="Arial" pitchFamily="34" charset="0"/>
            </a:endParaRPr>
          </a:p>
        </p:txBody>
      </p:sp>
      <p:sp>
        <p:nvSpPr>
          <p:cNvPr id="21" name="TextBox 9"/>
          <p:cNvSpPr txBox="1"/>
          <p:nvPr/>
        </p:nvSpPr>
        <p:spPr bwMode="auto">
          <a:xfrm>
            <a:off x="715963" y="869950"/>
            <a:ext cx="292258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t>International </a:t>
            </a:r>
            <a:r>
              <a:rPr lang="en-US" sz="1400" b="1" dirty="0" smtClean="0"/>
              <a:t>Bonds (Conventional &amp; </a:t>
            </a:r>
            <a:r>
              <a:rPr lang="en-US" sz="1400" b="1" dirty="0" err="1" smtClean="0"/>
              <a:t>Sukuk</a:t>
            </a:r>
            <a:r>
              <a:rPr lang="en-US" sz="1400" b="1" dirty="0" smtClean="0"/>
              <a:t>)</a:t>
            </a:r>
            <a:endParaRPr lang="en-US" sz="1400" b="1" dirty="0"/>
          </a:p>
        </p:txBody>
      </p:sp>
      <p:sp>
        <p:nvSpPr>
          <p:cNvPr id="28" name="TextBox 8"/>
          <p:cNvSpPr txBox="1"/>
          <p:nvPr/>
        </p:nvSpPr>
        <p:spPr bwMode="auto">
          <a:xfrm>
            <a:off x="5143500" y="908050"/>
            <a:ext cx="3219450" cy="495300"/>
          </a:xfrm>
          <a:prstGeom prst="rect">
            <a:avLst/>
          </a:prstGeom>
          <a:noFill/>
          <a:ln w="9525" cmpd="sng">
            <a:no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400" b="1" kern="0" dirty="0" smtClean="0">
                <a:solidFill>
                  <a:sysClr val="windowText" lastClr="000000"/>
                </a:solidFill>
                <a:latin typeface="+mj-lt"/>
              </a:rPr>
              <a:t>International </a:t>
            </a:r>
            <a:r>
              <a:rPr lang="en-US" sz="1400" b="1" kern="0" dirty="0" err="1" smtClean="0">
                <a:solidFill>
                  <a:sysClr val="windowText" lastClr="000000"/>
                </a:solidFill>
                <a:latin typeface="+mj-lt"/>
              </a:rPr>
              <a:t>Sukuk</a:t>
            </a:r>
            <a:r>
              <a:rPr lang="en-US" sz="1400" b="1" kern="0" dirty="0" smtClean="0">
                <a:solidFill>
                  <a:sysClr val="windowText" lastClr="000000"/>
                </a:solidFill>
                <a:latin typeface="+mj-lt"/>
              </a:rPr>
              <a:t>                       (including Ringgit </a:t>
            </a:r>
            <a:r>
              <a:rPr lang="en-US" sz="1400" b="1" kern="0" dirty="0" err="1" smtClean="0">
                <a:solidFill>
                  <a:sysClr val="windowText" lastClr="000000"/>
                </a:solidFill>
                <a:latin typeface="+mj-lt"/>
              </a:rPr>
              <a:t>Sukuk</a:t>
            </a:r>
            <a:r>
              <a:rPr lang="en-US" sz="1400" b="1" kern="0" dirty="0" smtClean="0">
                <a:solidFill>
                  <a:sysClr val="windowText" lastClr="000000"/>
                </a:solidFill>
                <a:latin typeface="+mj-lt"/>
              </a:rPr>
              <a:t>)</a:t>
            </a:r>
            <a:endParaRPr lang="en-US" sz="1400" b="1" kern="0" dirty="0">
              <a:solidFill>
                <a:sysClr val="windowText" lastClr="000000"/>
              </a:solidFill>
              <a:latin typeface="+mj-lt"/>
            </a:endParaRPr>
          </a:p>
        </p:txBody>
      </p:sp>
      <p:graphicFrame>
        <p:nvGraphicFramePr>
          <p:cNvPr id="11272" name="Object 4"/>
          <p:cNvGraphicFramePr>
            <a:graphicFrameLocks noGrp="1"/>
          </p:cNvGraphicFramePr>
          <p:nvPr/>
        </p:nvGraphicFramePr>
        <p:xfrm>
          <a:off x="4476750" y="1365250"/>
          <a:ext cx="4708525" cy="3465513"/>
        </p:xfrm>
        <a:graphic>
          <a:graphicData uri="http://schemas.openxmlformats.org/presentationml/2006/ole">
            <mc:AlternateContent xmlns:mc="http://schemas.openxmlformats.org/markup-compatibility/2006">
              <mc:Choice xmlns:v="urn:schemas-microsoft-com:vml" Requires="v">
                <p:oleObj spid="_x0000_s25690" name="Chart" r:id="rId4" imgW="5972192" imgH="4400468" progId="Excel.Chart.8">
                  <p:embed/>
                </p:oleObj>
              </mc:Choice>
              <mc:Fallback>
                <p:oleObj name="Chart" r:id="rId4" imgW="5972192" imgH="440046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1365250"/>
                        <a:ext cx="47085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3" name="Object 3"/>
          <p:cNvGraphicFramePr>
            <a:graphicFrameLocks noGrp="1"/>
          </p:cNvGraphicFramePr>
          <p:nvPr/>
        </p:nvGraphicFramePr>
        <p:xfrm>
          <a:off x="6350" y="1377950"/>
          <a:ext cx="4532313" cy="3316288"/>
        </p:xfrm>
        <a:graphic>
          <a:graphicData uri="http://schemas.openxmlformats.org/presentationml/2006/ole">
            <mc:AlternateContent xmlns:mc="http://schemas.openxmlformats.org/markup-compatibility/2006">
              <mc:Choice xmlns:v="urn:schemas-microsoft-com:vml" Requires="v">
                <p:oleObj spid="_x0000_s25691" name="Chart" r:id="rId6" imgW="5962751" imgH="4362372" progId="Excel.Chart.8">
                  <p:embed/>
                </p:oleObj>
              </mc:Choice>
              <mc:Fallback>
                <p:oleObj name="Chart" r:id="rId6" imgW="5962751" imgH="4362372"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 y="1377950"/>
                        <a:ext cx="4532313"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ounded Rectangular Callout 14"/>
          <p:cNvSpPr/>
          <p:nvPr/>
        </p:nvSpPr>
        <p:spPr bwMode="auto">
          <a:xfrm>
            <a:off x="3116263" y="1865313"/>
            <a:ext cx="1044575" cy="285750"/>
          </a:xfrm>
          <a:prstGeom prst="wedgeRoundRectCallout">
            <a:avLst>
              <a:gd name="adj1" fmla="val 11615"/>
              <a:gd name="adj2" fmla="val 131562"/>
              <a:gd name="adj3" fmla="val 16667"/>
            </a:avLst>
          </a:prstGeom>
          <a:solidFill>
            <a:srgbClr val="FFD75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000" b="1" dirty="0">
                <a:solidFill>
                  <a:sysClr val="windowText" lastClr="000000"/>
                </a:solidFill>
              </a:rPr>
              <a:t>USD </a:t>
            </a:r>
            <a:r>
              <a:rPr lang="en-US" sz="1000" b="1" dirty="0" smtClean="0">
                <a:solidFill>
                  <a:sysClr val="windowText" lastClr="000000"/>
                </a:solidFill>
              </a:rPr>
              <a:t>3,082 </a:t>
            </a:r>
            <a:r>
              <a:rPr lang="en-US" sz="1000" b="1" dirty="0" err="1">
                <a:solidFill>
                  <a:sysClr val="windowText" lastClr="000000"/>
                </a:solidFill>
              </a:rPr>
              <a:t>bln</a:t>
            </a:r>
            <a:endParaRPr lang="en-US" sz="1000" b="1" dirty="0">
              <a:solidFill>
                <a:sysClr val="windowText" lastClr="000000"/>
              </a:solidFill>
            </a:endParaRPr>
          </a:p>
        </p:txBody>
      </p:sp>
      <p:sp>
        <p:nvSpPr>
          <p:cNvPr id="16" name="Rounded Rectangular Callout 15"/>
          <p:cNvSpPr/>
          <p:nvPr/>
        </p:nvSpPr>
        <p:spPr bwMode="auto">
          <a:xfrm>
            <a:off x="7848600" y="1554163"/>
            <a:ext cx="958850" cy="284162"/>
          </a:xfrm>
          <a:prstGeom prst="wedgeRoundRectCallout">
            <a:avLst>
              <a:gd name="adj1" fmla="val 12752"/>
              <a:gd name="adj2" fmla="val 106487"/>
              <a:gd name="adj3" fmla="val 16667"/>
            </a:avLst>
          </a:prstGeom>
          <a:solidFill>
            <a:srgbClr val="FFD75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000" b="1" dirty="0">
                <a:solidFill>
                  <a:sysClr val="windowText" lastClr="000000"/>
                </a:solidFill>
              </a:rPr>
              <a:t>USD </a:t>
            </a:r>
            <a:r>
              <a:rPr lang="en-US" sz="1000" b="1" dirty="0" smtClean="0">
                <a:solidFill>
                  <a:sysClr val="windowText" lastClr="000000"/>
                </a:solidFill>
              </a:rPr>
              <a:t>37 </a:t>
            </a:r>
            <a:r>
              <a:rPr lang="en-US" sz="1000" b="1" dirty="0" err="1">
                <a:solidFill>
                  <a:sysClr val="windowText" lastClr="000000"/>
                </a:solidFill>
              </a:rPr>
              <a:t>bln</a:t>
            </a:r>
            <a:endParaRPr lang="en-US" sz="1000" b="1" dirty="0">
              <a:solidFill>
                <a:sysClr val="windowText" lastClr="000000"/>
              </a:solidFill>
            </a:endParaRPr>
          </a:p>
        </p:txBody>
      </p:sp>
      <p:sp>
        <p:nvSpPr>
          <p:cNvPr id="11276" name="Slide Number Placeholder 4"/>
          <p:cNvSpPr txBox="1">
            <a:spLocks/>
          </p:cNvSpPr>
          <p:nvPr/>
        </p:nvSpPr>
        <p:spPr bwMode="auto">
          <a:xfrm>
            <a:off x="6797675" y="64404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146AEB5B-CD2A-45CF-93F8-C10C51DD7BD8}" type="slidenum">
              <a:rPr lang="en-US" sz="1100" b="1">
                <a:solidFill>
                  <a:srgbClr val="000000"/>
                </a:solidFill>
              </a:rPr>
              <a:pPr algn="r" eaLnBrk="1" hangingPunct="1"/>
              <a:t>31</a:t>
            </a:fld>
            <a:endParaRPr lang="en-US" sz="1100" b="1">
              <a:solidFill>
                <a:srgbClr val="000000"/>
              </a:solidFill>
            </a:endParaRPr>
          </a:p>
        </p:txBody>
      </p:sp>
      <p:sp>
        <p:nvSpPr>
          <p:cNvPr id="14"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Global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Market – Current State</a:t>
            </a:r>
          </a:p>
        </p:txBody>
      </p:sp>
    </p:spTree>
    <p:extLst>
      <p:ext uri="{BB962C8B-B14F-4D97-AF65-F5344CB8AC3E}">
        <p14:creationId xmlns:p14="http://schemas.microsoft.com/office/powerpoint/2010/main" val="2899152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fld id="{317D342D-313A-4D2F-9BED-093E24B313BB}" type="slidenum">
              <a:rPr lang="en-US" smtClean="0">
                <a:solidFill>
                  <a:srgbClr val="000000"/>
                </a:solidFill>
              </a:rPr>
              <a:pPr eaLnBrk="1" hangingPunct="1"/>
              <a:t>32</a:t>
            </a:fld>
            <a:endParaRPr lang="en-US" smtClean="0">
              <a:solidFill>
                <a:srgbClr val="000000"/>
              </a:solidFill>
            </a:endParaRPr>
          </a:p>
        </p:txBody>
      </p:sp>
      <p:sp>
        <p:nvSpPr>
          <p:cNvPr id="4" name="Text Box 414"/>
          <p:cNvSpPr txBox="1">
            <a:spLocks noChangeArrowheads="1"/>
          </p:cNvSpPr>
          <p:nvPr/>
        </p:nvSpPr>
        <p:spPr bwMode="auto">
          <a:xfrm>
            <a:off x="211138" y="963613"/>
            <a:ext cx="8561387" cy="833437"/>
          </a:xfrm>
          <a:prstGeom prst="rect">
            <a:avLst/>
          </a:prstGeom>
          <a:noFill/>
          <a:ln w="9525">
            <a:noFill/>
            <a:miter lim="800000"/>
            <a:headEnd/>
            <a:tailEnd/>
          </a:ln>
          <a:effectLst>
            <a:prstShdw prst="shdw17" dist="17961" dir="2700000">
              <a:schemeClr val="accent1">
                <a:gamma/>
                <a:shade val="60000"/>
                <a:invGamma/>
              </a:schemeClr>
            </a:prstShdw>
          </a:effectLst>
        </p:spPr>
        <p:txBody>
          <a:bodyPr lIns="93296" tIns="46648" rIns="93296" bIns="46648">
            <a:spAutoFit/>
          </a:bodyPr>
          <a:lstStyle>
            <a:lvl1pPr marL="228600" indent="-228600">
              <a:defRPr sz="2800">
                <a:solidFill>
                  <a:schemeClr val="tx1"/>
                </a:solidFill>
                <a:latin typeface="Trebuchet MS" pitchFamily="34" charset="0"/>
                <a:ea typeface="MS PGothic" pitchFamily="34" charset="-128"/>
              </a:defRPr>
            </a:lvl1pPr>
            <a:lvl2pPr>
              <a:defRPr sz="2400">
                <a:solidFill>
                  <a:schemeClr val="tx1"/>
                </a:solidFill>
                <a:latin typeface="Trebuchet MS" pitchFamily="34" charset="0"/>
                <a:ea typeface="MS PGothic" pitchFamily="34" charset="-128"/>
              </a:defRPr>
            </a:lvl2pPr>
            <a:lvl3pPr>
              <a:defRPr sz="2000">
                <a:solidFill>
                  <a:srgbClr val="E46C0A"/>
                </a:solidFill>
                <a:latin typeface="Trebuchet MS" pitchFamily="34" charset="0"/>
                <a:ea typeface="MS PGothic" pitchFamily="34" charset="-128"/>
              </a:defRPr>
            </a:lvl3pPr>
            <a:lvl4pPr>
              <a:defRPr>
                <a:solidFill>
                  <a:schemeClr val="tx1"/>
                </a:solidFill>
                <a:latin typeface="Trebuchet MS" pitchFamily="34" charset="0"/>
                <a:ea typeface="MS PGothic" pitchFamily="34" charset="-128"/>
              </a:defRPr>
            </a:lvl4pPr>
            <a:lvl5pPr>
              <a:defRPr>
                <a:solidFill>
                  <a:schemeClr val="tx1"/>
                </a:solidFill>
                <a:latin typeface="Trebuchet MS" pitchFamily="34" charset="0"/>
                <a:ea typeface="MS PGothic" pitchFamily="34" charset="-128"/>
              </a:defRPr>
            </a:lvl5pPr>
            <a:lvl6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6pPr>
            <a:lvl7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7pPr>
            <a:lvl8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8pPr>
            <a:lvl9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9pPr>
          </a:lstStyle>
          <a:p>
            <a:pPr marL="463550" lvl="1" indent="-354013" algn="just">
              <a:buFont typeface="Wingdings" pitchFamily="2" charset="2"/>
              <a:buChar char="§"/>
              <a:defRPr/>
            </a:pPr>
            <a:r>
              <a:rPr lang="en-MY" sz="1600" dirty="0" smtClean="0">
                <a:cs typeface="+mn-cs"/>
              </a:rPr>
              <a:t>Government and financial sectors dominated the primary global </a:t>
            </a:r>
            <a:r>
              <a:rPr lang="en-MY" sz="1600" dirty="0" err="1" smtClean="0">
                <a:cs typeface="+mn-cs"/>
              </a:rPr>
              <a:t>Sukuk</a:t>
            </a:r>
            <a:r>
              <a:rPr lang="en-MY" sz="1600" dirty="0" smtClean="0">
                <a:cs typeface="+mn-cs"/>
              </a:rPr>
              <a:t> market in 2014.</a:t>
            </a:r>
          </a:p>
          <a:p>
            <a:pPr marL="463550" lvl="1" algn="just">
              <a:defRPr/>
            </a:pPr>
            <a:endParaRPr lang="en-MY" sz="1600" dirty="0" smtClean="0">
              <a:cs typeface="+mn-cs"/>
            </a:endParaRPr>
          </a:p>
        </p:txBody>
      </p:sp>
      <p:graphicFrame>
        <p:nvGraphicFramePr>
          <p:cNvPr id="12293" name="Object 1"/>
          <p:cNvGraphicFramePr>
            <a:graphicFrameLocks noGrp="1"/>
          </p:cNvGraphicFramePr>
          <p:nvPr/>
        </p:nvGraphicFramePr>
        <p:xfrm>
          <a:off x="828675" y="1695450"/>
          <a:ext cx="7353300" cy="4381500"/>
        </p:xfrm>
        <a:graphic>
          <a:graphicData uri="http://schemas.openxmlformats.org/presentationml/2006/ole">
            <mc:AlternateContent xmlns:mc="http://schemas.openxmlformats.org/markup-compatibility/2006">
              <mc:Choice xmlns:v="urn:schemas-microsoft-com:vml" Requires="v">
                <p:oleObj spid="_x0000_s26670" name="Chart" r:id="rId3" imgW="8372486" imgH="5095806" progId="Excel.Chart.8">
                  <p:embed/>
                </p:oleObj>
              </mc:Choice>
              <mc:Fallback>
                <p:oleObj name="Chart" r:id="rId3" imgW="8372486" imgH="5095806"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695450"/>
                        <a:ext cx="73533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12"/>
          <p:cNvSpPr txBox="1"/>
          <p:nvPr/>
        </p:nvSpPr>
        <p:spPr>
          <a:xfrm>
            <a:off x="211138" y="6467475"/>
            <a:ext cx="4722812" cy="301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800" i="1" dirty="0">
                <a:latin typeface="Arial" pitchFamily="34" charset="0"/>
                <a:cs typeface="Arial" pitchFamily="34" charset="0"/>
              </a:rPr>
              <a:t>Source: </a:t>
            </a:r>
            <a:r>
              <a:rPr lang="en-US" sz="800" i="1" dirty="0" smtClean="0">
                <a:latin typeface="Arial" pitchFamily="34" charset="0"/>
                <a:cs typeface="Arial" pitchFamily="34" charset="0"/>
              </a:rPr>
              <a:t>Bloomberg (based on total issuance  amount of USD57.98billion)(as at 3Q 2014) </a:t>
            </a:r>
          </a:p>
          <a:p>
            <a:pPr>
              <a:defRPr/>
            </a:pPr>
            <a:r>
              <a:rPr lang="en-US" sz="800" i="1" dirty="0" smtClean="0">
                <a:latin typeface="Arial" pitchFamily="34" charset="0"/>
                <a:cs typeface="Arial" pitchFamily="34" charset="0"/>
              </a:rPr>
              <a:t>1</a:t>
            </a:r>
            <a:r>
              <a:rPr lang="en-US" sz="800" i="1" dirty="0">
                <a:latin typeface="Arial" pitchFamily="34" charset="0"/>
                <a:cs typeface="Arial" pitchFamily="34" charset="0"/>
              </a:rPr>
              <a:t>. </a:t>
            </a:r>
            <a:r>
              <a:rPr lang="en-US" sz="800" i="1" dirty="0" smtClean="0">
                <a:latin typeface="Arial" pitchFamily="34" charset="0"/>
                <a:cs typeface="Arial" pitchFamily="34" charset="0"/>
              </a:rPr>
              <a:t>Excluding government </a:t>
            </a:r>
            <a:r>
              <a:rPr lang="en-US" sz="800" i="1" dirty="0">
                <a:latin typeface="Arial" pitchFamily="34" charset="0"/>
                <a:cs typeface="Arial" pitchFamily="34" charset="0"/>
              </a:rPr>
              <a:t>short term securities</a:t>
            </a:r>
          </a:p>
          <a:p>
            <a:pPr>
              <a:defRPr/>
            </a:pPr>
            <a:endParaRPr lang="en-US" sz="800" i="1" dirty="0">
              <a:latin typeface="Arial" pitchFamily="34" charset="0"/>
              <a:cs typeface="Arial" pitchFamily="34" charset="0"/>
            </a:endParaRPr>
          </a:p>
        </p:txBody>
      </p:sp>
      <p:sp>
        <p:nvSpPr>
          <p:cNvPr id="8" name="Title 2"/>
          <p:cNvSpPr>
            <a:spLocks/>
          </p:cNvSpPr>
          <p:nvPr/>
        </p:nvSpPr>
        <p:spPr bwMode="auto">
          <a:xfrm>
            <a:off x="199778" y="52981"/>
            <a:ext cx="6738990"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Global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Market – Current State</a:t>
            </a:r>
          </a:p>
        </p:txBody>
      </p:sp>
    </p:spTree>
    <p:extLst>
      <p:ext uri="{BB962C8B-B14F-4D97-AF65-F5344CB8AC3E}">
        <p14:creationId xmlns:p14="http://schemas.microsoft.com/office/powerpoint/2010/main" val="1613626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p:txBody>
          <a:bodyPr/>
          <a:lstStyle/>
          <a:p>
            <a:pPr eaLnBrk="1" hangingPunct="1"/>
            <a:r>
              <a:rPr lang="en-US" sz="1600" b="1" dirty="0">
                <a:solidFill>
                  <a:srgbClr val="0070C0"/>
                </a:solidFill>
                <a:latin typeface="Trebuchet MS" pitchFamily="34" charset="0"/>
                <a:cs typeface="+mn-cs"/>
              </a:rPr>
              <a:t>Trends in the Global </a:t>
            </a:r>
            <a:r>
              <a:rPr lang="en-US" sz="1600" b="1" dirty="0" err="1">
                <a:solidFill>
                  <a:srgbClr val="0070C0"/>
                </a:solidFill>
                <a:latin typeface="Trebuchet MS" pitchFamily="34" charset="0"/>
                <a:cs typeface="+mn-cs"/>
              </a:rPr>
              <a:t>Sukuk</a:t>
            </a:r>
            <a:r>
              <a:rPr lang="en-US" sz="1600" b="1" dirty="0">
                <a:solidFill>
                  <a:srgbClr val="0070C0"/>
                </a:solidFill>
                <a:latin typeface="Trebuchet MS" pitchFamily="34" charset="0"/>
                <a:cs typeface="+mn-cs"/>
              </a:rPr>
              <a:t> Market</a:t>
            </a: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fld id="{86B4A6F7-DA45-40CB-89B4-976C2517D0E3}" type="slidenum">
              <a:rPr lang="en-US" smtClean="0">
                <a:solidFill>
                  <a:srgbClr val="000000"/>
                </a:solidFill>
              </a:rPr>
              <a:pPr eaLnBrk="1" hangingPunct="1"/>
              <a:t>33</a:t>
            </a:fld>
            <a:endParaRPr lang="en-US" smtClean="0">
              <a:solidFill>
                <a:srgbClr val="000000"/>
              </a:solidFill>
            </a:endParaRPr>
          </a:p>
        </p:txBody>
      </p:sp>
      <p:sp>
        <p:nvSpPr>
          <p:cNvPr id="4" name="Text Box 414"/>
          <p:cNvSpPr txBox="1">
            <a:spLocks noChangeArrowheads="1"/>
          </p:cNvSpPr>
          <p:nvPr/>
        </p:nvSpPr>
        <p:spPr bwMode="auto">
          <a:xfrm>
            <a:off x="79375" y="828675"/>
            <a:ext cx="8969375" cy="5541963"/>
          </a:xfrm>
          <a:prstGeom prst="rect">
            <a:avLst/>
          </a:prstGeom>
          <a:noFill/>
          <a:ln w="9525">
            <a:noFill/>
            <a:miter lim="800000"/>
            <a:headEnd/>
            <a:tailEnd/>
          </a:ln>
          <a:effectLst>
            <a:prstShdw prst="shdw17" dist="17961" dir="2700000">
              <a:schemeClr val="accent1">
                <a:gamma/>
                <a:shade val="60000"/>
                <a:invGamma/>
              </a:schemeClr>
            </a:prstShdw>
          </a:effectLst>
        </p:spPr>
        <p:txBody>
          <a:bodyPr lIns="93296" tIns="46648" rIns="93296" bIns="46648">
            <a:spAutoFit/>
          </a:bodyPr>
          <a:lstStyle>
            <a:lvl1pPr marL="228600" indent="-228600">
              <a:defRPr sz="2800">
                <a:solidFill>
                  <a:schemeClr val="tx1"/>
                </a:solidFill>
                <a:latin typeface="Trebuchet MS" pitchFamily="34" charset="0"/>
                <a:ea typeface="MS PGothic" pitchFamily="34" charset="-128"/>
              </a:defRPr>
            </a:lvl1pPr>
            <a:lvl2pPr>
              <a:defRPr sz="2400">
                <a:solidFill>
                  <a:schemeClr val="tx1"/>
                </a:solidFill>
                <a:latin typeface="Trebuchet MS" pitchFamily="34" charset="0"/>
                <a:ea typeface="MS PGothic" pitchFamily="34" charset="-128"/>
              </a:defRPr>
            </a:lvl2pPr>
            <a:lvl3pPr>
              <a:defRPr sz="2000">
                <a:solidFill>
                  <a:srgbClr val="E46C0A"/>
                </a:solidFill>
                <a:latin typeface="Trebuchet MS" pitchFamily="34" charset="0"/>
                <a:ea typeface="MS PGothic" pitchFamily="34" charset="-128"/>
              </a:defRPr>
            </a:lvl3pPr>
            <a:lvl4pPr>
              <a:defRPr>
                <a:solidFill>
                  <a:schemeClr val="tx1"/>
                </a:solidFill>
                <a:latin typeface="Trebuchet MS" pitchFamily="34" charset="0"/>
                <a:ea typeface="MS PGothic" pitchFamily="34" charset="-128"/>
              </a:defRPr>
            </a:lvl4pPr>
            <a:lvl5pPr>
              <a:defRPr>
                <a:solidFill>
                  <a:schemeClr val="tx1"/>
                </a:solidFill>
                <a:latin typeface="Trebuchet MS" pitchFamily="34" charset="0"/>
                <a:ea typeface="MS PGothic" pitchFamily="34" charset="-128"/>
              </a:defRPr>
            </a:lvl5pPr>
            <a:lvl6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6pPr>
            <a:lvl7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7pPr>
            <a:lvl8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8pPr>
            <a:lvl9pPr eaLnBrk="0" fontAlgn="base" hangingPunct="0">
              <a:spcAft>
                <a:spcPct val="0"/>
              </a:spcAft>
              <a:buFont typeface="Arial" pitchFamily="34" charset="0"/>
              <a:buChar char="»"/>
              <a:defRPr>
                <a:solidFill>
                  <a:schemeClr val="tx1"/>
                </a:solidFill>
                <a:latin typeface="Trebuchet MS" pitchFamily="34" charset="0"/>
                <a:ea typeface="MS PGothic" pitchFamily="34" charset="-128"/>
              </a:defRPr>
            </a:lvl9pPr>
          </a:lstStyle>
          <a:p>
            <a:pPr marL="285750" indent="-285750" algn="just">
              <a:buFont typeface="Arial" pitchFamily="34" charset="0"/>
              <a:buChar char="•"/>
              <a:defRPr/>
            </a:pPr>
            <a:r>
              <a:rPr lang="en-MY" sz="1600" dirty="0" smtClean="0">
                <a:cs typeface="+mn-cs"/>
              </a:rPr>
              <a:t>The year 2014 </a:t>
            </a:r>
            <a:r>
              <a:rPr lang="en-MY" sz="1600" dirty="0">
                <a:cs typeface="+mn-cs"/>
              </a:rPr>
              <a:t>has been </a:t>
            </a:r>
            <a:r>
              <a:rPr lang="en-MY" sz="1600" dirty="0" smtClean="0">
                <a:cs typeface="+mn-cs"/>
              </a:rPr>
              <a:t>a ground-breaking year in the </a:t>
            </a:r>
            <a:r>
              <a:rPr lang="en-MY" sz="1600" dirty="0">
                <a:cs typeface="+mn-cs"/>
              </a:rPr>
              <a:t>Islamic capital markets as we </a:t>
            </a:r>
            <a:r>
              <a:rPr lang="en-MY" sz="1600" dirty="0" smtClean="0">
                <a:cs typeface="+mn-cs"/>
              </a:rPr>
              <a:t>witness non-Muslim majority global </a:t>
            </a:r>
            <a:r>
              <a:rPr lang="en-MY" sz="1600" dirty="0">
                <a:cs typeface="+mn-cs"/>
              </a:rPr>
              <a:t>financial </a:t>
            </a:r>
            <a:r>
              <a:rPr lang="en-MY" sz="1600" dirty="0" smtClean="0">
                <a:cs typeface="+mn-cs"/>
              </a:rPr>
              <a:t>centres tap </a:t>
            </a:r>
            <a:r>
              <a:rPr lang="en-MY" sz="1600" dirty="0">
                <a:cs typeface="+mn-cs"/>
              </a:rPr>
              <a:t>the </a:t>
            </a:r>
            <a:r>
              <a:rPr lang="en-MY" sz="1600" dirty="0" smtClean="0">
                <a:cs typeface="+mn-cs"/>
              </a:rPr>
              <a:t>global </a:t>
            </a:r>
            <a:r>
              <a:rPr lang="en-MY" sz="1600" dirty="0" err="1" smtClean="0">
                <a:cs typeface="+mn-cs"/>
              </a:rPr>
              <a:t>Sukuk</a:t>
            </a:r>
            <a:r>
              <a:rPr lang="en-MY" sz="1600" dirty="0" smtClean="0">
                <a:cs typeface="+mn-cs"/>
              </a:rPr>
              <a:t> </a:t>
            </a:r>
            <a:r>
              <a:rPr lang="en-MY" sz="1600" dirty="0">
                <a:cs typeface="+mn-cs"/>
              </a:rPr>
              <a:t>market for </a:t>
            </a:r>
            <a:r>
              <a:rPr lang="en-MY" sz="1600" dirty="0" smtClean="0">
                <a:cs typeface="+mn-cs"/>
              </a:rPr>
              <a:t>their </a:t>
            </a:r>
            <a:r>
              <a:rPr lang="en-MY" sz="1600" dirty="0">
                <a:cs typeface="+mn-cs"/>
              </a:rPr>
              <a:t>sovereign funding </a:t>
            </a:r>
            <a:r>
              <a:rPr lang="en-MY" sz="1600" dirty="0" smtClean="0">
                <a:cs typeface="+mn-cs"/>
              </a:rPr>
              <a:t>needs:</a:t>
            </a:r>
          </a:p>
          <a:p>
            <a:pPr marL="0" indent="0" algn="just">
              <a:defRPr/>
            </a:pPr>
            <a:endParaRPr lang="en-MY" sz="1000" dirty="0" smtClean="0">
              <a:cs typeface="+mn-cs"/>
            </a:endParaRPr>
          </a:p>
          <a:p>
            <a:pPr marL="573088" lvl="1" indent="-285750" algn="just">
              <a:buFont typeface="Wingdings" pitchFamily="2" charset="2"/>
              <a:buChar char="ü"/>
              <a:defRPr/>
            </a:pPr>
            <a:r>
              <a:rPr lang="en-MY" sz="1600" dirty="0" smtClean="0">
                <a:cs typeface="+mn-cs"/>
              </a:rPr>
              <a:t>July 2014: UK </a:t>
            </a:r>
            <a:r>
              <a:rPr lang="en-MY" sz="1600" dirty="0">
                <a:cs typeface="+mn-cs"/>
              </a:rPr>
              <a:t>became the first country outside of the M</a:t>
            </a:r>
            <a:r>
              <a:rPr lang="en-MY" sz="1600" dirty="0" smtClean="0">
                <a:cs typeface="+mn-cs"/>
              </a:rPr>
              <a:t>uslim majority nations to </a:t>
            </a:r>
            <a:r>
              <a:rPr lang="en-MY" sz="1600" dirty="0">
                <a:cs typeface="+mn-cs"/>
              </a:rPr>
              <a:t>issue </a:t>
            </a:r>
            <a:r>
              <a:rPr lang="en-MY" sz="1600" dirty="0" err="1" smtClean="0">
                <a:cs typeface="+mn-cs"/>
              </a:rPr>
              <a:t>Sukuk</a:t>
            </a:r>
            <a:r>
              <a:rPr lang="en-MY" sz="1600" dirty="0" smtClean="0">
                <a:cs typeface="+mn-cs"/>
              </a:rPr>
              <a:t>. </a:t>
            </a:r>
            <a:r>
              <a:rPr lang="en-MY" sz="1600" dirty="0">
                <a:cs typeface="+mn-cs"/>
              </a:rPr>
              <a:t>The </a:t>
            </a:r>
            <a:r>
              <a:rPr lang="en-MY" sz="1600" b="1" dirty="0">
                <a:cs typeface="+mn-cs"/>
              </a:rPr>
              <a:t>£200 million </a:t>
            </a:r>
            <a:r>
              <a:rPr lang="en-MY" sz="1600" dirty="0">
                <a:cs typeface="+mn-cs"/>
              </a:rPr>
              <a:t>(</a:t>
            </a:r>
            <a:r>
              <a:rPr lang="en-MY" sz="1600" dirty="0" smtClean="0">
                <a:cs typeface="+mn-cs"/>
              </a:rPr>
              <a:t>USD343 </a:t>
            </a:r>
            <a:r>
              <a:rPr lang="en-MY" sz="1600" dirty="0">
                <a:cs typeface="+mn-cs"/>
              </a:rPr>
              <a:t>million) </a:t>
            </a:r>
            <a:r>
              <a:rPr lang="en-MY" sz="1600" dirty="0" smtClean="0">
                <a:cs typeface="+mn-cs"/>
              </a:rPr>
              <a:t>issue </a:t>
            </a:r>
            <a:r>
              <a:rPr lang="en-MY" sz="1600" dirty="0">
                <a:cs typeface="+mn-cs"/>
              </a:rPr>
              <a:t>with maturity of 5 years</a:t>
            </a:r>
            <a:r>
              <a:rPr lang="en-MY" sz="1600" dirty="0" smtClean="0">
                <a:cs typeface="+mn-cs"/>
              </a:rPr>
              <a:t>, </a:t>
            </a:r>
            <a:r>
              <a:rPr lang="en-MY" sz="1600" dirty="0">
                <a:cs typeface="+mn-cs"/>
              </a:rPr>
              <a:t>priced at </a:t>
            </a:r>
            <a:r>
              <a:rPr lang="en-MY" sz="1600" b="1" dirty="0">
                <a:cs typeface="+mn-cs"/>
              </a:rPr>
              <a:t>2.036%</a:t>
            </a:r>
            <a:r>
              <a:rPr lang="en-MY" sz="1600" dirty="0">
                <a:cs typeface="+mn-cs"/>
              </a:rPr>
              <a:t>, was </a:t>
            </a:r>
            <a:r>
              <a:rPr lang="en-MY" sz="1600" b="1" dirty="0">
                <a:cs typeface="+mn-cs"/>
              </a:rPr>
              <a:t>11.5 times</a:t>
            </a:r>
            <a:r>
              <a:rPr lang="en-MY" sz="1600" dirty="0">
                <a:cs typeface="+mn-cs"/>
              </a:rPr>
              <a:t> oversubscribed attracting orders of more than £</a:t>
            </a:r>
            <a:r>
              <a:rPr lang="en-MY" sz="1600" dirty="0" smtClean="0">
                <a:cs typeface="+mn-cs"/>
              </a:rPr>
              <a:t>2 billion </a:t>
            </a:r>
            <a:r>
              <a:rPr lang="en-MY" sz="1600" dirty="0">
                <a:cs typeface="+mn-cs"/>
              </a:rPr>
              <a:t>from global </a:t>
            </a:r>
            <a:r>
              <a:rPr lang="en-MY" sz="1600" dirty="0" smtClean="0">
                <a:cs typeface="+mn-cs"/>
              </a:rPr>
              <a:t>investors</a:t>
            </a:r>
          </a:p>
          <a:p>
            <a:pPr marL="573088" lvl="1" indent="-285750" algn="just">
              <a:defRPr/>
            </a:pPr>
            <a:endParaRPr lang="en-MY" sz="1000" dirty="0">
              <a:cs typeface="+mn-cs"/>
            </a:endParaRPr>
          </a:p>
          <a:p>
            <a:pPr marL="573088" lvl="1" indent="-285750" algn="just">
              <a:buFont typeface="Wingdings" pitchFamily="2" charset="2"/>
              <a:buChar char="ü"/>
              <a:defRPr/>
            </a:pPr>
            <a:r>
              <a:rPr lang="en-MY" sz="1600" dirty="0" smtClean="0">
                <a:cs typeface="+mn-cs"/>
              </a:rPr>
              <a:t>September 2014: The Hong Kong </a:t>
            </a:r>
            <a:r>
              <a:rPr lang="en-MY" sz="1600" dirty="0">
                <a:cs typeface="+mn-cs"/>
              </a:rPr>
              <a:t>government's </a:t>
            </a:r>
            <a:r>
              <a:rPr lang="en-MY" sz="1600" b="1" dirty="0" smtClean="0">
                <a:cs typeface="+mn-cs"/>
              </a:rPr>
              <a:t>USD1 </a:t>
            </a:r>
            <a:r>
              <a:rPr lang="en-MY" sz="1600" b="1" dirty="0">
                <a:cs typeface="+mn-cs"/>
              </a:rPr>
              <a:t>billion </a:t>
            </a:r>
            <a:r>
              <a:rPr lang="en-MY" sz="1600" dirty="0">
                <a:cs typeface="+mn-cs"/>
              </a:rPr>
              <a:t>five-year </a:t>
            </a:r>
            <a:r>
              <a:rPr lang="en-MY" sz="1600" dirty="0" err="1" smtClean="0">
                <a:cs typeface="+mn-cs"/>
              </a:rPr>
              <a:t>Sukuk</a:t>
            </a:r>
            <a:r>
              <a:rPr lang="en-MY" sz="1600" dirty="0" smtClean="0">
                <a:cs typeface="+mn-cs"/>
              </a:rPr>
              <a:t>, priced at 2.005%,  </a:t>
            </a:r>
            <a:r>
              <a:rPr lang="en-MY" sz="1600" dirty="0">
                <a:cs typeface="+mn-cs"/>
              </a:rPr>
              <a:t>were oversubscribed </a:t>
            </a:r>
            <a:r>
              <a:rPr lang="en-MY" sz="1600" b="1" dirty="0" smtClean="0">
                <a:cs typeface="+mn-cs"/>
              </a:rPr>
              <a:t>4.7 </a:t>
            </a:r>
            <a:r>
              <a:rPr lang="en-MY" sz="1600" b="1" dirty="0">
                <a:cs typeface="+mn-cs"/>
              </a:rPr>
              <a:t>times </a:t>
            </a:r>
            <a:r>
              <a:rPr lang="en-MY" sz="1600" dirty="0">
                <a:cs typeface="+mn-cs"/>
              </a:rPr>
              <a:t>with </a:t>
            </a:r>
            <a:r>
              <a:rPr lang="en-MY" sz="1600" dirty="0" smtClean="0">
                <a:cs typeface="+mn-cs"/>
              </a:rPr>
              <a:t>orders of US$4.7 billion</a:t>
            </a:r>
            <a:endParaRPr lang="en-MY" sz="1600" dirty="0">
              <a:cs typeface="+mn-cs"/>
            </a:endParaRPr>
          </a:p>
          <a:p>
            <a:pPr marL="573088" lvl="1" indent="-285750" algn="just">
              <a:buFont typeface="Wingdings" pitchFamily="2" charset="2"/>
              <a:buChar char="ü"/>
              <a:defRPr/>
            </a:pPr>
            <a:endParaRPr lang="en-MY" sz="1000" dirty="0">
              <a:cs typeface="+mn-cs"/>
            </a:endParaRPr>
          </a:p>
          <a:p>
            <a:pPr marL="573088" lvl="1" indent="-285750" algn="just">
              <a:buFont typeface="Wingdings" pitchFamily="2" charset="2"/>
              <a:buChar char="ü"/>
              <a:defRPr/>
            </a:pPr>
            <a:r>
              <a:rPr lang="en-MY" sz="1600" dirty="0" smtClean="0">
                <a:cs typeface="+mn-cs"/>
              </a:rPr>
              <a:t>September 2014: South </a:t>
            </a:r>
            <a:r>
              <a:rPr lang="en-MY" sz="1600" dirty="0">
                <a:cs typeface="+mn-cs"/>
              </a:rPr>
              <a:t>Africa, the third non-Muslim </a:t>
            </a:r>
            <a:r>
              <a:rPr lang="en-MY" sz="1600" dirty="0" smtClean="0">
                <a:cs typeface="+mn-cs"/>
              </a:rPr>
              <a:t>majority country </a:t>
            </a:r>
            <a:r>
              <a:rPr lang="en-MY" sz="1600" dirty="0">
                <a:cs typeface="+mn-cs"/>
              </a:rPr>
              <a:t>to issue sovereign </a:t>
            </a:r>
            <a:r>
              <a:rPr lang="en-MY" sz="1600" dirty="0" err="1">
                <a:cs typeface="+mn-cs"/>
              </a:rPr>
              <a:t>Sukuk</a:t>
            </a:r>
            <a:r>
              <a:rPr lang="en-MY" sz="1600" dirty="0">
                <a:cs typeface="+mn-cs"/>
              </a:rPr>
              <a:t>, issued </a:t>
            </a:r>
            <a:r>
              <a:rPr lang="en-MY" sz="1600" b="1" dirty="0" smtClean="0">
                <a:cs typeface="+mn-cs"/>
              </a:rPr>
              <a:t>USD500 million </a:t>
            </a:r>
            <a:r>
              <a:rPr lang="en-MY" sz="1600" dirty="0" err="1">
                <a:cs typeface="+mn-cs"/>
              </a:rPr>
              <a:t>Sukuk</a:t>
            </a:r>
            <a:r>
              <a:rPr lang="en-MY" sz="1600" dirty="0">
                <a:cs typeface="+mn-cs"/>
              </a:rPr>
              <a:t> </a:t>
            </a:r>
            <a:r>
              <a:rPr lang="en-MY" sz="1600" dirty="0" smtClean="0">
                <a:cs typeface="+mn-cs"/>
              </a:rPr>
              <a:t>which were </a:t>
            </a:r>
            <a:r>
              <a:rPr lang="en-MY" sz="1600" dirty="0">
                <a:cs typeface="+mn-cs"/>
              </a:rPr>
              <a:t>more than four times </a:t>
            </a:r>
            <a:r>
              <a:rPr lang="en-MY" sz="1600" dirty="0" smtClean="0">
                <a:cs typeface="+mn-cs"/>
              </a:rPr>
              <a:t>oversubscribed</a:t>
            </a:r>
            <a:r>
              <a:rPr lang="en-MY" sz="1600" dirty="0">
                <a:cs typeface="+mn-cs"/>
              </a:rPr>
              <a:t>, with an order book of </a:t>
            </a:r>
            <a:r>
              <a:rPr lang="en-MY" sz="1600" b="1" dirty="0">
                <a:cs typeface="+mn-cs"/>
              </a:rPr>
              <a:t>$</a:t>
            </a:r>
            <a:r>
              <a:rPr lang="en-MY" sz="1600" b="1" dirty="0" smtClean="0">
                <a:cs typeface="+mn-cs"/>
              </a:rPr>
              <a:t>2.2 billion. </a:t>
            </a:r>
            <a:r>
              <a:rPr lang="en-MY" sz="1600" dirty="0">
                <a:cs typeface="+mn-cs"/>
              </a:rPr>
              <a:t>The </a:t>
            </a:r>
            <a:r>
              <a:rPr lang="en-MY" sz="1600" dirty="0" err="1" smtClean="0">
                <a:cs typeface="+mn-cs"/>
              </a:rPr>
              <a:t>Sukuk</a:t>
            </a:r>
            <a:r>
              <a:rPr lang="en-MY" sz="1600" dirty="0" smtClean="0">
                <a:cs typeface="+mn-cs"/>
              </a:rPr>
              <a:t>, with </a:t>
            </a:r>
            <a:r>
              <a:rPr lang="en-MY" sz="1600" dirty="0">
                <a:cs typeface="+mn-cs"/>
              </a:rPr>
              <a:t>maturity of 5 years and 9 </a:t>
            </a:r>
            <a:r>
              <a:rPr lang="en-MY" sz="1600" dirty="0" smtClean="0">
                <a:cs typeface="+mn-cs"/>
              </a:rPr>
              <a:t>months, were </a:t>
            </a:r>
            <a:r>
              <a:rPr lang="en-MY" sz="1600" dirty="0">
                <a:cs typeface="+mn-cs"/>
              </a:rPr>
              <a:t>priced at </a:t>
            </a:r>
            <a:r>
              <a:rPr lang="en-MY" sz="1600" b="1" dirty="0">
                <a:cs typeface="+mn-cs"/>
              </a:rPr>
              <a:t>3.90%</a:t>
            </a:r>
            <a:r>
              <a:rPr lang="en-MY" sz="1600" dirty="0">
                <a:cs typeface="+mn-cs"/>
              </a:rPr>
              <a:t> with a spread of </a:t>
            </a:r>
            <a:r>
              <a:rPr lang="en-MY" sz="1600" dirty="0" smtClean="0">
                <a:cs typeface="+mn-cs"/>
              </a:rPr>
              <a:t>180 </a:t>
            </a:r>
            <a:r>
              <a:rPr lang="en-MY" sz="1600" dirty="0" err="1" smtClean="0">
                <a:cs typeface="+mn-cs"/>
              </a:rPr>
              <a:t>b.p</a:t>
            </a:r>
            <a:r>
              <a:rPr lang="en-MY" sz="1600" dirty="0" smtClean="0">
                <a:cs typeface="+mn-cs"/>
              </a:rPr>
              <a:t>. above </a:t>
            </a:r>
            <a:r>
              <a:rPr lang="en-MY" sz="1600" dirty="0">
                <a:cs typeface="+mn-cs"/>
              </a:rPr>
              <a:t>the corresponding mid-swap benchmark rate</a:t>
            </a:r>
          </a:p>
          <a:p>
            <a:pPr marL="573088" lvl="1" indent="-285750" algn="just">
              <a:buFont typeface="Wingdings" pitchFamily="2" charset="2"/>
              <a:buChar char="ü"/>
              <a:defRPr/>
            </a:pPr>
            <a:endParaRPr lang="en-MY" sz="1000" dirty="0" smtClean="0">
              <a:cs typeface="+mn-cs"/>
            </a:endParaRPr>
          </a:p>
          <a:p>
            <a:pPr marL="573088" lvl="1" indent="-285750" algn="just">
              <a:buFont typeface="Wingdings" pitchFamily="2" charset="2"/>
              <a:buChar char="ü"/>
              <a:defRPr/>
            </a:pPr>
            <a:r>
              <a:rPr lang="en-MY" sz="1600" dirty="0" smtClean="0">
                <a:cs typeface="+mn-cs"/>
              </a:rPr>
              <a:t>October 2014: Luxembourg issued </a:t>
            </a:r>
            <a:r>
              <a:rPr lang="en-MY" sz="1600" dirty="0">
                <a:cs typeface="+mn-cs"/>
              </a:rPr>
              <a:t>its </a:t>
            </a:r>
            <a:r>
              <a:rPr lang="en-MY" sz="1600" dirty="0" smtClean="0">
                <a:cs typeface="+mn-cs"/>
              </a:rPr>
              <a:t>debut </a:t>
            </a:r>
            <a:r>
              <a:rPr lang="en-MY" sz="1600" b="1" dirty="0">
                <a:cs typeface="+mn-cs"/>
              </a:rPr>
              <a:t>€200 million </a:t>
            </a:r>
            <a:r>
              <a:rPr lang="en-MY" sz="1600" dirty="0" smtClean="0">
                <a:cs typeface="+mn-cs"/>
              </a:rPr>
              <a:t>(USD253 </a:t>
            </a:r>
            <a:r>
              <a:rPr lang="en-MY" sz="1600" dirty="0">
                <a:cs typeface="+mn-cs"/>
              </a:rPr>
              <a:t>million) five-year </a:t>
            </a:r>
            <a:r>
              <a:rPr lang="en-MY" sz="1600" dirty="0" err="1">
                <a:cs typeface="+mn-cs"/>
              </a:rPr>
              <a:t>Sukuk</a:t>
            </a:r>
            <a:r>
              <a:rPr lang="en-MY" sz="1600" dirty="0">
                <a:cs typeface="+mn-cs"/>
              </a:rPr>
              <a:t>, with an order book that was more than two times oversubscribed. The AAA-rated sovereign </a:t>
            </a:r>
            <a:r>
              <a:rPr lang="en-MY" sz="1600" dirty="0" err="1">
                <a:cs typeface="+mn-cs"/>
              </a:rPr>
              <a:t>Sukuk</a:t>
            </a:r>
            <a:r>
              <a:rPr lang="en-MY" sz="1600" dirty="0">
                <a:cs typeface="+mn-cs"/>
              </a:rPr>
              <a:t> </a:t>
            </a:r>
            <a:r>
              <a:rPr lang="en-MY" sz="1600" dirty="0" smtClean="0">
                <a:cs typeface="+mn-cs"/>
              </a:rPr>
              <a:t>were </a:t>
            </a:r>
            <a:r>
              <a:rPr lang="en-MY" sz="1600" dirty="0">
                <a:cs typeface="+mn-cs"/>
              </a:rPr>
              <a:t>priced at a profit rate of </a:t>
            </a:r>
            <a:r>
              <a:rPr lang="en-MY" sz="1600" b="1" dirty="0" smtClean="0">
                <a:cs typeface="+mn-cs"/>
              </a:rPr>
              <a:t>0.436</a:t>
            </a:r>
            <a:r>
              <a:rPr lang="en-MY" sz="1600" dirty="0" smtClean="0">
                <a:cs typeface="+mn-cs"/>
              </a:rPr>
              <a:t>%</a:t>
            </a:r>
          </a:p>
          <a:p>
            <a:pPr marL="742950" lvl="1" indent="-285750" algn="just">
              <a:buFont typeface="Wingdings" pitchFamily="2" charset="2"/>
              <a:buChar char="ü"/>
              <a:defRPr/>
            </a:pPr>
            <a:endParaRPr lang="en-US" sz="1000" dirty="0">
              <a:cs typeface="+mn-cs"/>
            </a:endParaRPr>
          </a:p>
          <a:p>
            <a:pPr marL="287338" indent="-287338" algn="just">
              <a:buFont typeface="Arial" pitchFamily="34" charset="0"/>
              <a:buChar char="•"/>
              <a:defRPr/>
            </a:pPr>
            <a:r>
              <a:rPr lang="en-US" sz="1600" dirty="0">
                <a:cs typeface="+mn-cs"/>
              </a:rPr>
              <a:t>Other non-Muslim majority countries </a:t>
            </a:r>
            <a:r>
              <a:rPr lang="en-US" sz="1600" dirty="0" smtClean="0">
                <a:cs typeface="+mn-cs"/>
              </a:rPr>
              <a:t>including Australia and Thailand have also expressed interest to tap the global </a:t>
            </a:r>
            <a:r>
              <a:rPr lang="en-US" sz="1600" dirty="0" err="1" smtClean="0">
                <a:cs typeface="+mn-cs"/>
              </a:rPr>
              <a:t>Sukuk</a:t>
            </a:r>
            <a:r>
              <a:rPr lang="en-US" sz="1600" dirty="0" smtClean="0">
                <a:cs typeface="+mn-cs"/>
              </a:rPr>
              <a:t> Market. </a:t>
            </a:r>
            <a:endParaRPr lang="en-US" sz="1600" dirty="0">
              <a:cs typeface="+mn-cs"/>
            </a:endParaRPr>
          </a:p>
        </p:txBody>
      </p:sp>
    </p:spTree>
    <p:extLst>
      <p:ext uri="{BB962C8B-B14F-4D97-AF65-F5344CB8AC3E}">
        <p14:creationId xmlns:p14="http://schemas.microsoft.com/office/powerpoint/2010/main" val="2804206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9AB67A-D6EC-4BF4-A0CD-E1A4F97869DC}" type="slidenum">
              <a:rPr lang="en-US" smtClean="0"/>
              <a:pPr>
                <a:defRPr/>
              </a:pPr>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43009038"/>
              </p:ext>
            </p:extLst>
          </p:nvPr>
        </p:nvGraphicFramePr>
        <p:xfrm>
          <a:off x="360029" y="3742125"/>
          <a:ext cx="8483458" cy="1993392"/>
        </p:xfrm>
        <a:graphic>
          <a:graphicData uri="http://schemas.openxmlformats.org/drawingml/2006/table">
            <a:tbl>
              <a:tblPr/>
              <a:tblGrid>
                <a:gridCol w="1620035"/>
                <a:gridCol w="978342"/>
                <a:gridCol w="669069"/>
                <a:gridCol w="966167"/>
                <a:gridCol w="966167"/>
                <a:gridCol w="924160"/>
                <a:gridCol w="646910"/>
                <a:gridCol w="646910"/>
                <a:gridCol w="1065698"/>
              </a:tblGrid>
              <a:tr h="550348">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Issuer</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Amount Outstanding </a:t>
                      </a:r>
                    </a:p>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(GBP mil)</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Coupon (%)</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Issue Date</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Maturity Date</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Remaining Tenure (years)</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Yield to Maturity (%)</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Price</a:t>
                      </a:r>
                      <a:endParaRPr kumimoji="0" lang="en-US" sz="1200" b="1" i="0" u="none" strike="noStrike" cap="none" normalizeH="0" baseline="0" dirty="0" smtClean="0">
                        <a:ln>
                          <a:noFill/>
                        </a:ln>
                        <a:solidFill>
                          <a:schemeClr val="tx1"/>
                        </a:solidFill>
                        <a:effectLst/>
                        <a:latin typeface="Trebuchet MS" pitchFamily="34" charset="0"/>
                        <a:cs typeface="Arial" pitchFamily="34" charset="0"/>
                      </a:endParaRP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cs typeface="Arial" pitchFamily="34" charset="0"/>
                        </a:rPr>
                        <a:t>Islamic Structure</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C00"/>
                    </a:solidFill>
                  </a:tcPr>
                </a:tc>
              </a:tr>
              <a:tr h="717120">
                <a:tc>
                  <a:txBody>
                    <a:bodyPr/>
                    <a:lstStyle/>
                    <a:p>
                      <a:pPr marL="0" marR="0" lvl="0" indent="0" algn="l" defTabSz="9318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rebuchet MS" pitchFamily="34" charset="0"/>
                          <a:cs typeface="Arial" pitchFamily="34" charset="0"/>
                        </a:rPr>
                        <a:t>United Kingdom Gilt </a:t>
                      </a:r>
                    </a:p>
                    <a:p>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(1¾% TREASURY GILT 2019 )</a:t>
                      </a:r>
                    </a:p>
                    <a:p>
                      <a:pPr marL="0" marR="0" lvl="0" indent="0" algn="l" defTabSz="9318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Trebuchet MS" pitchFamily="34" charset="0"/>
                        <a:cs typeface="Arial" pitchFamily="34" charset="0"/>
                      </a:endParaRP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30,212.43</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1.75</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22 Nov 2013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22 July 2019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4.62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1.345</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101.81</a:t>
                      </a:r>
                      <a:endPar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endParaRP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N/A</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0348">
                <a:tc>
                  <a:txBody>
                    <a:bodyPr/>
                    <a:lstStyle/>
                    <a:p>
                      <a:pPr marL="0" marR="0" lvl="0" indent="0" algn="l" defTabSz="9318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rebuchet MS" pitchFamily="34" charset="0"/>
                          <a:cs typeface="Arial" pitchFamily="34" charset="0"/>
                        </a:rPr>
                        <a:t>HM Treasury UK Sovereign </a:t>
                      </a:r>
                      <a:r>
                        <a:rPr kumimoji="0" lang="en-US" sz="1200" b="0" i="0" u="none" strike="noStrike" cap="none" normalizeH="0" baseline="0" dirty="0" err="1" smtClean="0">
                          <a:ln>
                            <a:noFill/>
                          </a:ln>
                          <a:solidFill>
                            <a:schemeClr val="tx1"/>
                          </a:solidFill>
                          <a:effectLst/>
                          <a:latin typeface="Trebuchet MS" pitchFamily="34" charset="0"/>
                          <a:cs typeface="Arial" pitchFamily="34" charset="0"/>
                        </a:rPr>
                        <a:t>Sukuk</a:t>
                      </a:r>
                      <a:r>
                        <a:rPr kumimoji="0" lang="en-US" sz="1200" b="0" i="0" u="none" strike="noStrike" cap="none" normalizeH="0" baseline="0" dirty="0" smtClean="0">
                          <a:ln>
                            <a:noFill/>
                          </a:ln>
                          <a:solidFill>
                            <a:schemeClr val="tx1"/>
                          </a:solidFill>
                          <a:effectLst/>
                          <a:latin typeface="Trebuchet MS" pitchFamily="34" charset="0"/>
                          <a:cs typeface="Arial" pitchFamily="34" charset="0"/>
                        </a:rPr>
                        <a:t> </a:t>
                      </a:r>
                      <a:r>
                        <a:rPr kumimoji="0" lang="en-US" sz="1200" b="0" i="0" u="none" strike="noStrike" cap="none" normalizeH="0" baseline="0" dirty="0" err="1" smtClean="0">
                          <a:ln>
                            <a:noFill/>
                          </a:ln>
                          <a:solidFill>
                            <a:schemeClr val="tx1"/>
                          </a:solidFill>
                          <a:effectLst/>
                          <a:latin typeface="Trebuchet MS" pitchFamily="34" charset="0"/>
                          <a:cs typeface="Arial" pitchFamily="34" charset="0"/>
                        </a:rPr>
                        <a:t>Plc</a:t>
                      </a:r>
                      <a:endParaRPr kumimoji="0" lang="en-US" sz="1200" b="0" i="0" u="none" strike="noStrike" cap="none" normalizeH="0" baseline="0" dirty="0" smtClean="0">
                        <a:ln>
                          <a:noFill/>
                        </a:ln>
                        <a:solidFill>
                          <a:schemeClr val="tx1"/>
                        </a:solidFill>
                        <a:effectLst/>
                        <a:latin typeface="Trebuchet MS" pitchFamily="34" charset="0"/>
                        <a:cs typeface="Arial" pitchFamily="34" charset="0"/>
                      </a:endParaRP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200.00</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2.036</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 July 2014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22 July 2019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4.62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1.304</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103.27</a:t>
                      </a:r>
                      <a:endPar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endParaRP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err="1" smtClean="0">
                          <a:ln>
                            <a:noFill/>
                          </a:ln>
                          <a:solidFill>
                            <a:schemeClr val="tx1"/>
                          </a:solidFill>
                          <a:effectLst/>
                          <a:latin typeface="Trebuchet MS" pitchFamily="34" charset="0"/>
                          <a:ea typeface="+mn-ea"/>
                          <a:cs typeface="Arial" pitchFamily="34" charset="0"/>
                        </a:rPr>
                        <a:t>Ijarah</a:t>
                      </a:r>
                      <a:r>
                        <a:rPr kumimoji="0" lang="en-US" sz="1200" b="0" i="0" u="none" strike="noStrike" kern="1200" cap="none" normalizeH="0" baseline="0" dirty="0" smtClean="0">
                          <a:ln>
                            <a:noFill/>
                          </a:ln>
                          <a:solidFill>
                            <a:schemeClr val="tx1"/>
                          </a:solidFill>
                          <a:effectLst/>
                          <a:latin typeface="Trebuchet MS" pitchFamily="34" charset="0"/>
                          <a:ea typeface="+mn-ea"/>
                          <a:cs typeface="Arial" pitchFamily="34" charset="0"/>
                        </a:rPr>
                        <a:t> (Head Lease and Sub Lease)</a:t>
                      </a:r>
                    </a:p>
                  </a:txBody>
                  <a:tcPr marL="45720" marR="45720" marT="27432" marB="2743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7" name="Title 8"/>
          <p:cNvSpPr txBox="1">
            <a:spLocks/>
          </p:cNvSpPr>
          <p:nvPr/>
        </p:nvSpPr>
        <p:spPr bwMode="auto">
          <a:xfrm>
            <a:off x="180873" y="0"/>
            <a:ext cx="63881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000" kern="1200" baseline="0">
                <a:solidFill>
                  <a:schemeClr val="tx1"/>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2800">
                <a:solidFill>
                  <a:schemeClr val="tx1"/>
                </a:solidFill>
                <a:latin typeface="Trebuchet MS" pitchFamily="-1" charset="0"/>
                <a:ea typeface="ＭＳ Ｐゴシック" pitchFamily="34" charset="-128"/>
                <a:cs typeface="ＭＳ Ｐゴシック" pitchFamily="-1" charset="-128"/>
              </a:defRPr>
            </a:lvl5pPr>
            <a:lvl6pPr marL="4572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6pPr>
            <a:lvl7pPr marL="9144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7pPr>
            <a:lvl8pPr marL="13716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8pPr>
            <a:lvl9pPr marL="1828800" algn="l" defTabSz="457200" rtl="0" fontAlgn="base">
              <a:spcBef>
                <a:spcPct val="0"/>
              </a:spcBef>
              <a:spcAft>
                <a:spcPct val="0"/>
              </a:spcAft>
              <a:defRPr sz="2800">
                <a:solidFill>
                  <a:schemeClr val="tx1"/>
                </a:solidFill>
                <a:latin typeface="Trebuchet MS" pitchFamily="-1" charset="0"/>
                <a:ea typeface="ＭＳ Ｐゴシック" pitchFamily="-1" charset="-128"/>
                <a:cs typeface="ＭＳ Ｐゴシック" pitchFamily="-1" charset="-128"/>
              </a:defRPr>
            </a:lvl9pPr>
          </a:lstStyle>
          <a:p>
            <a:pPr eaLnBrk="1" hangingPunct="1"/>
            <a:r>
              <a:rPr lang="en-US" sz="1600" b="1" dirty="0" smtClean="0">
                <a:solidFill>
                  <a:srgbClr val="0070C0"/>
                </a:solidFill>
                <a:latin typeface="Trebuchet MS" pitchFamily="34" charset="0"/>
                <a:cs typeface="+mn-cs"/>
              </a:rPr>
              <a:t>Pricing Analysis – Government of UK</a:t>
            </a:r>
            <a:endParaRPr lang="en-US" sz="1600" b="1" dirty="0">
              <a:solidFill>
                <a:srgbClr val="0070C0"/>
              </a:solidFill>
              <a:latin typeface="Trebuchet MS" pitchFamily="34" charset="0"/>
              <a:cs typeface="+mn-cs"/>
            </a:endParaRPr>
          </a:p>
        </p:txBody>
      </p:sp>
      <p:sp>
        <p:nvSpPr>
          <p:cNvPr id="8" name="TextBox 12"/>
          <p:cNvSpPr txBox="1"/>
          <p:nvPr/>
        </p:nvSpPr>
        <p:spPr>
          <a:xfrm>
            <a:off x="181100" y="6452732"/>
            <a:ext cx="7493000" cy="301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800" i="1" dirty="0">
                <a:latin typeface="Arial" pitchFamily="34" charset="0"/>
                <a:cs typeface="Arial" pitchFamily="34" charset="0"/>
              </a:rPr>
              <a:t>Source: </a:t>
            </a:r>
            <a:r>
              <a:rPr lang="en-US" sz="800" i="1" dirty="0" smtClean="0">
                <a:latin typeface="Arial" pitchFamily="34" charset="0"/>
                <a:cs typeface="Arial" pitchFamily="34" charset="0"/>
              </a:rPr>
              <a:t>Bloomberg – Historical Prices (as of 8 Dec)</a:t>
            </a:r>
            <a:endParaRPr lang="en-US" sz="800" i="1" dirty="0">
              <a:latin typeface="Arial" pitchFamily="34" charset="0"/>
              <a:cs typeface="Arial" pitchFamily="34" charset="0"/>
            </a:endParaRPr>
          </a:p>
        </p:txBody>
      </p:sp>
      <p:graphicFrame>
        <p:nvGraphicFramePr>
          <p:cNvPr id="3" name="Chart 2"/>
          <p:cNvGraphicFramePr/>
          <p:nvPr>
            <p:extLst>
              <p:ext uri="{D42A27DB-BD31-4B8C-83A1-F6EECF244321}">
                <p14:modId xmlns:p14="http://schemas.microsoft.com/office/powerpoint/2010/main" val="3533020715"/>
              </p:ext>
            </p:extLst>
          </p:nvPr>
        </p:nvGraphicFramePr>
        <p:xfrm>
          <a:off x="467096" y="969488"/>
          <a:ext cx="5292436" cy="25931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59532" y="849025"/>
            <a:ext cx="3083956" cy="2462213"/>
          </a:xfrm>
          <a:prstGeom prst="rect">
            <a:avLst/>
          </a:prstGeom>
          <a:noFill/>
        </p:spPr>
        <p:txBody>
          <a:bodyPr wrap="square" rtlCol="0">
            <a:spAutoFit/>
          </a:bodyPr>
          <a:lstStyle/>
          <a:p>
            <a:pPr marL="285750" indent="-285750">
              <a:buFont typeface="Arial" pitchFamily="34" charset="0"/>
              <a:buChar char="•"/>
            </a:pPr>
            <a:r>
              <a:rPr lang="en-US" sz="1400" dirty="0" smtClean="0"/>
              <a:t>The UK </a:t>
            </a:r>
            <a:r>
              <a:rPr lang="en-US" sz="1400" dirty="0" err="1" smtClean="0"/>
              <a:t>Sukuk’s</a:t>
            </a:r>
            <a:r>
              <a:rPr lang="en-US" sz="1400" dirty="0" smtClean="0"/>
              <a:t> yield move in tandem with the conventional UK Gilt</a:t>
            </a:r>
          </a:p>
          <a:p>
            <a:pPr marL="285750" indent="-285750">
              <a:buFont typeface="Arial" pitchFamily="34" charset="0"/>
              <a:buChar char="•"/>
            </a:pPr>
            <a:endParaRPr lang="en-US" sz="1400" dirty="0" smtClean="0"/>
          </a:p>
          <a:p>
            <a:pPr marL="285750" indent="-285750" algn="just">
              <a:buFont typeface="Arial" pitchFamily="34" charset="0"/>
              <a:buChar char="•"/>
            </a:pPr>
            <a:r>
              <a:rPr lang="en-US" sz="1400" dirty="0" smtClean="0"/>
              <a:t>The market data shows that there are more demand for the UK </a:t>
            </a:r>
            <a:r>
              <a:rPr lang="en-US" sz="1400" dirty="0" err="1" smtClean="0"/>
              <a:t>Sukuk</a:t>
            </a:r>
            <a:r>
              <a:rPr lang="en-US" sz="1400" dirty="0" smtClean="0"/>
              <a:t> in the secondary market compared to the conventional </a:t>
            </a:r>
            <a:r>
              <a:rPr lang="en-US" sz="1400" dirty="0"/>
              <a:t>UK </a:t>
            </a:r>
            <a:r>
              <a:rPr lang="en-US" sz="1400" dirty="0" smtClean="0"/>
              <a:t>Gilt, given that the UK </a:t>
            </a:r>
            <a:r>
              <a:rPr lang="en-US" sz="1400" dirty="0" err="1" smtClean="0"/>
              <a:t>Sukuk</a:t>
            </a:r>
            <a:r>
              <a:rPr lang="en-US" sz="1400" dirty="0" smtClean="0"/>
              <a:t> is priced higher than the conventional </a:t>
            </a:r>
            <a:r>
              <a:rPr lang="en-US" sz="1400" dirty="0"/>
              <a:t>UK Gilt</a:t>
            </a:r>
            <a:r>
              <a:rPr lang="en-US" sz="1400" dirty="0" smtClean="0"/>
              <a:t> </a:t>
            </a:r>
            <a:endParaRPr lang="en-MY" sz="1400" dirty="0"/>
          </a:p>
        </p:txBody>
      </p:sp>
    </p:spTree>
    <p:extLst>
      <p:ext uri="{BB962C8B-B14F-4D97-AF65-F5344CB8AC3E}">
        <p14:creationId xmlns:p14="http://schemas.microsoft.com/office/powerpoint/2010/main" val="383869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42875" y="3017797"/>
            <a:ext cx="2730852" cy="1675696"/>
          </a:xfrm>
          <a:prstGeom prst="rect">
            <a:avLst/>
          </a:prstGeom>
        </p:spPr>
      </p:pic>
      <p:pic>
        <p:nvPicPr>
          <p:cNvPr id="3" name="Picture 2"/>
          <p:cNvPicPr>
            <a:picLocks noChangeAspect="1"/>
          </p:cNvPicPr>
          <p:nvPr/>
        </p:nvPicPr>
        <p:blipFill>
          <a:blip r:embed="rId4"/>
          <a:stretch>
            <a:fillRect/>
          </a:stretch>
        </p:blipFill>
        <p:spPr>
          <a:xfrm>
            <a:off x="6164718" y="1010724"/>
            <a:ext cx="2845961" cy="1892449"/>
          </a:xfrm>
          <a:prstGeom prst="rect">
            <a:avLst/>
          </a:prstGeom>
        </p:spPr>
      </p:pic>
      <p:sp>
        <p:nvSpPr>
          <p:cNvPr id="14" name="Rectangle 13"/>
          <p:cNvSpPr/>
          <p:nvPr/>
        </p:nvSpPr>
        <p:spPr bwMode="auto">
          <a:xfrm>
            <a:off x="6153192" y="2803483"/>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Issuer Type (in USD mil)</a:t>
            </a:r>
          </a:p>
        </p:txBody>
      </p:sp>
      <p:sp>
        <p:nvSpPr>
          <p:cNvPr id="12" name="Title 2"/>
          <p:cNvSpPr>
            <a:spLocks/>
          </p:cNvSpPr>
          <p:nvPr/>
        </p:nvSpPr>
        <p:spPr bwMode="auto">
          <a:xfrm>
            <a:off x="142875" y="0"/>
            <a:ext cx="6598167" cy="64293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ea typeface="MS PGothic" pitchFamily="34" charset="-128"/>
              </a:rPr>
              <a:t>Snapshot of the Global </a:t>
            </a:r>
            <a:r>
              <a:rPr lang="en-US" sz="1600" b="1" dirty="0" err="1" smtClean="0">
                <a:solidFill>
                  <a:srgbClr val="0070C0"/>
                </a:solidFill>
                <a:latin typeface="Trebuchet MS" pitchFamily="34" charset="0"/>
                <a:ea typeface="MS PGothic" pitchFamily="34" charset="-128"/>
              </a:rPr>
              <a:t>Sukuk</a:t>
            </a:r>
            <a:r>
              <a:rPr lang="en-US" sz="1600" b="1" dirty="0" smtClean="0">
                <a:solidFill>
                  <a:srgbClr val="0070C0"/>
                </a:solidFill>
                <a:latin typeface="Trebuchet MS" pitchFamily="34" charset="0"/>
                <a:ea typeface="MS PGothic" pitchFamily="34" charset="-128"/>
              </a:rPr>
              <a:t> Market</a:t>
            </a:r>
          </a:p>
          <a:p>
            <a:pPr defTabSz="911225" eaLnBrk="0" hangingPunct="0"/>
            <a:r>
              <a:rPr lang="en-US" sz="1400" b="1" dirty="0" smtClean="0">
                <a:solidFill>
                  <a:prstClr val="black"/>
                </a:solidFill>
                <a:latin typeface="Trebuchet MS" pitchFamily="34" charset="0"/>
                <a:ea typeface="MS PGothic" pitchFamily="34" charset="-128"/>
              </a:rPr>
              <a:t>Malaysia continues to lead the world in </a:t>
            </a:r>
            <a:r>
              <a:rPr lang="en-US" sz="1400" b="1" dirty="0" err="1" smtClean="0">
                <a:solidFill>
                  <a:prstClr val="black"/>
                </a:solidFill>
                <a:latin typeface="Trebuchet MS" pitchFamily="34" charset="0"/>
                <a:ea typeface="MS PGothic" pitchFamily="34" charset="-128"/>
              </a:rPr>
              <a:t>sukuk</a:t>
            </a:r>
            <a:r>
              <a:rPr lang="en-US" sz="1400" b="1" dirty="0" smtClean="0">
                <a:solidFill>
                  <a:prstClr val="black"/>
                </a:solidFill>
                <a:latin typeface="Trebuchet MS" pitchFamily="34" charset="0"/>
                <a:ea typeface="MS PGothic" pitchFamily="34" charset="-128"/>
              </a:rPr>
              <a:t>, with over 63% market share in 2Q14</a:t>
            </a:r>
            <a:endParaRPr lang="en-US" sz="1400" b="1" dirty="0">
              <a:solidFill>
                <a:prstClr val="black"/>
              </a:solidFill>
              <a:latin typeface="Trebuchet MS" pitchFamily="34" charset="0"/>
              <a:ea typeface="MS PGothic" pitchFamily="34" charset="-128"/>
            </a:endParaRPr>
          </a:p>
        </p:txBody>
      </p:sp>
      <p:sp>
        <p:nvSpPr>
          <p:cNvPr id="7" name="Rectangle 6"/>
          <p:cNvSpPr/>
          <p:nvPr/>
        </p:nvSpPr>
        <p:spPr bwMode="auto">
          <a:xfrm>
            <a:off x="111442" y="755921"/>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Issuance </a:t>
            </a:r>
            <a:r>
              <a:rPr lang="en-US" sz="950" b="1" dirty="0" smtClean="0">
                <a:solidFill>
                  <a:prstClr val="black"/>
                </a:solidFill>
                <a:latin typeface="Trebuchet MS" pitchFamily="34" charset="0"/>
                <a:ea typeface="MS PGothic" pitchFamily="34" charset="-128"/>
              </a:rPr>
              <a:t>Yearly </a:t>
            </a:r>
            <a:r>
              <a:rPr lang="en-US" sz="950" b="1" dirty="0">
                <a:solidFill>
                  <a:prstClr val="black"/>
                </a:solidFill>
                <a:latin typeface="Trebuchet MS" pitchFamily="34" charset="0"/>
                <a:ea typeface="MS PGothic" pitchFamily="34" charset="-128"/>
              </a:rPr>
              <a:t>Comparison</a:t>
            </a:r>
          </a:p>
        </p:txBody>
      </p:sp>
      <p:sp>
        <p:nvSpPr>
          <p:cNvPr id="8" name="Rectangle 7"/>
          <p:cNvSpPr/>
          <p:nvPr/>
        </p:nvSpPr>
        <p:spPr bwMode="auto">
          <a:xfrm>
            <a:off x="3152796" y="755921"/>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2</a:t>
            </a:r>
            <a:r>
              <a:rPr lang="en-US" sz="950" b="1" dirty="0" smtClean="0">
                <a:solidFill>
                  <a:prstClr val="black"/>
                </a:solidFill>
                <a:latin typeface="Trebuchet MS" pitchFamily="34" charset="0"/>
                <a:ea typeface="MS PGothic" pitchFamily="34" charset="-128"/>
              </a:rPr>
              <a:t>Q14 </a:t>
            </a:r>
            <a:r>
              <a:rPr lang="en-US" sz="950" b="1" dirty="0">
                <a:solidFill>
                  <a:prstClr val="black"/>
                </a:solidFill>
                <a:latin typeface="Trebuchet MS" pitchFamily="34" charset="0"/>
                <a:ea typeface="MS PGothic" pitchFamily="34" charset="-128"/>
              </a:rPr>
              <a:t>vs. 2</a:t>
            </a:r>
            <a:r>
              <a:rPr lang="en-US" sz="950" b="1" dirty="0" smtClean="0">
                <a:solidFill>
                  <a:prstClr val="black"/>
                </a:solidFill>
                <a:latin typeface="Trebuchet MS" pitchFamily="34" charset="0"/>
                <a:ea typeface="MS PGothic" pitchFamily="34" charset="-128"/>
              </a:rPr>
              <a:t>Q13</a:t>
            </a:r>
            <a:endParaRPr lang="en-US" sz="950" b="1" dirty="0">
              <a:solidFill>
                <a:prstClr val="black"/>
              </a:solidFill>
              <a:latin typeface="Trebuchet MS" pitchFamily="34" charset="0"/>
              <a:ea typeface="MS PGothic" pitchFamily="34" charset="-128"/>
            </a:endParaRPr>
          </a:p>
        </p:txBody>
      </p:sp>
      <p:sp>
        <p:nvSpPr>
          <p:cNvPr id="9" name="Rectangle 8"/>
          <p:cNvSpPr/>
          <p:nvPr/>
        </p:nvSpPr>
        <p:spPr bwMode="auto">
          <a:xfrm>
            <a:off x="6153192" y="755921"/>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Size &amp; No of Deals</a:t>
            </a:r>
          </a:p>
        </p:txBody>
      </p:sp>
      <p:sp>
        <p:nvSpPr>
          <p:cNvPr id="13" name="Rectangle 12"/>
          <p:cNvSpPr/>
          <p:nvPr/>
        </p:nvSpPr>
        <p:spPr bwMode="auto">
          <a:xfrm>
            <a:off x="111442" y="2803483"/>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Trends by Quarter</a:t>
            </a:r>
          </a:p>
        </p:txBody>
      </p:sp>
      <p:pic>
        <p:nvPicPr>
          <p:cNvPr id="6" name="Picture 5"/>
          <p:cNvPicPr>
            <a:picLocks noChangeAspect="1"/>
          </p:cNvPicPr>
          <p:nvPr/>
        </p:nvPicPr>
        <p:blipFill>
          <a:blip r:embed="rId5"/>
          <a:stretch>
            <a:fillRect/>
          </a:stretch>
        </p:blipFill>
        <p:spPr>
          <a:xfrm>
            <a:off x="152400" y="1056945"/>
            <a:ext cx="2765139" cy="1715143"/>
          </a:xfrm>
          <a:prstGeom prst="rect">
            <a:avLst/>
          </a:prstGeom>
        </p:spPr>
      </p:pic>
      <p:pic>
        <p:nvPicPr>
          <p:cNvPr id="2" name="Picture 1"/>
          <p:cNvPicPr>
            <a:picLocks noChangeAspect="1"/>
          </p:cNvPicPr>
          <p:nvPr/>
        </p:nvPicPr>
        <p:blipFill>
          <a:blip r:embed="rId6"/>
          <a:stretch>
            <a:fillRect/>
          </a:stretch>
        </p:blipFill>
        <p:spPr>
          <a:xfrm>
            <a:off x="3340514" y="1094497"/>
            <a:ext cx="2481166" cy="1724904"/>
          </a:xfrm>
          <a:prstGeom prst="rect">
            <a:avLst/>
          </a:prstGeom>
        </p:spPr>
      </p:pic>
      <p:pic>
        <p:nvPicPr>
          <p:cNvPr id="27" name="Picture 26"/>
          <p:cNvPicPr>
            <a:picLocks noChangeAspect="1"/>
          </p:cNvPicPr>
          <p:nvPr/>
        </p:nvPicPr>
        <p:blipFill>
          <a:blip r:embed="rId7"/>
          <a:stretch>
            <a:fillRect/>
          </a:stretch>
        </p:blipFill>
        <p:spPr>
          <a:xfrm>
            <a:off x="111442" y="4860414"/>
            <a:ext cx="2857468" cy="1428847"/>
          </a:xfrm>
          <a:prstGeom prst="rect">
            <a:avLst/>
          </a:prstGeom>
        </p:spPr>
      </p:pic>
      <p:pic>
        <p:nvPicPr>
          <p:cNvPr id="25" name="Picture 24"/>
          <p:cNvPicPr>
            <a:picLocks noChangeAspect="1"/>
          </p:cNvPicPr>
          <p:nvPr/>
        </p:nvPicPr>
        <p:blipFill>
          <a:blip r:embed="rId8"/>
          <a:stretch>
            <a:fillRect/>
          </a:stretch>
        </p:blipFill>
        <p:spPr>
          <a:xfrm>
            <a:off x="3021472" y="3051144"/>
            <a:ext cx="3055478" cy="1570110"/>
          </a:xfrm>
          <a:prstGeom prst="rect">
            <a:avLst/>
          </a:prstGeom>
        </p:spPr>
      </p:pic>
      <p:pic>
        <p:nvPicPr>
          <p:cNvPr id="26" name="Picture 25"/>
          <p:cNvPicPr>
            <a:picLocks noChangeAspect="1"/>
          </p:cNvPicPr>
          <p:nvPr/>
        </p:nvPicPr>
        <p:blipFill>
          <a:blip r:embed="rId9"/>
          <a:stretch>
            <a:fillRect/>
          </a:stretch>
        </p:blipFill>
        <p:spPr>
          <a:xfrm>
            <a:off x="3104723" y="4829847"/>
            <a:ext cx="2972227" cy="1529904"/>
          </a:xfrm>
          <a:prstGeom prst="rect">
            <a:avLst/>
          </a:prstGeom>
        </p:spPr>
      </p:pic>
      <p:sp>
        <p:nvSpPr>
          <p:cNvPr id="22" name="TextBox 4"/>
          <p:cNvSpPr txBox="1">
            <a:spLocks noChangeArrowheads="1"/>
          </p:cNvSpPr>
          <p:nvPr/>
        </p:nvSpPr>
        <p:spPr bwMode="auto">
          <a:xfrm>
            <a:off x="223851" y="6220582"/>
            <a:ext cx="2211795" cy="215357"/>
          </a:xfrm>
          <a:prstGeom prst="rect">
            <a:avLst/>
          </a:prstGeom>
          <a:noFill/>
          <a:ln w="9525">
            <a:noFill/>
            <a:miter lim="800000"/>
            <a:headEnd/>
            <a:tailEnd/>
          </a:ln>
        </p:spPr>
        <p:txBody>
          <a:bodyPr wrap="square" lIns="91353" tIns="45677" rIns="91353" bIns="45677">
            <a:spAutoFit/>
          </a:bodyPr>
          <a:lstStyle/>
          <a:p>
            <a:pPr defTabSz="912813"/>
            <a:r>
              <a:rPr lang="en-US" sz="800" i="1" dirty="0">
                <a:solidFill>
                  <a:prstClr val="black"/>
                </a:solidFill>
                <a:latin typeface="Trebuchet MS" pitchFamily="34" charset="0"/>
                <a:ea typeface="MS PGothic" pitchFamily="34" charset="-128"/>
              </a:rPr>
              <a:t>Source: </a:t>
            </a:r>
            <a:r>
              <a:rPr lang="en-US" sz="800" i="1" dirty="0" err="1" smtClean="0">
                <a:solidFill>
                  <a:prstClr val="black"/>
                </a:solidFill>
                <a:latin typeface="Trebuchet MS" pitchFamily="34" charset="0"/>
                <a:ea typeface="MS PGothic" pitchFamily="34" charset="-128"/>
              </a:rPr>
              <a:t>Zawya</a:t>
            </a:r>
            <a:r>
              <a:rPr lang="en-US" sz="800" i="1" dirty="0" smtClean="0">
                <a:solidFill>
                  <a:prstClr val="black"/>
                </a:solidFill>
                <a:latin typeface="Trebuchet MS" pitchFamily="34" charset="0"/>
                <a:ea typeface="MS PGothic" pitchFamily="34" charset="-128"/>
              </a:rPr>
              <a:t> 2Q14 Report</a:t>
            </a:r>
            <a:endParaRPr lang="en-US" sz="800" i="1" dirty="0">
              <a:solidFill>
                <a:prstClr val="black"/>
              </a:solidFill>
              <a:latin typeface="Trebuchet MS" pitchFamily="34" charset="0"/>
              <a:ea typeface="MS PGothic" pitchFamily="34" charset="-128"/>
            </a:endParaRPr>
          </a:p>
        </p:txBody>
      </p:sp>
      <p:pic>
        <p:nvPicPr>
          <p:cNvPr id="28" name="Picture 27"/>
          <p:cNvPicPr>
            <a:picLocks noChangeAspect="1"/>
          </p:cNvPicPr>
          <p:nvPr/>
        </p:nvPicPr>
        <p:blipFill>
          <a:blip r:embed="rId10"/>
          <a:stretch>
            <a:fillRect/>
          </a:stretch>
        </p:blipFill>
        <p:spPr>
          <a:xfrm>
            <a:off x="6164717" y="4851044"/>
            <a:ext cx="2845963" cy="1508707"/>
          </a:xfrm>
          <a:prstGeom prst="rect">
            <a:avLst/>
          </a:prstGeom>
        </p:spPr>
      </p:pic>
      <p:pic>
        <p:nvPicPr>
          <p:cNvPr id="29" name="Picture 28"/>
          <p:cNvPicPr>
            <a:picLocks noChangeAspect="1"/>
          </p:cNvPicPr>
          <p:nvPr/>
        </p:nvPicPr>
        <p:blipFill>
          <a:blip r:embed="rId11"/>
          <a:stretch>
            <a:fillRect/>
          </a:stretch>
        </p:blipFill>
        <p:spPr>
          <a:xfrm>
            <a:off x="6422895" y="3053765"/>
            <a:ext cx="2370059" cy="1639727"/>
          </a:xfrm>
          <a:prstGeom prst="rect">
            <a:avLst/>
          </a:prstGeom>
        </p:spPr>
      </p:pic>
      <p:sp>
        <p:nvSpPr>
          <p:cNvPr id="19" name="Rectangle 18"/>
          <p:cNvSpPr/>
          <p:nvPr/>
        </p:nvSpPr>
        <p:spPr bwMode="auto">
          <a:xfrm>
            <a:off x="6153182" y="4613565"/>
            <a:ext cx="2857497" cy="214222"/>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Structure in 2</a:t>
            </a:r>
            <a:r>
              <a:rPr lang="en-US" sz="950" b="1" dirty="0" smtClean="0">
                <a:solidFill>
                  <a:prstClr val="black"/>
                </a:solidFill>
                <a:latin typeface="Trebuchet MS" pitchFamily="34" charset="0"/>
                <a:ea typeface="MS PGothic" pitchFamily="34" charset="-128"/>
              </a:rPr>
              <a:t>Q14</a:t>
            </a:r>
            <a:endParaRPr lang="en-US" sz="950" b="1" dirty="0">
              <a:solidFill>
                <a:prstClr val="black"/>
              </a:solidFill>
              <a:latin typeface="Trebuchet MS" pitchFamily="34" charset="0"/>
              <a:ea typeface="MS PGothic" pitchFamily="34" charset="-128"/>
            </a:endParaRPr>
          </a:p>
        </p:txBody>
      </p:sp>
      <p:sp>
        <p:nvSpPr>
          <p:cNvPr id="15" name="Rectangle 14"/>
          <p:cNvSpPr/>
          <p:nvPr/>
        </p:nvSpPr>
        <p:spPr bwMode="auto">
          <a:xfrm>
            <a:off x="3152828" y="4613574"/>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Currency in 2</a:t>
            </a:r>
            <a:r>
              <a:rPr lang="en-US" sz="950" b="1" dirty="0" smtClean="0">
                <a:solidFill>
                  <a:prstClr val="black"/>
                </a:solidFill>
                <a:latin typeface="Trebuchet MS" pitchFamily="34" charset="0"/>
                <a:ea typeface="MS PGothic" pitchFamily="34" charset="-128"/>
              </a:rPr>
              <a:t>Q14</a:t>
            </a:r>
            <a:endParaRPr lang="en-US" sz="950" b="1" dirty="0">
              <a:solidFill>
                <a:prstClr val="black"/>
              </a:solidFill>
              <a:latin typeface="Trebuchet MS" pitchFamily="34" charset="0"/>
              <a:ea typeface="MS PGothic" pitchFamily="34" charset="-128"/>
            </a:endParaRPr>
          </a:p>
        </p:txBody>
      </p:sp>
      <p:sp>
        <p:nvSpPr>
          <p:cNvPr id="18" name="Rectangle 17"/>
          <p:cNvSpPr/>
          <p:nvPr/>
        </p:nvSpPr>
        <p:spPr bwMode="auto">
          <a:xfrm>
            <a:off x="111442" y="4613565"/>
            <a:ext cx="2857468" cy="214250"/>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Country in 2</a:t>
            </a:r>
            <a:r>
              <a:rPr lang="en-US" sz="950" b="1" dirty="0" smtClean="0">
                <a:solidFill>
                  <a:prstClr val="black"/>
                </a:solidFill>
                <a:latin typeface="Trebuchet MS" pitchFamily="34" charset="0"/>
                <a:ea typeface="MS PGothic" pitchFamily="34" charset="-128"/>
              </a:rPr>
              <a:t>Q14</a:t>
            </a:r>
            <a:endParaRPr lang="en-US" sz="950" b="1" dirty="0">
              <a:solidFill>
                <a:prstClr val="black"/>
              </a:solidFill>
              <a:latin typeface="Trebuchet MS" pitchFamily="34" charset="0"/>
              <a:ea typeface="MS PGothic" pitchFamily="34" charset="-128"/>
            </a:endParaRPr>
          </a:p>
        </p:txBody>
      </p:sp>
      <p:sp>
        <p:nvSpPr>
          <p:cNvPr id="10" name="Rectangle 9"/>
          <p:cNvSpPr/>
          <p:nvPr/>
        </p:nvSpPr>
        <p:spPr bwMode="auto">
          <a:xfrm>
            <a:off x="3152796" y="2803483"/>
            <a:ext cx="2857488" cy="21431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en-US" sz="950" b="1" dirty="0">
                <a:solidFill>
                  <a:prstClr val="black"/>
                </a:solidFill>
                <a:latin typeface="Trebuchet MS" pitchFamily="34" charset="0"/>
                <a:ea typeface="MS PGothic" pitchFamily="34" charset="-128"/>
              </a:rPr>
              <a:t>Global Sukuk Issues by Sector in 2</a:t>
            </a:r>
            <a:r>
              <a:rPr lang="en-US" sz="950" b="1" dirty="0" smtClean="0">
                <a:solidFill>
                  <a:prstClr val="black"/>
                </a:solidFill>
                <a:latin typeface="Trebuchet MS" pitchFamily="34" charset="0"/>
                <a:ea typeface="MS PGothic" pitchFamily="34" charset="-128"/>
              </a:rPr>
              <a:t>Q14</a:t>
            </a:r>
            <a:endParaRPr lang="en-US" sz="950" b="1" dirty="0">
              <a:solidFill>
                <a:prstClr val="black"/>
              </a:solidFill>
              <a:latin typeface="Trebuchet MS" pitchFamily="34" charset="0"/>
              <a:ea typeface="MS PGothic" pitchFamily="34" charset="-128"/>
            </a:endParaRPr>
          </a:p>
        </p:txBody>
      </p:sp>
    </p:spTree>
    <p:extLst>
      <p:ext uri="{BB962C8B-B14F-4D97-AF65-F5344CB8AC3E}">
        <p14:creationId xmlns:p14="http://schemas.microsoft.com/office/powerpoint/2010/main" val="4096510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76238" y="2249488"/>
            <a:ext cx="8081962" cy="736600"/>
          </a:xfrm>
        </p:spPr>
        <p:txBody>
          <a:bodyPr/>
          <a:lstStyle/>
          <a:p>
            <a:pPr>
              <a:spcBef>
                <a:spcPct val="20000"/>
              </a:spcBef>
            </a:pPr>
            <a:r>
              <a:rPr lang="en-US" altLang="ja-JP" smtClean="0">
                <a:latin typeface="Calibri" pitchFamily="34" charset="0"/>
                <a:cs typeface="Arial" pitchFamily="34" charset="0"/>
              </a:rPr>
              <a:t>Sukuk</a:t>
            </a: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marL="0" lvl="2" indent="0">
              <a:spcBef>
                <a:spcPct val="20000"/>
              </a:spcBef>
            </a:pPr>
            <a:r>
              <a:rPr lang="en-US" sz="2000" dirty="0" smtClean="0"/>
              <a:t>PART VI : MALAYSIA </a:t>
            </a:r>
            <a:r>
              <a:rPr lang="en-US" sz="2000" dirty="0"/>
              <a:t>AS CROSS BORDER SUKUK MARKETPLACE</a:t>
            </a:r>
          </a:p>
          <a:p>
            <a:pPr eaLnBrk="1" hangingPunct="1">
              <a:spcBef>
                <a:spcPct val="20000"/>
              </a:spcBef>
              <a:buFont typeface="Arial" pitchFamily="34" charset="0"/>
              <a:buNone/>
            </a:pPr>
            <a:endParaRPr lang="en-US" sz="2000" dirty="0"/>
          </a:p>
        </p:txBody>
      </p:sp>
    </p:spTree>
    <p:extLst>
      <p:ext uri="{BB962C8B-B14F-4D97-AF65-F5344CB8AC3E}">
        <p14:creationId xmlns:p14="http://schemas.microsoft.com/office/powerpoint/2010/main" val="960067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9pPr>
          </a:lstStyle>
          <a:p>
            <a:fld id="{A73629F9-7FEB-490C-A384-AEED74356075}" type="slidenum">
              <a:rPr lang="en-US" smtClean="0">
                <a:solidFill>
                  <a:srgbClr val="000000"/>
                </a:solidFill>
              </a:rPr>
              <a:pPr/>
              <a:t>37</a:t>
            </a:fld>
            <a:endParaRPr lang="en-US" smtClean="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48345186"/>
              </p:ext>
            </p:extLst>
          </p:nvPr>
        </p:nvGraphicFramePr>
        <p:xfrm>
          <a:off x="147780" y="834581"/>
          <a:ext cx="8876145" cy="5530895"/>
        </p:xfrm>
        <a:graphic>
          <a:graphicData uri="http://schemas.openxmlformats.org/drawingml/2006/table">
            <a:tbl>
              <a:tblPr/>
              <a:tblGrid>
                <a:gridCol w="779613"/>
                <a:gridCol w="1245791"/>
                <a:gridCol w="961902"/>
                <a:gridCol w="866898"/>
                <a:gridCol w="1179614"/>
                <a:gridCol w="1573381"/>
                <a:gridCol w="702231"/>
                <a:gridCol w="739399"/>
                <a:gridCol w="827316"/>
              </a:tblGrid>
              <a:tr h="7316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Last Issue Date</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Issuer</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Country</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Industry</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Amount Issued (MYR)</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algn="ctr" fontAlgn="base">
                        <a:lnSpc>
                          <a:spcPct val="115000"/>
                        </a:lnSpc>
                        <a:spcAft>
                          <a:spcPts val="0"/>
                        </a:spcAft>
                      </a:pPr>
                      <a:r>
                        <a:rPr lang="en-US" sz="1050" b="1" kern="1200" dirty="0">
                          <a:solidFill>
                            <a:srgbClr val="000000"/>
                          </a:solidFill>
                          <a:effectLst/>
                          <a:latin typeface="+mn-lt"/>
                          <a:ea typeface="MS PGothic"/>
                          <a:cs typeface="Arial"/>
                        </a:rPr>
                        <a:t>Obligor</a:t>
                      </a:r>
                      <a:endParaRPr lang="en-MY" sz="1100" dirty="0">
                        <a:effectLst/>
                        <a:latin typeface="+mn-lt"/>
                        <a:ea typeface="Calibri"/>
                        <a:cs typeface="Aria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Rating</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Maturity </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Coupon (%)</a:t>
                      </a:r>
                      <a:endParaRPr kumimoji="0" lang="en-MY" sz="1200" b="1" i="0" u="none" strike="noStrike" cap="none" normalizeH="0" baseline="0" dirty="0" smtClean="0">
                        <a:ln>
                          <a:noFill/>
                        </a:ln>
                        <a:solidFill>
                          <a:schemeClr val="tx1"/>
                        </a:solidFill>
                        <a:effectLst/>
                        <a:latin typeface="+mn-lt"/>
                        <a:ea typeface="MS PGothic" pitchFamily="34" charset="-128"/>
                      </a:endParaRPr>
                    </a:p>
                  </a:txBody>
                  <a:tcPr marT="45718" marB="4571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5/8/2014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Golden Assets International Finance Ltd</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Singapore</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375,000,000.00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fontAlgn="b">
                        <a:lnSpc>
                          <a:spcPct val="115000"/>
                        </a:lnSpc>
                        <a:spcAft>
                          <a:spcPts val="0"/>
                        </a:spcAft>
                      </a:pPr>
                      <a:r>
                        <a:rPr lang="en-MY" sz="1050" kern="1200" dirty="0">
                          <a:solidFill>
                            <a:srgbClr val="000000"/>
                          </a:solidFill>
                          <a:effectLst/>
                          <a:latin typeface="+mn-lt"/>
                          <a:ea typeface="MS PGothic"/>
                          <a:cs typeface="Arial"/>
                        </a:rPr>
                        <a:t>Golden Assets International Finance</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AA2s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5.35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30/6/2014</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kern="1200" cap="none" normalizeH="0" baseline="0" dirty="0" smtClean="0">
                          <a:ln>
                            <a:noFill/>
                          </a:ln>
                          <a:solidFill>
                            <a:srgbClr val="000000"/>
                          </a:solidFill>
                          <a:effectLst/>
                          <a:latin typeface="+mn-lt"/>
                          <a:ea typeface="MS PGothic" pitchFamily="34" charset="-128"/>
                          <a:cs typeface="+mn-cs"/>
                        </a:rPr>
                        <a:t>TF </a:t>
                      </a:r>
                      <a:r>
                        <a:rPr kumimoji="0" lang="en-MY" sz="1100" b="0" i="0" u="none" strike="noStrike" kern="1200" cap="none" normalizeH="0" baseline="0" dirty="0" err="1" smtClean="0">
                          <a:ln>
                            <a:noFill/>
                          </a:ln>
                          <a:solidFill>
                            <a:srgbClr val="000000"/>
                          </a:solidFill>
                          <a:effectLst/>
                          <a:latin typeface="+mn-lt"/>
                          <a:ea typeface="MS PGothic" pitchFamily="34" charset="-128"/>
                          <a:cs typeface="+mn-cs"/>
                        </a:rPr>
                        <a:t>Varlik</a:t>
                      </a:r>
                      <a:r>
                        <a:rPr kumimoji="0" lang="en-MY" sz="1100" b="0" i="0" u="none" strike="noStrike" kern="1200" cap="none" normalizeH="0" baseline="0" dirty="0" smtClean="0">
                          <a:ln>
                            <a:noFill/>
                          </a:ln>
                          <a:solidFill>
                            <a:srgbClr val="000000"/>
                          </a:solidFill>
                          <a:effectLst/>
                          <a:latin typeface="+mn-lt"/>
                          <a:ea typeface="MS PGothic" pitchFamily="34" charset="-128"/>
                          <a:cs typeface="+mn-cs"/>
                        </a:rPr>
                        <a:t> </a:t>
                      </a:r>
                      <a:r>
                        <a:rPr kumimoji="0" lang="en-MY" sz="1100" b="0" i="0" u="none" strike="noStrike" kern="1200" cap="none" normalizeH="0" baseline="0" dirty="0" err="1" smtClean="0">
                          <a:ln>
                            <a:noFill/>
                          </a:ln>
                          <a:solidFill>
                            <a:srgbClr val="000000"/>
                          </a:solidFill>
                          <a:effectLst/>
                          <a:latin typeface="+mn-lt"/>
                          <a:ea typeface="MS PGothic" pitchFamily="34" charset="-128"/>
                          <a:cs typeface="+mn-cs"/>
                        </a:rPr>
                        <a:t>Kiralama</a:t>
                      </a:r>
                      <a:r>
                        <a:rPr kumimoji="0" lang="en-MY" sz="1100" b="0" i="0" u="none" strike="noStrike" kern="1200" cap="none" normalizeH="0" baseline="0" dirty="0" smtClean="0">
                          <a:ln>
                            <a:noFill/>
                          </a:ln>
                          <a:solidFill>
                            <a:srgbClr val="000000"/>
                          </a:solidFill>
                          <a:effectLst/>
                          <a:latin typeface="+mn-lt"/>
                          <a:ea typeface="MS PGothic" pitchFamily="34" charset="-128"/>
                          <a:cs typeface="+mn-cs"/>
                        </a:rPr>
                        <a:t> </a:t>
                      </a:r>
                      <a:r>
                        <a:rPr kumimoji="0" lang="en-MY" sz="1100" b="0" i="0" u="none" strike="noStrike" kern="1200" cap="none" normalizeH="0" baseline="0" dirty="0" err="1" smtClean="0">
                          <a:ln>
                            <a:noFill/>
                          </a:ln>
                          <a:solidFill>
                            <a:srgbClr val="000000"/>
                          </a:solidFill>
                          <a:effectLst/>
                          <a:latin typeface="+mn-lt"/>
                          <a:ea typeface="MS PGothic" pitchFamily="34" charset="-128"/>
                          <a:cs typeface="+mn-cs"/>
                        </a:rPr>
                        <a:t>Anonim</a:t>
                      </a:r>
                      <a:r>
                        <a:rPr kumimoji="0" lang="en-MY" sz="1100" b="0" i="0" u="none" strike="noStrike" kern="1200" cap="none" normalizeH="0" baseline="0" dirty="0" smtClean="0">
                          <a:ln>
                            <a:noFill/>
                          </a:ln>
                          <a:solidFill>
                            <a:srgbClr val="000000"/>
                          </a:solidFill>
                          <a:effectLst/>
                          <a:latin typeface="+mn-lt"/>
                          <a:ea typeface="MS PGothic" pitchFamily="34" charset="-128"/>
                          <a:cs typeface="+mn-cs"/>
                        </a:rPr>
                        <a:t> </a:t>
                      </a:r>
                      <a:r>
                        <a:rPr kumimoji="0" lang="en-MY" sz="1100" b="0" i="0" u="none" strike="noStrike" kern="1200" cap="none" normalizeH="0" baseline="0" dirty="0" err="1" smtClean="0">
                          <a:ln>
                            <a:noFill/>
                          </a:ln>
                          <a:solidFill>
                            <a:srgbClr val="000000"/>
                          </a:solidFill>
                          <a:effectLst/>
                          <a:latin typeface="+mn-lt"/>
                          <a:ea typeface="MS PGothic" pitchFamily="34" charset="-128"/>
                          <a:cs typeface="+mn-cs"/>
                        </a:rPr>
                        <a:t>Sirketi</a:t>
                      </a:r>
                      <a:endParaRPr kumimoji="0" lang="en-MY" sz="1100" b="0" i="0" u="none" strike="noStrike" kern="1200" cap="none" normalizeH="0" baseline="0" dirty="0" smtClean="0">
                        <a:ln>
                          <a:noFill/>
                        </a:ln>
                        <a:solidFill>
                          <a:srgbClr val="000000"/>
                        </a:solidFill>
                        <a:effectLst/>
                        <a:latin typeface="+mn-lt"/>
                        <a:ea typeface="MS PGothic" pitchFamily="34" charset="-128"/>
                        <a:cs typeface="+mn-cs"/>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Turkey</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Financials</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n-lt"/>
                          <a:ea typeface="MS PGothic" pitchFamily="34" charset="-128"/>
                        </a:rPr>
                        <a:t>800,000,000.00</a:t>
                      </a: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US" sz="1050" kern="1200" dirty="0" err="1">
                          <a:solidFill>
                            <a:srgbClr val="000000"/>
                          </a:solidFill>
                          <a:effectLst/>
                          <a:latin typeface="+mn-lt"/>
                          <a:ea typeface="MS PGothic"/>
                          <a:cs typeface="Arial"/>
                        </a:rPr>
                        <a:t>Turkiye</a:t>
                      </a:r>
                      <a:r>
                        <a:rPr lang="en-US" sz="1050" kern="1200" dirty="0">
                          <a:solidFill>
                            <a:srgbClr val="000000"/>
                          </a:solidFill>
                          <a:effectLst/>
                          <a:latin typeface="+mn-lt"/>
                          <a:ea typeface="MS PGothic"/>
                          <a:cs typeface="Arial"/>
                        </a:rPr>
                        <a:t> </a:t>
                      </a:r>
                      <a:r>
                        <a:rPr lang="en-US" sz="1050" kern="1200" dirty="0" err="1">
                          <a:solidFill>
                            <a:srgbClr val="000000"/>
                          </a:solidFill>
                          <a:effectLst/>
                          <a:latin typeface="+mn-lt"/>
                          <a:ea typeface="MS PGothic"/>
                          <a:cs typeface="Arial"/>
                        </a:rPr>
                        <a:t>Finans</a:t>
                      </a:r>
                      <a:r>
                        <a:rPr lang="en-US" sz="1050" kern="1200" dirty="0">
                          <a:solidFill>
                            <a:srgbClr val="000000"/>
                          </a:solidFill>
                          <a:effectLst/>
                          <a:latin typeface="+mn-lt"/>
                          <a:ea typeface="MS PGothic"/>
                          <a:cs typeface="Arial"/>
                        </a:rPr>
                        <a:t> </a:t>
                      </a:r>
                      <a:r>
                        <a:rPr lang="en-US" sz="1050" kern="1200" dirty="0" err="1">
                          <a:solidFill>
                            <a:srgbClr val="000000"/>
                          </a:solidFill>
                          <a:effectLst/>
                          <a:latin typeface="+mn-lt"/>
                          <a:ea typeface="MS PGothic"/>
                          <a:cs typeface="Arial"/>
                        </a:rPr>
                        <a:t>Katilim</a:t>
                      </a:r>
                      <a:r>
                        <a:rPr lang="en-US" sz="1050" kern="1200" dirty="0">
                          <a:solidFill>
                            <a:srgbClr val="000000"/>
                          </a:solidFill>
                          <a:effectLst/>
                          <a:latin typeface="+mn-lt"/>
                          <a:ea typeface="MS PGothic"/>
                          <a:cs typeface="Arial"/>
                        </a:rPr>
                        <a:t> </a:t>
                      </a:r>
                      <a:r>
                        <a:rPr lang="en-US" sz="1050" kern="1200" dirty="0" err="1">
                          <a:solidFill>
                            <a:srgbClr val="000000"/>
                          </a:solidFill>
                          <a:effectLst/>
                          <a:latin typeface="+mn-lt"/>
                          <a:ea typeface="MS PGothic"/>
                          <a:cs typeface="Arial"/>
                        </a:rPr>
                        <a:t>Bankasi</a:t>
                      </a:r>
                      <a:r>
                        <a:rPr lang="en-US" sz="1050" kern="1200" dirty="0">
                          <a:solidFill>
                            <a:srgbClr val="000000"/>
                          </a:solidFill>
                          <a:effectLst/>
                          <a:latin typeface="+mn-lt"/>
                          <a:ea typeface="MS PGothic"/>
                          <a:cs typeface="Arial"/>
                        </a:rPr>
                        <a:t> AS</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AA3</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5Y</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6.00</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18/3/2014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err="1" smtClean="0">
                          <a:ln>
                            <a:noFill/>
                          </a:ln>
                          <a:solidFill>
                            <a:srgbClr val="000000"/>
                          </a:solidFill>
                          <a:effectLst/>
                          <a:latin typeface="+mn-lt"/>
                          <a:ea typeface="MS PGothic" pitchFamily="34" charset="-128"/>
                        </a:rPr>
                        <a:t>Bumitama</a:t>
                      </a:r>
                      <a:r>
                        <a:rPr kumimoji="0" lang="en-MY" sz="1100" b="0" i="0" u="none" strike="noStrike" cap="none" normalizeH="0" baseline="0" dirty="0" smtClean="0">
                          <a:ln>
                            <a:noFill/>
                          </a:ln>
                          <a:solidFill>
                            <a:srgbClr val="000000"/>
                          </a:solidFill>
                          <a:effectLst/>
                          <a:latin typeface="+mn-lt"/>
                          <a:ea typeface="MS PGothic" pitchFamily="34" charset="-128"/>
                        </a:rPr>
                        <a:t> </a:t>
                      </a:r>
                      <a:r>
                        <a:rPr kumimoji="0" lang="en-MY" sz="1100" b="0" i="0" u="none" strike="noStrike" cap="none" normalizeH="0" baseline="0" dirty="0" err="1" smtClean="0">
                          <a:ln>
                            <a:noFill/>
                          </a:ln>
                          <a:solidFill>
                            <a:srgbClr val="000000"/>
                          </a:solidFill>
                          <a:effectLst/>
                          <a:latin typeface="+mn-lt"/>
                          <a:ea typeface="MS PGothic" pitchFamily="34" charset="-128"/>
                        </a:rPr>
                        <a:t>Agri</a:t>
                      </a:r>
                      <a:r>
                        <a:rPr kumimoji="0" lang="en-MY" sz="1100" b="0" i="0" u="none" strike="noStrike" cap="none" normalizeH="0" baseline="0" dirty="0" smtClean="0">
                          <a:ln>
                            <a:noFill/>
                          </a:ln>
                          <a:solidFill>
                            <a:srgbClr val="000000"/>
                          </a:solidFill>
                          <a:effectLst/>
                          <a:latin typeface="+mn-lt"/>
                          <a:ea typeface="MS PGothic" pitchFamily="34" charset="-128"/>
                        </a:rPr>
                        <a:t> Ltd</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Indonesia</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Consumer Staples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500,000,000.00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fontAlgn="b">
                        <a:lnSpc>
                          <a:spcPct val="115000"/>
                        </a:lnSpc>
                        <a:spcAft>
                          <a:spcPts val="0"/>
                        </a:spcAft>
                      </a:pPr>
                      <a:r>
                        <a:rPr lang="en-MY" sz="1050" kern="1200" dirty="0" err="1">
                          <a:solidFill>
                            <a:srgbClr val="000000"/>
                          </a:solidFill>
                          <a:effectLst/>
                          <a:latin typeface="+mn-lt"/>
                          <a:ea typeface="MS PGothic"/>
                          <a:cs typeface="Arial"/>
                        </a:rPr>
                        <a:t>Bumitama</a:t>
                      </a:r>
                      <a:r>
                        <a:rPr lang="en-MY" sz="1050" kern="1200" dirty="0">
                          <a:solidFill>
                            <a:srgbClr val="000000"/>
                          </a:solidFill>
                          <a:effectLst/>
                          <a:latin typeface="+mn-lt"/>
                          <a:ea typeface="MS PGothic"/>
                          <a:cs typeface="Arial"/>
                        </a:rPr>
                        <a:t> </a:t>
                      </a:r>
                      <a:r>
                        <a:rPr lang="en-MY" sz="1050" kern="1200" dirty="0" err="1">
                          <a:solidFill>
                            <a:srgbClr val="000000"/>
                          </a:solidFill>
                          <a:effectLst/>
                          <a:latin typeface="+mn-lt"/>
                          <a:ea typeface="MS PGothic"/>
                          <a:cs typeface="Arial"/>
                        </a:rPr>
                        <a:t>Agri</a:t>
                      </a:r>
                      <a:r>
                        <a:rPr lang="en-MY" sz="1050" kern="1200" dirty="0">
                          <a:solidFill>
                            <a:srgbClr val="000000"/>
                          </a:solidFill>
                          <a:effectLst/>
                          <a:latin typeface="+mn-lt"/>
                          <a:ea typeface="MS PGothic"/>
                          <a:cs typeface="Arial"/>
                        </a:rPr>
                        <a:t> Ltd</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AA3</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5.25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8/11/2013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ABHC </a:t>
                      </a:r>
                      <a:r>
                        <a:rPr kumimoji="0" lang="en-MY" sz="1100" b="0" i="0" u="none" strike="noStrike" cap="none" normalizeH="0" baseline="0" dirty="0" err="1" smtClean="0">
                          <a:ln>
                            <a:noFill/>
                          </a:ln>
                          <a:solidFill>
                            <a:srgbClr val="000000"/>
                          </a:solidFill>
                          <a:effectLst/>
                          <a:latin typeface="+mn-lt"/>
                          <a:ea typeface="MS PGothic" pitchFamily="34" charset="-128"/>
                        </a:rPr>
                        <a:t>Sukuk</a:t>
                      </a:r>
                      <a:r>
                        <a:rPr kumimoji="0" lang="en-MY" sz="1100" b="0" i="0" u="none" strike="noStrike" cap="none" normalizeH="0" baseline="0" dirty="0" smtClean="0">
                          <a:ln>
                            <a:noFill/>
                          </a:ln>
                          <a:solidFill>
                            <a:srgbClr val="000000"/>
                          </a:solidFill>
                          <a:effectLst/>
                          <a:latin typeface="+mn-lt"/>
                          <a:ea typeface="MS PGothic" pitchFamily="34" charset="-128"/>
                        </a:rPr>
                        <a:t> </a:t>
                      </a:r>
                      <a:r>
                        <a:rPr kumimoji="0" lang="en-MY" sz="1100" b="0" i="0" u="none" strike="noStrike" cap="none" normalizeH="0" baseline="0" dirty="0" err="1" smtClean="0">
                          <a:ln>
                            <a:noFill/>
                          </a:ln>
                          <a:solidFill>
                            <a:srgbClr val="000000"/>
                          </a:solidFill>
                          <a:effectLst/>
                          <a:latin typeface="+mn-lt"/>
                          <a:ea typeface="MS PGothic" pitchFamily="34" charset="-128"/>
                        </a:rPr>
                        <a:t>Bhd</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Saudi Arabia</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Consumer Discretionary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120,000,000.00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MY" sz="1050" dirty="0">
                          <a:effectLst/>
                          <a:latin typeface="+mn-lt"/>
                          <a:ea typeface="Calibri"/>
                          <a:cs typeface="Arial"/>
                        </a:rPr>
                        <a:t>Al Bayan Group Holding Company</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AA3s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4.2</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29424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31/7/2013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err="1" smtClean="0">
                          <a:ln>
                            <a:noFill/>
                          </a:ln>
                          <a:solidFill>
                            <a:srgbClr val="000000"/>
                          </a:solidFill>
                          <a:effectLst/>
                          <a:latin typeface="+mn-lt"/>
                          <a:ea typeface="MS PGothic" pitchFamily="34" charset="-128"/>
                        </a:rPr>
                        <a:t>Tadamun</a:t>
                      </a:r>
                      <a:r>
                        <a:rPr kumimoji="0" lang="en-MY" sz="1100" b="0" i="0" u="none" strike="noStrike" cap="none" normalizeH="0" baseline="0" dirty="0" smtClean="0">
                          <a:ln>
                            <a:noFill/>
                          </a:ln>
                          <a:solidFill>
                            <a:srgbClr val="000000"/>
                          </a:solidFill>
                          <a:effectLst/>
                          <a:latin typeface="+mn-lt"/>
                          <a:ea typeface="MS PGothic" pitchFamily="34" charset="-128"/>
                        </a:rPr>
                        <a:t> Services </a:t>
                      </a:r>
                      <a:r>
                        <a:rPr kumimoji="0" lang="en-MY" sz="1100" b="0" i="0" u="none" strike="noStrike" cap="none" normalizeH="0" baseline="0" dirty="0" err="1" smtClean="0">
                          <a:ln>
                            <a:noFill/>
                          </a:ln>
                          <a:solidFill>
                            <a:srgbClr val="000000"/>
                          </a:solidFill>
                          <a:effectLst/>
                          <a:latin typeface="+mn-lt"/>
                          <a:ea typeface="MS PGothic" pitchFamily="34" charset="-128"/>
                        </a:rPr>
                        <a:t>Bhd</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Supranational</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300,000,000.00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fontAlgn="b">
                        <a:lnSpc>
                          <a:spcPct val="115000"/>
                        </a:lnSpc>
                        <a:spcAft>
                          <a:spcPts val="0"/>
                        </a:spcAft>
                      </a:pPr>
                      <a:r>
                        <a:rPr lang="en-US" sz="1050" kern="1200" dirty="0">
                          <a:solidFill>
                            <a:srgbClr val="000000"/>
                          </a:solidFill>
                          <a:effectLst/>
                          <a:latin typeface="+mn-lt"/>
                          <a:ea typeface="MS PGothic"/>
                          <a:cs typeface="Arial"/>
                        </a:rPr>
                        <a:t>Islamic Development Bank</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AAA</a:t>
                      </a: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3.6</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6/6/2013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First Resources Ltd</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Singapore</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Consumer Staples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600,000,000.00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MY" sz="1050" dirty="0">
                          <a:effectLst/>
                          <a:latin typeface="+mn-lt"/>
                          <a:ea typeface="Times New Roman"/>
                          <a:cs typeface="Arial"/>
                        </a:rPr>
                        <a:t>First Resources Ltd</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AA2</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7Y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4.35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30/4/2013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Bahrain </a:t>
                      </a:r>
                      <a:r>
                        <a:rPr kumimoji="0" lang="en-MY" sz="1100" b="0" i="0" u="none" strike="noStrike" cap="none" normalizeH="0" baseline="0" dirty="0" err="1" smtClean="0">
                          <a:ln>
                            <a:noFill/>
                          </a:ln>
                          <a:solidFill>
                            <a:srgbClr val="000000"/>
                          </a:solidFill>
                          <a:effectLst/>
                          <a:latin typeface="+mn-lt"/>
                          <a:ea typeface="MS PGothic" pitchFamily="34" charset="-128"/>
                        </a:rPr>
                        <a:t>Mumtalakat</a:t>
                      </a:r>
                      <a:r>
                        <a:rPr kumimoji="0" lang="en-MY" sz="1100" b="0" i="0" u="none" strike="noStrike" cap="none" normalizeH="0" baseline="0" dirty="0" smtClean="0">
                          <a:ln>
                            <a:noFill/>
                          </a:ln>
                          <a:solidFill>
                            <a:srgbClr val="000000"/>
                          </a:solidFill>
                          <a:effectLst/>
                          <a:latin typeface="+mn-lt"/>
                          <a:ea typeface="MS PGothic" pitchFamily="34" charset="-128"/>
                        </a:rPr>
                        <a:t> Holding Co BSC</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Bahrain</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150,000,000.00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algn="ctr" fontAlgn="b">
                        <a:lnSpc>
                          <a:spcPct val="115000"/>
                        </a:lnSpc>
                        <a:spcAft>
                          <a:spcPts val="0"/>
                        </a:spcAft>
                      </a:pPr>
                      <a:r>
                        <a:rPr lang="en-MY" sz="1050" kern="1200" dirty="0">
                          <a:solidFill>
                            <a:srgbClr val="000000"/>
                          </a:solidFill>
                          <a:effectLst/>
                          <a:latin typeface="+mn-lt"/>
                          <a:ea typeface="MS PGothic"/>
                          <a:cs typeface="Arial"/>
                        </a:rPr>
                        <a:t>Bahrain </a:t>
                      </a:r>
                      <a:r>
                        <a:rPr lang="en-MY" sz="1050" kern="1200" dirty="0" err="1">
                          <a:solidFill>
                            <a:srgbClr val="000000"/>
                          </a:solidFill>
                          <a:effectLst/>
                          <a:latin typeface="+mn-lt"/>
                          <a:ea typeface="MS PGothic"/>
                          <a:cs typeface="Arial"/>
                        </a:rPr>
                        <a:t>Mumtalakat</a:t>
                      </a:r>
                      <a:r>
                        <a:rPr lang="en-MY" sz="1050" kern="1200" dirty="0">
                          <a:solidFill>
                            <a:srgbClr val="000000"/>
                          </a:solidFill>
                          <a:effectLst/>
                          <a:latin typeface="+mn-lt"/>
                          <a:ea typeface="MS PGothic"/>
                          <a:cs typeface="Arial"/>
                        </a:rPr>
                        <a:t> Holding Co BSC</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AA2</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5.35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92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31/1/2013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Noble Group Ltd</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Hong Kong</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Energy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300,000,000.00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MY" sz="1050" dirty="0">
                          <a:effectLst/>
                          <a:latin typeface="+mn-lt"/>
                          <a:ea typeface="Times New Roman"/>
                          <a:cs typeface="Arial"/>
                        </a:rPr>
                        <a:t>Noble Group Ltd</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AA2</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4.3</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10/12/2012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National Bank of Abu Dhabi PJSC</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Arab Emirates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500,000,000.00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fontAlgn="b">
                        <a:lnSpc>
                          <a:spcPct val="115000"/>
                        </a:lnSpc>
                        <a:spcAft>
                          <a:spcPts val="0"/>
                        </a:spcAft>
                      </a:pPr>
                      <a:r>
                        <a:rPr lang="en-MY" sz="1050" dirty="0">
                          <a:effectLst/>
                          <a:latin typeface="+mn-lt"/>
                          <a:ea typeface="Times New Roman"/>
                          <a:cs typeface="Arial"/>
                        </a:rPr>
                        <a:t>National Bank of Abu Dhabi PJSC</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AAA</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4.75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3/8/2012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Development Bank of Kazakhstan JSC</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Kazakhstan</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240,000,000.00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MY" sz="1050" dirty="0">
                          <a:effectLst/>
                          <a:latin typeface="+mn-lt"/>
                          <a:ea typeface="Times New Roman"/>
                          <a:cs typeface="Arial"/>
                        </a:rPr>
                        <a:t>Development Bank of Kazakhstan JSC</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AA2</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292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18/6/2012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Gulf Investment Corp GSC</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Kuwait</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Financials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325,000,000.00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algn="ctr" fontAlgn="b">
                        <a:lnSpc>
                          <a:spcPct val="115000"/>
                        </a:lnSpc>
                        <a:spcAft>
                          <a:spcPts val="0"/>
                        </a:spcAft>
                      </a:pPr>
                      <a:r>
                        <a:rPr lang="en-MY" sz="1050" dirty="0">
                          <a:effectLst/>
                          <a:latin typeface="+mn-lt"/>
                          <a:ea typeface="Times New Roman"/>
                          <a:cs typeface="Arial"/>
                        </a:rPr>
                        <a:t>Gulf Investment Corp GSC</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AAA</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10Y to 15Y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5.1 to 5.3</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r>
              <a:tr h="3941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5/3/2012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Abu Dhabi National                          Energy Co</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Arab Emirates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Utilities</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1" i="0" u="none" strike="noStrike" cap="none" normalizeH="0" baseline="0" dirty="0" smtClean="0">
                          <a:ln>
                            <a:noFill/>
                          </a:ln>
                          <a:solidFill>
                            <a:srgbClr val="000000"/>
                          </a:solidFill>
                          <a:effectLst/>
                          <a:latin typeface="+mn-lt"/>
                          <a:ea typeface="MS PGothic" pitchFamily="34" charset="-128"/>
                        </a:rPr>
                        <a:t>650,000,000.00 </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lnSpc>
                          <a:spcPct val="115000"/>
                        </a:lnSpc>
                        <a:spcAft>
                          <a:spcPts val="0"/>
                        </a:spcAft>
                      </a:pPr>
                      <a:r>
                        <a:rPr lang="en-MY" sz="1050" dirty="0">
                          <a:effectLst/>
                          <a:latin typeface="+mn-lt"/>
                          <a:ea typeface="Times New Roman"/>
                          <a:cs typeface="Arial"/>
                        </a:rPr>
                        <a:t>Abu Dhabi Water &amp; Electricity Author</a:t>
                      </a:r>
                      <a:endParaRPr lang="en-MY" sz="1100" dirty="0">
                        <a:effectLst/>
                        <a:latin typeface="+mn-lt"/>
                        <a:ea typeface="Calibri"/>
                        <a:cs typeface="Arial"/>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AA1</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10Y</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MY" sz="1100" b="0" i="0" u="none" strike="noStrike" cap="none" normalizeH="0" baseline="0" dirty="0" smtClean="0">
                          <a:ln>
                            <a:noFill/>
                          </a:ln>
                          <a:solidFill>
                            <a:srgbClr val="000000"/>
                          </a:solidFill>
                          <a:effectLst/>
                          <a:latin typeface="+mn-lt"/>
                          <a:ea typeface="MS PGothic" pitchFamily="34" charset="-128"/>
                        </a:rPr>
                        <a:t>4.65</a:t>
                      </a:r>
                    </a:p>
                  </a:txBody>
                  <a:tcPr marL="9525" marR="9525" marT="952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 name="Title 1"/>
          <p:cNvSpPr>
            <a:spLocks noGrp="1"/>
          </p:cNvSpPr>
          <p:nvPr>
            <p:ph type="title"/>
          </p:nvPr>
        </p:nvSpPr>
        <p:spPr>
          <a:xfrm>
            <a:off x="234950" y="0"/>
            <a:ext cx="6388100" cy="788988"/>
          </a:xfrm>
          <a:noFill/>
          <a:ln>
            <a:noFill/>
          </a:ln>
        </p:spPr>
        <p:txBody>
          <a:bodyPr vert="horz" wrap="square" lIns="91440" tIns="45720" rIns="91440" bIns="45720" numCol="1" anchor="ctr" anchorCtr="0" compatLnSpc="1">
            <a:prstTxWarp prst="textNoShape">
              <a:avLst/>
            </a:prstTxWarp>
          </a:bodyPr>
          <a:lstStyle/>
          <a:p>
            <a:pPr eaLnBrk="1" hangingPunct="1"/>
            <a:r>
              <a:rPr lang="en-US" sz="1600" b="1" dirty="0">
                <a:solidFill>
                  <a:srgbClr val="0070C0"/>
                </a:solidFill>
                <a:latin typeface="Trebuchet MS" pitchFamily="34" charset="0"/>
                <a:ea typeface="MS PGothic" pitchFamily="34" charset="-128"/>
                <a:cs typeface="+mn-cs"/>
              </a:rPr>
              <a:t>Malaysia : </a:t>
            </a:r>
            <a:r>
              <a:rPr lang="en-MY" sz="1600" b="1" dirty="0">
                <a:solidFill>
                  <a:srgbClr val="0070C0"/>
                </a:solidFill>
                <a:latin typeface="Trebuchet MS" pitchFamily="34" charset="0"/>
                <a:ea typeface="MS PGothic" pitchFamily="34" charset="-128"/>
                <a:cs typeface="+mn-cs"/>
              </a:rPr>
              <a:t>Cross Border </a:t>
            </a:r>
            <a:r>
              <a:rPr lang="en-MY" sz="1600" b="1" dirty="0" err="1">
                <a:solidFill>
                  <a:srgbClr val="0070C0"/>
                </a:solidFill>
                <a:latin typeface="Trebuchet MS" pitchFamily="34" charset="0"/>
                <a:ea typeface="MS PGothic" pitchFamily="34" charset="-128"/>
                <a:cs typeface="+mn-cs"/>
              </a:rPr>
              <a:t>Sukuk</a:t>
            </a:r>
            <a:r>
              <a:rPr lang="en-MY" sz="1600" b="1" dirty="0">
                <a:solidFill>
                  <a:srgbClr val="0070C0"/>
                </a:solidFill>
                <a:latin typeface="Trebuchet MS" pitchFamily="34" charset="0"/>
                <a:ea typeface="MS PGothic" pitchFamily="34" charset="-128"/>
                <a:cs typeface="+mn-cs"/>
              </a:rPr>
              <a:t> Marketplace</a:t>
            </a:r>
            <a:br>
              <a:rPr lang="en-MY" sz="1600" b="1" dirty="0">
                <a:solidFill>
                  <a:srgbClr val="0070C0"/>
                </a:solidFill>
                <a:latin typeface="Trebuchet MS" pitchFamily="34" charset="0"/>
                <a:ea typeface="MS PGothic" pitchFamily="34" charset="-128"/>
                <a:cs typeface="+mn-cs"/>
              </a:rPr>
            </a:br>
            <a:r>
              <a:rPr lang="en-MY" sz="1400" b="1" dirty="0">
                <a:solidFill>
                  <a:prstClr val="black"/>
                </a:solidFill>
                <a:latin typeface="Trebuchet MS" pitchFamily="34" charset="0"/>
                <a:ea typeface="MS PGothic" pitchFamily="34" charset="-128"/>
                <a:cs typeface="+mn-cs"/>
              </a:rPr>
              <a:t>Malaysia has seen a number of cross-border MYR </a:t>
            </a:r>
            <a:r>
              <a:rPr lang="en-MY" sz="1400" b="1" dirty="0" err="1">
                <a:solidFill>
                  <a:prstClr val="black"/>
                </a:solidFill>
                <a:latin typeface="Trebuchet MS" pitchFamily="34" charset="0"/>
                <a:ea typeface="MS PGothic" pitchFamily="34" charset="-128"/>
                <a:cs typeface="+mn-cs"/>
              </a:rPr>
              <a:t>Sukuk</a:t>
            </a:r>
            <a:r>
              <a:rPr lang="en-MY" sz="1400" b="1" dirty="0">
                <a:solidFill>
                  <a:prstClr val="black"/>
                </a:solidFill>
                <a:latin typeface="Trebuchet MS" pitchFamily="34" charset="0"/>
                <a:ea typeface="MS PGothic" pitchFamily="34" charset="-128"/>
                <a:cs typeface="+mn-cs"/>
              </a:rPr>
              <a:t> transactions including issuers from neighbouring countries</a:t>
            </a:r>
          </a:p>
        </p:txBody>
      </p:sp>
    </p:spTree>
    <p:extLst>
      <p:ext uri="{BB962C8B-B14F-4D97-AF65-F5344CB8AC3E}">
        <p14:creationId xmlns:p14="http://schemas.microsoft.com/office/powerpoint/2010/main" val="3191075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3" name="Chart 25"/>
          <p:cNvGraphicFramePr>
            <a:graphicFrameLocks/>
          </p:cNvGraphicFramePr>
          <p:nvPr>
            <p:extLst>
              <p:ext uri="{D42A27DB-BD31-4B8C-83A1-F6EECF244321}">
                <p14:modId xmlns:p14="http://schemas.microsoft.com/office/powerpoint/2010/main" val="1100317215"/>
              </p:ext>
            </p:extLst>
          </p:nvPr>
        </p:nvGraphicFramePr>
        <p:xfrm>
          <a:off x="4754769" y="796827"/>
          <a:ext cx="5305556" cy="3247272"/>
        </p:xfrm>
        <a:graphic>
          <a:graphicData uri="http://schemas.openxmlformats.org/presentationml/2006/ole">
            <mc:AlternateContent xmlns:mc="http://schemas.openxmlformats.org/markup-compatibility/2006">
              <mc:Choice xmlns:v="urn:schemas-microsoft-com:vml" Requires="v">
                <p:oleObj spid="_x0000_s27752" name="Worksheet" r:id="rId4" imgW="6029376" imgH="3390794" progId="Excel.Sheet.8">
                  <p:embed/>
                </p:oleObj>
              </mc:Choice>
              <mc:Fallback>
                <p:oleObj name="Worksheet" r:id="rId4" imgW="6029376" imgH="3390794" progId="Excel.Sheet.8">
                  <p:embed/>
                  <p:pic>
                    <p:nvPicPr>
                      <p:cNvPr id="0" name=""/>
                      <p:cNvPicPr>
                        <a:picLocks noChangeArrowheads="1"/>
                      </p:cNvPicPr>
                      <p:nvPr/>
                    </p:nvPicPr>
                    <p:blipFill>
                      <a:blip r:embed="rId5"/>
                      <a:srcRect/>
                      <a:stretch>
                        <a:fillRect/>
                      </a:stretch>
                    </p:blipFill>
                    <p:spPr bwMode="auto">
                      <a:xfrm>
                        <a:off x="4754769" y="796827"/>
                        <a:ext cx="5305556" cy="3247272"/>
                      </a:xfrm>
                      <a:prstGeom prst="rect">
                        <a:avLst/>
                      </a:prstGeom>
                      <a:noFill/>
                      <a:extLst/>
                    </p:spPr>
                  </p:pic>
                </p:oleObj>
              </mc:Fallback>
            </mc:AlternateContent>
          </a:graphicData>
        </a:graphic>
      </p:graphicFrame>
      <p:graphicFrame>
        <p:nvGraphicFramePr>
          <p:cNvPr id="32772" name="Chart 21"/>
          <p:cNvGraphicFramePr>
            <a:graphicFrameLocks/>
          </p:cNvGraphicFramePr>
          <p:nvPr>
            <p:extLst>
              <p:ext uri="{D42A27DB-BD31-4B8C-83A1-F6EECF244321}">
                <p14:modId xmlns:p14="http://schemas.microsoft.com/office/powerpoint/2010/main" val="4068189739"/>
              </p:ext>
            </p:extLst>
          </p:nvPr>
        </p:nvGraphicFramePr>
        <p:xfrm>
          <a:off x="4268508" y="3666438"/>
          <a:ext cx="5457825" cy="2950884"/>
        </p:xfrm>
        <a:graphic>
          <a:graphicData uri="http://schemas.openxmlformats.org/presentationml/2006/ole">
            <mc:AlternateContent xmlns:mc="http://schemas.openxmlformats.org/markup-compatibility/2006">
              <mc:Choice xmlns:v="urn:schemas-microsoft-com:vml" Requires="v">
                <p:oleObj spid="_x0000_s27753" name="Worksheet" r:id="rId6" imgW="6010224" imgH="3200316" progId="Excel.Sheet.8">
                  <p:embed/>
                </p:oleObj>
              </mc:Choice>
              <mc:Fallback>
                <p:oleObj name="Worksheet" r:id="rId6" imgW="6010224" imgH="3200316" progId="Excel.Sheet.8">
                  <p:embed/>
                  <p:pic>
                    <p:nvPicPr>
                      <p:cNvPr id="0" name=""/>
                      <p:cNvPicPr>
                        <a:picLocks noChangeArrowheads="1"/>
                      </p:cNvPicPr>
                      <p:nvPr/>
                    </p:nvPicPr>
                    <p:blipFill>
                      <a:blip r:embed="rId7"/>
                      <a:srcRect/>
                      <a:stretch>
                        <a:fillRect/>
                      </a:stretch>
                    </p:blipFill>
                    <p:spPr bwMode="auto">
                      <a:xfrm>
                        <a:off x="4268508" y="3666438"/>
                        <a:ext cx="5457825" cy="2950884"/>
                      </a:xfrm>
                      <a:prstGeom prst="rect">
                        <a:avLst/>
                      </a:prstGeom>
                      <a:noFill/>
                      <a:ln>
                        <a:noFill/>
                      </a:ln>
                      <a:extLst/>
                    </p:spPr>
                  </p:pic>
                </p:oleObj>
              </mc:Fallback>
            </mc:AlternateContent>
          </a:graphicData>
        </a:graphic>
      </p:graphicFrame>
      <p:sp>
        <p:nvSpPr>
          <p:cNvPr id="32774" name="TextBox 1"/>
          <p:cNvSpPr txBox="1">
            <a:spLocks noChangeArrowheads="1"/>
          </p:cNvSpPr>
          <p:nvPr/>
        </p:nvSpPr>
        <p:spPr bwMode="auto">
          <a:xfrm>
            <a:off x="133350" y="6430963"/>
            <a:ext cx="845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MS PGothic" pitchFamily="34" charset="-128"/>
              </a:defRPr>
            </a:lvl9pPr>
          </a:lstStyle>
          <a:p>
            <a:r>
              <a:rPr lang="en-US" sz="1200" b="1" i="1" dirty="0"/>
              <a:t>Note</a:t>
            </a:r>
            <a:r>
              <a:rPr lang="en-US" sz="1200" i="1" dirty="0"/>
              <a:t>: Charts are based on issuances by </a:t>
            </a:r>
            <a:r>
              <a:rPr lang="en-US" sz="1200" i="1" dirty="0" smtClean="0"/>
              <a:t>12 foreign </a:t>
            </a:r>
            <a:r>
              <a:rPr lang="en-US" sz="1200" i="1" dirty="0"/>
              <a:t>issuers (MYR </a:t>
            </a:r>
            <a:r>
              <a:rPr lang="en-US" sz="1200" i="1" dirty="0" smtClean="0"/>
              <a:t>12.72Billion</a:t>
            </a:r>
            <a:r>
              <a:rPr lang="en-US" sz="1200" i="1" dirty="0"/>
              <a:t>; </a:t>
            </a:r>
            <a:r>
              <a:rPr lang="en-US" sz="1200" i="1" dirty="0" smtClean="0"/>
              <a:t>USD4.04 </a:t>
            </a:r>
            <a:r>
              <a:rPr lang="en-US" sz="1200" i="1" dirty="0"/>
              <a:t>Billion Equivalent) </a:t>
            </a:r>
          </a:p>
          <a:p>
            <a:r>
              <a:rPr lang="en-US" sz="1200" i="1" dirty="0">
                <a:cs typeface="Arial" pitchFamily="34" charset="0"/>
              </a:rPr>
              <a:t>Source: Bloomberg (as of </a:t>
            </a:r>
            <a:r>
              <a:rPr lang="en-US" sz="1200" i="1" dirty="0" smtClean="0">
                <a:cs typeface="Arial" pitchFamily="34" charset="0"/>
              </a:rPr>
              <a:t>26th August </a:t>
            </a:r>
            <a:r>
              <a:rPr lang="en-US" sz="1200" i="1" dirty="0">
                <a:cs typeface="Arial" pitchFamily="34" charset="0"/>
              </a:rPr>
              <a:t>2014)</a:t>
            </a:r>
            <a:endParaRPr lang="en-MY" sz="1200" i="1" dirty="0">
              <a:cs typeface="Arial" pitchFamily="34" charset="0"/>
            </a:endParaRPr>
          </a:p>
        </p:txBody>
      </p:sp>
      <p:graphicFrame>
        <p:nvGraphicFramePr>
          <p:cNvPr id="2" name="Object 1"/>
          <p:cNvGraphicFramePr>
            <a:graphicFrameLocks noGrp="1"/>
          </p:cNvGraphicFramePr>
          <p:nvPr>
            <p:extLst>
              <p:ext uri="{D42A27DB-BD31-4B8C-83A1-F6EECF244321}">
                <p14:modId xmlns:p14="http://schemas.microsoft.com/office/powerpoint/2010/main" val="2282047136"/>
              </p:ext>
            </p:extLst>
          </p:nvPr>
        </p:nvGraphicFramePr>
        <p:xfrm>
          <a:off x="-843147" y="777875"/>
          <a:ext cx="6317672" cy="5183188"/>
        </p:xfrm>
        <a:graphic>
          <a:graphicData uri="http://schemas.openxmlformats.org/presentationml/2006/ole">
            <mc:AlternateContent xmlns:mc="http://schemas.openxmlformats.org/markup-compatibility/2006">
              <mc:Choice xmlns:v="urn:schemas-microsoft-com:vml" Requires="v">
                <p:oleObj spid="_x0000_s27754" name="Worksheet" r:id="rId8" imgW="5391259" imgH="4057642" progId="Excel.Sheet.8">
                  <p:embed/>
                </p:oleObj>
              </mc:Choice>
              <mc:Fallback>
                <p:oleObj name="Worksheet" r:id="rId8" imgW="5391259" imgH="4057642" progId="Excel.Sheet.8">
                  <p:embed/>
                  <p:pic>
                    <p:nvPicPr>
                      <p:cNvPr id="0" name=""/>
                      <p:cNvPicPr>
                        <a:picLocks noGrp="1" noChangeArrowheads="1"/>
                      </p:cNvPicPr>
                      <p:nvPr/>
                    </p:nvPicPr>
                    <p:blipFill>
                      <a:blip r:embed="rId9"/>
                      <a:srcRect/>
                      <a:stretch>
                        <a:fillRect/>
                      </a:stretch>
                    </p:blipFill>
                    <p:spPr bwMode="auto">
                      <a:xfrm>
                        <a:off x="-843147" y="777875"/>
                        <a:ext cx="6317672" cy="5183188"/>
                      </a:xfrm>
                      <a:prstGeom prst="rect">
                        <a:avLst/>
                      </a:prstGeom>
                      <a:noFill/>
                      <a:ln>
                        <a:noFill/>
                      </a:ln>
                    </p:spPr>
                  </p:pic>
                </p:oleObj>
              </mc:Fallback>
            </mc:AlternateContent>
          </a:graphicData>
        </a:graphic>
      </p:graphicFrame>
      <p:sp>
        <p:nvSpPr>
          <p:cNvPr id="3" name="Slide Number Placeholder 2"/>
          <p:cNvSpPr>
            <a:spLocks noGrp="1"/>
          </p:cNvSpPr>
          <p:nvPr>
            <p:ph type="sldNum" sz="quarter" idx="12"/>
          </p:nvPr>
        </p:nvSpPr>
        <p:spPr/>
        <p:txBody>
          <a:bodyPr/>
          <a:lstStyle/>
          <a:p>
            <a:fld id="{578F13A9-7043-41D5-96AE-7895C45529F9}" type="slidenum">
              <a:rPr lang="en-US" smtClean="0"/>
              <a:pPr/>
              <a:t>38</a:t>
            </a:fld>
            <a:endParaRPr lang="en-US"/>
          </a:p>
        </p:txBody>
      </p:sp>
      <p:sp>
        <p:nvSpPr>
          <p:cNvPr id="11" name="Title 1"/>
          <p:cNvSpPr>
            <a:spLocks noGrp="1"/>
          </p:cNvSpPr>
          <p:nvPr>
            <p:ph type="title"/>
          </p:nvPr>
        </p:nvSpPr>
        <p:spPr>
          <a:xfrm>
            <a:off x="234950" y="0"/>
            <a:ext cx="6388100" cy="788988"/>
          </a:xfrm>
          <a:noFill/>
          <a:ln>
            <a:noFill/>
          </a:ln>
        </p:spPr>
        <p:txBody>
          <a:bodyPr vert="horz" wrap="square" lIns="91440" tIns="45720" rIns="91440" bIns="45720" numCol="1" anchor="ctr" anchorCtr="0" compatLnSpc="1">
            <a:prstTxWarp prst="textNoShape">
              <a:avLst/>
            </a:prstTxWarp>
          </a:bodyPr>
          <a:lstStyle/>
          <a:p>
            <a:pPr eaLnBrk="1" hangingPunct="1"/>
            <a:r>
              <a:rPr lang="en-US" sz="1600" b="1" dirty="0">
                <a:solidFill>
                  <a:srgbClr val="0070C0"/>
                </a:solidFill>
                <a:latin typeface="Trebuchet MS" pitchFamily="34" charset="0"/>
                <a:ea typeface="MS PGothic" pitchFamily="34" charset="-128"/>
                <a:cs typeface="+mn-cs"/>
              </a:rPr>
              <a:t>Malaysia : </a:t>
            </a:r>
            <a:r>
              <a:rPr lang="en-MY" sz="1600" b="1" dirty="0">
                <a:solidFill>
                  <a:srgbClr val="0070C0"/>
                </a:solidFill>
                <a:latin typeface="Trebuchet MS" pitchFamily="34" charset="0"/>
                <a:ea typeface="MS PGothic" pitchFamily="34" charset="-128"/>
                <a:cs typeface="+mn-cs"/>
              </a:rPr>
              <a:t>Cross Border </a:t>
            </a:r>
            <a:r>
              <a:rPr lang="en-MY" sz="1600" b="1" dirty="0" err="1">
                <a:solidFill>
                  <a:srgbClr val="0070C0"/>
                </a:solidFill>
                <a:latin typeface="Trebuchet MS" pitchFamily="34" charset="0"/>
                <a:ea typeface="MS PGothic" pitchFamily="34" charset="-128"/>
                <a:cs typeface="+mn-cs"/>
              </a:rPr>
              <a:t>Sukuk</a:t>
            </a:r>
            <a:r>
              <a:rPr lang="en-MY" sz="1600" b="1" dirty="0">
                <a:solidFill>
                  <a:srgbClr val="0070C0"/>
                </a:solidFill>
                <a:latin typeface="Trebuchet MS" pitchFamily="34" charset="0"/>
                <a:ea typeface="MS PGothic" pitchFamily="34" charset="-128"/>
                <a:cs typeface="+mn-cs"/>
              </a:rPr>
              <a:t> Marketplace</a:t>
            </a:r>
            <a:br>
              <a:rPr lang="en-MY" sz="1600" b="1" dirty="0">
                <a:solidFill>
                  <a:srgbClr val="0070C0"/>
                </a:solidFill>
                <a:latin typeface="Trebuchet MS" pitchFamily="34" charset="0"/>
                <a:ea typeface="MS PGothic" pitchFamily="34" charset="-128"/>
                <a:cs typeface="+mn-cs"/>
              </a:rPr>
            </a:br>
            <a:r>
              <a:rPr lang="en-MY" sz="1400" b="1" dirty="0">
                <a:solidFill>
                  <a:prstClr val="black"/>
                </a:solidFill>
                <a:latin typeface="Trebuchet MS" pitchFamily="34" charset="0"/>
                <a:ea typeface="MS PGothic" pitchFamily="34" charset="-128"/>
                <a:cs typeface="+mn-cs"/>
              </a:rPr>
              <a:t>Malaysia has seen a number of cross-border MYR </a:t>
            </a:r>
            <a:r>
              <a:rPr lang="en-MY" sz="1400" b="1" dirty="0" err="1">
                <a:solidFill>
                  <a:prstClr val="black"/>
                </a:solidFill>
                <a:latin typeface="Trebuchet MS" pitchFamily="34" charset="0"/>
                <a:ea typeface="MS PGothic" pitchFamily="34" charset="-128"/>
                <a:cs typeface="+mn-cs"/>
              </a:rPr>
              <a:t>Sukuk</a:t>
            </a:r>
            <a:r>
              <a:rPr lang="en-MY" sz="1400" b="1" dirty="0">
                <a:solidFill>
                  <a:prstClr val="black"/>
                </a:solidFill>
                <a:latin typeface="Trebuchet MS" pitchFamily="34" charset="0"/>
                <a:ea typeface="MS PGothic" pitchFamily="34" charset="-128"/>
                <a:cs typeface="+mn-cs"/>
              </a:rPr>
              <a:t> transactions including issuers from neighbouring countries</a:t>
            </a:r>
          </a:p>
        </p:txBody>
      </p:sp>
    </p:spTree>
    <p:extLst>
      <p:ext uri="{BB962C8B-B14F-4D97-AF65-F5344CB8AC3E}">
        <p14:creationId xmlns:p14="http://schemas.microsoft.com/office/powerpoint/2010/main" val="5796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0202" y="680092"/>
            <a:ext cx="4545762" cy="369332"/>
          </a:xfrm>
          <a:prstGeom prst="rect">
            <a:avLst/>
          </a:prstGeom>
        </p:spPr>
        <p:txBody>
          <a:bodyPr wrap="square">
            <a:spAutoFit/>
          </a:bodyPr>
          <a:lstStyle/>
          <a:p>
            <a:r>
              <a:rPr lang="en-US" b="1" u="sng" dirty="0" smtClean="0"/>
              <a:t>Indicative Rating Mapping</a:t>
            </a:r>
            <a:endParaRPr lang="en-MY" dirty="0"/>
          </a:p>
        </p:txBody>
      </p:sp>
      <p:graphicFrame>
        <p:nvGraphicFramePr>
          <p:cNvPr id="5" name="Table 4"/>
          <p:cNvGraphicFramePr>
            <a:graphicFrameLocks noGrp="1"/>
          </p:cNvGraphicFramePr>
          <p:nvPr>
            <p:extLst>
              <p:ext uri="{D42A27DB-BD31-4B8C-83A1-F6EECF244321}">
                <p14:modId xmlns:p14="http://schemas.microsoft.com/office/powerpoint/2010/main" val="2273324291"/>
              </p:ext>
            </p:extLst>
          </p:nvPr>
        </p:nvGraphicFramePr>
        <p:xfrm>
          <a:off x="220202" y="1055590"/>
          <a:ext cx="8683652" cy="5361695"/>
        </p:xfrm>
        <a:graphic>
          <a:graphicData uri="http://schemas.openxmlformats.org/drawingml/2006/table">
            <a:tbl>
              <a:tblPr/>
              <a:tblGrid>
                <a:gridCol w="1344881"/>
                <a:gridCol w="2507513"/>
                <a:gridCol w="1319021"/>
                <a:gridCol w="1409040"/>
                <a:gridCol w="2103197"/>
              </a:tblGrid>
              <a:tr h="279155">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1" i="0" u="none" strike="noStrike" kern="1200" cap="none" normalizeH="0" baseline="0" dirty="0">
                          <a:ln>
                            <a:noFill/>
                          </a:ln>
                          <a:solidFill>
                            <a:srgbClr val="000000"/>
                          </a:solidFill>
                          <a:effectLst/>
                          <a:latin typeface="+mn-lt"/>
                          <a:ea typeface="MS PGothic" pitchFamily="34" charset="-128"/>
                          <a:cs typeface="+mn-cs"/>
                        </a:rPr>
                        <a:t>International Rating Agencies</a:t>
                      </a:r>
                      <a:endParaRPr kumimoji="0" lang="en-MY" sz="1150" b="1"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1" i="0" u="none" strike="noStrike" kern="1200" cap="none" normalizeH="0" baseline="0" dirty="0">
                          <a:ln>
                            <a:noFill/>
                          </a:ln>
                          <a:solidFill>
                            <a:srgbClr val="000000"/>
                          </a:solidFill>
                          <a:effectLst/>
                          <a:latin typeface="+mn-lt"/>
                          <a:ea typeface="MS PGothic" pitchFamily="34" charset="-128"/>
                          <a:cs typeface="+mn-cs"/>
                        </a:rPr>
                        <a:t>Malaysian Rating Agencies</a:t>
                      </a:r>
                      <a:endParaRPr kumimoji="0" lang="en-MY" sz="1150" b="1"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S&amp;P</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Moody’s</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Fitch</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RAM</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MARC</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Investment Grade</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6"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6"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err="1">
                          <a:ln>
                            <a:noFill/>
                          </a:ln>
                          <a:solidFill>
                            <a:srgbClr val="000000"/>
                          </a:solidFill>
                          <a:effectLst/>
                          <a:latin typeface="+mn-lt"/>
                          <a:ea typeface="MS PGothic" pitchFamily="34" charset="-128"/>
                          <a:cs typeface="+mn-cs"/>
                        </a:rPr>
                        <a:t>Aaa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gridSpan="2"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gridSpan="2"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gridSpan="2"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00" b="1"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Investment Grade</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AA-</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Speculative Grade</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A-</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 </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 </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 </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 </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 </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Speculative Grade</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C000"/>
                    </a:solidFill>
                  </a:tcPr>
                </a:tc>
                <a:tc h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rowSpan="10"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10"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BB3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a:ln>
                            <a:noFill/>
                          </a:ln>
                          <a:solidFill>
                            <a:srgbClr val="000000"/>
                          </a:solidFill>
                          <a:effectLst/>
                          <a:latin typeface="+mn-lt"/>
                          <a:ea typeface="MS PGothic" pitchFamily="34" charset="-128"/>
                          <a:cs typeface="+mn-cs"/>
                        </a:rPr>
                        <a:t>BB-</a:t>
                      </a:r>
                      <a:endParaRPr kumimoji="0" lang="en-MY" sz="1150" b="0" i="0" u="none" strike="noStrike" kern="1200" cap="none" normalizeH="0" baseline="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B-</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C1</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C</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C2</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lumMod val="85000"/>
                      </a:schemeClr>
                    </a:solidFill>
                  </a:tcPr>
                </a:tc>
                <a:tc v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C3</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vMerge="1">
                  <a:txBody>
                    <a:bodyPr/>
                    <a:lstStyle/>
                    <a:p>
                      <a:endParaRPr lang="en-MY"/>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72462">
                <a:tc gridSpan="3"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MY" sz="1150" b="0" i="0" u="none" strike="noStrike" cap="none" normalizeH="0" baseline="0" dirty="0" smtClean="0">
                        <a:ln>
                          <a:noFill/>
                        </a:ln>
                        <a:solidFill>
                          <a:srgbClr val="000000"/>
                        </a:solidFill>
                        <a:effectLst/>
                        <a:latin typeface="+mn-lt"/>
                        <a:ea typeface="MS PGothic" pitchFamily="34" charset="-128"/>
                      </a:endParaRPr>
                    </a:p>
                  </a:txBody>
                  <a:tcPr marL="0" marR="9525"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D</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50" b="0" i="0" u="none" strike="noStrike" kern="1200" cap="none" normalizeH="0" baseline="0" dirty="0">
                          <a:ln>
                            <a:noFill/>
                          </a:ln>
                          <a:solidFill>
                            <a:srgbClr val="000000"/>
                          </a:solidFill>
                          <a:effectLst/>
                          <a:latin typeface="+mn-lt"/>
                          <a:ea typeface="MS PGothic" pitchFamily="34" charset="-128"/>
                          <a:cs typeface="+mn-cs"/>
                        </a:rPr>
                        <a:t>D</a:t>
                      </a:r>
                      <a:endParaRPr kumimoji="0" lang="en-MY" sz="1150" b="0" i="0" u="none" strike="noStrike" kern="1200" cap="none" normalizeH="0" baseline="0" dirty="0">
                        <a:ln>
                          <a:noFill/>
                        </a:ln>
                        <a:solidFill>
                          <a:srgbClr val="000000"/>
                        </a:solidFill>
                        <a:effectLst/>
                        <a:latin typeface="+mn-lt"/>
                        <a:ea typeface="MS PGothic" pitchFamily="34" charset="-128"/>
                        <a:cs typeface="+mn-cs"/>
                      </a:endParaRPr>
                    </a:p>
                  </a:txBody>
                  <a:tcPr marL="59159" marR="5915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7" name="Rectangle 6"/>
          <p:cNvSpPr/>
          <p:nvPr/>
        </p:nvSpPr>
        <p:spPr>
          <a:xfrm>
            <a:off x="3764496" y="698946"/>
            <a:ext cx="3381980" cy="338554"/>
          </a:xfrm>
          <a:prstGeom prst="rect">
            <a:avLst/>
          </a:prstGeom>
        </p:spPr>
        <p:txBody>
          <a:bodyPr wrap="square">
            <a:spAutoFit/>
          </a:bodyPr>
          <a:lstStyle/>
          <a:p>
            <a:pPr lvl="0" algn="ctr" fontAlgn="b">
              <a:defRPr/>
            </a:pPr>
            <a:r>
              <a:rPr lang="en-US" sz="1600" dirty="0"/>
              <a:t>Long Term Rating Scale</a:t>
            </a:r>
            <a:endParaRPr lang="en-MY" sz="1600" dirty="0"/>
          </a:p>
        </p:txBody>
      </p:sp>
      <p:sp>
        <p:nvSpPr>
          <p:cNvPr id="2" name="Slide Number Placeholder 1"/>
          <p:cNvSpPr>
            <a:spLocks noGrp="1"/>
          </p:cNvSpPr>
          <p:nvPr>
            <p:ph type="sldNum" sz="quarter" idx="12"/>
          </p:nvPr>
        </p:nvSpPr>
        <p:spPr/>
        <p:txBody>
          <a:bodyPr/>
          <a:lstStyle/>
          <a:p>
            <a:fld id="{578F13A9-7043-41D5-96AE-7895C45529F9}" type="slidenum">
              <a:rPr lang="en-US" smtClean="0"/>
              <a:pPr/>
              <a:t>39</a:t>
            </a:fld>
            <a:endParaRPr lang="en-US"/>
          </a:p>
        </p:txBody>
      </p:sp>
      <p:sp>
        <p:nvSpPr>
          <p:cNvPr id="8" name="Title 1"/>
          <p:cNvSpPr>
            <a:spLocks noGrp="1"/>
          </p:cNvSpPr>
          <p:nvPr>
            <p:ph type="title"/>
          </p:nvPr>
        </p:nvSpPr>
        <p:spPr>
          <a:xfrm>
            <a:off x="234950" y="0"/>
            <a:ext cx="6388100" cy="788988"/>
          </a:xfrm>
          <a:noFill/>
          <a:ln>
            <a:noFill/>
          </a:ln>
        </p:spPr>
        <p:txBody>
          <a:bodyPr vert="horz" wrap="square" lIns="91440" tIns="45720" rIns="91440" bIns="45720" numCol="1" anchor="ctr" anchorCtr="0" compatLnSpc="1">
            <a:prstTxWarp prst="textNoShape">
              <a:avLst/>
            </a:prstTxWarp>
          </a:bodyPr>
          <a:lstStyle/>
          <a:p>
            <a:pPr eaLnBrk="1" hangingPunct="1"/>
            <a:r>
              <a:rPr lang="en-US" sz="1600" b="1" dirty="0">
                <a:solidFill>
                  <a:srgbClr val="0070C0"/>
                </a:solidFill>
                <a:latin typeface="Trebuchet MS" pitchFamily="34" charset="0"/>
                <a:ea typeface="MS PGothic" pitchFamily="34" charset="-128"/>
                <a:cs typeface="+mn-cs"/>
              </a:rPr>
              <a:t>Malaysia : </a:t>
            </a:r>
            <a:r>
              <a:rPr lang="en-MY" sz="1600" b="1" dirty="0">
                <a:solidFill>
                  <a:srgbClr val="0070C0"/>
                </a:solidFill>
                <a:latin typeface="Trebuchet MS" pitchFamily="34" charset="0"/>
                <a:ea typeface="MS PGothic" pitchFamily="34" charset="-128"/>
                <a:cs typeface="+mn-cs"/>
              </a:rPr>
              <a:t>Cross Border </a:t>
            </a:r>
            <a:r>
              <a:rPr lang="en-MY" sz="1600" b="1" dirty="0" err="1">
                <a:solidFill>
                  <a:srgbClr val="0070C0"/>
                </a:solidFill>
                <a:latin typeface="Trebuchet MS" pitchFamily="34" charset="0"/>
                <a:ea typeface="MS PGothic" pitchFamily="34" charset="-128"/>
                <a:cs typeface="+mn-cs"/>
              </a:rPr>
              <a:t>Sukuk</a:t>
            </a:r>
            <a:r>
              <a:rPr lang="en-MY" sz="1600" b="1" dirty="0">
                <a:solidFill>
                  <a:srgbClr val="0070C0"/>
                </a:solidFill>
                <a:latin typeface="Trebuchet MS" pitchFamily="34" charset="0"/>
                <a:ea typeface="MS PGothic" pitchFamily="34" charset="-128"/>
                <a:cs typeface="+mn-cs"/>
              </a:rPr>
              <a:t> Marketplace</a:t>
            </a:r>
            <a:br>
              <a:rPr lang="en-MY" sz="1600" b="1" dirty="0">
                <a:solidFill>
                  <a:srgbClr val="0070C0"/>
                </a:solidFill>
                <a:latin typeface="Trebuchet MS" pitchFamily="34" charset="0"/>
                <a:ea typeface="MS PGothic" pitchFamily="34" charset="-128"/>
                <a:cs typeface="+mn-cs"/>
              </a:rPr>
            </a:br>
            <a:r>
              <a:rPr lang="en-MY" sz="1400" b="1" dirty="0">
                <a:solidFill>
                  <a:prstClr val="black"/>
                </a:solidFill>
                <a:latin typeface="Trebuchet MS" pitchFamily="34" charset="0"/>
                <a:ea typeface="MS PGothic" pitchFamily="34" charset="-128"/>
                <a:cs typeface="+mn-cs"/>
              </a:rPr>
              <a:t>Malaysia has seen a number of cross-border MYR </a:t>
            </a:r>
            <a:r>
              <a:rPr lang="en-MY" sz="1400" b="1" dirty="0" err="1">
                <a:solidFill>
                  <a:prstClr val="black"/>
                </a:solidFill>
                <a:latin typeface="Trebuchet MS" pitchFamily="34" charset="0"/>
                <a:ea typeface="MS PGothic" pitchFamily="34" charset="-128"/>
                <a:cs typeface="+mn-cs"/>
              </a:rPr>
              <a:t>Sukuk</a:t>
            </a:r>
            <a:r>
              <a:rPr lang="en-MY" sz="1400" b="1" dirty="0">
                <a:solidFill>
                  <a:prstClr val="black"/>
                </a:solidFill>
                <a:latin typeface="Trebuchet MS" pitchFamily="34" charset="0"/>
                <a:ea typeface="MS PGothic" pitchFamily="34" charset="-128"/>
                <a:cs typeface="+mn-cs"/>
              </a:rPr>
              <a:t> transactions including issuers from neighbouring countries</a:t>
            </a:r>
          </a:p>
        </p:txBody>
      </p:sp>
    </p:spTree>
    <p:extLst>
      <p:ext uri="{BB962C8B-B14F-4D97-AF65-F5344CB8AC3E}">
        <p14:creationId xmlns:p14="http://schemas.microsoft.com/office/powerpoint/2010/main" val="2011186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3"/>
          <p:cNvSpPr txBox="1">
            <a:spLocks noChangeArrowheads="1"/>
          </p:cNvSpPr>
          <p:nvPr/>
        </p:nvSpPr>
        <p:spPr bwMode="auto">
          <a:xfrm>
            <a:off x="250825" y="893247"/>
            <a:ext cx="85232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rIns="80165"/>
          <a:lstStyle>
            <a:lvl1pPr marL="296863" indent="-296863">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just">
              <a:spcBef>
                <a:spcPct val="20000"/>
              </a:spcBef>
              <a:buFont typeface="Arial" pitchFamily="34" charset="0"/>
              <a:buChar char="•"/>
            </a:pPr>
            <a:r>
              <a:rPr lang="en-US" sz="1600" dirty="0"/>
              <a:t>Islamic </a:t>
            </a:r>
            <a:r>
              <a:rPr lang="en-US" sz="1600" dirty="0" smtClean="0"/>
              <a:t>Capital Markets operate </a:t>
            </a:r>
            <a:r>
              <a:rPr lang="en-US" sz="1600" dirty="0"/>
              <a:t>in line with </a:t>
            </a:r>
            <a:r>
              <a:rPr lang="en-US" sz="1600" dirty="0" err="1"/>
              <a:t>Shariah</a:t>
            </a:r>
            <a:r>
              <a:rPr lang="en-US" sz="1600" dirty="0"/>
              <a:t> principles. </a:t>
            </a:r>
            <a:r>
              <a:rPr lang="en-US" sz="1600" dirty="0" err="1"/>
              <a:t>Shariah</a:t>
            </a:r>
            <a:r>
              <a:rPr lang="en-US" sz="1600" dirty="0"/>
              <a:t> is basically Islamic law that is derived primarily from the Quran and </a:t>
            </a:r>
            <a:r>
              <a:rPr lang="en-US" sz="1600" dirty="0" err="1"/>
              <a:t>Sunnah</a:t>
            </a:r>
            <a:r>
              <a:rPr lang="en-US" sz="1600" dirty="0"/>
              <a:t>.</a:t>
            </a:r>
          </a:p>
          <a:p>
            <a:pPr algn="just">
              <a:spcBef>
                <a:spcPct val="20000"/>
              </a:spcBef>
              <a:buFont typeface="Arial" pitchFamily="34" charset="0"/>
              <a:buChar char="•"/>
            </a:pPr>
            <a:r>
              <a:rPr lang="en-GB" sz="1600" dirty="0" err="1" smtClean="0"/>
              <a:t>Shariah</a:t>
            </a:r>
            <a:r>
              <a:rPr lang="en-GB" sz="1600" dirty="0" smtClean="0"/>
              <a:t> </a:t>
            </a:r>
            <a:r>
              <a:rPr lang="en-GB" sz="1600" dirty="0"/>
              <a:t>essentially allows all economic activities unless there is a clear prohibition. The prohibited activities include:-</a:t>
            </a:r>
          </a:p>
          <a:p>
            <a:pPr algn="just">
              <a:spcBef>
                <a:spcPct val="20000"/>
              </a:spcBef>
              <a:buFont typeface="Arial" pitchFamily="34" charset="0"/>
              <a:buNone/>
            </a:pPr>
            <a:r>
              <a:rPr lang="en-GB" sz="1400" dirty="0"/>
              <a:t> </a:t>
            </a:r>
          </a:p>
          <a:p>
            <a:pPr algn="just">
              <a:spcBef>
                <a:spcPct val="20000"/>
              </a:spcBef>
              <a:buFont typeface="Arial" pitchFamily="34" charset="0"/>
              <a:buChar char="•"/>
            </a:pPr>
            <a:endParaRPr lang="en-GB" sz="1400" dirty="0"/>
          </a:p>
          <a:p>
            <a:pPr algn="just">
              <a:spcBef>
                <a:spcPct val="20000"/>
              </a:spcBef>
              <a:buFont typeface="Arial" pitchFamily="34" charset="0"/>
              <a:buChar char="•"/>
            </a:pPr>
            <a:endParaRPr lang="en-GB" sz="1400" dirty="0"/>
          </a:p>
          <a:p>
            <a:pPr algn="just">
              <a:spcBef>
                <a:spcPct val="20000"/>
              </a:spcBef>
              <a:buFont typeface="Arial" pitchFamily="34" charset="0"/>
              <a:buChar char="•"/>
            </a:pPr>
            <a:endParaRPr lang="en-GB" sz="1400" dirty="0"/>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lvl="1" eaLnBrk="1" hangingPunct="1">
              <a:spcBef>
                <a:spcPct val="20000"/>
              </a:spcBef>
              <a:buFont typeface="Wingdings" pitchFamily="2" charset="2"/>
              <a:buChar char="v"/>
            </a:pPr>
            <a:endParaRPr lang="en-US" sz="1400" dirty="0">
              <a:solidFill>
                <a:srgbClr val="E46C0A"/>
              </a:solidFill>
              <a:cs typeface="Arial" pitchFamily="34" charset="0"/>
            </a:endParaRPr>
          </a:p>
          <a:p>
            <a:pPr algn="just" eaLnBrk="1" hangingPunct="1">
              <a:spcBef>
                <a:spcPct val="20000"/>
              </a:spcBef>
              <a:buFont typeface="Arial" pitchFamily="34" charset="0"/>
              <a:buChar char="•"/>
            </a:pPr>
            <a:r>
              <a:rPr lang="en-US" sz="1600" dirty="0">
                <a:cs typeface="Arial" pitchFamily="34" charset="0"/>
              </a:rPr>
              <a:t>The legal relationships in Islamic finance are NOT about “LENDING” and “BORROWING” but instead about trade and/or equity participation including “SALE”, “PURCHASE”, “LEASE”, “CONSTRUCTION”, “INVESTMENT”, “AGENCY” and “PARTNERSHIP”.</a:t>
            </a:r>
          </a:p>
        </p:txBody>
      </p:sp>
      <p:graphicFrame>
        <p:nvGraphicFramePr>
          <p:cNvPr id="3" name="Diagram 2"/>
          <p:cNvGraphicFramePr/>
          <p:nvPr>
            <p:extLst>
              <p:ext uri="{D42A27DB-BD31-4B8C-83A1-F6EECF244321}">
                <p14:modId xmlns:p14="http://schemas.microsoft.com/office/powerpoint/2010/main" val="1535984826"/>
              </p:ext>
            </p:extLst>
          </p:nvPr>
        </p:nvGraphicFramePr>
        <p:xfrm>
          <a:off x="991117" y="1985655"/>
          <a:ext cx="7538026" cy="354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3" name="Slide Number Placeholder 4"/>
          <p:cNvSpPr txBox="1">
            <a:spLocks/>
          </p:cNvSpPr>
          <p:nvPr/>
        </p:nvSpPr>
        <p:spPr bwMode="auto">
          <a:xfrm>
            <a:off x="6775450" y="6411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algn="r" eaLnBrk="1" hangingPunct="1"/>
            <a:fld id="{C272F066-D496-4FAE-B92E-46668CA9B4F5}" type="slidenum">
              <a:rPr lang="en-US" sz="1100" b="1">
                <a:solidFill>
                  <a:srgbClr val="000000"/>
                </a:solidFill>
              </a:rPr>
              <a:pPr algn="r" eaLnBrk="1" hangingPunct="1"/>
              <a:t>4</a:t>
            </a:fld>
            <a:endParaRPr lang="en-US" sz="1100" b="1">
              <a:solidFill>
                <a:srgbClr val="000000"/>
              </a:solidFill>
            </a:endParaRPr>
          </a:p>
        </p:txBody>
      </p:sp>
      <p:sp>
        <p:nvSpPr>
          <p:cNvPr id="8" name="Title 2"/>
          <p:cNvSpPr>
            <a:spLocks/>
          </p:cNvSpPr>
          <p:nvPr/>
        </p:nvSpPr>
        <p:spPr bwMode="auto">
          <a:xfrm>
            <a:off x="381000" y="35625"/>
            <a:ext cx="6791696"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What </a:t>
            </a:r>
            <a:r>
              <a:rPr lang="en-US" sz="1600" b="1" dirty="0" smtClean="0">
                <a:solidFill>
                  <a:srgbClr val="0070C0"/>
                </a:solidFill>
              </a:rPr>
              <a:t>are</a:t>
            </a:r>
            <a:r>
              <a:rPr lang="en-US" sz="1600" b="1" dirty="0" smtClean="0">
                <a:solidFill>
                  <a:srgbClr val="0070C0"/>
                </a:solidFill>
                <a:latin typeface="Trebuchet MS" pitchFamily="34" charset="0"/>
              </a:rPr>
              <a:t> Islamic Capital Markets?</a:t>
            </a:r>
          </a:p>
          <a:p>
            <a:pPr algn="just">
              <a:spcBef>
                <a:spcPct val="20000"/>
              </a:spcBef>
              <a:buFont typeface="Arial" pitchFamily="34" charset="0"/>
              <a:buNone/>
            </a:pPr>
            <a:r>
              <a:rPr lang="en-GB" sz="1400" b="1" dirty="0" err="1">
                <a:latin typeface="Trebuchet MS" pitchFamily="34" charset="0"/>
              </a:rPr>
              <a:t>Shariah</a:t>
            </a:r>
            <a:r>
              <a:rPr lang="en-GB" sz="1400" b="1" dirty="0">
                <a:latin typeface="Trebuchet MS" pitchFamily="34" charset="0"/>
              </a:rPr>
              <a:t> essentially allows all economic activities unless clearly prohibited</a:t>
            </a:r>
            <a:endParaRPr lang="en-US" sz="1400" b="1" dirty="0">
              <a:latin typeface="Trebuchet MS" pitchFamily="34" charset="0"/>
            </a:endParaRPr>
          </a:p>
        </p:txBody>
      </p:sp>
    </p:spTree>
    <p:extLst>
      <p:ext uri="{BB962C8B-B14F-4D97-AF65-F5344CB8AC3E}">
        <p14:creationId xmlns:p14="http://schemas.microsoft.com/office/powerpoint/2010/main" val="264558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76238" y="2249488"/>
            <a:ext cx="8081962" cy="736600"/>
          </a:xfrm>
        </p:spPr>
        <p:txBody>
          <a:bodyPr/>
          <a:lstStyle/>
          <a:p>
            <a:pPr>
              <a:spcBef>
                <a:spcPct val="20000"/>
              </a:spcBef>
            </a:pPr>
            <a:r>
              <a:rPr lang="en-US" altLang="ja-JP" dirty="0" smtClean="0">
                <a:latin typeface="Calibri" pitchFamily="34" charset="0"/>
                <a:cs typeface="Arial" pitchFamily="34" charset="0"/>
              </a:rPr>
              <a:t>Selected </a:t>
            </a:r>
            <a:r>
              <a:rPr lang="en-US" altLang="ja-JP" dirty="0" err="1" smtClean="0">
                <a:latin typeface="Calibri" pitchFamily="34" charset="0"/>
                <a:cs typeface="Arial" pitchFamily="34" charset="0"/>
              </a:rPr>
              <a:t>Sukuk</a:t>
            </a:r>
            <a:r>
              <a:rPr lang="en-US" altLang="ja-JP" dirty="0" smtClean="0">
                <a:latin typeface="Calibri" pitchFamily="34" charset="0"/>
                <a:cs typeface="Arial" pitchFamily="34" charset="0"/>
              </a:rPr>
              <a:t> Transaction Highlights</a:t>
            </a:r>
          </a:p>
        </p:txBody>
      </p:sp>
    </p:spTree>
    <p:extLst>
      <p:ext uri="{BB962C8B-B14F-4D97-AF65-F5344CB8AC3E}">
        <p14:creationId xmlns:p14="http://schemas.microsoft.com/office/powerpoint/2010/main" val="4106037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2" descr="TOMB 4.png"/>
          <p:cNvPicPr>
            <a:picLocks/>
          </p:cNvPicPr>
          <p:nvPr/>
        </p:nvPicPr>
        <p:blipFill>
          <a:blip r:embed="rId2" cstate="print"/>
          <a:srcRect/>
          <a:stretch>
            <a:fillRect/>
          </a:stretch>
        </p:blipFill>
        <p:spPr bwMode="auto">
          <a:xfrm>
            <a:off x="144658" y="810456"/>
            <a:ext cx="2065141" cy="277094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4338" r="23424" b="41431"/>
          <a:stretch>
            <a:fillRect/>
          </a:stretch>
        </p:blipFill>
        <p:spPr bwMode="auto">
          <a:xfrm>
            <a:off x="5764887" y="5297715"/>
            <a:ext cx="2914653" cy="1088572"/>
          </a:xfrm>
          <a:prstGeom prst="rect">
            <a:avLst/>
          </a:prstGeom>
          <a:noFill/>
          <a:ln w="9525">
            <a:noFill/>
            <a:miter lim="800000"/>
            <a:headEnd/>
            <a:tailEnd/>
          </a:ln>
          <a:effectLst/>
        </p:spPr>
      </p:pic>
      <p:sp>
        <p:nvSpPr>
          <p:cNvPr id="5" name="TextBox 16"/>
          <p:cNvSpPr txBox="1">
            <a:spLocks noChangeArrowheads="1"/>
          </p:cNvSpPr>
          <p:nvPr/>
        </p:nvSpPr>
        <p:spPr bwMode="auto">
          <a:xfrm>
            <a:off x="60231" y="3831952"/>
            <a:ext cx="5513256" cy="2562532"/>
          </a:xfrm>
          <a:prstGeom prst="rect">
            <a:avLst/>
          </a:prstGeom>
          <a:noFill/>
          <a:ln w="9525">
            <a:noFill/>
            <a:miter lim="800000"/>
            <a:headEnd/>
            <a:tailEnd/>
          </a:ln>
        </p:spPr>
        <p:txBody>
          <a:bodyPr lIns="0" rIns="180000" bIns="0"/>
          <a:lstStyle/>
          <a:p>
            <a:pPr marL="344488" lvl="1" indent="-225425" algn="just">
              <a:spcBef>
                <a:spcPts val="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establishment of a 10-year benchmark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reinforces Malaysia’s position as a leading international Islamic financial centre. The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assets under the </a:t>
            </a: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 principle comprise (</a:t>
            </a:r>
            <a:r>
              <a:rPr lang="en-US" sz="1100" dirty="0" err="1" smtClean="0">
                <a:solidFill>
                  <a:prstClr val="black"/>
                </a:solidFill>
                <a:latin typeface="Trebuchet MS" pitchFamily="34" charset="0"/>
                <a:ea typeface="ＭＳ Ｐゴシック" charset="-128"/>
              </a:rPr>
              <a:t>i</a:t>
            </a:r>
            <a:r>
              <a:rPr lang="en-US" sz="1100" dirty="0" smtClean="0">
                <a:solidFill>
                  <a:prstClr val="black"/>
                </a:solidFill>
                <a:latin typeface="Trebuchet MS" pitchFamily="34" charset="0"/>
                <a:ea typeface="ＭＳ Ｐゴシック" charset="-128"/>
              </a:rPr>
              <a:t>) a tangible asset component consisting of leasable assets and </a:t>
            </a:r>
            <a:r>
              <a:rPr lang="en-US" sz="1100" dirty="0" err="1" smtClean="0">
                <a:solidFill>
                  <a:prstClr val="black"/>
                </a:solidFill>
                <a:latin typeface="Trebuchet MS" pitchFamily="34" charset="0"/>
                <a:ea typeface="ＭＳ Ｐゴシック" charset="-128"/>
              </a:rPr>
              <a:t>Shariah</a:t>
            </a:r>
            <a:r>
              <a:rPr lang="en-US" sz="1100" dirty="0" smtClean="0">
                <a:solidFill>
                  <a:prstClr val="black"/>
                </a:solidFill>
                <a:latin typeface="Trebuchet MS" pitchFamily="34" charset="0"/>
                <a:ea typeface="ＭＳ Ｐゴシック" charset="-128"/>
              </a:rPr>
              <a:t>-compliant shares; and (ii) a </a:t>
            </a:r>
            <a:r>
              <a:rPr lang="en-US" sz="1100" dirty="0" err="1" smtClean="0">
                <a:solidFill>
                  <a:prstClr val="black"/>
                </a:solidFill>
                <a:latin typeface="Trebuchet MS" pitchFamily="34" charset="0"/>
                <a:ea typeface="ＭＳ Ｐゴシック" charset="-128"/>
              </a:rPr>
              <a:t>Murabaha</a:t>
            </a:r>
            <a:r>
              <a:rPr lang="en-US" sz="1100" dirty="0" smtClean="0">
                <a:solidFill>
                  <a:prstClr val="black"/>
                </a:solidFill>
                <a:latin typeface="Trebuchet MS" pitchFamily="34" charset="0"/>
                <a:ea typeface="ＭＳ Ｐゴシック" charset="-128"/>
              </a:rPr>
              <a:t> receivable component arising from a sale of </a:t>
            </a:r>
            <a:r>
              <a:rPr lang="en-US" sz="1100" dirty="0" err="1" smtClean="0">
                <a:solidFill>
                  <a:prstClr val="black"/>
                </a:solidFill>
                <a:latin typeface="Trebuchet MS" pitchFamily="34" charset="0"/>
                <a:ea typeface="ＭＳ Ｐゴシック" charset="-128"/>
              </a:rPr>
              <a:t>Shariah</a:t>
            </a:r>
            <a:r>
              <a:rPr lang="en-US" sz="1100" dirty="0" smtClean="0">
                <a:solidFill>
                  <a:prstClr val="black"/>
                </a:solidFill>
                <a:latin typeface="Trebuchet MS" pitchFamily="34" charset="0"/>
                <a:ea typeface="ＭＳ Ｐゴシック" charset="-128"/>
              </a:rPr>
              <a:t>-compliant commodities</a:t>
            </a:r>
          </a:p>
          <a:p>
            <a:pPr marL="344488" lvl="1" indent="-225425" algn="just">
              <a:spcBef>
                <a:spcPts val="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a:t>
            </a: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 Global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represents a number of “firsts”:</a:t>
            </a:r>
          </a:p>
          <a:p>
            <a:pPr marL="568325" lvl="2" indent="-222250" algn="just">
              <a:spcBef>
                <a:spcPts val="0"/>
              </a:spcBef>
              <a:spcAft>
                <a:spcPts val="300"/>
              </a:spcAft>
              <a:buFont typeface="Trebuchet MS" pitchFamily="34" charset="0"/>
              <a:buChar char="―"/>
              <a:defRPr/>
            </a:pPr>
            <a:r>
              <a:rPr lang="en-US" sz="1100" dirty="0" smtClean="0">
                <a:solidFill>
                  <a:prstClr val="black"/>
                </a:solidFill>
                <a:latin typeface="Trebuchet MS" pitchFamily="34" charset="0"/>
                <a:ea typeface="ＭＳ Ｐゴシック" charset="-128"/>
              </a:rPr>
              <a:t>First global sovereign USD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for 2011;</a:t>
            </a:r>
          </a:p>
          <a:p>
            <a:pPr marL="568325" lvl="2" indent="-222250" algn="just">
              <a:spcBef>
                <a:spcPts val="0"/>
              </a:spcBef>
              <a:spcAft>
                <a:spcPts val="300"/>
              </a:spcAft>
              <a:buFont typeface="Trebuchet MS" pitchFamily="34" charset="0"/>
              <a:buChar char="―"/>
              <a:defRPr/>
            </a:pPr>
            <a:r>
              <a:rPr lang="en-US" sz="1100" dirty="0" smtClean="0">
                <a:solidFill>
                  <a:prstClr val="black"/>
                </a:solidFill>
                <a:latin typeface="Trebuchet MS" pitchFamily="34" charset="0"/>
                <a:ea typeface="ＭＳ Ｐゴシック" charset="-128"/>
              </a:rPr>
              <a:t>First global sovereign USD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structured under the </a:t>
            </a:r>
            <a:r>
              <a:rPr lang="en-US" sz="1100" dirty="0" err="1" smtClean="0">
                <a:solidFill>
                  <a:prstClr val="black"/>
                </a:solidFill>
                <a:latin typeface="Trebuchet MS" pitchFamily="34" charset="0"/>
                <a:ea typeface="ＭＳ Ｐゴシック" charset="-128"/>
              </a:rPr>
              <a:t>Shariah</a:t>
            </a:r>
            <a:r>
              <a:rPr lang="en-US" sz="1100" dirty="0" smtClean="0">
                <a:solidFill>
                  <a:prstClr val="black"/>
                </a:solidFill>
                <a:latin typeface="Trebuchet MS" pitchFamily="34" charset="0"/>
                <a:ea typeface="ＭＳ Ｐゴシック" charset="-128"/>
              </a:rPr>
              <a:t> principle of </a:t>
            </a: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a:t>
            </a:r>
          </a:p>
          <a:p>
            <a:pPr marL="568325" lvl="2" indent="-222250" algn="just">
              <a:spcBef>
                <a:spcPts val="0"/>
              </a:spcBef>
              <a:spcAft>
                <a:spcPts val="300"/>
              </a:spcAft>
              <a:buFont typeface="Trebuchet MS" pitchFamily="34" charset="0"/>
              <a:buChar char="―"/>
              <a:defRPr/>
            </a:pPr>
            <a:r>
              <a:rPr lang="en-US" sz="1100" dirty="0" smtClean="0">
                <a:solidFill>
                  <a:prstClr val="black"/>
                </a:solidFill>
                <a:latin typeface="Trebuchet MS" pitchFamily="34" charset="0"/>
                <a:ea typeface="ＭＳ Ｐゴシック" charset="-128"/>
              </a:rPr>
              <a:t>Largest dual-tranche global sovereign USD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at issue; and</a:t>
            </a:r>
          </a:p>
          <a:p>
            <a:pPr marL="568325" lvl="2" indent="-222250" algn="just">
              <a:spcBef>
                <a:spcPts val="0"/>
              </a:spcBef>
              <a:spcAft>
                <a:spcPts val="300"/>
              </a:spcAft>
              <a:buFont typeface="Trebuchet MS" pitchFamily="34" charset="0"/>
              <a:buChar char="―"/>
              <a:defRPr/>
            </a:pPr>
            <a:r>
              <a:rPr lang="en-US" sz="1100" dirty="0" smtClean="0">
                <a:solidFill>
                  <a:prstClr val="black"/>
                </a:solidFill>
                <a:latin typeface="Trebuchet MS" pitchFamily="34" charset="0"/>
                <a:ea typeface="ＭＳ Ｐゴシック" charset="-128"/>
              </a:rPr>
              <a:t>First 10-year global sovereign USD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and lowest absolute yields, achieved by an Asian sovereign for a new USD issuance</a:t>
            </a:r>
          </a:p>
          <a:p>
            <a:pPr marL="344488" lvl="1" indent="-225425" algn="just">
              <a:spcBef>
                <a:spcPts val="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deal was significantly oversubscribed by 4.5 times, attracting interest in excess of USD9.0 billion and was fully distributed to over 320 global investors</a:t>
            </a:r>
          </a:p>
        </p:txBody>
      </p:sp>
      <p:sp>
        <p:nvSpPr>
          <p:cNvPr id="6" name="TextBox 24"/>
          <p:cNvSpPr txBox="1">
            <a:spLocks noChangeArrowheads="1"/>
          </p:cNvSpPr>
          <p:nvPr/>
        </p:nvSpPr>
        <p:spPr bwMode="auto">
          <a:xfrm>
            <a:off x="656620" y="937150"/>
            <a:ext cx="1066318" cy="430887"/>
          </a:xfrm>
          <a:prstGeom prst="rect">
            <a:avLst/>
          </a:prstGeom>
          <a:noFill/>
          <a:ln w="9525">
            <a:noFill/>
            <a:miter lim="800000"/>
            <a:headEnd/>
            <a:tailEnd/>
          </a:ln>
        </p:spPr>
        <p:txBody>
          <a:bodyPr wrap="none">
            <a:spAutoFit/>
          </a:bodyPr>
          <a:lstStyle/>
          <a:p>
            <a:pPr algn="ctr"/>
            <a:r>
              <a:rPr lang="en-US" sz="1100" dirty="0" smtClean="0">
                <a:latin typeface="Trebuchet MS" pitchFamily="34" charset="0"/>
              </a:rPr>
              <a:t>June 2011</a:t>
            </a:r>
          </a:p>
          <a:p>
            <a:pPr algn="ctr"/>
            <a:r>
              <a:rPr lang="en-US" sz="1100" dirty="0" smtClean="0">
                <a:latin typeface="Trebuchet MS" pitchFamily="34" charset="0"/>
              </a:rPr>
              <a:t>USD2.0 billion</a:t>
            </a:r>
          </a:p>
        </p:txBody>
      </p:sp>
      <p:graphicFrame>
        <p:nvGraphicFramePr>
          <p:cNvPr id="7" name="Table 6"/>
          <p:cNvGraphicFramePr>
            <a:graphicFrameLocks noGrp="1"/>
          </p:cNvGraphicFramePr>
          <p:nvPr/>
        </p:nvGraphicFramePr>
        <p:xfrm>
          <a:off x="2302689" y="694887"/>
          <a:ext cx="3108960" cy="274278"/>
        </p:xfrm>
        <a:graphic>
          <a:graphicData uri="http://schemas.openxmlformats.org/drawingml/2006/table">
            <a:tbl>
              <a:tblPr firstRow="1" bandRow="1">
                <a:tableStyleId>{5C22544A-7EE6-4342-B048-85BDC9FD1C3A}</a:tableStyleId>
              </a:tblPr>
              <a:tblGrid>
                <a:gridCol w="3108960"/>
              </a:tblGrid>
              <a:tr h="268468">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Transaction Overview</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41174814"/>
              </p:ext>
            </p:extLst>
          </p:nvPr>
        </p:nvGraphicFramePr>
        <p:xfrm>
          <a:off x="199569" y="3569336"/>
          <a:ext cx="5212080" cy="274637"/>
        </p:xfrm>
        <a:graphic>
          <a:graphicData uri="http://schemas.openxmlformats.org/drawingml/2006/table">
            <a:tbl>
              <a:tblPr firstRow="1" bandRow="1">
                <a:tableStyleId>{5C22544A-7EE6-4342-B048-85BDC9FD1C3A}</a:tableStyleId>
              </a:tblPr>
              <a:tblGrid>
                <a:gridCol w="5212080"/>
              </a:tblGrid>
              <a:tr h="274637">
                <a:tc>
                  <a:txBody>
                    <a:bodyPr/>
                    <a:lstStyle/>
                    <a:p>
                      <a:pPr algn="ctr" fontAlgn="auto">
                        <a:spcBef>
                          <a:spcPts val="0"/>
                        </a:spcBef>
                        <a:spcAft>
                          <a:spcPts val="0"/>
                        </a:spcAft>
                        <a:defRPr/>
                      </a:pPr>
                      <a:r>
                        <a:rPr lang="en-US" sz="1200" b="1" dirty="0" smtClean="0">
                          <a:solidFill>
                            <a:schemeClr val="tx1"/>
                          </a:solidFill>
                          <a:latin typeface="Trebuchet MS" pitchFamily="34" charset="0"/>
                          <a:ea typeface="+mn-ea"/>
                          <a:cs typeface="Calibri"/>
                        </a:rPr>
                        <a:t>Transaction Highlights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9" name="Group 73"/>
          <p:cNvGraphicFramePr>
            <a:graphicFrameLocks noGrp="1"/>
          </p:cNvGraphicFramePr>
          <p:nvPr/>
        </p:nvGraphicFramePr>
        <p:xfrm>
          <a:off x="5527330" y="1048769"/>
          <a:ext cx="3474720" cy="2651760"/>
        </p:xfrm>
        <a:graphic>
          <a:graphicData uri="http://schemas.openxmlformats.org/drawingml/2006/table">
            <a:tbl>
              <a:tblPr/>
              <a:tblGrid>
                <a:gridCol w="1072064"/>
                <a:gridCol w="2402656"/>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Trebuchet MS" pitchFamily="34" charset="0"/>
                        </a:rPr>
                        <a:t>Issuer</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Trebuchet MS" pitchFamily="34" charset="0"/>
                        </a:rPr>
                        <a:t>Wakala</a:t>
                      </a:r>
                      <a:r>
                        <a:rPr kumimoji="0" lang="en-US" sz="1100" b="0" i="0" u="none" strike="noStrike" cap="none" normalizeH="0" baseline="0" dirty="0" smtClean="0">
                          <a:ln>
                            <a:noFill/>
                          </a:ln>
                          <a:solidFill>
                            <a:srgbClr val="000000"/>
                          </a:solidFill>
                          <a:effectLst/>
                          <a:latin typeface="Trebuchet MS" pitchFamily="34" charset="0"/>
                        </a:rPr>
                        <a:t> Global </a:t>
                      </a:r>
                      <a:r>
                        <a:rPr kumimoji="0" lang="en-US" sz="1100" b="0" i="0" u="none" strike="noStrike" cap="none" normalizeH="0" baseline="0" dirty="0" err="1" smtClean="0">
                          <a:ln>
                            <a:noFill/>
                          </a:ln>
                          <a:solidFill>
                            <a:srgbClr val="000000"/>
                          </a:solidFill>
                          <a:effectLst/>
                          <a:latin typeface="Trebuchet MS" pitchFamily="34" charset="0"/>
                        </a:rPr>
                        <a:t>Sukuk</a:t>
                      </a:r>
                      <a:r>
                        <a:rPr kumimoji="0" lang="en-US" sz="1100" b="0" i="0" u="none" strike="noStrike" cap="none" normalizeH="0" baseline="0" dirty="0" smtClean="0">
                          <a:ln>
                            <a:noFill/>
                          </a:ln>
                          <a:solidFill>
                            <a:srgbClr val="000000"/>
                          </a:solidFill>
                          <a:effectLst/>
                          <a:latin typeface="Trebuchet MS" pitchFamily="34" charset="0"/>
                        </a:rPr>
                        <a:t> </a:t>
                      </a:r>
                      <a:r>
                        <a:rPr kumimoji="0" lang="en-US" sz="1100" b="0" i="0" u="none" strike="noStrike" cap="none" normalizeH="0" baseline="0" dirty="0" err="1" smtClean="0">
                          <a:ln>
                            <a:noFill/>
                          </a:ln>
                          <a:solidFill>
                            <a:srgbClr val="000000"/>
                          </a:solidFill>
                          <a:effectLst/>
                          <a:latin typeface="Trebuchet MS" pitchFamily="34" charset="0"/>
                        </a:rPr>
                        <a:t>Berhad</a:t>
                      </a:r>
                      <a:endParaRPr kumimoji="0" lang="en-US" sz="1100" b="0" i="0" u="none" strike="noStrike" cap="none" normalizeH="0" baseline="0" dirty="0" smtClean="0">
                        <a:ln>
                          <a:noFill/>
                        </a:ln>
                        <a:solidFill>
                          <a:srgbClr val="000000"/>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Facility</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100" b="0" i="0" u="none" strike="noStrike" cap="none" normalizeH="0" baseline="0" dirty="0" err="1" smtClean="0">
                          <a:ln>
                            <a:noFill/>
                          </a:ln>
                          <a:solidFill>
                            <a:schemeClr val="tx1"/>
                          </a:solidFill>
                          <a:effectLst/>
                          <a:latin typeface="Trebuchet MS" pitchFamily="34" charset="0"/>
                        </a:rPr>
                        <a:t>Sukuk</a:t>
                      </a:r>
                      <a:endParaRPr kumimoji="0" lang="en-US" sz="1100" b="0" i="0" u="none" strike="noStrike" cap="none" normalizeH="0" baseline="0" dirty="0" smtClean="0">
                        <a:ln>
                          <a:noFill/>
                        </a:ln>
                        <a:solidFill>
                          <a:schemeClr val="tx1"/>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16751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Size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1: </a:t>
                      </a:r>
                      <a:r>
                        <a:rPr lang="en-GB" sz="1100" kern="1200" dirty="0" smtClean="0">
                          <a:solidFill>
                            <a:schemeClr val="dk1"/>
                          </a:solidFill>
                          <a:latin typeface="Trebuchet MS" pitchFamily="34" charset="0"/>
                          <a:ea typeface="+mn-ea"/>
                          <a:cs typeface="+mn-cs"/>
                        </a:rPr>
                        <a:t>USD1.2 billion</a:t>
                      </a:r>
                      <a:endParaRPr kumimoji="0" lang="en-GB" sz="1100" b="0" i="0" u="none" strike="noStrike" cap="none" normalizeH="0" baseline="0" dirty="0" smtClean="0">
                        <a:ln>
                          <a:noFill/>
                        </a:ln>
                        <a:solidFill>
                          <a:srgbClr val="000000"/>
                        </a:solidFill>
                        <a:effectLst/>
                        <a:latin typeface="Trebuchet MS"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2: </a:t>
                      </a:r>
                      <a:r>
                        <a:rPr lang="en-GB" sz="1100" kern="1200" dirty="0" smtClean="0">
                          <a:solidFill>
                            <a:schemeClr val="dk1"/>
                          </a:solidFill>
                          <a:latin typeface="Trebuchet MS" pitchFamily="34" charset="0"/>
                          <a:ea typeface="+mn-ea"/>
                          <a:cs typeface="+mn-cs"/>
                        </a:rPr>
                        <a:t>USD0.8 billion</a:t>
                      </a:r>
                      <a:endParaRPr kumimoji="0" lang="en-GB" sz="1100" b="0" i="0" u="none" strike="noStrike" cap="none" normalizeH="0" baseline="0" dirty="0" smtClean="0">
                        <a:ln>
                          <a:noFill/>
                        </a:ln>
                        <a:solidFill>
                          <a:srgbClr val="000000"/>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317211">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Tenure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1: </a:t>
                      </a:r>
                      <a:r>
                        <a:rPr lang="en-GB" sz="1100" kern="1200" dirty="0" smtClean="0">
                          <a:solidFill>
                            <a:schemeClr val="dk1"/>
                          </a:solidFill>
                          <a:latin typeface="Trebuchet MS" pitchFamily="34" charset="0"/>
                          <a:ea typeface="+mn-ea"/>
                          <a:cs typeface="+mn-cs"/>
                        </a:rPr>
                        <a:t>5 years</a:t>
                      </a:r>
                      <a:endParaRPr kumimoji="0" lang="en-GB" sz="1100" b="0" i="0" u="none" strike="noStrike" cap="none" normalizeH="0" baseline="0" dirty="0" smtClean="0">
                        <a:ln>
                          <a:noFill/>
                        </a:ln>
                        <a:solidFill>
                          <a:srgbClr val="000000"/>
                        </a:solidFill>
                        <a:effectLst/>
                        <a:latin typeface="Trebuchet MS"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2: </a:t>
                      </a:r>
                      <a:r>
                        <a:rPr lang="en-GB" sz="1100" kern="1200" dirty="0" smtClean="0">
                          <a:solidFill>
                            <a:schemeClr val="dk1"/>
                          </a:solidFill>
                          <a:latin typeface="Trebuchet MS" pitchFamily="34" charset="0"/>
                          <a:ea typeface="+mn-ea"/>
                          <a:cs typeface="+mn-cs"/>
                        </a:rPr>
                        <a:t>10 years</a:t>
                      </a:r>
                      <a:endParaRPr kumimoji="0" lang="en-GB" sz="1100" b="0" i="0" u="none" strike="noStrike" cap="none" normalizeH="0" baseline="0" dirty="0" smtClean="0">
                        <a:ln>
                          <a:noFill/>
                        </a:ln>
                        <a:solidFill>
                          <a:srgbClr val="000000"/>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Coupon</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1: </a:t>
                      </a:r>
                      <a:r>
                        <a:rPr lang="en-GB" sz="1100" kern="1200" dirty="0" smtClean="0">
                          <a:solidFill>
                            <a:schemeClr val="dk1"/>
                          </a:solidFill>
                          <a:latin typeface="Trebuchet MS" pitchFamily="34" charset="0"/>
                          <a:ea typeface="+mn-ea"/>
                          <a:cs typeface="+mn-cs"/>
                        </a:rPr>
                        <a:t>2.991% (UST + 145 bps)</a:t>
                      </a:r>
                      <a:endParaRPr kumimoji="0" lang="en-GB" sz="1100" b="0" i="0" u="none" strike="noStrike" cap="none" normalizeH="0" baseline="0" dirty="0" smtClean="0">
                        <a:ln>
                          <a:noFill/>
                        </a:ln>
                        <a:solidFill>
                          <a:srgbClr val="000000"/>
                        </a:solidFill>
                        <a:effectLst/>
                        <a:latin typeface="Trebuchet MS"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Trebuchet MS" pitchFamily="34" charset="0"/>
                        </a:rPr>
                        <a:t>Series 2: </a:t>
                      </a:r>
                      <a:r>
                        <a:rPr lang="en-GB" sz="1100" kern="1200" dirty="0" smtClean="0">
                          <a:solidFill>
                            <a:schemeClr val="dk1"/>
                          </a:solidFill>
                          <a:latin typeface="Trebuchet MS" pitchFamily="34" charset="0"/>
                          <a:ea typeface="+mn-ea"/>
                          <a:cs typeface="+mn-cs"/>
                        </a:rPr>
                        <a:t>4.646% (UST + 165 bps)</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Maybank </a:t>
                      </a:r>
                      <a:r>
                        <a:rPr kumimoji="0" lang="en-GB" sz="1100" b="1" i="0" u="none" strike="noStrike" cap="none" normalizeH="0" baseline="0" dirty="0" err="1" smtClean="0">
                          <a:ln>
                            <a:noFill/>
                          </a:ln>
                          <a:solidFill>
                            <a:srgbClr val="000000"/>
                          </a:solidFill>
                          <a:effectLst/>
                          <a:latin typeface="Trebuchet MS" pitchFamily="34" charset="0"/>
                        </a:rPr>
                        <a:t>KE’s</a:t>
                      </a:r>
                      <a:r>
                        <a:rPr kumimoji="0" lang="en-GB" sz="1100" b="1" i="0" u="none" strike="noStrike" cap="none" normalizeH="0" baseline="0" dirty="0" smtClean="0">
                          <a:ln>
                            <a:noFill/>
                          </a:ln>
                          <a:solidFill>
                            <a:srgbClr val="000000"/>
                          </a:solidFill>
                          <a:effectLst/>
                          <a:latin typeface="Trebuchet MS" pitchFamily="34" charset="0"/>
                        </a:rPr>
                        <a:t> Role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100" b="0" i="0" u="none" strike="noStrike" cap="none" normalizeH="0" baseline="0" dirty="0" smtClean="0">
                          <a:ln>
                            <a:noFill/>
                          </a:ln>
                          <a:solidFill>
                            <a:schemeClr val="tx1"/>
                          </a:solidFill>
                          <a:effectLst/>
                          <a:latin typeface="Trebuchet MS" pitchFamily="34" charset="0"/>
                        </a:rPr>
                        <a:t>Joint Malaysian Adviser, Joint </a:t>
                      </a:r>
                      <a:r>
                        <a:rPr kumimoji="0" lang="en-US" sz="1100" b="0" i="0" u="none" strike="noStrike" cap="none" normalizeH="0" baseline="0" dirty="0" err="1" smtClean="0">
                          <a:ln>
                            <a:noFill/>
                          </a:ln>
                          <a:solidFill>
                            <a:schemeClr val="tx1"/>
                          </a:solidFill>
                          <a:effectLst/>
                          <a:latin typeface="Trebuchet MS" pitchFamily="34" charset="0"/>
                        </a:rPr>
                        <a:t>Bookrunner</a:t>
                      </a:r>
                      <a:r>
                        <a:rPr kumimoji="0" lang="en-US" sz="1100" b="0" i="0" u="none" strike="noStrike" cap="none" normalizeH="0" baseline="0" dirty="0" smtClean="0">
                          <a:ln>
                            <a:noFill/>
                          </a:ln>
                          <a:solidFill>
                            <a:schemeClr val="tx1"/>
                          </a:solidFill>
                          <a:effectLst/>
                          <a:latin typeface="Trebuchet MS" pitchFamily="34" charset="0"/>
                        </a:rPr>
                        <a:t>, Joint Lead Manager</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Trebuchet MS" pitchFamily="34" charset="0"/>
                        </a:rPr>
                        <a:t>Issuance Date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100" b="0" i="0" u="none" strike="noStrike" cap="none" normalizeH="0" baseline="0" dirty="0" smtClean="0">
                          <a:ln>
                            <a:noFill/>
                          </a:ln>
                          <a:solidFill>
                            <a:schemeClr val="tx1"/>
                          </a:solidFill>
                          <a:effectLst/>
                          <a:latin typeface="Trebuchet MS" pitchFamily="34" charset="0"/>
                        </a:rPr>
                        <a:t>28 June 2011</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bl>
          </a:graphicData>
        </a:graphic>
      </p:graphicFrame>
      <p:graphicFrame>
        <p:nvGraphicFramePr>
          <p:cNvPr id="10" name="Table 9"/>
          <p:cNvGraphicFramePr>
            <a:graphicFrameLocks noGrp="1"/>
          </p:cNvGraphicFramePr>
          <p:nvPr/>
        </p:nvGraphicFramePr>
        <p:xfrm>
          <a:off x="5527330" y="689765"/>
          <a:ext cx="3474720" cy="279400"/>
        </p:xfrm>
        <a:graphic>
          <a:graphicData uri="http://schemas.openxmlformats.org/drawingml/2006/table">
            <a:tbl>
              <a:tblPr firstRow="1" bandRow="1">
                <a:tableStyleId>{5C22544A-7EE6-4342-B048-85BDC9FD1C3A}</a:tableStyleId>
              </a:tblPr>
              <a:tblGrid>
                <a:gridCol w="3474720"/>
              </a:tblGrid>
              <a:tr h="279400">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Transaction Details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nvGraphicFramePr>
        <p:xfrm>
          <a:off x="5527330" y="3578221"/>
          <a:ext cx="3474720" cy="279400"/>
        </p:xfrm>
        <a:graphic>
          <a:graphicData uri="http://schemas.openxmlformats.org/drawingml/2006/table">
            <a:tbl>
              <a:tblPr firstRow="1" bandRow="1">
                <a:tableStyleId>{5C22544A-7EE6-4342-B048-85BDC9FD1C3A}</a:tableStyleId>
              </a:tblPr>
              <a:tblGrid>
                <a:gridCol w="3474720"/>
              </a:tblGrid>
              <a:tr h="279400">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Distribution Analysis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12" name="TextBox 16"/>
          <p:cNvSpPr txBox="1">
            <a:spLocks noChangeArrowheads="1"/>
          </p:cNvSpPr>
          <p:nvPr/>
        </p:nvSpPr>
        <p:spPr bwMode="auto">
          <a:xfrm>
            <a:off x="2270827" y="1028906"/>
            <a:ext cx="3291840" cy="2436517"/>
          </a:xfrm>
          <a:prstGeom prst="rect">
            <a:avLst/>
          </a:prstGeom>
          <a:noFill/>
          <a:ln w="9525">
            <a:noFill/>
            <a:miter lim="800000"/>
            <a:headEnd/>
            <a:tailEnd/>
          </a:ln>
        </p:spPr>
        <p:txBody>
          <a:bodyPr lIns="0" rIns="180000" bIns="0"/>
          <a:lstStyle/>
          <a:p>
            <a:pPr marL="344488" lvl="1" indent="-225425" algn="just">
              <a:spcBef>
                <a:spcPts val="300"/>
              </a:spcBef>
              <a:spcAft>
                <a:spcPts val="300"/>
              </a:spcAft>
              <a:buFont typeface="Wingdings" pitchFamily="2" charset="2"/>
              <a:buChar char="§"/>
              <a:defRPr/>
            </a:pP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 Global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a:t>
            </a:r>
            <a:r>
              <a:rPr lang="en-US" sz="1100" dirty="0" err="1" smtClean="0">
                <a:solidFill>
                  <a:prstClr val="black"/>
                </a:solidFill>
                <a:latin typeface="Trebuchet MS" pitchFamily="34" charset="0"/>
                <a:ea typeface="ＭＳ Ｐゴシック" charset="-128"/>
              </a:rPr>
              <a:t>Berhad</a:t>
            </a:r>
            <a:r>
              <a:rPr lang="en-US" sz="1100" dirty="0" smtClean="0">
                <a:solidFill>
                  <a:prstClr val="black"/>
                </a:solidFill>
                <a:latin typeface="Trebuchet MS" pitchFamily="34" charset="0"/>
                <a:ea typeface="ＭＳ Ｐゴシック" charset="-128"/>
              </a:rPr>
              <a:t> is a single purpose vehicle established by the Government of Malaysia, owned by the Minister of Finance (Incorporated) and the Federal Lands Commissioner, to undertake the proposed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issuance of up to USD2 billion in nominal value</a:t>
            </a:r>
          </a:p>
          <a:p>
            <a:pPr marL="344488" lvl="1" indent="-225425" algn="just">
              <a:spcBef>
                <a:spcPts val="30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a:t>
            </a: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establishes a new benchmark in the Islamic capital markets. </a:t>
            </a:r>
            <a:r>
              <a:rPr lang="en-US" sz="1100" dirty="0" err="1" smtClean="0">
                <a:solidFill>
                  <a:prstClr val="black"/>
                </a:solidFill>
                <a:latin typeface="Trebuchet MS" pitchFamily="34" charset="0"/>
                <a:ea typeface="ＭＳ Ｐゴシック" charset="-128"/>
              </a:rPr>
              <a:t>Wakala</a:t>
            </a:r>
            <a:r>
              <a:rPr lang="en-US" sz="1100" dirty="0" smtClean="0">
                <a:solidFill>
                  <a:prstClr val="black"/>
                </a:solidFill>
                <a:latin typeface="Trebuchet MS" pitchFamily="34" charset="0"/>
                <a:ea typeface="ＭＳ Ｐゴシック" charset="-128"/>
              </a:rPr>
              <a:t> Global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offering was structured under the </a:t>
            </a:r>
            <a:r>
              <a:rPr lang="en-US" sz="1100" dirty="0" err="1" smtClean="0">
                <a:solidFill>
                  <a:prstClr val="black"/>
                </a:solidFill>
                <a:latin typeface="Trebuchet MS" pitchFamily="34" charset="0"/>
                <a:ea typeface="ＭＳ Ｐゴシック" charset="-128"/>
              </a:rPr>
              <a:t>Shariah</a:t>
            </a:r>
            <a:r>
              <a:rPr lang="en-US" sz="1100" dirty="0" smtClean="0">
                <a:solidFill>
                  <a:prstClr val="black"/>
                </a:solidFill>
                <a:latin typeface="Trebuchet MS" pitchFamily="34" charset="0"/>
                <a:ea typeface="ＭＳ Ｐゴシック" charset="-128"/>
              </a:rPr>
              <a:t> principle of </a:t>
            </a:r>
            <a:r>
              <a:rPr lang="en-US" sz="1100" dirty="0" err="1" smtClean="0">
                <a:solidFill>
                  <a:prstClr val="black"/>
                </a:solidFill>
                <a:latin typeface="Trebuchet MS" pitchFamily="34" charset="0"/>
                <a:ea typeface="ＭＳ Ｐゴシック" charset="-128"/>
              </a:rPr>
              <a:t>Wakala</a:t>
            </a:r>
            <a:endParaRPr lang="en-US" sz="1100" dirty="0" smtClean="0">
              <a:solidFill>
                <a:prstClr val="black"/>
              </a:solidFill>
              <a:latin typeface="Trebuchet MS" pitchFamily="34" charset="0"/>
              <a:ea typeface="ＭＳ Ｐゴシック" charset="-128"/>
            </a:endParaRPr>
          </a:p>
          <a:p>
            <a:pPr marL="344488" lvl="1" indent="-225425" algn="just">
              <a:spcBef>
                <a:spcPts val="300"/>
              </a:spcBef>
              <a:spcAft>
                <a:spcPts val="300"/>
              </a:spcAft>
              <a:buFont typeface="Wingdings" pitchFamily="2" charset="2"/>
              <a:buChar char="§"/>
              <a:defRPr/>
            </a:pPr>
            <a:endParaRPr lang="en-US" sz="1100" dirty="0" smtClean="0">
              <a:solidFill>
                <a:prstClr val="black"/>
              </a:solidFill>
              <a:latin typeface="Trebuchet MS" pitchFamily="34" charset="0"/>
              <a:ea typeface="ＭＳ Ｐゴシック" charset="-128"/>
            </a:endParaRPr>
          </a:p>
        </p:txBody>
      </p:sp>
      <p:sp>
        <p:nvSpPr>
          <p:cNvPr id="13" name="TextBox 25"/>
          <p:cNvSpPr txBox="1">
            <a:spLocks noChangeArrowheads="1"/>
          </p:cNvSpPr>
          <p:nvPr/>
        </p:nvSpPr>
        <p:spPr bwMode="auto">
          <a:xfrm>
            <a:off x="199309" y="1874808"/>
            <a:ext cx="1950619" cy="1477328"/>
          </a:xfrm>
          <a:prstGeom prst="rect">
            <a:avLst/>
          </a:prstGeom>
          <a:noFill/>
          <a:ln w="9525">
            <a:noFill/>
            <a:miter lim="800000"/>
            <a:headEnd/>
            <a:tailEnd/>
          </a:ln>
        </p:spPr>
        <p:txBody>
          <a:bodyPr>
            <a:spAutoFit/>
          </a:bodyPr>
          <a:lstStyle/>
          <a:p>
            <a:pPr algn="ctr"/>
            <a:r>
              <a:rPr lang="fi-FI" sz="1200" b="1" dirty="0" smtClean="0">
                <a:latin typeface="Trebuchet MS" pitchFamily="34" charset="0"/>
              </a:rPr>
              <a:t>WAKALA GLOBAL SUKUK BERHAD</a:t>
            </a:r>
          </a:p>
          <a:p>
            <a:pPr algn="ctr"/>
            <a:endParaRPr lang="en-US" sz="1100" dirty="0" smtClean="0">
              <a:latin typeface="Trebuchet MS" pitchFamily="34" charset="0"/>
            </a:endParaRPr>
          </a:p>
          <a:p>
            <a:pPr algn="ctr"/>
            <a:r>
              <a:rPr lang="en-US" sz="1100" dirty="0" smtClean="0">
                <a:latin typeface="Trebuchet MS" pitchFamily="34" charset="0"/>
              </a:rPr>
              <a:t>Joint Malaysian Adviser </a:t>
            </a:r>
          </a:p>
          <a:p>
            <a:pPr algn="ctr"/>
            <a:r>
              <a:rPr lang="en-US" sz="1100" dirty="0" smtClean="0">
                <a:latin typeface="Trebuchet MS" pitchFamily="34" charset="0"/>
              </a:rPr>
              <a:t>Joint </a:t>
            </a:r>
            <a:r>
              <a:rPr lang="en-US" sz="1100" dirty="0" err="1" smtClean="0">
                <a:latin typeface="Trebuchet MS" pitchFamily="34" charset="0"/>
              </a:rPr>
              <a:t>Bookrunner</a:t>
            </a:r>
            <a:endParaRPr lang="en-US" sz="1100" dirty="0" smtClean="0">
              <a:latin typeface="Trebuchet MS" pitchFamily="34" charset="0"/>
            </a:endParaRPr>
          </a:p>
          <a:p>
            <a:pPr algn="ctr"/>
            <a:r>
              <a:rPr lang="en-US" sz="1100" dirty="0" smtClean="0">
                <a:latin typeface="Trebuchet MS" pitchFamily="34" charset="0"/>
              </a:rPr>
              <a:t>Joint Lead Manager</a:t>
            </a:r>
          </a:p>
          <a:p>
            <a:pPr algn="ctr"/>
            <a:endParaRPr lang="en-US" sz="1100" dirty="0" smtClean="0">
              <a:latin typeface="Trebuchet MS" pitchFamily="34" charset="0"/>
            </a:endParaRPr>
          </a:p>
          <a:p>
            <a:pPr algn="ctr"/>
            <a:r>
              <a:rPr lang="en-US" sz="1100" dirty="0" smtClean="0">
                <a:latin typeface="Trebuchet MS" pitchFamily="34" charset="0"/>
              </a:rPr>
              <a:t>Trust Certificates</a:t>
            </a:r>
            <a:endParaRPr lang="en-US" sz="1100" dirty="0">
              <a:latin typeface="Trebuchet MS" pitchFamily="34" charset="0"/>
            </a:endParaRPr>
          </a:p>
        </p:txBody>
      </p:sp>
      <p:sp>
        <p:nvSpPr>
          <p:cNvPr id="14" name="TextBox 13"/>
          <p:cNvSpPr txBox="1"/>
          <p:nvPr/>
        </p:nvSpPr>
        <p:spPr>
          <a:xfrm>
            <a:off x="5588005" y="5123545"/>
            <a:ext cx="2797561" cy="276999"/>
          </a:xfrm>
          <a:prstGeom prst="rect">
            <a:avLst/>
          </a:prstGeom>
          <a:noFill/>
        </p:spPr>
        <p:txBody>
          <a:bodyPr wrap="none" rtlCol="0">
            <a:spAutoFit/>
          </a:bodyPr>
          <a:lstStyle/>
          <a:p>
            <a:r>
              <a:rPr lang="en-US" sz="1200" b="1" dirty="0" smtClean="0">
                <a:latin typeface="Trebuchet MS" pitchFamily="34" charset="0"/>
              </a:rPr>
              <a:t>Demand breakdown (in USD billion)</a:t>
            </a:r>
            <a:endParaRPr lang="en-US" sz="1200" b="1" dirty="0">
              <a:latin typeface="Trebuchet MS" pitchFamily="34" charset="0"/>
            </a:endParaRPr>
          </a:p>
        </p:txBody>
      </p:sp>
      <p:sp>
        <p:nvSpPr>
          <p:cNvPr id="15" name="TextBox 14"/>
          <p:cNvSpPr txBox="1"/>
          <p:nvPr/>
        </p:nvSpPr>
        <p:spPr>
          <a:xfrm>
            <a:off x="5588005" y="3846288"/>
            <a:ext cx="2167581" cy="276999"/>
          </a:xfrm>
          <a:prstGeom prst="rect">
            <a:avLst/>
          </a:prstGeom>
          <a:noFill/>
        </p:spPr>
        <p:txBody>
          <a:bodyPr wrap="none" rtlCol="0">
            <a:spAutoFit/>
          </a:bodyPr>
          <a:lstStyle/>
          <a:p>
            <a:r>
              <a:rPr lang="en-US" sz="1200" b="1" dirty="0" smtClean="0">
                <a:latin typeface="Trebuchet MS" pitchFamily="34" charset="0"/>
              </a:rPr>
              <a:t>Allocation by geography (%)</a:t>
            </a:r>
            <a:endParaRPr lang="en-US" sz="1200" b="1" dirty="0">
              <a:latin typeface="Trebuchet MS" pitchFamily="34" charset="0"/>
            </a:endParaRPr>
          </a:p>
        </p:txBody>
      </p:sp>
      <p:pic>
        <p:nvPicPr>
          <p:cNvPr id="16" name="Picture 4"/>
          <p:cNvPicPr>
            <a:picLocks noChangeAspect="1" noChangeArrowheads="1"/>
          </p:cNvPicPr>
          <p:nvPr/>
        </p:nvPicPr>
        <p:blipFill>
          <a:blip r:embed="rId4" cstate="print"/>
          <a:srcRect/>
          <a:stretch>
            <a:fillRect/>
          </a:stretch>
        </p:blipFill>
        <p:spPr bwMode="auto">
          <a:xfrm>
            <a:off x="5822948" y="3986212"/>
            <a:ext cx="2754993" cy="1452907"/>
          </a:xfrm>
          <a:prstGeom prst="rect">
            <a:avLst/>
          </a:prstGeom>
          <a:noFill/>
          <a:ln w="9525">
            <a:noFill/>
            <a:miter lim="800000"/>
            <a:headEnd/>
            <a:tailEnd/>
          </a:ln>
          <a:effectLst/>
        </p:spPr>
      </p:pic>
      <p:pic>
        <p:nvPicPr>
          <p:cNvPr id="17"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351" y="1343026"/>
            <a:ext cx="849313" cy="584462"/>
          </a:xfrm>
          <a:prstGeom prst="rect">
            <a:avLst/>
          </a:prstGeom>
          <a:noFill/>
          <a:ln w="9525">
            <a:noFill/>
            <a:miter lim="800000"/>
            <a:headEnd/>
            <a:tailEnd/>
          </a:ln>
        </p:spPr>
      </p:pic>
      <p:sp>
        <p:nvSpPr>
          <p:cNvPr id="18" name="Title 2"/>
          <p:cNvSpPr>
            <a:spLocks/>
          </p:cNvSpPr>
          <p:nvPr/>
        </p:nvSpPr>
        <p:spPr bwMode="auto">
          <a:xfrm>
            <a:off x="144658" y="54592"/>
            <a:ext cx="6527137"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USD Sovereign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Wakala</a:t>
            </a:r>
            <a:r>
              <a:rPr lang="en-US" sz="1600" b="1" dirty="0" smtClean="0">
                <a:solidFill>
                  <a:srgbClr val="0070C0"/>
                </a:solidFill>
                <a:latin typeface="Trebuchet MS" pitchFamily="34" charset="0"/>
              </a:rPr>
              <a:t> Global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Berhad’s</a:t>
            </a:r>
            <a:r>
              <a:rPr lang="en-US" sz="1600" b="1" dirty="0" smtClean="0">
                <a:solidFill>
                  <a:srgbClr val="0070C0"/>
                </a:solidFill>
                <a:latin typeface="Trebuchet MS" pitchFamily="34" charset="0"/>
              </a:rPr>
              <a:t> USD2.0 billion Islamic Trust Certificates</a:t>
            </a:r>
          </a:p>
          <a:p>
            <a:pPr defTabSz="911225" eaLnBrk="0" hangingPunct="0"/>
            <a:r>
              <a:rPr lang="en-US" sz="1400" b="1" dirty="0" smtClean="0">
                <a:latin typeface="Trebuchet MS" pitchFamily="34" charset="0"/>
              </a:rPr>
              <a:t>First global sovereign USD </a:t>
            </a:r>
            <a:r>
              <a:rPr lang="en-US" sz="1400" b="1" dirty="0" err="1">
                <a:latin typeface="Trebuchet MS" pitchFamily="34" charset="0"/>
              </a:rPr>
              <a:t>S</a:t>
            </a:r>
            <a:r>
              <a:rPr lang="en-US" sz="1400" b="1" dirty="0" err="1" smtClean="0">
                <a:latin typeface="Trebuchet MS" pitchFamily="34" charset="0"/>
              </a:rPr>
              <a:t>ukuk</a:t>
            </a:r>
            <a:r>
              <a:rPr lang="en-US" sz="1400" b="1" dirty="0" smtClean="0">
                <a:latin typeface="Trebuchet MS" pitchFamily="34" charset="0"/>
              </a:rPr>
              <a:t> structured under the </a:t>
            </a:r>
            <a:r>
              <a:rPr lang="en-US" sz="1400" b="1" dirty="0" smtClean="0">
                <a:latin typeface="Trebuchet MS" pitchFamily="34" charset="0"/>
              </a:rPr>
              <a:t>principle </a:t>
            </a:r>
            <a:r>
              <a:rPr lang="en-US" sz="1400" b="1" dirty="0" smtClean="0">
                <a:latin typeface="Trebuchet MS" pitchFamily="34" charset="0"/>
              </a:rPr>
              <a:t>of </a:t>
            </a:r>
            <a:r>
              <a:rPr lang="en-US" sz="1400" b="1" dirty="0" err="1" smtClean="0">
                <a:latin typeface="Trebuchet MS" pitchFamily="34" charset="0"/>
              </a:rPr>
              <a:t>Wakala</a:t>
            </a:r>
            <a:endParaRPr lang="en-US" sz="1400" b="1" dirty="0">
              <a:latin typeface="Trebuchet MS" pitchFamily="34" charset="0"/>
            </a:endParaRPr>
          </a:p>
        </p:txBody>
      </p:sp>
    </p:spTree>
    <p:extLst>
      <p:ext uri="{BB962C8B-B14F-4D97-AF65-F5344CB8AC3E}">
        <p14:creationId xmlns:p14="http://schemas.microsoft.com/office/powerpoint/2010/main" val="3223038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2" descr="TOMB 4.png"/>
          <p:cNvPicPr>
            <a:picLocks/>
          </p:cNvPicPr>
          <p:nvPr/>
        </p:nvPicPr>
        <p:blipFill>
          <a:blip r:embed="rId2" cstate="print"/>
          <a:srcRect/>
          <a:stretch>
            <a:fillRect/>
          </a:stretch>
        </p:blipFill>
        <p:spPr bwMode="auto">
          <a:xfrm>
            <a:off x="144658" y="810456"/>
            <a:ext cx="2065141" cy="2770944"/>
          </a:xfrm>
          <a:prstGeom prst="rect">
            <a:avLst/>
          </a:prstGeom>
          <a:noFill/>
          <a:ln w="9525">
            <a:noFill/>
            <a:miter lim="800000"/>
            <a:headEnd/>
            <a:tailEnd/>
          </a:ln>
        </p:spPr>
      </p:pic>
      <p:graphicFrame>
        <p:nvGraphicFramePr>
          <p:cNvPr id="4" name="Table 3"/>
          <p:cNvGraphicFramePr>
            <a:graphicFrameLocks noGrp="1"/>
          </p:cNvGraphicFramePr>
          <p:nvPr/>
        </p:nvGraphicFramePr>
        <p:xfrm>
          <a:off x="2222792" y="752475"/>
          <a:ext cx="2806408" cy="274278"/>
        </p:xfrm>
        <a:graphic>
          <a:graphicData uri="http://schemas.openxmlformats.org/drawingml/2006/table">
            <a:tbl>
              <a:tblPr firstRow="1" bandRow="1">
                <a:tableStyleId>{5C22544A-7EE6-4342-B048-85BDC9FD1C3A}</a:tableStyleId>
              </a:tblPr>
              <a:tblGrid>
                <a:gridCol w="2806408"/>
              </a:tblGrid>
              <a:tr h="268468">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Overview on Issuer</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nvGraphicFramePr>
        <p:xfrm>
          <a:off x="301167" y="3810000"/>
          <a:ext cx="4937760" cy="274637"/>
        </p:xfrm>
        <a:graphic>
          <a:graphicData uri="http://schemas.openxmlformats.org/drawingml/2006/table">
            <a:tbl>
              <a:tblPr firstRow="1" bandRow="1">
                <a:tableStyleId>{5C22544A-7EE6-4342-B048-85BDC9FD1C3A}</a:tableStyleId>
              </a:tblPr>
              <a:tblGrid>
                <a:gridCol w="4937760"/>
              </a:tblGrid>
              <a:tr h="274637">
                <a:tc>
                  <a:txBody>
                    <a:bodyPr/>
                    <a:lstStyle/>
                    <a:p>
                      <a:pPr algn="ctr" fontAlgn="auto">
                        <a:spcBef>
                          <a:spcPts val="0"/>
                        </a:spcBef>
                        <a:spcAft>
                          <a:spcPts val="0"/>
                        </a:spcAft>
                        <a:defRPr/>
                      </a:pPr>
                      <a:r>
                        <a:rPr lang="en-US" sz="1200" b="1" dirty="0" smtClean="0">
                          <a:solidFill>
                            <a:schemeClr val="tx1"/>
                          </a:solidFill>
                          <a:latin typeface="Trebuchet MS" pitchFamily="34" charset="0"/>
                          <a:ea typeface="+mn-ea"/>
                          <a:cs typeface="Calibri"/>
                        </a:rPr>
                        <a:t>Transaction Highlights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6" name="Group 73"/>
          <p:cNvGraphicFramePr>
            <a:graphicFrameLocks noGrp="1"/>
          </p:cNvGraphicFramePr>
          <p:nvPr/>
        </p:nvGraphicFramePr>
        <p:xfrm>
          <a:off x="5257800" y="1050937"/>
          <a:ext cx="3776324" cy="2816571"/>
        </p:xfrm>
        <a:graphic>
          <a:graphicData uri="http://schemas.openxmlformats.org/drawingml/2006/table">
            <a:tbl>
              <a:tblPr/>
              <a:tblGrid>
                <a:gridCol w="1414124"/>
                <a:gridCol w="236220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rebuchet MS" pitchFamily="34" charset="0"/>
                        </a:rPr>
                        <a:t>Issuer</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tx1"/>
                          </a:solidFill>
                          <a:effectLst/>
                          <a:latin typeface="Trebuchet MS" pitchFamily="34" charset="0"/>
                        </a:rPr>
                        <a:t>Perusahaan Penerbit SBSN Indonesia I</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Facility</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Trebuchet MS" pitchFamily="34" charset="0"/>
                        </a:rPr>
                        <a:t>Trust Certificates</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16751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Size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Trebuchet MS" pitchFamily="34" charset="0"/>
                        </a:rPr>
                        <a:t>USD650 million </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317211">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Tenure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Trebuchet MS" pitchFamily="34" charset="0"/>
                        </a:rPr>
                        <a:t>5 years</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Issue date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rPr>
                        <a:t>4 March 2009</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Maturity</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F2F2F2"/>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rPr>
                        <a:t>4 March 2014</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F2F2F2"/>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Rating</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rPr>
                        <a:t>Moody’s: Ba3; S&amp;P: BB-; Fitch: BB</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Issue Price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100" b="0" i="0" u="none" strike="noStrike" cap="none" normalizeH="0" baseline="0" dirty="0" smtClean="0">
                          <a:ln>
                            <a:noFill/>
                          </a:ln>
                          <a:solidFill>
                            <a:schemeClr val="tx1"/>
                          </a:solidFill>
                          <a:effectLst/>
                          <a:latin typeface="Trebuchet MS" pitchFamily="34" charset="0"/>
                        </a:rPr>
                        <a:t>100</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rebuchet MS" pitchFamily="34" charset="0"/>
                        </a:rPr>
                        <a:t>Regulatory Format</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100" b="0" i="0" u="none" strike="noStrike" cap="none" normalizeH="0" baseline="0" dirty="0" err="1" smtClean="0">
                          <a:ln>
                            <a:noFill/>
                          </a:ln>
                          <a:solidFill>
                            <a:schemeClr val="tx1"/>
                          </a:solidFill>
                          <a:effectLst/>
                          <a:latin typeface="Trebuchet MS" pitchFamily="34" charset="0"/>
                        </a:rPr>
                        <a:t>Reg</a:t>
                      </a:r>
                      <a:r>
                        <a:rPr kumimoji="0" lang="en-US" sz="1100" b="0" i="0" u="none" strike="noStrike" cap="none" normalizeH="0" baseline="0" dirty="0" smtClean="0">
                          <a:ln>
                            <a:noFill/>
                          </a:ln>
                          <a:solidFill>
                            <a:schemeClr val="tx1"/>
                          </a:solidFill>
                          <a:effectLst/>
                          <a:latin typeface="Trebuchet MS" pitchFamily="34" charset="0"/>
                        </a:rPr>
                        <a:t> S / 144A</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13138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err="1" smtClean="0">
                          <a:ln>
                            <a:noFill/>
                          </a:ln>
                          <a:solidFill>
                            <a:schemeClr val="tx1"/>
                          </a:solidFill>
                          <a:effectLst/>
                          <a:latin typeface="Trebuchet MS" pitchFamily="34" charset="0"/>
                        </a:rPr>
                        <a:t>Maybank</a:t>
                      </a:r>
                      <a:r>
                        <a:rPr kumimoji="0" lang="en-GB" sz="1100" b="1" i="0" u="none" strike="noStrike" cap="none" normalizeH="0" baseline="0" dirty="0" smtClean="0">
                          <a:ln>
                            <a:noFill/>
                          </a:ln>
                          <a:solidFill>
                            <a:schemeClr val="tx1"/>
                          </a:solidFill>
                          <a:effectLst/>
                          <a:latin typeface="Trebuchet MS" pitchFamily="34" charset="0"/>
                        </a:rPr>
                        <a:t> KE’s Role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100" b="0" i="0" u="none" strike="noStrike" cap="none" normalizeH="0" baseline="0" dirty="0" smtClean="0">
                          <a:ln>
                            <a:noFill/>
                          </a:ln>
                          <a:solidFill>
                            <a:schemeClr val="tx1"/>
                          </a:solidFill>
                          <a:effectLst/>
                          <a:latin typeface="Trebuchet MS" pitchFamily="34" charset="0"/>
                        </a:rPr>
                        <a:t>International Co-Manager</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7" name="Table 6"/>
          <p:cNvGraphicFramePr>
            <a:graphicFrameLocks noGrp="1"/>
          </p:cNvGraphicFramePr>
          <p:nvPr/>
        </p:nvGraphicFramePr>
        <p:xfrm>
          <a:off x="5181600" y="739787"/>
          <a:ext cx="3810000" cy="279400"/>
        </p:xfrm>
        <a:graphic>
          <a:graphicData uri="http://schemas.openxmlformats.org/drawingml/2006/table">
            <a:tbl>
              <a:tblPr firstRow="1" bandRow="1">
                <a:tableStyleId>{5C22544A-7EE6-4342-B048-85BDC9FD1C3A}</a:tableStyleId>
              </a:tblPr>
              <a:tblGrid>
                <a:gridCol w="3810000"/>
              </a:tblGrid>
              <a:tr h="279400">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Transaction Details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8" name="TextBox 16"/>
          <p:cNvSpPr txBox="1">
            <a:spLocks noChangeArrowheads="1"/>
          </p:cNvSpPr>
          <p:nvPr/>
        </p:nvSpPr>
        <p:spPr bwMode="auto">
          <a:xfrm>
            <a:off x="2209800" y="1042953"/>
            <a:ext cx="2939072" cy="2458056"/>
          </a:xfrm>
          <a:prstGeom prst="rect">
            <a:avLst/>
          </a:prstGeom>
          <a:noFill/>
          <a:ln w="9525">
            <a:noFill/>
            <a:miter lim="800000"/>
            <a:headEnd/>
            <a:tailEnd/>
          </a:ln>
        </p:spPr>
        <p:txBody>
          <a:bodyPr lIns="0" rIns="180000" bIns="0"/>
          <a:lstStyle/>
          <a:p>
            <a:pPr marL="344488" lvl="1" indent="-225425" algn="just">
              <a:spcBef>
                <a:spcPts val="600"/>
              </a:spcBef>
              <a:spcAft>
                <a:spcPts val="1200"/>
              </a:spcAft>
              <a:buFont typeface="Wingdings" pitchFamily="2" charset="2"/>
              <a:buChar char="§"/>
              <a:defRPr/>
            </a:pPr>
            <a:r>
              <a:rPr lang="en-US" sz="1100" dirty="0" smtClean="0">
                <a:solidFill>
                  <a:prstClr val="black"/>
                </a:solidFill>
                <a:latin typeface="Trebuchet MS" pitchFamily="34" charset="0"/>
                <a:ea typeface="ＭＳ Ｐゴシック" charset="-128"/>
              </a:rPr>
              <a:t>Perusahaan </a:t>
            </a:r>
            <a:r>
              <a:rPr lang="en-US" sz="1100" dirty="0" err="1" smtClean="0">
                <a:solidFill>
                  <a:prstClr val="black"/>
                </a:solidFill>
                <a:latin typeface="Trebuchet MS" pitchFamily="34" charset="0"/>
                <a:ea typeface="ＭＳ Ｐゴシック" charset="-128"/>
              </a:rPr>
              <a:t>Penerbit</a:t>
            </a:r>
            <a:r>
              <a:rPr lang="en-US" sz="1100" dirty="0" smtClean="0">
                <a:solidFill>
                  <a:prstClr val="black"/>
                </a:solidFill>
                <a:latin typeface="Trebuchet MS" pitchFamily="34" charset="0"/>
                <a:ea typeface="ＭＳ Ｐゴシック" charset="-128"/>
              </a:rPr>
              <a:t> SBSN Indonesia I was established in Indonesia on 21 October 2008 by the Republic of Indonesia, with its registered office at the Ministry of Finance of the Republic of Indonesia</a:t>
            </a:r>
          </a:p>
          <a:p>
            <a:pPr marL="344488" lvl="1" indent="-225425" algn="just">
              <a:spcBef>
                <a:spcPts val="600"/>
              </a:spcBef>
              <a:spcAft>
                <a:spcPts val="1200"/>
              </a:spcAft>
              <a:buFont typeface="Wingdings" pitchFamily="2" charset="2"/>
              <a:buChar char="§"/>
              <a:defRPr/>
            </a:pPr>
            <a:r>
              <a:rPr lang="en-US" sz="1100" dirty="0" smtClean="0">
                <a:solidFill>
                  <a:prstClr val="black"/>
                </a:solidFill>
                <a:latin typeface="Trebuchet MS" pitchFamily="34" charset="0"/>
                <a:ea typeface="ＭＳ Ｐゴシック" charset="-128"/>
              </a:rPr>
              <a:t>The issuer is a special purpose vehicle formed solely for the purpose of participating in the USD650 million Trust Certificates and is a wholly-owned subsidiary of the Republic of Indonesia</a:t>
            </a:r>
          </a:p>
        </p:txBody>
      </p:sp>
      <p:sp>
        <p:nvSpPr>
          <p:cNvPr id="9" name="TextBox 16"/>
          <p:cNvSpPr txBox="1">
            <a:spLocks noChangeArrowheads="1"/>
          </p:cNvSpPr>
          <p:nvPr/>
        </p:nvSpPr>
        <p:spPr bwMode="auto">
          <a:xfrm>
            <a:off x="118286" y="4119384"/>
            <a:ext cx="8831749" cy="1340029"/>
          </a:xfrm>
          <a:prstGeom prst="rect">
            <a:avLst/>
          </a:prstGeom>
          <a:noFill/>
          <a:ln w="9525">
            <a:noFill/>
            <a:miter lim="800000"/>
            <a:headEnd/>
            <a:tailEnd/>
          </a:ln>
        </p:spPr>
        <p:txBody>
          <a:bodyPr lIns="0" rIns="180000" bIns="0"/>
          <a:lstStyle/>
          <a:p>
            <a:pPr marL="344488" lvl="1" indent="-225425" algn="just">
              <a:spcBef>
                <a:spcPts val="30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On 4 March 2009, the Government of Indonesia via a Perusahaan </a:t>
            </a:r>
            <a:r>
              <a:rPr lang="en-US" sz="1100" dirty="0" err="1" smtClean="0">
                <a:solidFill>
                  <a:prstClr val="black"/>
                </a:solidFill>
                <a:latin typeface="Trebuchet MS" pitchFamily="34" charset="0"/>
                <a:ea typeface="ＭＳ Ｐゴシック" charset="-128"/>
              </a:rPr>
              <a:t>Penerbit</a:t>
            </a:r>
            <a:r>
              <a:rPr lang="en-US" sz="1100" dirty="0" smtClean="0">
                <a:solidFill>
                  <a:prstClr val="black"/>
                </a:solidFill>
                <a:latin typeface="Trebuchet MS" pitchFamily="34" charset="0"/>
                <a:ea typeface="ＭＳ Ｐゴシック" charset="-128"/>
              </a:rPr>
              <a:t> SBSN Indonesia I, a special purpose vehicle, issued USD650.0 million in Trust Certificates, representing the Government of Indonesia’s first ever sovereign </a:t>
            </a:r>
            <a:r>
              <a:rPr lang="en-US" sz="1100" dirty="0" err="1" smtClean="0">
                <a:solidFill>
                  <a:prstClr val="black"/>
                </a:solidFill>
                <a:latin typeface="Trebuchet MS" pitchFamily="34" charset="0"/>
                <a:ea typeface="ＭＳ Ｐゴシック" charset="-128"/>
              </a:rPr>
              <a:t>Sukuk</a:t>
            </a:r>
            <a:r>
              <a:rPr lang="en-US" sz="1100" dirty="0" smtClean="0">
                <a:solidFill>
                  <a:prstClr val="black"/>
                </a:solidFill>
                <a:latin typeface="Trebuchet MS" pitchFamily="34" charset="0"/>
                <a:ea typeface="ＭＳ Ｐゴシック" charset="-128"/>
              </a:rPr>
              <a:t> issuance</a:t>
            </a:r>
          </a:p>
          <a:p>
            <a:pPr marL="344488" lvl="1" indent="-225425" algn="just">
              <a:spcBef>
                <a:spcPts val="30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Trust Certificates facility received a rating of Ba3 from Moody’s, BB- from S&amp;P, and BB from Fitch</a:t>
            </a:r>
          </a:p>
          <a:p>
            <a:pPr marL="344488" lvl="1" indent="-225425" algn="just">
              <a:spcBef>
                <a:spcPts val="30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The Trust Certificates were listed on SGX-ST in Singapore</a:t>
            </a:r>
          </a:p>
          <a:p>
            <a:pPr marL="344488" lvl="1" indent="-225425" algn="just">
              <a:spcBef>
                <a:spcPts val="300"/>
              </a:spcBef>
              <a:spcAft>
                <a:spcPts val="300"/>
              </a:spcAft>
              <a:buFont typeface="Wingdings" pitchFamily="2" charset="2"/>
              <a:buChar char="§"/>
              <a:defRPr/>
            </a:pPr>
            <a:r>
              <a:rPr lang="en-US" sz="1100" dirty="0" smtClean="0">
                <a:solidFill>
                  <a:prstClr val="black"/>
                </a:solidFill>
                <a:latin typeface="Trebuchet MS" pitchFamily="34" charset="0"/>
                <a:ea typeface="ＭＳ Ｐゴシック" charset="-128"/>
              </a:rPr>
              <a:t>As International Co-Manager, </a:t>
            </a:r>
            <a:r>
              <a:rPr lang="en-US" sz="1100" dirty="0" err="1" smtClean="0">
                <a:solidFill>
                  <a:prstClr val="black"/>
                </a:solidFill>
                <a:latin typeface="Trebuchet MS" pitchFamily="34" charset="0"/>
                <a:ea typeface="ＭＳ Ｐゴシック" charset="-128"/>
              </a:rPr>
              <a:t>Maybank</a:t>
            </a:r>
            <a:r>
              <a:rPr lang="en-US" sz="1100" dirty="0" smtClean="0">
                <a:solidFill>
                  <a:prstClr val="black"/>
                </a:solidFill>
                <a:latin typeface="Trebuchet MS" pitchFamily="34" charset="0"/>
                <a:ea typeface="ＭＳ Ｐゴシック" charset="-128"/>
              </a:rPr>
              <a:t> KE assisted the Government of Indonesia to successfully place out the Trust Certificates to Investors</a:t>
            </a:r>
          </a:p>
        </p:txBody>
      </p:sp>
      <p:pic>
        <p:nvPicPr>
          <p:cNvPr id="10" name="Picture 3"/>
          <p:cNvPicPr>
            <a:picLocks noChangeAspect="1" noChangeArrowheads="1"/>
          </p:cNvPicPr>
          <p:nvPr/>
        </p:nvPicPr>
        <p:blipFill>
          <a:blip r:embed="rId3" cstate="print"/>
          <a:srcRect/>
          <a:stretch>
            <a:fillRect/>
          </a:stretch>
        </p:blipFill>
        <p:spPr bwMode="auto">
          <a:xfrm>
            <a:off x="258010" y="5551796"/>
            <a:ext cx="8572560" cy="749300"/>
          </a:xfrm>
          <a:prstGeom prst="rect">
            <a:avLst/>
          </a:prstGeom>
          <a:noFill/>
          <a:ln w="9525">
            <a:noFill/>
            <a:miter lim="800000"/>
            <a:headEnd/>
            <a:tailEnd/>
          </a:ln>
          <a:effectLst/>
        </p:spPr>
      </p:pic>
      <p:sp>
        <p:nvSpPr>
          <p:cNvPr id="11" name="TextBox 24"/>
          <p:cNvSpPr txBox="1">
            <a:spLocks noChangeArrowheads="1"/>
          </p:cNvSpPr>
          <p:nvPr/>
        </p:nvSpPr>
        <p:spPr bwMode="auto">
          <a:xfrm>
            <a:off x="601532" y="944415"/>
            <a:ext cx="1127232" cy="430887"/>
          </a:xfrm>
          <a:prstGeom prst="rect">
            <a:avLst/>
          </a:prstGeom>
          <a:noFill/>
          <a:ln w="9525">
            <a:noFill/>
            <a:miter lim="800000"/>
            <a:headEnd/>
            <a:tailEnd/>
          </a:ln>
        </p:spPr>
        <p:txBody>
          <a:bodyPr wrap="none">
            <a:spAutoFit/>
          </a:bodyPr>
          <a:lstStyle/>
          <a:p>
            <a:pPr algn="ctr"/>
            <a:r>
              <a:rPr lang="en-US" sz="1100" dirty="0" smtClean="0">
                <a:latin typeface="Trebuchet MS" pitchFamily="34" charset="0"/>
              </a:rPr>
              <a:t>March 2009</a:t>
            </a:r>
          </a:p>
          <a:p>
            <a:pPr algn="ctr"/>
            <a:r>
              <a:rPr lang="en-US" sz="1100" dirty="0" smtClean="0">
                <a:latin typeface="Trebuchet MS" pitchFamily="34" charset="0"/>
              </a:rPr>
              <a:t>USD650 million</a:t>
            </a:r>
          </a:p>
        </p:txBody>
      </p:sp>
      <p:sp>
        <p:nvSpPr>
          <p:cNvPr id="12" name="TextBox 25"/>
          <p:cNvSpPr txBox="1">
            <a:spLocks noChangeArrowheads="1"/>
          </p:cNvSpPr>
          <p:nvPr/>
        </p:nvSpPr>
        <p:spPr bwMode="auto">
          <a:xfrm>
            <a:off x="197729" y="1930853"/>
            <a:ext cx="1950619" cy="1308050"/>
          </a:xfrm>
          <a:prstGeom prst="rect">
            <a:avLst/>
          </a:prstGeom>
          <a:noFill/>
          <a:ln w="9525">
            <a:noFill/>
            <a:miter lim="800000"/>
            <a:headEnd/>
            <a:tailEnd/>
          </a:ln>
        </p:spPr>
        <p:txBody>
          <a:bodyPr>
            <a:spAutoFit/>
          </a:bodyPr>
          <a:lstStyle/>
          <a:p>
            <a:pPr algn="ctr"/>
            <a:r>
              <a:rPr lang="fi-FI" sz="1200" b="1" dirty="0" smtClean="0">
                <a:latin typeface="Trebuchet MS" pitchFamily="34" charset="0"/>
              </a:rPr>
              <a:t>PERUSAHAAN PENERBIT SBSN INDONESIA I</a:t>
            </a:r>
          </a:p>
          <a:p>
            <a:pPr algn="ctr"/>
            <a:endParaRPr lang="en-US" sz="1100" dirty="0" smtClean="0">
              <a:latin typeface="Trebuchet MS" pitchFamily="34" charset="0"/>
            </a:endParaRPr>
          </a:p>
          <a:p>
            <a:pPr algn="ctr"/>
            <a:endParaRPr lang="en-US" sz="1100" dirty="0">
              <a:latin typeface="Trebuchet MS" pitchFamily="34" charset="0"/>
            </a:endParaRPr>
          </a:p>
          <a:p>
            <a:pPr algn="ctr"/>
            <a:r>
              <a:rPr lang="en-US" sz="1100" dirty="0" smtClean="0">
                <a:latin typeface="Trebuchet MS" pitchFamily="34" charset="0"/>
              </a:rPr>
              <a:t>International Co-Manager</a:t>
            </a:r>
            <a:endParaRPr lang="en-US" sz="1100" dirty="0">
              <a:latin typeface="Trebuchet MS" pitchFamily="34" charset="0"/>
            </a:endParaRPr>
          </a:p>
          <a:p>
            <a:pPr algn="ctr"/>
            <a:endParaRPr lang="en-US" sz="1100" dirty="0">
              <a:latin typeface="Trebuchet MS" pitchFamily="34" charset="0"/>
            </a:endParaRPr>
          </a:p>
          <a:p>
            <a:pPr algn="ctr"/>
            <a:r>
              <a:rPr lang="en-US" sz="1100" dirty="0" smtClean="0">
                <a:latin typeface="Trebuchet MS" pitchFamily="34" charset="0"/>
              </a:rPr>
              <a:t>Trust Certificates</a:t>
            </a:r>
            <a:endParaRPr lang="en-US" sz="1100" dirty="0">
              <a:latin typeface="Trebuchet MS" pitchFamily="34" charset="0"/>
            </a:endParaRPr>
          </a:p>
        </p:txBody>
      </p:sp>
      <p:pic>
        <p:nvPicPr>
          <p:cNvPr id="13" name="Picture 6"/>
          <p:cNvPicPr>
            <a:picLocks noChangeAspect="1" noChangeArrowheads="1"/>
          </p:cNvPicPr>
          <p:nvPr/>
        </p:nvPicPr>
        <p:blipFill>
          <a:blip r:embed="rId4" cstate="print">
            <a:clrChange>
              <a:clrFrom>
                <a:srgbClr val="FFFFFF"/>
              </a:clrFrom>
              <a:clrTo>
                <a:srgbClr val="FFFFFF">
                  <a:alpha val="0"/>
                </a:srgbClr>
              </a:clrTo>
            </a:clrChange>
          </a:blip>
          <a:srcRect l="32709" t="1369" r="31859" b="70674"/>
          <a:stretch>
            <a:fillRect/>
          </a:stretch>
        </p:blipFill>
        <p:spPr bwMode="auto">
          <a:xfrm>
            <a:off x="867008" y="1327121"/>
            <a:ext cx="581025" cy="581155"/>
          </a:xfrm>
          <a:prstGeom prst="rect">
            <a:avLst/>
          </a:prstGeom>
          <a:noFill/>
          <a:ln w="9525">
            <a:noFill/>
            <a:miter lim="800000"/>
            <a:headEnd/>
            <a:tailEnd/>
          </a:ln>
        </p:spPr>
      </p:pic>
      <p:sp>
        <p:nvSpPr>
          <p:cNvPr id="14" name="Title 2"/>
          <p:cNvSpPr>
            <a:spLocks/>
          </p:cNvSpPr>
          <p:nvPr/>
        </p:nvSpPr>
        <p:spPr bwMode="auto">
          <a:xfrm>
            <a:off x="301167" y="27296"/>
            <a:ext cx="6455894"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USD Sovereign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Perusahaan </a:t>
            </a:r>
            <a:r>
              <a:rPr lang="en-US" sz="1600" b="1" dirty="0" err="1" smtClean="0">
                <a:solidFill>
                  <a:srgbClr val="0070C0"/>
                </a:solidFill>
                <a:latin typeface="Trebuchet MS" pitchFamily="34" charset="0"/>
              </a:rPr>
              <a:t>Penerbit</a:t>
            </a:r>
            <a:r>
              <a:rPr lang="en-US" sz="1600" b="1" dirty="0" smtClean="0">
                <a:solidFill>
                  <a:srgbClr val="0070C0"/>
                </a:solidFill>
                <a:latin typeface="Trebuchet MS" pitchFamily="34" charset="0"/>
              </a:rPr>
              <a:t> SBSN Indonesia I’s USD650.0 million Islamic Trust Certificates</a:t>
            </a:r>
          </a:p>
          <a:p>
            <a:pPr defTabSz="911225" eaLnBrk="0" hangingPunct="0"/>
            <a:r>
              <a:rPr lang="en-US" sz="1400" b="1" dirty="0" smtClean="0">
                <a:latin typeface="Trebuchet MS" pitchFamily="34" charset="0"/>
              </a:rPr>
              <a:t>The Government of Indonesia’s first ever sovereign </a:t>
            </a:r>
            <a:r>
              <a:rPr lang="en-US" sz="1400" b="1" dirty="0" err="1" smtClean="0">
                <a:latin typeface="Trebuchet MS" pitchFamily="34" charset="0"/>
              </a:rPr>
              <a:t>Sukuk</a:t>
            </a:r>
            <a:r>
              <a:rPr lang="en-US" sz="1400" b="1" dirty="0" smtClean="0">
                <a:latin typeface="Trebuchet MS" pitchFamily="34" charset="0"/>
              </a:rPr>
              <a:t> issuance</a:t>
            </a:r>
          </a:p>
        </p:txBody>
      </p:sp>
    </p:spTree>
    <p:extLst>
      <p:ext uri="{BB962C8B-B14F-4D97-AF65-F5344CB8AC3E}">
        <p14:creationId xmlns:p14="http://schemas.microsoft.com/office/powerpoint/2010/main" val="3024312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3750" y="27296"/>
            <a:ext cx="6800335"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USD Government-Linked Corporate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Sime</a:t>
            </a:r>
            <a:r>
              <a:rPr lang="en-US" sz="1600" b="1" dirty="0" smtClean="0">
                <a:solidFill>
                  <a:srgbClr val="0070C0"/>
                </a:solidFill>
                <a:latin typeface="Trebuchet MS" pitchFamily="34" charset="0"/>
              </a:rPr>
              <a:t> Darby’s Inaugural USD Sukuk</a:t>
            </a:r>
          </a:p>
          <a:p>
            <a:pPr defTabSz="911225" eaLnBrk="0" hangingPunct="0"/>
            <a:r>
              <a:rPr lang="en-US" sz="1400" b="1" dirty="0" smtClean="0">
                <a:latin typeface="Trebuchet MS" pitchFamily="34" charset="0"/>
              </a:rPr>
              <a:t>Diversification of USD funding sources led to its foray in the </a:t>
            </a:r>
            <a:r>
              <a:rPr lang="en-US" sz="1400" b="1" dirty="0" err="1" smtClean="0">
                <a:latin typeface="Trebuchet MS" pitchFamily="34" charset="0"/>
              </a:rPr>
              <a:t>Reg</a:t>
            </a:r>
            <a:r>
              <a:rPr lang="en-US" sz="1400" b="1" dirty="0" smtClean="0">
                <a:latin typeface="Trebuchet MS" pitchFamily="34" charset="0"/>
              </a:rPr>
              <a:t> S </a:t>
            </a:r>
            <a:r>
              <a:rPr lang="en-US" sz="1400" b="1" dirty="0" err="1" smtClean="0">
                <a:latin typeface="Trebuchet MS" pitchFamily="34" charset="0"/>
              </a:rPr>
              <a:t>Sukuk</a:t>
            </a:r>
            <a:r>
              <a:rPr lang="en-US" sz="1400" b="1" dirty="0" smtClean="0">
                <a:latin typeface="Trebuchet MS" pitchFamily="34" charset="0"/>
              </a:rPr>
              <a:t> </a:t>
            </a:r>
            <a:r>
              <a:rPr lang="en-US" sz="1400" b="1" dirty="0" smtClean="0">
                <a:latin typeface="Trebuchet MS" pitchFamily="34" charset="0"/>
              </a:rPr>
              <a:t>market</a:t>
            </a:r>
            <a:endParaRPr lang="en-US" sz="1400" b="1" dirty="0" smtClean="0">
              <a:latin typeface="Trebuchet MS" pitchFamily="34" charset="0"/>
            </a:endParaRPr>
          </a:p>
        </p:txBody>
      </p:sp>
      <p:graphicFrame>
        <p:nvGraphicFramePr>
          <p:cNvPr id="7" name="Table 6"/>
          <p:cNvGraphicFramePr>
            <a:graphicFrameLocks noGrp="1"/>
          </p:cNvGraphicFramePr>
          <p:nvPr/>
        </p:nvGraphicFramePr>
        <p:xfrm>
          <a:off x="2302689" y="784268"/>
          <a:ext cx="3108960" cy="268468"/>
        </p:xfrm>
        <a:graphic>
          <a:graphicData uri="http://schemas.openxmlformats.org/drawingml/2006/table">
            <a:tbl>
              <a:tblPr firstRow="1" bandRow="1">
                <a:tableStyleId>{5C22544A-7EE6-4342-B048-85BDC9FD1C3A}</a:tableStyleId>
              </a:tblPr>
              <a:tblGrid>
                <a:gridCol w="3108960"/>
              </a:tblGrid>
              <a:tr h="268468">
                <a:tc>
                  <a:txBody>
                    <a:bodyPr/>
                    <a:lstStyle/>
                    <a:p>
                      <a:pPr algn="l" fontAlgn="auto">
                        <a:spcBef>
                          <a:spcPts val="0"/>
                        </a:spcBef>
                        <a:spcAft>
                          <a:spcPts val="0"/>
                        </a:spcAft>
                        <a:defRPr/>
                      </a:pPr>
                      <a:r>
                        <a:rPr lang="en-US" sz="1100" b="1" baseline="0" dirty="0" err="1" smtClean="0">
                          <a:solidFill>
                            <a:schemeClr val="tx1"/>
                          </a:solidFill>
                          <a:latin typeface="Trebuchet MS" pitchFamily="34" charset="0"/>
                          <a:ea typeface="+mn-ea"/>
                          <a:cs typeface="Calibri"/>
                        </a:rPr>
                        <a:t>Sime</a:t>
                      </a:r>
                      <a:r>
                        <a:rPr lang="en-US" sz="1100" b="1" baseline="0" dirty="0" smtClean="0">
                          <a:solidFill>
                            <a:schemeClr val="tx1"/>
                          </a:solidFill>
                          <a:latin typeface="Trebuchet MS" pitchFamily="34" charset="0"/>
                          <a:ea typeface="+mn-ea"/>
                          <a:cs typeface="Calibri"/>
                        </a:rPr>
                        <a:t> Darby’s Funding Requirements </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8" name="TextBox 16"/>
          <p:cNvSpPr txBox="1">
            <a:spLocks noChangeArrowheads="1"/>
          </p:cNvSpPr>
          <p:nvPr/>
        </p:nvSpPr>
        <p:spPr bwMode="auto">
          <a:xfrm>
            <a:off x="2270827" y="1052736"/>
            <a:ext cx="3291840" cy="1164544"/>
          </a:xfrm>
          <a:prstGeom prst="rect">
            <a:avLst/>
          </a:prstGeom>
          <a:noFill/>
          <a:ln w="9525">
            <a:noFill/>
            <a:miter lim="800000"/>
            <a:headEnd/>
            <a:tailEnd/>
          </a:ln>
        </p:spPr>
        <p:txBody>
          <a:bodyPr lIns="0" rIns="180000" bIns="0"/>
          <a:lstStyle/>
          <a:p>
            <a:pPr marL="344488" lvl="1" indent="-225425" algn="just">
              <a:spcBef>
                <a:spcPts val="300"/>
              </a:spcBef>
              <a:spcAft>
                <a:spcPts val="600"/>
              </a:spcAft>
              <a:buFont typeface="Wingdings" pitchFamily="2" charset="2"/>
              <a:buChar char="§"/>
              <a:defRPr/>
            </a:pPr>
            <a:r>
              <a:rPr lang="en-US" sz="950" dirty="0" smtClean="0">
                <a:latin typeface="Trebuchet MS" pitchFamily="34" charset="0"/>
              </a:rPr>
              <a:t>Inline with the </a:t>
            </a:r>
            <a:r>
              <a:rPr lang="en-US" sz="950" dirty="0" err="1" smtClean="0">
                <a:latin typeface="Trebuchet MS" pitchFamily="34" charset="0"/>
              </a:rPr>
              <a:t>Sime</a:t>
            </a:r>
            <a:r>
              <a:rPr lang="en-US" sz="950" dirty="0" smtClean="0">
                <a:latin typeface="Trebuchet MS" pitchFamily="34" charset="0"/>
              </a:rPr>
              <a:t> Darby Group’s global business, </a:t>
            </a:r>
            <a:r>
              <a:rPr lang="en-US" sz="950" dirty="0" err="1" smtClean="0">
                <a:latin typeface="Trebuchet MS" pitchFamily="34" charset="0"/>
              </a:rPr>
              <a:t>Sime</a:t>
            </a:r>
            <a:r>
              <a:rPr lang="en-US" sz="950" dirty="0" smtClean="0">
                <a:latin typeface="Trebuchet MS" pitchFamily="34" charset="0"/>
              </a:rPr>
              <a:t> Darby required access to foreign currency debt capital market funding. </a:t>
            </a:r>
          </a:p>
          <a:p>
            <a:pPr marL="344488" lvl="1" indent="-225425" algn="just">
              <a:spcBef>
                <a:spcPts val="300"/>
              </a:spcBef>
              <a:spcAft>
                <a:spcPts val="600"/>
              </a:spcAft>
              <a:buFont typeface="Wingdings" pitchFamily="2" charset="2"/>
              <a:buChar char="§"/>
              <a:defRPr/>
            </a:pPr>
            <a:r>
              <a:rPr lang="en-US" sz="950" dirty="0" err="1" smtClean="0">
                <a:latin typeface="Trebuchet MS" pitchFamily="34" charset="0"/>
              </a:rPr>
              <a:t>Sime</a:t>
            </a:r>
            <a:r>
              <a:rPr lang="en-US" sz="950" dirty="0" smtClean="0">
                <a:latin typeface="Trebuchet MS" pitchFamily="34" charset="0"/>
              </a:rPr>
              <a:t> Darby’s USD funding had traditionally been dominated by bank borrowings, and </a:t>
            </a:r>
            <a:r>
              <a:rPr lang="en-US" sz="950" dirty="0" err="1" smtClean="0">
                <a:latin typeface="Trebuchet MS" pitchFamily="34" charset="0"/>
              </a:rPr>
              <a:t>Sime</a:t>
            </a:r>
            <a:r>
              <a:rPr lang="en-US" sz="950" dirty="0" smtClean="0">
                <a:latin typeface="Trebuchet MS" pitchFamily="34" charset="0"/>
              </a:rPr>
              <a:t> Darby wanted to diversify its funding base into the USD debt capital markets.</a:t>
            </a:r>
            <a:endParaRPr lang="en-US" sz="950" dirty="0" smtClean="0">
              <a:latin typeface="Trebuchet MS" pitchFamily="34" charset="0"/>
              <a:ea typeface="ＭＳ Ｐゴシック" charset="-128"/>
            </a:endParaRPr>
          </a:p>
        </p:txBody>
      </p:sp>
      <p:graphicFrame>
        <p:nvGraphicFramePr>
          <p:cNvPr id="9" name="Table 8"/>
          <p:cNvGraphicFramePr>
            <a:graphicFrameLocks noGrp="1"/>
          </p:cNvGraphicFramePr>
          <p:nvPr/>
        </p:nvGraphicFramePr>
        <p:xfrm>
          <a:off x="2306227" y="2335163"/>
          <a:ext cx="3108960" cy="268468"/>
        </p:xfrm>
        <a:graphic>
          <a:graphicData uri="http://schemas.openxmlformats.org/drawingml/2006/table">
            <a:tbl>
              <a:tblPr firstRow="1" bandRow="1">
                <a:tableStyleId>{5C22544A-7EE6-4342-B048-85BDC9FD1C3A}</a:tableStyleId>
              </a:tblPr>
              <a:tblGrid>
                <a:gridCol w="3108960"/>
              </a:tblGrid>
              <a:tr h="268468">
                <a:tc>
                  <a:txBody>
                    <a:bodyPr/>
                    <a:lstStyle/>
                    <a:p>
                      <a:pPr algn="l" fontAlgn="auto">
                        <a:spcBef>
                          <a:spcPts val="0"/>
                        </a:spcBef>
                        <a:spcAft>
                          <a:spcPts val="0"/>
                        </a:spcAft>
                        <a:defRPr/>
                      </a:pPr>
                      <a:r>
                        <a:rPr lang="en-US" sz="1100" b="1" baseline="0" dirty="0" smtClean="0">
                          <a:solidFill>
                            <a:schemeClr val="tx1"/>
                          </a:solidFill>
                          <a:latin typeface="Trebuchet MS" pitchFamily="34" charset="0"/>
                          <a:ea typeface="+mn-ea"/>
                          <a:cs typeface="Calibri"/>
                        </a:rPr>
                        <a:t>Our Funding Solution</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10" name="TextBox 16"/>
          <p:cNvSpPr txBox="1">
            <a:spLocks noChangeArrowheads="1"/>
          </p:cNvSpPr>
          <p:nvPr/>
        </p:nvSpPr>
        <p:spPr bwMode="auto">
          <a:xfrm>
            <a:off x="2270827" y="2602943"/>
            <a:ext cx="3291840" cy="1502332"/>
          </a:xfrm>
          <a:prstGeom prst="rect">
            <a:avLst/>
          </a:prstGeom>
          <a:noFill/>
          <a:ln w="9525">
            <a:noFill/>
            <a:miter lim="800000"/>
            <a:headEnd/>
            <a:tailEnd/>
          </a:ln>
        </p:spPr>
        <p:txBody>
          <a:bodyPr lIns="0" rIns="180000" bIns="0"/>
          <a:lstStyle/>
          <a:p>
            <a:pPr marL="344488" lvl="1" indent="-225425" algn="just">
              <a:spcBef>
                <a:spcPts val="300"/>
              </a:spcBef>
              <a:spcAft>
                <a:spcPts val="600"/>
              </a:spcAft>
              <a:buFont typeface="Wingdings" pitchFamily="2" charset="2"/>
              <a:buChar char="§"/>
              <a:defRPr/>
            </a:pPr>
            <a:r>
              <a:rPr lang="en-US" sz="950" dirty="0" smtClean="0">
                <a:latin typeface="Trebuchet MS" pitchFamily="34" charset="0"/>
              </a:rPr>
              <a:t>By establishing a multi-currency sukuk </a:t>
            </a:r>
            <a:r>
              <a:rPr lang="en-US" sz="950" dirty="0" err="1" smtClean="0">
                <a:latin typeface="Trebuchet MS" pitchFamily="34" charset="0"/>
              </a:rPr>
              <a:t>programme</a:t>
            </a:r>
            <a:r>
              <a:rPr lang="en-US" sz="950" dirty="0" smtClean="0">
                <a:latin typeface="Trebuchet MS" pitchFamily="34" charset="0"/>
              </a:rPr>
              <a:t> (the “</a:t>
            </a:r>
            <a:r>
              <a:rPr lang="en-US" sz="950" b="1" dirty="0" smtClean="0">
                <a:latin typeface="Trebuchet MS" pitchFamily="34" charset="0"/>
              </a:rPr>
              <a:t>Multi-Currency Sukuk </a:t>
            </a:r>
            <a:r>
              <a:rPr lang="en-US" sz="950" b="1" dirty="0" err="1" smtClean="0">
                <a:latin typeface="Trebuchet MS" pitchFamily="34" charset="0"/>
              </a:rPr>
              <a:t>Programme</a:t>
            </a:r>
            <a:r>
              <a:rPr lang="en-US" sz="950" dirty="0" smtClean="0">
                <a:latin typeface="Trebuchet MS" pitchFamily="34" charset="0"/>
              </a:rPr>
              <a:t>”), </a:t>
            </a:r>
            <a:r>
              <a:rPr lang="en-US" sz="950" dirty="0" err="1" smtClean="0">
                <a:latin typeface="Trebuchet MS" pitchFamily="34" charset="0"/>
              </a:rPr>
              <a:t>Sime</a:t>
            </a:r>
            <a:r>
              <a:rPr lang="en-US" sz="950" dirty="0" smtClean="0">
                <a:latin typeface="Trebuchet MS" pitchFamily="34" charset="0"/>
              </a:rPr>
              <a:t> Darby can issue sukuk in a host of international currencies including USD. </a:t>
            </a:r>
          </a:p>
          <a:p>
            <a:pPr marL="344488" lvl="1" indent="-225425" algn="just">
              <a:spcBef>
                <a:spcPts val="300"/>
              </a:spcBef>
              <a:spcAft>
                <a:spcPts val="600"/>
              </a:spcAft>
              <a:buFont typeface="Wingdings" pitchFamily="2" charset="2"/>
              <a:buChar char="§"/>
              <a:defRPr/>
            </a:pPr>
            <a:r>
              <a:rPr lang="en-US" sz="950" dirty="0" err="1" smtClean="0">
                <a:latin typeface="Trebuchet MS" pitchFamily="34" charset="0"/>
              </a:rPr>
              <a:t>Sime</a:t>
            </a:r>
            <a:r>
              <a:rPr lang="en-US" sz="950" dirty="0" smtClean="0">
                <a:latin typeface="Trebuchet MS" pitchFamily="34" charset="0"/>
              </a:rPr>
              <a:t> Darby, one of the largest listed government linked-companies in Malaysia would then be able to make its debut appearance in the international </a:t>
            </a:r>
            <a:r>
              <a:rPr lang="en-US" sz="950" dirty="0" err="1" smtClean="0">
                <a:latin typeface="Trebuchet MS" pitchFamily="34" charset="0"/>
              </a:rPr>
              <a:t>Reg</a:t>
            </a:r>
            <a:r>
              <a:rPr lang="en-US" sz="950" dirty="0" smtClean="0">
                <a:latin typeface="Trebuchet MS" pitchFamily="34" charset="0"/>
              </a:rPr>
              <a:t> S markets and tap new and large investor pools in the Middle East.</a:t>
            </a:r>
          </a:p>
        </p:txBody>
      </p:sp>
      <p:graphicFrame>
        <p:nvGraphicFramePr>
          <p:cNvPr id="11" name="Group 73"/>
          <p:cNvGraphicFramePr>
            <a:graphicFrameLocks noGrp="1"/>
          </p:cNvGraphicFramePr>
          <p:nvPr/>
        </p:nvGraphicFramePr>
        <p:xfrm>
          <a:off x="5527330" y="1081311"/>
          <a:ext cx="3474720" cy="3017520"/>
        </p:xfrm>
        <a:graphic>
          <a:graphicData uri="http://schemas.openxmlformats.org/drawingml/2006/table">
            <a:tbl>
              <a:tblPr/>
              <a:tblGrid>
                <a:gridCol w="1072064"/>
                <a:gridCol w="2402656"/>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rebuchet MS" pitchFamily="34" charset="0"/>
                        </a:rPr>
                        <a:t>Issuer</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Trebuchet MS" pitchFamily="34" charset="0"/>
                        </a:rPr>
                        <a:t>Sime</a:t>
                      </a:r>
                      <a:r>
                        <a:rPr kumimoji="0" lang="en-US" sz="1000" b="0" i="0" u="none" strike="noStrike" cap="none" normalizeH="0" baseline="0" dirty="0" smtClean="0">
                          <a:ln>
                            <a:noFill/>
                          </a:ln>
                          <a:solidFill>
                            <a:schemeClr val="tx1"/>
                          </a:solidFill>
                          <a:effectLst/>
                          <a:latin typeface="Trebuchet MS" pitchFamily="34" charset="0"/>
                        </a:rPr>
                        <a:t> Darby Global </a:t>
                      </a:r>
                      <a:r>
                        <a:rPr kumimoji="0" lang="en-US" sz="1000" b="0" i="0" u="none" strike="noStrike" cap="none" normalizeH="0" baseline="0" dirty="0" err="1" smtClean="0">
                          <a:ln>
                            <a:noFill/>
                          </a:ln>
                          <a:solidFill>
                            <a:schemeClr val="tx1"/>
                          </a:solidFill>
                          <a:effectLst/>
                          <a:latin typeface="Trebuchet MS" pitchFamily="34" charset="0"/>
                        </a:rPr>
                        <a:t>Berhad</a:t>
                      </a:r>
                      <a:r>
                        <a:rPr kumimoji="0" lang="en-US" sz="1000" b="0" i="0" u="none" strike="noStrike" cap="none" normalizeH="0" baseline="0" dirty="0" smtClean="0">
                          <a:ln>
                            <a:noFill/>
                          </a:ln>
                          <a:solidFill>
                            <a:schemeClr val="tx1"/>
                          </a:solidFill>
                          <a:effectLst/>
                          <a:latin typeface="Trebuchet MS" pitchFamily="34" charset="0"/>
                        </a:rPr>
                        <a:t> (wholly-owned subsidiary of </a:t>
                      </a:r>
                      <a:r>
                        <a:rPr kumimoji="0" lang="en-US" sz="1000" b="0" i="0" u="none" strike="noStrike" cap="none" normalizeH="0" baseline="0" dirty="0" err="1" smtClean="0">
                          <a:ln>
                            <a:noFill/>
                          </a:ln>
                          <a:solidFill>
                            <a:schemeClr val="tx1"/>
                          </a:solidFill>
                          <a:effectLst/>
                          <a:latin typeface="Trebuchet MS" pitchFamily="34" charset="0"/>
                        </a:rPr>
                        <a:t>Sime</a:t>
                      </a:r>
                      <a:r>
                        <a:rPr kumimoji="0" lang="en-US" sz="1000" b="0" i="0" u="none" strike="noStrike" cap="none" normalizeH="0" baseline="0" dirty="0" smtClean="0">
                          <a:ln>
                            <a:noFill/>
                          </a:ln>
                          <a:solidFill>
                            <a:schemeClr val="tx1"/>
                          </a:solidFill>
                          <a:effectLst/>
                          <a:latin typeface="Trebuchet MS" pitchFamily="34" charset="0"/>
                        </a:rPr>
                        <a:t> Darby)</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Facility</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Trebuchet MS" pitchFamily="34" charset="0"/>
                        </a:rPr>
                        <a:t>Multi-Currency Sukuk </a:t>
                      </a:r>
                      <a:r>
                        <a:rPr kumimoji="0" lang="en-US" sz="1000" b="0" i="0" u="none" strike="noStrike" cap="none" normalizeH="0" baseline="0" dirty="0" err="1" smtClean="0">
                          <a:ln>
                            <a:noFill/>
                          </a:ln>
                          <a:solidFill>
                            <a:schemeClr val="tx1"/>
                          </a:solidFill>
                          <a:effectLst/>
                          <a:latin typeface="Trebuchet MS" pitchFamily="34" charset="0"/>
                        </a:rPr>
                        <a:t>Programme</a:t>
                      </a:r>
                      <a:endParaRPr kumimoji="0" lang="en-US" sz="1000" b="0" i="0" u="none" strike="noStrike" cap="none" normalizeH="0" baseline="0" dirty="0" smtClean="0">
                        <a:ln>
                          <a:noFill/>
                        </a:ln>
                        <a:solidFill>
                          <a:schemeClr val="tx1"/>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Programme Size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Trebuchet MS" pitchFamily="34" charset="0"/>
                        </a:rPr>
                        <a:t>USD1.5 billion in nominal value </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Format</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00" b="0" i="0" u="none" strike="noStrike" cap="none" normalizeH="0" baseline="0" dirty="0" err="1" smtClean="0">
                          <a:ln>
                            <a:noFill/>
                          </a:ln>
                          <a:solidFill>
                            <a:schemeClr val="tx1"/>
                          </a:solidFill>
                          <a:effectLst/>
                          <a:latin typeface="Trebuchet MS" pitchFamily="34" charset="0"/>
                        </a:rPr>
                        <a:t>Reg</a:t>
                      </a:r>
                      <a:r>
                        <a:rPr kumimoji="0" lang="en-US" sz="1000" b="0" i="0" u="none" strike="noStrike" cap="none" normalizeH="0" baseline="0" dirty="0" smtClean="0">
                          <a:ln>
                            <a:noFill/>
                          </a:ln>
                          <a:solidFill>
                            <a:schemeClr val="tx1"/>
                          </a:solidFill>
                          <a:effectLst/>
                          <a:latin typeface="Trebuchet MS" pitchFamily="34" charset="0"/>
                        </a:rPr>
                        <a:t> S</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Structure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Trebuchet MS" pitchFamily="34" charset="0"/>
                        </a:rPr>
                        <a:t>Islamic (</a:t>
                      </a:r>
                      <a:r>
                        <a:rPr kumimoji="0" lang="en-US" sz="1000" b="0" i="0" u="none" strike="noStrike" cap="none" normalizeH="0" baseline="0" dirty="0" err="1" smtClean="0">
                          <a:ln>
                            <a:noFill/>
                          </a:ln>
                          <a:solidFill>
                            <a:schemeClr val="tx1"/>
                          </a:solidFill>
                          <a:effectLst/>
                          <a:latin typeface="Trebuchet MS" pitchFamily="34" charset="0"/>
                        </a:rPr>
                        <a:t>Ijarah</a:t>
                      </a:r>
                      <a:r>
                        <a:rPr kumimoji="0" lang="en-US" sz="1000" b="0" i="0" u="none" strike="noStrike" cap="none" normalizeH="0" baseline="0" dirty="0" smtClean="0">
                          <a:ln>
                            <a:noFill/>
                          </a:ln>
                          <a:solidFill>
                            <a:schemeClr val="tx1"/>
                          </a:solidFill>
                          <a:effectLst/>
                          <a:latin typeface="Trebuchet MS" pitchFamily="34" charset="0"/>
                        </a:rPr>
                        <a:t>)</a:t>
                      </a: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r>
              <a:tr h="16751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Issuance Size and Tenure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rebuchet MS" pitchFamily="34" charset="0"/>
                        </a:rPr>
                        <a:t>5 years:: </a:t>
                      </a:r>
                      <a:r>
                        <a:rPr lang="en-GB" sz="1000" kern="1200" dirty="0" smtClean="0">
                          <a:solidFill>
                            <a:schemeClr val="tx1"/>
                          </a:solidFill>
                          <a:latin typeface="Trebuchet MS" pitchFamily="34" charset="0"/>
                          <a:ea typeface="+mn-ea"/>
                          <a:cs typeface="+mn-cs"/>
                        </a:rPr>
                        <a:t>USD400 million</a:t>
                      </a:r>
                      <a:endParaRPr kumimoji="0" lang="en-GB" sz="1000" b="0" i="0" u="none" strike="noStrike" cap="none" normalizeH="0" baseline="0" dirty="0" smtClean="0">
                        <a:ln>
                          <a:noFill/>
                        </a:ln>
                        <a:solidFill>
                          <a:schemeClr val="tx1"/>
                        </a:solidFill>
                        <a:effectLst/>
                        <a:latin typeface="Trebuchet MS"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rebuchet MS" pitchFamily="34" charset="0"/>
                        </a:rPr>
                        <a:t>10 years: </a:t>
                      </a:r>
                      <a:r>
                        <a:rPr lang="en-GB" sz="1000" kern="1200" dirty="0" smtClean="0">
                          <a:solidFill>
                            <a:schemeClr val="tx1"/>
                          </a:solidFill>
                          <a:latin typeface="Trebuchet MS" pitchFamily="34" charset="0"/>
                          <a:ea typeface="+mn-ea"/>
                          <a:cs typeface="+mn-cs"/>
                        </a:rPr>
                        <a:t>USD400 million</a:t>
                      </a:r>
                      <a:endParaRPr kumimoji="0" lang="en-GB" sz="1000" b="0" i="0" u="none" strike="noStrike" cap="none" normalizeH="0" baseline="0" dirty="0" smtClean="0">
                        <a:ln>
                          <a:noFill/>
                        </a:ln>
                        <a:solidFill>
                          <a:schemeClr val="tx1"/>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Programme and Issuance Ratings</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rPr>
                        <a:t>A/A/A3 by S&amp;P, Fitch and Moody’s</a:t>
                      </a:r>
                      <a:endParaRPr kumimoji="0" lang="en-GB" sz="1000" b="0" i="0" u="none" strike="noStrike" cap="none" normalizeH="0" baseline="0" dirty="0" smtClean="0">
                        <a:ln>
                          <a:noFill/>
                        </a:ln>
                        <a:solidFill>
                          <a:schemeClr val="tx1"/>
                        </a:solidFill>
                        <a:effectLst/>
                        <a:latin typeface="Trebuchet MS" pitchFamily="34" charset="0"/>
                      </a:endParaRPr>
                    </a:p>
                  </a:txBody>
                  <a:tcPr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no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rPr>
                        <a:t>Maybank </a:t>
                      </a:r>
                      <a:r>
                        <a:rPr kumimoji="0" lang="en-GB" sz="1000" b="1" i="0" u="none" strike="noStrike" cap="none" normalizeH="0" baseline="0" dirty="0" err="1" smtClean="0">
                          <a:ln>
                            <a:noFill/>
                          </a:ln>
                          <a:solidFill>
                            <a:srgbClr val="000000"/>
                          </a:solidFill>
                          <a:effectLst/>
                          <a:latin typeface="Trebuchet MS" pitchFamily="34" charset="0"/>
                        </a:rPr>
                        <a:t>KE’s</a:t>
                      </a:r>
                      <a:r>
                        <a:rPr kumimoji="0" lang="en-GB" sz="1000" b="1" i="0" u="none" strike="noStrike" cap="none" normalizeH="0" baseline="0" dirty="0" smtClean="0">
                          <a:ln>
                            <a:noFill/>
                          </a:ln>
                          <a:solidFill>
                            <a:srgbClr val="000000"/>
                          </a:solidFill>
                          <a:effectLst/>
                          <a:latin typeface="Trebuchet MS" pitchFamily="34" charset="0"/>
                        </a:rPr>
                        <a:t> Role</a:t>
                      </a:r>
                    </a:p>
                  </a:txBody>
                  <a:tcPr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000" b="0" i="0" u="none" strike="noStrike" cap="none" normalizeH="0" baseline="0" dirty="0" smtClean="0">
                          <a:ln>
                            <a:noFill/>
                          </a:ln>
                          <a:solidFill>
                            <a:schemeClr val="tx1"/>
                          </a:solidFill>
                          <a:effectLst/>
                          <a:latin typeface="Trebuchet MS" pitchFamily="34" charset="0"/>
                        </a:rPr>
                        <a:t>Joint Principal Adviser, Joint Lead Arranger, Joint Lead Manager, Dealer, Listing Agent (Bursa Malaysia)</a:t>
                      </a:r>
                    </a:p>
                  </a:txBody>
                  <a:tcP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2" name="Table 11"/>
          <p:cNvGraphicFramePr>
            <a:graphicFrameLocks noGrp="1"/>
          </p:cNvGraphicFramePr>
          <p:nvPr/>
        </p:nvGraphicFramePr>
        <p:xfrm>
          <a:off x="5527330" y="773336"/>
          <a:ext cx="3474720" cy="279400"/>
        </p:xfrm>
        <a:graphic>
          <a:graphicData uri="http://schemas.openxmlformats.org/drawingml/2006/table">
            <a:tbl>
              <a:tblPr firstRow="1" bandRow="1">
                <a:tableStyleId>{5C22544A-7EE6-4342-B048-85BDC9FD1C3A}</a:tableStyleId>
              </a:tblPr>
              <a:tblGrid>
                <a:gridCol w="3474720"/>
              </a:tblGrid>
              <a:tr h="279400">
                <a:tc>
                  <a:txBody>
                    <a:bodyPr/>
                    <a:lstStyle/>
                    <a:p>
                      <a:pPr algn="l" fontAlgn="auto">
                        <a:spcBef>
                          <a:spcPts val="0"/>
                        </a:spcBef>
                        <a:spcAft>
                          <a:spcPts val="0"/>
                        </a:spcAft>
                        <a:defRPr/>
                      </a:pPr>
                      <a:r>
                        <a:rPr lang="en-US" sz="1100" b="1" baseline="0" dirty="0" err="1" smtClean="0">
                          <a:solidFill>
                            <a:schemeClr val="tx1"/>
                          </a:solidFill>
                          <a:latin typeface="Trebuchet MS" pitchFamily="34" charset="0"/>
                          <a:ea typeface="+mn-ea"/>
                          <a:cs typeface="Calibri"/>
                        </a:rPr>
                        <a:t>Programme</a:t>
                      </a:r>
                      <a:r>
                        <a:rPr lang="en-US" sz="1100" b="1" baseline="0" dirty="0" smtClean="0">
                          <a:solidFill>
                            <a:schemeClr val="tx1"/>
                          </a:solidFill>
                          <a:latin typeface="Trebuchet MS" pitchFamily="34" charset="0"/>
                          <a:ea typeface="+mn-ea"/>
                          <a:cs typeface="Calibri"/>
                        </a:rPr>
                        <a:t> and Issuance Salient Terms</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nvGraphicFramePr>
        <p:xfrm>
          <a:off x="170281" y="4077072"/>
          <a:ext cx="5193808" cy="288032"/>
        </p:xfrm>
        <a:graphic>
          <a:graphicData uri="http://schemas.openxmlformats.org/drawingml/2006/table">
            <a:tbl>
              <a:tblPr firstRow="1" bandRow="1">
                <a:tableStyleId>{5C22544A-7EE6-4342-B048-85BDC9FD1C3A}</a:tableStyleId>
              </a:tblPr>
              <a:tblGrid>
                <a:gridCol w="5193808"/>
              </a:tblGrid>
              <a:tr h="288032">
                <a:tc>
                  <a:txBody>
                    <a:bodyPr/>
                    <a:lstStyle/>
                    <a:p>
                      <a:pPr algn="l" fontAlgn="auto">
                        <a:spcBef>
                          <a:spcPts val="0"/>
                        </a:spcBef>
                        <a:spcAft>
                          <a:spcPts val="0"/>
                        </a:spcAft>
                        <a:defRPr/>
                      </a:pPr>
                      <a:r>
                        <a:rPr lang="en-US" sz="1100" b="1" dirty="0" smtClean="0">
                          <a:solidFill>
                            <a:schemeClr val="tx1"/>
                          </a:solidFill>
                          <a:latin typeface="Trebuchet MS" pitchFamily="34" charset="0"/>
                          <a:ea typeface="+mn-ea"/>
                          <a:cs typeface="Calibri"/>
                        </a:rPr>
                        <a:t>Transaction Highlights</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14" name="TextBox 16"/>
          <p:cNvSpPr txBox="1">
            <a:spLocks noChangeArrowheads="1"/>
          </p:cNvSpPr>
          <p:nvPr/>
        </p:nvSpPr>
        <p:spPr bwMode="auto">
          <a:xfrm>
            <a:off x="170281" y="4355277"/>
            <a:ext cx="5337823" cy="2098059"/>
          </a:xfrm>
          <a:prstGeom prst="rect">
            <a:avLst/>
          </a:prstGeom>
          <a:noFill/>
          <a:ln w="9525">
            <a:noFill/>
            <a:miter lim="800000"/>
            <a:headEnd/>
            <a:tailEnd/>
          </a:ln>
        </p:spPr>
        <p:txBody>
          <a:bodyPr lIns="0" rIns="180000" bIns="0"/>
          <a:lstStyle/>
          <a:p>
            <a:pPr marL="344488" lvl="1" indent="-225425" algn="just">
              <a:spcBef>
                <a:spcPts val="300"/>
              </a:spcBef>
              <a:spcAft>
                <a:spcPts val="600"/>
              </a:spcAft>
              <a:buFont typeface="Wingdings" pitchFamily="2" charset="2"/>
              <a:buChar char="§"/>
              <a:defRPr/>
            </a:pPr>
            <a:r>
              <a:rPr lang="en-US" sz="950" b="1" dirty="0" smtClean="0">
                <a:latin typeface="Trebuchet MS" pitchFamily="34" charset="0"/>
              </a:rPr>
              <a:t>Stronger Rating Than Malaysia’s Sovereign Rating:</a:t>
            </a:r>
            <a:r>
              <a:rPr lang="en-US" sz="950" dirty="0" smtClean="0">
                <a:latin typeface="Trebuchet MS" pitchFamily="34" charset="0"/>
              </a:rPr>
              <a:t> </a:t>
            </a:r>
            <a:r>
              <a:rPr lang="en-US" sz="950" dirty="0" err="1" smtClean="0">
                <a:latin typeface="Trebuchet MS" pitchFamily="34" charset="0"/>
              </a:rPr>
              <a:t>programme</a:t>
            </a:r>
            <a:r>
              <a:rPr lang="en-US" sz="950" dirty="0" smtClean="0">
                <a:latin typeface="Trebuchet MS" pitchFamily="34" charset="0"/>
              </a:rPr>
              <a:t> ratings of A, A and A3 from S&amp;P, Fitch and Moody’s respectively and similar ratings for the first issuance – higher than the international sovereign rating of the Government of Malaysia.</a:t>
            </a:r>
          </a:p>
          <a:p>
            <a:pPr marL="344488" lvl="1" indent="-225425" algn="just">
              <a:spcBef>
                <a:spcPts val="300"/>
              </a:spcBef>
              <a:spcAft>
                <a:spcPts val="600"/>
              </a:spcAft>
              <a:buFont typeface="Wingdings" pitchFamily="2" charset="2"/>
              <a:buChar char="§"/>
              <a:defRPr/>
            </a:pPr>
            <a:r>
              <a:rPr lang="en-US" sz="950" b="1" dirty="0" smtClean="0">
                <a:latin typeface="Trebuchet MS" pitchFamily="34" charset="0"/>
              </a:rPr>
              <a:t>Successful International Reception: </a:t>
            </a:r>
            <a:r>
              <a:rPr lang="en-US" sz="950" dirty="0" smtClean="0">
                <a:latin typeface="Trebuchet MS" pitchFamily="34" charset="0"/>
              </a:rPr>
              <a:t>9-day international </a:t>
            </a:r>
            <a:r>
              <a:rPr lang="en-US" sz="950" dirty="0" err="1" smtClean="0">
                <a:latin typeface="Trebuchet MS" pitchFamily="34" charset="0"/>
              </a:rPr>
              <a:t>roadshow</a:t>
            </a:r>
            <a:r>
              <a:rPr lang="en-US" sz="950" dirty="0" smtClean="0">
                <a:latin typeface="Trebuchet MS" pitchFamily="34" charset="0"/>
              </a:rPr>
              <a:t> spanning Asia, Europe and the Middle East saw the participation of over 180 institutional investors.</a:t>
            </a:r>
          </a:p>
          <a:p>
            <a:pPr marL="344488" lvl="1" indent="-225425" algn="just">
              <a:spcBef>
                <a:spcPts val="300"/>
              </a:spcBef>
              <a:spcAft>
                <a:spcPts val="600"/>
              </a:spcAft>
              <a:buFont typeface="Wingdings" pitchFamily="2" charset="2"/>
              <a:buChar char="§"/>
              <a:defRPr/>
            </a:pPr>
            <a:r>
              <a:rPr lang="en-US" sz="950" b="1" dirty="0" smtClean="0">
                <a:latin typeface="Trebuchet MS" pitchFamily="34" charset="0"/>
              </a:rPr>
              <a:t>Overwhelming Response: </a:t>
            </a:r>
            <a:r>
              <a:rPr lang="en-US" sz="950" dirty="0" smtClean="0">
                <a:latin typeface="Trebuchet MS" pitchFamily="34" charset="0"/>
              </a:rPr>
              <a:t>despite the heavy supply in the primary USD bond market, </a:t>
            </a:r>
            <a:r>
              <a:rPr lang="en-US" sz="950" dirty="0" err="1" smtClean="0">
                <a:latin typeface="Trebuchet MS" pitchFamily="34" charset="0"/>
              </a:rPr>
              <a:t>Sime</a:t>
            </a:r>
            <a:r>
              <a:rPr lang="en-US" sz="950" dirty="0" smtClean="0">
                <a:latin typeface="Trebuchet MS" pitchFamily="34" charset="0"/>
              </a:rPr>
              <a:t> Darby Global was able to attract a very strong order book of more than USD8.0 billion, or an over-subscription rate of over 10 times via 376 orders.</a:t>
            </a:r>
          </a:p>
          <a:p>
            <a:pPr marL="344488" lvl="1" indent="-225425" algn="just">
              <a:spcBef>
                <a:spcPts val="300"/>
              </a:spcBef>
              <a:spcAft>
                <a:spcPts val="600"/>
              </a:spcAft>
              <a:buFont typeface="Wingdings" pitchFamily="2" charset="2"/>
              <a:buChar char="§"/>
              <a:defRPr/>
            </a:pPr>
            <a:r>
              <a:rPr lang="en-US" sz="950" b="1" dirty="0" smtClean="0">
                <a:latin typeface="Trebuchet MS" pitchFamily="34" charset="0"/>
              </a:rPr>
              <a:t>Tight Yields Set New Pricing Benchmarks: </a:t>
            </a:r>
            <a:r>
              <a:rPr lang="en-US" sz="950" dirty="0" smtClean="0">
                <a:latin typeface="Trebuchet MS" pitchFamily="34" charset="0"/>
              </a:rPr>
              <a:t>(</a:t>
            </a:r>
            <a:r>
              <a:rPr lang="en-US" sz="950" dirty="0" err="1" smtClean="0">
                <a:latin typeface="Trebuchet MS" pitchFamily="34" charset="0"/>
              </a:rPr>
              <a:t>i</a:t>
            </a:r>
            <a:r>
              <a:rPr lang="en-US" sz="950" dirty="0" smtClean="0">
                <a:latin typeface="Trebuchet MS" pitchFamily="34" charset="0"/>
              </a:rPr>
              <a:t>) lowest ever coupon by any corporate globally in the USD sukuk market (ii) lowest ever USD coupon in a sukuk format by an Asian issuer (iii) lowest ever coupon by a Malaysian issuer in the USD market, in both the 5- and 10-year tenures.</a:t>
            </a:r>
          </a:p>
        </p:txBody>
      </p:sp>
      <p:pic>
        <p:nvPicPr>
          <p:cNvPr id="15" name="Picture 162" descr="TOMB 4.png"/>
          <p:cNvPicPr>
            <a:picLocks/>
          </p:cNvPicPr>
          <p:nvPr/>
        </p:nvPicPr>
        <p:blipFill>
          <a:blip r:embed="rId2" cstate="print"/>
          <a:srcRect/>
          <a:stretch>
            <a:fillRect/>
          </a:stretch>
        </p:blipFill>
        <p:spPr bwMode="auto">
          <a:xfrm>
            <a:off x="144658" y="810456"/>
            <a:ext cx="2065141" cy="2770944"/>
          </a:xfrm>
          <a:prstGeom prst="rect">
            <a:avLst/>
          </a:prstGeom>
          <a:noFill/>
          <a:ln w="9525">
            <a:noFill/>
            <a:miter lim="800000"/>
            <a:headEnd/>
            <a:tailEnd/>
          </a:ln>
        </p:spPr>
      </p:pic>
      <p:sp>
        <p:nvSpPr>
          <p:cNvPr id="16" name="TextBox 24"/>
          <p:cNvSpPr txBox="1">
            <a:spLocks noChangeArrowheads="1"/>
          </p:cNvSpPr>
          <p:nvPr/>
        </p:nvSpPr>
        <p:spPr bwMode="auto">
          <a:xfrm>
            <a:off x="552532" y="875146"/>
            <a:ext cx="1127232" cy="430887"/>
          </a:xfrm>
          <a:prstGeom prst="rect">
            <a:avLst/>
          </a:prstGeom>
          <a:noFill/>
          <a:ln w="9525">
            <a:noFill/>
            <a:miter lim="800000"/>
            <a:headEnd/>
            <a:tailEnd/>
          </a:ln>
        </p:spPr>
        <p:txBody>
          <a:bodyPr wrap="none">
            <a:spAutoFit/>
          </a:bodyPr>
          <a:lstStyle/>
          <a:p>
            <a:pPr algn="ctr"/>
            <a:r>
              <a:rPr lang="en-US" sz="1100" dirty="0" smtClean="0">
                <a:latin typeface="Trebuchet MS" pitchFamily="34" charset="0"/>
              </a:rPr>
              <a:t>January 2013</a:t>
            </a:r>
          </a:p>
          <a:p>
            <a:pPr algn="ctr"/>
            <a:r>
              <a:rPr lang="en-US" sz="1100" dirty="0" smtClean="0">
                <a:latin typeface="Trebuchet MS" pitchFamily="34" charset="0"/>
              </a:rPr>
              <a:t>USD800 million</a:t>
            </a:r>
          </a:p>
        </p:txBody>
      </p:sp>
      <p:sp>
        <p:nvSpPr>
          <p:cNvPr id="17" name="TextBox 25"/>
          <p:cNvSpPr txBox="1">
            <a:spLocks noChangeArrowheads="1"/>
          </p:cNvSpPr>
          <p:nvPr/>
        </p:nvSpPr>
        <p:spPr bwMode="auto">
          <a:xfrm>
            <a:off x="170281" y="2057400"/>
            <a:ext cx="1963319" cy="1461939"/>
          </a:xfrm>
          <a:prstGeom prst="rect">
            <a:avLst/>
          </a:prstGeom>
          <a:noFill/>
          <a:ln w="9525">
            <a:noFill/>
            <a:miter lim="800000"/>
            <a:headEnd/>
            <a:tailEnd/>
          </a:ln>
        </p:spPr>
        <p:txBody>
          <a:bodyPr wrap="square">
            <a:spAutoFit/>
          </a:bodyPr>
          <a:lstStyle/>
          <a:p>
            <a:pPr algn="ctr"/>
            <a:r>
              <a:rPr lang="en-US" sz="1200" b="1" dirty="0" smtClean="0">
                <a:latin typeface="Trebuchet MS" pitchFamily="34" charset="0"/>
              </a:rPr>
              <a:t>SIME DARBY GLOBAL BERHAD</a:t>
            </a:r>
          </a:p>
          <a:p>
            <a:pPr algn="ctr"/>
            <a:endParaRPr lang="en-US" sz="1100" dirty="0">
              <a:latin typeface="Trebuchet MS" pitchFamily="34" charset="0"/>
            </a:endParaRPr>
          </a:p>
          <a:p>
            <a:pPr algn="ctr"/>
            <a:r>
              <a:rPr lang="en-US" sz="900" dirty="0" smtClean="0">
                <a:latin typeface="Trebuchet MS" pitchFamily="34" charset="0"/>
              </a:rPr>
              <a:t>Joint Principal Adviser, Joint Lead Arranger, Joint Lead Manager, Dealer, Joint </a:t>
            </a:r>
            <a:r>
              <a:rPr lang="en-US" sz="900" dirty="0" err="1" smtClean="0">
                <a:latin typeface="Trebuchet MS" pitchFamily="34" charset="0"/>
              </a:rPr>
              <a:t>Shariah</a:t>
            </a:r>
            <a:r>
              <a:rPr lang="en-US" sz="900" dirty="0" smtClean="0">
                <a:latin typeface="Trebuchet MS" pitchFamily="34" charset="0"/>
              </a:rPr>
              <a:t> Adviser, Listing Agent</a:t>
            </a:r>
            <a:endParaRPr lang="en-US" sz="900" dirty="0">
              <a:latin typeface="Trebuchet MS" pitchFamily="34" charset="0"/>
            </a:endParaRPr>
          </a:p>
          <a:p>
            <a:pPr algn="ctr"/>
            <a:endParaRPr lang="en-US" sz="900" dirty="0">
              <a:latin typeface="Trebuchet MS" pitchFamily="34" charset="0"/>
            </a:endParaRPr>
          </a:p>
          <a:p>
            <a:pPr algn="ctr"/>
            <a:r>
              <a:rPr lang="en-US" sz="900" dirty="0" smtClean="0">
                <a:latin typeface="Trebuchet MS" pitchFamily="34" charset="0"/>
              </a:rPr>
              <a:t>Sukuk</a:t>
            </a:r>
            <a:endParaRPr lang="en-US" sz="900" dirty="0">
              <a:latin typeface="Trebuchet MS" pitchFamily="34" charset="0"/>
            </a:endParaRPr>
          </a:p>
        </p:txBody>
      </p:sp>
      <p:pic>
        <p:nvPicPr>
          <p:cNvPr id="18" name="Picture 2" descr="http://www.mole.my/sites/default/files/images/simedarby-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9658" y="1268962"/>
            <a:ext cx="843372" cy="843372"/>
          </a:xfrm>
          <a:prstGeom prst="rect">
            <a:avLst/>
          </a:prstGeom>
          <a:noFill/>
        </p:spPr>
      </p:pic>
      <p:graphicFrame>
        <p:nvGraphicFramePr>
          <p:cNvPr id="19" name="Table 18"/>
          <p:cNvGraphicFramePr>
            <a:graphicFrameLocks noGrp="1"/>
          </p:cNvGraphicFramePr>
          <p:nvPr/>
        </p:nvGraphicFramePr>
        <p:xfrm>
          <a:off x="5580112" y="4097535"/>
          <a:ext cx="3108960" cy="268468"/>
        </p:xfrm>
        <a:graphic>
          <a:graphicData uri="http://schemas.openxmlformats.org/drawingml/2006/table">
            <a:tbl>
              <a:tblPr firstRow="1" bandRow="1">
                <a:tableStyleId>{5C22544A-7EE6-4342-B048-85BDC9FD1C3A}</a:tableStyleId>
              </a:tblPr>
              <a:tblGrid>
                <a:gridCol w="3108960"/>
              </a:tblGrid>
              <a:tr h="268468">
                <a:tc>
                  <a:txBody>
                    <a:bodyPr/>
                    <a:lstStyle/>
                    <a:p>
                      <a:pPr algn="l" fontAlgn="auto">
                        <a:spcBef>
                          <a:spcPts val="0"/>
                        </a:spcBef>
                        <a:spcAft>
                          <a:spcPts val="0"/>
                        </a:spcAft>
                        <a:defRPr/>
                      </a:pPr>
                      <a:r>
                        <a:rPr lang="en-US" sz="1100" b="1" baseline="0" dirty="0" smtClean="0">
                          <a:solidFill>
                            <a:schemeClr val="tx1"/>
                          </a:solidFill>
                          <a:latin typeface="Trebuchet MS" pitchFamily="34" charset="0"/>
                          <a:ea typeface="+mn-ea"/>
                          <a:cs typeface="Calibri"/>
                        </a:rPr>
                        <a:t>Awards &amp; Recognition</a:t>
                      </a:r>
                      <a:endParaRPr lang="en-US" sz="11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pic>
        <p:nvPicPr>
          <p:cNvPr id="151554" name="Picture 2" descr="http://t0.gstatic.com/images?q=tbn:ANd9GcTGxvUNEwY-798WQTbzCOnbyzyEixV9VIz7AnMgVWBQCdg6-3Y34ItCA1OQ">
            <a:hlinkClick r:id="rId4"/>
          </p:cNvPr>
          <p:cNvPicPr>
            <a:picLocks noChangeAspect="1" noChangeArrowheads="1"/>
          </p:cNvPicPr>
          <p:nvPr/>
        </p:nvPicPr>
        <p:blipFill>
          <a:blip r:embed="rId5" cstate="print"/>
          <a:srcRect/>
          <a:stretch>
            <a:fillRect/>
          </a:stretch>
        </p:blipFill>
        <p:spPr bwMode="auto">
          <a:xfrm>
            <a:off x="5589270" y="4453890"/>
            <a:ext cx="506730" cy="499110"/>
          </a:xfrm>
          <a:prstGeom prst="rect">
            <a:avLst/>
          </a:prstGeom>
          <a:noFill/>
        </p:spPr>
      </p:pic>
      <p:sp>
        <p:nvSpPr>
          <p:cNvPr id="21" name="TextBox 20"/>
          <p:cNvSpPr txBox="1"/>
          <p:nvPr/>
        </p:nvSpPr>
        <p:spPr>
          <a:xfrm>
            <a:off x="6228183" y="4538246"/>
            <a:ext cx="1080121" cy="338554"/>
          </a:xfrm>
          <a:prstGeom prst="rect">
            <a:avLst/>
          </a:prstGeom>
          <a:noFill/>
        </p:spPr>
        <p:txBody>
          <a:bodyPr wrap="square" lIns="0" rIns="0">
            <a:spAutoFit/>
          </a:bodyPr>
          <a:lstStyle/>
          <a:p>
            <a:pPr>
              <a:spcAft>
                <a:spcPts val="0"/>
              </a:spcAft>
              <a:buClr>
                <a:srgbClr val="FFC000"/>
              </a:buClr>
              <a:defRPr/>
            </a:pPr>
            <a:r>
              <a:rPr lang="en-US" sz="800" b="1" dirty="0" smtClean="0">
                <a:solidFill>
                  <a:srgbClr val="0070C0"/>
                </a:solidFill>
                <a:latin typeface="Trebuchet MS" pitchFamily="34" charset="0"/>
                <a:ea typeface="ＭＳ Ｐゴシック" charset="-128"/>
              </a:rPr>
              <a:t>Best Deal of the Year (Malaysia) 2013</a:t>
            </a:r>
            <a:endParaRPr lang="en-US" sz="800" dirty="0" smtClean="0">
              <a:latin typeface="Trebuchet MS" pitchFamily="34" charset="0"/>
              <a:ea typeface="ＭＳ Ｐゴシック" charset="-128"/>
            </a:endParaRPr>
          </a:p>
        </p:txBody>
      </p:sp>
      <p:pic>
        <p:nvPicPr>
          <p:cNvPr id="22" name="Picture 10" descr="C:\Documents and Settings\00079917\My Documents\My Work (040610)\Aside Tasks\Awards Submissions\IFR Asia Awards\2011\Logos\Alpha%20SEA%20Award%20Logo.gif"/>
          <p:cNvPicPr>
            <a:picLocks noChangeAspect="1" noChangeArrowheads="1"/>
          </p:cNvPicPr>
          <p:nvPr/>
        </p:nvPicPr>
        <p:blipFill>
          <a:blip r:embed="rId6" cstate="print"/>
          <a:srcRect/>
          <a:stretch>
            <a:fillRect/>
          </a:stretch>
        </p:blipFill>
        <p:spPr bwMode="auto">
          <a:xfrm>
            <a:off x="5638800" y="5105400"/>
            <a:ext cx="438341" cy="453200"/>
          </a:xfrm>
          <a:prstGeom prst="rect">
            <a:avLst/>
          </a:prstGeom>
          <a:noFill/>
          <a:ln w="9525">
            <a:noFill/>
            <a:miter lim="800000"/>
            <a:headEnd/>
            <a:tailEnd/>
          </a:ln>
        </p:spPr>
      </p:pic>
      <p:sp>
        <p:nvSpPr>
          <p:cNvPr id="23" name="TextBox 22"/>
          <p:cNvSpPr txBox="1"/>
          <p:nvPr/>
        </p:nvSpPr>
        <p:spPr>
          <a:xfrm>
            <a:off x="6248400" y="5147846"/>
            <a:ext cx="1126250" cy="338554"/>
          </a:xfrm>
          <a:prstGeom prst="rect">
            <a:avLst/>
          </a:prstGeom>
          <a:noFill/>
        </p:spPr>
        <p:txBody>
          <a:bodyPr wrap="square" lIns="0" rIns="0">
            <a:spAutoFit/>
          </a:bodyPr>
          <a:lstStyle/>
          <a:p>
            <a:pPr>
              <a:spcAft>
                <a:spcPts val="0"/>
              </a:spcAft>
              <a:buClr>
                <a:srgbClr val="FFC000"/>
              </a:buClr>
              <a:defRPr/>
            </a:pPr>
            <a:r>
              <a:rPr lang="en-US" sz="800" b="1" dirty="0" smtClean="0">
                <a:solidFill>
                  <a:srgbClr val="0070C0"/>
                </a:solidFill>
                <a:latin typeface="Trebuchet MS" pitchFamily="34" charset="0"/>
                <a:ea typeface="ＭＳ Ｐゴシック" charset="-128"/>
              </a:rPr>
              <a:t>Best Foreign Currency Bond Deal 2013</a:t>
            </a:r>
            <a:endParaRPr lang="en-US" sz="800" dirty="0" smtClean="0">
              <a:latin typeface="Trebuchet MS" pitchFamily="34" charset="0"/>
              <a:ea typeface="ＭＳ Ｐゴシック" charset="-128"/>
            </a:endParaRPr>
          </a:p>
        </p:txBody>
      </p:sp>
      <p:pic>
        <p:nvPicPr>
          <p:cNvPr id="151556" name="Picture 4" descr="Nominations open: FinanceAsia Achievement Awards 2013">
            <a:hlinkClick r:id="rId7"/>
          </p:cNvPr>
          <p:cNvPicPr>
            <a:picLocks noChangeAspect="1" noChangeArrowheads="1"/>
          </p:cNvPicPr>
          <p:nvPr/>
        </p:nvPicPr>
        <p:blipFill>
          <a:blip r:embed="rId8" cstate="print"/>
          <a:srcRect/>
          <a:stretch>
            <a:fillRect/>
          </a:stretch>
        </p:blipFill>
        <p:spPr bwMode="auto">
          <a:xfrm>
            <a:off x="7323290" y="4489295"/>
            <a:ext cx="626572" cy="473825"/>
          </a:xfrm>
          <a:prstGeom prst="rect">
            <a:avLst/>
          </a:prstGeom>
          <a:noFill/>
        </p:spPr>
      </p:pic>
      <p:sp>
        <p:nvSpPr>
          <p:cNvPr id="24" name="TextBox 23"/>
          <p:cNvSpPr txBox="1"/>
          <p:nvPr/>
        </p:nvSpPr>
        <p:spPr>
          <a:xfrm>
            <a:off x="8001000" y="4538246"/>
            <a:ext cx="1080120" cy="338554"/>
          </a:xfrm>
          <a:prstGeom prst="rect">
            <a:avLst/>
          </a:prstGeom>
          <a:noFill/>
        </p:spPr>
        <p:txBody>
          <a:bodyPr wrap="square" lIns="0" rIns="0">
            <a:spAutoFit/>
          </a:bodyPr>
          <a:lstStyle/>
          <a:p>
            <a:pPr>
              <a:spcAft>
                <a:spcPts val="0"/>
              </a:spcAft>
              <a:buClr>
                <a:srgbClr val="FFC000"/>
              </a:buClr>
              <a:defRPr/>
            </a:pPr>
            <a:r>
              <a:rPr lang="en-US" sz="800" b="1" dirty="0" smtClean="0">
                <a:solidFill>
                  <a:srgbClr val="0070C0"/>
                </a:solidFill>
                <a:latin typeface="Trebuchet MS" pitchFamily="34" charset="0"/>
                <a:ea typeface="ＭＳ Ｐゴシック" charset="-128"/>
              </a:rPr>
              <a:t>Best Islamic Finance Deal 2013</a:t>
            </a:r>
            <a:endParaRPr lang="en-US" sz="800" dirty="0" smtClean="0">
              <a:latin typeface="Trebuchet MS" pitchFamily="34" charset="0"/>
              <a:ea typeface="ＭＳ Ｐゴシック" charset="-128"/>
            </a:endParaRPr>
          </a:p>
        </p:txBody>
      </p:sp>
      <p:pic>
        <p:nvPicPr>
          <p:cNvPr id="3" name="Picture 2" descr="http://t1.gstatic.com/images?q=tbn:ANd9GcS4_0YLxYAx9oV0hdbvaZYuTT4XK-H1L4UCd9PAQapGswAQfuQPUQh7hvM">
            <a:hlinkClick r:id="rId9"/>
          </p:cNvPr>
          <p:cNvPicPr>
            <a:picLocks noChangeAspect="1" noChangeArrowheads="1"/>
          </p:cNvPicPr>
          <p:nvPr/>
        </p:nvPicPr>
        <p:blipFill>
          <a:blip r:embed="rId10" cstate="print"/>
          <a:srcRect/>
          <a:stretch>
            <a:fillRect/>
          </a:stretch>
        </p:blipFill>
        <p:spPr bwMode="auto">
          <a:xfrm>
            <a:off x="7465123" y="5095875"/>
            <a:ext cx="459677" cy="542925"/>
          </a:xfrm>
          <a:prstGeom prst="rect">
            <a:avLst/>
          </a:prstGeom>
          <a:noFill/>
        </p:spPr>
      </p:pic>
      <p:sp>
        <p:nvSpPr>
          <p:cNvPr id="25" name="TextBox 24"/>
          <p:cNvSpPr txBox="1"/>
          <p:nvPr/>
        </p:nvSpPr>
        <p:spPr>
          <a:xfrm>
            <a:off x="8001000" y="5105400"/>
            <a:ext cx="1057862" cy="338554"/>
          </a:xfrm>
          <a:prstGeom prst="rect">
            <a:avLst/>
          </a:prstGeom>
          <a:noFill/>
        </p:spPr>
        <p:txBody>
          <a:bodyPr wrap="square" lIns="0" rIns="0">
            <a:spAutoFit/>
          </a:bodyPr>
          <a:lstStyle/>
          <a:p>
            <a:pPr>
              <a:spcAft>
                <a:spcPts val="0"/>
              </a:spcAft>
              <a:buClr>
                <a:srgbClr val="FFC000"/>
              </a:buClr>
              <a:defRPr/>
            </a:pPr>
            <a:r>
              <a:rPr lang="en-US" sz="800" b="1" dirty="0" smtClean="0">
                <a:solidFill>
                  <a:srgbClr val="0070C0"/>
                </a:solidFill>
                <a:latin typeface="Trebuchet MS" pitchFamily="34" charset="0"/>
                <a:ea typeface="ＭＳ Ｐゴシック" charset="-128"/>
              </a:rPr>
              <a:t>Bank Negara Malaysia “</a:t>
            </a:r>
            <a:r>
              <a:rPr lang="en-US" sz="800" b="1" dirty="0" err="1" smtClean="0">
                <a:solidFill>
                  <a:srgbClr val="0070C0"/>
                </a:solidFill>
                <a:latin typeface="Trebuchet MS" pitchFamily="34" charset="0"/>
                <a:ea typeface="ＭＳ Ｐゴシック" charset="-128"/>
              </a:rPr>
              <a:t>Emas</a:t>
            </a:r>
            <a:r>
              <a:rPr lang="en-US" sz="800" b="1" dirty="0" smtClean="0">
                <a:solidFill>
                  <a:srgbClr val="0070C0"/>
                </a:solidFill>
                <a:latin typeface="Trebuchet MS" pitchFamily="34" charset="0"/>
                <a:ea typeface="ＭＳ Ｐゴシック" charset="-128"/>
              </a:rPr>
              <a:t>” Status</a:t>
            </a:r>
            <a:endParaRPr lang="en-US" sz="800" dirty="0" smtClean="0">
              <a:latin typeface="Trebuchet MS" pitchFamily="34" charset="0"/>
              <a:ea typeface="ＭＳ Ｐゴシック" charset="-128"/>
            </a:endParaRPr>
          </a:p>
        </p:txBody>
      </p:sp>
      <p:pic>
        <p:nvPicPr>
          <p:cNvPr id="29" name="Picture 2"/>
          <p:cNvPicPr>
            <a:picLocks noChangeAspect="1" noChangeArrowheads="1"/>
          </p:cNvPicPr>
          <p:nvPr/>
        </p:nvPicPr>
        <p:blipFill>
          <a:blip r:embed="rId11" cstate="print"/>
          <a:srcRect/>
          <a:stretch>
            <a:fillRect/>
          </a:stretch>
        </p:blipFill>
        <p:spPr bwMode="auto">
          <a:xfrm>
            <a:off x="5634000" y="5782650"/>
            <a:ext cx="538200" cy="465750"/>
          </a:xfrm>
          <a:prstGeom prst="rect">
            <a:avLst/>
          </a:prstGeom>
          <a:noFill/>
          <a:ln w="9525">
            <a:noFill/>
            <a:miter lim="800000"/>
            <a:headEnd/>
            <a:tailEnd/>
          </a:ln>
          <a:effectLst/>
        </p:spPr>
      </p:pic>
      <p:sp>
        <p:nvSpPr>
          <p:cNvPr id="31" name="TextBox 30"/>
          <p:cNvSpPr txBox="1"/>
          <p:nvPr/>
        </p:nvSpPr>
        <p:spPr>
          <a:xfrm>
            <a:off x="6248400" y="5833646"/>
            <a:ext cx="1080121" cy="338554"/>
          </a:xfrm>
          <a:prstGeom prst="rect">
            <a:avLst/>
          </a:prstGeom>
          <a:noFill/>
        </p:spPr>
        <p:txBody>
          <a:bodyPr wrap="square" lIns="0" rIns="0">
            <a:spAutoFit/>
          </a:bodyPr>
          <a:lstStyle/>
          <a:p>
            <a:pPr>
              <a:spcAft>
                <a:spcPts val="0"/>
              </a:spcAft>
              <a:buClr>
                <a:srgbClr val="FFC000"/>
              </a:buClr>
              <a:defRPr/>
            </a:pPr>
            <a:r>
              <a:rPr lang="en-US" sz="800" b="1" dirty="0" smtClean="0">
                <a:solidFill>
                  <a:srgbClr val="0070C0"/>
                </a:solidFill>
                <a:latin typeface="Trebuchet MS" pitchFamily="34" charset="0"/>
                <a:ea typeface="ＭＳ Ｐゴシック" charset="-128"/>
              </a:rPr>
              <a:t>Best Corporate </a:t>
            </a:r>
            <a:r>
              <a:rPr lang="en-US" sz="800" b="1" dirty="0" err="1" smtClean="0">
                <a:solidFill>
                  <a:srgbClr val="0070C0"/>
                </a:solidFill>
                <a:latin typeface="Trebuchet MS" pitchFamily="34" charset="0"/>
                <a:ea typeface="ＭＳ Ｐゴシック" charset="-128"/>
              </a:rPr>
              <a:t>Sukuk</a:t>
            </a:r>
            <a:r>
              <a:rPr lang="en-US" sz="800" b="1" dirty="0" smtClean="0">
                <a:solidFill>
                  <a:srgbClr val="0070C0"/>
                </a:solidFill>
                <a:latin typeface="Trebuchet MS" pitchFamily="34" charset="0"/>
                <a:ea typeface="ＭＳ Ｐゴシック" charset="-128"/>
              </a:rPr>
              <a:t> / New </a:t>
            </a:r>
            <a:r>
              <a:rPr lang="en-US" sz="800" b="1" dirty="0" err="1" smtClean="0">
                <a:solidFill>
                  <a:srgbClr val="0070C0"/>
                </a:solidFill>
                <a:latin typeface="Trebuchet MS" pitchFamily="34" charset="0"/>
                <a:ea typeface="ＭＳ Ｐゴシック" charset="-128"/>
              </a:rPr>
              <a:t>Sukuk</a:t>
            </a:r>
            <a:r>
              <a:rPr lang="en-US" sz="800" b="1" dirty="0" smtClean="0">
                <a:solidFill>
                  <a:srgbClr val="0070C0"/>
                </a:solidFill>
                <a:latin typeface="Trebuchet MS" pitchFamily="34" charset="0"/>
                <a:ea typeface="ＭＳ Ｐゴシック" charset="-128"/>
              </a:rPr>
              <a:t> 2014</a:t>
            </a:r>
            <a:endParaRPr lang="en-US" sz="800" dirty="0" smtClean="0">
              <a:latin typeface="Trebuchet MS" pitchFamily="34" charset="0"/>
              <a:ea typeface="ＭＳ Ｐゴシック" charset="-128"/>
            </a:endParaRPr>
          </a:p>
        </p:txBody>
      </p:sp>
    </p:spTree>
    <p:extLst>
      <p:ext uri="{BB962C8B-B14F-4D97-AF65-F5344CB8AC3E}">
        <p14:creationId xmlns:p14="http://schemas.microsoft.com/office/powerpoint/2010/main" val="4282537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p:cNvSpPr>
          <p:nvPr/>
        </p:nvSpPr>
        <p:spPr bwMode="auto">
          <a:xfrm>
            <a:off x="327546" y="54592"/>
            <a:ext cx="6823881" cy="64293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USD Government-Linked Corporate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a:t>
            </a:r>
            <a:r>
              <a:rPr lang="en-US" sz="1600" b="1" dirty="0" err="1" smtClean="0">
                <a:solidFill>
                  <a:srgbClr val="0070C0"/>
                </a:solidFill>
                <a:latin typeface="Trebuchet MS" pitchFamily="34" charset="0"/>
              </a:rPr>
              <a:t>Exim</a:t>
            </a:r>
            <a:r>
              <a:rPr lang="en-US" sz="1600" b="1" dirty="0" smtClean="0">
                <a:solidFill>
                  <a:srgbClr val="0070C0"/>
                </a:solidFill>
                <a:latin typeface="Trebuchet MS" pitchFamily="34" charset="0"/>
              </a:rPr>
              <a:t> Sukuk Malaysia </a:t>
            </a:r>
            <a:r>
              <a:rPr lang="en-US" sz="1600" b="1" dirty="0" err="1" smtClean="0">
                <a:solidFill>
                  <a:srgbClr val="0070C0"/>
                </a:solidFill>
                <a:latin typeface="Trebuchet MS" pitchFamily="34" charset="0"/>
              </a:rPr>
              <a:t>Berhad’s</a:t>
            </a:r>
            <a:r>
              <a:rPr lang="en-US" sz="1600" b="1" dirty="0" smtClean="0">
                <a:solidFill>
                  <a:srgbClr val="0070C0"/>
                </a:solidFill>
                <a:latin typeface="Trebuchet MS" pitchFamily="34" charset="0"/>
              </a:rPr>
              <a:t> USD1.0 </a:t>
            </a:r>
            <a:r>
              <a:rPr lang="en-US" sz="1600" b="1" dirty="0">
                <a:solidFill>
                  <a:srgbClr val="0070C0"/>
                </a:solidFill>
                <a:latin typeface="Trebuchet MS" pitchFamily="34" charset="0"/>
              </a:rPr>
              <a:t>billion </a:t>
            </a:r>
            <a:r>
              <a:rPr lang="en-US" sz="1600" b="1" dirty="0" smtClean="0">
                <a:solidFill>
                  <a:srgbClr val="0070C0"/>
                </a:solidFill>
                <a:latin typeface="Trebuchet MS" pitchFamily="34" charset="0"/>
              </a:rPr>
              <a:t>Multi-Currency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Issuance </a:t>
            </a:r>
            <a:r>
              <a:rPr lang="en-US" sz="1600" b="1" dirty="0" err="1" smtClean="0">
                <a:solidFill>
                  <a:srgbClr val="0070C0"/>
                </a:solidFill>
                <a:latin typeface="Trebuchet MS" pitchFamily="34" charset="0"/>
              </a:rPr>
              <a:t>Programme</a:t>
            </a:r>
            <a:endParaRPr lang="en-US" sz="1600" b="1" dirty="0">
              <a:solidFill>
                <a:srgbClr val="0070C0"/>
              </a:solidFill>
              <a:latin typeface="Trebuchet MS" pitchFamily="34" charset="0"/>
            </a:endParaRPr>
          </a:p>
          <a:p>
            <a:pPr defTabSz="911225" eaLnBrk="0" hangingPunct="0"/>
            <a:r>
              <a:rPr lang="en-US" sz="1400" b="1" dirty="0" smtClean="0">
                <a:latin typeface="Trebuchet MS" pitchFamily="34" charset="0"/>
              </a:rPr>
              <a:t>The world’s first EXIM bank to issue USD sukuk</a:t>
            </a:r>
            <a:endParaRPr lang="en-US" sz="1400" b="1" dirty="0">
              <a:latin typeface="Trebuchet MS" pitchFamily="34" charset="0"/>
            </a:endParaRPr>
          </a:p>
        </p:txBody>
      </p:sp>
      <p:pic>
        <p:nvPicPr>
          <p:cNvPr id="22532" name="Picture 162" descr="TOMB 4.png"/>
          <p:cNvPicPr>
            <a:picLocks/>
          </p:cNvPicPr>
          <p:nvPr/>
        </p:nvPicPr>
        <p:blipFill>
          <a:blip r:embed="rId2" cstate="print"/>
          <a:srcRect/>
          <a:stretch>
            <a:fillRect/>
          </a:stretch>
        </p:blipFill>
        <p:spPr bwMode="auto">
          <a:xfrm>
            <a:off x="144463" y="811213"/>
            <a:ext cx="2065337" cy="2770187"/>
          </a:xfrm>
          <a:prstGeom prst="rect">
            <a:avLst/>
          </a:prstGeom>
          <a:noFill/>
          <a:ln w="9525">
            <a:noFill/>
            <a:miter lim="800000"/>
            <a:headEnd/>
            <a:tailEnd/>
          </a:ln>
        </p:spPr>
      </p:pic>
      <p:sp>
        <p:nvSpPr>
          <p:cNvPr id="22533" name="TextBox 24"/>
          <p:cNvSpPr txBox="1">
            <a:spLocks noChangeArrowheads="1"/>
          </p:cNvSpPr>
          <p:nvPr/>
        </p:nvSpPr>
        <p:spPr bwMode="auto">
          <a:xfrm>
            <a:off x="582084" y="874713"/>
            <a:ext cx="1127232" cy="430887"/>
          </a:xfrm>
          <a:prstGeom prst="rect">
            <a:avLst/>
          </a:prstGeom>
          <a:noFill/>
          <a:ln w="9525">
            <a:noFill/>
            <a:miter lim="800000"/>
            <a:headEnd/>
            <a:tailEnd/>
          </a:ln>
        </p:spPr>
        <p:txBody>
          <a:bodyPr wrap="none">
            <a:spAutoFit/>
          </a:bodyPr>
          <a:lstStyle/>
          <a:p>
            <a:pPr algn="ctr"/>
            <a:r>
              <a:rPr lang="en-US" sz="1100" dirty="0" smtClean="0">
                <a:latin typeface="Trebuchet MS" pitchFamily="34" charset="0"/>
              </a:rPr>
              <a:t>February 2014</a:t>
            </a:r>
            <a:endParaRPr lang="en-US" sz="1100" dirty="0">
              <a:latin typeface="Trebuchet MS" pitchFamily="34" charset="0"/>
            </a:endParaRPr>
          </a:p>
          <a:p>
            <a:pPr algn="ctr"/>
            <a:r>
              <a:rPr lang="en-US" sz="1100" dirty="0" smtClean="0">
                <a:latin typeface="Trebuchet MS" pitchFamily="34" charset="0"/>
              </a:rPr>
              <a:t>USD300 </a:t>
            </a:r>
            <a:r>
              <a:rPr lang="en-US" sz="1100" dirty="0">
                <a:latin typeface="Trebuchet MS" pitchFamily="34" charset="0"/>
              </a:rPr>
              <a:t>million</a:t>
            </a:r>
          </a:p>
        </p:txBody>
      </p:sp>
      <p:sp>
        <p:nvSpPr>
          <p:cNvPr id="22534" name="TextBox 25"/>
          <p:cNvSpPr txBox="1">
            <a:spLocks noChangeArrowheads="1"/>
          </p:cNvSpPr>
          <p:nvPr/>
        </p:nvSpPr>
        <p:spPr bwMode="auto">
          <a:xfrm>
            <a:off x="169863" y="1895566"/>
            <a:ext cx="1963737" cy="1615827"/>
          </a:xfrm>
          <a:prstGeom prst="rect">
            <a:avLst/>
          </a:prstGeom>
          <a:noFill/>
          <a:ln w="9525">
            <a:noFill/>
            <a:miter lim="800000"/>
            <a:headEnd/>
            <a:tailEnd/>
          </a:ln>
        </p:spPr>
        <p:txBody>
          <a:bodyPr>
            <a:spAutoFit/>
          </a:bodyPr>
          <a:lstStyle/>
          <a:p>
            <a:pPr algn="ctr"/>
            <a:r>
              <a:rPr lang="en-US" sz="1100" b="1" dirty="0" smtClean="0">
                <a:latin typeface="Trebuchet MS" pitchFamily="34" charset="0"/>
              </a:rPr>
              <a:t>EXIM SUKUK MALAYSIA </a:t>
            </a:r>
            <a:r>
              <a:rPr lang="en-US" sz="1100" b="1" dirty="0">
                <a:latin typeface="Trebuchet MS" pitchFamily="34" charset="0"/>
              </a:rPr>
              <a:t>BERHAD</a:t>
            </a:r>
          </a:p>
          <a:p>
            <a:pPr algn="ctr"/>
            <a:endParaRPr lang="en-US" sz="1100" dirty="0">
              <a:latin typeface="Trebuchet MS" pitchFamily="34" charset="0"/>
            </a:endParaRPr>
          </a:p>
          <a:p>
            <a:pPr algn="ctr"/>
            <a:r>
              <a:rPr lang="en-US" sz="1100" dirty="0">
                <a:latin typeface="Trebuchet MS" pitchFamily="34" charset="0"/>
              </a:rPr>
              <a:t>Joint Principal Adviser, Joint Lead Arranger, Joint Lead Manager, Joint </a:t>
            </a:r>
            <a:r>
              <a:rPr lang="en-US" sz="1100" dirty="0" err="1">
                <a:latin typeface="Trebuchet MS" pitchFamily="34" charset="0"/>
              </a:rPr>
              <a:t>Bookrunner</a:t>
            </a:r>
            <a:endParaRPr lang="en-US" sz="1100" dirty="0">
              <a:latin typeface="Trebuchet MS" pitchFamily="34" charset="0"/>
            </a:endParaRPr>
          </a:p>
          <a:p>
            <a:pPr algn="ctr"/>
            <a:endParaRPr lang="en-US" sz="1100" dirty="0">
              <a:latin typeface="Trebuchet MS" pitchFamily="34" charset="0"/>
            </a:endParaRPr>
          </a:p>
          <a:p>
            <a:pPr algn="ctr"/>
            <a:r>
              <a:rPr lang="en-US" sz="1100" dirty="0" smtClean="0">
                <a:latin typeface="Trebuchet MS" pitchFamily="34" charset="0"/>
              </a:rPr>
              <a:t>Sukuk</a:t>
            </a:r>
            <a:endParaRPr lang="en-US" sz="1100" dirty="0">
              <a:latin typeface="Trebuchet MS" pitchFamily="34" charset="0"/>
            </a:endParaRPr>
          </a:p>
        </p:txBody>
      </p:sp>
      <p:graphicFrame>
        <p:nvGraphicFramePr>
          <p:cNvPr id="8" name="Table 7"/>
          <p:cNvGraphicFramePr>
            <a:graphicFrameLocks noGrp="1"/>
          </p:cNvGraphicFramePr>
          <p:nvPr/>
        </p:nvGraphicFramePr>
        <p:xfrm>
          <a:off x="2303463" y="709613"/>
          <a:ext cx="3108960" cy="274278"/>
        </p:xfrm>
        <a:graphic>
          <a:graphicData uri="http://schemas.openxmlformats.org/drawingml/2006/table">
            <a:tbl>
              <a:tblPr firstRow="1" bandRow="1">
                <a:tableStyleId>{5C22544A-7EE6-4342-B048-85BDC9FD1C3A}</a:tableStyleId>
              </a:tblPr>
              <a:tblGrid>
                <a:gridCol w="3108960"/>
              </a:tblGrid>
              <a:tr h="268468">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Transaction Overview</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nvGraphicFramePr>
        <p:xfrm>
          <a:off x="200025" y="4191000"/>
          <a:ext cx="5212080" cy="274637"/>
        </p:xfrm>
        <a:graphic>
          <a:graphicData uri="http://schemas.openxmlformats.org/drawingml/2006/table">
            <a:tbl>
              <a:tblPr firstRow="1" bandRow="1">
                <a:tableStyleId>{5C22544A-7EE6-4342-B048-85BDC9FD1C3A}</a:tableStyleId>
              </a:tblPr>
              <a:tblGrid>
                <a:gridCol w="5212080"/>
              </a:tblGrid>
              <a:tr h="274637">
                <a:tc>
                  <a:txBody>
                    <a:bodyPr/>
                    <a:lstStyle/>
                    <a:p>
                      <a:pPr algn="ctr" fontAlgn="auto">
                        <a:spcBef>
                          <a:spcPts val="0"/>
                        </a:spcBef>
                        <a:spcAft>
                          <a:spcPts val="0"/>
                        </a:spcAft>
                        <a:defRPr/>
                      </a:pPr>
                      <a:r>
                        <a:rPr lang="en-US" sz="1200" b="1" dirty="0" smtClean="0">
                          <a:solidFill>
                            <a:schemeClr val="tx1"/>
                          </a:solidFill>
                          <a:latin typeface="Trebuchet MS" pitchFamily="34" charset="0"/>
                          <a:ea typeface="+mn-ea"/>
                          <a:cs typeface="Calibri"/>
                        </a:rPr>
                        <a:t>Transaction Highlights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11" name="Group 73"/>
          <p:cNvGraphicFramePr>
            <a:graphicFrameLocks noGrp="1"/>
          </p:cNvGraphicFramePr>
          <p:nvPr/>
        </p:nvGraphicFramePr>
        <p:xfrm>
          <a:off x="5527675" y="990600"/>
          <a:ext cx="3474720" cy="3131820"/>
        </p:xfrm>
        <a:graphic>
          <a:graphicData uri="http://schemas.openxmlformats.org/drawingml/2006/table">
            <a:tbl>
              <a:tblPr/>
              <a:tblGrid>
                <a:gridCol w="1348483"/>
                <a:gridCol w="2126237"/>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Trebuchet MS" pitchFamily="34" charset="0"/>
                        </a:rPr>
                        <a:t>Issuer</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rgbClr val="000000"/>
                          </a:solidFill>
                          <a:effectLst/>
                          <a:latin typeface="Trebuchet MS" pitchFamily="34" charset="0"/>
                        </a:rPr>
                        <a:t>EXIM Sukuk Malaysia </a:t>
                      </a:r>
                      <a:r>
                        <a:rPr kumimoji="0" lang="en-US" sz="1050" b="0" i="0" u="none" strike="noStrike" cap="none" normalizeH="0" baseline="0" dirty="0" err="1" smtClean="0">
                          <a:ln>
                            <a:noFill/>
                          </a:ln>
                          <a:solidFill>
                            <a:srgbClr val="000000"/>
                          </a:solidFill>
                          <a:effectLst/>
                          <a:latin typeface="Trebuchet MS" pitchFamily="34" charset="0"/>
                        </a:rPr>
                        <a:t>Berhad</a:t>
                      </a:r>
                      <a:endParaRPr kumimoji="0" lang="en-US" sz="1050" b="0" i="0" u="none" strike="noStrike" cap="none" normalizeH="0" baseline="0" dirty="0" smtClean="0">
                        <a:ln>
                          <a:noFill/>
                        </a:ln>
                        <a:solidFill>
                          <a:srgbClr val="000000"/>
                        </a:solidFill>
                        <a:effectLst/>
                        <a:latin typeface="Trebuchet MS" pitchFamily="34" charset="0"/>
                      </a:endParaRPr>
                    </a:p>
                  </a:txBody>
                  <a:tcPr marT="36576" marB="36576"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15036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Facility</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rgbClr val="000000"/>
                          </a:solidFill>
                          <a:effectLst/>
                          <a:latin typeface="Trebuchet MS" pitchFamily="34" charset="0"/>
                        </a:rPr>
                        <a:t>Multicurrency Sukuk Issuance </a:t>
                      </a:r>
                      <a:r>
                        <a:rPr kumimoji="0" lang="en-US" sz="1050" b="0" i="0" u="none" strike="noStrike" cap="none" normalizeH="0" baseline="0" dirty="0" err="1" smtClean="0">
                          <a:ln>
                            <a:noFill/>
                          </a:ln>
                          <a:solidFill>
                            <a:srgbClr val="000000"/>
                          </a:solidFill>
                          <a:effectLst/>
                          <a:latin typeface="Trebuchet MS" pitchFamily="34" charset="0"/>
                        </a:rPr>
                        <a:t>Programme</a:t>
                      </a:r>
                      <a:endParaRPr kumimoji="0" lang="en-US" sz="1050" b="0" i="0" u="none" strike="noStrike" cap="none" normalizeH="0" baseline="0" dirty="0" smtClean="0">
                        <a:ln>
                          <a:noFill/>
                        </a:ln>
                        <a:solidFill>
                          <a:srgbClr val="000000"/>
                        </a:solidFill>
                        <a:effectLst/>
                        <a:latin typeface="Trebuchet MS" pitchFamily="34" charset="0"/>
                      </a:endParaRPr>
                    </a:p>
                  </a:txBody>
                  <a:tcPr marT="36576" marB="36576"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16751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Programme Size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Trebuchet MS" pitchFamily="34" charset="0"/>
                        </a:rPr>
                        <a:t>USD1.0 billion</a:t>
                      </a:r>
                    </a:p>
                  </a:txBody>
                  <a:tcPr marT="36576" marB="36576"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317211">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Programme Tenure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1" fontAlgn="t" latinLnBrk="0" hangingPunct="1">
                        <a:lnSpc>
                          <a:spcPct val="100000"/>
                        </a:lnSpc>
                        <a:spcBef>
                          <a:spcPct val="0"/>
                        </a:spcBef>
                        <a:spcAft>
                          <a:spcPct val="0"/>
                        </a:spcAft>
                        <a:buClrTx/>
                        <a:buSzTx/>
                        <a:buFontTx/>
                        <a:buNone/>
                        <a:tabLst/>
                        <a:defRPr/>
                      </a:pPr>
                      <a:r>
                        <a:rPr kumimoji="0" lang="en-GB" sz="1050" b="0" i="0" u="none" strike="noStrike" cap="none" normalizeH="0" baseline="0" dirty="0" smtClean="0">
                          <a:ln>
                            <a:noFill/>
                          </a:ln>
                          <a:solidFill>
                            <a:srgbClr val="000000"/>
                          </a:solidFill>
                          <a:effectLst/>
                          <a:latin typeface="Trebuchet MS" pitchFamily="34" charset="0"/>
                        </a:rPr>
                        <a:t>Perpetual</a:t>
                      </a:r>
                    </a:p>
                  </a:txBody>
                  <a:tcPr marT="36576" marB="36576"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Issuance Size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rebuchet MS" pitchFamily="34" charset="0"/>
                        </a:rPr>
                        <a:t>USD300 million</a:t>
                      </a:r>
                    </a:p>
                  </a:txBody>
                  <a:tcPr marT="36576" marB="36576" anchor="ctr"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Issuance Tenure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c>
                  <a:txBody>
                    <a:bodyPr/>
                    <a:lstStyle/>
                    <a:p>
                      <a:r>
                        <a:rPr lang="en-US" sz="1050" kern="1200" dirty="0" smtClean="0">
                          <a:solidFill>
                            <a:schemeClr val="dk1"/>
                          </a:solidFill>
                          <a:latin typeface="Trebuchet MS" pitchFamily="34" charset="0"/>
                          <a:ea typeface="+mn-ea"/>
                          <a:cs typeface="+mn-cs"/>
                        </a:rPr>
                        <a:t>5 years</a:t>
                      </a:r>
                    </a:p>
                  </a:txBody>
                  <a:tcPr marT="36576" marB="36576"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Issuance Date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050" b="0" i="0" u="none" strike="noStrike" cap="none" normalizeH="0" baseline="0" dirty="0" smtClean="0">
                          <a:ln>
                            <a:noFill/>
                          </a:ln>
                          <a:solidFill>
                            <a:schemeClr val="tx1"/>
                          </a:solidFill>
                          <a:effectLst/>
                          <a:latin typeface="Trebuchet MS" pitchFamily="34" charset="0"/>
                        </a:rPr>
                        <a:t>19 February 2014</a:t>
                      </a:r>
                    </a:p>
                  </a:txBody>
                  <a:tcPr marT="36576" marB="36576"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Rating</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050" dirty="0" smtClean="0">
                          <a:latin typeface="Trebuchet MS" pitchFamily="34" charset="0"/>
                        </a:rPr>
                        <a:t>A- by Fitch Ratings and A3 by Moody's</a:t>
                      </a:r>
                      <a:endParaRPr lang="en-US" sz="1050" kern="1200" dirty="0" smtClean="0">
                        <a:solidFill>
                          <a:schemeClr val="dk1"/>
                        </a:solidFill>
                        <a:latin typeface="Trebuchet MS" pitchFamily="34" charset="0"/>
                        <a:ea typeface="+mn-ea"/>
                        <a:cs typeface="+mn-cs"/>
                      </a:endParaRPr>
                    </a:p>
                  </a:txBody>
                  <a:tcPr marT="36576" marB="36576"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Trebuchet MS" pitchFamily="34" charset="0"/>
                        </a:rPr>
                        <a:t>Mode of Issuance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050" kern="1200" dirty="0" err="1" smtClean="0">
                          <a:solidFill>
                            <a:schemeClr val="dk1"/>
                          </a:solidFill>
                          <a:latin typeface="Trebuchet MS" pitchFamily="34" charset="0"/>
                          <a:ea typeface="+mn-ea"/>
                          <a:cs typeface="+mn-cs"/>
                        </a:rPr>
                        <a:t>Bookbuilding</a:t>
                      </a:r>
                      <a:endParaRPr lang="en-US" sz="1050" kern="1200" dirty="0" smtClean="0">
                        <a:solidFill>
                          <a:schemeClr val="dk1"/>
                        </a:solidFill>
                        <a:latin typeface="Trebuchet MS" pitchFamily="34" charset="0"/>
                        <a:ea typeface="+mn-ea"/>
                        <a:cs typeface="+mn-cs"/>
                      </a:endParaRPr>
                    </a:p>
                  </a:txBody>
                  <a:tcPr marT="36576" marB="36576"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err="1" smtClean="0">
                          <a:ln>
                            <a:noFill/>
                          </a:ln>
                          <a:solidFill>
                            <a:srgbClr val="000000"/>
                          </a:solidFill>
                          <a:effectLst/>
                          <a:latin typeface="Trebuchet MS" pitchFamily="34" charset="0"/>
                        </a:rPr>
                        <a:t>Maybank</a:t>
                      </a:r>
                      <a:r>
                        <a:rPr kumimoji="0" lang="en-GB" sz="1050" b="1" i="0" u="none" strike="noStrike" cap="none" normalizeH="0" baseline="0" dirty="0" smtClean="0">
                          <a:ln>
                            <a:noFill/>
                          </a:ln>
                          <a:solidFill>
                            <a:srgbClr val="000000"/>
                          </a:solidFill>
                          <a:effectLst/>
                          <a:latin typeface="Trebuchet MS" pitchFamily="34" charset="0"/>
                        </a:rPr>
                        <a:t> KE’s Role</a:t>
                      </a:r>
                    </a:p>
                  </a:txBody>
                  <a:tcPr marT="36576" marB="36576" anchor="ctr" horzOverflow="overflow">
                    <a:lnL w="3175" cap="flat" cmpd="sng" algn="ctr">
                      <a:noFill/>
                      <a:prstDash val="solid"/>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1050" b="0" i="0" u="none" strike="noStrike" cap="none" normalizeH="0" baseline="0" dirty="0" smtClean="0">
                          <a:ln>
                            <a:noFill/>
                          </a:ln>
                          <a:solidFill>
                            <a:schemeClr val="tx1"/>
                          </a:solidFill>
                          <a:effectLst/>
                          <a:latin typeface="Trebuchet MS" pitchFamily="34" charset="0"/>
                        </a:rPr>
                        <a:t>Joint Principal Adviser, Joint Lead Arranger, Joint Lead Manager, Joint </a:t>
                      </a:r>
                      <a:r>
                        <a:rPr kumimoji="0" lang="en-US" sz="1050" b="0" i="0" u="none" strike="noStrike" cap="none" normalizeH="0" baseline="0" dirty="0" err="1" smtClean="0">
                          <a:ln>
                            <a:noFill/>
                          </a:ln>
                          <a:solidFill>
                            <a:schemeClr val="tx1"/>
                          </a:solidFill>
                          <a:effectLst/>
                          <a:latin typeface="Trebuchet MS" pitchFamily="34" charset="0"/>
                        </a:rPr>
                        <a:t>Bookrunner</a:t>
                      </a:r>
                      <a:endParaRPr kumimoji="0" lang="en-US" sz="1050" b="0" i="0" u="none" strike="noStrike" cap="none" normalizeH="0" baseline="0" dirty="0" smtClean="0">
                        <a:ln>
                          <a:noFill/>
                        </a:ln>
                        <a:solidFill>
                          <a:schemeClr val="tx1"/>
                        </a:solidFill>
                        <a:effectLst/>
                        <a:latin typeface="Trebuchet MS" pitchFamily="34" charset="0"/>
                      </a:endParaRPr>
                    </a:p>
                  </a:txBody>
                  <a:tcPr marT="36576" marB="36576" horzOverflow="overflow">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2" name="Table 11"/>
          <p:cNvGraphicFramePr>
            <a:graphicFrameLocks noGrp="1"/>
          </p:cNvGraphicFramePr>
          <p:nvPr/>
        </p:nvGraphicFramePr>
        <p:xfrm>
          <a:off x="5527675" y="4191000"/>
          <a:ext cx="3474720" cy="279400"/>
        </p:xfrm>
        <a:graphic>
          <a:graphicData uri="http://schemas.openxmlformats.org/drawingml/2006/table">
            <a:tbl>
              <a:tblPr firstRow="1" bandRow="1">
                <a:tableStyleId>{5C22544A-7EE6-4342-B048-85BDC9FD1C3A}</a:tableStyleId>
              </a:tblPr>
              <a:tblGrid>
                <a:gridCol w="3474720"/>
              </a:tblGrid>
              <a:tr h="279400">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Distribution Analysis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sp>
        <p:nvSpPr>
          <p:cNvPr id="22573" name="TextBox 16"/>
          <p:cNvSpPr txBox="1">
            <a:spLocks noChangeArrowheads="1"/>
          </p:cNvSpPr>
          <p:nvPr/>
        </p:nvSpPr>
        <p:spPr bwMode="auto">
          <a:xfrm>
            <a:off x="60325" y="4502150"/>
            <a:ext cx="5513388" cy="1844675"/>
          </a:xfrm>
          <a:prstGeom prst="rect">
            <a:avLst/>
          </a:prstGeom>
          <a:noFill/>
          <a:ln w="9525">
            <a:noFill/>
            <a:miter lim="800000"/>
            <a:headEnd/>
            <a:tailEnd/>
          </a:ln>
        </p:spPr>
        <p:txBody>
          <a:bodyPr lIns="0" rIns="180000" bIns="0"/>
          <a:lstStyle/>
          <a:p>
            <a:pPr marL="344488" lvl="1" indent="-225425" algn="just">
              <a:spcBef>
                <a:spcPts val="300"/>
              </a:spcBef>
              <a:spcAft>
                <a:spcPts val="300"/>
              </a:spcAft>
              <a:buFont typeface="Wingdings" pitchFamily="2" charset="2"/>
              <a:buChar char="§"/>
            </a:pPr>
            <a:r>
              <a:rPr lang="en-US" sz="1100" dirty="0" smtClean="0">
                <a:latin typeface="Trebuchet MS" pitchFamily="34" charset="0"/>
              </a:rPr>
              <a:t>The world’s first EXIM bank to issue USD sukuk.</a:t>
            </a:r>
          </a:p>
          <a:p>
            <a:pPr marL="344488" lvl="1" indent="-225425" algn="just">
              <a:spcBef>
                <a:spcPts val="300"/>
              </a:spcBef>
              <a:spcAft>
                <a:spcPts val="300"/>
              </a:spcAft>
              <a:buFont typeface="Wingdings" pitchFamily="2" charset="2"/>
              <a:buChar char="§"/>
            </a:pPr>
            <a:r>
              <a:rPr lang="en-US" sz="1100" dirty="0" smtClean="0">
                <a:latin typeface="Trebuchet MS" pitchFamily="34" charset="0"/>
              </a:rPr>
              <a:t>The inaugural Sukuk offering was priced at 140 basis points over US Treasuries (UST), which is equivalent to an all-in yield of 2.874% per annum, which was tightened from the initial price guidance of 165 basis points over UST.</a:t>
            </a:r>
          </a:p>
          <a:p>
            <a:pPr marL="344488" lvl="1" indent="-225425" algn="just">
              <a:spcBef>
                <a:spcPts val="300"/>
              </a:spcBef>
              <a:spcAft>
                <a:spcPts val="300"/>
              </a:spcAft>
              <a:buFont typeface="Wingdings" pitchFamily="2" charset="2"/>
              <a:buChar char="§"/>
            </a:pPr>
            <a:r>
              <a:rPr lang="en-US" sz="1100" dirty="0" smtClean="0">
                <a:solidFill>
                  <a:srgbClr val="000000"/>
                </a:solidFill>
                <a:latin typeface="Trebuchet MS" pitchFamily="34" charset="0"/>
              </a:rPr>
              <a:t>The Sukuk was executed intra-day following strong investor demand. The Sukuk was oversubscribed by approximately 10.6 times, attracting more than USD3.0 billion orders and was fully distributed to over 185 Islamic and conventional investors.</a:t>
            </a:r>
            <a:r>
              <a:rPr lang="en-US" sz="1100" dirty="0" smtClean="0">
                <a:latin typeface="Trebuchet MS" pitchFamily="34" charset="0"/>
              </a:rPr>
              <a:t> </a:t>
            </a:r>
            <a:endParaRPr lang="en-US" sz="1100" dirty="0">
              <a:solidFill>
                <a:srgbClr val="000000"/>
              </a:solidFill>
              <a:latin typeface="Trebuchet MS" pitchFamily="34" charset="0"/>
            </a:endParaRPr>
          </a:p>
        </p:txBody>
      </p:sp>
      <p:sp>
        <p:nvSpPr>
          <p:cNvPr id="22574" name="TextBox 16"/>
          <p:cNvSpPr txBox="1">
            <a:spLocks noChangeArrowheads="1"/>
          </p:cNvSpPr>
          <p:nvPr/>
        </p:nvSpPr>
        <p:spPr bwMode="auto">
          <a:xfrm>
            <a:off x="2270125" y="1042988"/>
            <a:ext cx="3292475" cy="2957512"/>
          </a:xfrm>
          <a:prstGeom prst="rect">
            <a:avLst/>
          </a:prstGeom>
          <a:noFill/>
          <a:ln w="9525">
            <a:noFill/>
            <a:miter lim="800000"/>
            <a:headEnd/>
            <a:tailEnd/>
          </a:ln>
        </p:spPr>
        <p:txBody>
          <a:bodyPr lIns="0" rIns="180000" bIns="0"/>
          <a:lstStyle/>
          <a:p>
            <a:pPr marL="344488" lvl="1" indent="-225425" algn="just">
              <a:spcBef>
                <a:spcPts val="300"/>
              </a:spcBef>
              <a:spcAft>
                <a:spcPts val="600"/>
              </a:spcAft>
              <a:buFont typeface="Wingdings" pitchFamily="2" charset="2"/>
              <a:buChar char="§"/>
            </a:pPr>
            <a:r>
              <a:rPr lang="en-US" sz="1100" dirty="0" smtClean="0">
                <a:latin typeface="Trebuchet MS" pitchFamily="34" charset="0"/>
              </a:rPr>
              <a:t>On 19 February 2014, Export-Import Bank of Malaysia </a:t>
            </a:r>
            <a:r>
              <a:rPr lang="en-US" sz="1100" dirty="0" err="1" smtClean="0">
                <a:latin typeface="Trebuchet MS" pitchFamily="34" charset="0"/>
              </a:rPr>
              <a:t>Berhad</a:t>
            </a:r>
            <a:r>
              <a:rPr lang="en-US" sz="1100" dirty="0" smtClean="0">
                <a:latin typeface="Trebuchet MS" pitchFamily="34" charset="0"/>
              </a:rPr>
              <a:t> (“</a:t>
            </a:r>
            <a:r>
              <a:rPr lang="en-US" sz="1100" b="1" dirty="0" smtClean="0">
                <a:latin typeface="Trebuchet MS" pitchFamily="34" charset="0"/>
              </a:rPr>
              <a:t>MEXIM</a:t>
            </a:r>
            <a:r>
              <a:rPr lang="en-US" sz="1100" dirty="0" smtClean="0">
                <a:latin typeface="Trebuchet MS" pitchFamily="34" charset="0"/>
              </a:rPr>
              <a:t>”) issued its USD300.0 million, 5-year </a:t>
            </a:r>
            <a:r>
              <a:rPr lang="en-US" sz="1100" dirty="0" err="1" smtClean="0">
                <a:latin typeface="Trebuchet MS" pitchFamily="34" charset="0"/>
              </a:rPr>
              <a:t>Reg</a:t>
            </a:r>
            <a:r>
              <a:rPr lang="en-US" sz="1100" dirty="0" smtClean="0">
                <a:latin typeface="Trebuchet MS" pitchFamily="34" charset="0"/>
              </a:rPr>
              <a:t>-S Sukuk (“</a:t>
            </a:r>
            <a:r>
              <a:rPr lang="en-US" sz="1100" b="1" dirty="0" smtClean="0">
                <a:latin typeface="Trebuchet MS" pitchFamily="34" charset="0"/>
              </a:rPr>
              <a:t>Sukuk</a:t>
            </a:r>
            <a:r>
              <a:rPr lang="en-US" sz="1100" dirty="0" smtClean="0">
                <a:latin typeface="Trebuchet MS" pitchFamily="34" charset="0"/>
              </a:rPr>
              <a:t>”) issuance via EXIM Sukuk Malaysia </a:t>
            </a:r>
            <a:r>
              <a:rPr lang="en-US" sz="1100" dirty="0" err="1" smtClean="0">
                <a:latin typeface="Trebuchet MS" pitchFamily="34" charset="0"/>
              </a:rPr>
              <a:t>Berhad</a:t>
            </a:r>
            <a:r>
              <a:rPr lang="en-US" sz="1100" dirty="0" smtClean="0">
                <a:latin typeface="Trebuchet MS" pitchFamily="34" charset="0"/>
              </a:rPr>
              <a:t>, pursuant to its USD1.0 billion Multicurrency Sukuk Issuance </a:t>
            </a:r>
            <a:r>
              <a:rPr lang="en-US" sz="1100" dirty="0" err="1" smtClean="0">
                <a:latin typeface="Trebuchet MS" pitchFamily="34" charset="0"/>
              </a:rPr>
              <a:t>Programme</a:t>
            </a:r>
            <a:r>
              <a:rPr lang="en-US" sz="1100" dirty="0" smtClean="0">
                <a:latin typeface="Trebuchet MS" pitchFamily="34" charset="0"/>
              </a:rPr>
              <a:t> (the “</a:t>
            </a:r>
            <a:r>
              <a:rPr lang="en-US" sz="1100" b="1" dirty="0" err="1" smtClean="0">
                <a:latin typeface="Trebuchet MS" pitchFamily="34" charset="0"/>
              </a:rPr>
              <a:t>Programme</a:t>
            </a:r>
            <a:r>
              <a:rPr lang="en-US" sz="1100" dirty="0" smtClean="0">
                <a:latin typeface="Trebuchet MS" pitchFamily="34" charset="0"/>
              </a:rPr>
              <a:t>”). </a:t>
            </a:r>
          </a:p>
          <a:p>
            <a:pPr marL="344488" lvl="1" indent="-225425" algn="just">
              <a:spcBef>
                <a:spcPts val="300"/>
              </a:spcBef>
              <a:spcAft>
                <a:spcPts val="600"/>
              </a:spcAft>
              <a:buFont typeface="Wingdings" pitchFamily="2" charset="2"/>
              <a:buChar char="§"/>
            </a:pPr>
            <a:r>
              <a:rPr lang="en-US" sz="1100" dirty="0" smtClean="0">
                <a:latin typeface="Trebuchet MS" pitchFamily="34" charset="0"/>
              </a:rPr>
              <a:t>The Sukuk is structured under the </a:t>
            </a:r>
            <a:r>
              <a:rPr lang="en-US" sz="1100" dirty="0" err="1" smtClean="0">
                <a:latin typeface="Trebuchet MS" pitchFamily="34" charset="0"/>
              </a:rPr>
              <a:t>Shariah</a:t>
            </a:r>
            <a:r>
              <a:rPr lang="en-US" sz="1100" dirty="0" smtClean="0">
                <a:latin typeface="Trebuchet MS" pitchFamily="34" charset="0"/>
              </a:rPr>
              <a:t> principle of </a:t>
            </a:r>
            <a:r>
              <a:rPr lang="en-US" sz="1100" dirty="0" err="1" smtClean="0">
                <a:latin typeface="Trebuchet MS" pitchFamily="34" charset="0"/>
              </a:rPr>
              <a:t>Wakala</a:t>
            </a:r>
            <a:r>
              <a:rPr lang="en-US" sz="1100" dirty="0" smtClean="0">
                <a:latin typeface="Trebuchet MS" pitchFamily="34" charset="0"/>
              </a:rPr>
              <a:t> comprising of a tangible asset component; and a </a:t>
            </a:r>
            <a:r>
              <a:rPr lang="en-US" sz="1100" dirty="0" err="1" smtClean="0">
                <a:latin typeface="Trebuchet MS" pitchFamily="34" charset="0"/>
              </a:rPr>
              <a:t>Murabaha</a:t>
            </a:r>
            <a:r>
              <a:rPr lang="en-US" sz="1100" dirty="0" smtClean="0">
                <a:latin typeface="Trebuchet MS" pitchFamily="34" charset="0"/>
              </a:rPr>
              <a:t> receivable component arising from a sale of </a:t>
            </a:r>
            <a:r>
              <a:rPr lang="en-US" sz="1100" dirty="0" err="1" smtClean="0">
                <a:latin typeface="Trebuchet MS" pitchFamily="34" charset="0"/>
              </a:rPr>
              <a:t>Shariah</a:t>
            </a:r>
            <a:r>
              <a:rPr lang="en-US" sz="1100" dirty="0" smtClean="0">
                <a:latin typeface="Trebuchet MS" pitchFamily="34" charset="0"/>
              </a:rPr>
              <a:t>-compliant commodities. </a:t>
            </a:r>
          </a:p>
          <a:p>
            <a:pPr marL="344488" lvl="1" indent="-225425" algn="just">
              <a:spcBef>
                <a:spcPts val="300"/>
              </a:spcBef>
              <a:spcAft>
                <a:spcPts val="600"/>
              </a:spcAft>
              <a:buFont typeface="Wingdings" pitchFamily="2" charset="2"/>
              <a:buChar char="§"/>
            </a:pPr>
            <a:r>
              <a:rPr lang="en-US" sz="1100" dirty="0" smtClean="0">
                <a:latin typeface="Trebuchet MS" pitchFamily="34" charset="0"/>
              </a:rPr>
              <a:t>The issue was accorded credit ratings of A- by Fitch Ratings and A3 by Moody's, which are on par with the Malaysian sovereign ratings. </a:t>
            </a:r>
          </a:p>
          <a:p>
            <a:pPr marL="344488" lvl="1" indent="-225425" algn="just">
              <a:spcBef>
                <a:spcPts val="300"/>
              </a:spcBef>
              <a:spcAft>
                <a:spcPts val="600"/>
              </a:spcAft>
              <a:buFont typeface="Wingdings" pitchFamily="2" charset="2"/>
              <a:buChar char="§"/>
            </a:pPr>
            <a:endParaRPr lang="en-US" sz="1100" dirty="0">
              <a:latin typeface="Trebuchet MS" pitchFamily="34" charset="0"/>
            </a:endParaRPr>
          </a:p>
          <a:p>
            <a:pPr marL="344488" lvl="1" indent="-225425" algn="just">
              <a:spcBef>
                <a:spcPts val="300"/>
              </a:spcBef>
              <a:spcAft>
                <a:spcPts val="600"/>
              </a:spcAft>
              <a:buFont typeface="Wingdings" pitchFamily="2" charset="2"/>
              <a:buChar char="§"/>
            </a:pPr>
            <a:endParaRPr lang="en-US" sz="1100" dirty="0">
              <a:latin typeface="Trebuchet MS" pitchFamily="34" charset="0"/>
            </a:endParaRPr>
          </a:p>
          <a:p>
            <a:pPr marL="344488" lvl="1" indent="-225425" algn="just">
              <a:spcBef>
                <a:spcPts val="300"/>
              </a:spcBef>
              <a:spcAft>
                <a:spcPts val="600"/>
              </a:spcAft>
              <a:buFont typeface="Wingdings" pitchFamily="2" charset="2"/>
              <a:buChar char="§"/>
            </a:pPr>
            <a:endParaRPr lang="en-US" sz="1100" dirty="0">
              <a:latin typeface="Trebuchet MS" pitchFamily="34" charset="0"/>
            </a:endParaRPr>
          </a:p>
        </p:txBody>
      </p:sp>
      <p:graphicFrame>
        <p:nvGraphicFramePr>
          <p:cNvPr id="21" name="Table 20"/>
          <p:cNvGraphicFramePr>
            <a:graphicFrameLocks noGrp="1"/>
          </p:cNvGraphicFramePr>
          <p:nvPr/>
        </p:nvGraphicFramePr>
        <p:xfrm>
          <a:off x="5527675" y="688975"/>
          <a:ext cx="3474720" cy="279400"/>
        </p:xfrm>
        <a:graphic>
          <a:graphicData uri="http://schemas.openxmlformats.org/drawingml/2006/table">
            <a:tbl>
              <a:tblPr firstRow="1" bandRow="1">
                <a:tableStyleId>{5C22544A-7EE6-4342-B048-85BDC9FD1C3A}</a:tableStyleId>
              </a:tblPr>
              <a:tblGrid>
                <a:gridCol w="3474720"/>
              </a:tblGrid>
              <a:tr h="279400">
                <a:tc>
                  <a:txBody>
                    <a:bodyPr/>
                    <a:lstStyle/>
                    <a:p>
                      <a:pPr algn="ctr" fontAlgn="auto">
                        <a:spcBef>
                          <a:spcPts val="0"/>
                        </a:spcBef>
                        <a:spcAft>
                          <a:spcPts val="0"/>
                        </a:spcAft>
                        <a:defRPr/>
                      </a:pPr>
                      <a:r>
                        <a:rPr lang="en-US" sz="1200" b="1" baseline="0" dirty="0" smtClean="0">
                          <a:solidFill>
                            <a:schemeClr val="tx1"/>
                          </a:solidFill>
                          <a:latin typeface="Trebuchet MS" pitchFamily="34" charset="0"/>
                          <a:ea typeface="+mn-ea"/>
                          <a:cs typeface="Calibri"/>
                        </a:rPr>
                        <a:t>Transaction Details</a:t>
                      </a:r>
                      <a:endParaRPr lang="en-US" sz="1200" b="1" dirty="0">
                        <a:solidFill>
                          <a:schemeClr val="tx1"/>
                        </a:solidFill>
                        <a:latin typeface="Trebuchet MS" pitchFamily="34" charset="0"/>
                        <a:ea typeface="+mn-ea"/>
                        <a:cs typeface="Calibri"/>
                      </a:endParaRPr>
                    </a:p>
                  </a:txBody>
                  <a:tcPr marL="99060" marR="99060" marT="45699" marB="45699">
                    <a:lnB w="19050" cap="flat" cmpd="sng" algn="ctr">
                      <a:solidFill>
                        <a:srgbClr val="A6A6A6"/>
                      </a:solidFill>
                      <a:prstDash val="solid"/>
                      <a:round/>
                      <a:headEnd type="none" w="med" len="med"/>
                      <a:tailEnd type="none" w="med" len="med"/>
                    </a:lnB>
                    <a:noFill/>
                  </a:tcPr>
                </a:tc>
              </a:tr>
            </a:tbl>
          </a:graphicData>
        </a:graphic>
      </p:graphicFrame>
      <p:pic>
        <p:nvPicPr>
          <p:cNvPr id="2051" name="Picture 3"/>
          <p:cNvPicPr>
            <a:picLocks noChangeAspect="1" noChangeArrowheads="1"/>
          </p:cNvPicPr>
          <p:nvPr/>
        </p:nvPicPr>
        <p:blipFill>
          <a:blip r:embed="rId3" cstate="print"/>
          <a:srcRect l="11746" t="8823" r="104" b="8132"/>
          <a:stretch>
            <a:fillRect/>
          </a:stretch>
        </p:blipFill>
        <p:spPr bwMode="auto">
          <a:xfrm>
            <a:off x="5867400" y="4648200"/>
            <a:ext cx="2867960" cy="1625606"/>
          </a:xfrm>
          <a:prstGeom prst="rect">
            <a:avLst/>
          </a:prstGeom>
          <a:noFill/>
          <a:ln w="9525">
            <a:noFill/>
            <a:miter lim="800000"/>
            <a:headEnd/>
            <a:tailEnd/>
          </a:ln>
          <a:effectLst/>
        </p:spPr>
      </p:pic>
      <p:pic>
        <p:nvPicPr>
          <p:cNvPr id="16" name="Picture 15" descr="http://2.bp.blogspot.com/_vfmsQiwqihc/R7EHI7RHUfI/AAAAAAAADw8/QBjlwqj-xY0/s400/exim+bank.gif"/>
          <p:cNvPicPr>
            <a:picLocks noChangeAspect="1"/>
          </p:cNvPicPr>
          <p:nvPr/>
        </p:nvPicPr>
        <p:blipFill>
          <a:blip r:embed="rId4" cstate="print"/>
          <a:srcRect r="45219"/>
          <a:stretch>
            <a:fillRect/>
          </a:stretch>
        </p:blipFill>
        <p:spPr bwMode="auto">
          <a:xfrm>
            <a:off x="899592" y="1274614"/>
            <a:ext cx="472602" cy="682327"/>
          </a:xfrm>
          <a:prstGeom prst="rect">
            <a:avLst/>
          </a:prstGeom>
          <a:noFill/>
          <a:ln w="9525">
            <a:noFill/>
            <a:miter lim="800000"/>
            <a:headEnd/>
            <a:tailEnd/>
          </a:ln>
        </p:spPr>
      </p:pic>
    </p:spTree>
    <p:extLst>
      <p:ext uri="{BB962C8B-B14F-4D97-AF65-F5344CB8AC3E}">
        <p14:creationId xmlns:p14="http://schemas.microsoft.com/office/powerpoint/2010/main" val="681617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p:cNvSpPr>
          <p:nvPr/>
        </p:nvSpPr>
        <p:spPr bwMode="auto">
          <a:xfrm>
            <a:off x="265209" y="40944"/>
            <a:ext cx="6966859"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defRPr>
            </a:lvl1pPr>
            <a:lvl2pPr marL="742950" indent="-285750" defTabSz="911225">
              <a:defRPr>
                <a:solidFill>
                  <a:schemeClr val="tx1"/>
                </a:solidFill>
                <a:latin typeface="Calibri" panose="020F0502020204030204" pitchFamily="34" charset="0"/>
              </a:defRPr>
            </a:lvl2pPr>
            <a:lvl3pPr marL="1143000" indent="-228600" defTabSz="911225">
              <a:defRPr>
                <a:solidFill>
                  <a:schemeClr val="tx1"/>
                </a:solidFill>
                <a:latin typeface="Calibri" panose="020F0502020204030204" pitchFamily="34" charset="0"/>
              </a:defRPr>
            </a:lvl3pPr>
            <a:lvl4pPr marL="1600200" indent="-228600" defTabSz="911225">
              <a:defRPr>
                <a:solidFill>
                  <a:schemeClr val="tx1"/>
                </a:solidFill>
                <a:latin typeface="Calibri" panose="020F0502020204030204" pitchFamily="34" charset="0"/>
              </a:defRPr>
            </a:lvl4pPr>
            <a:lvl5pPr marL="2057400" indent="-228600" defTabSz="911225">
              <a:defRPr>
                <a:solidFill>
                  <a:schemeClr val="tx1"/>
                </a:solidFill>
                <a:latin typeface="Calibri" panose="020F0502020204030204" pitchFamily="34" charset="0"/>
              </a:defRPr>
            </a:lvl5pPr>
            <a:lvl6pPr marL="2514600" indent="-228600" defTabSz="911225" fontAlgn="base">
              <a:spcBef>
                <a:spcPct val="0"/>
              </a:spcBef>
              <a:spcAft>
                <a:spcPct val="0"/>
              </a:spcAft>
              <a:defRPr>
                <a:solidFill>
                  <a:schemeClr val="tx1"/>
                </a:solidFill>
                <a:latin typeface="Calibri" panose="020F0502020204030204" pitchFamily="34" charset="0"/>
              </a:defRPr>
            </a:lvl6pPr>
            <a:lvl7pPr marL="2971800" indent="-228600" defTabSz="911225" fontAlgn="base">
              <a:spcBef>
                <a:spcPct val="0"/>
              </a:spcBef>
              <a:spcAft>
                <a:spcPct val="0"/>
              </a:spcAft>
              <a:defRPr>
                <a:solidFill>
                  <a:schemeClr val="tx1"/>
                </a:solidFill>
                <a:latin typeface="Calibri" panose="020F0502020204030204" pitchFamily="34" charset="0"/>
              </a:defRPr>
            </a:lvl7pPr>
            <a:lvl8pPr marL="3429000" indent="-228600" defTabSz="911225" fontAlgn="base">
              <a:spcBef>
                <a:spcPct val="0"/>
              </a:spcBef>
              <a:spcAft>
                <a:spcPct val="0"/>
              </a:spcAft>
              <a:defRPr>
                <a:solidFill>
                  <a:schemeClr val="tx1"/>
                </a:solidFill>
                <a:latin typeface="Calibri" panose="020F0502020204030204" pitchFamily="34" charset="0"/>
              </a:defRPr>
            </a:lvl8pPr>
            <a:lvl9pPr marL="3886200" indent="-228600" defTabSz="911225" fontAlgn="base">
              <a:spcBef>
                <a:spcPct val="0"/>
              </a:spcBef>
              <a:spcAft>
                <a:spcPct val="0"/>
              </a:spcAft>
              <a:defRPr>
                <a:solidFill>
                  <a:schemeClr val="tx1"/>
                </a:solidFill>
                <a:latin typeface="Calibri" panose="020F0502020204030204" pitchFamily="34" charset="0"/>
              </a:defRPr>
            </a:lvl9pPr>
          </a:lstStyle>
          <a:p>
            <a:pPr eaLnBrk="0" hangingPunct="0"/>
            <a:r>
              <a:rPr lang="en-US" sz="1600" b="1" dirty="0" smtClean="0">
                <a:solidFill>
                  <a:srgbClr val="0070C0"/>
                </a:solidFill>
                <a:latin typeface="Trebuchet MS" panose="020B0603020202020204" pitchFamily="34" charset="0"/>
              </a:rPr>
              <a:t>USD </a:t>
            </a:r>
            <a:r>
              <a:rPr lang="en-US" sz="1600" b="1" dirty="0" err="1" smtClean="0">
                <a:solidFill>
                  <a:srgbClr val="0070C0"/>
                </a:solidFill>
                <a:latin typeface="Trebuchet MS" panose="020B0603020202020204" pitchFamily="34" charset="0"/>
              </a:rPr>
              <a:t>Sukuk</a:t>
            </a:r>
            <a:r>
              <a:rPr lang="en-US" sz="1600" b="1" dirty="0" smtClean="0">
                <a:solidFill>
                  <a:srgbClr val="0070C0"/>
                </a:solidFill>
                <a:latin typeface="Trebuchet MS" panose="020B0603020202020204" pitchFamily="34" charset="0"/>
              </a:rPr>
              <a:t>: IDB </a:t>
            </a:r>
            <a:r>
              <a:rPr lang="en-US" sz="1600" b="1" dirty="0">
                <a:solidFill>
                  <a:srgbClr val="0070C0"/>
                </a:solidFill>
                <a:latin typeface="Trebuchet MS" panose="020B0603020202020204" pitchFamily="34" charset="0"/>
              </a:rPr>
              <a:t>Trust Services </a:t>
            </a:r>
            <a:r>
              <a:rPr lang="en-US" sz="1600" b="1" dirty="0" smtClean="0">
                <a:solidFill>
                  <a:srgbClr val="0070C0"/>
                </a:solidFill>
                <a:latin typeface="Trebuchet MS" panose="020B0603020202020204" pitchFamily="34" charset="0"/>
              </a:rPr>
              <a:t>Limited’s USD1.5 billion Islamic Trust Certificate Issuance</a:t>
            </a:r>
          </a:p>
          <a:p>
            <a:pPr eaLnBrk="0" hangingPunct="0"/>
            <a:r>
              <a:rPr lang="en-US" sz="1400" b="1" dirty="0" smtClean="0">
                <a:latin typeface="Trebuchet MS" panose="020B0603020202020204" pitchFamily="34" charset="0"/>
              </a:rPr>
              <a:t>Strong demand from investors worldwide and aggressive pricing</a:t>
            </a:r>
            <a:endParaRPr lang="en-US" sz="1400" b="1" dirty="0">
              <a:latin typeface="Trebuchet MS" panose="020B0603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3917015"/>
              </p:ext>
            </p:extLst>
          </p:nvPr>
        </p:nvGraphicFramePr>
        <p:xfrm>
          <a:off x="2267744" y="674535"/>
          <a:ext cx="2735510" cy="268288"/>
        </p:xfrm>
        <a:graphic>
          <a:graphicData uri="http://schemas.openxmlformats.org/drawingml/2006/table">
            <a:tbl>
              <a:tblPr firstRow="1" bandRow="1">
                <a:tableStyleId>{5C22544A-7EE6-4342-B048-85BDC9FD1C3A}</a:tableStyleId>
              </a:tblPr>
              <a:tblGrid>
                <a:gridCol w="2735510"/>
              </a:tblGrid>
              <a:tr h="268288">
                <a:tc>
                  <a:txBody>
                    <a:bodyPr/>
                    <a:lstStyle/>
                    <a:p>
                      <a:pPr algn="ctr" fontAlgn="auto">
                        <a:spcBef>
                          <a:spcPts val="0"/>
                        </a:spcBef>
                        <a:spcAft>
                          <a:spcPts val="0"/>
                        </a:spcAft>
                        <a:defRPr/>
                      </a:pPr>
                      <a:r>
                        <a:rPr lang="en-US" sz="1100" b="1" baseline="0" dirty="0" smtClean="0">
                          <a:solidFill>
                            <a:schemeClr val="tx1"/>
                          </a:solidFill>
                          <a:latin typeface="Trebuchet MS" pitchFamily="34" charset="0"/>
                          <a:ea typeface="+mn-ea"/>
                          <a:cs typeface="Calibri"/>
                        </a:rPr>
                        <a:t>Transaction Overview</a:t>
                      </a:r>
                      <a:endParaRPr lang="en-US" sz="1100" b="1" dirty="0">
                        <a:solidFill>
                          <a:schemeClr val="tx1"/>
                        </a:solidFill>
                        <a:latin typeface="Trebuchet MS" pitchFamily="34" charset="0"/>
                        <a:ea typeface="+mn-ea"/>
                        <a:cs typeface="Calibri"/>
                      </a:endParaRPr>
                    </a:p>
                  </a:txBody>
                  <a:tcPr marL="99056" marR="99056" marT="45668" marB="45668">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16"/>
          <p:cNvSpPr txBox="1">
            <a:spLocks noChangeArrowheads="1"/>
          </p:cNvSpPr>
          <p:nvPr/>
        </p:nvSpPr>
        <p:spPr bwMode="auto">
          <a:xfrm>
            <a:off x="2178167" y="942823"/>
            <a:ext cx="2969898" cy="3005138"/>
          </a:xfrm>
          <a:prstGeom prst="rect">
            <a:avLst/>
          </a:prstGeom>
          <a:noFill/>
          <a:ln w="9525">
            <a:noFill/>
            <a:miter lim="800000"/>
            <a:headEnd/>
            <a:tailEnd/>
          </a:ln>
        </p:spPr>
        <p:txBody>
          <a:bodyPr lIns="0" rIns="180000" bIns="0"/>
          <a:lstStyle>
            <a:lvl1pPr marL="342900" indent="-342900">
              <a:defRPr>
                <a:solidFill>
                  <a:schemeClr val="tx1"/>
                </a:solidFill>
                <a:latin typeface="Calibri" panose="020F0502020204030204" pitchFamily="34" charset="0"/>
              </a:defRPr>
            </a:lvl1pPr>
            <a:lvl2pPr marL="344488" indent="-2254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just">
              <a:spcBef>
                <a:spcPts val="300"/>
              </a:spcBef>
              <a:spcAft>
                <a:spcPts val="600"/>
              </a:spcAft>
              <a:buFont typeface="Wingdings" panose="05000000000000000000" pitchFamily="2" charset="2"/>
              <a:buChar char="§"/>
            </a:pPr>
            <a:r>
              <a:rPr lang="en-US" sz="1000" dirty="0">
                <a:latin typeface="Trebuchet MS" panose="020B0603020202020204" pitchFamily="34" charset="0"/>
              </a:rPr>
              <a:t>The Islamic Development Bank (“</a:t>
            </a:r>
            <a:r>
              <a:rPr lang="en-US" sz="1000" b="1" dirty="0" err="1">
                <a:latin typeface="Trebuchet MS" panose="020B0603020202020204" pitchFamily="34" charset="0"/>
              </a:rPr>
              <a:t>IsDB</a:t>
            </a:r>
            <a:r>
              <a:rPr lang="en-US" sz="1000" dirty="0">
                <a:latin typeface="Trebuchet MS" panose="020B0603020202020204" pitchFamily="34" charset="0"/>
              </a:rPr>
              <a:t>”) is a supranational developmental bank, established in 1975. Owned by 56 member countries of the Organization of Islamic Cooperation (“</a:t>
            </a:r>
            <a:r>
              <a:rPr lang="en-US" sz="1000" b="1" dirty="0">
                <a:latin typeface="Trebuchet MS" panose="020B0603020202020204" pitchFamily="34" charset="0"/>
              </a:rPr>
              <a:t>OIC</a:t>
            </a:r>
            <a:r>
              <a:rPr lang="en-US" sz="1000" dirty="0">
                <a:latin typeface="Trebuchet MS" panose="020B0603020202020204" pitchFamily="34" charset="0"/>
              </a:rPr>
              <a:t>”), the </a:t>
            </a:r>
            <a:r>
              <a:rPr lang="en-US" sz="1000" dirty="0" err="1">
                <a:latin typeface="Trebuchet MS" panose="020B0603020202020204" pitchFamily="34" charset="0"/>
              </a:rPr>
              <a:t>IsDB’s</a:t>
            </a:r>
            <a:r>
              <a:rPr lang="en-US" sz="1000" dirty="0">
                <a:latin typeface="Trebuchet MS" panose="020B0603020202020204" pitchFamily="34" charset="0"/>
              </a:rPr>
              <a:t> primary objective is to foster the economic development and social progress of member countries and Muslim communities in non-member countries. </a:t>
            </a:r>
          </a:p>
          <a:p>
            <a:pPr lvl="1" algn="just">
              <a:spcBef>
                <a:spcPts val="300"/>
              </a:spcBef>
              <a:spcAft>
                <a:spcPts val="600"/>
              </a:spcAft>
              <a:buFont typeface="Wingdings" panose="05000000000000000000" pitchFamily="2" charset="2"/>
              <a:buChar char="§"/>
            </a:pPr>
            <a:r>
              <a:rPr lang="en-US" sz="1000" dirty="0">
                <a:latin typeface="Trebuchet MS" panose="020B0603020202020204" pitchFamily="34" charset="0"/>
              </a:rPr>
              <a:t>Issued by IDB Trust Services Limited pursuant to its USD10.0 billion Trust Certificates </a:t>
            </a:r>
            <a:r>
              <a:rPr lang="en-US" sz="1000" dirty="0" err="1">
                <a:latin typeface="Trebuchet MS" panose="020B0603020202020204" pitchFamily="34" charset="0"/>
              </a:rPr>
              <a:t>Programme</a:t>
            </a:r>
            <a:r>
              <a:rPr lang="en-US" sz="1000" dirty="0">
                <a:latin typeface="Trebuchet MS" panose="020B0603020202020204" pitchFamily="34" charset="0"/>
              </a:rPr>
              <a:t>, the USD1.5 billion, 5-year issuance is guaranteed by the </a:t>
            </a:r>
            <a:r>
              <a:rPr lang="en-US" sz="1000" dirty="0" err="1">
                <a:latin typeface="Trebuchet MS" panose="020B0603020202020204" pitchFamily="34" charset="0"/>
              </a:rPr>
              <a:t>IsDB</a:t>
            </a:r>
            <a:r>
              <a:rPr lang="en-US" sz="1000" dirty="0">
                <a:latin typeface="Trebuchet MS" panose="020B0603020202020204" pitchFamily="34" charset="0"/>
              </a:rPr>
              <a:t> and rated the highest possible ratings by S&amp;P, Fitch and Moody’s.</a:t>
            </a:r>
          </a:p>
          <a:p>
            <a:pPr lvl="1" algn="just">
              <a:spcBef>
                <a:spcPts val="300"/>
              </a:spcBef>
              <a:spcAft>
                <a:spcPts val="600"/>
              </a:spcAft>
              <a:buFont typeface="Wingdings" panose="05000000000000000000" pitchFamily="2" charset="2"/>
              <a:buChar char="§"/>
            </a:pPr>
            <a:r>
              <a:rPr lang="en-US" sz="1000" dirty="0">
                <a:latin typeface="Trebuchet MS" panose="020B0603020202020204" pitchFamily="34" charset="0"/>
              </a:rPr>
              <a:t>The net proceeds will be used for </a:t>
            </a:r>
            <a:r>
              <a:rPr lang="en-US" sz="1000" dirty="0" err="1">
                <a:latin typeface="Trebuchet MS" panose="020B0603020202020204" pitchFamily="34" charset="0"/>
              </a:rPr>
              <a:t>IsDB’s</a:t>
            </a:r>
            <a:r>
              <a:rPr lang="en-US" sz="1000" dirty="0">
                <a:latin typeface="Trebuchet MS" panose="020B0603020202020204" pitchFamily="34" charset="0"/>
              </a:rPr>
              <a:t> general corporate purposes.</a:t>
            </a:r>
          </a:p>
          <a:p>
            <a:pPr lvl="1" algn="just">
              <a:spcBef>
                <a:spcPts val="300"/>
              </a:spcBef>
              <a:spcAft>
                <a:spcPts val="600"/>
              </a:spcAft>
              <a:buFont typeface="Wingdings" panose="05000000000000000000" pitchFamily="2" charset="2"/>
              <a:buChar char="§"/>
            </a:pPr>
            <a:endParaRPr lang="en-US" sz="900" dirty="0">
              <a:latin typeface="Trebuchet MS" panose="020B0603020202020204" pitchFamily="34" charset="0"/>
              <a:ea typeface="ＭＳ Ｐゴシック" panose="020B0600070205080204" pitchFamily="34" charset="-128"/>
            </a:endParaRPr>
          </a:p>
        </p:txBody>
      </p:sp>
      <p:graphicFrame>
        <p:nvGraphicFramePr>
          <p:cNvPr id="11" name="Group 73"/>
          <p:cNvGraphicFramePr>
            <a:graphicFrameLocks noGrp="1"/>
          </p:cNvGraphicFramePr>
          <p:nvPr>
            <p:extLst>
              <p:ext uri="{D42A27DB-BD31-4B8C-83A1-F6EECF244321}">
                <p14:modId xmlns:p14="http://schemas.microsoft.com/office/powerpoint/2010/main" val="505215915"/>
              </p:ext>
            </p:extLst>
          </p:nvPr>
        </p:nvGraphicFramePr>
        <p:xfrm>
          <a:off x="5169377" y="942823"/>
          <a:ext cx="3840447" cy="3794760"/>
        </p:xfrm>
        <a:graphic>
          <a:graphicData uri="http://schemas.openxmlformats.org/drawingml/2006/table">
            <a:tbl>
              <a:tblPr/>
              <a:tblGrid>
                <a:gridCol w="1409894"/>
                <a:gridCol w="2430553"/>
              </a:tblGrid>
              <a:tr h="1551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smtClean="0">
                          <a:ln>
                            <a:noFill/>
                          </a:ln>
                          <a:solidFill>
                            <a:srgbClr val="000000"/>
                          </a:solidFill>
                          <a:effectLst/>
                          <a:latin typeface="Trebuchet MS" panose="020B0603020202020204" pitchFamily="34" charset="0"/>
                        </a:rPr>
                        <a:t>Issuer</a:t>
                      </a: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IDB Trust Services Limited</a:t>
                      </a:r>
                    </a:p>
                  </a:txBody>
                  <a:tcPr anchor="ctr" horzOverflow="overflow">
                    <a:lnL>
                      <a:noFill/>
                    </a:lnL>
                    <a:lnR>
                      <a:noFill/>
                    </a:lnR>
                    <a:lnT>
                      <a:noFill/>
                    </a:lnT>
                    <a:lnB>
                      <a:noFill/>
                    </a:lnB>
                    <a:lnTlToBr>
                      <a:noFill/>
                    </a:lnTlToBr>
                    <a:lnBlToTr>
                      <a:noFill/>
                    </a:lnBlToTr>
                    <a:noFill/>
                  </a:tcPr>
                </a:tc>
              </a:tr>
              <a:tr h="155193">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smtClean="0">
                          <a:ln>
                            <a:noFill/>
                          </a:ln>
                          <a:solidFill>
                            <a:srgbClr val="000000"/>
                          </a:solidFill>
                          <a:effectLst/>
                          <a:latin typeface="Trebuchet MS" panose="020B0603020202020204" pitchFamily="34" charset="0"/>
                        </a:rPr>
                        <a:t>Guarantor</a:t>
                      </a:r>
                    </a:p>
                  </a:txBody>
                  <a:tcPr anchor="ctr" horzOverflow="overflow">
                    <a:lnL>
                      <a:noFill/>
                    </a:lnL>
                    <a:lnR>
                      <a:noFill/>
                    </a:lnR>
                    <a:lnT>
                      <a:noFill/>
                    </a:lnT>
                    <a:lnB>
                      <a:noFill/>
                    </a:lnB>
                    <a:lnTlToBr>
                      <a:noFill/>
                    </a:lnTlToBr>
                    <a:lnBlToTr>
                      <a:noFill/>
                    </a:lnBlToTr>
                    <a:solidFill>
                      <a:srgbClr val="F2F2F2"/>
                    </a:solidFill>
                  </a:tcPr>
                </a:tc>
                <a:tc>
                  <a:txBody>
                    <a:bodyPr/>
                    <a:lstStyle>
                      <a:lvl1pPr defTabSz="89376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9376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9376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93763" rtl="0" eaLnBrk="1" fontAlgn="t"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chemeClr val="tx1"/>
                          </a:solidFill>
                          <a:effectLst/>
                          <a:latin typeface="Trebuchet MS" panose="020B0603020202020204" pitchFamily="34" charset="0"/>
                        </a:rPr>
                        <a:t>The Islamic Development Bank</a:t>
                      </a:r>
                    </a:p>
                  </a:txBody>
                  <a:tcPr anchor="ctr" horzOverflow="overflow">
                    <a:lnL>
                      <a:noFill/>
                    </a:lnL>
                    <a:lnR>
                      <a:noFill/>
                    </a:lnR>
                    <a:lnT>
                      <a:noFill/>
                    </a:lnT>
                    <a:lnB>
                      <a:noFill/>
                    </a:lnB>
                    <a:lnTlToBr>
                      <a:noFill/>
                    </a:lnTlToBr>
                    <a:lnBlToTr>
                      <a:noFill/>
                    </a:lnBlToTr>
                    <a:solidFill>
                      <a:srgbClr val="F2F2F2"/>
                    </a:solidFill>
                  </a:tcPr>
                </a:tc>
              </a:tr>
              <a:tr h="155193">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smtClean="0">
                          <a:ln>
                            <a:noFill/>
                          </a:ln>
                          <a:solidFill>
                            <a:srgbClr val="000000"/>
                          </a:solidFill>
                          <a:effectLst/>
                          <a:latin typeface="Trebuchet MS" panose="020B0603020202020204" pitchFamily="34" charset="0"/>
                        </a:rPr>
                        <a:t>Facility</a:t>
                      </a:r>
                    </a:p>
                  </a:txBody>
                  <a:tcPr anchor="ctr" horzOverflow="overflow">
                    <a:lnL>
                      <a:noFill/>
                    </a:lnL>
                    <a:lnR>
                      <a:noFill/>
                    </a:lnR>
                    <a:lnT>
                      <a:noFill/>
                    </a:lnT>
                    <a:lnB>
                      <a:noFill/>
                    </a:lnB>
                    <a:lnTlToBr>
                      <a:noFill/>
                    </a:lnTlToBr>
                    <a:lnBlToTr>
                      <a:noFill/>
                    </a:lnBlToTr>
                    <a:noFill/>
                  </a:tcPr>
                </a:tc>
                <a:tc>
                  <a:txBody>
                    <a:bodyPr/>
                    <a:lstStyle>
                      <a:lvl1pPr defTabSz="89376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9376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9376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93763" rtl="0" eaLnBrk="1" fontAlgn="t"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Trust Certificate Issuance </a:t>
                      </a:r>
                      <a:r>
                        <a:rPr kumimoji="0" lang="en-US" sz="950" b="0" i="0" u="none" strike="noStrike" cap="none" normalizeH="0" baseline="0" dirty="0" err="1" smtClean="0">
                          <a:ln>
                            <a:noFill/>
                          </a:ln>
                          <a:solidFill>
                            <a:schemeClr val="tx1"/>
                          </a:solidFill>
                          <a:effectLst/>
                          <a:latin typeface="Trebuchet MS" panose="020B0603020202020204" pitchFamily="34" charset="0"/>
                        </a:rPr>
                        <a:t>Programme</a:t>
                      </a:r>
                      <a:endParaRPr kumimoji="0" lang="en-US" sz="950" b="0"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r>
              <a:tr h="1551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err="1" smtClean="0">
                          <a:ln>
                            <a:noFill/>
                          </a:ln>
                          <a:solidFill>
                            <a:schemeClr val="tx1"/>
                          </a:solidFill>
                          <a:effectLst/>
                          <a:latin typeface="Trebuchet MS" panose="020B0603020202020204" pitchFamily="34" charset="0"/>
                        </a:rPr>
                        <a:t>Programme</a:t>
                      </a:r>
                      <a:r>
                        <a:rPr kumimoji="0" lang="en-US" sz="950" b="1" i="0" u="none" strike="noStrike" cap="none" normalizeH="0" baseline="0" dirty="0" smtClean="0">
                          <a:ln>
                            <a:noFill/>
                          </a:ln>
                          <a:solidFill>
                            <a:schemeClr val="tx1"/>
                          </a:solidFill>
                          <a:effectLst/>
                          <a:latin typeface="Trebuchet MS" panose="020B0603020202020204" pitchFamily="34" charset="0"/>
                        </a:rPr>
                        <a:t> Size</a:t>
                      </a:r>
                      <a:endParaRPr kumimoji="0" lang="en-MY" sz="950" b="1"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chemeClr val="tx1"/>
                          </a:solidFill>
                          <a:effectLst/>
                          <a:latin typeface="Trebuchet MS" panose="020B0603020202020204" pitchFamily="34" charset="0"/>
                        </a:rPr>
                        <a:t>USD10.0 billion</a:t>
                      </a:r>
                      <a:endParaRPr kumimoji="0" lang="en-MY" sz="950" b="0" i="0" u="none" strike="noStrike" cap="none" normalizeH="0" baseline="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solidFill>
                      <a:srgbClr val="F2F2F2"/>
                    </a:solidFill>
                  </a:tcPr>
                </a:tc>
              </a:tr>
              <a:tr h="155193">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smtClean="0">
                          <a:ln>
                            <a:noFill/>
                          </a:ln>
                          <a:solidFill>
                            <a:srgbClr val="000000"/>
                          </a:solidFill>
                          <a:effectLst/>
                          <a:latin typeface="Trebuchet MS" panose="020B0603020202020204" pitchFamily="34" charset="0"/>
                        </a:rPr>
                        <a:t>Issue Size</a:t>
                      </a:r>
                    </a:p>
                  </a:txBody>
                  <a:tcPr anchor="ctr" horzOverflow="overflow">
                    <a:lnL>
                      <a:noFill/>
                    </a:lnL>
                    <a:lnR>
                      <a:noFill/>
                    </a:lnR>
                    <a:lnT>
                      <a:noFill/>
                    </a:lnT>
                    <a:lnB>
                      <a:noFill/>
                    </a:lnB>
                    <a:lnTlToBr>
                      <a:noFill/>
                    </a:lnTlToBr>
                    <a:lnBlToTr>
                      <a:noFill/>
                    </a:lnBlToTr>
                    <a:noFill/>
                  </a:tcPr>
                </a:tc>
                <a:tc>
                  <a:txBody>
                    <a:bodyPr/>
                    <a:lstStyle>
                      <a:lvl1pPr defTabSz="89376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9376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9376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93763" rtl="0" eaLnBrk="1" fontAlgn="t"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chemeClr val="tx1"/>
                          </a:solidFill>
                          <a:effectLst/>
                          <a:latin typeface="Trebuchet MS" panose="020B0603020202020204" pitchFamily="34" charset="0"/>
                        </a:rPr>
                        <a:t>USD1.5 billion in nominal value </a:t>
                      </a:r>
                    </a:p>
                  </a:txBody>
                  <a:tcPr anchor="ctr" horzOverflow="overflow">
                    <a:lnL>
                      <a:noFill/>
                    </a:lnL>
                    <a:lnR>
                      <a:noFill/>
                    </a:lnR>
                    <a:lnT>
                      <a:noFill/>
                    </a:lnT>
                    <a:lnB>
                      <a:noFill/>
                    </a:lnB>
                    <a:lnTlToBr>
                      <a:noFill/>
                    </a:lnTlToBr>
                    <a:lnBlToTr>
                      <a:noFill/>
                    </a:lnBlToTr>
                    <a:noFill/>
                  </a:tcPr>
                </a:tc>
              </a:tr>
              <a:tr h="1551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smtClean="0">
                          <a:ln>
                            <a:noFill/>
                          </a:ln>
                          <a:solidFill>
                            <a:schemeClr val="tx1"/>
                          </a:solidFill>
                          <a:effectLst/>
                          <a:latin typeface="Trebuchet MS" panose="020B0603020202020204" pitchFamily="34" charset="0"/>
                        </a:rPr>
                        <a:t>Profit Rate</a:t>
                      </a:r>
                      <a:endParaRPr kumimoji="0" lang="en-MY" sz="950" b="1" i="0" u="none" strike="noStrike" cap="none" normalizeH="0" baseline="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2.11%</a:t>
                      </a:r>
                      <a:endParaRPr kumimoji="0" lang="en-MY" sz="950" b="0"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solidFill>
                      <a:srgbClr val="F2F2F2"/>
                    </a:solidFill>
                  </a:tcPr>
                </a:tc>
              </a:tr>
              <a:tr h="1551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smtClean="0">
                          <a:ln>
                            <a:noFill/>
                          </a:ln>
                          <a:solidFill>
                            <a:schemeClr val="tx1"/>
                          </a:solidFill>
                          <a:effectLst/>
                          <a:latin typeface="Trebuchet MS" panose="020B0603020202020204" pitchFamily="34" charset="0"/>
                        </a:rPr>
                        <a:t>Issue Date</a:t>
                      </a:r>
                      <a:endParaRPr kumimoji="0" lang="en-MY" sz="950" b="1" i="0" u="none" strike="noStrike" cap="none" normalizeH="0" baseline="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smtClean="0">
                          <a:ln>
                            <a:noFill/>
                          </a:ln>
                          <a:solidFill>
                            <a:schemeClr val="tx1"/>
                          </a:solidFill>
                          <a:effectLst/>
                          <a:latin typeface="Trebuchet MS" panose="020B0603020202020204" pitchFamily="34" charset="0"/>
                        </a:rPr>
                        <a:t>25 September 2014</a:t>
                      </a:r>
                      <a:endParaRPr kumimoji="0" lang="en-MY" sz="950" b="0" i="0" u="none" strike="noStrike" cap="none" normalizeH="0" baseline="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r>
              <a:tr h="155193">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smtClean="0">
                          <a:ln>
                            <a:noFill/>
                          </a:ln>
                          <a:solidFill>
                            <a:srgbClr val="000000"/>
                          </a:solidFill>
                          <a:effectLst/>
                          <a:latin typeface="Trebuchet MS" panose="020B0603020202020204" pitchFamily="34" charset="0"/>
                        </a:rPr>
                        <a:t>Tenure</a:t>
                      </a:r>
                    </a:p>
                  </a:txBody>
                  <a:tcPr anchor="ctr" horzOverflow="overflow">
                    <a:lnL>
                      <a:noFill/>
                    </a:lnL>
                    <a:lnR>
                      <a:noFill/>
                    </a:lnR>
                    <a:lnT>
                      <a:noFill/>
                    </a:lnT>
                    <a:lnB>
                      <a:noFill/>
                    </a:lnB>
                    <a:lnTlToBr>
                      <a:noFill/>
                    </a:lnTlToBr>
                    <a:lnBlToTr>
                      <a:noFill/>
                    </a:lnBlToTr>
                    <a:solidFill>
                      <a:srgbClr val="F2F2F2"/>
                    </a:solidFill>
                  </a:tcPr>
                </a:tc>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0" i="0" u="none" strike="noStrike" cap="none" normalizeH="0" baseline="0" smtClean="0">
                          <a:ln>
                            <a:noFill/>
                          </a:ln>
                          <a:solidFill>
                            <a:schemeClr val="tx1"/>
                          </a:solidFill>
                          <a:effectLst/>
                          <a:latin typeface="Trebuchet MS" panose="020B0603020202020204" pitchFamily="34" charset="0"/>
                        </a:rPr>
                        <a:t>5 years</a:t>
                      </a:r>
                    </a:p>
                  </a:txBody>
                  <a:tcPr anchor="ctr" horzOverflow="overflow">
                    <a:lnL>
                      <a:noFill/>
                    </a:lnL>
                    <a:lnR>
                      <a:noFill/>
                    </a:lnR>
                    <a:lnT>
                      <a:noFill/>
                    </a:lnT>
                    <a:lnB>
                      <a:noFill/>
                    </a:lnB>
                    <a:lnTlToBr>
                      <a:noFill/>
                    </a:lnTlToBr>
                    <a:lnBlToTr>
                      <a:noFill/>
                    </a:lnBlToTr>
                    <a:solidFill>
                      <a:srgbClr val="F2F2F2"/>
                    </a:solidFill>
                  </a:tcPr>
                </a:tc>
              </a:tr>
              <a:tr h="250311">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smtClean="0">
                          <a:ln>
                            <a:noFill/>
                          </a:ln>
                          <a:solidFill>
                            <a:srgbClr val="000000"/>
                          </a:solidFill>
                          <a:effectLst/>
                          <a:latin typeface="Trebuchet MS" panose="020B0603020202020204" pitchFamily="34" charset="0"/>
                        </a:rPr>
                        <a:t>Programme and Issue Ratings</a:t>
                      </a:r>
                    </a:p>
                  </a:txBody>
                  <a:tcPr anchor="ctr"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AAA, AAA, </a:t>
                      </a:r>
                      <a:r>
                        <a:rPr kumimoji="0" lang="en-US" sz="950" b="0" i="0" u="none" strike="noStrike" cap="none" normalizeH="0" baseline="0" dirty="0" err="1" smtClean="0">
                          <a:ln>
                            <a:noFill/>
                          </a:ln>
                          <a:solidFill>
                            <a:schemeClr val="tx1"/>
                          </a:solidFill>
                          <a:effectLst/>
                          <a:latin typeface="Trebuchet MS" panose="020B0603020202020204" pitchFamily="34" charset="0"/>
                        </a:rPr>
                        <a:t>Aaa</a:t>
                      </a:r>
                      <a:r>
                        <a:rPr kumimoji="0" lang="en-US" sz="950" b="0" i="0" u="none" strike="noStrike" cap="none" normalizeH="0" baseline="0" dirty="0" smtClean="0">
                          <a:ln>
                            <a:noFill/>
                          </a:ln>
                          <a:solidFill>
                            <a:schemeClr val="tx1"/>
                          </a:solidFill>
                          <a:effectLst/>
                          <a:latin typeface="Trebuchet MS" panose="020B0603020202020204" pitchFamily="34" charset="0"/>
                        </a:rPr>
                        <a:t> by S&amp;P, Fitch and Moody’s, respectively</a:t>
                      </a:r>
                      <a:endParaRPr kumimoji="0" lang="en-GB" sz="950" b="0"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r>
              <a:tr h="155193">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smtClean="0">
                          <a:ln>
                            <a:noFill/>
                          </a:ln>
                          <a:solidFill>
                            <a:schemeClr val="tx1"/>
                          </a:solidFill>
                          <a:effectLst/>
                          <a:latin typeface="Trebuchet MS" panose="020B0603020202020204" pitchFamily="34" charset="0"/>
                        </a:rPr>
                        <a:t>Format</a:t>
                      </a:r>
                    </a:p>
                  </a:txBody>
                  <a:tcPr anchor="ctr" horzOverflow="overflow">
                    <a:lnL>
                      <a:noFill/>
                    </a:lnL>
                    <a:lnR>
                      <a:noFill/>
                    </a:lnR>
                    <a:lnT>
                      <a:noFill/>
                    </a:lnT>
                    <a:lnB>
                      <a:noFill/>
                    </a:lnB>
                    <a:lnTlToBr>
                      <a:noFill/>
                    </a:lnTlToBr>
                    <a:lnBlToTr>
                      <a:noFill/>
                    </a:lnBlToTr>
                    <a:solidFill>
                      <a:srgbClr val="F2F2F2"/>
                    </a:solidFill>
                  </a:tcPr>
                </a:tc>
                <a:tc>
                  <a:txBody>
                    <a:bodyPr/>
                    <a:lstStyle>
                      <a:lvl1pPr defTabSz="89376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9376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9376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93763" rtl="0" eaLnBrk="1" fontAlgn="t" latinLnBrk="0" hangingPunct="1">
                        <a:lnSpc>
                          <a:spcPct val="100000"/>
                        </a:lnSpc>
                        <a:spcBef>
                          <a:spcPct val="0"/>
                        </a:spcBef>
                        <a:spcAft>
                          <a:spcPct val="0"/>
                        </a:spcAft>
                        <a:buClrTx/>
                        <a:buSzTx/>
                        <a:buFontTx/>
                        <a:buNone/>
                        <a:tabLst/>
                      </a:pPr>
                      <a:r>
                        <a:rPr kumimoji="0" lang="en-US" sz="950" b="0" i="0" u="none" strike="noStrike" cap="none" normalizeH="0" baseline="0" dirty="0" err="1" smtClean="0">
                          <a:ln>
                            <a:noFill/>
                          </a:ln>
                          <a:solidFill>
                            <a:schemeClr val="tx1"/>
                          </a:solidFill>
                          <a:effectLst/>
                          <a:latin typeface="Trebuchet MS" panose="020B0603020202020204" pitchFamily="34" charset="0"/>
                        </a:rPr>
                        <a:t>Reg</a:t>
                      </a:r>
                      <a:r>
                        <a:rPr kumimoji="0" lang="en-US" sz="950" b="0" i="0" u="none" strike="noStrike" cap="none" normalizeH="0" baseline="0" dirty="0" smtClean="0">
                          <a:ln>
                            <a:noFill/>
                          </a:ln>
                          <a:solidFill>
                            <a:schemeClr val="tx1"/>
                          </a:solidFill>
                          <a:effectLst/>
                          <a:latin typeface="Trebuchet MS" panose="020B0603020202020204" pitchFamily="34" charset="0"/>
                        </a:rPr>
                        <a:t> S</a:t>
                      </a:r>
                    </a:p>
                  </a:txBody>
                  <a:tcPr anchor="ctr" horzOverflow="overflow">
                    <a:lnL>
                      <a:noFill/>
                    </a:lnL>
                    <a:lnR>
                      <a:noFill/>
                    </a:lnR>
                    <a:lnT>
                      <a:noFill/>
                    </a:lnT>
                    <a:lnB>
                      <a:noFill/>
                    </a:lnB>
                    <a:lnTlToBr>
                      <a:noFill/>
                    </a:lnTlToBr>
                    <a:lnBlToTr>
                      <a:noFill/>
                    </a:lnBlToTr>
                    <a:solidFill>
                      <a:srgbClr val="F2F2F2"/>
                    </a:solidFill>
                  </a:tcPr>
                </a:tc>
              </a:tr>
              <a:tr h="345430">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smtClean="0">
                          <a:ln>
                            <a:noFill/>
                          </a:ln>
                          <a:solidFill>
                            <a:srgbClr val="000000"/>
                          </a:solidFill>
                          <a:effectLst/>
                          <a:latin typeface="Trebuchet MS" panose="020B0603020202020204" pitchFamily="34" charset="0"/>
                        </a:rPr>
                        <a:t>Listing</a:t>
                      </a:r>
                    </a:p>
                  </a:txBody>
                  <a:tcPr anchor="ctr"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London Stock Exchange, Bursa Malaysia (under the Exempt Regime) and NASDAQ Dubai</a:t>
                      </a:r>
                    </a:p>
                  </a:txBody>
                  <a:tcPr anchor="ctr" horzOverflow="overflow">
                    <a:lnL>
                      <a:noFill/>
                    </a:lnL>
                    <a:lnR>
                      <a:noFill/>
                    </a:lnR>
                    <a:lnT>
                      <a:noFill/>
                    </a:lnT>
                    <a:lnB>
                      <a:noFill/>
                    </a:lnB>
                    <a:lnTlToBr>
                      <a:noFill/>
                    </a:lnTlToBr>
                    <a:lnBlToTr>
                      <a:noFill/>
                    </a:lnBlToTr>
                    <a:noFill/>
                  </a:tcPr>
                </a:tc>
              </a:tr>
              <a:tr h="250311">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err="1" smtClean="0">
                          <a:ln>
                            <a:noFill/>
                          </a:ln>
                          <a:solidFill>
                            <a:srgbClr val="000000"/>
                          </a:solidFill>
                          <a:effectLst/>
                          <a:latin typeface="Trebuchet MS" panose="020B0603020202020204" pitchFamily="34" charset="0"/>
                        </a:rPr>
                        <a:t>Maybank</a:t>
                      </a:r>
                      <a:r>
                        <a:rPr kumimoji="0" lang="en-GB" sz="950" b="1" i="0" u="none" strike="noStrike" cap="none" normalizeH="0" baseline="0" dirty="0" smtClean="0">
                          <a:ln>
                            <a:noFill/>
                          </a:ln>
                          <a:solidFill>
                            <a:srgbClr val="000000"/>
                          </a:solidFill>
                          <a:effectLst/>
                          <a:latin typeface="Trebuchet MS" panose="020B0603020202020204" pitchFamily="34" charset="0"/>
                        </a:rPr>
                        <a:t> KE’s Role</a:t>
                      </a:r>
                    </a:p>
                  </a:txBody>
                  <a:tcPr anchor="ctr" horzOverflow="overflow">
                    <a:lnL>
                      <a:noFill/>
                    </a:lnL>
                    <a:lnR>
                      <a:noFill/>
                    </a:lnR>
                    <a:lnT>
                      <a:noFill/>
                    </a:lnT>
                    <a:lnB>
                      <a:noFill/>
                    </a:lnB>
                    <a:lnTlToBr>
                      <a:noFill/>
                    </a:lnTlToBr>
                    <a:lnBlToTr>
                      <a:noFill/>
                    </a:lnBlToTr>
                    <a:solidFill>
                      <a:srgbClr val="F2F2F2"/>
                    </a:solidFill>
                  </a:tcPr>
                </a:tc>
                <a:tc>
                  <a:txBody>
                    <a:bodyPr/>
                    <a:lstStyle>
                      <a:lvl1pPr defTabSz="89376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9376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9376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9376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93763" rtl="0" eaLnBrk="0" fontAlgn="base" latinLnBrk="0" hangingPunct="0">
                        <a:lnSpc>
                          <a:spcPct val="100000"/>
                        </a:lnSpc>
                        <a:spcBef>
                          <a:spcPct val="0"/>
                        </a:spcBef>
                        <a:spcAft>
                          <a:spcPct val="0"/>
                        </a:spcAft>
                        <a:buClrTx/>
                        <a:buSzPct val="120000"/>
                        <a:buFontTx/>
                        <a:buNone/>
                        <a:tabLst/>
                      </a:pPr>
                      <a:r>
                        <a:rPr kumimoji="0" lang="en-US" sz="950" b="0" i="0" u="none" strike="noStrike" cap="none" normalizeH="0" baseline="0" dirty="0" smtClean="0">
                          <a:ln>
                            <a:noFill/>
                          </a:ln>
                          <a:solidFill>
                            <a:schemeClr val="tx1"/>
                          </a:solidFill>
                          <a:effectLst/>
                          <a:latin typeface="Trebuchet MS" panose="020B0603020202020204" pitchFamily="34" charset="0"/>
                        </a:rPr>
                        <a:t>Joint Lead Manager and Joint </a:t>
                      </a:r>
                      <a:r>
                        <a:rPr kumimoji="0" lang="en-US" sz="950" b="0" i="0" u="none" strike="noStrike" cap="none" normalizeH="0" baseline="0" dirty="0" err="1" smtClean="0">
                          <a:ln>
                            <a:noFill/>
                          </a:ln>
                          <a:solidFill>
                            <a:schemeClr val="tx1"/>
                          </a:solidFill>
                          <a:effectLst/>
                          <a:latin typeface="Trebuchet MS" panose="020B0603020202020204" pitchFamily="34" charset="0"/>
                        </a:rPr>
                        <a:t>Bookrunner</a:t>
                      </a:r>
                      <a:endParaRPr kumimoji="0" lang="en-US" sz="950" b="0" i="0" u="none" strike="noStrike" cap="none" normalizeH="0" baseline="0" dirty="0" smtClean="0">
                        <a:ln>
                          <a:noFill/>
                        </a:ln>
                        <a:solidFill>
                          <a:schemeClr val="tx1"/>
                        </a:solidFill>
                        <a:effectLst/>
                        <a:latin typeface="Trebuchet MS" panose="020B0603020202020204" pitchFamily="34" charset="0"/>
                      </a:endParaRPr>
                    </a:p>
                  </a:txBody>
                  <a:tcPr horzOverflow="overflow">
                    <a:lnL>
                      <a:noFill/>
                    </a:lnL>
                    <a:lnR>
                      <a:noFill/>
                    </a:lnR>
                    <a:lnT>
                      <a:noFill/>
                    </a:lnT>
                    <a:lnB>
                      <a:noFill/>
                    </a:lnB>
                    <a:lnTlToBr>
                      <a:noFill/>
                    </a:lnTlToBr>
                    <a:lnBlToTr>
                      <a:noFill/>
                    </a:lnBlToTr>
                    <a:solidFill>
                      <a:srgbClr val="F2F2F2"/>
                    </a:solidFill>
                  </a:tcPr>
                </a:tc>
              </a:tr>
              <a:tr h="25031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50" b="1" i="0" u="none" strike="noStrike" cap="none" normalizeH="0" baseline="0" dirty="0" smtClean="0">
                          <a:ln>
                            <a:noFill/>
                          </a:ln>
                          <a:solidFill>
                            <a:schemeClr val="tx1"/>
                          </a:solidFill>
                          <a:effectLst/>
                          <a:latin typeface="Trebuchet MS" panose="020B0603020202020204" pitchFamily="34" charset="0"/>
                        </a:rPr>
                        <a:t>Clearing Systems</a:t>
                      </a:r>
                      <a:endParaRPr kumimoji="0" lang="en-MY" sz="950" b="1"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50" b="0" i="0" u="none" strike="noStrike" cap="none" normalizeH="0" baseline="0" dirty="0" err="1" smtClean="0">
                          <a:ln>
                            <a:noFill/>
                          </a:ln>
                          <a:solidFill>
                            <a:schemeClr val="tx1"/>
                          </a:solidFill>
                          <a:effectLst/>
                          <a:latin typeface="Trebuchet MS" panose="020B0603020202020204" pitchFamily="34" charset="0"/>
                        </a:rPr>
                        <a:t>Euroclear</a:t>
                      </a:r>
                      <a:r>
                        <a:rPr kumimoji="0" lang="en-US" sz="950" b="0" i="0" u="none" strike="noStrike" cap="none" normalizeH="0" baseline="0" dirty="0" smtClean="0">
                          <a:ln>
                            <a:noFill/>
                          </a:ln>
                          <a:solidFill>
                            <a:schemeClr val="tx1"/>
                          </a:solidFill>
                          <a:effectLst/>
                          <a:latin typeface="Trebuchet MS" panose="020B0603020202020204" pitchFamily="34" charset="0"/>
                        </a:rPr>
                        <a:t> Bank S.A./N.V. and </a:t>
                      </a:r>
                      <a:r>
                        <a:rPr kumimoji="0" lang="en-US" sz="950" b="0" i="0" u="none" strike="noStrike" cap="none" normalizeH="0" baseline="0" dirty="0" err="1" smtClean="0">
                          <a:ln>
                            <a:noFill/>
                          </a:ln>
                          <a:solidFill>
                            <a:schemeClr val="tx1"/>
                          </a:solidFill>
                          <a:effectLst/>
                          <a:latin typeface="Trebuchet MS" panose="020B0603020202020204" pitchFamily="34" charset="0"/>
                        </a:rPr>
                        <a:t>Clearstream</a:t>
                      </a:r>
                      <a:r>
                        <a:rPr kumimoji="0" lang="en-US" sz="950" b="0" i="0" u="none" strike="noStrike" cap="none" normalizeH="0" baseline="0" dirty="0" smtClean="0">
                          <a:ln>
                            <a:noFill/>
                          </a:ln>
                          <a:solidFill>
                            <a:schemeClr val="tx1"/>
                          </a:solidFill>
                          <a:effectLst/>
                          <a:latin typeface="Trebuchet MS" panose="020B0603020202020204" pitchFamily="34" charset="0"/>
                        </a:rPr>
                        <a:t> Banking, </a:t>
                      </a:r>
                      <a:r>
                        <a:rPr kumimoji="0" lang="en-US" sz="950" b="0" i="0" u="none" strike="noStrike" cap="none" normalizeH="0" baseline="0" dirty="0" err="1" smtClean="0">
                          <a:ln>
                            <a:noFill/>
                          </a:ln>
                          <a:solidFill>
                            <a:schemeClr val="tx1"/>
                          </a:solidFill>
                          <a:effectLst/>
                          <a:latin typeface="Trebuchet MS" panose="020B0603020202020204" pitchFamily="34" charset="0"/>
                        </a:rPr>
                        <a:t>societé</a:t>
                      </a:r>
                      <a:r>
                        <a:rPr kumimoji="0" lang="en-US" sz="950" b="0" i="0" u="none" strike="noStrike" cap="none" normalizeH="0" baseline="0" dirty="0" smtClean="0">
                          <a:ln>
                            <a:noFill/>
                          </a:ln>
                          <a:solidFill>
                            <a:schemeClr val="tx1"/>
                          </a:solidFill>
                          <a:effectLst/>
                          <a:latin typeface="Trebuchet MS" panose="020B0603020202020204" pitchFamily="34" charset="0"/>
                        </a:rPr>
                        <a:t> </a:t>
                      </a:r>
                      <a:r>
                        <a:rPr kumimoji="0" lang="en-US" sz="950" b="0" i="0" u="none" strike="noStrike" cap="none" normalizeH="0" baseline="0" dirty="0" err="1" smtClean="0">
                          <a:ln>
                            <a:noFill/>
                          </a:ln>
                          <a:solidFill>
                            <a:schemeClr val="tx1"/>
                          </a:solidFill>
                          <a:effectLst/>
                          <a:latin typeface="Trebuchet MS" panose="020B0603020202020204" pitchFamily="34" charset="0"/>
                        </a:rPr>
                        <a:t>anonyme</a:t>
                      </a:r>
                      <a:endParaRPr kumimoji="0" lang="en-MY" sz="950" b="0" i="0" u="none" strike="noStrike" cap="none" normalizeH="0" baseline="0" dirty="0" smtClean="0">
                        <a:ln>
                          <a:noFill/>
                        </a:ln>
                        <a:solidFill>
                          <a:schemeClr val="tx1"/>
                        </a:solidFill>
                        <a:effectLst/>
                        <a:latin typeface="Trebuchet MS" panose="020B0603020202020204" pitchFamily="34"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63069065"/>
              </p:ext>
            </p:extLst>
          </p:nvPr>
        </p:nvGraphicFramePr>
        <p:xfrm>
          <a:off x="5179661" y="683785"/>
          <a:ext cx="3840001" cy="259038"/>
        </p:xfrm>
        <a:graphic>
          <a:graphicData uri="http://schemas.openxmlformats.org/drawingml/2006/table">
            <a:tbl>
              <a:tblPr firstRow="1" bandRow="1">
                <a:tableStyleId>{5C22544A-7EE6-4342-B048-85BDC9FD1C3A}</a:tableStyleId>
              </a:tblPr>
              <a:tblGrid>
                <a:gridCol w="3840001"/>
              </a:tblGrid>
              <a:tr h="216570">
                <a:tc>
                  <a:txBody>
                    <a:bodyPr/>
                    <a:lstStyle/>
                    <a:p>
                      <a:pPr algn="ctr" fontAlgn="auto">
                        <a:spcBef>
                          <a:spcPts val="0"/>
                        </a:spcBef>
                        <a:spcAft>
                          <a:spcPts val="0"/>
                        </a:spcAft>
                        <a:defRPr/>
                      </a:pPr>
                      <a:r>
                        <a:rPr lang="en-US" sz="1100" b="1" baseline="0" dirty="0" smtClean="0">
                          <a:solidFill>
                            <a:schemeClr val="tx1"/>
                          </a:solidFill>
                          <a:latin typeface="Trebuchet MS" pitchFamily="34" charset="0"/>
                          <a:ea typeface="+mn-ea"/>
                          <a:cs typeface="Calibri"/>
                        </a:rPr>
                        <a:t>Salient Terms</a:t>
                      </a:r>
                      <a:endParaRPr lang="en-US" sz="1100" b="1" dirty="0">
                        <a:solidFill>
                          <a:schemeClr val="tx1"/>
                        </a:solidFill>
                        <a:latin typeface="Trebuchet MS" pitchFamily="34" charset="0"/>
                        <a:ea typeface="+mn-ea"/>
                        <a:cs typeface="Calibri"/>
                      </a:endParaRPr>
                    </a:p>
                  </a:txBody>
                  <a:tcPr marL="99033" marR="99033" marT="45699" marB="45699">
                    <a:lnB w="19050" cap="flat" cmpd="sng" algn="ctr">
                      <a:solidFill>
                        <a:srgbClr val="A6A6A6"/>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34177718"/>
              </p:ext>
            </p:extLst>
          </p:nvPr>
        </p:nvGraphicFramePr>
        <p:xfrm>
          <a:off x="251561" y="3973857"/>
          <a:ext cx="4714500" cy="287337"/>
        </p:xfrm>
        <a:graphic>
          <a:graphicData uri="http://schemas.openxmlformats.org/drawingml/2006/table">
            <a:tbl>
              <a:tblPr firstRow="1" bandRow="1">
                <a:tableStyleId>{5C22544A-7EE6-4342-B048-85BDC9FD1C3A}</a:tableStyleId>
              </a:tblPr>
              <a:tblGrid>
                <a:gridCol w="4714500"/>
              </a:tblGrid>
              <a:tr h="287337">
                <a:tc>
                  <a:txBody>
                    <a:bodyPr/>
                    <a:lstStyle/>
                    <a:p>
                      <a:pPr algn="ctr" fontAlgn="auto">
                        <a:spcBef>
                          <a:spcPts val="0"/>
                        </a:spcBef>
                        <a:spcAft>
                          <a:spcPts val="0"/>
                        </a:spcAft>
                        <a:defRPr/>
                      </a:pPr>
                      <a:r>
                        <a:rPr lang="en-US" sz="1100" b="1" dirty="0" smtClean="0">
                          <a:solidFill>
                            <a:schemeClr val="tx1"/>
                          </a:solidFill>
                          <a:latin typeface="Trebuchet MS" pitchFamily="34" charset="0"/>
                          <a:ea typeface="+mn-ea"/>
                          <a:cs typeface="Calibri"/>
                        </a:rPr>
                        <a:t>Transaction Highlights</a:t>
                      </a:r>
                      <a:endParaRPr lang="en-US" sz="1100" b="1" dirty="0">
                        <a:solidFill>
                          <a:schemeClr val="tx1"/>
                        </a:solidFill>
                        <a:latin typeface="Trebuchet MS" pitchFamily="34" charset="0"/>
                        <a:ea typeface="+mn-ea"/>
                        <a:cs typeface="Calibri"/>
                      </a:endParaRPr>
                    </a:p>
                  </a:txBody>
                  <a:tcPr marL="99055" marR="99055" marT="45589" marB="45589">
                    <a:lnB w="19050" cap="flat" cmpd="sng" algn="ctr">
                      <a:solidFill>
                        <a:srgbClr val="A6A6A6"/>
                      </a:solidFill>
                      <a:prstDash val="solid"/>
                      <a:round/>
                      <a:headEnd type="none" w="med" len="med"/>
                      <a:tailEnd type="none" w="med" len="med"/>
                    </a:lnB>
                    <a:noFill/>
                  </a:tcPr>
                </a:tc>
              </a:tr>
            </a:tbl>
          </a:graphicData>
        </a:graphic>
      </p:graphicFrame>
      <p:sp>
        <p:nvSpPr>
          <p:cNvPr id="14" name="TextBox 16"/>
          <p:cNvSpPr txBox="1">
            <a:spLocks noChangeArrowheads="1"/>
          </p:cNvSpPr>
          <p:nvPr/>
        </p:nvSpPr>
        <p:spPr bwMode="auto">
          <a:xfrm>
            <a:off x="78509" y="4316261"/>
            <a:ext cx="5069556" cy="2211906"/>
          </a:xfrm>
          <a:prstGeom prst="rect">
            <a:avLst/>
          </a:prstGeom>
          <a:noFill/>
          <a:ln w="9525">
            <a:noFill/>
            <a:miter lim="800000"/>
            <a:headEnd/>
            <a:tailEnd/>
          </a:ln>
        </p:spPr>
        <p:txBody>
          <a:bodyPr lIns="0" rIns="180000" bIns="0"/>
          <a:lstStyle>
            <a:lvl1pPr marL="342900" indent="-342900">
              <a:defRPr>
                <a:solidFill>
                  <a:schemeClr val="tx1"/>
                </a:solidFill>
                <a:latin typeface="Calibri" panose="020F0502020204030204" pitchFamily="34" charset="0"/>
              </a:defRPr>
            </a:lvl1pPr>
            <a:lvl2pPr marL="344488" indent="-2254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just">
              <a:spcBef>
                <a:spcPts val="300"/>
              </a:spcBef>
              <a:spcAft>
                <a:spcPts val="300"/>
              </a:spcAft>
              <a:buFont typeface="Wingdings" panose="05000000000000000000" pitchFamily="2" charset="2"/>
              <a:buChar char="§"/>
            </a:pPr>
            <a:r>
              <a:rPr lang="en-US" sz="1000" b="1" dirty="0" smtClean="0">
                <a:latin typeface="Trebuchet MS" panose="020B0603020202020204" pitchFamily="34" charset="0"/>
              </a:rPr>
              <a:t>Worldwide investor demand: </a:t>
            </a:r>
            <a:r>
              <a:rPr lang="en-US" sz="1000" dirty="0" smtClean="0">
                <a:latin typeface="Trebuchet MS" panose="020B0603020202020204" pitchFamily="34" charset="0"/>
              </a:rPr>
              <a:t>There was strong demand for this </a:t>
            </a:r>
            <a:r>
              <a:rPr lang="en-US" sz="1000" dirty="0" err="1" smtClean="0">
                <a:latin typeface="Trebuchet MS" panose="020B0603020202020204" pitchFamily="34" charset="0"/>
              </a:rPr>
              <a:t>Sukuk</a:t>
            </a:r>
            <a:r>
              <a:rPr lang="en-US" sz="1000" dirty="0" smtClean="0">
                <a:latin typeface="Trebuchet MS" panose="020B0603020202020204" pitchFamily="34" charset="0"/>
              </a:rPr>
              <a:t> from investors globally; with final allocation of 59% to investors from Middle East and North Africa (“</a:t>
            </a:r>
            <a:r>
              <a:rPr lang="en-US" sz="1000" b="1" dirty="0" smtClean="0">
                <a:latin typeface="Trebuchet MS" panose="020B0603020202020204" pitchFamily="34" charset="0"/>
              </a:rPr>
              <a:t>MENA</a:t>
            </a:r>
            <a:r>
              <a:rPr lang="en-US" sz="1000" dirty="0" smtClean="0">
                <a:latin typeface="Trebuchet MS" panose="020B0603020202020204" pitchFamily="34" charset="0"/>
              </a:rPr>
              <a:t>”), 27% to investors from Asia and 14% to investors from Europe.</a:t>
            </a:r>
          </a:p>
          <a:p>
            <a:pPr lvl="1" algn="just">
              <a:spcBef>
                <a:spcPts val="300"/>
              </a:spcBef>
              <a:spcAft>
                <a:spcPts val="300"/>
              </a:spcAft>
              <a:buFont typeface="Wingdings" panose="05000000000000000000" pitchFamily="2" charset="2"/>
              <a:buChar char="§"/>
            </a:pPr>
            <a:r>
              <a:rPr lang="en-US" sz="1000" b="1" dirty="0" smtClean="0">
                <a:latin typeface="Trebuchet MS" panose="020B0603020202020204" pitchFamily="34" charset="0"/>
              </a:rPr>
              <a:t>Aggressive-pricing and oversubscription</a:t>
            </a:r>
            <a:r>
              <a:rPr lang="en-US" sz="1000" dirty="0" smtClean="0">
                <a:latin typeface="Trebuchet MS" panose="020B0603020202020204" pitchFamily="34" charset="0"/>
              </a:rPr>
              <a:t>: The transaction collated a </a:t>
            </a:r>
            <a:r>
              <a:rPr lang="en-US" sz="1000" dirty="0">
                <a:latin typeface="Trebuchet MS" panose="020B0603020202020204" pitchFamily="34" charset="0"/>
              </a:rPr>
              <a:t>strong order book which closed at approximately USD2.0 billion, </a:t>
            </a:r>
            <a:r>
              <a:rPr lang="en-US" sz="1000" dirty="0" smtClean="0">
                <a:latin typeface="Trebuchet MS" panose="020B0603020202020204" pitchFamily="34" charset="0"/>
              </a:rPr>
              <a:t>2.0 times </a:t>
            </a:r>
            <a:r>
              <a:rPr lang="en-US" sz="1000" dirty="0">
                <a:latin typeface="Trebuchet MS" panose="020B0603020202020204" pitchFamily="34" charset="0"/>
              </a:rPr>
              <a:t>the initial target issue size of USD1.0 billion. </a:t>
            </a:r>
            <a:endParaRPr lang="en-US" sz="1000" dirty="0" smtClean="0">
              <a:latin typeface="Trebuchet MS" panose="020B0603020202020204" pitchFamily="34" charset="0"/>
            </a:endParaRPr>
          </a:p>
          <a:p>
            <a:pPr lvl="1" algn="just">
              <a:spcBef>
                <a:spcPts val="300"/>
              </a:spcBef>
              <a:spcAft>
                <a:spcPts val="300"/>
              </a:spcAft>
              <a:buFont typeface="Wingdings" panose="05000000000000000000" pitchFamily="2" charset="2"/>
              <a:buChar char="§"/>
            </a:pPr>
            <a:r>
              <a:rPr lang="en-US" sz="1000" b="1" dirty="0" smtClean="0">
                <a:latin typeface="Trebuchet MS" panose="020B0603020202020204" pitchFamily="34" charset="0"/>
              </a:rPr>
              <a:t>Upsizing and low all-in profit rate: </a:t>
            </a:r>
            <a:r>
              <a:rPr lang="en-US" sz="1000" dirty="0" smtClean="0">
                <a:latin typeface="Trebuchet MS" panose="020B0603020202020204" pitchFamily="34" charset="0"/>
              </a:rPr>
              <a:t>Due to overwhelming demand, the transaction was upsized to USD1.5 billion at the lowest end of the spread, with final price at 10bps above the Mid-Swap (“</a:t>
            </a:r>
            <a:r>
              <a:rPr lang="en-US" sz="1000" b="1" dirty="0" smtClean="0">
                <a:latin typeface="Trebuchet MS" panose="020B0603020202020204" pitchFamily="34" charset="0"/>
              </a:rPr>
              <a:t>MS</a:t>
            </a:r>
            <a:r>
              <a:rPr lang="en-US" sz="1000" dirty="0" smtClean="0">
                <a:latin typeface="Trebuchet MS" panose="020B0603020202020204" pitchFamily="34" charset="0"/>
              </a:rPr>
              <a:t>”) against the initial price guidance of 10-15bps above MS. At MS + 10bps, the all-in profit rate is 2.11% for the </a:t>
            </a:r>
            <a:r>
              <a:rPr lang="en-US" sz="1000" dirty="0">
                <a:latin typeface="Trebuchet MS" panose="020B0603020202020204" pitchFamily="34" charset="0"/>
              </a:rPr>
              <a:t>5</a:t>
            </a:r>
            <a:r>
              <a:rPr lang="en-US" sz="1000" dirty="0" smtClean="0">
                <a:latin typeface="Trebuchet MS" panose="020B0603020202020204" pitchFamily="34" charset="0"/>
              </a:rPr>
              <a:t>year </a:t>
            </a:r>
            <a:r>
              <a:rPr lang="en-US" sz="1000" dirty="0" err="1" smtClean="0">
                <a:latin typeface="Trebuchet MS" panose="020B0603020202020204" pitchFamily="34" charset="0"/>
              </a:rPr>
              <a:t>Sukuk</a:t>
            </a:r>
            <a:r>
              <a:rPr lang="en-US" sz="1000" dirty="0" smtClean="0">
                <a:latin typeface="Trebuchet MS" panose="020B0603020202020204" pitchFamily="34" charset="0"/>
              </a:rPr>
              <a:t>.</a:t>
            </a:r>
            <a:endParaRPr lang="en-US" sz="900" dirty="0">
              <a:latin typeface="Trebuchet MS" panose="020B0603020202020204" pitchFamily="34" charset="0"/>
            </a:endParaRPr>
          </a:p>
        </p:txBody>
      </p:sp>
      <p:grpSp>
        <p:nvGrpSpPr>
          <p:cNvPr id="2" name="Group 1"/>
          <p:cNvGrpSpPr/>
          <p:nvPr/>
        </p:nvGrpSpPr>
        <p:grpSpPr>
          <a:xfrm>
            <a:off x="142875" y="906463"/>
            <a:ext cx="2065338" cy="2593975"/>
            <a:chOff x="142875" y="906463"/>
            <a:chExt cx="2065338" cy="2593975"/>
          </a:xfrm>
        </p:grpSpPr>
        <p:grpSp>
          <p:nvGrpSpPr>
            <p:cNvPr id="3" name="Group 5"/>
            <p:cNvGrpSpPr>
              <a:grpSpLocks/>
            </p:cNvGrpSpPr>
            <p:nvPr/>
          </p:nvGrpSpPr>
          <p:grpSpPr bwMode="auto">
            <a:xfrm>
              <a:off x="142875" y="906463"/>
              <a:ext cx="2065338" cy="2593975"/>
              <a:chOff x="144658" y="810456"/>
              <a:chExt cx="2065141" cy="2770944"/>
            </a:xfrm>
          </p:grpSpPr>
          <p:pic>
            <p:nvPicPr>
              <p:cNvPr id="14400" name="Picture 162" descr="TOMB 4.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58" y="810456"/>
                <a:ext cx="2065141" cy="277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1" name="TextBox 24"/>
              <p:cNvSpPr txBox="1">
                <a:spLocks noChangeArrowheads="1"/>
              </p:cNvSpPr>
              <p:nvPr/>
            </p:nvSpPr>
            <p:spPr bwMode="auto">
              <a:xfrm>
                <a:off x="541366" y="813633"/>
                <a:ext cx="1205778"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100">
                    <a:latin typeface="Trebuchet MS" panose="020B0603020202020204" pitchFamily="34" charset="0"/>
                  </a:rPr>
                  <a:t>September 2014</a:t>
                </a:r>
              </a:p>
              <a:p>
                <a:pPr algn="ctr"/>
                <a:r>
                  <a:rPr lang="en-US" sz="1100">
                    <a:latin typeface="Trebuchet MS" panose="020B0603020202020204" pitchFamily="34" charset="0"/>
                  </a:rPr>
                  <a:t>USD1.5 billion</a:t>
                </a:r>
              </a:p>
            </p:txBody>
          </p:sp>
          <p:sp>
            <p:nvSpPr>
              <p:cNvPr id="14402" name="TextBox 25"/>
              <p:cNvSpPr txBox="1">
                <a:spLocks noChangeArrowheads="1"/>
              </p:cNvSpPr>
              <p:nvPr/>
            </p:nvSpPr>
            <p:spPr bwMode="auto">
              <a:xfrm>
                <a:off x="253334" y="2197517"/>
                <a:ext cx="1878443" cy="133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200" b="1" dirty="0">
                    <a:latin typeface="Trebuchet MS" panose="020B0603020202020204" pitchFamily="34" charset="0"/>
                  </a:rPr>
                  <a:t>IDB </a:t>
                </a:r>
                <a:r>
                  <a:rPr lang="en-US" sz="1200" b="1" dirty="0" smtClean="0">
                    <a:latin typeface="Trebuchet MS" panose="020B0603020202020204" pitchFamily="34" charset="0"/>
                  </a:rPr>
                  <a:t>TRUST SERVICES LIMITED</a:t>
                </a:r>
                <a:endParaRPr lang="en-US" sz="1200" b="1" dirty="0">
                  <a:latin typeface="Trebuchet MS" panose="020B0603020202020204" pitchFamily="34" charset="0"/>
                </a:endParaRPr>
              </a:p>
              <a:p>
                <a:pPr algn="ctr"/>
                <a:endParaRPr lang="en-US" sz="1100" dirty="0">
                  <a:latin typeface="Trebuchet MS" panose="020B0603020202020204" pitchFamily="34" charset="0"/>
                </a:endParaRPr>
              </a:p>
              <a:p>
                <a:pPr algn="ctr"/>
                <a:r>
                  <a:rPr lang="en-US" sz="1000" dirty="0">
                    <a:latin typeface="Trebuchet MS" panose="020B0603020202020204" pitchFamily="34" charset="0"/>
                  </a:rPr>
                  <a:t>Joint Lead Manager, Joint </a:t>
                </a:r>
                <a:r>
                  <a:rPr lang="en-US" sz="1000" dirty="0" err="1">
                    <a:latin typeface="Trebuchet MS" panose="020B0603020202020204" pitchFamily="34" charset="0"/>
                  </a:rPr>
                  <a:t>Bookrunner</a:t>
                </a:r>
                <a:endParaRPr lang="en-US" sz="1000" dirty="0">
                  <a:latin typeface="Trebuchet MS" panose="020B0603020202020204" pitchFamily="34" charset="0"/>
                </a:endParaRPr>
              </a:p>
              <a:p>
                <a:pPr algn="ctr"/>
                <a:endParaRPr lang="en-US" sz="1000" dirty="0">
                  <a:latin typeface="Trebuchet MS" panose="020B0603020202020204" pitchFamily="34" charset="0"/>
                </a:endParaRPr>
              </a:p>
              <a:p>
                <a:pPr algn="ctr"/>
                <a:r>
                  <a:rPr lang="en-US" sz="1000" dirty="0" smtClean="0">
                    <a:latin typeface="Trebuchet MS" panose="020B0603020202020204" pitchFamily="34" charset="0"/>
                  </a:rPr>
                  <a:t>Islamic Trust </a:t>
                </a:r>
                <a:r>
                  <a:rPr lang="en-US" sz="1000" dirty="0">
                    <a:latin typeface="Trebuchet MS" panose="020B0603020202020204" pitchFamily="34" charset="0"/>
                  </a:rPr>
                  <a:t>Certificates</a:t>
                </a:r>
              </a:p>
            </p:txBody>
          </p:sp>
        </p:grpSp>
        <p:pic>
          <p:nvPicPr>
            <p:cNvPr id="14388" name="Picture 1" descr="IDB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37416" y="1334522"/>
              <a:ext cx="791443" cy="84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p:cNvGrpSpPr/>
          <p:nvPr/>
        </p:nvGrpSpPr>
        <p:grpSpPr>
          <a:xfrm>
            <a:off x="5442865" y="5072998"/>
            <a:ext cx="1775555" cy="1341223"/>
            <a:chOff x="899592" y="5184122"/>
            <a:chExt cx="1775555" cy="1341223"/>
          </a:xfrm>
        </p:grpSpPr>
        <p:sp>
          <p:nvSpPr>
            <p:cNvPr id="18" name="TextBox 17"/>
            <p:cNvSpPr txBox="1"/>
            <p:nvPr/>
          </p:nvSpPr>
          <p:spPr>
            <a:xfrm>
              <a:off x="1168728" y="5184122"/>
              <a:ext cx="1081167" cy="507831"/>
            </a:xfrm>
            <a:prstGeom prst="rect">
              <a:avLst/>
            </a:prstGeom>
            <a:noFill/>
          </p:spPr>
          <p:txBody>
            <a:bodyPr vert="horz" wrap="square">
              <a:spAutoFit/>
            </a:bodyPr>
            <a:lstStyle/>
            <a:p>
              <a:pPr fontAlgn="auto">
                <a:spcBef>
                  <a:spcPts val="0"/>
                </a:spcBef>
                <a:spcAft>
                  <a:spcPts val="0"/>
                </a:spcAft>
                <a:defRPr/>
              </a:pPr>
              <a:r>
                <a:rPr lang="en-US" sz="900" b="1" u="sng" dirty="0">
                  <a:latin typeface="Trebuchet MS" panose="020B0603020202020204" pitchFamily="34" charset="0"/>
                </a:rPr>
                <a:t>Investor </a:t>
              </a:r>
              <a:r>
                <a:rPr lang="en-US" sz="900" b="1" u="sng" dirty="0" smtClean="0">
                  <a:latin typeface="Trebuchet MS" panose="020B0603020202020204" pitchFamily="34" charset="0"/>
                </a:rPr>
                <a:t>Type </a:t>
              </a:r>
            </a:p>
            <a:p>
              <a:pPr fontAlgn="auto">
                <a:spcBef>
                  <a:spcPts val="0"/>
                </a:spcBef>
                <a:spcAft>
                  <a:spcPts val="0"/>
                </a:spcAft>
                <a:defRPr/>
              </a:pPr>
              <a:endParaRPr lang="en-US" sz="900" b="1" u="sng" dirty="0">
                <a:latin typeface="Trebuchet MS" panose="020B0603020202020204" pitchFamily="34" charset="0"/>
              </a:endParaRPr>
            </a:p>
            <a:p>
              <a:pPr fontAlgn="auto">
                <a:spcBef>
                  <a:spcPts val="0"/>
                </a:spcBef>
                <a:spcAft>
                  <a:spcPts val="0"/>
                </a:spcAft>
                <a:defRPr/>
              </a:pPr>
              <a:endParaRPr lang="en-US" sz="900" b="1" u="sng" dirty="0">
                <a:latin typeface="Trebuchet MS" panose="020B0603020202020204" pitchFamily="34" charset="0"/>
              </a:endParaRPr>
            </a:p>
          </p:txBody>
        </p:sp>
        <p:pic>
          <p:nvPicPr>
            <p:cNvPr id="9" name="Picture 8"/>
            <p:cNvPicPr>
              <a:picLocks noChangeAspect="1"/>
            </p:cNvPicPr>
            <p:nvPr/>
          </p:nvPicPr>
          <p:blipFill rotWithShape="1">
            <a:blip r:embed="rId4" cstate="print"/>
            <a:srcRect l="24077" b="17668"/>
            <a:stretch/>
          </p:blipFill>
          <p:spPr>
            <a:xfrm>
              <a:off x="899592" y="5342505"/>
              <a:ext cx="1775555" cy="1182840"/>
            </a:xfrm>
            <a:prstGeom prst="rect">
              <a:avLst/>
            </a:prstGeom>
          </p:spPr>
        </p:pic>
      </p:grpSp>
      <p:grpSp>
        <p:nvGrpSpPr>
          <p:cNvPr id="5" name="Group 14"/>
          <p:cNvGrpSpPr/>
          <p:nvPr/>
        </p:nvGrpSpPr>
        <p:grpSpPr>
          <a:xfrm>
            <a:off x="7484358" y="5072998"/>
            <a:ext cx="1800076" cy="1283570"/>
            <a:chOff x="3343355" y="5169766"/>
            <a:chExt cx="1800076" cy="1283570"/>
          </a:xfrm>
        </p:grpSpPr>
        <p:sp>
          <p:nvSpPr>
            <p:cNvPr id="33" name="TextBox 32"/>
            <p:cNvSpPr txBox="1"/>
            <p:nvPr/>
          </p:nvSpPr>
          <p:spPr>
            <a:xfrm>
              <a:off x="3343355" y="5169766"/>
              <a:ext cx="1800076" cy="230832"/>
            </a:xfrm>
            <a:prstGeom prst="rect">
              <a:avLst/>
            </a:prstGeom>
            <a:noFill/>
          </p:spPr>
          <p:txBody>
            <a:bodyPr vert="horz" wrap="square">
              <a:spAutoFit/>
            </a:bodyPr>
            <a:lstStyle/>
            <a:p>
              <a:pPr fontAlgn="auto">
                <a:spcBef>
                  <a:spcPts val="0"/>
                </a:spcBef>
                <a:spcAft>
                  <a:spcPts val="0"/>
                </a:spcAft>
                <a:defRPr/>
              </a:pPr>
              <a:r>
                <a:rPr lang="en-US" sz="900" b="1" u="sng" dirty="0">
                  <a:latin typeface="Trebuchet MS" panose="020B0603020202020204" pitchFamily="34" charset="0"/>
                </a:rPr>
                <a:t>Geographical Breakdown</a:t>
              </a:r>
            </a:p>
          </p:txBody>
        </p:sp>
        <p:pic>
          <p:nvPicPr>
            <p:cNvPr id="10" name="Picture 9"/>
            <p:cNvPicPr>
              <a:picLocks noChangeAspect="1"/>
            </p:cNvPicPr>
            <p:nvPr/>
          </p:nvPicPr>
          <p:blipFill rotWithShape="1">
            <a:blip r:embed="rId5" cstate="print"/>
            <a:srcRect l="27527" r="24358" b="26601"/>
            <a:stretch/>
          </p:blipFill>
          <p:spPr>
            <a:xfrm>
              <a:off x="3419872" y="5336798"/>
              <a:ext cx="1152128" cy="1116538"/>
            </a:xfrm>
            <a:prstGeom prst="rect">
              <a:avLst/>
            </a:prstGeom>
          </p:spPr>
        </p:pic>
      </p:grpSp>
      <p:graphicFrame>
        <p:nvGraphicFramePr>
          <p:cNvPr id="37" name="Table 36"/>
          <p:cNvGraphicFramePr>
            <a:graphicFrameLocks noGrp="1"/>
          </p:cNvGraphicFramePr>
          <p:nvPr>
            <p:extLst>
              <p:ext uri="{D42A27DB-BD31-4B8C-83A1-F6EECF244321}">
                <p14:modId xmlns:p14="http://schemas.microsoft.com/office/powerpoint/2010/main" val="2902986226"/>
              </p:ext>
            </p:extLst>
          </p:nvPr>
        </p:nvGraphicFramePr>
        <p:xfrm>
          <a:off x="5172443" y="4797152"/>
          <a:ext cx="3840001" cy="259038"/>
        </p:xfrm>
        <a:graphic>
          <a:graphicData uri="http://schemas.openxmlformats.org/drawingml/2006/table">
            <a:tbl>
              <a:tblPr firstRow="1" bandRow="1">
                <a:tableStyleId>{5C22544A-7EE6-4342-B048-85BDC9FD1C3A}</a:tableStyleId>
              </a:tblPr>
              <a:tblGrid>
                <a:gridCol w="3840001"/>
              </a:tblGrid>
              <a:tr h="227466">
                <a:tc>
                  <a:txBody>
                    <a:bodyPr/>
                    <a:lstStyle/>
                    <a:p>
                      <a:pPr algn="ctr" fontAlgn="auto">
                        <a:spcBef>
                          <a:spcPts val="0"/>
                        </a:spcBef>
                        <a:spcAft>
                          <a:spcPts val="0"/>
                        </a:spcAft>
                        <a:defRPr/>
                      </a:pPr>
                      <a:r>
                        <a:rPr lang="en-US" sz="1100" b="1" baseline="0" dirty="0" smtClean="0">
                          <a:solidFill>
                            <a:schemeClr val="tx1"/>
                          </a:solidFill>
                          <a:latin typeface="Trebuchet MS" pitchFamily="34" charset="0"/>
                          <a:ea typeface="+mn-ea"/>
                          <a:cs typeface="Calibri"/>
                        </a:rPr>
                        <a:t>Distribution Analysis</a:t>
                      </a:r>
                      <a:endParaRPr lang="en-US" sz="1100" b="1" dirty="0">
                        <a:solidFill>
                          <a:schemeClr val="tx1"/>
                        </a:solidFill>
                        <a:latin typeface="Trebuchet MS" pitchFamily="34" charset="0"/>
                        <a:ea typeface="+mn-ea"/>
                        <a:cs typeface="Calibri"/>
                      </a:endParaRPr>
                    </a:p>
                  </a:txBody>
                  <a:tcPr marL="99033" marR="99033" marT="45699" marB="45699">
                    <a:lnB w="19050" cap="flat" cmpd="sng" algn="ctr">
                      <a:solidFill>
                        <a:srgbClr val="A6A6A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54535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996950" y="3919538"/>
            <a:ext cx="7132638" cy="20367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a:lstStyle/>
          <a:p>
            <a:pPr eaLnBrk="1" hangingPunct="1">
              <a:spcBef>
                <a:spcPct val="20000"/>
              </a:spcBef>
            </a:pPr>
            <a:r>
              <a:rPr lang="en-US" sz="2400">
                <a:ea typeface="STKaiti"/>
                <a:cs typeface="Lucida Sans Unicode" pitchFamily="34" charset="0"/>
              </a:rPr>
              <a:t>Thank You</a:t>
            </a:r>
          </a:p>
          <a:p>
            <a:pPr eaLnBrk="1" hangingPunct="1">
              <a:spcBef>
                <a:spcPct val="20000"/>
              </a:spcBef>
            </a:pPr>
            <a:r>
              <a:rPr lang="en-US">
                <a:ea typeface="STKaiti"/>
                <a:cs typeface="Lucida Sans Unicode" pitchFamily="34" charset="0"/>
              </a:rPr>
              <a:t>arshad.mi@maybank.com.my</a:t>
            </a:r>
            <a:endParaRPr lang="en-US" sz="2400">
              <a:ea typeface="STKaiti"/>
              <a:cs typeface="Lucida Sans Unicode" pitchFamily="34" charset="0"/>
            </a:endParaRPr>
          </a:p>
          <a:p>
            <a:pPr eaLnBrk="1" hangingPunct="1">
              <a:spcBef>
                <a:spcPct val="20000"/>
              </a:spcBef>
            </a:pPr>
            <a:endParaRPr lang="en-US">
              <a:ea typeface="STKaiti"/>
              <a:cs typeface="Lucida Sans Unicode" pitchFamily="34" charset="0"/>
            </a:endParaRPr>
          </a:p>
          <a:p>
            <a:pPr eaLnBrk="1" hangingPunct="1">
              <a:spcBef>
                <a:spcPct val="20000"/>
              </a:spcBef>
            </a:pPr>
            <a:endParaRPr lang="en-US">
              <a:ea typeface="STKaiti"/>
              <a:cs typeface="Lucida Sans Unicode" pitchFamily="34" charset="0"/>
            </a:endParaRPr>
          </a:p>
          <a:p>
            <a:pPr algn="ctr" eaLnBrk="1" hangingPunct="1"/>
            <a:r>
              <a:rPr lang="en-US" sz="1400">
                <a:ea typeface="STKaiti"/>
                <a:cs typeface="Lucida Sans Unicode" pitchFamily="34" charset="0"/>
              </a:rPr>
              <a:t>For more information, please visit</a:t>
            </a:r>
          </a:p>
          <a:p>
            <a:pPr algn="ctr" eaLnBrk="1" hangingPunct="1"/>
            <a:r>
              <a:rPr lang="en-US" sz="1400">
                <a:ea typeface="STKaiti"/>
                <a:cs typeface="Lucida Sans Unicode" pitchFamily="34" charset="0"/>
              </a:rPr>
              <a:t>www.maybank.com</a:t>
            </a:r>
          </a:p>
        </p:txBody>
      </p:sp>
    </p:spTree>
    <p:extLst>
      <p:ext uri="{BB962C8B-B14F-4D97-AF65-F5344CB8AC3E}">
        <p14:creationId xmlns:p14="http://schemas.microsoft.com/office/powerpoint/2010/main" val="265266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67772" y="47500"/>
            <a:ext cx="6768935"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What are </a:t>
            </a:r>
            <a:r>
              <a:rPr lang="en-US" sz="1600" b="1" dirty="0" err="1" smtClean="0">
                <a:solidFill>
                  <a:srgbClr val="0070C0"/>
                </a:solidFill>
                <a:latin typeface="Trebuchet MS" pitchFamily="34" charset="0"/>
              </a:rPr>
              <a:t>Shariah</a:t>
            </a:r>
            <a:r>
              <a:rPr lang="en-US" sz="1600" b="1" dirty="0" smtClean="0">
                <a:solidFill>
                  <a:srgbClr val="0070C0"/>
                </a:solidFill>
                <a:latin typeface="Trebuchet MS" pitchFamily="34" charset="0"/>
              </a:rPr>
              <a:t> Principles?</a:t>
            </a:r>
          </a:p>
          <a:p>
            <a:pPr defTabSz="911225" eaLnBrk="0" hangingPunct="0"/>
            <a:r>
              <a:rPr lang="en-US" sz="1400" b="1" dirty="0" err="1" smtClean="0">
                <a:latin typeface="Trebuchet MS" pitchFamily="34" charset="0"/>
              </a:rPr>
              <a:t>Shariah</a:t>
            </a:r>
            <a:r>
              <a:rPr lang="en-US" sz="1400" b="1" dirty="0" smtClean="0">
                <a:latin typeface="Trebuchet MS" pitchFamily="34" charset="0"/>
              </a:rPr>
              <a:t> principles form the basis of </a:t>
            </a:r>
            <a:r>
              <a:rPr lang="en-US" sz="1400" b="1" dirty="0" err="1" smtClean="0">
                <a:latin typeface="Trebuchet MS" pitchFamily="34" charset="0"/>
              </a:rPr>
              <a:t>Shariah</a:t>
            </a:r>
            <a:r>
              <a:rPr lang="en-US" sz="1400" b="1" dirty="0" smtClean="0">
                <a:latin typeface="Trebuchet MS" pitchFamily="34" charset="0"/>
              </a:rPr>
              <a:t>-compliant financial transactions</a:t>
            </a:r>
          </a:p>
        </p:txBody>
      </p:sp>
      <p:sp>
        <p:nvSpPr>
          <p:cNvPr id="5" name="Text Box 109"/>
          <p:cNvSpPr txBox="1">
            <a:spLocks noChangeArrowheads="1"/>
          </p:cNvSpPr>
          <p:nvPr/>
        </p:nvSpPr>
        <p:spPr bwMode="auto">
          <a:xfrm>
            <a:off x="228600" y="861136"/>
            <a:ext cx="8610600" cy="1723549"/>
          </a:xfrm>
          <a:prstGeom prst="rect">
            <a:avLst/>
          </a:prstGeom>
          <a:noFill/>
          <a:ln w="9525">
            <a:noFill/>
            <a:miter lim="800000"/>
            <a:headEnd/>
            <a:tailEnd/>
          </a:ln>
          <a:effectLst/>
        </p:spPr>
        <p:txBody>
          <a:bodyPr wrap="square">
            <a:spAutoFit/>
          </a:bodyPr>
          <a:lstStyle/>
          <a:p>
            <a:pPr marL="228600" indent="-228600" algn="just" fontAlgn="auto">
              <a:spcBef>
                <a:spcPts val="300"/>
              </a:spcBef>
              <a:spcAft>
                <a:spcPts val="0"/>
              </a:spcAft>
              <a:buFont typeface="Arial" pitchFamily="34" charset="0"/>
              <a:buChar char="•"/>
              <a:defRPr/>
            </a:pPr>
            <a:r>
              <a:rPr lang="en-MY" sz="1600" dirty="0">
                <a:ea typeface="MS PGothic" pitchFamily="34" charset="-128"/>
              </a:rPr>
              <a:t>Various products are available in </a:t>
            </a:r>
            <a:r>
              <a:rPr lang="en-MY" sz="1600" dirty="0" smtClean="0">
                <a:ea typeface="MS PGothic" pitchFamily="34" charset="-128"/>
              </a:rPr>
              <a:t>the Islamic Capital Markets including </a:t>
            </a:r>
            <a:r>
              <a:rPr lang="en-MY" sz="1600" dirty="0" err="1">
                <a:ea typeface="MS PGothic" pitchFamily="34" charset="-128"/>
              </a:rPr>
              <a:t>Shariah</a:t>
            </a:r>
            <a:r>
              <a:rPr lang="en-MY" sz="1600" dirty="0">
                <a:ea typeface="MS PGothic" pitchFamily="34" charset="-128"/>
              </a:rPr>
              <a:t>-compliant </a:t>
            </a:r>
            <a:r>
              <a:rPr lang="en-MY" sz="1600" dirty="0" smtClean="0">
                <a:ea typeface="MS PGothic" pitchFamily="34" charset="-128"/>
              </a:rPr>
              <a:t>equities, </a:t>
            </a:r>
            <a:r>
              <a:rPr lang="en-MY" sz="1600" dirty="0" err="1">
                <a:ea typeface="MS PGothic" pitchFamily="34" charset="-128"/>
              </a:rPr>
              <a:t>Sukuk</a:t>
            </a:r>
            <a:r>
              <a:rPr lang="en-MY" sz="1600" dirty="0">
                <a:ea typeface="MS PGothic" pitchFamily="34" charset="-128"/>
              </a:rPr>
              <a:t>, </a:t>
            </a:r>
            <a:r>
              <a:rPr lang="en-MY" sz="1600" dirty="0" smtClean="0">
                <a:ea typeface="MS PGothic" pitchFamily="34" charset="-128"/>
              </a:rPr>
              <a:t>unit </a:t>
            </a:r>
            <a:r>
              <a:rPr lang="en-MY" sz="1600" dirty="0">
                <a:ea typeface="MS PGothic" pitchFamily="34" charset="-128"/>
              </a:rPr>
              <a:t>trusts, </a:t>
            </a:r>
            <a:r>
              <a:rPr lang="en-MY" sz="1600" dirty="0" err="1">
                <a:ea typeface="MS PGothic" pitchFamily="34" charset="-128"/>
              </a:rPr>
              <a:t>Shariah</a:t>
            </a:r>
            <a:r>
              <a:rPr lang="en-MY" sz="1600" dirty="0">
                <a:ea typeface="MS PGothic" pitchFamily="34" charset="-128"/>
              </a:rPr>
              <a:t> indices, exchange traded funds and crude palm oil futures contracts. </a:t>
            </a:r>
            <a:endParaRPr lang="en-MY" sz="1600" dirty="0" smtClean="0">
              <a:ea typeface="MS PGothic" pitchFamily="34" charset="-128"/>
            </a:endParaRPr>
          </a:p>
          <a:p>
            <a:pPr marL="228600" indent="-228600" algn="just" fontAlgn="auto">
              <a:spcBef>
                <a:spcPts val="300"/>
              </a:spcBef>
              <a:spcAft>
                <a:spcPts val="0"/>
              </a:spcAft>
              <a:buFont typeface="Arial" pitchFamily="34" charset="0"/>
              <a:buChar char="•"/>
              <a:defRPr/>
            </a:pPr>
            <a:endParaRPr lang="en-MY" sz="1600" dirty="0">
              <a:ea typeface="MS PGothic" pitchFamily="34" charset="-128"/>
            </a:endParaRPr>
          </a:p>
          <a:p>
            <a:pPr marL="228600" indent="-228600" algn="just" fontAlgn="auto">
              <a:spcBef>
                <a:spcPts val="300"/>
              </a:spcBef>
              <a:spcAft>
                <a:spcPts val="0"/>
              </a:spcAft>
              <a:buFont typeface="Arial" pitchFamily="34" charset="0"/>
              <a:buChar char="•"/>
              <a:defRPr/>
            </a:pPr>
            <a:r>
              <a:rPr lang="en-US" sz="1600" dirty="0">
                <a:ea typeface="MS PGothic" pitchFamily="34" charset="-128"/>
              </a:rPr>
              <a:t>The products can be structured based on one or more </a:t>
            </a:r>
            <a:r>
              <a:rPr lang="en-US" sz="1600" dirty="0" err="1">
                <a:ea typeface="MS PGothic" pitchFamily="34" charset="-128"/>
              </a:rPr>
              <a:t>Shariah</a:t>
            </a:r>
            <a:r>
              <a:rPr lang="en-US" sz="1600" dirty="0">
                <a:ea typeface="MS PGothic" pitchFamily="34" charset="-128"/>
              </a:rPr>
              <a:t> principles:</a:t>
            </a:r>
          </a:p>
          <a:p>
            <a:pPr algn="just">
              <a:spcBef>
                <a:spcPts val="600"/>
              </a:spcBef>
              <a:spcAft>
                <a:spcPts val="600"/>
              </a:spcAft>
              <a:buClr>
                <a:srgbClr val="FFCC00"/>
              </a:buClr>
            </a:pPr>
            <a:endParaRPr lang="en-US" sz="1600" b="0" dirty="0" smtClean="0">
              <a:latin typeface="Trebuchet MS" pitchFamily="34" charset="0"/>
            </a:endParaRPr>
          </a:p>
        </p:txBody>
      </p:sp>
      <p:sp>
        <p:nvSpPr>
          <p:cNvPr id="6" name="Rectangle 6"/>
          <p:cNvSpPr>
            <a:spLocks noChangeArrowheads="1"/>
          </p:cNvSpPr>
          <p:nvPr/>
        </p:nvSpPr>
        <p:spPr bwMode="auto">
          <a:xfrm>
            <a:off x="1825625" y="2770188"/>
            <a:ext cx="2497138" cy="395287"/>
          </a:xfrm>
          <a:prstGeom prst="rect">
            <a:avLst/>
          </a:prstGeom>
          <a:solidFill>
            <a:srgbClr val="FFCC00"/>
          </a:solidFill>
          <a:ln w="9525">
            <a:noFill/>
            <a:miter lim="800000"/>
            <a:headEnd/>
            <a:tailEnd/>
          </a:ln>
          <a:effectLst>
            <a:outerShdw blurRad="44450" dist="27940" dir="5400000" algn="ctr">
              <a:srgbClr val="000000">
                <a:alpha val="32000"/>
              </a:srgbClr>
            </a:outerShdw>
          </a:effectLst>
        </p:spPr>
        <p:txBody>
          <a:bodyPr wrap="none" anchor="ctr"/>
          <a:lstStyle/>
          <a:p>
            <a:pPr algn="ctr">
              <a:defRPr/>
            </a:pPr>
            <a:r>
              <a:rPr lang="en-US" sz="1600" b="1">
                <a:ea typeface="MS PGothic" pitchFamily="34" charset="-128"/>
              </a:rPr>
              <a:t>LEASE CONTRACT</a:t>
            </a:r>
            <a:endParaRPr lang="en-GB" sz="1600" b="1">
              <a:ea typeface="MS PGothic" pitchFamily="34" charset="-128"/>
            </a:endParaRPr>
          </a:p>
        </p:txBody>
      </p:sp>
      <p:sp>
        <p:nvSpPr>
          <p:cNvPr id="7" name="Rectangle 6"/>
          <p:cNvSpPr>
            <a:spLocks noChangeArrowheads="1"/>
          </p:cNvSpPr>
          <p:nvPr/>
        </p:nvSpPr>
        <p:spPr bwMode="auto">
          <a:xfrm>
            <a:off x="1844675" y="3208338"/>
            <a:ext cx="2497138" cy="84296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a:ea typeface="MS PGothic" pitchFamily="34" charset="-128"/>
              </a:rPr>
              <a:t>IJARAH</a:t>
            </a:r>
          </a:p>
          <a:p>
            <a:pPr algn="ctr">
              <a:defRPr/>
            </a:pPr>
            <a:r>
              <a:rPr lang="en-US" sz="1600" b="1">
                <a:ea typeface="MS PGothic" pitchFamily="34" charset="-128"/>
              </a:rPr>
              <a:t>(Leasing)</a:t>
            </a:r>
            <a:endParaRPr lang="en-GB" sz="1600" b="1">
              <a:ea typeface="MS PGothic" pitchFamily="34" charset="-128"/>
            </a:endParaRPr>
          </a:p>
        </p:txBody>
      </p:sp>
      <p:sp>
        <p:nvSpPr>
          <p:cNvPr id="8" name="Rectangle 12"/>
          <p:cNvSpPr>
            <a:spLocks noChangeArrowheads="1"/>
          </p:cNvSpPr>
          <p:nvPr/>
        </p:nvSpPr>
        <p:spPr bwMode="auto">
          <a:xfrm>
            <a:off x="6704013" y="4832350"/>
            <a:ext cx="1846262" cy="733425"/>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a:ea typeface="MS PGothic" pitchFamily="34" charset="-128"/>
              </a:rPr>
              <a:t>ISTISNA’</a:t>
            </a:r>
          </a:p>
          <a:p>
            <a:pPr algn="ctr">
              <a:defRPr/>
            </a:pPr>
            <a:r>
              <a:rPr lang="en-US" sz="1600" b="1">
                <a:ea typeface="MS PGothic" pitchFamily="34" charset="-128"/>
              </a:rPr>
              <a:t>(Purchase Order)</a:t>
            </a:r>
            <a:endParaRPr lang="en-GB" sz="1600" b="1">
              <a:ea typeface="MS PGothic" pitchFamily="34" charset="-128"/>
            </a:endParaRPr>
          </a:p>
        </p:txBody>
      </p:sp>
      <p:sp>
        <p:nvSpPr>
          <p:cNvPr id="9" name="Rectangle 13"/>
          <p:cNvSpPr>
            <a:spLocks noChangeArrowheads="1"/>
          </p:cNvSpPr>
          <p:nvPr/>
        </p:nvSpPr>
        <p:spPr bwMode="auto">
          <a:xfrm>
            <a:off x="4857750" y="3208338"/>
            <a:ext cx="2613025" cy="842962"/>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dirty="0">
                <a:ea typeface="MS PGothic" pitchFamily="34" charset="-128"/>
              </a:rPr>
              <a:t>WAKALAH BIL </a:t>
            </a:r>
          </a:p>
          <a:p>
            <a:pPr algn="ctr">
              <a:defRPr/>
            </a:pPr>
            <a:r>
              <a:rPr lang="en-US" sz="1600" b="1" dirty="0">
                <a:ea typeface="MS PGothic" pitchFamily="34" charset="-128"/>
              </a:rPr>
              <a:t>ISTITHMAR </a:t>
            </a:r>
          </a:p>
          <a:p>
            <a:pPr algn="ctr">
              <a:defRPr/>
            </a:pPr>
            <a:r>
              <a:rPr lang="en-US" sz="1600" b="1" dirty="0">
                <a:ea typeface="MS PGothic" pitchFamily="34" charset="-128"/>
              </a:rPr>
              <a:t>(Investment Agency)</a:t>
            </a:r>
            <a:endParaRPr lang="en-GB" sz="1600" b="1" dirty="0">
              <a:ea typeface="MS PGothic" pitchFamily="34" charset="-128"/>
            </a:endParaRPr>
          </a:p>
        </p:txBody>
      </p:sp>
      <p:sp>
        <p:nvSpPr>
          <p:cNvPr id="10" name="Rectangle 7"/>
          <p:cNvSpPr>
            <a:spLocks noChangeArrowheads="1"/>
          </p:cNvSpPr>
          <p:nvPr/>
        </p:nvSpPr>
        <p:spPr bwMode="auto">
          <a:xfrm>
            <a:off x="4857750" y="2770188"/>
            <a:ext cx="2613025" cy="438150"/>
          </a:xfrm>
          <a:prstGeom prst="rect">
            <a:avLst/>
          </a:prstGeom>
          <a:solidFill>
            <a:srgbClr val="FFCC00"/>
          </a:solidFill>
          <a:ln w="9525">
            <a:noFill/>
            <a:miter lim="800000"/>
            <a:headEnd/>
            <a:tailEnd/>
          </a:ln>
          <a:effectLst>
            <a:outerShdw blurRad="44450" dist="27940" dir="5400000" algn="ctr">
              <a:srgbClr val="000000">
                <a:alpha val="32000"/>
              </a:srgbClr>
            </a:outerShdw>
          </a:effectLst>
        </p:spPr>
        <p:txBody>
          <a:bodyPr wrap="none" anchor="ctr"/>
          <a:lstStyle/>
          <a:p>
            <a:pPr algn="ctr">
              <a:defRPr/>
            </a:pPr>
            <a:r>
              <a:rPr lang="en-US" sz="1600" b="1">
                <a:ea typeface="MS PGothic" pitchFamily="34" charset="-128"/>
              </a:rPr>
              <a:t>AGENCY CONTRACT</a:t>
            </a:r>
            <a:endParaRPr lang="en-GB" sz="1600" b="1">
              <a:ea typeface="MS PGothic" pitchFamily="34" charset="-128"/>
            </a:endParaRPr>
          </a:p>
        </p:txBody>
      </p:sp>
      <p:sp>
        <p:nvSpPr>
          <p:cNvPr id="11" name="Rectangle 8"/>
          <p:cNvSpPr>
            <a:spLocks noChangeArrowheads="1"/>
          </p:cNvSpPr>
          <p:nvPr/>
        </p:nvSpPr>
        <p:spPr bwMode="auto">
          <a:xfrm>
            <a:off x="669925" y="4832350"/>
            <a:ext cx="1773238" cy="733425"/>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a:ea typeface="MS PGothic" pitchFamily="34" charset="-128"/>
              </a:rPr>
              <a:t>MUDHARABAH</a:t>
            </a:r>
          </a:p>
          <a:p>
            <a:pPr algn="ctr">
              <a:defRPr/>
            </a:pPr>
            <a:r>
              <a:rPr lang="en-US" sz="1600" b="1">
                <a:ea typeface="MS PGothic" pitchFamily="34" charset="-128"/>
              </a:rPr>
              <a:t>(Profit-Sharing)</a:t>
            </a:r>
            <a:endParaRPr lang="en-GB" sz="1600" b="1">
              <a:ea typeface="MS PGothic" pitchFamily="34" charset="-128"/>
            </a:endParaRPr>
          </a:p>
        </p:txBody>
      </p:sp>
      <p:sp>
        <p:nvSpPr>
          <p:cNvPr id="12" name="Rectangle 9"/>
          <p:cNvSpPr>
            <a:spLocks noChangeArrowheads="1"/>
          </p:cNvSpPr>
          <p:nvPr/>
        </p:nvSpPr>
        <p:spPr bwMode="auto">
          <a:xfrm>
            <a:off x="2443163" y="4832350"/>
            <a:ext cx="1898650" cy="733425"/>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a:ea typeface="MS PGothic" pitchFamily="34" charset="-128"/>
              </a:rPr>
              <a:t>MUSHARAKAH</a:t>
            </a:r>
          </a:p>
          <a:p>
            <a:pPr algn="ctr">
              <a:defRPr/>
            </a:pPr>
            <a:r>
              <a:rPr lang="en-US" sz="1600" b="1">
                <a:ea typeface="MS PGothic" pitchFamily="34" charset="-128"/>
              </a:rPr>
              <a:t>(Joint Ventures)</a:t>
            </a:r>
            <a:endParaRPr lang="en-GB" sz="1600" b="1">
              <a:ea typeface="MS PGothic" pitchFamily="34" charset="-128"/>
            </a:endParaRPr>
          </a:p>
        </p:txBody>
      </p:sp>
      <p:sp>
        <p:nvSpPr>
          <p:cNvPr id="13" name="Rectangle 11"/>
          <p:cNvSpPr>
            <a:spLocks noChangeArrowheads="1"/>
          </p:cNvSpPr>
          <p:nvPr/>
        </p:nvSpPr>
        <p:spPr bwMode="auto">
          <a:xfrm>
            <a:off x="4875213" y="4832350"/>
            <a:ext cx="1828800" cy="733425"/>
          </a:xfrm>
          <a:prstGeom prst="rect">
            <a:avLst/>
          </a:prstGeom>
          <a:noFill/>
          <a:ln w="9525">
            <a:solidFill>
              <a:schemeClr val="tx1">
                <a:lumMod val="50000"/>
                <a:lumOff val="50000"/>
              </a:schemeClr>
            </a:solidFill>
            <a:miter lim="800000"/>
            <a:headEnd/>
            <a:tailEnd/>
          </a:ln>
          <a:effectLst/>
        </p:spPr>
        <p:txBody>
          <a:bodyPr wrap="none" anchor="ctr"/>
          <a:lstStyle/>
          <a:p>
            <a:pPr algn="ctr">
              <a:defRPr/>
            </a:pPr>
            <a:r>
              <a:rPr lang="en-US" sz="1600" b="1">
                <a:ea typeface="MS PGothic" pitchFamily="34" charset="-128"/>
                <a:cs typeface="Arial" pitchFamily="34" charset="0"/>
              </a:rPr>
              <a:t>MURABAHAH</a:t>
            </a:r>
          </a:p>
          <a:p>
            <a:pPr algn="ctr">
              <a:defRPr/>
            </a:pPr>
            <a:r>
              <a:rPr lang="en-US" sz="1600" b="1">
                <a:ea typeface="MS PGothic" pitchFamily="34" charset="-128"/>
                <a:cs typeface="Arial" pitchFamily="34" charset="0"/>
              </a:rPr>
              <a:t>(Cost Plus Sale)</a:t>
            </a:r>
            <a:endParaRPr lang="en-GB" sz="1600" b="1">
              <a:ea typeface="MS PGothic" pitchFamily="34" charset="-128"/>
              <a:cs typeface="Arial" pitchFamily="34" charset="0"/>
            </a:endParaRPr>
          </a:p>
        </p:txBody>
      </p:sp>
      <p:sp>
        <p:nvSpPr>
          <p:cNvPr id="14" name="Rectangle 7"/>
          <p:cNvSpPr>
            <a:spLocks noChangeArrowheads="1"/>
          </p:cNvSpPr>
          <p:nvPr/>
        </p:nvSpPr>
        <p:spPr bwMode="auto">
          <a:xfrm>
            <a:off x="4857750" y="4373563"/>
            <a:ext cx="3692525" cy="438150"/>
          </a:xfrm>
          <a:prstGeom prst="rect">
            <a:avLst/>
          </a:prstGeom>
          <a:solidFill>
            <a:srgbClr val="FFCC00"/>
          </a:solidFill>
          <a:ln w="9525">
            <a:noFill/>
            <a:miter lim="800000"/>
            <a:headEnd/>
            <a:tailEnd/>
          </a:ln>
          <a:effectLst>
            <a:outerShdw blurRad="44450" dist="27940" dir="5400000" algn="ctr">
              <a:srgbClr val="000000">
                <a:alpha val="32000"/>
              </a:srgbClr>
            </a:outerShdw>
          </a:effectLst>
        </p:spPr>
        <p:txBody>
          <a:bodyPr wrap="none" anchor="ctr"/>
          <a:lstStyle/>
          <a:p>
            <a:pPr algn="ctr">
              <a:defRPr/>
            </a:pPr>
            <a:r>
              <a:rPr lang="en-US" sz="1600" b="1">
                <a:ea typeface="MS PGothic" pitchFamily="34" charset="-128"/>
              </a:rPr>
              <a:t>SALE AND PURCHASE CONTRACTS</a:t>
            </a:r>
            <a:endParaRPr lang="en-GB" sz="1600" b="1">
              <a:ea typeface="MS PGothic" pitchFamily="34" charset="-128"/>
            </a:endParaRPr>
          </a:p>
        </p:txBody>
      </p:sp>
      <p:sp>
        <p:nvSpPr>
          <p:cNvPr id="15" name="Rectangle 7"/>
          <p:cNvSpPr>
            <a:spLocks noChangeArrowheads="1"/>
          </p:cNvSpPr>
          <p:nvPr/>
        </p:nvSpPr>
        <p:spPr bwMode="auto">
          <a:xfrm>
            <a:off x="669925" y="4373563"/>
            <a:ext cx="3690938" cy="438150"/>
          </a:xfrm>
          <a:prstGeom prst="rect">
            <a:avLst/>
          </a:prstGeom>
          <a:solidFill>
            <a:srgbClr val="FFCC00"/>
          </a:solidFill>
          <a:ln w="9525">
            <a:noFill/>
            <a:miter lim="800000"/>
            <a:headEnd/>
            <a:tailEnd/>
          </a:ln>
          <a:effectLst>
            <a:outerShdw blurRad="44450" dist="27940" dir="5400000" algn="ctr">
              <a:srgbClr val="000000">
                <a:alpha val="32000"/>
              </a:srgbClr>
            </a:outerShdw>
          </a:effectLst>
        </p:spPr>
        <p:txBody>
          <a:bodyPr wrap="none" anchor="ctr"/>
          <a:lstStyle/>
          <a:p>
            <a:pPr algn="ctr">
              <a:defRPr/>
            </a:pPr>
            <a:r>
              <a:rPr lang="en-US" sz="1600" b="1">
                <a:ea typeface="MS PGothic" pitchFamily="34" charset="-128"/>
              </a:rPr>
              <a:t>PARTNERSHIP CONTRACTS</a:t>
            </a:r>
            <a:endParaRPr lang="en-GB" sz="1600" b="1">
              <a:ea typeface="MS PGothic" pitchFamily="34" charset="-128"/>
            </a:endParaRPr>
          </a:p>
        </p:txBody>
      </p:sp>
    </p:spTree>
    <p:extLst>
      <p:ext uri="{BB962C8B-B14F-4D97-AF65-F5344CB8AC3E}">
        <p14:creationId xmlns:p14="http://schemas.microsoft.com/office/powerpoint/2010/main" val="268220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49978" y="2249488"/>
            <a:ext cx="8081962" cy="736600"/>
          </a:xfrm>
        </p:spPr>
        <p:txBody>
          <a:bodyPr/>
          <a:lstStyle/>
          <a:p>
            <a:pPr>
              <a:spcBef>
                <a:spcPct val="20000"/>
              </a:spcBef>
            </a:pPr>
            <a:r>
              <a:rPr lang="en-US" altLang="ja-JP" smtClean="0">
                <a:latin typeface="Calibri" pitchFamily="34" charset="0"/>
                <a:cs typeface="Arial" pitchFamily="34" charset="0"/>
              </a:rPr>
              <a:t>Sukuk</a:t>
            </a:r>
          </a:p>
        </p:txBody>
      </p:sp>
      <p:sp>
        <p:nvSpPr>
          <p:cNvPr id="16387" name="Subtitle 6"/>
          <p:cNvSpPr txBox="1">
            <a:spLocks/>
          </p:cNvSpPr>
          <p:nvPr/>
        </p:nvSpPr>
        <p:spPr bwMode="auto">
          <a:xfrm>
            <a:off x="449263" y="2967038"/>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spcBef>
                <a:spcPct val="20000"/>
              </a:spcBef>
              <a:buFont typeface="Arial" pitchFamily="34" charset="0"/>
              <a:buNone/>
            </a:pPr>
            <a:r>
              <a:rPr lang="en-US" sz="2000" dirty="0" smtClean="0"/>
              <a:t>PART I : OVERVIEW</a:t>
            </a:r>
            <a:endParaRPr lang="en-US" sz="2000" dirty="0"/>
          </a:p>
        </p:txBody>
      </p:sp>
    </p:spTree>
    <p:extLst>
      <p:ext uri="{BB962C8B-B14F-4D97-AF65-F5344CB8AC3E}">
        <p14:creationId xmlns:p14="http://schemas.microsoft.com/office/powerpoint/2010/main" val="123624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147142" y="73740"/>
            <a:ext cx="6681361"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What are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a:t>
            </a:r>
          </a:p>
          <a:p>
            <a:pPr defTabSz="911225" eaLnBrk="0" hangingPunct="0"/>
            <a:r>
              <a:rPr lang="en-US" sz="1400" b="1" dirty="0" smtClean="0">
                <a:latin typeface="Trebuchet MS" pitchFamily="34" charset="0"/>
              </a:rPr>
              <a:t>Bonds are financial obligations arising from conventional borrowing and lending, whereas </a:t>
            </a:r>
            <a:r>
              <a:rPr lang="en-US" sz="1400" b="1" dirty="0" err="1" smtClean="0">
                <a:latin typeface="Trebuchet MS" pitchFamily="34" charset="0"/>
              </a:rPr>
              <a:t>Sukuk</a:t>
            </a:r>
            <a:r>
              <a:rPr lang="en-US" sz="1400" b="1" dirty="0" smtClean="0">
                <a:latin typeface="Trebuchet MS" pitchFamily="34" charset="0"/>
              </a:rPr>
              <a:t> represent ownership/interest in an asset</a:t>
            </a:r>
          </a:p>
        </p:txBody>
      </p:sp>
      <p:sp>
        <p:nvSpPr>
          <p:cNvPr id="5" name="Text Box 109"/>
          <p:cNvSpPr txBox="1">
            <a:spLocks noChangeArrowheads="1"/>
          </p:cNvSpPr>
          <p:nvPr/>
        </p:nvSpPr>
        <p:spPr bwMode="auto">
          <a:xfrm>
            <a:off x="191386" y="927391"/>
            <a:ext cx="8739962" cy="2262158"/>
          </a:xfrm>
          <a:prstGeom prst="rect">
            <a:avLst/>
          </a:prstGeom>
          <a:noFill/>
          <a:ln w="9525">
            <a:noFill/>
            <a:miter lim="800000"/>
            <a:headEnd/>
            <a:tailEnd/>
          </a:ln>
          <a:effectLst/>
        </p:spPr>
        <p:txBody>
          <a:bodyPr wrap="square">
            <a:spAutoFit/>
          </a:bodyPr>
          <a:lstStyle/>
          <a:p>
            <a:pPr marL="228600" indent="-228600" algn="just">
              <a:spcBef>
                <a:spcPts val="0"/>
              </a:spcBef>
              <a:spcAft>
                <a:spcPts val="600"/>
              </a:spcAft>
              <a:buClr>
                <a:srgbClr val="FFCC00"/>
              </a:buClr>
              <a:buFont typeface="Wingdings" pitchFamily="2" charset="2"/>
              <a:buChar char="§"/>
            </a:pPr>
            <a:r>
              <a:rPr lang="en-US" sz="1400" b="0" dirty="0" err="1" smtClean="0">
                <a:latin typeface="Trebuchet MS" pitchFamily="34" charset="0"/>
              </a:rPr>
              <a:t>Sukuk</a:t>
            </a:r>
            <a:r>
              <a:rPr lang="en-US" sz="1400" b="0" dirty="0" smtClean="0">
                <a:latin typeface="Trebuchet MS" pitchFamily="34" charset="0"/>
              </a:rPr>
              <a:t> have various definitions depending on jurisdiction including:</a:t>
            </a:r>
          </a:p>
          <a:p>
            <a:pPr marL="457200" indent="-228600" algn="just">
              <a:spcBef>
                <a:spcPts val="0"/>
              </a:spcBef>
              <a:spcAft>
                <a:spcPts val="600"/>
              </a:spcAft>
              <a:buClr>
                <a:srgbClr val="FFCC00"/>
              </a:buClr>
              <a:buFont typeface="Wingdings" pitchFamily="2" charset="2"/>
              <a:buChar char="ü"/>
            </a:pPr>
            <a:r>
              <a:rPr lang="en-US" sz="1400" b="0" i="1" dirty="0" smtClean="0">
                <a:latin typeface="Trebuchet MS" pitchFamily="34" charset="0"/>
              </a:rPr>
              <a:t>“A document or certificate which represents the value of an asset.” – Securities Commission Malaysia</a:t>
            </a:r>
          </a:p>
          <a:p>
            <a:pPr marL="457200" indent="-228600" algn="just">
              <a:spcBef>
                <a:spcPts val="0"/>
              </a:spcBef>
              <a:spcAft>
                <a:spcPts val="600"/>
              </a:spcAft>
              <a:buClr>
                <a:srgbClr val="FFCC00"/>
              </a:buClr>
              <a:buFont typeface="Wingdings" pitchFamily="2" charset="2"/>
              <a:buChar char="ü"/>
            </a:pPr>
            <a:r>
              <a:rPr lang="en-US" sz="1400" b="0" i="1" dirty="0" smtClean="0">
                <a:latin typeface="Trebuchet MS" pitchFamily="34" charset="0"/>
              </a:rPr>
              <a:t>“An Islamic investment certificate which represents an undivided beneficial ownership of an underlying asset…which grants investors a share of an asset along with the cash flows and risk commensurate with such ownership.” – Accounting and Auditing Organization for Islamic Financial Institutions (AAOIFI)</a:t>
            </a:r>
          </a:p>
          <a:p>
            <a:pPr marL="228600" indent="-228600" algn="just">
              <a:spcBef>
                <a:spcPts val="0"/>
              </a:spcBef>
              <a:spcAft>
                <a:spcPts val="600"/>
              </a:spcAft>
              <a:buClr>
                <a:srgbClr val="FFCC00"/>
              </a:buClr>
              <a:buFont typeface="Wingdings" pitchFamily="2" charset="2"/>
              <a:buChar char="§"/>
            </a:pPr>
            <a:r>
              <a:rPr lang="en-US" sz="1400" b="0" dirty="0" smtClean="0">
                <a:latin typeface="Trebuchet MS" pitchFamily="34" charset="0"/>
              </a:rPr>
              <a:t>Regardless of the jurisdiction or technical definition, the concept of </a:t>
            </a:r>
            <a:r>
              <a:rPr lang="en-US" sz="1400" b="0" dirty="0" err="1" smtClean="0">
                <a:latin typeface="Trebuchet MS" pitchFamily="34" charset="0"/>
              </a:rPr>
              <a:t>Sukuk</a:t>
            </a:r>
            <a:r>
              <a:rPr lang="en-US" sz="1400" b="0" dirty="0" smtClean="0">
                <a:latin typeface="Trebuchet MS" pitchFamily="34" charset="0"/>
              </a:rPr>
              <a:t> is universal and differs from a conventional bond in the following respects:</a:t>
            </a:r>
          </a:p>
        </p:txBody>
      </p:sp>
      <p:graphicFrame>
        <p:nvGraphicFramePr>
          <p:cNvPr id="6" name="Group 37"/>
          <p:cNvGraphicFramePr>
            <a:graphicFrameLocks noGrp="1"/>
          </p:cNvGraphicFramePr>
          <p:nvPr>
            <p:extLst>
              <p:ext uri="{D42A27DB-BD31-4B8C-83A1-F6EECF244321}">
                <p14:modId xmlns:p14="http://schemas.microsoft.com/office/powerpoint/2010/main" val="4038533392"/>
              </p:ext>
            </p:extLst>
          </p:nvPr>
        </p:nvGraphicFramePr>
        <p:xfrm>
          <a:off x="346840" y="3242047"/>
          <a:ext cx="8506046" cy="2986716"/>
        </p:xfrm>
        <a:graphic>
          <a:graphicData uri="http://schemas.openxmlformats.org/drawingml/2006/table">
            <a:tbl>
              <a:tblPr/>
              <a:tblGrid>
                <a:gridCol w="1754372"/>
                <a:gridCol w="3296093"/>
                <a:gridCol w="3455581"/>
              </a:tblGrid>
              <a:tr h="2126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charset="-128"/>
                        </a:rPr>
                        <a:t>Features</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rebuchet MS" pitchFamily="34" charset="0"/>
                          <a:ea typeface="ＭＳ Ｐゴシック" charset="-128"/>
                        </a:rPr>
                        <a:t>Sukuk</a:t>
                      </a:r>
                      <a:endParaRPr kumimoji="0" lang="en-US" sz="1400" b="1" i="0" u="none" strike="noStrike" cap="none" normalizeH="0" baseline="0" dirty="0" smtClean="0">
                        <a:ln>
                          <a:noFill/>
                        </a:ln>
                        <a:solidFill>
                          <a:schemeClr val="tx1"/>
                        </a:solidFill>
                        <a:effectLst/>
                        <a:latin typeface="Trebuchet MS" pitchFamily="34" charset="0"/>
                        <a:ea typeface="ＭＳ Ｐゴシック" charset="-128"/>
                      </a:endParaRP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charset="-128"/>
                        </a:rPr>
                        <a:t>Conventional Bonds</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98078">
                <a:tc>
                  <a:txBody>
                    <a:bodyPr/>
                    <a:lstStyle/>
                    <a:p>
                      <a:pPr marL="0" marR="0" lvl="0" indent="0" algn="l" defTabSz="914400" rtl="0" eaLnBrk="0" fontAlgn="base"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Issuer</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Issuer’s principal activities or the use of proceeds must not contradict </a:t>
                      </a:r>
                      <a:r>
                        <a:rPr kumimoji="0" lang="en-US" sz="1400" b="0" i="0" u="none" strike="noStrike" cap="none" normalizeH="0" baseline="0" dirty="0" err="1" smtClean="0">
                          <a:ln>
                            <a:noFill/>
                          </a:ln>
                          <a:solidFill>
                            <a:schemeClr val="tx1"/>
                          </a:solidFill>
                          <a:effectLst/>
                          <a:latin typeface="Trebuchet MS" pitchFamily="34" charset="0"/>
                          <a:ea typeface="ＭＳ Ｐゴシック" pitchFamily="34" charset="-128"/>
                        </a:rPr>
                        <a:t>Shariah</a:t>
                      </a:r>
                      <a:endPar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endParaRP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defRPr/>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No restriction </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r>
              <a:tr h="830187">
                <a:tc>
                  <a:txBody>
                    <a:bodyPr/>
                    <a:lstStyle/>
                    <a:p>
                      <a:pPr marL="0" marR="0" lvl="0" indent="0" algn="l" defTabSz="914400" rtl="0" eaLnBrk="0" fontAlgn="base"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Approvals</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Must </a:t>
                      </a:r>
                      <a:r>
                        <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be approved by the relevant regulatory body and </a:t>
                      </a:r>
                      <a:r>
                        <a:rPr kumimoji="0" lang="en-US" sz="1400" b="1" i="0" u="none" strike="noStrike" cap="none" normalizeH="0" baseline="0" dirty="0" err="1" smtClean="0">
                          <a:ln>
                            <a:noFill/>
                          </a:ln>
                          <a:solidFill>
                            <a:schemeClr val="tx1"/>
                          </a:solidFill>
                          <a:effectLst/>
                          <a:latin typeface="Trebuchet MS" pitchFamily="34" charset="0"/>
                          <a:ea typeface="ＭＳ Ｐゴシック" pitchFamily="34" charset="-128"/>
                        </a:rPr>
                        <a:t>Shariah</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 Adviser. In certain jurisdictions, together with the </a:t>
                      </a:r>
                      <a:r>
                        <a:rPr kumimoji="0" lang="en-US" sz="1400" b="1" i="0" u="none" strike="noStrike" cap="none" normalizeH="0" baseline="0" dirty="0" err="1" smtClean="0">
                          <a:ln>
                            <a:noFill/>
                          </a:ln>
                          <a:solidFill>
                            <a:schemeClr val="tx1"/>
                          </a:solidFill>
                          <a:effectLst/>
                          <a:latin typeface="Trebuchet MS" pitchFamily="34" charset="0"/>
                          <a:ea typeface="ＭＳ Ｐゴシック" pitchFamily="34" charset="-128"/>
                        </a:rPr>
                        <a:t>Shariah</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 regulatory body</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Must be approved by the relevant regulatory body </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alpha val="30196"/>
                      </a:schemeClr>
                    </a:solidFill>
                  </a:tcPr>
                </a:tc>
              </a:tr>
              <a:tr h="581152">
                <a:tc>
                  <a:txBody>
                    <a:bodyPr/>
                    <a:lstStyle/>
                    <a:p>
                      <a:pPr algn="l">
                        <a:spcBef>
                          <a:spcPts val="300"/>
                        </a:spcBef>
                        <a:spcAft>
                          <a:spcPts val="300"/>
                        </a:spcAft>
                      </a:pPr>
                      <a:r>
                        <a:rPr kumimoji="0" lang="en-US" sz="1400" b="1"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Form</a:t>
                      </a:r>
                      <a:endParaRPr kumimoji="0" lang="en-US" sz="1400" b="1" i="0" u="none" strike="noStrike" kern="1200" cap="none" normalizeH="0" baseline="0" dirty="0">
                        <a:ln>
                          <a:noFill/>
                        </a:ln>
                        <a:solidFill>
                          <a:schemeClr val="tx1"/>
                        </a:solidFill>
                        <a:effectLst/>
                        <a:latin typeface="Trebuchet MS" pitchFamily="34" charset="0"/>
                        <a:ea typeface="ＭＳ Ｐゴシック" pitchFamily="34" charset="-128"/>
                        <a:cs typeface="+mn-cs"/>
                      </a:endParaRPr>
                    </a:p>
                  </a:txBody>
                  <a:tcPr marL="91444" marR="91444"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30196"/>
                      </a:schemeClr>
                    </a:solidFill>
                  </a:tcPr>
                </a:tc>
                <a:tc>
                  <a:txBody>
                    <a:bodyPr/>
                    <a:lstStyle/>
                    <a:p>
                      <a:pPr marL="0" marR="0" indent="0" algn="just" defTabSz="457200" rtl="0" eaLnBrk="1" fontAlgn="auto" latinLnBrk="0" hangingPunct="1">
                        <a:lnSpc>
                          <a:spcPct val="100000"/>
                        </a:lnSpc>
                        <a:spcBef>
                          <a:spcPts val="300"/>
                        </a:spcBef>
                        <a:spcAft>
                          <a:spcPts val="300"/>
                        </a:spcAft>
                        <a:buClrTx/>
                        <a:buSzTx/>
                        <a:buFont typeface="Arial" pitchFamily="34" charset="0"/>
                        <a:buNone/>
                        <a:tabLst/>
                        <a:defRPr/>
                      </a:pPr>
                      <a:r>
                        <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Based on </a:t>
                      </a:r>
                      <a:r>
                        <a:rPr kumimoji="0" lang="en-US" sz="1400" b="1"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trade transaction</a:t>
                      </a:r>
                      <a:r>
                        <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 represented by sale, lease, investment or joint venture contracts</a:t>
                      </a:r>
                    </a:p>
                  </a:txBody>
                  <a:tcPr marL="91444" marR="91444"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30196"/>
                      </a:schemeClr>
                    </a:solidFill>
                  </a:tcPr>
                </a:tc>
                <a:tc>
                  <a:txBody>
                    <a:bodyPr/>
                    <a:lstStyle/>
                    <a:p>
                      <a:pPr marL="0" indent="0" algn="just">
                        <a:spcBef>
                          <a:spcPts val="300"/>
                        </a:spcBef>
                        <a:spcAft>
                          <a:spcPts val="300"/>
                        </a:spcAft>
                        <a:buClrTx/>
                        <a:buFont typeface="Arial" pitchFamily="34" charset="0"/>
                        <a:buNone/>
                      </a:pPr>
                      <a:r>
                        <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Based on model of borrowing/lending</a:t>
                      </a:r>
                    </a:p>
                  </a:txBody>
                  <a:tcPr marL="91444" marR="91444"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30196"/>
                      </a:schemeClr>
                    </a:solidFill>
                  </a:tcPr>
                </a:tc>
              </a:tr>
            </a:tbl>
          </a:graphicData>
        </a:graphic>
      </p:graphicFrame>
    </p:spTree>
    <p:extLst>
      <p:ext uri="{BB962C8B-B14F-4D97-AF65-F5344CB8AC3E}">
        <p14:creationId xmlns:p14="http://schemas.microsoft.com/office/powerpoint/2010/main" val="338887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346840" y="0"/>
            <a:ext cx="6889532"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What are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(Cont’d)</a:t>
            </a:r>
          </a:p>
        </p:txBody>
      </p:sp>
      <p:graphicFrame>
        <p:nvGraphicFramePr>
          <p:cNvPr id="7" name="Group 37"/>
          <p:cNvGraphicFramePr>
            <a:graphicFrameLocks noGrp="1"/>
          </p:cNvGraphicFramePr>
          <p:nvPr>
            <p:extLst>
              <p:ext uri="{D42A27DB-BD31-4B8C-83A1-F6EECF244321}">
                <p14:modId xmlns:p14="http://schemas.microsoft.com/office/powerpoint/2010/main" val="1748438481"/>
              </p:ext>
            </p:extLst>
          </p:nvPr>
        </p:nvGraphicFramePr>
        <p:xfrm>
          <a:off x="176981" y="829339"/>
          <a:ext cx="8760965" cy="5230666"/>
        </p:xfrm>
        <a:graphic>
          <a:graphicData uri="http://schemas.openxmlformats.org/drawingml/2006/table">
            <a:tbl>
              <a:tblPr/>
              <a:tblGrid>
                <a:gridCol w="1567453"/>
                <a:gridCol w="4049926"/>
                <a:gridCol w="3143586"/>
              </a:tblGrid>
              <a:tr h="38544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MS PGothic" pitchFamily="34" charset="-128"/>
                        </a:rPr>
                        <a:t>Features</a:t>
                      </a: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rebuchet MS" pitchFamily="34" charset="0"/>
                          <a:ea typeface="MS PGothic" pitchFamily="34" charset="-128"/>
                        </a:rPr>
                        <a:t>Sukuk</a:t>
                      </a:r>
                      <a:endParaRPr kumimoji="0" lang="en-US" sz="1400" b="1" i="0" u="none" strike="noStrike" cap="none" normalizeH="0" baseline="0" dirty="0" smtClean="0">
                        <a:ln>
                          <a:noFill/>
                        </a:ln>
                        <a:solidFill>
                          <a:schemeClr val="tx1"/>
                        </a:solidFill>
                        <a:effectLst/>
                        <a:latin typeface="Trebuchet MS" pitchFamily="34" charset="0"/>
                        <a:ea typeface="MS PGothic" pitchFamily="34" charset="-128"/>
                      </a:endParaRP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ea typeface="MS PGothic" pitchFamily="34" charset="-128"/>
                        </a:rPr>
                        <a:t>Conventional Bonds</a:t>
                      </a: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r>
              <a:tr h="504024">
                <a:tc>
                  <a:txBody>
                    <a:bodyPr/>
                    <a:lstStyle/>
                    <a:p>
                      <a:pPr marL="0" marR="0" lvl="0" indent="0" algn="l" defTabSz="914400" rtl="0" eaLnBrk="0" fontAlgn="base" latinLnBrk="0" hangingPunct="0">
                        <a:lnSpc>
                          <a:spcPct val="100000"/>
                        </a:lnSpc>
                        <a:spcBef>
                          <a:spcPct val="50000"/>
                        </a:spcBef>
                        <a:spcAft>
                          <a:spcPct val="20000"/>
                        </a:spcAft>
                        <a:buClrTx/>
                        <a:buSzTx/>
                        <a:buFontTx/>
                        <a:buNone/>
                        <a:tabLst/>
                      </a:pPr>
                      <a:r>
                        <a:rPr kumimoji="0" lang="en-US" sz="1400" b="1" i="0" u="none" strike="noStrike" cap="none" normalizeH="0" baseline="0" dirty="0" err="1" smtClean="0">
                          <a:ln>
                            <a:noFill/>
                          </a:ln>
                          <a:solidFill>
                            <a:schemeClr val="tx1"/>
                          </a:solidFill>
                          <a:effectLst/>
                          <a:latin typeface="Trebuchet MS" pitchFamily="34" charset="0"/>
                          <a:ea typeface="ＭＳ Ｐゴシック" pitchFamily="34" charset="-128"/>
                        </a:rPr>
                        <a:t>Utilisation</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 of Proceeds</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rPr>
                        <a:t>Should not contradict </a:t>
                      </a:r>
                      <a:r>
                        <a:rPr kumimoji="0" lang="en-US" sz="1400" b="0" i="0" u="none" strike="noStrike" kern="1200" cap="none" normalizeH="0" baseline="0" dirty="0" err="1" smtClean="0">
                          <a:ln>
                            <a:noFill/>
                          </a:ln>
                          <a:solidFill>
                            <a:schemeClr val="tx1"/>
                          </a:solidFill>
                          <a:effectLst/>
                          <a:latin typeface="Trebuchet MS" pitchFamily="34" charset="0"/>
                          <a:ea typeface="ＭＳ Ｐゴシック" pitchFamily="34" charset="-128"/>
                          <a:cs typeface="+mn-cs"/>
                        </a:rPr>
                        <a:t>Shariah</a:t>
                      </a:r>
                      <a:endParaRPr kumimoji="0" lang="en-US" sz="1400" b="0" i="0" u="none" strike="noStrike" kern="1200" cap="none" normalizeH="0" baseline="0" dirty="0" smtClean="0">
                        <a:ln>
                          <a:noFill/>
                        </a:ln>
                        <a:solidFill>
                          <a:schemeClr val="tx1"/>
                        </a:solidFill>
                        <a:effectLst/>
                        <a:latin typeface="Trebuchet MS" pitchFamily="34" charset="0"/>
                        <a:ea typeface="ＭＳ Ｐゴシック" pitchFamily="34" charset="-128"/>
                        <a:cs typeface="+mn-cs"/>
                      </a:endParaRP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No restriction </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alpha val="30196"/>
                      </a:schemeClr>
                    </a:solidFill>
                  </a:tcPr>
                </a:tc>
              </a:tr>
              <a:tr h="800492">
                <a:tc>
                  <a:txBody>
                    <a:bodyPr/>
                    <a:lstStyle/>
                    <a:p>
                      <a:pPr marL="0" marR="0" lvl="0" indent="0" algn="l" defTabSz="914400" rtl="0" eaLnBrk="0" fontAlgn="base"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Asset requirement</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defRPr/>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Yes</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0" marR="0" lvl="0" indent="0" algn="just" defTabSz="914400" rtl="0" eaLnBrk="0" fontAlgn="base"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Typically no</a:t>
                      </a: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 except for Asset Backed Securities and secured transactions</a:t>
                      </a:r>
                    </a:p>
                  </a:txBody>
                  <a:tcPr marL="91444" marR="91444" marT="91393" marB="913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r>
              <a:tr h="296466">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Security</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c gridSpan="2">
                  <a:txBody>
                    <a:bodyPr/>
                    <a:lstStyle/>
                    <a:p>
                      <a:pPr marL="0" marR="0" lvl="0" indent="0" algn="just" defTabSz="914400" rtl="0" eaLnBrk="0" fontAlgn="base" latinLnBrk="0" hangingPunct="0">
                        <a:lnSpc>
                          <a:spcPct val="100000"/>
                        </a:lnSpc>
                        <a:spcBef>
                          <a:spcPct val="50000"/>
                        </a:spcBef>
                        <a:spcAft>
                          <a:spcPct val="20000"/>
                        </a:spcAft>
                        <a:buClrTx/>
                        <a:buSzPct val="70000"/>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Can be structured as </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clean or secured</a:t>
                      </a:r>
                    </a:p>
                  </a:txBody>
                  <a:tcPr marL="39114" marR="39114" marT="41437" marB="4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c hMerge="1">
                  <a:txBody>
                    <a:bodyPr/>
                    <a:lstStyle/>
                    <a:p>
                      <a:endParaRPr lang="en-MY"/>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r>
              <a:tr h="711583">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Credit Enhancement / Ring-fencing</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gridSpan="2">
                  <a:txBody>
                    <a:bodyPr/>
                    <a:lstStyle/>
                    <a:p>
                      <a:pPr marL="0" marR="0" lvl="0" indent="0" algn="just" defTabSz="914400" rtl="0" eaLnBrk="0" fontAlgn="base" latinLnBrk="0" hangingPunct="0">
                        <a:lnSpc>
                          <a:spcPct val="100000"/>
                        </a:lnSpc>
                        <a:spcBef>
                          <a:spcPct val="50000"/>
                        </a:spcBef>
                        <a:spcAft>
                          <a:spcPct val="20000"/>
                        </a:spcAft>
                        <a:buClrTx/>
                        <a:buSzPct val="70000"/>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Can be included as features of both instruments</a:t>
                      </a:r>
                    </a:p>
                  </a:txBody>
                  <a:tcPr marL="39114" marR="39114" marT="41437" marB="4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hMerge="1">
                  <a:txBody>
                    <a:bodyPr/>
                    <a:lstStyle/>
                    <a:p>
                      <a:endParaRPr lang="en-MY"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r>
              <a:tr h="919142">
                <a:tc>
                  <a:txBody>
                    <a:bodyPr/>
                    <a:lstStyle/>
                    <a:p>
                      <a:pPr marL="58738"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Use of Special </a:t>
                      </a:r>
                      <a:r>
                        <a:rPr kumimoji="0" lang="en-US" sz="1400" b="1" i="0" u="none" strike="noStrike" kern="1200" cap="none" normalizeH="0" baseline="0" dirty="0" smtClean="0">
                          <a:ln>
                            <a:noFill/>
                          </a:ln>
                          <a:solidFill>
                            <a:schemeClr val="tx1"/>
                          </a:solidFill>
                          <a:effectLst/>
                          <a:latin typeface="Trebuchet MS" pitchFamily="34" charset="0"/>
                          <a:ea typeface="MS PGothic" pitchFamily="34" charset="-128"/>
                          <a:cs typeface="+mn-cs"/>
                        </a:rPr>
                        <a:t>Purpose</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 Vehicle (SPV) as issuing conduit</a:t>
                      </a:r>
                    </a:p>
                  </a:txBody>
                  <a:tcPr marL="91444" marR="0"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30196"/>
                      </a:srgbClr>
                    </a:solidFill>
                  </a:tcPr>
                </a:tc>
                <a:tc>
                  <a:txBody>
                    <a:bodyPr/>
                    <a:lstStyle/>
                    <a:p>
                      <a:pPr marL="119063" marR="0" lvl="0" indent="0" algn="just" defTabSz="914400" rtl="0" eaLnBrk="0" fontAlgn="base" latinLnBrk="0" hangingPunct="0">
                        <a:lnSpc>
                          <a:spcPct val="100000"/>
                        </a:lnSpc>
                        <a:spcBef>
                          <a:spcPct val="50000"/>
                        </a:spcBef>
                        <a:spcAft>
                          <a:spcPct val="20000"/>
                        </a:spcAft>
                        <a:buClrTx/>
                        <a:buSzPct val="70000"/>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Required under selected structures to facilitate the underlying </a:t>
                      </a:r>
                      <a:r>
                        <a:rPr kumimoji="0" lang="en-US" sz="1400" b="0" i="0" u="none" strike="noStrike" cap="none" normalizeH="0" baseline="0" dirty="0" err="1" smtClean="0">
                          <a:ln>
                            <a:noFill/>
                          </a:ln>
                          <a:solidFill>
                            <a:schemeClr val="tx1"/>
                          </a:solidFill>
                          <a:effectLst/>
                          <a:latin typeface="Trebuchet MS" pitchFamily="34" charset="0"/>
                          <a:ea typeface="ＭＳ Ｐゴシック" pitchFamily="34" charset="-128"/>
                        </a:rPr>
                        <a:t>Shariah</a:t>
                      </a: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 contracts and target investors</a:t>
                      </a:r>
                    </a:p>
                  </a:txBody>
                  <a:tcPr marL="91444" marR="91444" marT="41432" marB="4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30196"/>
                      </a:srgbClr>
                    </a:solidFill>
                  </a:tcPr>
                </a:tc>
                <a:tc>
                  <a:txBody>
                    <a:bodyPr/>
                    <a:lstStyle/>
                    <a:p>
                      <a:pPr marL="119063" marR="0" lvl="0" indent="0" algn="just" defTabSz="914400" rtl="0" eaLnBrk="0" fontAlgn="base" latinLnBrk="0" hangingPunct="0">
                        <a:lnSpc>
                          <a:spcPct val="100000"/>
                        </a:lnSpc>
                        <a:spcBef>
                          <a:spcPct val="50000"/>
                        </a:spcBef>
                        <a:spcAft>
                          <a:spcPct val="20000"/>
                        </a:spcAft>
                        <a:buClrTx/>
                        <a:buSzPct val="70000"/>
                        <a:buFontTx/>
                        <a:buNone/>
                        <a:tabLst/>
                      </a:pP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Typically </a:t>
                      </a:r>
                      <a:r>
                        <a:rPr kumimoji="0" lang="en-US" sz="1400" b="1" i="0" u="none" strike="noStrike" cap="none" normalizeH="0" baseline="0" dirty="0" smtClean="0">
                          <a:ln>
                            <a:noFill/>
                          </a:ln>
                          <a:solidFill>
                            <a:schemeClr val="tx1"/>
                          </a:solidFill>
                          <a:effectLst/>
                          <a:latin typeface="Trebuchet MS" pitchFamily="34" charset="0"/>
                          <a:ea typeface="ＭＳ Ｐゴシック" pitchFamily="34" charset="-128"/>
                        </a:rPr>
                        <a:t>not required </a:t>
                      </a:r>
                      <a:r>
                        <a:rPr kumimoji="0" lang="en-US" sz="1400" b="0" i="0" u="none" strike="noStrike" cap="none" normalizeH="0" baseline="0" dirty="0" smtClean="0">
                          <a:ln>
                            <a:noFill/>
                          </a:ln>
                          <a:solidFill>
                            <a:schemeClr val="tx1"/>
                          </a:solidFill>
                          <a:effectLst/>
                          <a:latin typeface="Trebuchet MS" pitchFamily="34" charset="0"/>
                          <a:ea typeface="ＭＳ Ｐゴシック" pitchFamily="34" charset="-128"/>
                        </a:rPr>
                        <a:t>except for Asset Backed Securities transactions when bankruptcy remoteness is required</a:t>
                      </a:r>
                    </a:p>
                  </a:txBody>
                  <a:tcPr marL="91444" marR="91444" marT="41432" marB="4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a:noFill/>
                    </a:lnTlToBr>
                    <a:lnBlToTr>
                      <a:noFill/>
                    </a:lnBlToTr>
                    <a:solidFill>
                      <a:srgbClr val="BFBFBF">
                        <a:alpha val="30196"/>
                      </a:srgbClr>
                    </a:solidFill>
                  </a:tcPr>
                </a:tc>
              </a:tr>
              <a:tr h="317237">
                <a:tc>
                  <a:txBody>
                    <a:bodyPr/>
                    <a:lstStyle/>
                    <a:p>
                      <a:pPr marL="112713"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MS PGothic" pitchFamily="34" charset="-128"/>
                        </a:rPr>
                        <a:t>Exposure to Bigger Market</a:t>
                      </a:r>
                    </a:p>
                  </a:txBody>
                  <a:tcPr marL="39104" marR="39104" marT="41450" marB="414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107950" marR="0" lvl="0" indent="0" algn="just" defTabSz="914400" rtl="0" eaLnBrk="0" fontAlgn="base" latinLnBrk="0" hangingPunct="0">
                        <a:lnSpc>
                          <a:spcPct val="100000"/>
                        </a:lnSpc>
                        <a:spcBef>
                          <a:spcPct val="50000"/>
                        </a:spcBef>
                        <a:spcAft>
                          <a:spcPct val="20000"/>
                        </a:spcAft>
                        <a:buClrTx/>
                        <a:buSzPct val="70000"/>
                        <a:buFont typeface="Wingdings" pitchFamily="2" charset="2"/>
                        <a:buNone/>
                        <a:tabLst/>
                      </a:pP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Sukuk</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enjoy a </a:t>
                      </a:r>
                      <a:r>
                        <a:rPr kumimoji="0" lang="en-US" sz="1400" b="1" i="0" u="none" strike="noStrike" cap="none" normalizeH="0" baseline="0" dirty="0" smtClean="0">
                          <a:ln>
                            <a:noFill/>
                          </a:ln>
                          <a:solidFill>
                            <a:schemeClr val="tx1"/>
                          </a:solidFill>
                          <a:effectLst/>
                          <a:latin typeface="Trebuchet MS" pitchFamily="34" charset="0"/>
                          <a:ea typeface="MS PGothic" pitchFamily="34" charset="-128"/>
                        </a:rPr>
                        <a:t>wider investor base from both sets of investors</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 Islamic &amp; conventional, thereby maximizing demand for the securities</a:t>
                      </a:r>
                    </a:p>
                    <a:p>
                      <a:pPr marL="107950" marR="0" lvl="0" indent="0" algn="just" defTabSz="914400" rtl="0" eaLnBrk="0" fontAlgn="base" latinLnBrk="0" hangingPunct="0">
                        <a:lnSpc>
                          <a:spcPct val="100000"/>
                        </a:lnSpc>
                        <a:spcBef>
                          <a:spcPct val="50000"/>
                        </a:spcBef>
                        <a:spcAft>
                          <a:spcPct val="20000"/>
                        </a:spcAft>
                        <a:buClrTx/>
                        <a:buSzPct val="70000"/>
                        <a:buFont typeface="Wingdings" pitchFamily="2" charset="2"/>
                        <a:buNone/>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Sukuk</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may also lead to better profiling/exposure for issuers and enhance their credit profile in new markets</a:t>
                      </a:r>
                    </a:p>
                  </a:txBody>
                  <a:tcPr marL="91426" marR="91426" marT="41450" marB="4145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111125" marR="0" lvl="0" indent="0" algn="just" defTabSz="914400" rtl="0" eaLnBrk="0" fontAlgn="base" latinLnBrk="0" hangingPunct="0">
                        <a:lnSpc>
                          <a:spcPct val="100000"/>
                        </a:lnSpc>
                        <a:spcBef>
                          <a:spcPct val="50000"/>
                        </a:spcBef>
                        <a:spcAft>
                          <a:spcPct val="20000"/>
                        </a:spcAft>
                        <a:buClrTx/>
                        <a:buSzPct val="70000"/>
                        <a:buFont typeface="Wingdings" pitchFamily="2" charset="2"/>
                        <a:buNone/>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Conventional bonds are not acceptable to Islamic investors. As such, limited exposure to conventional investors only</a:t>
                      </a:r>
                    </a:p>
                  </a:txBody>
                  <a:tcPr marL="91426" marR="91426" marT="41450" marB="4145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9767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7"/>
          <p:cNvGraphicFramePr>
            <a:graphicFrameLocks noGrp="1"/>
          </p:cNvGraphicFramePr>
          <p:nvPr>
            <p:extLst>
              <p:ext uri="{D42A27DB-BD31-4B8C-83A1-F6EECF244321}">
                <p14:modId xmlns:p14="http://schemas.microsoft.com/office/powerpoint/2010/main" val="30066305"/>
              </p:ext>
            </p:extLst>
          </p:nvPr>
        </p:nvGraphicFramePr>
        <p:xfrm>
          <a:off x="191729" y="829339"/>
          <a:ext cx="8746217" cy="3849372"/>
        </p:xfrm>
        <a:graphic>
          <a:graphicData uri="http://schemas.openxmlformats.org/drawingml/2006/table">
            <a:tbl>
              <a:tblPr/>
              <a:tblGrid>
                <a:gridCol w="1564814"/>
                <a:gridCol w="4043109"/>
                <a:gridCol w="3138294"/>
              </a:tblGrid>
              <a:tr h="2543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ea typeface="MS PGothic" pitchFamily="34" charset="-128"/>
                        </a:rPr>
                        <a:t>Features</a:t>
                      </a: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rebuchet MS" pitchFamily="34" charset="0"/>
                          <a:ea typeface="MS PGothic" pitchFamily="34" charset="-128"/>
                        </a:rPr>
                        <a:t>Sukuk</a:t>
                      </a:r>
                      <a:endParaRPr kumimoji="0" lang="en-US" sz="1400" b="1" i="0" u="none" strike="noStrike" cap="none" normalizeH="0" baseline="0" dirty="0" smtClean="0">
                        <a:ln>
                          <a:noFill/>
                        </a:ln>
                        <a:solidFill>
                          <a:schemeClr val="tx1"/>
                        </a:solidFill>
                        <a:effectLst/>
                        <a:latin typeface="Trebuchet MS" pitchFamily="34" charset="0"/>
                        <a:ea typeface="MS PGothic" pitchFamily="34" charset="-128"/>
                      </a:endParaRP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ea typeface="MS PGothic" pitchFamily="34" charset="-128"/>
                        </a:rPr>
                        <a:t>Conventional Bonds</a:t>
                      </a:r>
                    </a:p>
                  </a:txBody>
                  <a:tcPr marL="91426" marR="91426" marT="91430" marB="914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r>
              <a:tr h="816012">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dirty="0" err="1" smtClean="0">
                          <a:ln>
                            <a:noFill/>
                          </a:ln>
                          <a:solidFill>
                            <a:schemeClr val="tx1"/>
                          </a:solidFill>
                          <a:effectLst/>
                          <a:latin typeface="Trebuchet MS" pitchFamily="34" charset="0"/>
                          <a:ea typeface="MS PGothic" pitchFamily="34" charset="-128"/>
                        </a:rPr>
                        <a:t>Programme</a:t>
                      </a:r>
                      <a:r>
                        <a:rPr kumimoji="0" lang="en-US" sz="1400" b="1" i="0" u="none" strike="noStrike" cap="none" normalizeH="0" baseline="0" dirty="0" smtClean="0">
                          <a:ln>
                            <a:noFill/>
                          </a:ln>
                          <a:solidFill>
                            <a:schemeClr val="tx1"/>
                          </a:solidFill>
                          <a:effectLst/>
                          <a:latin typeface="Trebuchet MS" pitchFamily="34" charset="0"/>
                          <a:ea typeface="MS PGothic" pitchFamily="34" charset="-128"/>
                        </a:rPr>
                        <a:t>/ Issuance Cost</a:t>
                      </a:r>
                    </a:p>
                  </a:txBody>
                  <a:tcPr marL="143764" marR="143764" marT="35944" marB="359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Lead Manager/Lead Arranger fees are similar to conventional bonds transactions</a:t>
                      </a:r>
                    </a:p>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kern="1200" cap="none" normalizeH="0" baseline="0" dirty="0" smtClean="0">
                          <a:ln>
                            <a:noFill/>
                          </a:ln>
                          <a:solidFill>
                            <a:schemeClr val="tx1"/>
                          </a:solidFill>
                          <a:effectLst/>
                          <a:latin typeface="Trebuchet MS" pitchFamily="34" charset="0"/>
                          <a:ea typeface="MS PGothic" pitchFamily="34" charset="-128"/>
                          <a:cs typeface="+mn-cs"/>
                        </a:rPr>
                        <a:t>Documentation costs could be marginally higher</a:t>
                      </a:r>
                    </a:p>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kern="1200" cap="none" normalizeH="0" baseline="0" dirty="0" err="1" smtClean="0">
                          <a:ln>
                            <a:noFill/>
                          </a:ln>
                          <a:solidFill>
                            <a:schemeClr val="tx1"/>
                          </a:solidFill>
                          <a:effectLst/>
                          <a:latin typeface="Trebuchet MS" pitchFamily="34" charset="0"/>
                          <a:ea typeface="MS PGothic" pitchFamily="34" charset="-128"/>
                          <a:cs typeface="+mn-cs"/>
                        </a:rPr>
                        <a:t>Shariah</a:t>
                      </a:r>
                      <a:r>
                        <a:rPr kumimoji="0" lang="en-US" sz="1400" b="0" i="0" u="none" strike="noStrike" kern="1200" cap="none" normalizeH="0" baseline="0" dirty="0" smtClean="0">
                          <a:ln>
                            <a:noFill/>
                          </a:ln>
                          <a:solidFill>
                            <a:schemeClr val="tx1"/>
                          </a:solidFill>
                          <a:effectLst/>
                          <a:latin typeface="Trebuchet MS" pitchFamily="34" charset="0"/>
                          <a:ea typeface="MS PGothic" pitchFamily="34" charset="-128"/>
                          <a:cs typeface="+mn-cs"/>
                        </a:rPr>
                        <a:t> Advisory fee</a:t>
                      </a: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No additional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Shariah</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Advisory Fee</a:t>
                      </a: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alpha val="50195"/>
                      </a:srgbClr>
                    </a:solidFill>
                  </a:tcPr>
                </a:tc>
              </a:tr>
              <a:tr h="661280">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smtClean="0">
                          <a:ln>
                            <a:noFill/>
                          </a:ln>
                          <a:solidFill>
                            <a:schemeClr val="tx1"/>
                          </a:solidFill>
                          <a:effectLst/>
                          <a:latin typeface="Trebuchet MS" pitchFamily="34" charset="0"/>
                          <a:ea typeface="MS PGothic" pitchFamily="34" charset="-128"/>
                        </a:rPr>
                        <a:t>Documentation</a:t>
                      </a:r>
                    </a:p>
                  </a:txBody>
                  <a:tcPr marL="143764" marR="143764" marT="35944" marB="359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In addition to the common issue documents, additional documents to evidence the Islamic transactions</a:t>
                      </a: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Common issue documents such as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Programme</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Agreement/ Facility Agreement, Subscription Agreement,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etc</a:t>
                      </a:r>
                      <a:endParaRPr kumimoji="0" lang="en-US" sz="1400" b="0" i="0" u="none" strike="noStrike" cap="none" normalizeH="0" baseline="0" dirty="0" smtClean="0">
                        <a:ln>
                          <a:noFill/>
                        </a:ln>
                        <a:solidFill>
                          <a:schemeClr val="tx1"/>
                        </a:solidFill>
                        <a:effectLst/>
                        <a:latin typeface="Trebuchet MS" pitchFamily="34" charset="0"/>
                        <a:ea typeface="MS PGothic" pitchFamily="34" charset="-128"/>
                      </a:endParaRP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r>
              <a:tr h="661280">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smtClean="0">
                          <a:ln>
                            <a:noFill/>
                          </a:ln>
                          <a:solidFill>
                            <a:schemeClr val="tx1"/>
                          </a:solidFill>
                          <a:effectLst/>
                          <a:latin typeface="Trebuchet MS" pitchFamily="34" charset="0"/>
                          <a:ea typeface="MS PGothic" pitchFamily="34" charset="-128"/>
                        </a:rPr>
                        <a:t>Tax Incentives       (in Malaysia)</a:t>
                      </a:r>
                    </a:p>
                  </a:txBody>
                  <a:tcPr marL="143764" marR="143764" marT="35944" marB="359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30196"/>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Tax deductibility on issuance expenses for selected structures: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Ijarah</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and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Wakalah</a:t>
                      </a:r>
                      <a:endParaRPr kumimoji="0" lang="en-US" sz="1400" b="0" i="0" u="none" strike="noStrike" cap="none" normalizeH="0" baseline="0" dirty="0" smtClean="0">
                        <a:ln>
                          <a:noFill/>
                        </a:ln>
                        <a:solidFill>
                          <a:schemeClr val="tx1"/>
                        </a:solidFill>
                        <a:effectLst/>
                        <a:latin typeface="Trebuchet MS" pitchFamily="34" charset="0"/>
                        <a:ea typeface="MS PGothic" pitchFamily="34" charset="-128"/>
                      </a:endParaRP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30196"/>
                      </a:srgbClr>
                    </a:solidFill>
                  </a:tcPr>
                </a:tc>
                <a:tc>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No tax incentives on issuance expenses</a:t>
                      </a: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30196"/>
                      </a:srgbClr>
                    </a:solidFill>
                  </a:tcPr>
                </a:tc>
              </a:tr>
              <a:tr h="224213">
                <a:tc>
                  <a:txBody>
                    <a:bodyPr/>
                    <a:lstStyle/>
                    <a:p>
                      <a:pPr marL="0" marR="0" lvl="0" indent="0" algn="l" defTabSz="914400" rtl="0" eaLnBrk="0" fontAlgn="ctr" latinLnBrk="0" hangingPunct="0">
                        <a:lnSpc>
                          <a:spcPct val="100000"/>
                        </a:lnSpc>
                        <a:spcBef>
                          <a:spcPct val="50000"/>
                        </a:spcBef>
                        <a:spcAft>
                          <a:spcPct val="20000"/>
                        </a:spcAft>
                        <a:buClrTx/>
                        <a:buSzTx/>
                        <a:buFontTx/>
                        <a:buNone/>
                        <a:tabLst/>
                      </a:pPr>
                      <a:r>
                        <a:rPr kumimoji="0" lang="en-US" sz="1400" b="1" i="0" u="none" strike="noStrike" cap="none" normalizeH="0" baseline="0" smtClean="0">
                          <a:ln>
                            <a:noFill/>
                          </a:ln>
                          <a:solidFill>
                            <a:schemeClr val="tx1"/>
                          </a:solidFill>
                          <a:effectLst/>
                          <a:latin typeface="Trebuchet MS" pitchFamily="34" charset="0"/>
                          <a:ea typeface="MS PGothic" pitchFamily="34" charset="-128"/>
                        </a:rPr>
                        <a:t>Risk</a:t>
                      </a:r>
                    </a:p>
                  </a:txBody>
                  <a:tcPr marL="143764" marR="143764" marT="35944" marB="359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gridSpan="2">
                  <a:txBody>
                    <a:bodyPr/>
                    <a:lstStyle/>
                    <a:p>
                      <a:pPr marL="177800" marR="0" lvl="0" indent="0" algn="just" defTabSz="914400" rtl="0" eaLnBrk="1" fontAlgn="base" latinLnBrk="0" hangingPunct="1">
                        <a:lnSpc>
                          <a:spcPct val="110000"/>
                        </a:lnSpc>
                        <a:spcBef>
                          <a:spcPct val="20000"/>
                        </a:spcBef>
                        <a:spcAft>
                          <a:spcPct val="20000"/>
                        </a:spcAft>
                        <a:buClrTx/>
                        <a:buSzPct val="70000"/>
                        <a:buFontTx/>
                        <a:buNone/>
                        <a:tabLst>
                          <a:tab pos="463550" algn="l"/>
                        </a:tabLst>
                      </a:pP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Both conventional bonds and </a:t>
                      </a:r>
                      <a:r>
                        <a:rPr kumimoji="0" lang="en-US" sz="1400" b="0" i="0" u="none" strike="noStrike" cap="none" normalizeH="0" baseline="0" dirty="0" err="1" smtClean="0">
                          <a:ln>
                            <a:noFill/>
                          </a:ln>
                          <a:solidFill>
                            <a:schemeClr val="tx1"/>
                          </a:solidFill>
                          <a:effectLst/>
                          <a:latin typeface="Trebuchet MS" pitchFamily="34" charset="0"/>
                          <a:ea typeface="MS PGothic" pitchFamily="34" charset="-128"/>
                        </a:rPr>
                        <a:t>Sukuk</a:t>
                      </a:r>
                      <a:r>
                        <a:rPr kumimoji="0" lang="en-US" sz="1400" b="0" i="0" u="none" strike="noStrike" cap="none" normalizeH="0" baseline="0" dirty="0" smtClean="0">
                          <a:ln>
                            <a:noFill/>
                          </a:ln>
                          <a:solidFill>
                            <a:schemeClr val="tx1"/>
                          </a:solidFill>
                          <a:effectLst/>
                          <a:latin typeface="Trebuchet MS" pitchFamily="34" charset="0"/>
                          <a:ea typeface="MS PGothic" pitchFamily="34" charset="-128"/>
                        </a:rPr>
                        <a:t> are exposed to credit risk and market risk</a:t>
                      </a:r>
                    </a:p>
                  </a:txBody>
                  <a:tcPr marL="45703" marR="91403"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30196"/>
                      </a:srgbClr>
                    </a:solidFill>
                  </a:tcPr>
                </a:tc>
                <a:tc hMerge="1">
                  <a:txBody>
                    <a:bodyPr/>
                    <a:lstStyle/>
                    <a:p>
                      <a:endParaRPr lang="en-MY"/>
                    </a:p>
                  </a:txBody>
                  <a:tcPr/>
                </a:tc>
              </a:tr>
            </a:tbl>
          </a:graphicData>
        </a:graphic>
      </p:graphicFrame>
      <p:sp>
        <p:nvSpPr>
          <p:cNvPr id="4" name="Title 2"/>
          <p:cNvSpPr>
            <a:spLocks/>
          </p:cNvSpPr>
          <p:nvPr/>
        </p:nvSpPr>
        <p:spPr bwMode="auto">
          <a:xfrm>
            <a:off x="346840" y="0"/>
            <a:ext cx="6889532" cy="642918"/>
          </a:xfrm>
          <a:prstGeom prst="rect">
            <a:avLst/>
          </a:prstGeom>
          <a:noFill/>
          <a:ln w="9525">
            <a:noFill/>
            <a:miter lim="800000"/>
            <a:headEnd/>
            <a:tailEnd/>
          </a:ln>
        </p:spPr>
        <p:txBody>
          <a:bodyPr lIns="0" tIns="0" rIns="0" bIns="0" anchor="ctr"/>
          <a:lstStyle/>
          <a:p>
            <a:pPr defTabSz="911225" eaLnBrk="0" hangingPunct="0"/>
            <a:r>
              <a:rPr lang="en-US" sz="1600" b="1" dirty="0" smtClean="0">
                <a:solidFill>
                  <a:srgbClr val="0070C0"/>
                </a:solidFill>
                <a:latin typeface="Trebuchet MS" pitchFamily="34" charset="0"/>
              </a:rPr>
              <a:t>What are </a:t>
            </a:r>
            <a:r>
              <a:rPr lang="en-US" sz="1600" b="1" dirty="0" err="1" smtClean="0">
                <a:solidFill>
                  <a:srgbClr val="0070C0"/>
                </a:solidFill>
                <a:latin typeface="Trebuchet MS" pitchFamily="34" charset="0"/>
              </a:rPr>
              <a:t>Sukuk</a:t>
            </a:r>
            <a:r>
              <a:rPr lang="en-US" sz="1600" b="1" dirty="0" smtClean="0">
                <a:solidFill>
                  <a:srgbClr val="0070C0"/>
                </a:solidFill>
                <a:latin typeface="Trebuchet MS" pitchFamily="34" charset="0"/>
              </a:rPr>
              <a:t>? (Cont’d)</a:t>
            </a:r>
          </a:p>
        </p:txBody>
      </p:sp>
    </p:spTree>
    <p:extLst>
      <p:ext uri="{BB962C8B-B14F-4D97-AF65-F5344CB8AC3E}">
        <p14:creationId xmlns:p14="http://schemas.microsoft.com/office/powerpoint/2010/main" val="10883849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TEXT_SIZE"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1491</TotalTime>
  <Words>7071</Words>
  <Application>Microsoft Office PowerPoint</Application>
  <PresentationFormat>On-screen Show (4:3)</PresentationFormat>
  <Paragraphs>4503</Paragraphs>
  <Slides>46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Chart</vt:lpstr>
      <vt:lpstr>Worksheet</vt:lpstr>
      <vt:lpstr>Sukuk : A Viable Funding Option</vt:lpstr>
      <vt:lpstr>CONTENT</vt:lpstr>
      <vt:lpstr>Introduction to Islamic Capital Markets</vt:lpstr>
      <vt:lpstr>PowerPoint Presentation</vt:lpstr>
      <vt:lpstr>PowerPoint Presentation</vt:lpstr>
      <vt:lpstr>Sukuk</vt:lpstr>
      <vt:lpstr>PowerPoint Presentation</vt:lpstr>
      <vt:lpstr>PowerPoint Presentation</vt:lpstr>
      <vt:lpstr>PowerPoint Presentation</vt:lpstr>
      <vt:lpstr>PowerPoint Presentation</vt:lpstr>
      <vt:lpstr>Sukuk</vt:lpstr>
      <vt:lpstr>PowerPoint Presentation</vt:lpstr>
      <vt:lpstr>PowerPoint Presentation</vt:lpstr>
      <vt:lpstr>Sukuk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Sukuk</vt:lpstr>
      <vt:lpstr>PowerPoint Presentation</vt:lpstr>
      <vt:lpstr>PowerPoint Presentation</vt:lpstr>
      <vt:lpstr>Sukuk Wakalah (Agency)</vt:lpstr>
      <vt:lpstr>PowerPoint Presentation</vt:lpstr>
      <vt:lpstr>PowerPoint Presentation</vt:lpstr>
      <vt:lpstr>PowerPoint Presentation</vt:lpstr>
      <vt:lpstr>Sukuk</vt:lpstr>
      <vt:lpstr>PowerPoint Presentation</vt:lpstr>
      <vt:lpstr>PowerPoint Presentation</vt:lpstr>
      <vt:lpstr>Trends in the Global Sukuk Market</vt:lpstr>
      <vt:lpstr>PowerPoint Presentation</vt:lpstr>
      <vt:lpstr>PowerPoint Presentation</vt:lpstr>
      <vt:lpstr>Sukuk</vt:lpstr>
      <vt:lpstr>Malaysia : Cross Border Sukuk Marketplace Malaysia has seen a number of cross-border MYR Sukuk transactions including issuers from neighbouring countries</vt:lpstr>
      <vt:lpstr>Malaysia : Cross Border Sukuk Marketplace Malaysia has seen a number of cross-border MYR Sukuk transactions including issuers from neighbouring countries</vt:lpstr>
      <vt:lpstr>Malaysia : Cross Border Sukuk Marketplace Malaysia has seen a number of cross-border MYR Sukuk transactions including issuers from neighbouring countries</vt:lpstr>
      <vt:lpstr>Selected Sukuk Transaction Highlights</vt:lpstr>
      <vt:lpstr>PowerPoint Presentation</vt:lpstr>
      <vt:lpstr>PowerPoint Presentation</vt:lpstr>
      <vt:lpstr>PowerPoint Presentation</vt:lpstr>
      <vt:lpstr>PowerPoint Presentation</vt:lpstr>
      <vt:lpstr>PowerPoint Presentation</vt:lpstr>
      <vt:lpstr>PowerPoint Presentation</vt:lpstr>
    </vt:vector>
  </TitlesOfParts>
  <Company>The Bonsey Design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Bhavik Bhatt</dc:creator>
  <cp:lastModifiedBy>00095548</cp:lastModifiedBy>
  <cp:revision>80</cp:revision>
  <dcterms:created xsi:type="dcterms:W3CDTF">2012-01-20T02:37:40Z</dcterms:created>
  <dcterms:modified xsi:type="dcterms:W3CDTF">2014-12-11T04:36:29Z</dcterms:modified>
</cp:coreProperties>
</file>