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8"/>
  </p:notesMasterIdLst>
  <p:sldIdLst>
    <p:sldId id="258" r:id="rId2"/>
    <p:sldId id="270" r:id="rId3"/>
    <p:sldId id="271" r:id="rId4"/>
    <p:sldId id="265" r:id="rId5"/>
    <p:sldId id="268" r:id="rId6"/>
    <p:sldId id="272" r:id="rId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9BBE"/>
    <a:srgbClr val="F99D31"/>
    <a:srgbClr val="EA7600"/>
    <a:srgbClr val="9F6614"/>
    <a:srgbClr val="C2CD23"/>
    <a:srgbClr val="006595"/>
    <a:srgbClr val="5C6F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95ADB5-85AF-4DC9-B578-BB26E8AC1B53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7E0AADF2-F0DD-42FD-BDFB-010E4F427D2E}">
      <dgm:prSet phldrT="[Text]" custT="1"/>
      <dgm:spPr>
        <a:solidFill>
          <a:srgbClr val="679146"/>
        </a:solidFill>
      </dgm:spPr>
      <dgm:t>
        <a:bodyPr/>
        <a:lstStyle/>
        <a:p>
          <a:r>
            <a:rPr lang="ru-RU" sz="1700" dirty="0" smtClean="0">
              <a:latin typeface="+mn-lt"/>
            </a:rPr>
            <a:t>Работа над стандартным договором началась в марте </a:t>
          </a:r>
          <a:r>
            <a:rPr lang="ru-RU" sz="1700" dirty="0" smtClean="0">
              <a:latin typeface="+mn-lt"/>
            </a:rPr>
            <a:t>2019: разосланы на согласование проекты статей о вознаграждении Сторон Финансирования и плат при досрочном возврате кредита</a:t>
          </a:r>
          <a:endParaRPr lang="en-GB" sz="1700" dirty="0">
            <a:latin typeface="+mn-lt"/>
          </a:endParaRPr>
        </a:p>
      </dgm:t>
    </dgm:pt>
    <dgm:pt modelId="{ACCF65C9-BA1F-49FD-9144-443D97B4795E}" type="parTrans" cxnId="{6A260766-55C7-4343-B75F-15D8CE14EC4C}">
      <dgm:prSet/>
      <dgm:spPr/>
      <dgm:t>
        <a:bodyPr/>
        <a:lstStyle/>
        <a:p>
          <a:endParaRPr lang="en-GB"/>
        </a:p>
      </dgm:t>
    </dgm:pt>
    <dgm:pt modelId="{77714C05-3BB2-4EED-A379-F1A7430750DB}" type="sibTrans" cxnId="{6A260766-55C7-4343-B75F-15D8CE14EC4C}">
      <dgm:prSet/>
      <dgm:spPr/>
      <dgm:t>
        <a:bodyPr/>
        <a:lstStyle/>
        <a:p>
          <a:endParaRPr lang="en-GB"/>
        </a:p>
      </dgm:t>
    </dgm:pt>
    <dgm:pt modelId="{53A61FB9-8ED1-4E94-A2AC-BF34E2CF4EAE}">
      <dgm:prSet phldrT="[Text]" custT="1"/>
      <dgm:spPr>
        <a:solidFill>
          <a:srgbClr val="569BBE"/>
        </a:solidFill>
      </dgm:spPr>
      <dgm:t>
        <a:bodyPr/>
        <a:lstStyle/>
        <a:p>
          <a:r>
            <a:rPr lang="ru-RU" sz="1800" dirty="0" smtClean="0">
              <a:latin typeface="+mn-lt"/>
            </a:rPr>
            <a:t>В то же </a:t>
          </a:r>
          <a:r>
            <a:rPr lang="ru-RU" sz="1800" dirty="0" smtClean="0">
              <a:latin typeface="+mn-lt"/>
            </a:rPr>
            <a:t>время </a:t>
          </a:r>
          <a:r>
            <a:rPr lang="en-GB" sz="1800" dirty="0" smtClean="0">
              <a:latin typeface="+mn-lt"/>
            </a:rPr>
            <a:t>LMA</a:t>
          </a:r>
          <a:r>
            <a:rPr lang="ru-RU" sz="1800" dirty="0" smtClean="0">
              <a:latin typeface="+mn-lt"/>
            </a:rPr>
            <a:t>:</a:t>
          </a:r>
          <a:endParaRPr lang="en-GB" sz="1800" dirty="0">
            <a:latin typeface="+mn-lt"/>
          </a:endParaRPr>
        </a:p>
      </dgm:t>
    </dgm:pt>
    <dgm:pt modelId="{1531A9C0-4DE2-40C1-8C98-8936DD124B0E}" type="sibTrans" cxnId="{8E61A2E9-9066-4820-B053-C6EC46228ED9}">
      <dgm:prSet/>
      <dgm:spPr/>
      <dgm:t>
        <a:bodyPr/>
        <a:lstStyle/>
        <a:p>
          <a:endParaRPr lang="en-GB"/>
        </a:p>
      </dgm:t>
    </dgm:pt>
    <dgm:pt modelId="{180C65E3-50AD-431C-9D8A-68E65DAAAB11}" type="parTrans" cxnId="{8E61A2E9-9066-4820-B053-C6EC46228ED9}">
      <dgm:prSet/>
      <dgm:spPr/>
      <dgm:t>
        <a:bodyPr/>
        <a:lstStyle/>
        <a:p>
          <a:endParaRPr lang="en-GB"/>
        </a:p>
      </dgm:t>
    </dgm:pt>
    <dgm:pt modelId="{30A49DA9-5378-41F1-9E6D-9A1FD1C822DB}">
      <dgm:prSet phldrT="[Text]" custT="1"/>
      <dgm:spPr>
        <a:solidFill>
          <a:schemeClr val="bg1"/>
        </a:solidFill>
        <a:ln>
          <a:solidFill>
            <a:srgbClr val="569BBE"/>
          </a:solidFill>
        </a:ln>
      </dgm:spPr>
      <dgm:t>
        <a:bodyPr/>
        <a:lstStyle/>
        <a:p>
          <a:pPr>
            <a:spcAft>
              <a:spcPts val="1200"/>
            </a:spcAft>
          </a:pPr>
          <a:r>
            <a:rPr lang="en-GB" sz="1600" dirty="0" smtClean="0"/>
            <a:t>New LMA Intercreditor for Super Senior RCF</a:t>
          </a:r>
          <a:r>
            <a:rPr lang="ru-RU" sz="1600" dirty="0" smtClean="0"/>
            <a:t> </a:t>
          </a:r>
          <a:r>
            <a:rPr lang="en-GB" sz="1600" dirty="0" smtClean="0"/>
            <a:t>/</a:t>
          </a:r>
          <a:r>
            <a:rPr lang="ru-RU" sz="1600" dirty="0" smtClean="0"/>
            <a:t> </a:t>
          </a:r>
          <a:r>
            <a:rPr lang="en-GB" sz="1600" dirty="0" smtClean="0"/>
            <a:t>Senior Term Facility leveraged finance transactions</a:t>
          </a:r>
          <a:endParaRPr lang="en-GB" sz="1600" dirty="0">
            <a:latin typeface="+mn-lt"/>
          </a:endParaRPr>
        </a:p>
      </dgm:t>
    </dgm:pt>
    <dgm:pt modelId="{9FF8629C-4175-4E42-911D-B6ECA6501EF1}" type="parTrans" cxnId="{C17708E6-E43F-464D-8744-B520DCBEA218}">
      <dgm:prSet/>
      <dgm:spPr/>
      <dgm:t>
        <a:bodyPr/>
        <a:lstStyle/>
        <a:p>
          <a:endParaRPr lang="en-GB"/>
        </a:p>
      </dgm:t>
    </dgm:pt>
    <dgm:pt modelId="{DCE3A8FD-6106-42C6-8AE6-3FC839990AB4}" type="sibTrans" cxnId="{C17708E6-E43F-464D-8744-B520DCBEA218}">
      <dgm:prSet/>
      <dgm:spPr/>
      <dgm:t>
        <a:bodyPr/>
        <a:lstStyle/>
        <a:p>
          <a:endParaRPr lang="en-GB"/>
        </a:p>
      </dgm:t>
    </dgm:pt>
    <dgm:pt modelId="{71CA24CC-1C71-40AF-9E7B-B6340599CAD5}">
      <dgm:prSet phldrT="[Text]" custT="1"/>
      <dgm:spPr>
        <a:solidFill>
          <a:schemeClr val="bg1"/>
        </a:solidFill>
        <a:ln>
          <a:solidFill>
            <a:srgbClr val="569BBE"/>
          </a:solidFill>
        </a:ln>
      </dgm:spPr>
      <dgm:t>
        <a:bodyPr/>
        <a:lstStyle/>
        <a:p>
          <a:pPr>
            <a:spcAft>
              <a:spcPts val="1200"/>
            </a:spcAft>
          </a:pPr>
          <a:r>
            <a:rPr lang="en-GB" sz="1600" dirty="0" smtClean="0"/>
            <a:t>Buyer Credit Facility Agreement for ECA-backed finance transactions</a:t>
          </a:r>
          <a:endParaRPr lang="en-GB" sz="1600" dirty="0">
            <a:latin typeface="+mn-lt"/>
          </a:endParaRPr>
        </a:p>
      </dgm:t>
    </dgm:pt>
    <dgm:pt modelId="{0293B3E5-0629-46F6-A2AD-FC6D307168AC}" type="parTrans" cxnId="{BFA58384-8913-4B09-ADF2-67CE2852D6B8}">
      <dgm:prSet/>
      <dgm:spPr/>
      <dgm:t>
        <a:bodyPr/>
        <a:lstStyle/>
        <a:p>
          <a:endParaRPr lang="en-GB"/>
        </a:p>
      </dgm:t>
    </dgm:pt>
    <dgm:pt modelId="{BCCB51B6-C96E-43AB-B7B5-12EC7E3DEC6E}" type="sibTrans" cxnId="{BFA58384-8913-4B09-ADF2-67CE2852D6B8}">
      <dgm:prSet/>
      <dgm:spPr/>
      <dgm:t>
        <a:bodyPr/>
        <a:lstStyle/>
        <a:p>
          <a:endParaRPr lang="en-GB"/>
        </a:p>
      </dgm:t>
    </dgm:pt>
    <dgm:pt modelId="{1FCB4FBE-D097-40F0-93C0-81F43F2E6E20}">
      <dgm:prSet phldrT="[Text]" custT="1"/>
      <dgm:spPr>
        <a:solidFill>
          <a:schemeClr val="bg1"/>
        </a:solidFill>
        <a:ln>
          <a:solidFill>
            <a:srgbClr val="569BBE"/>
          </a:solidFill>
        </a:ln>
      </dgm:spPr>
      <dgm:t>
        <a:bodyPr/>
        <a:lstStyle/>
        <a:p>
          <a:pPr>
            <a:spcAft>
              <a:spcPts val="1200"/>
            </a:spcAft>
          </a:pPr>
          <a:r>
            <a:rPr lang="en-GB" sz="1600" dirty="0" smtClean="0"/>
            <a:t>Green Loan Principles with the support of the </a:t>
          </a:r>
          <a:r>
            <a:rPr lang="en-GB" sz="1600" dirty="0" smtClean="0"/>
            <a:t>ICMA</a:t>
          </a:r>
          <a:endParaRPr lang="en-GB" sz="1600" dirty="0">
            <a:latin typeface="+mn-lt"/>
          </a:endParaRPr>
        </a:p>
      </dgm:t>
    </dgm:pt>
    <dgm:pt modelId="{77D8F5A1-5285-4279-B32B-71BDD8E22868}" type="parTrans" cxnId="{E922B945-D3E8-4962-AD16-95B9F7E9019B}">
      <dgm:prSet/>
      <dgm:spPr/>
      <dgm:t>
        <a:bodyPr/>
        <a:lstStyle/>
        <a:p>
          <a:endParaRPr lang="en-GB"/>
        </a:p>
      </dgm:t>
    </dgm:pt>
    <dgm:pt modelId="{CD40783E-EFD5-426D-8185-BDFCA91A6D18}" type="sibTrans" cxnId="{E922B945-D3E8-4962-AD16-95B9F7E9019B}">
      <dgm:prSet/>
      <dgm:spPr/>
      <dgm:t>
        <a:bodyPr/>
        <a:lstStyle/>
        <a:p>
          <a:endParaRPr lang="en-GB"/>
        </a:p>
      </dgm:t>
    </dgm:pt>
    <dgm:pt modelId="{670BF6E9-942B-41E8-A0EB-A822FA2A6D44}">
      <dgm:prSet phldrT="[Text]" custT="1"/>
      <dgm:spPr>
        <a:solidFill>
          <a:schemeClr val="bg1"/>
        </a:solidFill>
        <a:ln>
          <a:solidFill>
            <a:srgbClr val="569BBE"/>
          </a:solidFill>
        </a:ln>
      </dgm:spPr>
      <dgm:t>
        <a:bodyPr/>
        <a:lstStyle/>
        <a:p>
          <a:pPr>
            <a:spcAft>
              <a:spcPts val="1200"/>
            </a:spcAft>
          </a:pPr>
          <a:r>
            <a:rPr lang="en-GB" sz="1600" dirty="0" smtClean="0"/>
            <a:t>Borrowing base facility agreement</a:t>
          </a:r>
          <a:endParaRPr lang="en-GB" sz="1600" dirty="0">
            <a:latin typeface="+mn-lt"/>
          </a:endParaRPr>
        </a:p>
      </dgm:t>
    </dgm:pt>
    <dgm:pt modelId="{70E53BD8-4445-4606-84A8-A04E321832F1}" type="parTrans" cxnId="{4EA9E887-C8D4-41FC-9169-128A31EAE813}">
      <dgm:prSet/>
      <dgm:spPr/>
      <dgm:t>
        <a:bodyPr/>
        <a:lstStyle/>
        <a:p>
          <a:endParaRPr lang="en-GB"/>
        </a:p>
      </dgm:t>
    </dgm:pt>
    <dgm:pt modelId="{A56C211C-7CF9-4283-8FDF-62C08EBC6D7C}" type="sibTrans" cxnId="{4EA9E887-C8D4-41FC-9169-128A31EAE813}">
      <dgm:prSet/>
      <dgm:spPr/>
      <dgm:t>
        <a:bodyPr/>
        <a:lstStyle/>
        <a:p>
          <a:endParaRPr lang="en-GB"/>
        </a:p>
      </dgm:t>
    </dgm:pt>
    <dgm:pt modelId="{81EED14E-2BA3-416D-9C7F-DF328394C2CD}">
      <dgm:prSet phldrT="[Text]" custT="1"/>
      <dgm:spPr>
        <a:solidFill>
          <a:schemeClr val="bg1"/>
        </a:solidFill>
        <a:ln>
          <a:solidFill>
            <a:srgbClr val="569BBE"/>
          </a:solidFill>
        </a:ln>
      </dgm:spPr>
      <dgm:t>
        <a:bodyPr/>
        <a:lstStyle/>
        <a:p>
          <a:pPr>
            <a:spcAft>
              <a:spcPts val="1200"/>
            </a:spcAft>
          </a:pPr>
          <a:r>
            <a:rPr lang="en-GB" sz="1600" smtClean="0"/>
            <a:t>Sustainability Linked Loan Principles (with the APLMA and LSTA)</a:t>
          </a:r>
          <a:endParaRPr lang="en-GB" sz="1600" dirty="0">
            <a:latin typeface="+mn-lt"/>
          </a:endParaRPr>
        </a:p>
      </dgm:t>
    </dgm:pt>
    <dgm:pt modelId="{4F59E63C-2EDE-4BCE-AD6F-64D4BE1CABD8}" type="parTrans" cxnId="{60EB2D6B-2A2B-4CD0-AA96-71B7F329C052}">
      <dgm:prSet/>
      <dgm:spPr/>
      <dgm:t>
        <a:bodyPr/>
        <a:lstStyle/>
        <a:p>
          <a:endParaRPr lang="en-GB"/>
        </a:p>
      </dgm:t>
    </dgm:pt>
    <dgm:pt modelId="{4C235946-4FD8-404B-B57C-351C22FC7DDC}" type="sibTrans" cxnId="{60EB2D6B-2A2B-4CD0-AA96-71B7F329C052}">
      <dgm:prSet/>
      <dgm:spPr/>
      <dgm:t>
        <a:bodyPr/>
        <a:lstStyle/>
        <a:p>
          <a:endParaRPr lang="en-GB"/>
        </a:p>
      </dgm:t>
    </dgm:pt>
    <dgm:pt modelId="{C1A7B3D8-C6E8-4406-BB21-6F1E3582542F}" type="pres">
      <dgm:prSet presAssocID="{1A95ADB5-85AF-4DC9-B578-BB26E8AC1B5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383BAB3-2D87-4767-8E2A-912B37619A5B}" type="pres">
      <dgm:prSet presAssocID="{7E0AADF2-F0DD-42FD-BDFB-010E4F427D2E}" presName="parentLin" presStyleCnt="0"/>
      <dgm:spPr/>
      <dgm:t>
        <a:bodyPr/>
        <a:lstStyle/>
        <a:p>
          <a:endParaRPr lang="en-GB"/>
        </a:p>
      </dgm:t>
    </dgm:pt>
    <dgm:pt modelId="{865AD756-9270-4A47-A4E3-959A5CAC6F6D}" type="pres">
      <dgm:prSet presAssocID="{7E0AADF2-F0DD-42FD-BDFB-010E4F427D2E}" presName="parentLeftMargin" presStyleLbl="node1" presStyleIdx="0" presStyleCnt="2"/>
      <dgm:spPr/>
      <dgm:t>
        <a:bodyPr/>
        <a:lstStyle/>
        <a:p>
          <a:endParaRPr lang="en-GB"/>
        </a:p>
      </dgm:t>
    </dgm:pt>
    <dgm:pt modelId="{FD700855-F010-4B03-AAD9-9710B54B4EA5}" type="pres">
      <dgm:prSet presAssocID="{7E0AADF2-F0DD-42FD-BDFB-010E4F427D2E}" presName="parentText" presStyleLbl="node1" presStyleIdx="0" presStyleCnt="2" custScaleY="11864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C65FFFA-2A0E-4846-892C-9AB0A5156558}" type="pres">
      <dgm:prSet presAssocID="{7E0AADF2-F0DD-42FD-BDFB-010E4F427D2E}" presName="negativeSpace" presStyleCnt="0"/>
      <dgm:spPr/>
      <dgm:t>
        <a:bodyPr/>
        <a:lstStyle/>
        <a:p>
          <a:endParaRPr lang="en-GB"/>
        </a:p>
      </dgm:t>
    </dgm:pt>
    <dgm:pt modelId="{9A751FCB-E473-47FB-B31A-4AB4DF610B8B}" type="pres">
      <dgm:prSet presAssocID="{7E0AADF2-F0DD-42FD-BDFB-010E4F427D2E}" presName="childText" presStyleLbl="conFgAcc1" presStyleIdx="0" presStyleCnt="2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  <a:ln>
          <a:solidFill>
            <a:srgbClr val="679146"/>
          </a:solidFill>
        </a:ln>
      </dgm:spPr>
      <dgm:t>
        <a:bodyPr/>
        <a:lstStyle/>
        <a:p>
          <a:endParaRPr lang="en-GB"/>
        </a:p>
      </dgm:t>
    </dgm:pt>
    <dgm:pt modelId="{2CBD34A4-31EB-4A45-8A77-E0ADCD64898C}" type="pres">
      <dgm:prSet presAssocID="{77714C05-3BB2-4EED-A379-F1A7430750DB}" presName="spaceBetweenRectangles" presStyleCnt="0"/>
      <dgm:spPr/>
      <dgm:t>
        <a:bodyPr/>
        <a:lstStyle/>
        <a:p>
          <a:endParaRPr lang="en-GB"/>
        </a:p>
      </dgm:t>
    </dgm:pt>
    <dgm:pt modelId="{9107DAA5-1AFD-4908-88EF-67F1051FF256}" type="pres">
      <dgm:prSet presAssocID="{53A61FB9-8ED1-4E94-A2AC-BF34E2CF4EAE}" presName="parentLin" presStyleCnt="0"/>
      <dgm:spPr/>
      <dgm:t>
        <a:bodyPr/>
        <a:lstStyle/>
        <a:p>
          <a:endParaRPr lang="en-GB"/>
        </a:p>
      </dgm:t>
    </dgm:pt>
    <dgm:pt modelId="{D6EDDD51-C1B1-4F2D-AADE-CBD0EAA81D71}" type="pres">
      <dgm:prSet presAssocID="{53A61FB9-8ED1-4E94-A2AC-BF34E2CF4EAE}" presName="parentLeftMargin" presStyleLbl="node1" presStyleIdx="0" presStyleCnt="2"/>
      <dgm:spPr/>
      <dgm:t>
        <a:bodyPr/>
        <a:lstStyle/>
        <a:p>
          <a:endParaRPr lang="en-GB"/>
        </a:p>
      </dgm:t>
    </dgm:pt>
    <dgm:pt modelId="{A38D478A-F2FC-49E6-AEB3-42EAC6E9D1A4}" type="pres">
      <dgm:prSet presAssocID="{53A61FB9-8ED1-4E94-A2AC-BF34E2CF4EA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63C982-CB9E-4BA3-9F87-BA9433268B62}" type="pres">
      <dgm:prSet presAssocID="{53A61FB9-8ED1-4E94-A2AC-BF34E2CF4EAE}" presName="negativeSpace" presStyleCnt="0"/>
      <dgm:spPr/>
      <dgm:t>
        <a:bodyPr/>
        <a:lstStyle/>
        <a:p>
          <a:endParaRPr lang="en-GB"/>
        </a:p>
      </dgm:t>
    </dgm:pt>
    <dgm:pt modelId="{1FE632A8-1582-4E42-AE74-2E46D9B8A4A1}" type="pres">
      <dgm:prSet presAssocID="{53A61FB9-8ED1-4E94-A2AC-BF34E2CF4EAE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E3B8A0E-1AE1-4385-91DC-9DB8572B28D7}" type="presOf" srcId="{53A61FB9-8ED1-4E94-A2AC-BF34E2CF4EAE}" destId="{A38D478A-F2FC-49E6-AEB3-42EAC6E9D1A4}" srcOrd="1" destOrd="0" presId="urn:microsoft.com/office/officeart/2005/8/layout/list1"/>
    <dgm:cxn modelId="{9C8AA803-19EB-4776-B1BB-1E89F47DC86B}" type="presOf" srcId="{1FCB4FBE-D097-40F0-93C0-81F43F2E6E20}" destId="{1FE632A8-1582-4E42-AE74-2E46D9B8A4A1}" srcOrd="0" destOrd="2" presId="urn:microsoft.com/office/officeart/2005/8/layout/list1"/>
    <dgm:cxn modelId="{C17708E6-E43F-464D-8744-B520DCBEA218}" srcId="{53A61FB9-8ED1-4E94-A2AC-BF34E2CF4EAE}" destId="{30A49DA9-5378-41F1-9E6D-9A1FD1C822DB}" srcOrd="0" destOrd="0" parTransId="{9FF8629C-4175-4E42-911D-B6ECA6501EF1}" sibTransId="{DCE3A8FD-6106-42C6-8AE6-3FC839990AB4}"/>
    <dgm:cxn modelId="{5DF25803-3FB0-45FB-BEF4-F0AAFCD4EE21}" type="presOf" srcId="{53A61FB9-8ED1-4E94-A2AC-BF34E2CF4EAE}" destId="{D6EDDD51-C1B1-4F2D-AADE-CBD0EAA81D71}" srcOrd="0" destOrd="0" presId="urn:microsoft.com/office/officeart/2005/8/layout/list1"/>
    <dgm:cxn modelId="{F68D7613-CBED-4A4E-B7C1-FB2400CC5208}" type="presOf" srcId="{81EED14E-2BA3-416D-9C7F-DF328394C2CD}" destId="{1FE632A8-1582-4E42-AE74-2E46D9B8A4A1}" srcOrd="0" destOrd="4" presId="urn:microsoft.com/office/officeart/2005/8/layout/list1"/>
    <dgm:cxn modelId="{0180D00C-CCF6-4ECE-87B2-3B3E0F1B2B3B}" type="presOf" srcId="{7E0AADF2-F0DD-42FD-BDFB-010E4F427D2E}" destId="{FD700855-F010-4B03-AAD9-9710B54B4EA5}" srcOrd="1" destOrd="0" presId="urn:microsoft.com/office/officeart/2005/8/layout/list1"/>
    <dgm:cxn modelId="{60EB2D6B-2A2B-4CD0-AA96-71B7F329C052}" srcId="{53A61FB9-8ED1-4E94-A2AC-BF34E2CF4EAE}" destId="{81EED14E-2BA3-416D-9C7F-DF328394C2CD}" srcOrd="4" destOrd="0" parTransId="{4F59E63C-2EDE-4BCE-AD6F-64D4BE1CABD8}" sibTransId="{4C235946-4FD8-404B-B57C-351C22FC7DDC}"/>
    <dgm:cxn modelId="{0C9884C8-8EDB-4F98-A10D-D468DD304C00}" type="presOf" srcId="{1A95ADB5-85AF-4DC9-B578-BB26E8AC1B53}" destId="{C1A7B3D8-C6E8-4406-BB21-6F1E3582542F}" srcOrd="0" destOrd="0" presId="urn:microsoft.com/office/officeart/2005/8/layout/list1"/>
    <dgm:cxn modelId="{8E61A2E9-9066-4820-B053-C6EC46228ED9}" srcId="{1A95ADB5-85AF-4DC9-B578-BB26E8AC1B53}" destId="{53A61FB9-8ED1-4E94-A2AC-BF34E2CF4EAE}" srcOrd="1" destOrd="0" parTransId="{180C65E3-50AD-431C-9D8A-68E65DAAAB11}" sibTransId="{1531A9C0-4DE2-40C1-8C98-8936DD124B0E}"/>
    <dgm:cxn modelId="{A900CE6C-FE0F-463A-8DFB-AB922B2FFE5C}" type="presOf" srcId="{670BF6E9-942B-41E8-A0EB-A822FA2A6D44}" destId="{1FE632A8-1582-4E42-AE74-2E46D9B8A4A1}" srcOrd="0" destOrd="3" presId="urn:microsoft.com/office/officeart/2005/8/layout/list1"/>
    <dgm:cxn modelId="{4EA9E887-C8D4-41FC-9169-128A31EAE813}" srcId="{53A61FB9-8ED1-4E94-A2AC-BF34E2CF4EAE}" destId="{670BF6E9-942B-41E8-A0EB-A822FA2A6D44}" srcOrd="3" destOrd="0" parTransId="{70E53BD8-4445-4606-84A8-A04E321832F1}" sibTransId="{A56C211C-7CF9-4283-8FDF-62C08EBC6D7C}"/>
    <dgm:cxn modelId="{AF06B1CE-E356-4203-AF5B-8332C5508D13}" type="presOf" srcId="{30A49DA9-5378-41F1-9E6D-9A1FD1C822DB}" destId="{1FE632A8-1582-4E42-AE74-2E46D9B8A4A1}" srcOrd="0" destOrd="0" presId="urn:microsoft.com/office/officeart/2005/8/layout/list1"/>
    <dgm:cxn modelId="{03C3C590-34B5-496E-AD30-CFBEABF15C64}" type="presOf" srcId="{7E0AADF2-F0DD-42FD-BDFB-010E4F427D2E}" destId="{865AD756-9270-4A47-A4E3-959A5CAC6F6D}" srcOrd="0" destOrd="0" presId="urn:microsoft.com/office/officeart/2005/8/layout/list1"/>
    <dgm:cxn modelId="{BFA58384-8913-4B09-ADF2-67CE2852D6B8}" srcId="{53A61FB9-8ED1-4E94-A2AC-BF34E2CF4EAE}" destId="{71CA24CC-1C71-40AF-9E7B-B6340599CAD5}" srcOrd="1" destOrd="0" parTransId="{0293B3E5-0629-46F6-A2AD-FC6D307168AC}" sibTransId="{BCCB51B6-C96E-43AB-B7B5-12EC7E3DEC6E}"/>
    <dgm:cxn modelId="{E922B945-D3E8-4962-AD16-95B9F7E9019B}" srcId="{53A61FB9-8ED1-4E94-A2AC-BF34E2CF4EAE}" destId="{1FCB4FBE-D097-40F0-93C0-81F43F2E6E20}" srcOrd="2" destOrd="0" parTransId="{77D8F5A1-5285-4279-B32B-71BDD8E22868}" sibTransId="{CD40783E-EFD5-426D-8185-BDFCA91A6D18}"/>
    <dgm:cxn modelId="{6A260766-55C7-4343-B75F-15D8CE14EC4C}" srcId="{1A95ADB5-85AF-4DC9-B578-BB26E8AC1B53}" destId="{7E0AADF2-F0DD-42FD-BDFB-010E4F427D2E}" srcOrd="0" destOrd="0" parTransId="{ACCF65C9-BA1F-49FD-9144-443D97B4795E}" sibTransId="{77714C05-3BB2-4EED-A379-F1A7430750DB}"/>
    <dgm:cxn modelId="{6AB7981F-4DD5-45A4-AD1A-93BA5D11E0DF}" type="presOf" srcId="{71CA24CC-1C71-40AF-9E7B-B6340599CAD5}" destId="{1FE632A8-1582-4E42-AE74-2E46D9B8A4A1}" srcOrd="0" destOrd="1" presId="urn:microsoft.com/office/officeart/2005/8/layout/list1"/>
    <dgm:cxn modelId="{0715DF35-04C5-450F-859C-30B612457FA9}" type="presParOf" srcId="{C1A7B3D8-C6E8-4406-BB21-6F1E3582542F}" destId="{5383BAB3-2D87-4767-8E2A-912B37619A5B}" srcOrd="0" destOrd="0" presId="urn:microsoft.com/office/officeart/2005/8/layout/list1"/>
    <dgm:cxn modelId="{C4898B48-8E6F-4248-928A-6C3E364182EA}" type="presParOf" srcId="{5383BAB3-2D87-4767-8E2A-912B37619A5B}" destId="{865AD756-9270-4A47-A4E3-959A5CAC6F6D}" srcOrd="0" destOrd="0" presId="urn:microsoft.com/office/officeart/2005/8/layout/list1"/>
    <dgm:cxn modelId="{963B872E-12A4-41CC-9CC4-46FCDEBA563C}" type="presParOf" srcId="{5383BAB3-2D87-4767-8E2A-912B37619A5B}" destId="{FD700855-F010-4B03-AAD9-9710B54B4EA5}" srcOrd="1" destOrd="0" presId="urn:microsoft.com/office/officeart/2005/8/layout/list1"/>
    <dgm:cxn modelId="{5D31DF2D-10EE-41E6-8921-95ECD5AD0DC9}" type="presParOf" srcId="{C1A7B3D8-C6E8-4406-BB21-6F1E3582542F}" destId="{BC65FFFA-2A0E-4846-892C-9AB0A5156558}" srcOrd="1" destOrd="0" presId="urn:microsoft.com/office/officeart/2005/8/layout/list1"/>
    <dgm:cxn modelId="{5A2E9335-C9C3-4B79-9F98-D415EA5F4404}" type="presParOf" srcId="{C1A7B3D8-C6E8-4406-BB21-6F1E3582542F}" destId="{9A751FCB-E473-47FB-B31A-4AB4DF610B8B}" srcOrd="2" destOrd="0" presId="urn:microsoft.com/office/officeart/2005/8/layout/list1"/>
    <dgm:cxn modelId="{18B80E8D-4926-4E4C-9E61-B05B530BE0BF}" type="presParOf" srcId="{C1A7B3D8-C6E8-4406-BB21-6F1E3582542F}" destId="{2CBD34A4-31EB-4A45-8A77-E0ADCD64898C}" srcOrd="3" destOrd="0" presId="urn:microsoft.com/office/officeart/2005/8/layout/list1"/>
    <dgm:cxn modelId="{A76EB4E3-AE36-4512-8076-0841EE2D1068}" type="presParOf" srcId="{C1A7B3D8-C6E8-4406-BB21-6F1E3582542F}" destId="{9107DAA5-1AFD-4908-88EF-67F1051FF256}" srcOrd="4" destOrd="0" presId="urn:microsoft.com/office/officeart/2005/8/layout/list1"/>
    <dgm:cxn modelId="{9DC82F76-E28E-489B-AB8A-48AE7BBF65E4}" type="presParOf" srcId="{9107DAA5-1AFD-4908-88EF-67F1051FF256}" destId="{D6EDDD51-C1B1-4F2D-AADE-CBD0EAA81D71}" srcOrd="0" destOrd="0" presId="urn:microsoft.com/office/officeart/2005/8/layout/list1"/>
    <dgm:cxn modelId="{83A84B95-F282-40BC-A751-78DCB2DBB571}" type="presParOf" srcId="{9107DAA5-1AFD-4908-88EF-67F1051FF256}" destId="{A38D478A-F2FC-49E6-AEB3-42EAC6E9D1A4}" srcOrd="1" destOrd="0" presId="urn:microsoft.com/office/officeart/2005/8/layout/list1"/>
    <dgm:cxn modelId="{F930D346-D02E-42FC-AE16-DB10501D90BB}" type="presParOf" srcId="{C1A7B3D8-C6E8-4406-BB21-6F1E3582542F}" destId="{1163C982-CB9E-4BA3-9F87-BA9433268B62}" srcOrd="5" destOrd="0" presId="urn:microsoft.com/office/officeart/2005/8/layout/list1"/>
    <dgm:cxn modelId="{A8555AC8-0F7E-4DC7-9434-4CE8CF943350}" type="presParOf" srcId="{C1A7B3D8-C6E8-4406-BB21-6F1E3582542F}" destId="{1FE632A8-1582-4E42-AE74-2E46D9B8A4A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751FCB-E473-47FB-B31A-4AB4DF610B8B}">
      <dsp:nvSpPr>
        <dsp:cNvPr id="0" name=""/>
        <dsp:cNvSpPr/>
      </dsp:nvSpPr>
      <dsp:spPr>
        <a:xfrm>
          <a:off x="0" y="765426"/>
          <a:ext cx="8198321" cy="932400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rgbClr val="67914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700855-F010-4B03-AAD9-9710B54B4EA5}">
      <dsp:nvSpPr>
        <dsp:cNvPr id="0" name=""/>
        <dsp:cNvSpPr/>
      </dsp:nvSpPr>
      <dsp:spPr>
        <a:xfrm>
          <a:off x="409916" y="15637"/>
          <a:ext cx="5738824" cy="1295909"/>
        </a:xfrm>
        <a:prstGeom prst="roundRect">
          <a:avLst/>
        </a:prstGeom>
        <a:solidFill>
          <a:srgbClr val="67914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914" tIns="0" rIns="216914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+mn-lt"/>
            </a:rPr>
            <a:t>Работа над стандартным договором началась в марте </a:t>
          </a:r>
          <a:r>
            <a:rPr lang="ru-RU" sz="1700" kern="1200" dirty="0" smtClean="0">
              <a:latin typeface="+mn-lt"/>
            </a:rPr>
            <a:t>2019: разосланы на согласование проекты статей о вознаграждении Сторон Финансирования и плат при досрочном возврате кредита</a:t>
          </a:r>
          <a:endParaRPr lang="en-GB" sz="1700" kern="1200" dirty="0">
            <a:latin typeface="+mn-lt"/>
          </a:endParaRPr>
        </a:p>
      </dsp:txBody>
      <dsp:txXfrm>
        <a:off x="473177" y="78898"/>
        <a:ext cx="5612302" cy="1169387"/>
      </dsp:txXfrm>
    </dsp:sp>
    <dsp:sp modelId="{1FE632A8-1582-4E42-AE74-2E46D9B8A4A1}">
      <dsp:nvSpPr>
        <dsp:cNvPr id="0" name=""/>
        <dsp:cNvSpPr/>
      </dsp:nvSpPr>
      <dsp:spPr>
        <a:xfrm>
          <a:off x="0" y="2443746"/>
          <a:ext cx="8198321" cy="2797200"/>
        </a:xfrm>
        <a:prstGeom prst="rect">
          <a:avLst/>
        </a:prstGeom>
        <a:solidFill>
          <a:schemeClr val="bg1"/>
        </a:solidFill>
        <a:ln w="25400" cap="flat" cmpd="sng" algn="ctr">
          <a:solidFill>
            <a:srgbClr val="569BB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6281" tIns="770636" rIns="63628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GB" sz="1600" kern="1200" dirty="0" smtClean="0"/>
            <a:t>New LMA Intercreditor for Super Senior RCF</a:t>
          </a:r>
          <a:r>
            <a:rPr lang="ru-RU" sz="1600" kern="1200" dirty="0" smtClean="0"/>
            <a:t> </a:t>
          </a:r>
          <a:r>
            <a:rPr lang="en-GB" sz="1600" kern="1200" dirty="0" smtClean="0"/>
            <a:t>/</a:t>
          </a:r>
          <a:r>
            <a:rPr lang="ru-RU" sz="1600" kern="1200" dirty="0" smtClean="0"/>
            <a:t> </a:t>
          </a:r>
          <a:r>
            <a:rPr lang="en-GB" sz="1600" kern="1200" dirty="0" smtClean="0"/>
            <a:t>Senior Term Facility leveraged finance transactions</a:t>
          </a:r>
          <a:endParaRPr lang="en-GB" sz="1600" kern="1200" dirty="0">
            <a:latin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GB" sz="1600" kern="1200" dirty="0" smtClean="0"/>
            <a:t>Buyer Credit Facility Agreement for ECA-backed finance transactions</a:t>
          </a:r>
          <a:endParaRPr lang="en-GB" sz="1600" kern="1200" dirty="0">
            <a:latin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GB" sz="1600" kern="1200" dirty="0" smtClean="0"/>
            <a:t>Green Loan Principles with the support of the </a:t>
          </a:r>
          <a:r>
            <a:rPr lang="en-GB" sz="1600" kern="1200" dirty="0" smtClean="0"/>
            <a:t>ICMA</a:t>
          </a:r>
          <a:endParaRPr lang="en-GB" sz="1600" kern="1200" dirty="0">
            <a:latin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GB" sz="1600" kern="1200" dirty="0" smtClean="0"/>
            <a:t>Borrowing base facility agreement</a:t>
          </a:r>
          <a:endParaRPr lang="en-GB" sz="1600" kern="1200" dirty="0">
            <a:latin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en-GB" sz="1600" kern="1200" smtClean="0"/>
            <a:t>Sustainability Linked Loan Principles (with the APLMA and LSTA)</a:t>
          </a:r>
          <a:endParaRPr lang="en-GB" sz="1600" kern="1200" dirty="0">
            <a:latin typeface="+mn-lt"/>
          </a:endParaRPr>
        </a:p>
      </dsp:txBody>
      <dsp:txXfrm>
        <a:off x="0" y="2443746"/>
        <a:ext cx="8198321" cy="2797200"/>
      </dsp:txXfrm>
    </dsp:sp>
    <dsp:sp modelId="{A38D478A-F2FC-49E6-AEB3-42EAC6E9D1A4}">
      <dsp:nvSpPr>
        <dsp:cNvPr id="0" name=""/>
        <dsp:cNvSpPr/>
      </dsp:nvSpPr>
      <dsp:spPr>
        <a:xfrm>
          <a:off x="409916" y="1897626"/>
          <a:ext cx="5738824" cy="1092240"/>
        </a:xfrm>
        <a:prstGeom prst="roundRect">
          <a:avLst/>
        </a:prstGeom>
        <a:solidFill>
          <a:srgbClr val="569BB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914" tIns="0" rIns="21691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n-lt"/>
            </a:rPr>
            <a:t>В то же </a:t>
          </a:r>
          <a:r>
            <a:rPr lang="ru-RU" sz="1800" kern="1200" dirty="0" smtClean="0">
              <a:latin typeface="+mn-lt"/>
            </a:rPr>
            <a:t>время </a:t>
          </a:r>
          <a:r>
            <a:rPr lang="en-GB" sz="1800" kern="1200" dirty="0" smtClean="0">
              <a:latin typeface="+mn-lt"/>
            </a:rPr>
            <a:t>LMA</a:t>
          </a:r>
          <a:r>
            <a:rPr lang="ru-RU" sz="1800" kern="1200" dirty="0" smtClean="0">
              <a:latin typeface="+mn-lt"/>
            </a:rPr>
            <a:t>:</a:t>
          </a:r>
          <a:endParaRPr lang="en-GB" sz="1800" kern="1200" dirty="0">
            <a:latin typeface="+mn-lt"/>
          </a:endParaRPr>
        </a:p>
      </dsp:txBody>
      <dsp:txXfrm>
        <a:off x="463235" y="1950945"/>
        <a:ext cx="5632186" cy="985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6DE64-B124-4DE5-BF9A-1FFF80145382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8FC4C-0E34-40EB-88DF-BCC6F2B49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784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0937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7931" y="4715907"/>
            <a:ext cx="4981815" cy="44677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6EB23A-EA23-4B03-9AC1-DEAA5AF552E2}" type="slidenum">
              <a:rPr lang="en-GB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en-US" smtClean="0"/>
              <a:t>- Встроенное поручительство – экономия на документации и процедуре. Но, при изменении кредитного договора должен подписывать и поручитель.</a:t>
            </a:r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E36CA0-6408-4B92-98DC-A1FB60F4C6D9}" type="slidenum">
              <a:rPr lang="en-GB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6_Title Layout -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2414" y="1173618"/>
            <a:ext cx="8640849" cy="522252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B23427"/>
              </a:buClr>
              <a:buFont typeface="Wingdings" pitchFamily="2" charset="2"/>
              <a:buNone/>
            </a:pPr>
            <a:endParaRPr lang="en-US" altLang="en-US" sz="3800"/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09114" y="5041851"/>
            <a:ext cx="8560255" cy="67695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marR="0" indent="0" algn="l" defTabSz="914216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 lang="en-US" sz="4400" b="0" i="1" kern="1200" noProof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648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17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012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34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marL="0" marR="0" lvl="0" indent="0" algn="l" defTabSz="914216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dirty="0" smtClean="0"/>
              <a:t>Click to insert Title</a:t>
            </a:r>
            <a:endParaRPr lang="en-US" noProof="0" dirty="0" smtClean="0"/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09114" y="5803332"/>
            <a:ext cx="8560255" cy="276935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marR="0" indent="0" algn="l" defTabSz="914216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 lang="en-US" sz="1800" kern="1200" baseline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648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17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012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34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marL="0" lvl="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</a:pPr>
            <a:r>
              <a:rPr lang="en-US" noProof="0" dirty="0" smtClean="0"/>
              <a:t>Click to insert Sub-title/Presenter name(s)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9114" y="6111904"/>
            <a:ext cx="8560255" cy="276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9352" indent="-179352">
              <a:buNone/>
              <a:defRPr lang="en-GB" sz="1800" kern="1200" baseline="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insert date</a:t>
            </a:r>
          </a:p>
        </p:txBody>
      </p:sp>
      <p:sp>
        <p:nvSpPr>
          <p:cNvPr id="11" name="Line 16"/>
          <p:cNvSpPr>
            <a:spLocks noChangeShapeType="1"/>
          </p:cNvSpPr>
          <p:nvPr userDrawn="1"/>
        </p:nvSpPr>
        <p:spPr bwMode="auto">
          <a:xfrm>
            <a:off x="252413" y="6546922"/>
            <a:ext cx="8610600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5" name="Rectangle 14"/>
          <p:cNvSpPr>
            <a:spLocks noChangeArrowheads="1"/>
          </p:cNvSpPr>
          <p:nvPr userDrawn="1"/>
        </p:nvSpPr>
        <p:spPr bwMode="auto">
          <a:xfrm>
            <a:off x="252419" y="6577087"/>
            <a:ext cx="6554787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GB" altLang="en-US" sz="800" dirty="0" smtClean="0">
                <a:solidFill>
                  <a:srgbClr val="A19589"/>
                </a:solidFill>
                <a:latin typeface="Times New Roman" pitchFamily="18" charset="0"/>
              </a:rPr>
              <a:t>© Allen &amp; Overy LLP 201</a:t>
            </a:r>
            <a:r>
              <a:rPr lang="ru-RU" altLang="en-US" sz="800" dirty="0" smtClean="0">
                <a:solidFill>
                  <a:srgbClr val="A19589"/>
                </a:solidFill>
                <a:latin typeface="Times New Roman" pitchFamily="18" charset="0"/>
              </a:rPr>
              <a:t>9</a:t>
            </a:r>
            <a:endParaRPr lang="en-GB" altLang="en-US" sz="800" dirty="0" smtClean="0">
              <a:solidFill>
                <a:srgbClr val="A19589"/>
              </a:solidFill>
              <a:latin typeface="Times New Roman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72" y="194309"/>
            <a:ext cx="5187380" cy="37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36068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Only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369" y="426925"/>
            <a:ext cx="8604298" cy="4461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baseline="0"/>
            </a:lvl1pPr>
          </a:lstStyle>
          <a:p>
            <a:r>
              <a:rPr lang="en-US" altLang="en-US" dirty="0" smtClean="0"/>
              <a:t>Click to insert title (Times New Roman, bold, 29 </a:t>
            </a:r>
            <a:r>
              <a:rPr lang="en-US" altLang="en-US" dirty="0" err="1" smtClean="0"/>
              <a:t>pt</a:t>
            </a:r>
            <a:r>
              <a:rPr lang="en-US" altLang="en-US" dirty="0" smtClean="0"/>
              <a:t>)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52007" y="1390180"/>
            <a:ext cx="8604327" cy="246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rtl="0" fontAlgn="base">
              <a:spcBef>
                <a:spcPct val="0"/>
              </a:spcBef>
              <a:spcAft>
                <a:spcPct val="0"/>
              </a:spcAft>
              <a:buNone/>
              <a:defRPr lang="en-US" sz="1600" b="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en-US" b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en-US" b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en-US" b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en-GB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insert sub-title (Times New Roman, 16pt)</a:t>
            </a:r>
          </a:p>
        </p:txBody>
      </p:sp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8401973" y="6577087"/>
            <a:ext cx="429292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  <a:endParaRPr lang="en-GB" altLang="en-US" sz="800" dirty="0" smtClean="0">
              <a:solidFill>
                <a:srgbClr val="A195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54042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 with content placem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250781" y="1774039"/>
            <a:ext cx="8617042" cy="4500563"/>
          </a:xfrm>
          <a:prstGeom prst="rect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22" tIns="45712" rIns="91422" bIns="45712" anchor="ctr"/>
          <a:lstStyle>
            <a:lvl1pPr defTabSz="847725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47725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47725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47725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47725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47725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 sz="1800" b="1">
              <a:solidFill>
                <a:schemeClr val="bg1"/>
              </a:solidFill>
            </a:endParaRP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251956" y="1774295"/>
            <a:ext cx="8593200" cy="142775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9352" indent="-179352">
              <a:buFont typeface="Arial" panose="020B0604020202020204" pitchFamily="34" charset="0"/>
              <a:buChar char="‒"/>
              <a:defRPr sz="1600"/>
            </a:lvl1pPr>
            <a:lvl2pPr marL="358703" indent="-179352">
              <a:defRPr sz="1600"/>
            </a:lvl2pPr>
            <a:lvl3pPr marL="538055" indent="-179352">
              <a:buFont typeface="Arial" panose="020B0604020202020204" pitchFamily="34" charset="0"/>
              <a:buChar char="‒"/>
              <a:tabLst/>
              <a:defRPr sz="1600"/>
            </a:lvl3pPr>
            <a:lvl4pPr marL="717406" indent="-179352">
              <a:defRPr sz="1600"/>
            </a:lvl4pPr>
            <a:lvl5pPr marL="896760" indent="-179352">
              <a:buFont typeface="Arial" panose="020B0604020202020204" pitchFamily="34" charset="0"/>
              <a:buChar char="‒"/>
              <a:defRPr sz="1600"/>
            </a:lvl5pPr>
          </a:lstStyle>
          <a:p>
            <a:pPr lvl="0"/>
            <a:r>
              <a:rPr lang="en-US" dirty="0" smtClean="0"/>
              <a:t>Click to insert text (Arial, 16pt)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52369" y="426925"/>
            <a:ext cx="8604298" cy="4461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baseline="0"/>
            </a:lvl1pPr>
          </a:lstStyle>
          <a:p>
            <a:r>
              <a:rPr lang="en-US" altLang="en-US" dirty="0" smtClean="0"/>
              <a:t>Click to insert title (Times New Roman, bold, 29 </a:t>
            </a:r>
            <a:r>
              <a:rPr lang="en-US" altLang="en-US" dirty="0" err="1" smtClean="0"/>
              <a:t>pt</a:t>
            </a:r>
            <a:r>
              <a:rPr lang="en-US" altLang="en-US" dirty="0" smtClean="0"/>
              <a:t>)</a:t>
            </a:r>
            <a:endParaRPr lang="en-GB" dirty="0"/>
          </a:p>
        </p:txBody>
      </p:sp>
      <p:sp>
        <p:nvSpPr>
          <p:cNvPr id="8" name="Rectangle 11"/>
          <p:cNvSpPr>
            <a:spLocks noChangeArrowheads="1"/>
          </p:cNvSpPr>
          <p:nvPr userDrawn="1"/>
        </p:nvSpPr>
        <p:spPr bwMode="auto">
          <a:xfrm>
            <a:off x="8401973" y="6577087"/>
            <a:ext cx="429292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  <a:endParaRPr lang="en-GB" altLang="en-US" sz="800" dirty="0" smtClean="0">
              <a:solidFill>
                <a:srgbClr val="A195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57652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31735" y="500064"/>
            <a:ext cx="7685340" cy="489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idx="1"/>
          </p:nvPr>
        </p:nvSpPr>
        <p:spPr bwMode="auto">
          <a:xfrm>
            <a:off x="250781" y="1461069"/>
            <a:ext cx="8229759" cy="452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02438" y="6570663"/>
            <a:ext cx="2133600" cy="207962"/>
          </a:xfrm>
          <a:prstGeom prst="rect">
            <a:avLst/>
          </a:prstGeom>
        </p:spPr>
        <p:txBody>
          <a:bodyPr/>
          <a:lstStyle>
            <a:lvl1pPr algn="r" defTabSz="847725">
              <a:spcBef>
                <a:spcPct val="0"/>
              </a:spcBef>
              <a:defRPr sz="800">
                <a:solidFill>
                  <a:srgbClr val="A19589"/>
                </a:solidFill>
                <a:latin typeface="+mj-lt"/>
              </a:defRPr>
            </a:lvl1pPr>
          </a:lstStyle>
          <a:p>
            <a:pPr>
              <a:defRPr/>
            </a:pPr>
            <a:fld id="{846D8273-4BC7-404A-BA9F-94EB5E6C5E2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022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Title Layout - plain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09114" y="5041851"/>
            <a:ext cx="8560255" cy="67695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marR="0" indent="0" algn="l" defTabSz="914216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 lang="en-US" sz="4400" b="0" i="1" kern="1200" noProof="0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648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17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012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34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marL="0" marR="0" lvl="0" indent="0" algn="l" defTabSz="914216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dirty="0" smtClean="0"/>
              <a:t>Click to insert Title</a:t>
            </a:r>
            <a:endParaRPr lang="en-US" noProof="0" dirty="0" smtClean="0"/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09114" y="5803332"/>
            <a:ext cx="8560255" cy="276935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marR="0" indent="0" algn="l" defTabSz="914216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 lang="en-US" sz="1800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648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17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012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34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marL="0" lvl="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</a:pPr>
            <a:r>
              <a:rPr lang="en-US" noProof="0" dirty="0" smtClean="0"/>
              <a:t>Click to insert Sub-title/Presenter name(s)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9114" y="6111904"/>
            <a:ext cx="8560255" cy="276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9352" indent="-179352">
              <a:buNone/>
              <a:defRPr lang="en-GB" sz="18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insert date</a:t>
            </a:r>
          </a:p>
        </p:txBody>
      </p:sp>
      <p:sp>
        <p:nvSpPr>
          <p:cNvPr id="13" name="Line 16"/>
          <p:cNvSpPr>
            <a:spLocks noChangeShapeType="1"/>
          </p:cNvSpPr>
          <p:nvPr userDrawn="1"/>
        </p:nvSpPr>
        <p:spPr bwMode="auto">
          <a:xfrm>
            <a:off x="252413" y="6546922"/>
            <a:ext cx="8610600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252419" y="6577087"/>
            <a:ext cx="6554787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GB" altLang="en-US" sz="800" dirty="0" smtClean="0">
                <a:solidFill>
                  <a:srgbClr val="A19589"/>
                </a:solidFill>
                <a:latin typeface="Times New Roman" pitchFamily="18" charset="0"/>
              </a:rPr>
              <a:t>© Allen &amp; Overy LLP 201</a:t>
            </a:r>
            <a:r>
              <a:rPr lang="ru-RU" altLang="en-US" sz="800" dirty="0" smtClean="0">
                <a:solidFill>
                  <a:srgbClr val="A19589"/>
                </a:solidFill>
                <a:latin typeface="Times New Roman" pitchFamily="18" charset="0"/>
              </a:rPr>
              <a:t>9</a:t>
            </a:r>
            <a:endParaRPr lang="en-GB" altLang="en-US" sz="800" dirty="0" smtClean="0">
              <a:solidFill>
                <a:srgbClr val="A19589"/>
              </a:solidFill>
              <a:latin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72" y="194309"/>
            <a:ext cx="5187380" cy="37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98921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Title Layout - plai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09114" y="5041851"/>
            <a:ext cx="8560255" cy="67695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marR="0" indent="0" algn="l" defTabSz="914216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 lang="en-US" sz="4400" b="0" i="1" kern="1200" noProof="0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648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17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012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34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marL="0" marR="0" lvl="0" indent="0" algn="l" defTabSz="914216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dirty="0" smtClean="0"/>
              <a:t>Click to insert Title</a:t>
            </a:r>
            <a:endParaRPr lang="en-US" noProof="0" dirty="0" smtClean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09114" y="5803332"/>
            <a:ext cx="8560255" cy="276935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marR="0" indent="0" algn="l" defTabSz="914216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SzTx/>
              <a:buFont typeface="Wingdings" pitchFamily="2" charset="2"/>
              <a:buNone/>
              <a:tabLst/>
              <a:defRPr lang="en-US" sz="1800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648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17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012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34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marL="0" lvl="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</a:pPr>
            <a:r>
              <a:rPr lang="en-US" noProof="0" dirty="0" smtClean="0"/>
              <a:t>Click to insert Sub-title/Presenter name(s)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56932" y="771526"/>
            <a:ext cx="4587077" cy="4292978"/>
          </a:xfrm>
          <a:prstGeom prst="rect">
            <a:avLst/>
          </a:prstGeom>
        </p:spPr>
        <p:txBody>
          <a:bodyPr lIns="91422" tIns="45712" rIns="91422" bIns="45712" rtlCol="0">
            <a:no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9114" y="6111904"/>
            <a:ext cx="8560255" cy="276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9352" indent="-179352">
              <a:buNone/>
              <a:defRPr lang="en-GB" sz="18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insert date</a:t>
            </a:r>
          </a:p>
        </p:txBody>
      </p:sp>
      <p:sp>
        <p:nvSpPr>
          <p:cNvPr id="11" name="Line 16"/>
          <p:cNvSpPr>
            <a:spLocks noChangeShapeType="1"/>
          </p:cNvSpPr>
          <p:nvPr userDrawn="1"/>
        </p:nvSpPr>
        <p:spPr bwMode="auto">
          <a:xfrm>
            <a:off x="252413" y="6546922"/>
            <a:ext cx="8610600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252419" y="6577087"/>
            <a:ext cx="6554787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GB" altLang="en-US" sz="800" dirty="0" smtClean="0">
                <a:solidFill>
                  <a:srgbClr val="A19589"/>
                </a:solidFill>
                <a:latin typeface="Times New Roman" pitchFamily="18" charset="0"/>
              </a:rPr>
              <a:t>© Allen &amp; Overy LLP 201</a:t>
            </a:r>
            <a:r>
              <a:rPr lang="ru-RU" altLang="en-US" sz="800" dirty="0" smtClean="0">
                <a:solidFill>
                  <a:srgbClr val="A19589"/>
                </a:solidFill>
                <a:latin typeface="Times New Roman" pitchFamily="18" charset="0"/>
              </a:rPr>
              <a:t>9</a:t>
            </a:r>
            <a:endParaRPr lang="en-GB" altLang="en-US" sz="800" dirty="0" smtClean="0">
              <a:solidFill>
                <a:srgbClr val="A19589"/>
              </a:solidFill>
              <a:latin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72" y="194309"/>
            <a:ext cx="5187380" cy="37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33539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 (legac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003" y="424289"/>
            <a:ext cx="8572037" cy="4461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r>
              <a:rPr lang="en-US" altLang="en-US" dirty="0" smtClean="0"/>
              <a:t>Click to insert title (Times New Roman, bold, 29 </a:t>
            </a:r>
            <a:r>
              <a:rPr lang="en-US" altLang="en-US" dirty="0" err="1" smtClean="0"/>
              <a:t>pt</a:t>
            </a:r>
            <a:r>
              <a:rPr lang="en-US" altLang="en-US" dirty="0" smtClean="0"/>
              <a:t>)</a:t>
            </a:r>
            <a:endParaRPr lang="en-GB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idx="1"/>
          </p:nvPr>
        </p:nvSpPr>
        <p:spPr bwMode="auto">
          <a:xfrm>
            <a:off x="250781" y="1791873"/>
            <a:ext cx="8229759" cy="4195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12" rIns="91422" bIns="45712" numCol="1" anchor="t" anchorCtr="0" compatLnSpc="1">
            <a:prstTxWarp prst="textNoShape">
              <a:avLst/>
            </a:prstTxWarp>
          </a:bodyPr>
          <a:lstStyle>
            <a:lvl1pPr marL="179352" indent="-179352">
              <a:buFont typeface="Arial" panose="020B0604020202020204" pitchFamily="34" charset="0"/>
              <a:buChar char="–"/>
              <a:defRPr sz="2000"/>
            </a:lvl1pPr>
            <a:lvl2pPr>
              <a:defRPr sz="2000"/>
            </a:lvl2pPr>
            <a:lvl3pPr marL="792005" indent="-342830">
              <a:buFont typeface="Arial" panose="020B0604020202020204" pitchFamily="34" charset="0"/>
              <a:buChar char="–"/>
              <a:defRPr sz="2000"/>
            </a:lvl3pPr>
            <a:lvl4pPr>
              <a:defRPr sz="2000"/>
            </a:lvl4pPr>
            <a:lvl5pPr marL="1241177" indent="-342830">
              <a:buFont typeface="Arial" panose="020B0604020202020204" pitchFamily="34" charset="0"/>
              <a:buChar char="–"/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8401973" y="6577087"/>
            <a:ext cx="429292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  <a:endParaRPr lang="en-GB" altLang="en-US" sz="800" dirty="0" smtClean="0">
              <a:solidFill>
                <a:srgbClr val="A195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020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003" y="424288"/>
            <a:ext cx="8572037" cy="4461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r>
              <a:rPr lang="en-US" altLang="en-US" dirty="0" smtClean="0"/>
              <a:t>Click to insert title (Times New Roman, bold, 29 </a:t>
            </a:r>
            <a:r>
              <a:rPr lang="en-US" altLang="en-US" dirty="0" err="1" smtClean="0"/>
              <a:t>pt</a:t>
            </a:r>
            <a:r>
              <a:rPr lang="en-US" altLang="en-US" dirty="0" smtClean="0"/>
              <a:t>)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251956" y="1774295"/>
            <a:ext cx="8593200" cy="142775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9352" indent="-179352">
              <a:buFont typeface="Arial" panose="020B0604020202020204" pitchFamily="34" charset="0"/>
              <a:buChar char="‒"/>
              <a:defRPr sz="1600" baseline="0"/>
            </a:lvl1pPr>
            <a:lvl2pPr marL="358703" indent="-179352">
              <a:defRPr sz="1600"/>
            </a:lvl2pPr>
            <a:lvl3pPr marL="538055" indent="-179352">
              <a:buFont typeface="Arial" panose="020B0604020202020204" pitchFamily="34" charset="0"/>
              <a:buChar char="‒"/>
              <a:tabLst/>
              <a:defRPr sz="1600"/>
            </a:lvl3pPr>
            <a:lvl4pPr marL="717406" indent="-179352">
              <a:defRPr sz="1600"/>
            </a:lvl4pPr>
            <a:lvl5pPr marL="896760" indent="-179352">
              <a:buFont typeface="Arial" panose="020B0604020202020204" pitchFamily="34" charset="0"/>
              <a:buChar char="‒"/>
              <a:defRPr sz="1600"/>
            </a:lvl5pPr>
          </a:lstStyle>
          <a:p>
            <a:pPr lvl="0"/>
            <a:r>
              <a:rPr lang="en-US" dirty="0" smtClean="0"/>
              <a:t>Click to insert text (Arial, 16pt)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8401973" y="6577087"/>
            <a:ext cx="429292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  <a:endParaRPr lang="en-GB" altLang="en-US" sz="800" dirty="0" smtClean="0">
              <a:solidFill>
                <a:srgbClr val="A195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39387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003" y="424288"/>
            <a:ext cx="8572037" cy="4461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r>
              <a:rPr lang="en-US" altLang="en-US" dirty="0" smtClean="0"/>
              <a:t>Click to insert title (Times New Roman, bold, 29 </a:t>
            </a:r>
            <a:r>
              <a:rPr lang="en-US" altLang="en-US" dirty="0" err="1" smtClean="0"/>
              <a:t>pt</a:t>
            </a:r>
            <a:r>
              <a:rPr lang="en-US" altLang="en-US" dirty="0" smtClean="0"/>
              <a:t>)</a:t>
            </a:r>
            <a:endParaRPr lang="en-GB" dirty="0"/>
          </a:p>
        </p:txBody>
      </p:sp>
      <p:sp>
        <p:nvSpPr>
          <p:cNvPr id="5" name="Rectangle 11"/>
          <p:cNvSpPr>
            <a:spLocks noChangeArrowheads="1"/>
          </p:cNvSpPr>
          <p:nvPr userDrawn="1"/>
        </p:nvSpPr>
        <p:spPr bwMode="auto">
          <a:xfrm>
            <a:off x="8401973" y="6577087"/>
            <a:ext cx="429292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  <a:endParaRPr lang="en-GB" altLang="en-US" sz="800" dirty="0" smtClean="0">
              <a:solidFill>
                <a:srgbClr val="A195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19656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8401973" y="6577087"/>
            <a:ext cx="429292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  <a:endParaRPr lang="en-GB" altLang="en-US" sz="800" dirty="0" smtClean="0">
              <a:solidFill>
                <a:srgbClr val="A195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79013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ivid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7130" y="2614281"/>
            <a:ext cx="8610693" cy="162945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>
                <a:srgbClr val="B23427"/>
              </a:buClr>
              <a:buFont typeface="Wingdings" pitchFamily="2" charset="2"/>
              <a:buNone/>
            </a:pPr>
            <a:endParaRPr lang="en-US" altLang="en-US" sz="380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94401" y="3132225"/>
            <a:ext cx="8336152" cy="593570"/>
          </a:xfrm>
          <a:prstGeom prst="rect">
            <a:avLst/>
          </a:prstGeom>
        </p:spPr>
        <p:txBody>
          <a:bodyPr lIns="91422" tIns="45712" rIns="91422" bIns="45712" anchor="ctr" anchorCtr="0"/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3600" b="1" i="1" kern="1200" baseline="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266648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449173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692012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US" sz="2500" kern="12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898345" indent="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B23427"/>
              </a:buClr>
              <a:buFont typeface="Wingdings" pitchFamily="2" charset="2"/>
              <a:buNone/>
              <a:defRPr lang="en-GB" sz="2500" kern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insert divider text</a:t>
            </a:r>
          </a:p>
        </p:txBody>
      </p:sp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8401973" y="6577087"/>
            <a:ext cx="429292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  <a:endParaRPr lang="en-GB" altLang="en-US" sz="800" dirty="0" smtClean="0">
              <a:solidFill>
                <a:srgbClr val="A195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82082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 w/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003" y="424288"/>
            <a:ext cx="8572037" cy="44617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r>
              <a:rPr lang="en-US" altLang="en-US" dirty="0" smtClean="0"/>
              <a:t>Click to insert title (Times New Roman, bold, 29 </a:t>
            </a:r>
            <a:r>
              <a:rPr lang="en-US" altLang="en-US" dirty="0" err="1" smtClean="0"/>
              <a:t>pt</a:t>
            </a:r>
            <a:r>
              <a:rPr lang="en-US" altLang="en-US" dirty="0" smtClean="0"/>
              <a:t>)</a:t>
            </a:r>
            <a:endParaRPr lang="en-GB" dirty="0"/>
          </a:p>
        </p:txBody>
      </p:sp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8401973" y="6577087"/>
            <a:ext cx="429292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D1CE1652-562F-4AD6-8407-3601846F24EE}" type="slidenum">
              <a:rPr lang="en-GB" altLang="en-US" sz="800" smtClean="0">
                <a:solidFill>
                  <a:srgbClr val="A19589"/>
                </a:solidFill>
                <a:latin typeface="Times New Roman" pitchFamily="18" charset="0"/>
              </a:rPr>
              <a:t>‹#›</a:t>
            </a:fld>
            <a:endParaRPr lang="en-GB" altLang="en-US" sz="800" dirty="0" smtClean="0">
              <a:solidFill>
                <a:srgbClr val="A1958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01199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12"/>
          <p:cNvSpPr>
            <a:spLocks noChangeShapeType="1"/>
          </p:cNvSpPr>
          <p:nvPr userDrawn="1"/>
        </p:nvSpPr>
        <p:spPr bwMode="auto">
          <a:xfrm>
            <a:off x="252413" y="398371"/>
            <a:ext cx="8610600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" name="Line 16"/>
          <p:cNvSpPr>
            <a:spLocks noChangeShapeType="1"/>
          </p:cNvSpPr>
          <p:nvPr userDrawn="1"/>
        </p:nvSpPr>
        <p:spPr bwMode="auto">
          <a:xfrm>
            <a:off x="252413" y="6546922"/>
            <a:ext cx="8610600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252418" y="6577086"/>
            <a:ext cx="6554787" cy="123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GB" altLang="en-US" sz="800" dirty="0" smtClean="0">
                <a:solidFill>
                  <a:srgbClr val="A19589"/>
                </a:solidFill>
                <a:latin typeface="Times New Roman" pitchFamily="18" charset="0"/>
              </a:rPr>
              <a:t>© Allen &amp; Overy LLP 201</a:t>
            </a:r>
            <a:r>
              <a:rPr lang="ru-RU" altLang="en-US" sz="800" dirty="0" smtClean="0">
                <a:solidFill>
                  <a:srgbClr val="A19589"/>
                </a:solidFill>
                <a:latin typeface="Times New Roman" pitchFamily="18" charset="0"/>
              </a:rPr>
              <a:t>9</a:t>
            </a:r>
            <a:endParaRPr lang="en-GB" altLang="en-US" sz="800" dirty="0" smtClean="0">
              <a:solidFill>
                <a:srgbClr val="A19589"/>
              </a:solidFill>
              <a:latin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787" y="129541"/>
            <a:ext cx="1895389" cy="1367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47640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lang="en-GB" sz="2900" b="1" kern="1200" dirty="0">
          <a:solidFill>
            <a:srgbClr val="B23427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defTabSz="847640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2pPr>
      <a:lvl3pPr algn="l" defTabSz="847640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3pPr>
      <a:lvl4pPr algn="l" defTabSz="847640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4pPr>
      <a:lvl5pPr algn="l" defTabSz="847640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5pPr>
      <a:lvl6pPr marL="457155" algn="l" defTabSz="847640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6pPr>
      <a:lvl7pPr marL="914308" algn="l" defTabSz="847640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7pPr>
      <a:lvl8pPr marL="1371463" algn="l" defTabSz="847640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8pPr>
      <a:lvl9pPr marL="1828617" algn="l" defTabSz="847640" rtl="0" eaLnBrk="1" fontAlgn="base" hangingPunct="1">
        <a:spcBef>
          <a:spcPct val="0"/>
        </a:spcBef>
        <a:spcAft>
          <a:spcPct val="0"/>
        </a:spcAft>
        <a:buFont typeface="Times New Roman" pitchFamily="18" charset="0"/>
        <a:defRPr sz="2900" b="1">
          <a:solidFill>
            <a:srgbClr val="B23427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179370" indent="-17937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en-US" sz="24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44455" indent="-17778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lang="en-US" sz="22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92084" indent="-34286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en-US" sz="20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34947" indent="-34286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lang="en-US" sz="15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241301" indent="-34286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lang="en-GB" sz="14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348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2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8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2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5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51520" y="4509120"/>
            <a:ext cx="8560255" cy="1107996"/>
          </a:xfrm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z="3600" dirty="0" smtClean="0">
                <a:cs typeface="Arial" charset="0"/>
              </a:rPr>
              <a:t>Новая редакция стандартного </a:t>
            </a:r>
            <a:r>
              <a:rPr lang="ru-RU" sz="3600" dirty="0" smtClean="0">
                <a:cs typeface="Arial" charset="0"/>
              </a:rPr>
              <a:t>договора синдицированного кредита: приоритеты</a:t>
            </a:r>
            <a:r>
              <a:rPr lang="en-GB" sz="3600" dirty="0" smtClean="0">
                <a:cs typeface="Arial" charset="0"/>
              </a:rPr>
              <a:t> </a:t>
            </a:r>
            <a:endParaRPr lang="en-GB" sz="3600" dirty="0"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>
                <a:cs typeface="Arial" charset="0"/>
              </a:rPr>
              <a:t>Анна Аристова-</a:t>
            </a:r>
            <a:r>
              <a:rPr lang="ru-RU" dirty="0" err="1" smtClean="0">
                <a:cs typeface="Arial" charset="0"/>
              </a:rPr>
              <a:t>Данемар</a:t>
            </a:r>
            <a:r>
              <a:rPr lang="ru-RU" dirty="0" smtClean="0">
                <a:cs typeface="Arial" charset="0"/>
              </a:rPr>
              <a:t>, Старший юрист "Аллен энд </a:t>
            </a:r>
            <a:r>
              <a:rPr lang="ru-RU" dirty="0" err="1" smtClean="0">
                <a:cs typeface="Arial" charset="0"/>
              </a:rPr>
              <a:t>Овери</a:t>
            </a:r>
            <a:r>
              <a:rPr lang="ru-RU" dirty="0" smtClean="0">
                <a:cs typeface="Arial" charset="0"/>
              </a:rPr>
              <a:t> </a:t>
            </a:r>
            <a:r>
              <a:rPr lang="ru-RU" dirty="0" err="1" smtClean="0">
                <a:cs typeface="Arial" charset="0"/>
              </a:rPr>
              <a:t>Легал</a:t>
            </a:r>
            <a:r>
              <a:rPr lang="ru-RU" dirty="0" smtClean="0">
                <a:cs typeface="Arial" charset="0"/>
              </a:rPr>
              <a:t> </a:t>
            </a:r>
            <a:r>
              <a:rPr lang="ru-RU" dirty="0" err="1">
                <a:cs typeface="Arial" charset="0"/>
              </a:rPr>
              <a:t>Сервисиз</a:t>
            </a:r>
            <a:r>
              <a:rPr lang="ru-RU" dirty="0">
                <a:cs typeface="Arial" charset="0"/>
              </a:rPr>
              <a:t>"</a:t>
            </a:r>
            <a:endParaRPr lang="en-GB" dirty="0" smtClean="0">
              <a:cs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>
                <a:cs typeface="Arial" charset="0"/>
              </a:rPr>
              <a:t>3 октября 2019 г.</a:t>
            </a:r>
            <a:endParaRPr dirty="0">
              <a:cs typeface="Arial" charset="0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1" b="891"/>
          <a:stretch>
            <a:fillRect/>
          </a:stretch>
        </p:blipFill>
        <p:spPr bwMode="auto">
          <a:xfrm>
            <a:off x="4644008" y="836712"/>
            <a:ext cx="4008777" cy="3751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69974" y="404664"/>
            <a:ext cx="8588737" cy="489857"/>
          </a:xfrm>
        </p:spPr>
        <p:txBody>
          <a:bodyPr/>
          <a:lstStyle/>
          <a:p>
            <a:pPr eaLnBrk="1" hangingPunct="1"/>
            <a:r>
              <a:rPr lang="ru-RU" altLang="en-US" sz="2400" dirty="0" smtClean="0"/>
              <a:t>Прогресс работы над стандартным договором</a:t>
            </a:r>
            <a:endParaRPr lang="en-GB" alt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E58567-05BC-406C-BDD6-C4A0B0DD70C7}" type="slidenum">
              <a:rPr lang="en-GB"/>
              <a:pPr>
                <a:defRPr/>
              </a:pPr>
              <a:t>2</a:t>
            </a:fld>
            <a:endParaRPr lang="en-GB" dirty="0"/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3673960694"/>
              </p:ext>
            </p:extLst>
          </p:nvPr>
        </p:nvGraphicFramePr>
        <p:xfrm>
          <a:off x="467544" y="1196752"/>
          <a:ext cx="8198321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04631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15168" y="404664"/>
            <a:ext cx="7685340" cy="489857"/>
          </a:xfrm>
        </p:spPr>
        <p:txBody>
          <a:bodyPr/>
          <a:lstStyle/>
          <a:p>
            <a:pPr eaLnBrk="1" hangingPunct="1"/>
            <a:r>
              <a:rPr lang="ru-RU" altLang="en-US" sz="2400" dirty="0" smtClean="0"/>
              <a:t>Основные поправки в Закон о синдицированном кредите, ГК и законодательство о банкротстве</a:t>
            </a:r>
            <a:endParaRPr lang="en-GB" alt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F0DE88-287F-455A-B35A-4680D08A7097}" type="slidenum">
              <a:rPr lang="en-GB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68739" y="1874425"/>
            <a:ext cx="8181573" cy="523993"/>
          </a:xfrm>
          <a:prstGeom prst="rect">
            <a:avLst/>
          </a:prstGeom>
          <a:solidFill>
            <a:srgbClr val="EAEFF1"/>
          </a:solidFill>
        </p:spPr>
        <p:txBody>
          <a:bodyPr wrap="square" lIns="108000" tIns="0" rIns="0" bIns="0" rtlCol="0" anchor="ctr">
            <a:noAutofit/>
          </a:bodyPr>
          <a:lstStyle/>
          <a:p>
            <a:r>
              <a:rPr lang="ru-RU" sz="1400" dirty="0" smtClean="0"/>
              <a:t>Фондированное субучастие</a:t>
            </a:r>
            <a:endParaRPr lang="en-GB" sz="1400" dirty="0"/>
          </a:p>
        </p:txBody>
      </p:sp>
      <p:sp>
        <p:nvSpPr>
          <p:cNvPr id="13" name="Rectangle 12"/>
          <p:cNvSpPr/>
          <p:nvPr/>
        </p:nvSpPr>
        <p:spPr>
          <a:xfrm>
            <a:off x="271462" y="1874425"/>
            <a:ext cx="397277" cy="523994"/>
          </a:xfrm>
          <a:prstGeom prst="rect">
            <a:avLst/>
          </a:prstGeom>
          <a:solidFill>
            <a:srgbClr val="0065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68739" y="2442493"/>
            <a:ext cx="8181573" cy="523993"/>
          </a:xfrm>
          <a:prstGeom prst="rect">
            <a:avLst/>
          </a:prstGeom>
          <a:solidFill>
            <a:srgbClr val="EAEFF1"/>
          </a:solidFill>
        </p:spPr>
        <p:txBody>
          <a:bodyPr wrap="square" lIns="108000" tIns="0" rIns="0" bIns="0" rtlCol="0" anchor="ctr">
            <a:noAutofit/>
          </a:bodyPr>
          <a:lstStyle/>
          <a:p>
            <a:r>
              <a:rPr lang="ru-RU" sz="1400" dirty="0" smtClean="0"/>
              <a:t>Управление залогом (отражение в реестрах только УЗ)</a:t>
            </a:r>
            <a:endParaRPr lang="en-GB" sz="1400" dirty="0"/>
          </a:p>
        </p:txBody>
      </p:sp>
      <p:sp>
        <p:nvSpPr>
          <p:cNvPr id="17" name="Rectangle 16"/>
          <p:cNvSpPr/>
          <p:nvPr/>
        </p:nvSpPr>
        <p:spPr>
          <a:xfrm>
            <a:off x="271462" y="2442493"/>
            <a:ext cx="397277" cy="5239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668739" y="3010561"/>
            <a:ext cx="8181573" cy="523993"/>
          </a:xfrm>
          <a:prstGeom prst="rect">
            <a:avLst/>
          </a:prstGeom>
          <a:solidFill>
            <a:srgbClr val="EAEFF1"/>
          </a:solidFill>
        </p:spPr>
        <p:txBody>
          <a:bodyPr wrap="square" lIns="108000" tIns="0" rIns="0" bIns="0" rtlCol="0" anchor="ctr">
            <a:noAutofit/>
          </a:bodyPr>
          <a:lstStyle/>
          <a:p>
            <a:r>
              <a:rPr lang="ru-RU" sz="1400" dirty="0" smtClean="0"/>
              <a:t>Предъявление требований к должнику, допустившему просрочку, отдельными участниками синдиката</a:t>
            </a:r>
            <a:endParaRPr lang="en-GB" sz="1400" dirty="0"/>
          </a:p>
        </p:txBody>
      </p:sp>
      <p:sp>
        <p:nvSpPr>
          <p:cNvPr id="19" name="Rectangle 18"/>
          <p:cNvSpPr/>
          <p:nvPr/>
        </p:nvSpPr>
        <p:spPr>
          <a:xfrm>
            <a:off x="271462" y="3010561"/>
            <a:ext cx="397277" cy="523994"/>
          </a:xfrm>
          <a:prstGeom prst="rect">
            <a:avLst/>
          </a:prstGeom>
          <a:solidFill>
            <a:srgbClr val="5C6F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668739" y="3578629"/>
            <a:ext cx="8181573" cy="523993"/>
          </a:xfrm>
          <a:prstGeom prst="rect">
            <a:avLst/>
          </a:prstGeom>
          <a:solidFill>
            <a:srgbClr val="EAEFF1"/>
          </a:solidFill>
        </p:spPr>
        <p:txBody>
          <a:bodyPr wrap="square" lIns="108000" tIns="0" rIns="0" bIns="0" rtlCol="0" anchor="ctr">
            <a:noAutofit/>
          </a:bodyPr>
          <a:lstStyle/>
          <a:p>
            <a:r>
              <a:rPr lang="ru-RU" sz="1400" dirty="0" smtClean="0"/>
              <a:t>Взаимодействие участников синдиката, </a:t>
            </a:r>
            <a:r>
              <a:rPr lang="ru-RU" sz="1400" dirty="0" smtClean="0"/>
              <a:t>КУ</a:t>
            </a:r>
            <a:r>
              <a:rPr lang="en-GB" sz="1400" dirty="0" smtClean="0"/>
              <a:t> </a:t>
            </a:r>
            <a:r>
              <a:rPr lang="ru-RU" sz="1400" dirty="0" smtClean="0"/>
              <a:t>и </a:t>
            </a:r>
            <a:r>
              <a:rPr lang="ru-RU" sz="1400" dirty="0" smtClean="0"/>
              <a:t>УЗ при банкротстве должника</a:t>
            </a:r>
            <a:endParaRPr lang="en-GB" sz="1400" dirty="0"/>
          </a:p>
        </p:txBody>
      </p:sp>
      <p:sp>
        <p:nvSpPr>
          <p:cNvPr id="21" name="Rectangle 20"/>
          <p:cNvSpPr/>
          <p:nvPr/>
        </p:nvSpPr>
        <p:spPr>
          <a:xfrm>
            <a:off x="271462" y="3578629"/>
            <a:ext cx="397277" cy="523994"/>
          </a:xfrm>
          <a:prstGeom prst="rect">
            <a:avLst/>
          </a:prstGeom>
          <a:solidFill>
            <a:srgbClr val="569B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668739" y="4146697"/>
            <a:ext cx="8181573" cy="523993"/>
          </a:xfrm>
          <a:prstGeom prst="rect">
            <a:avLst/>
          </a:prstGeom>
          <a:solidFill>
            <a:srgbClr val="EAEFF1"/>
          </a:solidFill>
        </p:spPr>
        <p:txBody>
          <a:bodyPr wrap="square" lIns="108000" tIns="0" rIns="0" bIns="0" rtlCol="0" anchor="ctr">
            <a:noAutofit/>
          </a:bodyPr>
          <a:lstStyle/>
          <a:p>
            <a:r>
              <a:rPr lang="ru-RU" sz="1400" dirty="0" smtClean="0"/>
              <a:t>Признание КУ конкурсным кредитором</a:t>
            </a:r>
            <a:endParaRPr lang="en-GB" sz="1400" dirty="0"/>
          </a:p>
        </p:txBody>
      </p:sp>
      <p:sp>
        <p:nvSpPr>
          <p:cNvPr id="23" name="Rectangle 22"/>
          <p:cNvSpPr/>
          <p:nvPr/>
        </p:nvSpPr>
        <p:spPr>
          <a:xfrm>
            <a:off x="271462" y="4146697"/>
            <a:ext cx="397277" cy="523994"/>
          </a:xfrm>
          <a:prstGeom prst="rect">
            <a:avLst/>
          </a:prstGeom>
          <a:solidFill>
            <a:srgbClr val="C6C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668739" y="4714765"/>
            <a:ext cx="8181573" cy="523993"/>
          </a:xfrm>
          <a:prstGeom prst="rect">
            <a:avLst/>
          </a:prstGeom>
          <a:solidFill>
            <a:srgbClr val="EAEFF1"/>
          </a:solidFill>
        </p:spPr>
        <p:txBody>
          <a:bodyPr wrap="square" lIns="108000" tIns="0" rIns="0" bIns="0" rtlCol="0" anchor="ctr">
            <a:noAutofit/>
          </a:bodyPr>
          <a:lstStyle/>
          <a:p>
            <a:r>
              <a:rPr lang="ru-RU" sz="1400" dirty="0" smtClean="0"/>
              <a:t>Номинальные счета КУ и УЗ: владелец счета может быть одновременно одним из нескольких бенефициаров</a:t>
            </a:r>
            <a:endParaRPr lang="en-GB" sz="1400" dirty="0"/>
          </a:p>
        </p:txBody>
      </p:sp>
      <p:sp>
        <p:nvSpPr>
          <p:cNvPr id="25" name="Rectangle 24"/>
          <p:cNvSpPr/>
          <p:nvPr/>
        </p:nvSpPr>
        <p:spPr>
          <a:xfrm>
            <a:off x="271462" y="4714765"/>
            <a:ext cx="397277" cy="523994"/>
          </a:xfrm>
          <a:prstGeom prst="rect">
            <a:avLst/>
          </a:prstGeom>
          <a:solidFill>
            <a:srgbClr val="9F66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034513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66113"/>
            <a:ext cx="8572037" cy="738664"/>
          </a:xfrm>
        </p:spPr>
        <p:txBody>
          <a:bodyPr/>
          <a:lstStyle/>
          <a:p>
            <a:r>
              <a:rPr lang="ru-RU" sz="2400" dirty="0" smtClean="0"/>
              <a:t>От версии 1.0 к версии 2.0 – необходимые изменения к стандартному договору</a:t>
            </a:r>
            <a:endParaRPr lang="en-GB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187368" y="1196752"/>
            <a:ext cx="8849128" cy="5173625"/>
            <a:chOff x="187368" y="1196752"/>
            <a:chExt cx="8849128" cy="5173625"/>
          </a:xfrm>
        </p:grpSpPr>
        <p:sp>
          <p:nvSpPr>
            <p:cNvPr id="6" name="Rectangle 5"/>
            <p:cNvSpPr/>
            <p:nvPr/>
          </p:nvSpPr>
          <p:spPr>
            <a:xfrm>
              <a:off x="187368" y="1196752"/>
              <a:ext cx="8849128" cy="5173624"/>
            </a:xfrm>
            <a:prstGeom prst="rect">
              <a:avLst/>
            </a:prstGeom>
            <a:solidFill>
              <a:srgbClr val="E0E6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144000" rIns="216000" bIns="72000" rtlCol="0" anchor="ctr"/>
            <a:lstStyle/>
            <a:p>
              <a:pPr marL="179388" lvl="0" indent="-179388" fontAlgn="base">
                <a:spcAft>
                  <a:spcPct val="0"/>
                </a:spcAft>
                <a:buFont typeface="Arial" panose="020B0604020202020204" pitchFamily="34" charset="0"/>
                <a:buChar char="–"/>
              </a:pPr>
              <a:endParaRPr lang="en-GB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lvl="0" indent="-285750" fontAlgn="base"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</a:pPr>
              <a:r>
                <a:rPr lang="ru-RU" sz="14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Обновление </a:t>
              </a:r>
              <a:r>
                <a:rPr lang="ru-RU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терминов: Закон о синдицированном кредите (Закон), Договор синдицированного кредита, Кредитный Управляющий (КУ), Предварительные Условия, Независимая Гарантия… </a:t>
              </a:r>
            </a:p>
            <a:p>
              <a:pPr marL="285750" lvl="0" indent="-285750" fontAlgn="base"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</a:pPr>
              <a:r>
                <a:rPr lang="ru-RU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Письменное оформление предоставления услуг по организации синдицированного кредита и комиссии за такие услуги (в отдельном договоре)</a:t>
              </a:r>
            </a:p>
            <a:p>
              <a:pPr marL="285750" lvl="0" indent="-285750" fontAlgn="base"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</a:pPr>
              <a:r>
                <a:rPr lang="ru-RU" sz="14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Обновление положений главы о поручительстве в соответствии с изменениями в ГК 2015 года</a:t>
              </a:r>
            </a:p>
            <a:p>
              <a:pPr marL="285750" lvl="0" indent="-285750" fontAlgn="base"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</a:pPr>
              <a:r>
                <a:rPr lang="ru-RU" sz="14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Обновление формулировок о досрочном истребовании в соответствии с новой ст. 821.1 ГК "Требование кредитора о досрочном возврате </a:t>
              </a:r>
              <a:r>
                <a:rPr lang="ru-RU" sz="14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кредита"</a:t>
              </a:r>
              <a:endParaRPr lang="ru-RU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lvl="0" indent="-285750" fontAlgn="base"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</a:pPr>
              <a:r>
                <a:rPr lang="ru-RU" sz="14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связи с появлением в ГК концепции отказа от прав отражение ее в договоре</a:t>
              </a:r>
            </a:p>
            <a:p>
              <a:pPr marL="285750" lvl="0" indent="-285750" fontAlgn="base"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</a:pPr>
              <a:r>
                <a:rPr lang="ru-RU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Обновление положений об уступке прав и передаче обязательств </a:t>
              </a:r>
              <a:r>
                <a:rPr lang="ru-RU" sz="14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Кредиторов </a:t>
              </a:r>
              <a:r>
                <a:rPr lang="ru-RU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 связи с требованиями и ограничениями, предусмотренными Законом </a:t>
              </a:r>
            </a:p>
            <a:p>
              <a:pPr marL="285750" lvl="0" indent="-285750" fontAlgn="base"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</a:pPr>
              <a:r>
                <a:rPr lang="ru-RU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Уточнение полномочий и обязанностей КУ в соответствии </a:t>
              </a:r>
              <a:r>
                <a:rPr lang="ru-RU" sz="14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 </a:t>
              </a:r>
              <a:r>
                <a:rPr lang="ru-RU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требованиями </a:t>
              </a:r>
              <a:r>
                <a:rPr lang="ru-RU" sz="14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Закона </a:t>
              </a:r>
              <a:endPara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lvl="0" indent="-285750" fontAlgn="base"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</a:pPr>
              <a:r>
                <a:rPr lang="ru-RU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Дополнение статьи о разрешении споров обязательным претензионным порядком</a:t>
              </a:r>
            </a:p>
            <a:p>
              <a:pPr marL="285750" lvl="0" indent="-285750" fontAlgn="base"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</a:pPr>
              <a:r>
                <a:rPr lang="ru-RU" sz="14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Обновление </a:t>
              </a:r>
              <a:r>
                <a:rPr lang="ru-RU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перечня Предварительных Условий в Приложении 2 (барьеры для одобрения крупных сделок и сделок с заинтересованностью, </a:t>
              </a:r>
              <a:r>
                <a:rPr lang="ru-RU" sz="14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специфика регистрации </a:t>
              </a:r>
              <a:r>
                <a:rPr lang="ru-RU" sz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разных видов залога…)</a:t>
              </a:r>
            </a:p>
          </p:txBody>
        </p:sp>
        <p:sp>
          <p:nvSpPr>
            <p:cNvPr id="7" name="Rectangle 8"/>
            <p:cNvSpPr/>
            <p:nvPr/>
          </p:nvSpPr>
          <p:spPr>
            <a:xfrm>
              <a:off x="187368" y="1196754"/>
              <a:ext cx="4443516" cy="269459"/>
            </a:xfrm>
            <a:custGeom>
              <a:avLst/>
              <a:gdLst/>
              <a:ahLst/>
              <a:cxnLst/>
              <a:rect l="l" t="t" r="r" b="b"/>
              <a:pathLst>
                <a:path w="4477958" h="456110">
                  <a:moveTo>
                    <a:pt x="4476813" y="0"/>
                  </a:moveTo>
                  <a:lnTo>
                    <a:pt x="4477958" y="0"/>
                  </a:lnTo>
                  <a:lnTo>
                    <a:pt x="4477958" y="1969"/>
                  </a:lnTo>
                  <a:close/>
                  <a:moveTo>
                    <a:pt x="0" y="0"/>
                  </a:moveTo>
                  <a:lnTo>
                    <a:pt x="4476813" y="0"/>
                  </a:lnTo>
                  <a:lnTo>
                    <a:pt x="4211637" y="456110"/>
                  </a:lnTo>
                  <a:lnTo>
                    <a:pt x="0" y="456110"/>
                  </a:lnTo>
                  <a:close/>
                </a:path>
              </a:pathLst>
            </a:custGeom>
            <a:solidFill>
              <a:srgbClr val="F99D31"/>
            </a:solidFill>
            <a:ln>
              <a:solidFill>
                <a:srgbClr val="9F66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ar-DZ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87368" y="1196752"/>
              <a:ext cx="8849128" cy="2"/>
            </a:xfrm>
            <a:prstGeom prst="line">
              <a:avLst/>
            </a:prstGeom>
            <a:ln w="28575">
              <a:solidFill>
                <a:srgbClr val="9F661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 flipH="1" flipV="1">
              <a:off x="4579696" y="6100918"/>
              <a:ext cx="4443516" cy="269459"/>
            </a:xfrm>
            <a:custGeom>
              <a:avLst/>
              <a:gdLst/>
              <a:ahLst/>
              <a:cxnLst/>
              <a:rect l="l" t="t" r="r" b="b"/>
              <a:pathLst>
                <a:path w="4477958" h="456110">
                  <a:moveTo>
                    <a:pt x="4476813" y="0"/>
                  </a:moveTo>
                  <a:lnTo>
                    <a:pt x="4477958" y="0"/>
                  </a:lnTo>
                  <a:lnTo>
                    <a:pt x="4477958" y="1969"/>
                  </a:lnTo>
                  <a:close/>
                  <a:moveTo>
                    <a:pt x="0" y="0"/>
                  </a:moveTo>
                  <a:lnTo>
                    <a:pt x="4476813" y="0"/>
                  </a:lnTo>
                  <a:lnTo>
                    <a:pt x="4211637" y="456110"/>
                  </a:lnTo>
                  <a:lnTo>
                    <a:pt x="0" y="456110"/>
                  </a:lnTo>
                  <a:close/>
                </a:path>
              </a:pathLst>
            </a:custGeom>
            <a:solidFill>
              <a:srgbClr val="F99D31"/>
            </a:solidFill>
            <a:ln>
              <a:solidFill>
                <a:srgbClr val="9F66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ar-DZ" dirty="0"/>
            </a:p>
          </p:txBody>
        </p:sp>
      </p:grpSp>
      <p:cxnSp>
        <p:nvCxnSpPr>
          <p:cNvPr id="10" name="Straight Connector 9"/>
          <p:cNvCxnSpPr/>
          <p:nvPr/>
        </p:nvCxnSpPr>
        <p:spPr>
          <a:xfrm>
            <a:off x="187368" y="6370376"/>
            <a:ext cx="8568000" cy="0"/>
          </a:xfrm>
          <a:prstGeom prst="line">
            <a:avLst/>
          </a:prstGeom>
          <a:ln w="28575">
            <a:solidFill>
              <a:srgbClr val="9F66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2"/>
          <p:cNvSpPr>
            <a:spLocks noEditPoints="1"/>
          </p:cNvSpPr>
          <p:nvPr/>
        </p:nvSpPr>
        <p:spPr bwMode="auto">
          <a:xfrm>
            <a:off x="7668344" y="1328982"/>
            <a:ext cx="864093" cy="648072"/>
          </a:xfrm>
          <a:custGeom>
            <a:avLst/>
            <a:gdLst>
              <a:gd name="T0" fmla="*/ 153 w 442"/>
              <a:gd name="T1" fmla="*/ 114 h 326"/>
              <a:gd name="T2" fmla="*/ 14 w 442"/>
              <a:gd name="T3" fmla="*/ 10 h 326"/>
              <a:gd name="T4" fmla="*/ 31 w 442"/>
              <a:gd name="T5" fmla="*/ 3 h 326"/>
              <a:gd name="T6" fmla="*/ 49 w 442"/>
              <a:gd name="T7" fmla="*/ 10 h 326"/>
              <a:gd name="T8" fmla="*/ 7 w 442"/>
              <a:gd name="T9" fmla="*/ 48 h 326"/>
              <a:gd name="T10" fmla="*/ 2 w 442"/>
              <a:gd name="T11" fmla="*/ 29 h 326"/>
              <a:gd name="T12" fmla="*/ 12 w 442"/>
              <a:gd name="T13" fmla="*/ 12 h 326"/>
              <a:gd name="T14" fmla="*/ 333 w 442"/>
              <a:gd name="T15" fmla="*/ 281 h 326"/>
              <a:gd name="T16" fmla="*/ 324 w 442"/>
              <a:gd name="T17" fmla="*/ 303 h 326"/>
              <a:gd name="T18" fmla="*/ 309 w 442"/>
              <a:gd name="T19" fmla="*/ 314 h 326"/>
              <a:gd name="T20" fmla="*/ 281 w 442"/>
              <a:gd name="T21" fmla="*/ 324 h 326"/>
              <a:gd name="T22" fmla="*/ 47 w 442"/>
              <a:gd name="T23" fmla="*/ 324 h 326"/>
              <a:gd name="T24" fmla="*/ 28 w 442"/>
              <a:gd name="T25" fmla="*/ 319 h 326"/>
              <a:gd name="T26" fmla="*/ 14 w 442"/>
              <a:gd name="T27" fmla="*/ 305 h 326"/>
              <a:gd name="T28" fmla="*/ 2 w 442"/>
              <a:gd name="T29" fmla="*/ 279 h 326"/>
              <a:gd name="T30" fmla="*/ 106 w 442"/>
              <a:gd name="T31" fmla="*/ 199 h 326"/>
              <a:gd name="T32" fmla="*/ 111 w 442"/>
              <a:gd name="T33" fmla="*/ 192 h 326"/>
              <a:gd name="T34" fmla="*/ 120 w 442"/>
              <a:gd name="T35" fmla="*/ 194 h 326"/>
              <a:gd name="T36" fmla="*/ 186 w 442"/>
              <a:gd name="T37" fmla="*/ 258 h 326"/>
              <a:gd name="T38" fmla="*/ 234 w 442"/>
              <a:gd name="T39" fmla="*/ 265 h 326"/>
              <a:gd name="T40" fmla="*/ 241 w 442"/>
              <a:gd name="T41" fmla="*/ 291 h 326"/>
              <a:gd name="T42" fmla="*/ 255 w 442"/>
              <a:gd name="T43" fmla="*/ 305 h 326"/>
              <a:gd name="T44" fmla="*/ 274 w 442"/>
              <a:gd name="T45" fmla="*/ 310 h 326"/>
              <a:gd name="T46" fmla="*/ 295 w 442"/>
              <a:gd name="T47" fmla="*/ 305 h 326"/>
              <a:gd name="T48" fmla="*/ 312 w 442"/>
              <a:gd name="T49" fmla="*/ 291 h 326"/>
              <a:gd name="T50" fmla="*/ 319 w 442"/>
              <a:gd name="T51" fmla="*/ 69 h 326"/>
              <a:gd name="T52" fmla="*/ 321 w 442"/>
              <a:gd name="T53" fmla="*/ 48 h 326"/>
              <a:gd name="T54" fmla="*/ 328 w 442"/>
              <a:gd name="T55" fmla="*/ 26 h 326"/>
              <a:gd name="T56" fmla="*/ 165 w 442"/>
              <a:gd name="T57" fmla="*/ 17 h 326"/>
              <a:gd name="T58" fmla="*/ 156 w 442"/>
              <a:gd name="T59" fmla="*/ 17 h 326"/>
              <a:gd name="T60" fmla="*/ 137 w 442"/>
              <a:gd name="T61" fmla="*/ 24 h 326"/>
              <a:gd name="T62" fmla="*/ 127 w 442"/>
              <a:gd name="T63" fmla="*/ 33 h 326"/>
              <a:gd name="T64" fmla="*/ 120 w 442"/>
              <a:gd name="T65" fmla="*/ 36 h 326"/>
              <a:gd name="T66" fmla="*/ 113 w 442"/>
              <a:gd name="T67" fmla="*/ 31 h 326"/>
              <a:gd name="T68" fmla="*/ 118 w 442"/>
              <a:gd name="T69" fmla="*/ 19 h 326"/>
              <a:gd name="T70" fmla="*/ 139 w 442"/>
              <a:gd name="T71" fmla="*/ 5 h 326"/>
              <a:gd name="T72" fmla="*/ 165 w 442"/>
              <a:gd name="T73" fmla="*/ 0 h 326"/>
              <a:gd name="T74" fmla="*/ 385 w 442"/>
              <a:gd name="T75" fmla="*/ 0 h 326"/>
              <a:gd name="T76" fmla="*/ 404 w 442"/>
              <a:gd name="T77" fmla="*/ 5 h 326"/>
              <a:gd name="T78" fmla="*/ 420 w 442"/>
              <a:gd name="T79" fmla="*/ 14 h 326"/>
              <a:gd name="T80" fmla="*/ 432 w 442"/>
              <a:gd name="T81" fmla="*/ 29 h 326"/>
              <a:gd name="T82" fmla="*/ 439 w 442"/>
              <a:gd name="T83" fmla="*/ 48 h 326"/>
              <a:gd name="T84" fmla="*/ 215 w 442"/>
              <a:gd name="T85" fmla="*/ 107 h 326"/>
              <a:gd name="T86" fmla="*/ 293 w 442"/>
              <a:gd name="T87" fmla="*/ 111 h 326"/>
              <a:gd name="T88" fmla="*/ 293 w 442"/>
              <a:gd name="T89" fmla="*/ 121 h 326"/>
              <a:gd name="T90" fmla="*/ 215 w 442"/>
              <a:gd name="T91" fmla="*/ 125 h 326"/>
              <a:gd name="T92" fmla="*/ 208 w 442"/>
              <a:gd name="T93" fmla="*/ 118 h 326"/>
              <a:gd name="T94" fmla="*/ 210 w 442"/>
              <a:gd name="T95" fmla="*/ 109 h 326"/>
              <a:gd name="T96" fmla="*/ 208 w 442"/>
              <a:gd name="T97" fmla="*/ 76 h 326"/>
              <a:gd name="T98" fmla="*/ 215 w 442"/>
              <a:gd name="T99" fmla="*/ 69 h 326"/>
              <a:gd name="T100" fmla="*/ 293 w 442"/>
              <a:gd name="T101" fmla="*/ 74 h 326"/>
              <a:gd name="T102" fmla="*/ 293 w 442"/>
              <a:gd name="T103" fmla="*/ 83 h 326"/>
              <a:gd name="T104" fmla="*/ 215 w 442"/>
              <a:gd name="T105" fmla="*/ 88 h 326"/>
              <a:gd name="T106" fmla="*/ 208 w 442"/>
              <a:gd name="T107" fmla="*/ 81 h 326"/>
              <a:gd name="T108" fmla="*/ 290 w 442"/>
              <a:gd name="T109" fmla="*/ 142 h 326"/>
              <a:gd name="T110" fmla="*/ 295 w 442"/>
              <a:gd name="T111" fmla="*/ 151 h 326"/>
              <a:gd name="T112" fmla="*/ 288 w 442"/>
              <a:gd name="T113" fmla="*/ 159 h 326"/>
              <a:gd name="T114" fmla="*/ 210 w 442"/>
              <a:gd name="T115" fmla="*/ 156 h 326"/>
              <a:gd name="T116" fmla="*/ 208 w 442"/>
              <a:gd name="T117" fmla="*/ 147 h 326"/>
              <a:gd name="T118" fmla="*/ 215 w 442"/>
              <a:gd name="T119" fmla="*/ 142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42" h="326">
                <a:moveTo>
                  <a:pt x="106" y="147"/>
                </a:moveTo>
                <a:lnTo>
                  <a:pt x="26" y="66"/>
                </a:lnTo>
                <a:lnTo>
                  <a:pt x="66" y="26"/>
                </a:lnTo>
                <a:lnTo>
                  <a:pt x="146" y="107"/>
                </a:lnTo>
                <a:lnTo>
                  <a:pt x="106" y="147"/>
                </a:lnTo>
                <a:lnTo>
                  <a:pt x="106" y="147"/>
                </a:lnTo>
                <a:close/>
                <a:moveTo>
                  <a:pt x="153" y="114"/>
                </a:moveTo>
                <a:lnTo>
                  <a:pt x="184" y="185"/>
                </a:lnTo>
                <a:lnTo>
                  <a:pt x="113" y="154"/>
                </a:lnTo>
                <a:lnTo>
                  <a:pt x="153" y="114"/>
                </a:lnTo>
                <a:lnTo>
                  <a:pt x="153" y="114"/>
                </a:lnTo>
                <a:close/>
                <a:moveTo>
                  <a:pt x="12" y="12"/>
                </a:moveTo>
                <a:lnTo>
                  <a:pt x="12" y="12"/>
                </a:lnTo>
                <a:lnTo>
                  <a:pt x="14" y="10"/>
                </a:lnTo>
                <a:lnTo>
                  <a:pt x="16" y="7"/>
                </a:lnTo>
                <a:lnTo>
                  <a:pt x="19" y="7"/>
                </a:lnTo>
                <a:lnTo>
                  <a:pt x="21" y="5"/>
                </a:lnTo>
                <a:lnTo>
                  <a:pt x="23" y="5"/>
                </a:lnTo>
                <a:lnTo>
                  <a:pt x="26" y="3"/>
                </a:lnTo>
                <a:lnTo>
                  <a:pt x="28" y="3"/>
                </a:lnTo>
                <a:lnTo>
                  <a:pt x="31" y="3"/>
                </a:lnTo>
                <a:lnTo>
                  <a:pt x="33" y="3"/>
                </a:lnTo>
                <a:lnTo>
                  <a:pt x="38" y="3"/>
                </a:lnTo>
                <a:lnTo>
                  <a:pt x="40" y="5"/>
                </a:lnTo>
                <a:lnTo>
                  <a:pt x="42" y="5"/>
                </a:lnTo>
                <a:lnTo>
                  <a:pt x="45" y="7"/>
                </a:lnTo>
                <a:lnTo>
                  <a:pt x="47" y="7"/>
                </a:lnTo>
                <a:lnTo>
                  <a:pt x="49" y="10"/>
                </a:lnTo>
                <a:lnTo>
                  <a:pt x="52" y="12"/>
                </a:lnTo>
                <a:lnTo>
                  <a:pt x="57" y="17"/>
                </a:lnTo>
                <a:lnTo>
                  <a:pt x="16" y="57"/>
                </a:lnTo>
                <a:lnTo>
                  <a:pt x="12" y="52"/>
                </a:lnTo>
                <a:lnTo>
                  <a:pt x="12" y="52"/>
                </a:lnTo>
                <a:lnTo>
                  <a:pt x="9" y="50"/>
                </a:lnTo>
                <a:lnTo>
                  <a:pt x="7" y="48"/>
                </a:lnTo>
                <a:lnTo>
                  <a:pt x="7" y="45"/>
                </a:lnTo>
                <a:lnTo>
                  <a:pt x="5" y="43"/>
                </a:lnTo>
                <a:lnTo>
                  <a:pt x="5" y="40"/>
                </a:lnTo>
                <a:lnTo>
                  <a:pt x="2" y="36"/>
                </a:lnTo>
                <a:lnTo>
                  <a:pt x="2" y="33"/>
                </a:lnTo>
                <a:lnTo>
                  <a:pt x="2" y="31"/>
                </a:lnTo>
                <a:lnTo>
                  <a:pt x="2" y="29"/>
                </a:lnTo>
                <a:lnTo>
                  <a:pt x="2" y="26"/>
                </a:lnTo>
                <a:lnTo>
                  <a:pt x="5" y="24"/>
                </a:lnTo>
                <a:lnTo>
                  <a:pt x="5" y="22"/>
                </a:lnTo>
                <a:lnTo>
                  <a:pt x="7" y="19"/>
                </a:lnTo>
                <a:lnTo>
                  <a:pt x="7" y="17"/>
                </a:lnTo>
                <a:lnTo>
                  <a:pt x="9" y="14"/>
                </a:lnTo>
                <a:lnTo>
                  <a:pt x="12" y="12"/>
                </a:lnTo>
                <a:lnTo>
                  <a:pt x="12" y="12"/>
                </a:lnTo>
                <a:close/>
                <a:moveTo>
                  <a:pt x="442" y="69"/>
                </a:moveTo>
                <a:lnTo>
                  <a:pt x="335" y="69"/>
                </a:lnTo>
                <a:lnTo>
                  <a:pt x="335" y="277"/>
                </a:lnTo>
                <a:lnTo>
                  <a:pt x="335" y="277"/>
                </a:lnTo>
                <a:lnTo>
                  <a:pt x="335" y="279"/>
                </a:lnTo>
                <a:lnTo>
                  <a:pt x="333" y="281"/>
                </a:lnTo>
                <a:lnTo>
                  <a:pt x="333" y="284"/>
                </a:lnTo>
                <a:lnTo>
                  <a:pt x="331" y="288"/>
                </a:lnTo>
                <a:lnTo>
                  <a:pt x="331" y="293"/>
                </a:lnTo>
                <a:lnTo>
                  <a:pt x="328" y="296"/>
                </a:lnTo>
                <a:lnTo>
                  <a:pt x="328" y="298"/>
                </a:lnTo>
                <a:lnTo>
                  <a:pt x="326" y="300"/>
                </a:lnTo>
                <a:lnTo>
                  <a:pt x="324" y="303"/>
                </a:lnTo>
                <a:lnTo>
                  <a:pt x="324" y="303"/>
                </a:lnTo>
                <a:lnTo>
                  <a:pt x="321" y="305"/>
                </a:lnTo>
                <a:lnTo>
                  <a:pt x="321" y="307"/>
                </a:lnTo>
                <a:lnTo>
                  <a:pt x="316" y="310"/>
                </a:lnTo>
                <a:lnTo>
                  <a:pt x="314" y="310"/>
                </a:lnTo>
                <a:lnTo>
                  <a:pt x="312" y="312"/>
                </a:lnTo>
                <a:lnTo>
                  <a:pt x="309" y="314"/>
                </a:lnTo>
                <a:lnTo>
                  <a:pt x="305" y="317"/>
                </a:lnTo>
                <a:lnTo>
                  <a:pt x="302" y="319"/>
                </a:lnTo>
                <a:lnTo>
                  <a:pt x="298" y="319"/>
                </a:lnTo>
                <a:lnTo>
                  <a:pt x="295" y="322"/>
                </a:lnTo>
                <a:lnTo>
                  <a:pt x="290" y="322"/>
                </a:lnTo>
                <a:lnTo>
                  <a:pt x="286" y="324"/>
                </a:lnTo>
                <a:lnTo>
                  <a:pt x="281" y="324"/>
                </a:lnTo>
                <a:lnTo>
                  <a:pt x="274" y="324"/>
                </a:lnTo>
                <a:lnTo>
                  <a:pt x="269" y="326"/>
                </a:lnTo>
                <a:lnTo>
                  <a:pt x="264" y="326"/>
                </a:lnTo>
                <a:lnTo>
                  <a:pt x="264" y="326"/>
                </a:lnTo>
                <a:lnTo>
                  <a:pt x="255" y="324"/>
                </a:lnTo>
                <a:lnTo>
                  <a:pt x="47" y="324"/>
                </a:lnTo>
                <a:lnTo>
                  <a:pt x="47" y="324"/>
                </a:lnTo>
                <a:lnTo>
                  <a:pt x="45" y="324"/>
                </a:lnTo>
                <a:lnTo>
                  <a:pt x="42" y="324"/>
                </a:lnTo>
                <a:lnTo>
                  <a:pt x="40" y="324"/>
                </a:lnTo>
                <a:lnTo>
                  <a:pt x="35" y="322"/>
                </a:lnTo>
                <a:lnTo>
                  <a:pt x="33" y="322"/>
                </a:lnTo>
                <a:lnTo>
                  <a:pt x="31" y="319"/>
                </a:lnTo>
                <a:lnTo>
                  <a:pt x="28" y="319"/>
                </a:lnTo>
                <a:lnTo>
                  <a:pt x="26" y="317"/>
                </a:lnTo>
                <a:lnTo>
                  <a:pt x="23" y="317"/>
                </a:lnTo>
                <a:lnTo>
                  <a:pt x="21" y="314"/>
                </a:lnTo>
                <a:lnTo>
                  <a:pt x="19" y="312"/>
                </a:lnTo>
                <a:lnTo>
                  <a:pt x="16" y="310"/>
                </a:lnTo>
                <a:lnTo>
                  <a:pt x="14" y="307"/>
                </a:lnTo>
                <a:lnTo>
                  <a:pt x="14" y="305"/>
                </a:lnTo>
                <a:lnTo>
                  <a:pt x="12" y="303"/>
                </a:lnTo>
                <a:lnTo>
                  <a:pt x="9" y="298"/>
                </a:lnTo>
                <a:lnTo>
                  <a:pt x="7" y="296"/>
                </a:lnTo>
                <a:lnTo>
                  <a:pt x="7" y="291"/>
                </a:lnTo>
                <a:lnTo>
                  <a:pt x="5" y="288"/>
                </a:lnTo>
                <a:lnTo>
                  <a:pt x="5" y="284"/>
                </a:lnTo>
                <a:lnTo>
                  <a:pt x="2" y="279"/>
                </a:lnTo>
                <a:lnTo>
                  <a:pt x="2" y="274"/>
                </a:lnTo>
                <a:lnTo>
                  <a:pt x="2" y="267"/>
                </a:lnTo>
                <a:lnTo>
                  <a:pt x="0" y="262"/>
                </a:lnTo>
                <a:lnTo>
                  <a:pt x="0" y="255"/>
                </a:lnTo>
                <a:lnTo>
                  <a:pt x="0" y="255"/>
                </a:lnTo>
                <a:lnTo>
                  <a:pt x="106" y="255"/>
                </a:lnTo>
                <a:lnTo>
                  <a:pt x="106" y="199"/>
                </a:lnTo>
                <a:lnTo>
                  <a:pt x="106" y="199"/>
                </a:lnTo>
                <a:lnTo>
                  <a:pt x="106" y="196"/>
                </a:lnTo>
                <a:lnTo>
                  <a:pt x="106" y="196"/>
                </a:lnTo>
                <a:lnTo>
                  <a:pt x="106" y="194"/>
                </a:lnTo>
                <a:lnTo>
                  <a:pt x="109" y="194"/>
                </a:lnTo>
                <a:lnTo>
                  <a:pt x="109" y="192"/>
                </a:lnTo>
                <a:lnTo>
                  <a:pt x="111" y="192"/>
                </a:lnTo>
                <a:lnTo>
                  <a:pt x="113" y="192"/>
                </a:lnTo>
                <a:lnTo>
                  <a:pt x="113" y="192"/>
                </a:lnTo>
                <a:lnTo>
                  <a:pt x="113" y="192"/>
                </a:lnTo>
                <a:lnTo>
                  <a:pt x="116" y="192"/>
                </a:lnTo>
                <a:lnTo>
                  <a:pt x="116" y="192"/>
                </a:lnTo>
                <a:lnTo>
                  <a:pt x="118" y="192"/>
                </a:lnTo>
                <a:lnTo>
                  <a:pt x="120" y="194"/>
                </a:lnTo>
                <a:lnTo>
                  <a:pt x="120" y="194"/>
                </a:lnTo>
                <a:lnTo>
                  <a:pt x="120" y="196"/>
                </a:lnTo>
                <a:lnTo>
                  <a:pt x="120" y="196"/>
                </a:lnTo>
                <a:lnTo>
                  <a:pt x="120" y="199"/>
                </a:lnTo>
                <a:lnTo>
                  <a:pt x="120" y="255"/>
                </a:lnTo>
                <a:lnTo>
                  <a:pt x="120" y="255"/>
                </a:lnTo>
                <a:lnTo>
                  <a:pt x="186" y="258"/>
                </a:lnTo>
                <a:lnTo>
                  <a:pt x="220" y="258"/>
                </a:lnTo>
                <a:lnTo>
                  <a:pt x="231" y="258"/>
                </a:lnTo>
                <a:lnTo>
                  <a:pt x="234" y="258"/>
                </a:lnTo>
                <a:lnTo>
                  <a:pt x="234" y="258"/>
                </a:lnTo>
                <a:lnTo>
                  <a:pt x="234" y="260"/>
                </a:lnTo>
                <a:lnTo>
                  <a:pt x="234" y="262"/>
                </a:lnTo>
                <a:lnTo>
                  <a:pt x="234" y="265"/>
                </a:lnTo>
                <a:lnTo>
                  <a:pt x="234" y="270"/>
                </a:lnTo>
                <a:lnTo>
                  <a:pt x="234" y="274"/>
                </a:lnTo>
                <a:lnTo>
                  <a:pt x="236" y="277"/>
                </a:lnTo>
                <a:lnTo>
                  <a:pt x="238" y="284"/>
                </a:lnTo>
                <a:lnTo>
                  <a:pt x="238" y="286"/>
                </a:lnTo>
                <a:lnTo>
                  <a:pt x="241" y="288"/>
                </a:lnTo>
                <a:lnTo>
                  <a:pt x="241" y="291"/>
                </a:lnTo>
                <a:lnTo>
                  <a:pt x="243" y="293"/>
                </a:lnTo>
                <a:lnTo>
                  <a:pt x="246" y="293"/>
                </a:lnTo>
                <a:lnTo>
                  <a:pt x="246" y="296"/>
                </a:lnTo>
                <a:lnTo>
                  <a:pt x="248" y="298"/>
                </a:lnTo>
                <a:lnTo>
                  <a:pt x="250" y="300"/>
                </a:lnTo>
                <a:lnTo>
                  <a:pt x="253" y="303"/>
                </a:lnTo>
                <a:lnTo>
                  <a:pt x="255" y="305"/>
                </a:lnTo>
                <a:lnTo>
                  <a:pt x="257" y="305"/>
                </a:lnTo>
                <a:lnTo>
                  <a:pt x="260" y="307"/>
                </a:lnTo>
                <a:lnTo>
                  <a:pt x="264" y="307"/>
                </a:lnTo>
                <a:lnTo>
                  <a:pt x="267" y="307"/>
                </a:lnTo>
                <a:lnTo>
                  <a:pt x="269" y="310"/>
                </a:lnTo>
                <a:lnTo>
                  <a:pt x="274" y="310"/>
                </a:lnTo>
                <a:lnTo>
                  <a:pt x="274" y="310"/>
                </a:lnTo>
                <a:lnTo>
                  <a:pt x="276" y="310"/>
                </a:lnTo>
                <a:lnTo>
                  <a:pt x="281" y="307"/>
                </a:lnTo>
                <a:lnTo>
                  <a:pt x="283" y="307"/>
                </a:lnTo>
                <a:lnTo>
                  <a:pt x="288" y="307"/>
                </a:lnTo>
                <a:lnTo>
                  <a:pt x="290" y="307"/>
                </a:lnTo>
                <a:lnTo>
                  <a:pt x="293" y="305"/>
                </a:lnTo>
                <a:lnTo>
                  <a:pt x="295" y="305"/>
                </a:lnTo>
                <a:lnTo>
                  <a:pt x="298" y="303"/>
                </a:lnTo>
                <a:lnTo>
                  <a:pt x="302" y="300"/>
                </a:lnTo>
                <a:lnTo>
                  <a:pt x="305" y="298"/>
                </a:lnTo>
                <a:lnTo>
                  <a:pt x="307" y="296"/>
                </a:lnTo>
                <a:lnTo>
                  <a:pt x="309" y="293"/>
                </a:lnTo>
                <a:lnTo>
                  <a:pt x="309" y="293"/>
                </a:lnTo>
                <a:lnTo>
                  <a:pt x="312" y="291"/>
                </a:lnTo>
                <a:lnTo>
                  <a:pt x="314" y="288"/>
                </a:lnTo>
                <a:lnTo>
                  <a:pt x="316" y="284"/>
                </a:lnTo>
                <a:lnTo>
                  <a:pt x="316" y="281"/>
                </a:lnTo>
                <a:lnTo>
                  <a:pt x="319" y="279"/>
                </a:lnTo>
                <a:lnTo>
                  <a:pt x="319" y="277"/>
                </a:lnTo>
                <a:lnTo>
                  <a:pt x="319" y="274"/>
                </a:lnTo>
                <a:lnTo>
                  <a:pt x="319" y="69"/>
                </a:lnTo>
                <a:lnTo>
                  <a:pt x="319" y="69"/>
                </a:lnTo>
                <a:lnTo>
                  <a:pt x="319" y="59"/>
                </a:lnTo>
                <a:lnTo>
                  <a:pt x="319" y="59"/>
                </a:lnTo>
                <a:lnTo>
                  <a:pt x="319" y="57"/>
                </a:lnTo>
                <a:lnTo>
                  <a:pt x="319" y="52"/>
                </a:lnTo>
                <a:lnTo>
                  <a:pt x="319" y="50"/>
                </a:lnTo>
                <a:lnTo>
                  <a:pt x="321" y="48"/>
                </a:lnTo>
                <a:lnTo>
                  <a:pt x="321" y="43"/>
                </a:lnTo>
                <a:lnTo>
                  <a:pt x="321" y="40"/>
                </a:lnTo>
                <a:lnTo>
                  <a:pt x="324" y="38"/>
                </a:lnTo>
                <a:lnTo>
                  <a:pt x="324" y="36"/>
                </a:lnTo>
                <a:lnTo>
                  <a:pt x="326" y="33"/>
                </a:lnTo>
                <a:lnTo>
                  <a:pt x="326" y="31"/>
                </a:lnTo>
                <a:lnTo>
                  <a:pt x="328" y="26"/>
                </a:lnTo>
                <a:lnTo>
                  <a:pt x="331" y="24"/>
                </a:lnTo>
                <a:lnTo>
                  <a:pt x="333" y="22"/>
                </a:lnTo>
                <a:lnTo>
                  <a:pt x="333" y="22"/>
                </a:lnTo>
                <a:lnTo>
                  <a:pt x="335" y="19"/>
                </a:lnTo>
                <a:lnTo>
                  <a:pt x="338" y="17"/>
                </a:lnTo>
                <a:lnTo>
                  <a:pt x="338" y="17"/>
                </a:lnTo>
                <a:lnTo>
                  <a:pt x="165" y="17"/>
                </a:lnTo>
                <a:lnTo>
                  <a:pt x="165" y="17"/>
                </a:lnTo>
                <a:lnTo>
                  <a:pt x="165" y="17"/>
                </a:lnTo>
                <a:lnTo>
                  <a:pt x="165" y="17"/>
                </a:lnTo>
                <a:lnTo>
                  <a:pt x="165" y="17"/>
                </a:lnTo>
                <a:lnTo>
                  <a:pt x="165" y="17"/>
                </a:lnTo>
                <a:lnTo>
                  <a:pt x="161" y="17"/>
                </a:lnTo>
                <a:lnTo>
                  <a:pt x="156" y="17"/>
                </a:lnTo>
                <a:lnTo>
                  <a:pt x="153" y="17"/>
                </a:lnTo>
                <a:lnTo>
                  <a:pt x="151" y="19"/>
                </a:lnTo>
                <a:lnTo>
                  <a:pt x="146" y="19"/>
                </a:lnTo>
                <a:lnTo>
                  <a:pt x="144" y="22"/>
                </a:lnTo>
                <a:lnTo>
                  <a:pt x="142" y="22"/>
                </a:lnTo>
                <a:lnTo>
                  <a:pt x="139" y="24"/>
                </a:lnTo>
                <a:lnTo>
                  <a:pt x="137" y="24"/>
                </a:lnTo>
                <a:lnTo>
                  <a:pt x="135" y="26"/>
                </a:lnTo>
                <a:lnTo>
                  <a:pt x="132" y="29"/>
                </a:lnTo>
                <a:lnTo>
                  <a:pt x="130" y="31"/>
                </a:lnTo>
                <a:lnTo>
                  <a:pt x="127" y="33"/>
                </a:lnTo>
                <a:lnTo>
                  <a:pt x="127" y="33"/>
                </a:lnTo>
                <a:lnTo>
                  <a:pt x="127" y="33"/>
                </a:lnTo>
                <a:lnTo>
                  <a:pt x="127" y="33"/>
                </a:lnTo>
                <a:lnTo>
                  <a:pt x="127" y="36"/>
                </a:lnTo>
                <a:lnTo>
                  <a:pt x="125" y="36"/>
                </a:lnTo>
                <a:lnTo>
                  <a:pt x="123" y="36"/>
                </a:lnTo>
                <a:lnTo>
                  <a:pt x="123" y="36"/>
                </a:lnTo>
                <a:lnTo>
                  <a:pt x="123" y="36"/>
                </a:lnTo>
                <a:lnTo>
                  <a:pt x="120" y="36"/>
                </a:lnTo>
                <a:lnTo>
                  <a:pt x="120" y="36"/>
                </a:lnTo>
                <a:lnTo>
                  <a:pt x="118" y="36"/>
                </a:lnTo>
                <a:lnTo>
                  <a:pt x="118" y="36"/>
                </a:lnTo>
                <a:lnTo>
                  <a:pt x="118" y="36"/>
                </a:lnTo>
                <a:lnTo>
                  <a:pt x="116" y="33"/>
                </a:lnTo>
                <a:lnTo>
                  <a:pt x="116" y="33"/>
                </a:lnTo>
                <a:lnTo>
                  <a:pt x="113" y="31"/>
                </a:lnTo>
                <a:lnTo>
                  <a:pt x="113" y="31"/>
                </a:lnTo>
                <a:lnTo>
                  <a:pt x="113" y="29"/>
                </a:lnTo>
                <a:lnTo>
                  <a:pt x="113" y="26"/>
                </a:lnTo>
                <a:lnTo>
                  <a:pt x="116" y="26"/>
                </a:lnTo>
                <a:lnTo>
                  <a:pt x="116" y="24"/>
                </a:lnTo>
                <a:lnTo>
                  <a:pt x="116" y="24"/>
                </a:lnTo>
                <a:lnTo>
                  <a:pt x="116" y="24"/>
                </a:lnTo>
                <a:lnTo>
                  <a:pt x="118" y="19"/>
                </a:lnTo>
                <a:lnTo>
                  <a:pt x="120" y="19"/>
                </a:lnTo>
                <a:lnTo>
                  <a:pt x="123" y="17"/>
                </a:lnTo>
                <a:lnTo>
                  <a:pt x="125" y="14"/>
                </a:lnTo>
                <a:lnTo>
                  <a:pt x="127" y="12"/>
                </a:lnTo>
                <a:lnTo>
                  <a:pt x="132" y="10"/>
                </a:lnTo>
                <a:lnTo>
                  <a:pt x="135" y="7"/>
                </a:lnTo>
                <a:lnTo>
                  <a:pt x="139" y="5"/>
                </a:lnTo>
                <a:lnTo>
                  <a:pt x="144" y="5"/>
                </a:lnTo>
                <a:lnTo>
                  <a:pt x="149" y="3"/>
                </a:lnTo>
                <a:lnTo>
                  <a:pt x="153" y="3"/>
                </a:lnTo>
                <a:lnTo>
                  <a:pt x="156" y="0"/>
                </a:lnTo>
                <a:lnTo>
                  <a:pt x="158" y="0"/>
                </a:lnTo>
                <a:lnTo>
                  <a:pt x="161" y="0"/>
                </a:lnTo>
                <a:lnTo>
                  <a:pt x="165" y="0"/>
                </a:lnTo>
                <a:lnTo>
                  <a:pt x="165" y="0"/>
                </a:lnTo>
                <a:lnTo>
                  <a:pt x="168" y="0"/>
                </a:lnTo>
                <a:lnTo>
                  <a:pt x="168" y="0"/>
                </a:lnTo>
                <a:lnTo>
                  <a:pt x="385" y="0"/>
                </a:lnTo>
                <a:lnTo>
                  <a:pt x="385" y="0"/>
                </a:lnTo>
                <a:lnTo>
                  <a:pt x="385" y="0"/>
                </a:lnTo>
                <a:lnTo>
                  <a:pt x="385" y="0"/>
                </a:lnTo>
                <a:lnTo>
                  <a:pt x="390" y="0"/>
                </a:lnTo>
                <a:lnTo>
                  <a:pt x="392" y="3"/>
                </a:lnTo>
                <a:lnTo>
                  <a:pt x="394" y="3"/>
                </a:lnTo>
                <a:lnTo>
                  <a:pt x="397" y="3"/>
                </a:lnTo>
                <a:lnTo>
                  <a:pt x="399" y="3"/>
                </a:lnTo>
                <a:lnTo>
                  <a:pt x="401" y="5"/>
                </a:lnTo>
                <a:lnTo>
                  <a:pt x="404" y="5"/>
                </a:lnTo>
                <a:lnTo>
                  <a:pt x="409" y="5"/>
                </a:lnTo>
                <a:lnTo>
                  <a:pt x="411" y="7"/>
                </a:lnTo>
                <a:lnTo>
                  <a:pt x="413" y="10"/>
                </a:lnTo>
                <a:lnTo>
                  <a:pt x="413" y="10"/>
                </a:lnTo>
                <a:lnTo>
                  <a:pt x="418" y="12"/>
                </a:lnTo>
                <a:lnTo>
                  <a:pt x="418" y="12"/>
                </a:lnTo>
                <a:lnTo>
                  <a:pt x="420" y="14"/>
                </a:lnTo>
                <a:lnTo>
                  <a:pt x="423" y="17"/>
                </a:lnTo>
                <a:lnTo>
                  <a:pt x="425" y="19"/>
                </a:lnTo>
                <a:lnTo>
                  <a:pt x="427" y="22"/>
                </a:lnTo>
                <a:lnTo>
                  <a:pt x="427" y="22"/>
                </a:lnTo>
                <a:lnTo>
                  <a:pt x="430" y="24"/>
                </a:lnTo>
                <a:lnTo>
                  <a:pt x="432" y="26"/>
                </a:lnTo>
                <a:lnTo>
                  <a:pt x="432" y="29"/>
                </a:lnTo>
                <a:lnTo>
                  <a:pt x="435" y="31"/>
                </a:lnTo>
                <a:lnTo>
                  <a:pt x="435" y="33"/>
                </a:lnTo>
                <a:lnTo>
                  <a:pt x="437" y="36"/>
                </a:lnTo>
                <a:lnTo>
                  <a:pt x="437" y="40"/>
                </a:lnTo>
                <a:lnTo>
                  <a:pt x="439" y="43"/>
                </a:lnTo>
                <a:lnTo>
                  <a:pt x="439" y="45"/>
                </a:lnTo>
                <a:lnTo>
                  <a:pt x="439" y="48"/>
                </a:lnTo>
                <a:lnTo>
                  <a:pt x="442" y="50"/>
                </a:lnTo>
                <a:lnTo>
                  <a:pt x="442" y="52"/>
                </a:lnTo>
                <a:lnTo>
                  <a:pt x="442" y="57"/>
                </a:lnTo>
                <a:lnTo>
                  <a:pt x="442" y="59"/>
                </a:lnTo>
                <a:lnTo>
                  <a:pt x="442" y="69"/>
                </a:lnTo>
                <a:lnTo>
                  <a:pt x="442" y="69"/>
                </a:lnTo>
                <a:close/>
                <a:moveTo>
                  <a:pt x="215" y="107"/>
                </a:moveTo>
                <a:lnTo>
                  <a:pt x="286" y="107"/>
                </a:lnTo>
                <a:lnTo>
                  <a:pt x="286" y="107"/>
                </a:lnTo>
                <a:lnTo>
                  <a:pt x="288" y="107"/>
                </a:lnTo>
                <a:lnTo>
                  <a:pt x="290" y="109"/>
                </a:lnTo>
                <a:lnTo>
                  <a:pt x="290" y="109"/>
                </a:lnTo>
                <a:lnTo>
                  <a:pt x="293" y="109"/>
                </a:lnTo>
                <a:lnTo>
                  <a:pt x="293" y="111"/>
                </a:lnTo>
                <a:lnTo>
                  <a:pt x="295" y="114"/>
                </a:lnTo>
                <a:lnTo>
                  <a:pt x="295" y="114"/>
                </a:lnTo>
                <a:lnTo>
                  <a:pt x="295" y="116"/>
                </a:lnTo>
                <a:lnTo>
                  <a:pt x="295" y="116"/>
                </a:lnTo>
                <a:lnTo>
                  <a:pt x="295" y="118"/>
                </a:lnTo>
                <a:lnTo>
                  <a:pt x="295" y="118"/>
                </a:lnTo>
                <a:lnTo>
                  <a:pt x="293" y="121"/>
                </a:lnTo>
                <a:lnTo>
                  <a:pt x="293" y="123"/>
                </a:lnTo>
                <a:lnTo>
                  <a:pt x="290" y="123"/>
                </a:lnTo>
                <a:lnTo>
                  <a:pt x="290" y="123"/>
                </a:lnTo>
                <a:lnTo>
                  <a:pt x="288" y="125"/>
                </a:lnTo>
                <a:lnTo>
                  <a:pt x="286" y="125"/>
                </a:lnTo>
                <a:lnTo>
                  <a:pt x="215" y="125"/>
                </a:lnTo>
                <a:lnTo>
                  <a:pt x="215" y="125"/>
                </a:lnTo>
                <a:lnTo>
                  <a:pt x="212" y="125"/>
                </a:lnTo>
                <a:lnTo>
                  <a:pt x="212" y="123"/>
                </a:lnTo>
                <a:lnTo>
                  <a:pt x="210" y="123"/>
                </a:lnTo>
                <a:lnTo>
                  <a:pt x="210" y="123"/>
                </a:lnTo>
                <a:lnTo>
                  <a:pt x="208" y="121"/>
                </a:lnTo>
                <a:lnTo>
                  <a:pt x="208" y="118"/>
                </a:lnTo>
                <a:lnTo>
                  <a:pt x="208" y="118"/>
                </a:lnTo>
                <a:lnTo>
                  <a:pt x="208" y="116"/>
                </a:lnTo>
                <a:lnTo>
                  <a:pt x="208" y="116"/>
                </a:lnTo>
                <a:lnTo>
                  <a:pt x="208" y="114"/>
                </a:lnTo>
                <a:lnTo>
                  <a:pt x="208" y="114"/>
                </a:lnTo>
                <a:lnTo>
                  <a:pt x="208" y="111"/>
                </a:lnTo>
                <a:lnTo>
                  <a:pt x="210" y="109"/>
                </a:lnTo>
                <a:lnTo>
                  <a:pt x="210" y="109"/>
                </a:lnTo>
                <a:lnTo>
                  <a:pt x="212" y="109"/>
                </a:lnTo>
                <a:lnTo>
                  <a:pt x="212" y="107"/>
                </a:lnTo>
                <a:lnTo>
                  <a:pt x="215" y="107"/>
                </a:lnTo>
                <a:lnTo>
                  <a:pt x="215" y="107"/>
                </a:lnTo>
                <a:close/>
                <a:moveTo>
                  <a:pt x="208" y="78"/>
                </a:moveTo>
                <a:lnTo>
                  <a:pt x="208" y="78"/>
                </a:lnTo>
                <a:lnTo>
                  <a:pt x="208" y="76"/>
                </a:lnTo>
                <a:lnTo>
                  <a:pt x="208" y="76"/>
                </a:lnTo>
                <a:lnTo>
                  <a:pt x="208" y="74"/>
                </a:lnTo>
                <a:lnTo>
                  <a:pt x="210" y="71"/>
                </a:lnTo>
                <a:lnTo>
                  <a:pt x="210" y="71"/>
                </a:lnTo>
                <a:lnTo>
                  <a:pt x="212" y="71"/>
                </a:lnTo>
                <a:lnTo>
                  <a:pt x="212" y="69"/>
                </a:lnTo>
                <a:lnTo>
                  <a:pt x="215" y="69"/>
                </a:lnTo>
                <a:lnTo>
                  <a:pt x="286" y="69"/>
                </a:lnTo>
                <a:lnTo>
                  <a:pt x="286" y="69"/>
                </a:lnTo>
                <a:lnTo>
                  <a:pt x="288" y="69"/>
                </a:lnTo>
                <a:lnTo>
                  <a:pt x="290" y="71"/>
                </a:lnTo>
                <a:lnTo>
                  <a:pt x="290" y="71"/>
                </a:lnTo>
                <a:lnTo>
                  <a:pt x="293" y="71"/>
                </a:lnTo>
                <a:lnTo>
                  <a:pt x="293" y="74"/>
                </a:lnTo>
                <a:lnTo>
                  <a:pt x="295" y="76"/>
                </a:lnTo>
                <a:lnTo>
                  <a:pt x="295" y="76"/>
                </a:lnTo>
                <a:lnTo>
                  <a:pt x="295" y="78"/>
                </a:lnTo>
                <a:lnTo>
                  <a:pt x="295" y="78"/>
                </a:lnTo>
                <a:lnTo>
                  <a:pt x="295" y="81"/>
                </a:lnTo>
                <a:lnTo>
                  <a:pt x="295" y="81"/>
                </a:lnTo>
                <a:lnTo>
                  <a:pt x="293" y="83"/>
                </a:lnTo>
                <a:lnTo>
                  <a:pt x="293" y="85"/>
                </a:lnTo>
                <a:lnTo>
                  <a:pt x="290" y="85"/>
                </a:lnTo>
                <a:lnTo>
                  <a:pt x="290" y="85"/>
                </a:lnTo>
                <a:lnTo>
                  <a:pt x="288" y="88"/>
                </a:lnTo>
                <a:lnTo>
                  <a:pt x="286" y="88"/>
                </a:lnTo>
                <a:lnTo>
                  <a:pt x="215" y="88"/>
                </a:lnTo>
                <a:lnTo>
                  <a:pt x="215" y="88"/>
                </a:lnTo>
                <a:lnTo>
                  <a:pt x="212" y="88"/>
                </a:lnTo>
                <a:lnTo>
                  <a:pt x="212" y="85"/>
                </a:lnTo>
                <a:lnTo>
                  <a:pt x="210" y="85"/>
                </a:lnTo>
                <a:lnTo>
                  <a:pt x="210" y="85"/>
                </a:lnTo>
                <a:lnTo>
                  <a:pt x="208" y="83"/>
                </a:lnTo>
                <a:lnTo>
                  <a:pt x="208" y="81"/>
                </a:lnTo>
                <a:lnTo>
                  <a:pt x="208" y="81"/>
                </a:lnTo>
                <a:lnTo>
                  <a:pt x="208" y="78"/>
                </a:lnTo>
                <a:lnTo>
                  <a:pt x="208" y="78"/>
                </a:lnTo>
                <a:close/>
                <a:moveTo>
                  <a:pt x="215" y="142"/>
                </a:moveTo>
                <a:lnTo>
                  <a:pt x="286" y="142"/>
                </a:lnTo>
                <a:lnTo>
                  <a:pt x="286" y="142"/>
                </a:lnTo>
                <a:lnTo>
                  <a:pt x="288" y="142"/>
                </a:lnTo>
                <a:lnTo>
                  <a:pt x="290" y="142"/>
                </a:lnTo>
                <a:lnTo>
                  <a:pt x="290" y="144"/>
                </a:lnTo>
                <a:lnTo>
                  <a:pt x="293" y="144"/>
                </a:lnTo>
                <a:lnTo>
                  <a:pt x="293" y="147"/>
                </a:lnTo>
                <a:lnTo>
                  <a:pt x="295" y="147"/>
                </a:lnTo>
                <a:lnTo>
                  <a:pt x="295" y="149"/>
                </a:lnTo>
                <a:lnTo>
                  <a:pt x="295" y="151"/>
                </a:lnTo>
                <a:lnTo>
                  <a:pt x="295" y="151"/>
                </a:lnTo>
                <a:lnTo>
                  <a:pt x="295" y="154"/>
                </a:lnTo>
                <a:lnTo>
                  <a:pt x="295" y="154"/>
                </a:lnTo>
                <a:lnTo>
                  <a:pt x="293" y="156"/>
                </a:lnTo>
                <a:lnTo>
                  <a:pt x="293" y="156"/>
                </a:lnTo>
                <a:lnTo>
                  <a:pt x="290" y="159"/>
                </a:lnTo>
                <a:lnTo>
                  <a:pt x="290" y="159"/>
                </a:lnTo>
                <a:lnTo>
                  <a:pt x="288" y="159"/>
                </a:lnTo>
                <a:lnTo>
                  <a:pt x="286" y="161"/>
                </a:lnTo>
                <a:lnTo>
                  <a:pt x="215" y="161"/>
                </a:lnTo>
                <a:lnTo>
                  <a:pt x="215" y="161"/>
                </a:lnTo>
                <a:lnTo>
                  <a:pt x="212" y="159"/>
                </a:lnTo>
                <a:lnTo>
                  <a:pt x="212" y="159"/>
                </a:lnTo>
                <a:lnTo>
                  <a:pt x="210" y="159"/>
                </a:lnTo>
                <a:lnTo>
                  <a:pt x="210" y="156"/>
                </a:lnTo>
                <a:lnTo>
                  <a:pt x="208" y="156"/>
                </a:lnTo>
                <a:lnTo>
                  <a:pt x="208" y="154"/>
                </a:lnTo>
                <a:lnTo>
                  <a:pt x="208" y="154"/>
                </a:lnTo>
                <a:lnTo>
                  <a:pt x="208" y="151"/>
                </a:lnTo>
                <a:lnTo>
                  <a:pt x="208" y="151"/>
                </a:lnTo>
                <a:lnTo>
                  <a:pt x="208" y="149"/>
                </a:lnTo>
                <a:lnTo>
                  <a:pt x="208" y="147"/>
                </a:lnTo>
                <a:lnTo>
                  <a:pt x="208" y="147"/>
                </a:lnTo>
                <a:lnTo>
                  <a:pt x="210" y="144"/>
                </a:lnTo>
                <a:lnTo>
                  <a:pt x="210" y="144"/>
                </a:lnTo>
                <a:lnTo>
                  <a:pt x="212" y="142"/>
                </a:lnTo>
                <a:lnTo>
                  <a:pt x="212" y="142"/>
                </a:lnTo>
                <a:lnTo>
                  <a:pt x="215" y="142"/>
                </a:lnTo>
                <a:lnTo>
                  <a:pt x="215" y="142"/>
                </a:lnTo>
                <a:close/>
              </a:path>
            </a:pathLst>
          </a:custGeom>
          <a:solidFill>
            <a:srgbClr val="F99D31"/>
          </a:solidFill>
          <a:ln>
            <a:solidFill>
              <a:srgbClr val="9F6614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Round Diagonal Corner Rectangle 3"/>
          <p:cNvSpPr/>
          <p:nvPr/>
        </p:nvSpPr>
        <p:spPr>
          <a:xfrm>
            <a:off x="7438240" y="4875097"/>
            <a:ext cx="1512168" cy="216024"/>
          </a:xfrm>
          <a:prstGeom prst="round2DiagRect">
            <a:avLst/>
          </a:prstGeom>
          <a:solidFill>
            <a:srgbClr val="F99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542800" y="4875097"/>
            <a:ext cx="140760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400" dirty="0" smtClean="0"/>
              <a:t>Ждем поправок?</a:t>
            </a:r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145306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003" y="424289"/>
            <a:ext cx="8572037" cy="369332"/>
          </a:xfrm>
        </p:spPr>
        <p:txBody>
          <a:bodyPr/>
          <a:lstStyle/>
          <a:p>
            <a:r>
              <a:rPr lang="ru-RU" sz="2400" dirty="0" smtClean="0"/>
              <a:t>Спорные </a:t>
            </a:r>
            <a:r>
              <a:rPr lang="ru-RU" sz="2400" dirty="0"/>
              <a:t>вопросы</a:t>
            </a:r>
            <a:endParaRPr lang="en-GB" sz="2400" dirty="0"/>
          </a:p>
        </p:txBody>
      </p:sp>
      <p:sp>
        <p:nvSpPr>
          <p:cNvPr id="13" name="Rectangle 12"/>
          <p:cNvSpPr/>
          <p:nvPr/>
        </p:nvSpPr>
        <p:spPr>
          <a:xfrm>
            <a:off x="1574800" y="1092200"/>
            <a:ext cx="7259638" cy="48617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Варианты возложения на Заемщика обязанности Кредиторов уплатить вознаграждение КУ и Залоговому Управляющему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Подробное описание компетенции Решения Большинства Кредиторов и разработка альтернативного порядка принятия решений (без протокола)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 исключить автоматическую уступку требований КУ в пользу передающего Кредитора по ст. 309.1 ГК при платежах в обход КУ?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 исключения напрямую в договоре применения положений Статьи 10 Закона о праве одностороннего расторжения договора одним из Кредиторов?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 Кредиторов самостоятельно осуществлять свои права и обязанности Кредиторов, переданные КУ, до или после начала процедур банкротства?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Возможность 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предусмотреть возмещение расходов и убытков, причиненных недостоверностью Заверений об обстоятельствах, как теперь предусмотрено ГК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Невозможность использовать номинальные счета Управляющих при совпадении Кредиторов и Управляющих в одном лице</a:t>
            </a:r>
          </a:p>
        </p:txBody>
      </p:sp>
      <p:sp>
        <p:nvSpPr>
          <p:cNvPr id="14" name="Freeform 13"/>
          <p:cNvSpPr/>
          <p:nvPr/>
        </p:nvSpPr>
        <p:spPr>
          <a:xfrm>
            <a:off x="773573" y="3140968"/>
            <a:ext cx="655591" cy="1431652"/>
          </a:xfrm>
          <a:custGeom>
            <a:avLst/>
            <a:gdLst>
              <a:gd name="connsiteX0" fmla="*/ 0 w 1447800"/>
              <a:gd name="connsiteY0" fmla="*/ 1371600 h 1371600"/>
              <a:gd name="connsiteX1" fmla="*/ 0 w 1447800"/>
              <a:gd name="connsiteY1" fmla="*/ 0 h 1371600"/>
              <a:gd name="connsiteX2" fmla="*/ 1447800 w 1447800"/>
              <a:gd name="connsiteY2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7800" h="1371600">
                <a:moveTo>
                  <a:pt x="0" y="1371600"/>
                </a:moveTo>
                <a:lnTo>
                  <a:pt x="0" y="0"/>
                </a:lnTo>
                <a:lnTo>
                  <a:pt x="1447800" y="0"/>
                </a:lnTo>
              </a:path>
            </a:pathLst>
          </a:custGeom>
          <a:noFill/>
          <a:ln w="3175">
            <a:solidFill>
              <a:srgbClr val="569BBE"/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DZ"/>
          </a:p>
        </p:txBody>
      </p:sp>
      <p:cxnSp>
        <p:nvCxnSpPr>
          <p:cNvPr id="15" name="Straight Connector 14"/>
          <p:cNvCxnSpPr/>
          <p:nvPr/>
        </p:nvCxnSpPr>
        <p:spPr>
          <a:xfrm>
            <a:off x="8834438" y="1092200"/>
            <a:ext cx="0" cy="4861776"/>
          </a:xfrm>
          <a:prstGeom prst="line">
            <a:avLst/>
          </a:prstGeom>
          <a:ln w="57150">
            <a:solidFill>
              <a:srgbClr val="569B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339228" y="5031543"/>
            <a:ext cx="1135354" cy="864096"/>
            <a:chOff x="1178" y="701"/>
            <a:chExt cx="3404" cy="2918"/>
          </a:xfrm>
          <a:solidFill>
            <a:schemeClr val="accent1"/>
          </a:solidFill>
        </p:grpSpPr>
        <p:sp>
          <p:nvSpPr>
            <p:cNvPr id="17" name="Freeform 7"/>
            <p:cNvSpPr>
              <a:spLocks noEditPoints="1"/>
            </p:cNvSpPr>
            <p:nvPr/>
          </p:nvSpPr>
          <p:spPr bwMode="auto">
            <a:xfrm>
              <a:off x="1179" y="702"/>
              <a:ext cx="3403" cy="2917"/>
            </a:xfrm>
            <a:custGeom>
              <a:avLst/>
              <a:gdLst>
                <a:gd name="T0" fmla="*/ 16 w 6406"/>
                <a:gd name="T1" fmla="*/ 11 h 5495"/>
                <a:gd name="T2" fmla="*/ 14 w 6406"/>
                <a:gd name="T3" fmla="*/ 4 h 5495"/>
                <a:gd name="T4" fmla="*/ 15 w 6406"/>
                <a:gd name="T5" fmla="*/ 4 h 5495"/>
                <a:gd name="T6" fmla="*/ 15 w 6406"/>
                <a:gd name="T7" fmla="*/ 4 h 5495"/>
                <a:gd name="T8" fmla="*/ 15 w 6406"/>
                <a:gd name="T9" fmla="*/ 4 h 5495"/>
                <a:gd name="T10" fmla="*/ 15 w 6406"/>
                <a:gd name="T11" fmla="*/ 4 h 5495"/>
                <a:gd name="T12" fmla="*/ 15 w 6406"/>
                <a:gd name="T13" fmla="*/ 4 h 5495"/>
                <a:gd name="T14" fmla="*/ 15 w 6406"/>
                <a:gd name="T15" fmla="*/ 4 h 5495"/>
                <a:gd name="T16" fmla="*/ 15 w 6406"/>
                <a:gd name="T17" fmla="*/ 4 h 5495"/>
                <a:gd name="T18" fmla="*/ 15 w 6406"/>
                <a:gd name="T19" fmla="*/ 4 h 5495"/>
                <a:gd name="T20" fmla="*/ 14 w 6406"/>
                <a:gd name="T21" fmla="*/ 4 h 5495"/>
                <a:gd name="T22" fmla="*/ 14 w 6406"/>
                <a:gd name="T23" fmla="*/ 4 h 5495"/>
                <a:gd name="T24" fmla="*/ 14 w 6406"/>
                <a:gd name="T25" fmla="*/ 4 h 5495"/>
                <a:gd name="T26" fmla="*/ 9 w 6406"/>
                <a:gd name="T27" fmla="*/ 2 h 5495"/>
                <a:gd name="T28" fmla="*/ 8 w 6406"/>
                <a:gd name="T29" fmla="*/ 1 h 5495"/>
                <a:gd name="T30" fmla="*/ 10 w 6406"/>
                <a:gd name="T31" fmla="*/ 1 h 5495"/>
                <a:gd name="T32" fmla="*/ 8 w 6406"/>
                <a:gd name="T33" fmla="*/ 0 h 5495"/>
                <a:gd name="T34" fmla="*/ 8 w 6406"/>
                <a:gd name="T35" fmla="*/ 1 h 5495"/>
                <a:gd name="T36" fmla="*/ 8 w 6406"/>
                <a:gd name="T37" fmla="*/ 1 h 5495"/>
                <a:gd name="T38" fmla="*/ 8 w 6406"/>
                <a:gd name="T39" fmla="*/ 2 h 5495"/>
                <a:gd name="T40" fmla="*/ 3 w 6406"/>
                <a:gd name="T41" fmla="*/ 1 h 5495"/>
                <a:gd name="T42" fmla="*/ 3 w 6406"/>
                <a:gd name="T43" fmla="*/ 1 h 5495"/>
                <a:gd name="T44" fmla="*/ 2 w 6406"/>
                <a:gd name="T45" fmla="*/ 1 h 5495"/>
                <a:gd name="T46" fmla="*/ 2 w 6406"/>
                <a:gd name="T47" fmla="*/ 1 h 5495"/>
                <a:gd name="T48" fmla="*/ 2 w 6406"/>
                <a:gd name="T49" fmla="*/ 1 h 5495"/>
                <a:gd name="T50" fmla="*/ 3 w 6406"/>
                <a:gd name="T51" fmla="*/ 1 h 5495"/>
                <a:gd name="T52" fmla="*/ 3 w 6406"/>
                <a:gd name="T53" fmla="*/ 1 h 5495"/>
                <a:gd name="T54" fmla="*/ 3 w 6406"/>
                <a:gd name="T55" fmla="*/ 1 h 5495"/>
                <a:gd name="T56" fmla="*/ 3 w 6406"/>
                <a:gd name="T57" fmla="*/ 1 h 5495"/>
                <a:gd name="T58" fmla="*/ 1 w 6406"/>
                <a:gd name="T59" fmla="*/ 7 h 5495"/>
                <a:gd name="T60" fmla="*/ 0 w 6406"/>
                <a:gd name="T61" fmla="*/ 7 h 5495"/>
                <a:gd name="T62" fmla="*/ 2 w 6406"/>
                <a:gd name="T63" fmla="*/ 9 h 5495"/>
                <a:gd name="T64" fmla="*/ 6 w 6406"/>
                <a:gd name="T65" fmla="*/ 7 h 5495"/>
                <a:gd name="T66" fmla="*/ 6 w 6406"/>
                <a:gd name="T67" fmla="*/ 7 h 5495"/>
                <a:gd name="T68" fmla="*/ 3 w 6406"/>
                <a:gd name="T69" fmla="*/ 1 h 5495"/>
                <a:gd name="T70" fmla="*/ 8 w 6406"/>
                <a:gd name="T71" fmla="*/ 3 h 5495"/>
                <a:gd name="T72" fmla="*/ 7 w 6406"/>
                <a:gd name="T73" fmla="*/ 13 h 5495"/>
                <a:gd name="T74" fmla="*/ 6 w 6406"/>
                <a:gd name="T75" fmla="*/ 13 h 5495"/>
                <a:gd name="T76" fmla="*/ 6 w 6406"/>
                <a:gd name="T77" fmla="*/ 13 h 5495"/>
                <a:gd name="T78" fmla="*/ 3 w 6406"/>
                <a:gd name="T79" fmla="*/ 15 h 5495"/>
                <a:gd name="T80" fmla="*/ 14 w 6406"/>
                <a:gd name="T81" fmla="*/ 15 h 5495"/>
                <a:gd name="T82" fmla="*/ 12 w 6406"/>
                <a:gd name="T83" fmla="*/ 13 h 5495"/>
                <a:gd name="T84" fmla="*/ 11 w 6406"/>
                <a:gd name="T85" fmla="*/ 13 h 5495"/>
                <a:gd name="T86" fmla="*/ 11 w 6406"/>
                <a:gd name="T87" fmla="*/ 13 h 5495"/>
                <a:gd name="T88" fmla="*/ 9 w 6406"/>
                <a:gd name="T89" fmla="*/ 3 h 5495"/>
                <a:gd name="T90" fmla="*/ 14 w 6406"/>
                <a:gd name="T91" fmla="*/ 4 h 5495"/>
                <a:gd name="T92" fmla="*/ 12 w 6406"/>
                <a:gd name="T93" fmla="*/ 11 h 5495"/>
                <a:gd name="T94" fmla="*/ 11 w 6406"/>
                <a:gd name="T95" fmla="*/ 11 h 5495"/>
                <a:gd name="T96" fmla="*/ 13 w 6406"/>
                <a:gd name="T97" fmla="*/ 12 h 5495"/>
                <a:gd name="T98" fmla="*/ 17 w 6406"/>
                <a:gd name="T99" fmla="*/ 11 h 5495"/>
                <a:gd name="T100" fmla="*/ 16 w 6406"/>
                <a:gd name="T101" fmla="*/ 11 h 5495"/>
                <a:gd name="T102" fmla="*/ 16 w 6406"/>
                <a:gd name="T103" fmla="*/ 11 h 5495"/>
                <a:gd name="T104" fmla="*/ 1 w 6406"/>
                <a:gd name="T105" fmla="*/ 7 h 5495"/>
                <a:gd name="T106" fmla="*/ 3 w 6406"/>
                <a:gd name="T107" fmla="*/ 2 h 5495"/>
                <a:gd name="T108" fmla="*/ 5 w 6406"/>
                <a:gd name="T109" fmla="*/ 7 h 5495"/>
                <a:gd name="T110" fmla="*/ 1 w 6406"/>
                <a:gd name="T111" fmla="*/ 7 h 5495"/>
                <a:gd name="T112" fmla="*/ 1 w 6406"/>
                <a:gd name="T113" fmla="*/ 7 h 5495"/>
                <a:gd name="T114" fmla="*/ 12 w 6406"/>
                <a:gd name="T115" fmla="*/ 11 h 5495"/>
                <a:gd name="T116" fmla="*/ 14 w 6406"/>
                <a:gd name="T117" fmla="*/ 4 h 5495"/>
                <a:gd name="T118" fmla="*/ 16 w 6406"/>
                <a:gd name="T119" fmla="*/ 11 h 5495"/>
                <a:gd name="T120" fmla="*/ 12 w 6406"/>
                <a:gd name="T121" fmla="*/ 11 h 5495"/>
                <a:gd name="T122" fmla="*/ 12 w 6406"/>
                <a:gd name="T123" fmla="*/ 11 h 549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6406" h="5495">
                  <a:moveTo>
                    <a:pt x="6138" y="3893"/>
                  </a:moveTo>
                  <a:cubicBezTo>
                    <a:pt x="5290" y="1513"/>
                    <a:pt x="5290" y="1513"/>
                    <a:pt x="5290" y="1513"/>
                  </a:cubicBezTo>
                  <a:cubicBezTo>
                    <a:pt x="5379" y="1535"/>
                    <a:pt x="5379" y="1535"/>
                    <a:pt x="5379" y="1535"/>
                  </a:cubicBezTo>
                  <a:cubicBezTo>
                    <a:pt x="5401" y="1580"/>
                    <a:pt x="5446" y="1624"/>
                    <a:pt x="5513" y="1624"/>
                  </a:cubicBezTo>
                  <a:cubicBezTo>
                    <a:pt x="5557" y="1624"/>
                    <a:pt x="5602" y="1602"/>
                    <a:pt x="5624" y="1580"/>
                  </a:cubicBezTo>
                  <a:cubicBezTo>
                    <a:pt x="5669" y="1580"/>
                    <a:pt x="5669" y="1580"/>
                    <a:pt x="5669" y="1580"/>
                  </a:cubicBezTo>
                  <a:cubicBezTo>
                    <a:pt x="5624" y="1580"/>
                    <a:pt x="5624" y="1580"/>
                    <a:pt x="5624" y="1580"/>
                  </a:cubicBezTo>
                  <a:cubicBezTo>
                    <a:pt x="5647" y="1535"/>
                    <a:pt x="5647" y="1513"/>
                    <a:pt x="5647" y="1491"/>
                  </a:cubicBezTo>
                  <a:cubicBezTo>
                    <a:pt x="5647" y="1402"/>
                    <a:pt x="5580" y="1357"/>
                    <a:pt x="5513" y="1357"/>
                  </a:cubicBezTo>
                  <a:cubicBezTo>
                    <a:pt x="5446" y="1357"/>
                    <a:pt x="5379" y="1402"/>
                    <a:pt x="5379" y="1469"/>
                  </a:cubicBezTo>
                  <a:cubicBezTo>
                    <a:pt x="5245" y="1446"/>
                    <a:pt x="5245" y="1446"/>
                    <a:pt x="5245" y="1446"/>
                  </a:cubicBezTo>
                  <a:cubicBezTo>
                    <a:pt x="5245" y="1424"/>
                    <a:pt x="5245" y="1424"/>
                    <a:pt x="5245" y="1424"/>
                  </a:cubicBezTo>
                  <a:cubicBezTo>
                    <a:pt x="5245" y="1424"/>
                    <a:pt x="5245" y="1424"/>
                    <a:pt x="5245" y="1424"/>
                  </a:cubicBezTo>
                  <a:cubicBezTo>
                    <a:pt x="3326" y="757"/>
                    <a:pt x="3326" y="757"/>
                    <a:pt x="3326" y="757"/>
                  </a:cubicBezTo>
                  <a:cubicBezTo>
                    <a:pt x="3303" y="445"/>
                    <a:pt x="3303" y="445"/>
                    <a:pt x="3303" y="445"/>
                  </a:cubicBezTo>
                  <a:cubicBezTo>
                    <a:pt x="3393" y="423"/>
                    <a:pt x="3460" y="334"/>
                    <a:pt x="3460" y="223"/>
                  </a:cubicBezTo>
                  <a:cubicBezTo>
                    <a:pt x="3460" y="89"/>
                    <a:pt x="3370" y="0"/>
                    <a:pt x="3259" y="0"/>
                  </a:cubicBezTo>
                  <a:cubicBezTo>
                    <a:pt x="3125" y="0"/>
                    <a:pt x="3035" y="89"/>
                    <a:pt x="3035" y="223"/>
                  </a:cubicBezTo>
                  <a:cubicBezTo>
                    <a:pt x="3035" y="312"/>
                    <a:pt x="3102" y="401"/>
                    <a:pt x="3192" y="423"/>
                  </a:cubicBezTo>
                  <a:cubicBezTo>
                    <a:pt x="3169" y="712"/>
                    <a:pt x="3169" y="712"/>
                    <a:pt x="3169" y="712"/>
                  </a:cubicBezTo>
                  <a:cubicBezTo>
                    <a:pt x="1004" y="312"/>
                    <a:pt x="1004" y="312"/>
                    <a:pt x="1004" y="312"/>
                  </a:cubicBezTo>
                  <a:cubicBezTo>
                    <a:pt x="1027" y="312"/>
                    <a:pt x="1027" y="290"/>
                    <a:pt x="1027" y="267"/>
                  </a:cubicBezTo>
                  <a:cubicBezTo>
                    <a:pt x="1027" y="201"/>
                    <a:pt x="960" y="134"/>
                    <a:pt x="893" y="134"/>
                  </a:cubicBezTo>
                  <a:cubicBezTo>
                    <a:pt x="804" y="134"/>
                    <a:pt x="737" y="201"/>
                    <a:pt x="737" y="267"/>
                  </a:cubicBezTo>
                  <a:cubicBezTo>
                    <a:pt x="737" y="356"/>
                    <a:pt x="804" y="401"/>
                    <a:pt x="893" y="401"/>
                  </a:cubicBezTo>
                  <a:cubicBezTo>
                    <a:pt x="938" y="401"/>
                    <a:pt x="960" y="379"/>
                    <a:pt x="982" y="356"/>
                  </a:cubicBezTo>
                  <a:cubicBezTo>
                    <a:pt x="1116" y="401"/>
                    <a:pt x="1116" y="401"/>
                    <a:pt x="1116" y="401"/>
                  </a:cubicBezTo>
                  <a:cubicBezTo>
                    <a:pt x="1116" y="401"/>
                    <a:pt x="1116" y="401"/>
                    <a:pt x="1116" y="401"/>
                  </a:cubicBezTo>
                  <a:cubicBezTo>
                    <a:pt x="1094" y="401"/>
                    <a:pt x="1094" y="401"/>
                    <a:pt x="1094" y="401"/>
                  </a:cubicBezTo>
                  <a:cubicBezTo>
                    <a:pt x="223" y="2825"/>
                    <a:pt x="223" y="2825"/>
                    <a:pt x="223" y="2825"/>
                  </a:cubicBezTo>
                  <a:cubicBezTo>
                    <a:pt x="0" y="2825"/>
                    <a:pt x="0" y="2825"/>
                    <a:pt x="0" y="2825"/>
                  </a:cubicBezTo>
                  <a:cubicBezTo>
                    <a:pt x="134" y="3070"/>
                    <a:pt x="380" y="3270"/>
                    <a:pt x="647" y="3382"/>
                  </a:cubicBezTo>
                  <a:cubicBezTo>
                    <a:pt x="1295" y="3626"/>
                    <a:pt x="2076" y="3382"/>
                    <a:pt x="2366" y="2825"/>
                  </a:cubicBezTo>
                  <a:cubicBezTo>
                    <a:pt x="2098" y="2825"/>
                    <a:pt x="2098" y="2825"/>
                    <a:pt x="2098" y="2825"/>
                  </a:cubicBezTo>
                  <a:cubicBezTo>
                    <a:pt x="1250" y="445"/>
                    <a:pt x="1250" y="445"/>
                    <a:pt x="1250" y="445"/>
                  </a:cubicBezTo>
                  <a:cubicBezTo>
                    <a:pt x="3102" y="1113"/>
                    <a:pt x="3102" y="1113"/>
                    <a:pt x="3102" y="1113"/>
                  </a:cubicBezTo>
                  <a:cubicBezTo>
                    <a:pt x="2611" y="5094"/>
                    <a:pt x="2611" y="5094"/>
                    <a:pt x="2611" y="5094"/>
                  </a:cubicBezTo>
                  <a:cubicBezTo>
                    <a:pt x="2544" y="5094"/>
                    <a:pt x="2478" y="5094"/>
                    <a:pt x="2388" y="5094"/>
                  </a:cubicBezTo>
                  <a:cubicBezTo>
                    <a:pt x="2165" y="5094"/>
                    <a:pt x="2165" y="5094"/>
                    <a:pt x="2165" y="5094"/>
                  </a:cubicBezTo>
                  <a:cubicBezTo>
                    <a:pt x="1696" y="5094"/>
                    <a:pt x="1295" y="5272"/>
                    <a:pt x="1295" y="5495"/>
                  </a:cubicBezTo>
                  <a:cubicBezTo>
                    <a:pt x="5200" y="5495"/>
                    <a:pt x="5200" y="5495"/>
                    <a:pt x="5200" y="5495"/>
                  </a:cubicBezTo>
                  <a:cubicBezTo>
                    <a:pt x="5200" y="5272"/>
                    <a:pt x="4799" y="5094"/>
                    <a:pt x="4330" y="5094"/>
                  </a:cubicBezTo>
                  <a:cubicBezTo>
                    <a:pt x="4107" y="5094"/>
                    <a:pt x="4107" y="5094"/>
                    <a:pt x="4107" y="5094"/>
                  </a:cubicBezTo>
                  <a:cubicBezTo>
                    <a:pt x="4017" y="5094"/>
                    <a:pt x="3928" y="5094"/>
                    <a:pt x="3861" y="5094"/>
                  </a:cubicBezTo>
                  <a:cubicBezTo>
                    <a:pt x="3393" y="1179"/>
                    <a:pt x="3393" y="1179"/>
                    <a:pt x="3393" y="1179"/>
                  </a:cubicBezTo>
                  <a:cubicBezTo>
                    <a:pt x="5111" y="1491"/>
                    <a:pt x="5111" y="1491"/>
                    <a:pt x="5111" y="1491"/>
                  </a:cubicBezTo>
                  <a:cubicBezTo>
                    <a:pt x="4263" y="3893"/>
                    <a:pt x="4263" y="3893"/>
                    <a:pt x="4263" y="3893"/>
                  </a:cubicBezTo>
                  <a:cubicBezTo>
                    <a:pt x="4040" y="3893"/>
                    <a:pt x="4040" y="3893"/>
                    <a:pt x="4040" y="3893"/>
                  </a:cubicBezTo>
                  <a:cubicBezTo>
                    <a:pt x="4174" y="4182"/>
                    <a:pt x="4419" y="4405"/>
                    <a:pt x="4732" y="4538"/>
                  </a:cubicBezTo>
                  <a:cubicBezTo>
                    <a:pt x="5379" y="4783"/>
                    <a:pt x="6138" y="4494"/>
                    <a:pt x="6406" y="3893"/>
                  </a:cubicBezTo>
                  <a:cubicBezTo>
                    <a:pt x="6138" y="3893"/>
                    <a:pt x="6138" y="3893"/>
                    <a:pt x="6138" y="3893"/>
                  </a:cubicBezTo>
                  <a:cubicBezTo>
                    <a:pt x="6138" y="3893"/>
                    <a:pt x="6138" y="3893"/>
                    <a:pt x="6138" y="3893"/>
                  </a:cubicBezTo>
                  <a:close/>
                  <a:moveTo>
                    <a:pt x="380" y="2825"/>
                  </a:moveTo>
                  <a:cubicBezTo>
                    <a:pt x="1161" y="646"/>
                    <a:pt x="1161" y="646"/>
                    <a:pt x="1161" y="646"/>
                  </a:cubicBezTo>
                  <a:cubicBezTo>
                    <a:pt x="1942" y="2825"/>
                    <a:pt x="1942" y="2825"/>
                    <a:pt x="1942" y="2825"/>
                  </a:cubicBezTo>
                  <a:cubicBezTo>
                    <a:pt x="380" y="2825"/>
                    <a:pt x="380" y="2825"/>
                    <a:pt x="380" y="2825"/>
                  </a:cubicBezTo>
                  <a:cubicBezTo>
                    <a:pt x="380" y="2825"/>
                    <a:pt x="380" y="2825"/>
                    <a:pt x="380" y="2825"/>
                  </a:cubicBezTo>
                  <a:close/>
                  <a:moveTo>
                    <a:pt x="4419" y="3893"/>
                  </a:moveTo>
                  <a:cubicBezTo>
                    <a:pt x="5200" y="1713"/>
                    <a:pt x="5200" y="1713"/>
                    <a:pt x="5200" y="1713"/>
                  </a:cubicBezTo>
                  <a:cubicBezTo>
                    <a:pt x="5959" y="3893"/>
                    <a:pt x="5959" y="3893"/>
                    <a:pt x="5959" y="3893"/>
                  </a:cubicBezTo>
                  <a:cubicBezTo>
                    <a:pt x="4419" y="3893"/>
                    <a:pt x="4419" y="3893"/>
                    <a:pt x="4419" y="3893"/>
                  </a:cubicBezTo>
                  <a:cubicBezTo>
                    <a:pt x="4419" y="3893"/>
                    <a:pt x="4419" y="3893"/>
                    <a:pt x="4419" y="38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18" name="Freeform 8"/>
            <p:cNvSpPr>
              <a:spLocks noEditPoints="1"/>
            </p:cNvSpPr>
            <p:nvPr/>
          </p:nvSpPr>
          <p:spPr bwMode="auto">
            <a:xfrm>
              <a:off x="1485" y="1962"/>
              <a:ext cx="238" cy="283"/>
            </a:xfrm>
            <a:custGeom>
              <a:avLst/>
              <a:gdLst>
                <a:gd name="T0" fmla="*/ 0 w 448"/>
                <a:gd name="T1" fmla="*/ 1 h 533"/>
                <a:gd name="T2" fmla="*/ 1 w 448"/>
                <a:gd name="T3" fmla="*/ 0 h 533"/>
                <a:gd name="T4" fmla="*/ 1 w 448"/>
                <a:gd name="T5" fmla="*/ 1 h 533"/>
                <a:gd name="T6" fmla="*/ 1 w 448"/>
                <a:gd name="T7" fmla="*/ 1 h 533"/>
                <a:gd name="T8" fmla="*/ 1 w 448"/>
                <a:gd name="T9" fmla="*/ 1 h 533"/>
                <a:gd name="T10" fmla="*/ 1 w 448"/>
                <a:gd name="T11" fmla="*/ 1 h 533"/>
                <a:gd name="T12" fmla="*/ 1 w 448"/>
                <a:gd name="T13" fmla="*/ 1 h 533"/>
                <a:gd name="T14" fmla="*/ 1 w 448"/>
                <a:gd name="T15" fmla="*/ 1 h 533"/>
                <a:gd name="T16" fmla="*/ 1 w 448"/>
                <a:gd name="T17" fmla="*/ 1 h 533"/>
                <a:gd name="T18" fmla="*/ 1 w 448"/>
                <a:gd name="T19" fmla="*/ 1 h 533"/>
                <a:gd name="T20" fmla="*/ 1 w 448"/>
                <a:gd name="T21" fmla="*/ 2 h 533"/>
                <a:gd name="T22" fmla="*/ 1 w 448"/>
                <a:gd name="T23" fmla="*/ 1 h 533"/>
                <a:gd name="T24" fmla="*/ 1 w 448"/>
                <a:gd name="T25" fmla="*/ 1 h 533"/>
                <a:gd name="T26" fmla="*/ 1 w 448"/>
                <a:gd name="T27" fmla="*/ 1 h 533"/>
                <a:gd name="T28" fmla="*/ 1 w 448"/>
                <a:gd name="T29" fmla="*/ 1 h 533"/>
                <a:gd name="T30" fmla="*/ 1 w 448"/>
                <a:gd name="T31" fmla="*/ 1 h 533"/>
                <a:gd name="T32" fmla="*/ 1 w 448"/>
                <a:gd name="T33" fmla="*/ 1 h 533"/>
                <a:gd name="T34" fmla="*/ 1 w 448"/>
                <a:gd name="T35" fmla="*/ 1 h 533"/>
                <a:gd name="T36" fmla="*/ 0 w 448"/>
                <a:gd name="T37" fmla="*/ 1 h 533"/>
                <a:gd name="T38" fmla="*/ 1 w 448"/>
                <a:gd name="T39" fmla="*/ 1 h 533"/>
                <a:gd name="T40" fmla="*/ 1 w 448"/>
                <a:gd name="T41" fmla="*/ 1 h 533"/>
                <a:gd name="T42" fmla="*/ 1 w 448"/>
                <a:gd name="T43" fmla="*/ 1 h 533"/>
                <a:gd name="T44" fmla="*/ 1 w 448"/>
                <a:gd name="T45" fmla="*/ 1 h 533"/>
                <a:gd name="T46" fmla="*/ 1 w 448"/>
                <a:gd name="T47" fmla="*/ 1 h 533"/>
                <a:gd name="T48" fmla="*/ 1 w 448"/>
                <a:gd name="T49" fmla="*/ 1 h 533"/>
                <a:gd name="T50" fmla="*/ 1 w 448"/>
                <a:gd name="T51" fmla="*/ 1 h 533"/>
                <a:gd name="T52" fmla="*/ 1 w 448"/>
                <a:gd name="T53" fmla="*/ 1 h 533"/>
                <a:gd name="T54" fmla="*/ 1 w 448"/>
                <a:gd name="T55" fmla="*/ 1 h 533"/>
                <a:gd name="T56" fmla="*/ 1 w 448"/>
                <a:gd name="T57" fmla="*/ 1 h 53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48" h="533">
                  <a:moveTo>
                    <a:pt x="0" y="376"/>
                  </a:moveTo>
                  <a:cubicBezTo>
                    <a:pt x="175" y="0"/>
                    <a:pt x="175" y="0"/>
                    <a:pt x="175" y="0"/>
                  </a:cubicBezTo>
                  <a:cubicBezTo>
                    <a:pt x="335" y="75"/>
                    <a:pt x="335" y="75"/>
                    <a:pt x="335" y="75"/>
                  </a:cubicBezTo>
                  <a:cubicBezTo>
                    <a:pt x="376" y="93"/>
                    <a:pt x="403" y="110"/>
                    <a:pt x="418" y="125"/>
                  </a:cubicBezTo>
                  <a:cubicBezTo>
                    <a:pt x="433" y="141"/>
                    <a:pt x="442" y="159"/>
                    <a:pt x="445" y="182"/>
                  </a:cubicBezTo>
                  <a:cubicBezTo>
                    <a:pt x="448" y="204"/>
                    <a:pt x="445" y="226"/>
                    <a:pt x="434" y="249"/>
                  </a:cubicBezTo>
                  <a:cubicBezTo>
                    <a:pt x="421" y="277"/>
                    <a:pt x="402" y="296"/>
                    <a:pt x="377" y="307"/>
                  </a:cubicBezTo>
                  <a:cubicBezTo>
                    <a:pt x="352" y="318"/>
                    <a:pt x="321" y="318"/>
                    <a:pt x="286" y="307"/>
                  </a:cubicBezTo>
                  <a:cubicBezTo>
                    <a:pt x="298" y="324"/>
                    <a:pt x="307" y="341"/>
                    <a:pt x="312" y="357"/>
                  </a:cubicBezTo>
                  <a:cubicBezTo>
                    <a:pt x="318" y="374"/>
                    <a:pt x="323" y="401"/>
                    <a:pt x="327" y="439"/>
                  </a:cubicBezTo>
                  <a:cubicBezTo>
                    <a:pt x="339" y="533"/>
                    <a:pt x="339" y="533"/>
                    <a:pt x="339" y="533"/>
                  </a:cubicBezTo>
                  <a:cubicBezTo>
                    <a:pt x="248" y="491"/>
                    <a:pt x="248" y="491"/>
                    <a:pt x="248" y="491"/>
                  </a:cubicBezTo>
                  <a:cubicBezTo>
                    <a:pt x="231" y="384"/>
                    <a:pt x="231" y="384"/>
                    <a:pt x="231" y="384"/>
                  </a:cubicBezTo>
                  <a:cubicBezTo>
                    <a:pt x="225" y="346"/>
                    <a:pt x="220" y="321"/>
                    <a:pt x="217" y="310"/>
                  </a:cubicBezTo>
                  <a:cubicBezTo>
                    <a:pt x="213" y="299"/>
                    <a:pt x="208" y="290"/>
                    <a:pt x="201" y="284"/>
                  </a:cubicBezTo>
                  <a:cubicBezTo>
                    <a:pt x="194" y="277"/>
                    <a:pt x="182" y="270"/>
                    <a:pt x="165" y="262"/>
                  </a:cubicBezTo>
                  <a:cubicBezTo>
                    <a:pt x="149" y="255"/>
                    <a:pt x="149" y="255"/>
                    <a:pt x="149" y="255"/>
                  </a:cubicBezTo>
                  <a:cubicBezTo>
                    <a:pt x="76" y="412"/>
                    <a:pt x="76" y="412"/>
                    <a:pt x="76" y="412"/>
                  </a:cubicBezTo>
                  <a:lnTo>
                    <a:pt x="0" y="376"/>
                  </a:lnTo>
                  <a:close/>
                  <a:moveTo>
                    <a:pt x="177" y="195"/>
                  </a:moveTo>
                  <a:cubicBezTo>
                    <a:pt x="234" y="221"/>
                    <a:pt x="234" y="221"/>
                    <a:pt x="234" y="221"/>
                  </a:cubicBezTo>
                  <a:cubicBezTo>
                    <a:pt x="270" y="238"/>
                    <a:pt x="294" y="247"/>
                    <a:pt x="304" y="248"/>
                  </a:cubicBezTo>
                  <a:cubicBezTo>
                    <a:pt x="315" y="249"/>
                    <a:pt x="324" y="247"/>
                    <a:pt x="333" y="242"/>
                  </a:cubicBezTo>
                  <a:cubicBezTo>
                    <a:pt x="341" y="237"/>
                    <a:pt x="348" y="228"/>
                    <a:pt x="354" y="217"/>
                  </a:cubicBezTo>
                  <a:cubicBezTo>
                    <a:pt x="360" y="204"/>
                    <a:pt x="361" y="193"/>
                    <a:pt x="358" y="182"/>
                  </a:cubicBezTo>
                  <a:cubicBezTo>
                    <a:pt x="355" y="171"/>
                    <a:pt x="347" y="161"/>
                    <a:pt x="336" y="154"/>
                  </a:cubicBezTo>
                  <a:cubicBezTo>
                    <a:pt x="330" y="150"/>
                    <a:pt x="312" y="141"/>
                    <a:pt x="281" y="127"/>
                  </a:cubicBezTo>
                  <a:cubicBezTo>
                    <a:pt x="222" y="99"/>
                    <a:pt x="222" y="99"/>
                    <a:pt x="222" y="99"/>
                  </a:cubicBezTo>
                  <a:lnTo>
                    <a:pt x="177" y="1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19" name="Freeform 9"/>
            <p:cNvSpPr>
              <a:spLocks/>
            </p:cNvSpPr>
            <p:nvPr/>
          </p:nvSpPr>
          <p:spPr bwMode="auto">
            <a:xfrm>
              <a:off x="1722" y="1967"/>
              <a:ext cx="211" cy="245"/>
            </a:xfrm>
            <a:custGeom>
              <a:avLst/>
              <a:gdLst>
                <a:gd name="T0" fmla="*/ 0 w 397"/>
                <a:gd name="T1" fmla="*/ 1 h 461"/>
                <a:gd name="T2" fmla="*/ 1 w 397"/>
                <a:gd name="T3" fmla="*/ 1 h 461"/>
                <a:gd name="T4" fmla="*/ 1 w 397"/>
                <a:gd name="T5" fmla="*/ 1 h 461"/>
                <a:gd name="T6" fmla="*/ 1 w 397"/>
                <a:gd name="T7" fmla="*/ 1 h 461"/>
                <a:gd name="T8" fmla="*/ 1 w 397"/>
                <a:gd name="T9" fmla="*/ 1 h 461"/>
                <a:gd name="T10" fmla="*/ 1 w 397"/>
                <a:gd name="T11" fmla="*/ 1 h 461"/>
                <a:gd name="T12" fmla="*/ 1 w 397"/>
                <a:gd name="T13" fmla="*/ 1 h 461"/>
                <a:gd name="T14" fmla="*/ 1 w 397"/>
                <a:gd name="T15" fmla="*/ 1 h 461"/>
                <a:gd name="T16" fmla="*/ 1 w 397"/>
                <a:gd name="T17" fmla="*/ 1 h 461"/>
                <a:gd name="T18" fmla="*/ 1 w 397"/>
                <a:gd name="T19" fmla="*/ 1 h 461"/>
                <a:gd name="T20" fmla="*/ 1 w 397"/>
                <a:gd name="T21" fmla="*/ 0 h 461"/>
                <a:gd name="T22" fmla="*/ 1 w 397"/>
                <a:gd name="T23" fmla="*/ 1 h 461"/>
                <a:gd name="T24" fmla="*/ 1 w 397"/>
                <a:gd name="T25" fmla="*/ 1 h 461"/>
                <a:gd name="T26" fmla="*/ 1 w 397"/>
                <a:gd name="T27" fmla="*/ 1 h 461"/>
                <a:gd name="T28" fmla="*/ 1 w 397"/>
                <a:gd name="T29" fmla="*/ 1 h 461"/>
                <a:gd name="T30" fmla="*/ 1 w 397"/>
                <a:gd name="T31" fmla="*/ 1 h 461"/>
                <a:gd name="T32" fmla="*/ 1 w 397"/>
                <a:gd name="T33" fmla="*/ 1 h 461"/>
                <a:gd name="T34" fmla="*/ 1 w 397"/>
                <a:gd name="T35" fmla="*/ 1 h 461"/>
                <a:gd name="T36" fmla="*/ 1 w 397"/>
                <a:gd name="T37" fmla="*/ 1 h 461"/>
                <a:gd name="T38" fmla="*/ 1 w 397"/>
                <a:gd name="T39" fmla="*/ 1 h 461"/>
                <a:gd name="T40" fmla="*/ 0 w 397"/>
                <a:gd name="T41" fmla="*/ 1 h 4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97" h="461">
                  <a:moveTo>
                    <a:pt x="0" y="83"/>
                  </a:moveTo>
                  <a:cubicBezTo>
                    <a:pt x="82" y="62"/>
                    <a:pt x="82" y="62"/>
                    <a:pt x="82" y="62"/>
                  </a:cubicBezTo>
                  <a:cubicBezTo>
                    <a:pt x="138" y="279"/>
                    <a:pt x="138" y="279"/>
                    <a:pt x="138" y="279"/>
                  </a:cubicBezTo>
                  <a:cubicBezTo>
                    <a:pt x="147" y="314"/>
                    <a:pt x="154" y="336"/>
                    <a:pt x="159" y="345"/>
                  </a:cubicBezTo>
                  <a:cubicBezTo>
                    <a:pt x="167" y="361"/>
                    <a:pt x="178" y="372"/>
                    <a:pt x="194" y="378"/>
                  </a:cubicBezTo>
                  <a:cubicBezTo>
                    <a:pt x="210" y="385"/>
                    <a:pt x="229" y="385"/>
                    <a:pt x="251" y="379"/>
                  </a:cubicBezTo>
                  <a:cubicBezTo>
                    <a:pt x="275" y="373"/>
                    <a:pt x="291" y="364"/>
                    <a:pt x="300" y="352"/>
                  </a:cubicBezTo>
                  <a:cubicBezTo>
                    <a:pt x="309" y="339"/>
                    <a:pt x="313" y="326"/>
                    <a:pt x="312" y="312"/>
                  </a:cubicBezTo>
                  <a:cubicBezTo>
                    <a:pt x="311" y="297"/>
                    <a:pt x="306" y="274"/>
                    <a:pt x="298" y="243"/>
                  </a:cubicBezTo>
                  <a:cubicBezTo>
                    <a:pt x="240" y="21"/>
                    <a:pt x="240" y="21"/>
                    <a:pt x="240" y="21"/>
                  </a:cubicBezTo>
                  <a:cubicBezTo>
                    <a:pt x="321" y="0"/>
                    <a:pt x="321" y="0"/>
                    <a:pt x="321" y="0"/>
                  </a:cubicBezTo>
                  <a:cubicBezTo>
                    <a:pt x="376" y="210"/>
                    <a:pt x="376" y="210"/>
                    <a:pt x="376" y="210"/>
                  </a:cubicBezTo>
                  <a:cubicBezTo>
                    <a:pt x="389" y="259"/>
                    <a:pt x="395" y="293"/>
                    <a:pt x="396" y="314"/>
                  </a:cubicBezTo>
                  <a:cubicBezTo>
                    <a:pt x="397" y="335"/>
                    <a:pt x="393" y="354"/>
                    <a:pt x="385" y="371"/>
                  </a:cubicBezTo>
                  <a:cubicBezTo>
                    <a:pt x="377" y="388"/>
                    <a:pt x="364" y="403"/>
                    <a:pt x="346" y="416"/>
                  </a:cubicBezTo>
                  <a:cubicBezTo>
                    <a:pt x="329" y="429"/>
                    <a:pt x="304" y="440"/>
                    <a:pt x="272" y="448"/>
                  </a:cubicBezTo>
                  <a:cubicBezTo>
                    <a:pt x="234" y="458"/>
                    <a:pt x="203" y="461"/>
                    <a:pt x="181" y="457"/>
                  </a:cubicBezTo>
                  <a:cubicBezTo>
                    <a:pt x="159" y="454"/>
                    <a:pt x="140" y="446"/>
                    <a:pt x="125" y="435"/>
                  </a:cubicBezTo>
                  <a:cubicBezTo>
                    <a:pt x="110" y="424"/>
                    <a:pt x="99" y="411"/>
                    <a:pt x="91" y="397"/>
                  </a:cubicBezTo>
                  <a:cubicBezTo>
                    <a:pt x="80" y="375"/>
                    <a:pt x="68" y="342"/>
                    <a:pt x="56" y="297"/>
                  </a:cubicBezTo>
                  <a:lnTo>
                    <a:pt x="0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0" name="Freeform 10"/>
            <p:cNvSpPr>
              <a:spLocks/>
            </p:cNvSpPr>
            <p:nvPr/>
          </p:nvSpPr>
          <p:spPr bwMode="auto">
            <a:xfrm>
              <a:off x="1917" y="1973"/>
              <a:ext cx="267" cy="276"/>
            </a:xfrm>
            <a:custGeom>
              <a:avLst/>
              <a:gdLst>
                <a:gd name="T0" fmla="*/ 0 w 267"/>
                <a:gd name="T1" fmla="*/ 268288 h 276"/>
                <a:gd name="T2" fmla="*/ 223838 w 267"/>
                <a:gd name="T3" fmla="*/ 0 h 276"/>
                <a:gd name="T4" fmla="*/ 423863 w 267"/>
                <a:gd name="T5" fmla="*/ 165100 h 276"/>
                <a:gd name="T6" fmla="*/ 385763 w 267"/>
                <a:gd name="T7" fmla="*/ 209550 h 276"/>
                <a:gd name="T8" fmla="*/ 239713 w 267"/>
                <a:gd name="T9" fmla="*/ 88900 h 276"/>
                <a:gd name="T10" fmla="*/ 190500 w 267"/>
                <a:gd name="T11" fmla="*/ 149225 h 276"/>
                <a:gd name="T12" fmla="*/ 325438 w 267"/>
                <a:gd name="T13" fmla="*/ 261938 h 276"/>
                <a:gd name="T14" fmla="*/ 288925 w 267"/>
                <a:gd name="T15" fmla="*/ 306388 h 276"/>
                <a:gd name="T16" fmla="*/ 152400 w 267"/>
                <a:gd name="T17" fmla="*/ 195263 h 276"/>
                <a:gd name="T18" fmla="*/ 92075 w 267"/>
                <a:gd name="T19" fmla="*/ 268288 h 276"/>
                <a:gd name="T20" fmla="*/ 242888 w 267"/>
                <a:gd name="T21" fmla="*/ 392113 h 276"/>
                <a:gd name="T22" fmla="*/ 204788 w 267"/>
                <a:gd name="T23" fmla="*/ 438150 h 276"/>
                <a:gd name="T24" fmla="*/ 0 w 267"/>
                <a:gd name="T25" fmla="*/ 268288 h 2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67" h="276">
                  <a:moveTo>
                    <a:pt x="0" y="169"/>
                  </a:moveTo>
                  <a:lnTo>
                    <a:pt x="141" y="0"/>
                  </a:lnTo>
                  <a:lnTo>
                    <a:pt x="267" y="104"/>
                  </a:lnTo>
                  <a:lnTo>
                    <a:pt x="243" y="132"/>
                  </a:lnTo>
                  <a:lnTo>
                    <a:pt x="151" y="56"/>
                  </a:lnTo>
                  <a:lnTo>
                    <a:pt x="120" y="94"/>
                  </a:lnTo>
                  <a:lnTo>
                    <a:pt x="205" y="165"/>
                  </a:lnTo>
                  <a:lnTo>
                    <a:pt x="182" y="193"/>
                  </a:lnTo>
                  <a:lnTo>
                    <a:pt x="96" y="123"/>
                  </a:lnTo>
                  <a:lnTo>
                    <a:pt x="58" y="169"/>
                  </a:lnTo>
                  <a:lnTo>
                    <a:pt x="153" y="247"/>
                  </a:lnTo>
                  <a:lnTo>
                    <a:pt x="129" y="276"/>
                  </a:lnTo>
                  <a:lnTo>
                    <a:pt x="0" y="1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1" name="Freeform 11"/>
            <p:cNvSpPr>
              <a:spLocks noEditPoints="1"/>
            </p:cNvSpPr>
            <p:nvPr/>
          </p:nvSpPr>
          <p:spPr bwMode="auto">
            <a:xfrm>
              <a:off x="1178" y="701"/>
              <a:ext cx="3403" cy="2917"/>
            </a:xfrm>
            <a:custGeom>
              <a:avLst/>
              <a:gdLst>
                <a:gd name="T0" fmla="*/ 11 w 6406"/>
                <a:gd name="T1" fmla="*/ 11 h 5495"/>
                <a:gd name="T2" fmla="*/ 13 w 6406"/>
                <a:gd name="T3" fmla="*/ 12 h 5495"/>
                <a:gd name="T4" fmla="*/ 17 w 6406"/>
                <a:gd name="T5" fmla="*/ 11 h 5495"/>
                <a:gd name="T6" fmla="*/ 16 w 6406"/>
                <a:gd name="T7" fmla="*/ 11 h 5495"/>
                <a:gd name="T8" fmla="*/ 14 w 6406"/>
                <a:gd name="T9" fmla="*/ 4 h 5495"/>
                <a:gd name="T10" fmla="*/ 15 w 6406"/>
                <a:gd name="T11" fmla="*/ 4 h 5495"/>
                <a:gd name="T12" fmla="*/ 15 w 6406"/>
                <a:gd name="T13" fmla="*/ 4 h 5495"/>
                <a:gd name="T14" fmla="*/ 15 w 6406"/>
                <a:gd name="T15" fmla="*/ 4 h 5495"/>
                <a:gd name="T16" fmla="*/ 15 w 6406"/>
                <a:gd name="T17" fmla="*/ 4 h 5495"/>
                <a:gd name="T18" fmla="*/ 15 w 6406"/>
                <a:gd name="T19" fmla="*/ 4 h 5495"/>
                <a:gd name="T20" fmla="*/ 15 w 6406"/>
                <a:gd name="T21" fmla="*/ 4 h 5495"/>
                <a:gd name="T22" fmla="*/ 14 w 6406"/>
                <a:gd name="T23" fmla="*/ 4 h 5495"/>
                <a:gd name="T24" fmla="*/ 14 w 6406"/>
                <a:gd name="T25" fmla="*/ 4 h 5495"/>
                <a:gd name="T26" fmla="*/ 9 w 6406"/>
                <a:gd name="T27" fmla="*/ 2 h 5495"/>
                <a:gd name="T28" fmla="*/ 8 w 6406"/>
                <a:gd name="T29" fmla="*/ 1 h 5495"/>
                <a:gd name="T30" fmla="*/ 10 w 6406"/>
                <a:gd name="T31" fmla="*/ 1 h 5495"/>
                <a:gd name="T32" fmla="*/ 8 w 6406"/>
                <a:gd name="T33" fmla="*/ 0 h 5495"/>
                <a:gd name="T34" fmla="*/ 8 w 6406"/>
                <a:gd name="T35" fmla="*/ 1 h 5495"/>
                <a:gd name="T36" fmla="*/ 8 w 6406"/>
                <a:gd name="T37" fmla="*/ 1 h 5495"/>
                <a:gd name="T38" fmla="*/ 8 w 6406"/>
                <a:gd name="T39" fmla="*/ 2 h 5495"/>
                <a:gd name="T40" fmla="*/ 3 w 6406"/>
                <a:gd name="T41" fmla="*/ 1 h 5495"/>
                <a:gd name="T42" fmla="*/ 3 w 6406"/>
                <a:gd name="T43" fmla="*/ 1 h 5495"/>
                <a:gd name="T44" fmla="*/ 2 w 6406"/>
                <a:gd name="T45" fmla="*/ 1 h 5495"/>
                <a:gd name="T46" fmla="*/ 2 w 6406"/>
                <a:gd name="T47" fmla="*/ 1 h 5495"/>
                <a:gd name="T48" fmla="*/ 2 w 6406"/>
                <a:gd name="T49" fmla="*/ 1 h 5495"/>
                <a:gd name="T50" fmla="*/ 3 w 6406"/>
                <a:gd name="T51" fmla="*/ 1 h 5495"/>
                <a:gd name="T52" fmla="*/ 3 w 6406"/>
                <a:gd name="T53" fmla="*/ 1 h 5495"/>
                <a:gd name="T54" fmla="*/ 3 w 6406"/>
                <a:gd name="T55" fmla="*/ 1 h 5495"/>
                <a:gd name="T56" fmla="*/ 1 w 6406"/>
                <a:gd name="T57" fmla="*/ 7 h 5495"/>
                <a:gd name="T58" fmla="*/ 0 w 6406"/>
                <a:gd name="T59" fmla="*/ 7 h 5495"/>
                <a:gd name="T60" fmla="*/ 2 w 6406"/>
                <a:gd name="T61" fmla="*/ 9 h 5495"/>
                <a:gd name="T62" fmla="*/ 6 w 6406"/>
                <a:gd name="T63" fmla="*/ 7 h 5495"/>
                <a:gd name="T64" fmla="*/ 6 w 6406"/>
                <a:gd name="T65" fmla="*/ 7 h 5495"/>
                <a:gd name="T66" fmla="*/ 3 w 6406"/>
                <a:gd name="T67" fmla="*/ 1 h 5495"/>
                <a:gd name="T68" fmla="*/ 8 w 6406"/>
                <a:gd name="T69" fmla="*/ 3 h 5495"/>
                <a:gd name="T70" fmla="*/ 7 w 6406"/>
                <a:gd name="T71" fmla="*/ 13 h 5495"/>
                <a:gd name="T72" fmla="*/ 6 w 6406"/>
                <a:gd name="T73" fmla="*/ 13 h 5495"/>
                <a:gd name="T74" fmla="*/ 6 w 6406"/>
                <a:gd name="T75" fmla="*/ 13 h 5495"/>
                <a:gd name="T76" fmla="*/ 3 w 6406"/>
                <a:gd name="T77" fmla="*/ 15 h 5495"/>
                <a:gd name="T78" fmla="*/ 14 w 6406"/>
                <a:gd name="T79" fmla="*/ 15 h 5495"/>
                <a:gd name="T80" fmla="*/ 12 w 6406"/>
                <a:gd name="T81" fmla="*/ 13 h 5495"/>
                <a:gd name="T82" fmla="*/ 11 w 6406"/>
                <a:gd name="T83" fmla="*/ 13 h 5495"/>
                <a:gd name="T84" fmla="*/ 11 w 6406"/>
                <a:gd name="T85" fmla="*/ 13 h 5495"/>
                <a:gd name="T86" fmla="*/ 9 w 6406"/>
                <a:gd name="T87" fmla="*/ 3 h 5495"/>
                <a:gd name="T88" fmla="*/ 14 w 6406"/>
                <a:gd name="T89" fmla="*/ 4 h 5495"/>
                <a:gd name="T90" fmla="*/ 12 w 6406"/>
                <a:gd name="T91" fmla="*/ 11 h 5495"/>
                <a:gd name="T92" fmla="*/ 11 w 6406"/>
                <a:gd name="T93" fmla="*/ 11 h 5495"/>
                <a:gd name="T94" fmla="*/ 5 w 6406"/>
                <a:gd name="T95" fmla="*/ 7 h 5495"/>
                <a:gd name="T96" fmla="*/ 1 w 6406"/>
                <a:gd name="T97" fmla="*/ 7 h 5495"/>
                <a:gd name="T98" fmla="*/ 3 w 6406"/>
                <a:gd name="T99" fmla="*/ 2 h 5495"/>
                <a:gd name="T100" fmla="*/ 5 w 6406"/>
                <a:gd name="T101" fmla="*/ 7 h 5495"/>
                <a:gd name="T102" fmla="*/ 14 w 6406"/>
                <a:gd name="T103" fmla="*/ 4 h 5495"/>
                <a:gd name="T104" fmla="*/ 16 w 6406"/>
                <a:gd name="T105" fmla="*/ 11 h 5495"/>
                <a:gd name="T106" fmla="*/ 12 w 6406"/>
                <a:gd name="T107" fmla="*/ 11 h 5495"/>
                <a:gd name="T108" fmla="*/ 14 w 6406"/>
                <a:gd name="T109" fmla="*/ 4 h 549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6406" h="5495">
                  <a:moveTo>
                    <a:pt x="4040" y="3893"/>
                  </a:moveTo>
                  <a:cubicBezTo>
                    <a:pt x="4174" y="4182"/>
                    <a:pt x="4419" y="4405"/>
                    <a:pt x="4732" y="4538"/>
                  </a:cubicBezTo>
                  <a:cubicBezTo>
                    <a:pt x="5379" y="4783"/>
                    <a:pt x="6138" y="4494"/>
                    <a:pt x="6406" y="3893"/>
                  </a:cubicBezTo>
                  <a:cubicBezTo>
                    <a:pt x="6138" y="3893"/>
                    <a:pt x="6138" y="3893"/>
                    <a:pt x="6138" y="3893"/>
                  </a:cubicBezTo>
                  <a:cubicBezTo>
                    <a:pt x="5290" y="1513"/>
                    <a:pt x="5290" y="1513"/>
                    <a:pt x="5290" y="1513"/>
                  </a:cubicBezTo>
                  <a:cubicBezTo>
                    <a:pt x="5379" y="1535"/>
                    <a:pt x="5379" y="1535"/>
                    <a:pt x="5379" y="1535"/>
                  </a:cubicBezTo>
                  <a:cubicBezTo>
                    <a:pt x="5401" y="1580"/>
                    <a:pt x="5446" y="1624"/>
                    <a:pt x="5513" y="1624"/>
                  </a:cubicBezTo>
                  <a:cubicBezTo>
                    <a:pt x="5557" y="1624"/>
                    <a:pt x="5602" y="1602"/>
                    <a:pt x="5624" y="1580"/>
                  </a:cubicBezTo>
                  <a:cubicBezTo>
                    <a:pt x="5647" y="1535"/>
                    <a:pt x="5647" y="1513"/>
                    <a:pt x="5647" y="1491"/>
                  </a:cubicBezTo>
                  <a:cubicBezTo>
                    <a:pt x="5647" y="1402"/>
                    <a:pt x="5580" y="1357"/>
                    <a:pt x="5513" y="1357"/>
                  </a:cubicBezTo>
                  <a:cubicBezTo>
                    <a:pt x="5446" y="1357"/>
                    <a:pt x="5379" y="1402"/>
                    <a:pt x="5379" y="1469"/>
                  </a:cubicBezTo>
                  <a:cubicBezTo>
                    <a:pt x="5245" y="1446"/>
                    <a:pt x="5245" y="1446"/>
                    <a:pt x="5245" y="1446"/>
                  </a:cubicBezTo>
                  <a:cubicBezTo>
                    <a:pt x="5245" y="1424"/>
                    <a:pt x="5245" y="1424"/>
                    <a:pt x="5245" y="1424"/>
                  </a:cubicBezTo>
                  <a:cubicBezTo>
                    <a:pt x="3326" y="757"/>
                    <a:pt x="3326" y="757"/>
                    <a:pt x="3326" y="757"/>
                  </a:cubicBezTo>
                  <a:cubicBezTo>
                    <a:pt x="3303" y="445"/>
                    <a:pt x="3303" y="445"/>
                    <a:pt x="3303" y="445"/>
                  </a:cubicBezTo>
                  <a:cubicBezTo>
                    <a:pt x="3393" y="423"/>
                    <a:pt x="3460" y="334"/>
                    <a:pt x="3460" y="223"/>
                  </a:cubicBezTo>
                  <a:cubicBezTo>
                    <a:pt x="3460" y="89"/>
                    <a:pt x="3370" y="0"/>
                    <a:pt x="3259" y="0"/>
                  </a:cubicBezTo>
                  <a:cubicBezTo>
                    <a:pt x="3125" y="0"/>
                    <a:pt x="3035" y="89"/>
                    <a:pt x="3035" y="223"/>
                  </a:cubicBezTo>
                  <a:cubicBezTo>
                    <a:pt x="3035" y="312"/>
                    <a:pt x="3102" y="401"/>
                    <a:pt x="3192" y="423"/>
                  </a:cubicBezTo>
                  <a:cubicBezTo>
                    <a:pt x="3169" y="712"/>
                    <a:pt x="3169" y="712"/>
                    <a:pt x="3169" y="712"/>
                  </a:cubicBezTo>
                  <a:cubicBezTo>
                    <a:pt x="1004" y="312"/>
                    <a:pt x="1004" y="312"/>
                    <a:pt x="1004" y="312"/>
                  </a:cubicBezTo>
                  <a:cubicBezTo>
                    <a:pt x="1027" y="312"/>
                    <a:pt x="1027" y="290"/>
                    <a:pt x="1027" y="267"/>
                  </a:cubicBezTo>
                  <a:cubicBezTo>
                    <a:pt x="1027" y="201"/>
                    <a:pt x="960" y="134"/>
                    <a:pt x="893" y="134"/>
                  </a:cubicBezTo>
                  <a:cubicBezTo>
                    <a:pt x="804" y="134"/>
                    <a:pt x="737" y="201"/>
                    <a:pt x="737" y="267"/>
                  </a:cubicBezTo>
                  <a:cubicBezTo>
                    <a:pt x="737" y="356"/>
                    <a:pt x="804" y="401"/>
                    <a:pt x="893" y="401"/>
                  </a:cubicBezTo>
                  <a:cubicBezTo>
                    <a:pt x="938" y="401"/>
                    <a:pt x="960" y="379"/>
                    <a:pt x="982" y="356"/>
                  </a:cubicBezTo>
                  <a:cubicBezTo>
                    <a:pt x="1116" y="401"/>
                    <a:pt x="1116" y="401"/>
                    <a:pt x="1116" y="401"/>
                  </a:cubicBezTo>
                  <a:cubicBezTo>
                    <a:pt x="1094" y="401"/>
                    <a:pt x="1094" y="401"/>
                    <a:pt x="1094" y="401"/>
                  </a:cubicBezTo>
                  <a:cubicBezTo>
                    <a:pt x="223" y="2825"/>
                    <a:pt x="223" y="2825"/>
                    <a:pt x="223" y="2825"/>
                  </a:cubicBezTo>
                  <a:cubicBezTo>
                    <a:pt x="0" y="2825"/>
                    <a:pt x="0" y="2825"/>
                    <a:pt x="0" y="2825"/>
                  </a:cubicBezTo>
                  <a:cubicBezTo>
                    <a:pt x="134" y="3070"/>
                    <a:pt x="380" y="3270"/>
                    <a:pt x="647" y="3382"/>
                  </a:cubicBezTo>
                  <a:cubicBezTo>
                    <a:pt x="1295" y="3626"/>
                    <a:pt x="2076" y="3382"/>
                    <a:pt x="2366" y="2825"/>
                  </a:cubicBezTo>
                  <a:cubicBezTo>
                    <a:pt x="2098" y="2825"/>
                    <a:pt x="2098" y="2825"/>
                    <a:pt x="2098" y="2825"/>
                  </a:cubicBezTo>
                  <a:cubicBezTo>
                    <a:pt x="1250" y="445"/>
                    <a:pt x="1250" y="445"/>
                    <a:pt x="1250" y="445"/>
                  </a:cubicBezTo>
                  <a:cubicBezTo>
                    <a:pt x="3102" y="1113"/>
                    <a:pt x="3102" y="1113"/>
                    <a:pt x="3102" y="1113"/>
                  </a:cubicBezTo>
                  <a:cubicBezTo>
                    <a:pt x="2611" y="5094"/>
                    <a:pt x="2611" y="5094"/>
                    <a:pt x="2611" y="5094"/>
                  </a:cubicBezTo>
                  <a:cubicBezTo>
                    <a:pt x="2544" y="5094"/>
                    <a:pt x="2478" y="5094"/>
                    <a:pt x="2388" y="5094"/>
                  </a:cubicBezTo>
                  <a:cubicBezTo>
                    <a:pt x="2165" y="5094"/>
                    <a:pt x="2165" y="5094"/>
                    <a:pt x="2165" y="5094"/>
                  </a:cubicBezTo>
                  <a:cubicBezTo>
                    <a:pt x="1696" y="5094"/>
                    <a:pt x="1295" y="5272"/>
                    <a:pt x="1295" y="5495"/>
                  </a:cubicBezTo>
                  <a:cubicBezTo>
                    <a:pt x="5200" y="5495"/>
                    <a:pt x="5200" y="5495"/>
                    <a:pt x="5200" y="5495"/>
                  </a:cubicBezTo>
                  <a:cubicBezTo>
                    <a:pt x="5200" y="5272"/>
                    <a:pt x="4799" y="5094"/>
                    <a:pt x="4330" y="5094"/>
                  </a:cubicBezTo>
                  <a:cubicBezTo>
                    <a:pt x="4107" y="5094"/>
                    <a:pt x="4107" y="5094"/>
                    <a:pt x="4107" y="5094"/>
                  </a:cubicBezTo>
                  <a:cubicBezTo>
                    <a:pt x="4017" y="5094"/>
                    <a:pt x="3928" y="5094"/>
                    <a:pt x="3861" y="5094"/>
                  </a:cubicBezTo>
                  <a:cubicBezTo>
                    <a:pt x="3393" y="1179"/>
                    <a:pt x="3393" y="1179"/>
                    <a:pt x="3393" y="1179"/>
                  </a:cubicBezTo>
                  <a:cubicBezTo>
                    <a:pt x="5111" y="1491"/>
                    <a:pt x="5111" y="1491"/>
                    <a:pt x="5111" y="1491"/>
                  </a:cubicBezTo>
                  <a:cubicBezTo>
                    <a:pt x="4263" y="3893"/>
                    <a:pt x="4263" y="3893"/>
                    <a:pt x="4263" y="3893"/>
                  </a:cubicBezTo>
                  <a:cubicBezTo>
                    <a:pt x="4040" y="3893"/>
                    <a:pt x="4040" y="3893"/>
                    <a:pt x="4040" y="3893"/>
                  </a:cubicBezTo>
                  <a:close/>
                  <a:moveTo>
                    <a:pt x="1942" y="2825"/>
                  </a:moveTo>
                  <a:cubicBezTo>
                    <a:pt x="380" y="2825"/>
                    <a:pt x="380" y="2825"/>
                    <a:pt x="380" y="2825"/>
                  </a:cubicBezTo>
                  <a:cubicBezTo>
                    <a:pt x="1161" y="646"/>
                    <a:pt x="1161" y="646"/>
                    <a:pt x="1161" y="646"/>
                  </a:cubicBezTo>
                  <a:cubicBezTo>
                    <a:pt x="1942" y="2825"/>
                    <a:pt x="1942" y="2825"/>
                    <a:pt x="1942" y="2825"/>
                  </a:cubicBezTo>
                  <a:close/>
                  <a:moveTo>
                    <a:pt x="5200" y="1713"/>
                  </a:moveTo>
                  <a:cubicBezTo>
                    <a:pt x="5959" y="3893"/>
                    <a:pt x="5959" y="3893"/>
                    <a:pt x="5959" y="3893"/>
                  </a:cubicBezTo>
                  <a:cubicBezTo>
                    <a:pt x="4419" y="3893"/>
                    <a:pt x="4419" y="3893"/>
                    <a:pt x="4419" y="3893"/>
                  </a:cubicBezTo>
                  <a:cubicBezTo>
                    <a:pt x="5200" y="1713"/>
                    <a:pt x="5200" y="1713"/>
                    <a:pt x="5200" y="17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2" name="Freeform 12"/>
            <p:cNvSpPr>
              <a:spLocks/>
            </p:cNvSpPr>
            <p:nvPr/>
          </p:nvSpPr>
          <p:spPr bwMode="auto">
            <a:xfrm>
              <a:off x="1341" y="1975"/>
              <a:ext cx="178" cy="241"/>
            </a:xfrm>
            <a:custGeom>
              <a:avLst/>
              <a:gdLst>
                <a:gd name="T0" fmla="*/ 195263 w 178"/>
                <a:gd name="T1" fmla="*/ 382588 h 241"/>
                <a:gd name="T2" fmla="*/ 115888 w 178"/>
                <a:gd name="T3" fmla="*/ 103188 h 241"/>
                <a:gd name="T4" fmla="*/ 15875 w 178"/>
                <a:gd name="T5" fmla="*/ 131763 h 241"/>
                <a:gd name="T6" fmla="*/ 0 w 178"/>
                <a:gd name="T7" fmla="*/ 74613 h 241"/>
                <a:gd name="T8" fmla="*/ 266700 w 178"/>
                <a:gd name="T9" fmla="*/ 0 h 241"/>
                <a:gd name="T10" fmla="*/ 282575 w 178"/>
                <a:gd name="T11" fmla="*/ 55563 h 241"/>
                <a:gd name="T12" fmla="*/ 184150 w 178"/>
                <a:gd name="T13" fmla="*/ 84138 h 241"/>
                <a:gd name="T14" fmla="*/ 261938 w 178"/>
                <a:gd name="T15" fmla="*/ 363538 h 241"/>
                <a:gd name="T16" fmla="*/ 195263 w 178"/>
                <a:gd name="T17" fmla="*/ 382588 h 2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8" h="241">
                  <a:moveTo>
                    <a:pt x="123" y="241"/>
                  </a:moveTo>
                  <a:lnTo>
                    <a:pt x="73" y="65"/>
                  </a:lnTo>
                  <a:lnTo>
                    <a:pt x="10" y="83"/>
                  </a:lnTo>
                  <a:lnTo>
                    <a:pt x="0" y="47"/>
                  </a:lnTo>
                  <a:lnTo>
                    <a:pt x="168" y="0"/>
                  </a:lnTo>
                  <a:lnTo>
                    <a:pt x="178" y="35"/>
                  </a:lnTo>
                  <a:lnTo>
                    <a:pt x="116" y="53"/>
                  </a:lnTo>
                  <a:lnTo>
                    <a:pt x="165" y="229"/>
                  </a:lnTo>
                  <a:lnTo>
                    <a:pt x="123" y="2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3" name="Freeform 13"/>
            <p:cNvSpPr>
              <a:spLocks/>
            </p:cNvSpPr>
            <p:nvPr/>
          </p:nvSpPr>
          <p:spPr bwMode="auto">
            <a:xfrm>
              <a:off x="3480" y="2527"/>
              <a:ext cx="166" cy="253"/>
            </a:xfrm>
            <a:custGeom>
              <a:avLst/>
              <a:gdLst>
                <a:gd name="T0" fmla="*/ 93663 w 166"/>
                <a:gd name="T1" fmla="*/ 401638 h 253"/>
                <a:gd name="T2" fmla="*/ 0 w 166"/>
                <a:gd name="T3" fmla="*/ 65088 h 253"/>
                <a:gd name="T4" fmla="*/ 231775 w 166"/>
                <a:gd name="T5" fmla="*/ 0 h 253"/>
                <a:gd name="T6" fmla="*/ 247650 w 166"/>
                <a:gd name="T7" fmla="*/ 58738 h 253"/>
                <a:gd name="T8" fmla="*/ 84138 w 166"/>
                <a:gd name="T9" fmla="*/ 103188 h 253"/>
                <a:gd name="T10" fmla="*/ 106363 w 166"/>
                <a:gd name="T11" fmla="*/ 182563 h 253"/>
                <a:gd name="T12" fmla="*/ 247650 w 166"/>
                <a:gd name="T13" fmla="*/ 144463 h 253"/>
                <a:gd name="T14" fmla="*/ 263525 w 166"/>
                <a:gd name="T15" fmla="*/ 200025 h 253"/>
                <a:gd name="T16" fmla="*/ 122238 w 166"/>
                <a:gd name="T17" fmla="*/ 239713 h 253"/>
                <a:gd name="T18" fmla="*/ 161925 w 166"/>
                <a:gd name="T19" fmla="*/ 382588 h 253"/>
                <a:gd name="T20" fmla="*/ 93663 w 166"/>
                <a:gd name="T21" fmla="*/ 401638 h 2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6" h="253">
                  <a:moveTo>
                    <a:pt x="59" y="253"/>
                  </a:moveTo>
                  <a:lnTo>
                    <a:pt x="0" y="41"/>
                  </a:lnTo>
                  <a:lnTo>
                    <a:pt x="146" y="0"/>
                  </a:lnTo>
                  <a:lnTo>
                    <a:pt x="156" y="37"/>
                  </a:lnTo>
                  <a:lnTo>
                    <a:pt x="53" y="65"/>
                  </a:lnTo>
                  <a:lnTo>
                    <a:pt x="67" y="115"/>
                  </a:lnTo>
                  <a:lnTo>
                    <a:pt x="156" y="91"/>
                  </a:lnTo>
                  <a:lnTo>
                    <a:pt x="166" y="126"/>
                  </a:lnTo>
                  <a:lnTo>
                    <a:pt x="77" y="151"/>
                  </a:lnTo>
                  <a:lnTo>
                    <a:pt x="102" y="241"/>
                  </a:lnTo>
                  <a:lnTo>
                    <a:pt x="59" y="2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4" name="Freeform 14"/>
            <p:cNvSpPr>
              <a:spLocks noEditPoints="1"/>
            </p:cNvSpPr>
            <p:nvPr/>
          </p:nvSpPr>
          <p:spPr bwMode="auto">
            <a:xfrm>
              <a:off x="3622" y="2539"/>
              <a:ext cx="215" cy="244"/>
            </a:xfrm>
            <a:custGeom>
              <a:avLst/>
              <a:gdLst>
                <a:gd name="T0" fmla="*/ 341313 w 215"/>
                <a:gd name="T1" fmla="*/ 387350 h 244"/>
                <a:gd name="T2" fmla="*/ 266700 w 215"/>
                <a:gd name="T3" fmla="*/ 369888 h 244"/>
                <a:gd name="T4" fmla="*/ 255588 w 215"/>
                <a:gd name="T5" fmla="*/ 285750 h 244"/>
                <a:gd name="T6" fmla="*/ 119063 w 215"/>
                <a:gd name="T7" fmla="*/ 254000 h 244"/>
                <a:gd name="T8" fmla="*/ 73025 w 215"/>
                <a:gd name="T9" fmla="*/ 325438 h 244"/>
                <a:gd name="T10" fmla="*/ 0 w 215"/>
                <a:gd name="T11" fmla="*/ 307975 h 244"/>
                <a:gd name="T12" fmla="*/ 211138 w 215"/>
                <a:gd name="T13" fmla="*/ 0 h 244"/>
                <a:gd name="T14" fmla="*/ 284163 w 215"/>
                <a:gd name="T15" fmla="*/ 15875 h 244"/>
                <a:gd name="T16" fmla="*/ 341313 w 215"/>
                <a:gd name="T17" fmla="*/ 387350 h 244"/>
                <a:gd name="T18" fmla="*/ 246063 w 215"/>
                <a:gd name="T19" fmla="*/ 223838 h 244"/>
                <a:gd name="T20" fmla="*/ 228600 w 215"/>
                <a:gd name="T21" fmla="*/ 87313 h 244"/>
                <a:gd name="T22" fmla="*/ 152400 w 215"/>
                <a:gd name="T23" fmla="*/ 203200 h 244"/>
                <a:gd name="T24" fmla="*/ 246063 w 215"/>
                <a:gd name="T25" fmla="*/ 223838 h 24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15" h="244">
                  <a:moveTo>
                    <a:pt x="215" y="244"/>
                  </a:moveTo>
                  <a:lnTo>
                    <a:pt x="168" y="233"/>
                  </a:lnTo>
                  <a:lnTo>
                    <a:pt x="161" y="180"/>
                  </a:lnTo>
                  <a:lnTo>
                    <a:pt x="75" y="160"/>
                  </a:lnTo>
                  <a:lnTo>
                    <a:pt x="46" y="205"/>
                  </a:lnTo>
                  <a:lnTo>
                    <a:pt x="0" y="194"/>
                  </a:lnTo>
                  <a:lnTo>
                    <a:pt x="133" y="0"/>
                  </a:lnTo>
                  <a:lnTo>
                    <a:pt x="179" y="10"/>
                  </a:lnTo>
                  <a:lnTo>
                    <a:pt x="215" y="244"/>
                  </a:lnTo>
                  <a:close/>
                  <a:moveTo>
                    <a:pt x="155" y="141"/>
                  </a:moveTo>
                  <a:lnTo>
                    <a:pt x="144" y="55"/>
                  </a:lnTo>
                  <a:lnTo>
                    <a:pt x="96" y="128"/>
                  </a:lnTo>
                  <a:lnTo>
                    <a:pt x="155" y="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5" name="Freeform 15"/>
            <p:cNvSpPr>
              <a:spLocks/>
            </p:cNvSpPr>
            <p:nvPr/>
          </p:nvSpPr>
          <p:spPr bwMode="auto">
            <a:xfrm>
              <a:off x="3830" y="2576"/>
              <a:ext cx="242" cy="212"/>
            </a:xfrm>
            <a:custGeom>
              <a:avLst/>
              <a:gdLst>
                <a:gd name="T0" fmla="*/ 166688 w 242"/>
                <a:gd name="T1" fmla="*/ 336550 h 212"/>
                <a:gd name="T2" fmla="*/ 0 w 242"/>
                <a:gd name="T3" fmla="*/ 33338 h 212"/>
                <a:gd name="T4" fmla="*/ 61913 w 242"/>
                <a:gd name="T5" fmla="*/ 0 h 212"/>
                <a:gd name="T6" fmla="*/ 200025 w 242"/>
                <a:gd name="T7" fmla="*/ 250825 h 212"/>
                <a:gd name="T8" fmla="*/ 355600 w 242"/>
                <a:gd name="T9" fmla="*/ 166688 h 212"/>
                <a:gd name="T10" fmla="*/ 384175 w 242"/>
                <a:gd name="T11" fmla="*/ 219075 h 212"/>
                <a:gd name="T12" fmla="*/ 166688 w 242"/>
                <a:gd name="T13" fmla="*/ 336550 h 2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42" h="212">
                  <a:moveTo>
                    <a:pt x="105" y="212"/>
                  </a:moveTo>
                  <a:lnTo>
                    <a:pt x="0" y="21"/>
                  </a:lnTo>
                  <a:lnTo>
                    <a:pt x="39" y="0"/>
                  </a:lnTo>
                  <a:lnTo>
                    <a:pt x="126" y="158"/>
                  </a:lnTo>
                  <a:lnTo>
                    <a:pt x="224" y="105"/>
                  </a:lnTo>
                  <a:lnTo>
                    <a:pt x="242" y="138"/>
                  </a:lnTo>
                  <a:lnTo>
                    <a:pt x="105" y="2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6" name="Freeform 16"/>
            <p:cNvSpPr>
              <a:spLocks/>
            </p:cNvSpPr>
            <p:nvPr/>
          </p:nvSpPr>
          <p:spPr bwMode="auto">
            <a:xfrm>
              <a:off x="4008" y="2544"/>
              <a:ext cx="180" cy="231"/>
            </a:xfrm>
            <a:custGeom>
              <a:avLst/>
              <a:gdLst>
                <a:gd name="T0" fmla="*/ 0 w 339"/>
                <a:gd name="T1" fmla="*/ 1 h 434"/>
                <a:gd name="T2" fmla="*/ 1 w 339"/>
                <a:gd name="T3" fmla="*/ 1 h 434"/>
                <a:gd name="T4" fmla="*/ 1 w 339"/>
                <a:gd name="T5" fmla="*/ 1 h 434"/>
                <a:gd name="T6" fmla="*/ 1 w 339"/>
                <a:gd name="T7" fmla="*/ 1 h 434"/>
                <a:gd name="T8" fmla="*/ 1 w 339"/>
                <a:gd name="T9" fmla="*/ 1 h 434"/>
                <a:gd name="T10" fmla="*/ 1 w 339"/>
                <a:gd name="T11" fmla="*/ 1 h 434"/>
                <a:gd name="T12" fmla="*/ 1 w 339"/>
                <a:gd name="T13" fmla="*/ 1 h 434"/>
                <a:gd name="T14" fmla="*/ 1 w 339"/>
                <a:gd name="T15" fmla="*/ 1 h 434"/>
                <a:gd name="T16" fmla="*/ 1 w 339"/>
                <a:gd name="T17" fmla="*/ 1 h 434"/>
                <a:gd name="T18" fmla="*/ 1 w 339"/>
                <a:gd name="T19" fmla="*/ 1 h 434"/>
                <a:gd name="T20" fmla="*/ 1 w 339"/>
                <a:gd name="T21" fmla="*/ 1 h 434"/>
                <a:gd name="T22" fmla="*/ 1 w 339"/>
                <a:gd name="T23" fmla="*/ 1 h 434"/>
                <a:gd name="T24" fmla="*/ 1 w 339"/>
                <a:gd name="T25" fmla="*/ 1 h 434"/>
                <a:gd name="T26" fmla="*/ 1 w 339"/>
                <a:gd name="T27" fmla="*/ 1 h 434"/>
                <a:gd name="T28" fmla="*/ 1 w 339"/>
                <a:gd name="T29" fmla="*/ 1 h 434"/>
                <a:gd name="T30" fmla="*/ 1 w 339"/>
                <a:gd name="T31" fmla="*/ 1 h 434"/>
                <a:gd name="T32" fmla="*/ 1 w 339"/>
                <a:gd name="T33" fmla="*/ 1 h 434"/>
                <a:gd name="T34" fmla="*/ 1 w 339"/>
                <a:gd name="T35" fmla="*/ 1 h 434"/>
                <a:gd name="T36" fmla="*/ 1 w 339"/>
                <a:gd name="T37" fmla="*/ 1 h 434"/>
                <a:gd name="T38" fmla="*/ 1 w 339"/>
                <a:gd name="T39" fmla="*/ 1 h 434"/>
                <a:gd name="T40" fmla="*/ 1 w 339"/>
                <a:gd name="T41" fmla="*/ 1 h 434"/>
                <a:gd name="T42" fmla="*/ 1 w 339"/>
                <a:gd name="T43" fmla="*/ 1 h 434"/>
                <a:gd name="T44" fmla="*/ 1 w 339"/>
                <a:gd name="T45" fmla="*/ 1 h 434"/>
                <a:gd name="T46" fmla="*/ 1 w 339"/>
                <a:gd name="T47" fmla="*/ 1 h 434"/>
                <a:gd name="T48" fmla="*/ 1 w 339"/>
                <a:gd name="T49" fmla="*/ 1 h 434"/>
                <a:gd name="T50" fmla="*/ 1 w 339"/>
                <a:gd name="T51" fmla="*/ 1 h 434"/>
                <a:gd name="T52" fmla="*/ 1 w 339"/>
                <a:gd name="T53" fmla="*/ 1 h 434"/>
                <a:gd name="T54" fmla="*/ 1 w 339"/>
                <a:gd name="T55" fmla="*/ 1 h 434"/>
                <a:gd name="T56" fmla="*/ 1 w 339"/>
                <a:gd name="T57" fmla="*/ 1 h 434"/>
                <a:gd name="T58" fmla="*/ 1 w 339"/>
                <a:gd name="T59" fmla="*/ 1 h 434"/>
                <a:gd name="T60" fmla="*/ 0 w 339"/>
                <a:gd name="T61" fmla="*/ 1 h 43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339" h="434">
                  <a:moveTo>
                    <a:pt x="0" y="299"/>
                  </a:moveTo>
                  <a:cubicBezTo>
                    <a:pt x="81" y="286"/>
                    <a:pt x="81" y="286"/>
                    <a:pt x="81" y="286"/>
                  </a:cubicBezTo>
                  <a:cubicBezTo>
                    <a:pt x="88" y="313"/>
                    <a:pt x="99" y="332"/>
                    <a:pt x="114" y="344"/>
                  </a:cubicBezTo>
                  <a:cubicBezTo>
                    <a:pt x="130" y="356"/>
                    <a:pt x="151" y="362"/>
                    <a:pt x="176" y="360"/>
                  </a:cubicBezTo>
                  <a:cubicBezTo>
                    <a:pt x="203" y="358"/>
                    <a:pt x="223" y="352"/>
                    <a:pt x="236" y="339"/>
                  </a:cubicBezTo>
                  <a:cubicBezTo>
                    <a:pt x="249" y="327"/>
                    <a:pt x="255" y="314"/>
                    <a:pt x="254" y="298"/>
                  </a:cubicBezTo>
                  <a:cubicBezTo>
                    <a:pt x="254" y="289"/>
                    <a:pt x="250" y="280"/>
                    <a:pt x="244" y="274"/>
                  </a:cubicBezTo>
                  <a:cubicBezTo>
                    <a:pt x="238" y="267"/>
                    <a:pt x="228" y="262"/>
                    <a:pt x="213" y="258"/>
                  </a:cubicBezTo>
                  <a:cubicBezTo>
                    <a:pt x="203" y="255"/>
                    <a:pt x="180" y="250"/>
                    <a:pt x="145" y="243"/>
                  </a:cubicBezTo>
                  <a:cubicBezTo>
                    <a:pt x="99" y="235"/>
                    <a:pt x="67" y="223"/>
                    <a:pt x="48" y="208"/>
                  </a:cubicBezTo>
                  <a:cubicBezTo>
                    <a:pt x="21" y="187"/>
                    <a:pt x="7" y="160"/>
                    <a:pt x="5" y="127"/>
                  </a:cubicBezTo>
                  <a:cubicBezTo>
                    <a:pt x="4" y="106"/>
                    <a:pt x="9" y="86"/>
                    <a:pt x="20" y="67"/>
                  </a:cubicBezTo>
                  <a:cubicBezTo>
                    <a:pt x="31" y="48"/>
                    <a:pt x="47" y="33"/>
                    <a:pt x="69" y="22"/>
                  </a:cubicBezTo>
                  <a:cubicBezTo>
                    <a:pt x="91" y="11"/>
                    <a:pt x="118" y="5"/>
                    <a:pt x="150" y="3"/>
                  </a:cubicBezTo>
                  <a:cubicBezTo>
                    <a:pt x="202" y="0"/>
                    <a:pt x="242" y="9"/>
                    <a:pt x="269" y="30"/>
                  </a:cubicBezTo>
                  <a:cubicBezTo>
                    <a:pt x="297" y="51"/>
                    <a:pt x="313" y="81"/>
                    <a:pt x="316" y="119"/>
                  </a:cubicBezTo>
                  <a:cubicBezTo>
                    <a:pt x="233" y="127"/>
                    <a:pt x="233" y="127"/>
                    <a:pt x="233" y="127"/>
                  </a:cubicBezTo>
                  <a:cubicBezTo>
                    <a:pt x="228" y="106"/>
                    <a:pt x="219" y="92"/>
                    <a:pt x="207" y="83"/>
                  </a:cubicBezTo>
                  <a:cubicBezTo>
                    <a:pt x="195" y="74"/>
                    <a:pt x="177" y="71"/>
                    <a:pt x="153" y="72"/>
                  </a:cubicBezTo>
                  <a:cubicBezTo>
                    <a:pt x="129" y="73"/>
                    <a:pt x="110" y="79"/>
                    <a:pt x="97" y="90"/>
                  </a:cubicBezTo>
                  <a:cubicBezTo>
                    <a:pt x="88" y="97"/>
                    <a:pt x="84" y="106"/>
                    <a:pt x="85" y="117"/>
                  </a:cubicBezTo>
                  <a:cubicBezTo>
                    <a:pt x="85" y="126"/>
                    <a:pt x="90" y="135"/>
                    <a:pt x="99" y="141"/>
                  </a:cubicBezTo>
                  <a:cubicBezTo>
                    <a:pt x="110" y="149"/>
                    <a:pt x="136" y="157"/>
                    <a:pt x="177" y="164"/>
                  </a:cubicBezTo>
                  <a:cubicBezTo>
                    <a:pt x="219" y="172"/>
                    <a:pt x="249" y="180"/>
                    <a:pt x="269" y="189"/>
                  </a:cubicBezTo>
                  <a:cubicBezTo>
                    <a:pt x="290" y="198"/>
                    <a:pt x="306" y="211"/>
                    <a:pt x="318" y="228"/>
                  </a:cubicBezTo>
                  <a:cubicBezTo>
                    <a:pt x="330" y="245"/>
                    <a:pt x="337" y="267"/>
                    <a:pt x="338" y="293"/>
                  </a:cubicBezTo>
                  <a:cubicBezTo>
                    <a:pt x="339" y="317"/>
                    <a:pt x="334" y="340"/>
                    <a:pt x="322" y="361"/>
                  </a:cubicBezTo>
                  <a:cubicBezTo>
                    <a:pt x="310" y="382"/>
                    <a:pt x="292" y="399"/>
                    <a:pt x="269" y="410"/>
                  </a:cubicBezTo>
                  <a:cubicBezTo>
                    <a:pt x="245" y="422"/>
                    <a:pt x="215" y="429"/>
                    <a:pt x="179" y="431"/>
                  </a:cubicBezTo>
                  <a:cubicBezTo>
                    <a:pt x="127" y="434"/>
                    <a:pt x="86" y="424"/>
                    <a:pt x="56" y="401"/>
                  </a:cubicBezTo>
                  <a:cubicBezTo>
                    <a:pt x="27" y="379"/>
                    <a:pt x="8" y="345"/>
                    <a:pt x="0" y="2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27" name="Freeform 17"/>
            <p:cNvSpPr>
              <a:spLocks/>
            </p:cNvSpPr>
            <p:nvPr/>
          </p:nvSpPr>
          <p:spPr bwMode="auto">
            <a:xfrm>
              <a:off x="4148" y="2532"/>
              <a:ext cx="267" cy="276"/>
            </a:xfrm>
            <a:custGeom>
              <a:avLst/>
              <a:gdLst>
                <a:gd name="T0" fmla="*/ 0 w 267"/>
                <a:gd name="T1" fmla="*/ 269875 h 276"/>
                <a:gd name="T2" fmla="*/ 223838 w 267"/>
                <a:gd name="T3" fmla="*/ 0 h 276"/>
                <a:gd name="T4" fmla="*/ 423863 w 267"/>
                <a:gd name="T5" fmla="*/ 165100 h 276"/>
                <a:gd name="T6" fmla="*/ 385763 w 267"/>
                <a:gd name="T7" fmla="*/ 211138 h 276"/>
                <a:gd name="T8" fmla="*/ 239713 w 267"/>
                <a:gd name="T9" fmla="*/ 92075 h 276"/>
                <a:gd name="T10" fmla="*/ 190500 w 267"/>
                <a:gd name="T11" fmla="*/ 150813 h 276"/>
                <a:gd name="T12" fmla="*/ 325438 w 267"/>
                <a:gd name="T13" fmla="*/ 261938 h 276"/>
                <a:gd name="T14" fmla="*/ 287338 w 267"/>
                <a:gd name="T15" fmla="*/ 307975 h 276"/>
                <a:gd name="T16" fmla="*/ 152400 w 267"/>
                <a:gd name="T17" fmla="*/ 195263 h 276"/>
                <a:gd name="T18" fmla="*/ 92075 w 267"/>
                <a:gd name="T19" fmla="*/ 269875 h 276"/>
                <a:gd name="T20" fmla="*/ 242888 w 267"/>
                <a:gd name="T21" fmla="*/ 393700 h 276"/>
                <a:gd name="T22" fmla="*/ 204788 w 267"/>
                <a:gd name="T23" fmla="*/ 438150 h 276"/>
                <a:gd name="T24" fmla="*/ 0 w 267"/>
                <a:gd name="T25" fmla="*/ 269875 h 2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67" h="276">
                  <a:moveTo>
                    <a:pt x="0" y="170"/>
                  </a:moveTo>
                  <a:lnTo>
                    <a:pt x="141" y="0"/>
                  </a:lnTo>
                  <a:lnTo>
                    <a:pt x="267" y="104"/>
                  </a:lnTo>
                  <a:lnTo>
                    <a:pt x="243" y="133"/>
                  </a:lnTo>
                  <a:lnTo>
                    <a:pt x="151" y="58"/>
                  </a:lnTo>
                  <a:lnTo>
                    <a:pt x="120" y="95"/>
                  </a:lnTo>
                  <a:lnTo>
                    <a:pt x="205" y="165"/>
                  </a:lnTo>
                  <a:lnTo>
                    <a:pt x="181" y="194"/>
                  </a:lnTo>
                  <a:lnTo>
                    <a:pt x="96" y="123"/>
                  </a:lnTo>
                  <a:lnTo>
                    <a:pt x="58" y="170"/>
                  </a:lnTo>
                  <a:lnTo>
                    <a:pt x="153" y="248"/>
                  </a:lnTo>
                  <a:lnTo>
                    <a:pt x="129" y="276"/>
                  </a:lnTo>
                  <a:lnTo>
                    <a:pt x="0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>
                <a:solidFill>
                  <a:srgbClr val="000000"/>
                </a:solidFill>
              </a:endParaRPr>
            </a:p>
          </p:txBody>
        </p:sp>
      </p:grpSp>
      <p:sp>
        <p:nvSpPr>
          <p:cNvPr id="28" name="Round Diagonal Corner Rectangle 27"/>
          <p:cNvSpPr/>
          <p:nvPr/>
        </p:nvSpPr>
        <p:spPr>
          <a:xfrm>
            <a:off x="5459452" y="5485253"/>
            <a:ext cx="1512168" cy="216024"/>
          </a:xfrm>
          <a:prstGeom prst="round2DiagRect">
            <a:avLst/>
          </a:prstGeom>
          <a:solidFill>
            <a:srgbClr val="569B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5564012" y="5485253"/>
            <a:ext cx="130304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400" dirty="0" smtClean="0"/>
              <a:t>Ждем поправок</a:t>
            </a:r>
            <a:endParaRPr lang="en-GB" sz="1400" dirty="0" smtClean="0"/>
          </a:p>
        </p:txBody>
      </p:sp>
      <p:sp>
        <p:nvSpPr>
          <p:cNvPr id="30" name="Round Diagonal Corner Rectangle 29"/>
          <p:cNvSpPr/>
          <p:nvPr/>
        </p:nvSpPr>
        <p:spPr>
          <a:xfrm>
            <a:off x="3099288" y="4114016"/>
            <a:ext cx="1512168" cy="216024"/>
          </a:xfrm>
          <a:prstGeom prst="round2DiagRect">
            <a:avLst/>
          </a:prstGeom>
          <a:solidFill>
            <a:srgbClr val="569B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3203848" y="4114016"/>
            <a:ext cx="130304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400" dirty="0" smtClean="0"/>
              <a:t>Ждем поправок</a:t>
            </a:r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197577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 txBox="1">
            <a:spLocks/>
          </p:cNvSpPr>
          <p:nvPr/>
        </p:nvSpPr>
        <p:spPr bwMode="auto">
          <a:xfrm>
            <a:off x="252003" y="1794859"/>
            <a:ext cx="7690935" cy="817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+mj-lt"/>
                <a:ea typeface="+mj-ea"/>
                <a:cs typeface="+mj-cs"/>
              </a:defRPr>
            </a:lvl1pPr>
            <a:lvl2pPr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Times New Roman" pitchFamily="18" charset="0"/>
              </a:defRPr>
            </a:lvl2pPr>
            <a:lvl3pPr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Times New Roman" pitchFamily="18" charset="0"/>
              </a:defRPr>
            </a:lvl3pPr>
            <a:lvl4pPr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Times New Roman" pitchFamily="18" charset="0"/>
              </a:defRPr>
            </a:lvl4pPr>
            <a:lvl5pPr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Times New Roman" pitchFamily="18" charset="0"/>
              </a:defRPr>
            </a:lvl5pPr>
            <a:lvl6pPr marL="457200"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Times New Roman" pitchFamily="18" charset="0"/>
              </a:defRPr>
            </a:lvl6pPr>
            <a:lvl7pPr marL="914400"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Times New Roman" pitchFamily="18" charset="0"/>
              </a:defRPr>
            </a:lvl7pPr>
            <a:lvl8pPr marL="1371600"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Times New Roman" pitchFamily="18" charset="0"/>
              </a:defRPr>
            </a:lvl8pPr>
            <a:lvl9pPr marL="1828800" algn="l" defTabSz="847725" rtl="0"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defRPr sz="2900" b="1">
                <a:solidFill>
                  <a:srgbClr val="B23427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252003" y="2904314"/>
            <a:ext cx="8659768" cy="3475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noAutofit/>
          </a:bodyPr>
          <a:lstStyle>
            <a:lvl1pPr marL="223838" indent="-223838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7675" indent="-2222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690563" indent="-2413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3pPr>
            <a:lvl4pPr marL="896938" indent="-204788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1130300" indent="-231775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5pPr>
            <a:lvl6pPr marL="1587500" indent="-231775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044700" indent="-231775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2501900" indent="-231775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2959100" indent="-231775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ru-RU" sz="1600" b="1" dirty="0"/>
              <a:t>Данные слайды носят исключительно презентационный характер. Представленная здесь информация не может рассматриваться как конкретная рекомендация и не должна использоваться в качестве основы для предоставления конкретных рекомендаций без проверки </a:t>
            </a:r>
            <a:r>
              <a:rPr lang="ru-RU" sz="1600" b="1" dirty="0" smtClean="0"/>
              <a:t>первоисточников</a:t>
            </a:r>
            <a:r>
              <a:rPr lang="en-GB" sz="1600" b="1" dirty="0" smtClean="0"/>
              <a:t>.</a:t>
            </a:r>
          </a:p>
          <a:p>
            <a:endParaRPr lang="en-GB" sz="1600" b="1" dirty="0" smtClean="0"/>
          </a:p>
          <a:p>
            <a:pPr marL="0" indent="0">
              <a:buNone/>
            </a:pPr>
            <a:r>
              <a:rPr lang="ru-RU" sz="1600" b="1" dirty="0"/>
              <a:t>Под </a:t>
            </a:r>
            <a:r>
              <a:rPr lang="en-GB" sz="1600" b="1" dirty="0"/>
              <a:t>"</a:t>
            </a:r>
            <a:r>
              <a:rPr lang="ru-RU" sz="1600" b="1" dirty="0" smtClean="0"/>
              <a:t>Аллен </a:t>
            </a:r>
            <a:r>
              <a:rPr lang="ru-RU" sz="1600" b="1" dirty="0"/>
              <a:t>энд </a:t>
            </a:r>
            <a:r>
              <a:rPr lang="ru-RU" sz="1600" b="1" dirty="0" err="1"/>
              <a:t>Овери</a:t>
            </a:r>
            <a:r>
              <a:rPr lang="ru-RU" sz="1600" b="1" dirty="0" smtClean="0"/>
              <a:t>" </a:t>
            </a:r>
            <a:r>
              <a:rPr lang="ru-RU" sz="1600" b="1" dirty="0"/>
              <a:t>понимается партнерство </a:t>
            </a:r>
            <a:r>
              <a:rPr lang="en-GB" sz="1600" b="1" dirty="0"/>
              <a:t>"</a:t>
            </a:r>
            <a:r>
              <a:rPr lang="ru-RU" sz="1600" b="1" dirty="0" smtClean="0"/>
              <a:t>Аллен </a:t>
            </a:r>
            <a:r>
              <a:rPr lang="ru-RU" sz="1600" b="1" dirty="0"/>
              <a:t>энд </a:t>
            </a:r>
            <a:r>
              <a:rPr lang="ru-RU" sz="1600" b="1" dirty="0" err="1"/>
              <a:t>Овери</a:t>
            </a:r>
            <a:r>
              <a:rPr lang="ru-RU" sz="1600" b="1" dirty="0"/>
              <a:t> </a:t>
            </a:r>
            <a:r>
              <a:rPr lang="ru-RU" sz="1600" b="1" dirty="0" smtClean="0"/>
              <a:t>ЛЛП</a:t>
            </a:r>
            <a:r>
              <a:rPr lang="en-GB" sz="1600" b="1" dirty="0"/>
              <a:t>"</a:t>
            </a:r>
            <a:r>
              <a:rPr lang="ru-RU" sz="1600" b="1" dirty="0" smtClean="0"/>
              <a:t> </a:t>
            </a:r>
            <a:r>
              <a:rPr lang="ru-RU" sz="1600" b="1" dirty="0"/>
              <a:t>и(или) его аффилированные лица. Термин "партнер</a:t>
            </a:r>
            <a:r>
              <a:rPr lang="ru-RU" sz="1600" b="1" dirty="0" smtClean="0"/>
              <a:t>" </a:t>
            </a:r>
            <a:r>
              <a:rPr lang="ru-RU" sz="1600" b="1" dirty="0"/>
              <a:t>используется для обозначения участника </a:t>
            </a:r>
            <a:r>
              <a:rPr lang="en-GB" sz="1600" b="1" dirty="0" smtClean="0"/>
              <a:t>"</a:t>
            </a:r>
            <a:r>
              <a:rPr lang="ru-RU" sz="1600" b="1" dirty="0" smtClean="0"/>
              <a:t>Аллен </a:t>
            </a:r>
            <a:r>
              <a:rPr lang="ru-RU" sz="1600" b="1" dirty="0"/>
              <a:t>энд </a:t>
            </a:r>
            <a:r>
              <a:rPr lang="ru-RU" sz="1600" b="1" dirty="0" err="1"/>
              <a:t>Овери</a:t>
            </a:r>
            <a:r>
              <a:rPr lang="ru-RU" sz="1600" b="1" dirty="0"/>
              <a:t> ЛЛП</a:t>
            </a:r>
            <a:r>
              <a:rPr lang="ru-RU" sz="1600" b="1" dirty="0" smtClean="0"/>
              <a:t>", </a:t>
            </a:r>
            <a:r>
              <a:rPr lang="ru-RU" sz="1600" b="1" dirty="0"/>
              <a:t>либо его работника или консультанта, занимающего в нем аналогичное положение и обладающего аналогичной квалификацией, либо лица, обладающего аналогичным статусом в одном из аффилированных лиц "Аллен энд </a:t>
            </a:r>
            <a:r>
              <a:rPr lang="ru-RU" sz="1600" b="1" dirty="0" err="1"/>
              <a:t>Овери</a:t>
            </a:r>
            <a:r>
              <a:rPr lang="ru-RU" sz="1600" b="1" dirty="0"/>
              <a:t> ЛЛП</a:t>
            </a:r>
            <a:r>
              <a:rPr lang="ru-RU" sz="1600" b="1" dirty="0" smtClean="0"/>
              <a:t>"</a:t>
            </a:r>
            <a:r>
              <a:rPr lang="en-GB" sz="1600" b="1" dirty="0" smtClean="0"/>
              <a:t>.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91133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st">
  <a:themeElements>
    <a:clrScheme name="A&amp;O new colours">
      <a:dk1>
        <a:srgbClr val="000000"/>
      </a:dk1>
      <a:lt1>
        <a:srgbClr val="FFFFFF"/>
      </a:lt1>
      <a:dk2>
        <a:srgbClr val="B23427"/>
      </a:dk2>
      <a:lt2>
        <a:srgbClr val="636467"/>
      </a:lt2>
      <a:accent1>
        <a:srgbClr val="006595"/>
      </a:accent1>
      <a:accent2>
        <a:srgbClr val="679146"/>
      </a:accent2>
      <a:accent3>
        <a:srgbClr val="5C6F7B"/>
      </a:accent3>
      <a:accent4>
        <a:srgbClr val="569BBE"/>
      </a:accent4>
      <a:accent5>
        <a:srgbClr val="C7C8CA"/>
      </a:accent5>
      <a:accent6>
        <a:srgbClr val="9E6614"/>
      </a:accent6>
      <a:hlink>
        <a:srgbClr val="5C6F7B"/>
      </a:hlink>
      <a:folHlink>
        <a:srgbClr val="9AD7D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587</Words>
  <Application>Microsoft Office PowerPoint</Application>
  <PresentationFormat>On-screen Show (4:3)</PresentationFormat>
  <Paragraphs>49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1_test</vt:lpstr>
      <vt:lpstr>PowerPoint Presentation</vt:lpstr>
      <vt:lpstr>Прогресс работы над стандартным договором</vt:lpstr>
      <vt:lpstr>Основные поправки в Закон о синдицированном кредите, ГК и законодательство о банкротстве</vt:lpstr>
      <vt:lpstr>От версии 1.0 к версии 2.0 – необходимые изменения к стандартному договору</vt:lpstr>
      <vt:lpstr>Спорные вопросы</vt:lpstr>
      <vt:lpstr>PowerPoint Presentation</vt:lpstr>
    </vt:vector>
  </TitlesOfParts>
  <Company>Allen &amp; Overy LLP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&amp; Overy</dc:creator>
  <cp:lastModifiedBy>Allen &amp; Overy</cp:lastModifiedBy>
  <cp:revision>34</cp:revision>
  <cp:lastPrinted>2018-10-03T12:33:27Z</cp:lastPrinted>
  <dcterms:created xsi:type="dcterms:W3CDTF">2018-10-02T12:53:16Z</dcterms:created>
  <dcterms:modified xsi:type="dcterms:W3CDTF">2019-10-02T16:47:05Z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ilePedigree">
    <vt:lpwstr>OSAX</vt:lpwstr>
  </property>
  <property fmtid="{D5CDD505-2E9C-101B-9397-08002B2CF9AE}" pid="3" name="Client">
    <vt:lpwstr>0034178</vt:lpwstr>
  </property>
  <property fmtid="{D5CDD505-2E9C-101B-9397-08002B2CF9AE}" pid="4" name="Matter">
    <vt:lpwstr>0000007</vt:lpwstr>
  </property>
  <property fmtid="{D5CDD505-2E9C-101B-9397-08002B2CF9AE}" pid="5" name="cpClientMatter">
    <vt:lpwstr>0034178-0000007</vt:lpwstr>
  </property>
  <property fmtid="{D5CDD505-2E9C-101B-9397-08002B2CF9AE}" pid="6" name="cpDocRef">
    <vt:lpwstr>MS-#4904471-v1-Presentation_A_Aristova-Danemar_-_October_2019.PPTX</vt:lpwstr>
  </property>
  <property fmtid="{D5CDD505-2E9C-101B-9397-08002B2CF9AE}" pid="7" name="cpCombinedRef">
    <vt:lpwstr>0034178-0000007 MS-#4904471-v1-Presentation_A_Aristova-Danemar_-_October_2019.PPTX</vt:lpwstr>
  </property>
</Properties>
</file>