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3.jpg" ContentType="image/jpeg"/>
  <Override PartName="/ppt/media/image14.jpg" ContentType="image/jpeg"/>
  <Override PartName="/ppt/media/image41.jpg" ContentType="image/jpeg"/>
  <Override PartName="/ppt/media/image52.jpg" ContentType="image/jpeg"/>
  <Override PartName="/ppt/media/image5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324" r:id="rId3"/>
    <p:sldId id="351" r:id="rId4"/>
    <p:sldId id="380" r:id="rId5"/>
    <p:sldId id="299" r:id="rId6"/>
    <p:sldId id="375" r:id="rId7"/>
    <p:sldId id="378" r:id="rId8"/>
    <p:sldId id="376" r:id="rId9"/>
    <p:sldId id="384" r:id="rId10"/>
    <p:sldId id="383" r:id="rId11"/>
    <p:sldId id="377" r:id="rId12"/>
    <p:sldId id="284" r:id="rId13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5496"/>
    <a:srgbClr val="52575F"/>
    <a:srgbClr val="FF78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0" autoAdjust="0"/>
    <p:restoredTop sz="94602" autoAdjust="0"/>
  </p:normalViewPr>
  <p:slideViewPr>
    <p:cSldViewPr>
      <p:cViewPr>
        <p:scale>
          <a:sx n="72" d="100"/>
          <a:sy n="72" d="100"/>
        </p:scale>
        <p:origin x="-388" y="22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9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08"/>
    </p:cViewPr>
  </p:sorterViewPr>
  <p:notesViewPr>
    <p:cSldViewPr>
      <p:cViewPr varScale="1">
        <p:scale>
          <a:sx n="70" d="100"/>
          <a:sy n="70" d="100"/>
        </p:scale>
        <p:origin x="-1096" y="-52"/>
      </p:cViewPr>
      <p:guideLst>
        <p:guide orient="horz" pos="2160"/>
        <p:guide pos="384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097C6-DADB-41A0-8E0E-D353F7A66A22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AF9A6-6CA9-4872-B3E9-55504C3A6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110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AF9A6-6CA9-4872-B3E9-55504C3A673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020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C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2018,</a:t>
            </a:r>
            <a:r>
              <a:rPr spc="-3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«ФИНИСТ»,</a:t>
            </a:r>
            <a:r>
              <a:rPr spc="-3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Конфиденциально.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58585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C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2018,</a:t>
            </a:r>
            <a:r>
              <a:rPr spc="-3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«ФИНИСТ»,</a:t>
            </a:r>
            <a:r>
              <a:rPr spc="-3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Конфиденциально.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C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2018,</a:t>
            </a:r>
            <a:r>
              <a:rPr spc="-3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«ФИНИСТ»,</a:t>
            </a:r>
            <a:r>
              <a:rPr spc="-3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Конфиденциально.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C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2018,</a:t>
            </a:r>
            <a:r>
              <a:rPr spc="-3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«ФИНИСТ»,</a:t>
            </a:r>
            <a:r>
              <a:rPr spc="-3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Конфиденциально.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4130" y="688827"/>
            <a:ext cx="2636582" cy="543461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85800" y="787908"/>
            <a:ext cx="2489200" cy="5232400"/>
          </a:xfrm>
          <a:custGeom>
            <a:avLst/>
            <a:gdLst/>
            <a:ahLst/>
            <a:cxnLst/>
            <a:rect l="l" t="t" r="r" b="b"/>
            <a:pathLst>
              <a:path w="2489200" h="5232400">
                <a:moveTo>
                  <a:pt x="2488692" y="0"/>
                </a:moveTo>
                <a:lnTo>
                  <a:pt x="0" y="0"/>
                </a:lnTo>
                <a:lnTo>
                  <a:pt x="0" y="5231892"/>
                </a:lnTo>
                <a:lnTo>
                  <a:pt x="2488692" y="5231892"/>
                </a:lnTo>
                <a:lnTo>
                  <a:pt x="24886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07632" y="713216"/>
            <a:ext cx="2638090" cy="5436130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479292" y="812291"/>
            <a:ext cx="2490470" cy="5233670"/>
          </a:xfrm>
          <a:custGeom>
            <a:avLst/>
            <a:gdLst/>
            <a:ahLst/>
            <a:cxnLst/>
            <a:rect l="l" t="t" r="r" b="b"/>
            <a:pathLst>
              <a:path w="2490470" h="5233670">
                <a:moveTo>
                  <a:pt x="2490216" y="0"/>
                </a:moveTo>
                <a:lnTo>
                  <a:pt x="0" y="0"/>
                </a:lnTo>
                <a:lnTo>
                  <a:pt x="0" y="5233416"/>
                </a:lnTo>
                <a:lnTo>
                  <a:pt x="2490216" y="5233416"/>
                </a:lnTo>
                <a:lnTo>
                  <a:pt x="24902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02638" y="713216"/>
            <a:ext cx="2636582" cy="5436130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6274307" y="812291"/>
            <a:ext cx="2489200" cy="5233670"/>
          </a:xfrm>
          <a:custGeom>
            <a:avLst/>
            <a:gdLst/>
            <a:ahLst/>
            <a:cxnLst/>
            <a:rect l="l" t="t" r="r" b="b"/>
            <a:pathLst>
              <a:path w="2489200" h="5233670">
                <a:moveTo>
                  <a:pt x="2488691" y="0"/>
                </a:moveTo>
                <a:lnTo>
                  <a:pt x="0" y="0"/>
                </a:lnTo>
                <a:lnTo>
                  <a:pt x="0" y="5233416"/>
                </a:lnTo>
                <a:lnTo>
                  <a:pt x="2488691" y="5233416"/>
                </a:lnTo>
                <a:lnTo>
                  <a:pt x="24886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6129" y="688827"/>
            <a:ext cx="2636582" cy="5434614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9067799" y="787908"/>
            <a:ext cx="2489200" cy="5232400"/>
          </a:xfrm>
          <a:custGeom>
            <a:avLst/>
            <a:gdLst/>
            <a:ahLst/>
            <a:cxnLst/>
            <a:rect l="l" t="t" r="r" b="b"/>
            <a:pathLst>
              <a:path w="2489200" h="5232400">
                <a:moveTo>
                  <a:pt x="2488692" y="0"/>
                </a:moveTo>
                <a:lnTo>
                  <a:pt x="0" y="0"/>
                </a:lnTo>
                <a:lnTo>
                  <a:pt x="0" y="5231892"/>
                </a:lnTo>
                <a:lnTo>
                  <a:pt x="2488692" y="5231892"/>
                </a:lnTo>
                <a:lnTo>
                  <a:pt x="24886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85520" y="778129"/>
            <a:ext cx="2496185" cy="3216275"/>
          </a:xfrm>
          <a:custGeom>
            <a:avLst/>
            <a:gdLst/>
            <a:ahLst/>
            <a:cxnLst/>
            <a:rect l="l" t="t" r="r" b="b"/>
            <a:pathLst>
              <a:path w="2496185" h="3216275">
                <a:moveTo>
                  <a:pt x="1443507" y="0"/>
                </a:moveTo>
                <a:lnTo>
                  <a:pt x="1307632" y="139315"/>
                </a:lnTo>
                <a:lnTo>
                  <a:pt x="1041" y="1485773"/>
                </a:lnTo>
                <a:lnTo>
                  <a:pt x="0" y="3215767"/>
                </a:lnTo>
                <a:lnTo>
                  <a:pt x="2491765" y="661543"/>
                </a:lnTo>
                <a:lnTo>
                  <a:pt x="2495829" y="7747"/>
                </a:lnTo>
                <a:lnTo>
                  <a:pt x="1443507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3484245" y="2567685"/>
            <a:ext cx="2486025" cy="1732914"/>
          </a:xfrm>
          <a:custGeom>
            <a:avLst/>
            <a:gdLst/>
            <a:ahLst/>
            <a:cxnLst/>
            <a:rect l="l" t="t" r="r" b="b"/>
            <a:pathLst>
              <a:path w="2486025" h="1732914">
                <a:moveTo>
                  <a:pt x="1194180" y="0"/>
                </a:moveTo>
                <a:lnTo>
                  <a:pt x="361822" y="113664"/>
                </a:lnTo>
                <a:lnTo>
                  <a:pt x="0" y="863091"/>
                </a:lnTo>
                <a:lnTo>
                  <a:pt x="2485770" y="1732533"/>
                </a:lnTo>
                <a:lnTo>
                  <a:pt x="2483484" y="448563"/>
                </a:lnTo>
                <a:lnTo>
                  <a:pt x="1194180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6274180" y="809625"/>
            <a:ext cx="2059939" cy="3357879"/>
          </a:xfrm>
          <a:custGeom>
            <a:avLst/>
            <a:gdLst/>
            <a:ahLst/>
            <a:cxnLst/>
            <a:rect l="l" t="t" r="r" b="b"/>
            <a:pathLst>
              <a:path w="2059940" h="3357879">
                <a:moveTo>
                  <a:pt x="381" y="0"/>
                </a:moveTo>
                <a:lnTo>
                  <a:pt x="0" y="788162"/>
                </a:lnTo>
                <a:lnTo>
                  <a:pt x="783463" y="3292729"/>
                </a:lnTo>
                <a:lnTo>
                  <a:pt x="2039620" y="3357499"/>
                </a:lnTo>
                <a:lnTo>
                  <a:pt x="2059559" y="3296793"/>
                </a:lnTo>
                <a:lnTo>
                  <a:pt x="1023620" y="1650"/>
                </a:lnTo>
                <a:lnTo>
                  <a:pt x="381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bg object 2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174235" y="2484120"/>
            <a:ext cx="1731264" cy="1732787"/>
          </a:xfrm>
          <a:prstGeom prst="rect">
            <a:avLst/>
          </a:prstGeom>
        </p:spPr>
      </p:pic>
      <p:sp>
        <p:nvSpPr>
          <p:cNvPr id="28" name="bg object 28"/>
          <p:cNvSpPr/>
          <p:nvPr/>
        </p:nvSpPr>
        <p:spPr>
          <a:xfrm>
            <a:off x="4255007" y="2564892"/>
            <a:ext cx="1574800" cy="1576070"/>
          </a:xfrm>
          <a:custGeom>
            <a:avLst/>
            <a:gdLst/>
            <a:ahLst/>
            <a:cxnLst/>
            <a:rect l="l" t="t" r="r" b="b"/>
            <a:pathLst>
              <a:path w="1574800" h="1576070">
                <a:moveTo>
                  <a:pt x="787145" y="0"/>
                </a:moveTo>
                <a:lnTo>
                  <a:pt x="739196" y="1438"/>
                </a:lnTo>
                <a:lnTo>
                  <a:pt x="692005" y="5697"/>
                </a:lnTo>
                <a:lnTo>
                  <a:pt x="645657" y="12695"/>
                </a:lnTo>
                <a:lnTo>
                  <a:pt x="600233" y="22350"/>
                </a:lnTo>
                <a:lnTo>
                  <a:pt x="555816" y="34578"/>
                </a:lnTo>
                <a:lnTo>
                  <a:pt x="512488" y="49298"/>
                </a:lnTo>
                <a:lnTo>
                  <a:pt x="470331" y="66427"/>
                </a:lnTo>
                <a:lnTo>
                  <a:pt x="429428" y="85883"/>
                </a:lnTo>
                <a:lnTo>
                  <a:pt x="389861" y="107583"/>
                </a:lnTo>
                <a:lnTo>
                  <a:pt x="351713" y="131444"/>
                </a:lnTo>
                <a:lnTo>
                  <a:pt x="315065" y="157384"/>
                </a:lnTo>
                <a:lnTo>
                  <a:pt x="280001" y="185321"/>
                </a:lnTo>
                <a:lnTo>
                  <a:pt x="246601" y="215173"/>
                </a:lnTo>
                <a:lnTo>
                  <a:pt x="214950" y="246856"/>
                </a:lnTo>
                <a:lnTo>
                  <a:pt x="185129" y="280288"/>
                </a:lnTo>
                <a:lnTo>
                  <a:pt x="157220" y="315387"/>
                </a:lnTo>
                <a:lnTo>
                  <a:pt x="131306" y="352071"/>
                </a:lnTo>
                <a:lnTo>
                  <a:pt x="107470" y="390256"/>
                </a:lnTo>
                <a:lnTo>
                  <a:pt x="85793" y="429861"/>
                </a:lnTo>
                <a:lnTo>
                  <a:pt x="66357" y="470803"/>
                </a:lnTo>
                <a:lnTo>
                  <a:pt x="49246" y="513000"/>
                </a:lnTo>
                <a:lnTo>
                  <a:pt x="34542" y="556369"/>
                </a:lnTo>
                <a:lnTo>
                  <a:pt x="22326" y="600827"/>
                </a:lnTo>
                <a:lnTo>
                  <a:pt x="12682" y="646293"/>
                </a:lnTo>
                <a:lnTo>
                  <a:pt x="5691" y="692683"/>
                </a:lnTo>
                <a:lnTo>
                  <a:pt x="1436" y="739915"/>
                </a:lnTo>
                <a:lnTo>
                  <a:pt x="0" y="787908"/>
                </a:lnTo>
                <a:lnTo>
                  <a:pt x="1436" y="835900"/>
                </a:lnTo>
                <a:lnTo>
                  <a:pt x="5691" y="883132"/>
                </a:lnTo>
                <a:lnTo>
                  <a:pt x="12682" y="929522"/>
                </a:lnTo>
                <a:lnTo>
                  <a:pt x="22326" y="974988"/>
                </a:lnTo>
                <a:lnTo>
                  <a:pt x="34542" y="1019446"/>
                </a:lnTo>
                <a:lnTo>
                  <a:pt x="49246" y="1062815"/>
                </a:lnTo>
                <a:lnTo>
                  <a:pt x="66357" y="1105012"/>
                </a:lnTo>
                <a:lnTo>
                  <a:pt x="85793" y="1145954"/>
                </a:lnTo>
                <a:lnTo>
                  <a:pt x="107470" y="1185559"/>
                </a:lnTo>
                <a:lnTo>
                  <a:pt x="131306" y="1223744"/>
                </a:lnTo>
                <a:lnTo>
                  <a:pt x="157220" y="1260428"/>
                </a:lnTo>
                <a:lnTo>
                  <a:pt x="185129" y="1295527"/>
                </a:lnTo>
                <a:lnTo>
                  <a:pt x="214950" y="1328959"/>
                </a:lnTo>
                <a:lnTo>
                  <a:pt x="246601" y="1360642"/>
                </a:lnTo>
                <a:lnTo>
                  <a:pt x="280001" y="1390494"/>
                </a:lnTo>
                <a:lnTo>
                  <a:pt x="315065" y="1418431"/>
                </a:lnTo>
                <a:lnTo>
                  <a:pt x="351713" y="1444371"/>
                </a:lnTo>
                <a:lnTo>
                  <a:pt x="389861" y="1468232"/>
                </a:lnTo>
                <a:lnTo>
                  <a:pt x="429428" y="1489932"/>
                </a:lnTo>
                <a:lnTo>
                  <a:pt x="470331" y="1509388"/>
                </a:lnTo>
                <a:lnTo>
                  <a:pt x="512488" y="1526517"/>
                </a:lnTo>
                <a:lnTo>
                  <a:pt x="555816" y="1541237"/>
                </a:lnTo>
                <a:lnTo>
                  <a:pt x="600233" y="1553465"/>
                </a:lnTo>
                <a:lnTo>
                  <a:pt x="645657" y="1563120"/>
                </a:lnTo>
                <a:lnTo>
                  <a:pt x="692005" y="1570118"/>
                </a:lnTo>
                <a:lnTo>
                  <a:pt x="739196" y="1574377"/>
                </a:lnTo>
                <a:lnTo>
                  <a:pt x="787145" y="1575816"/>
                </a:lnTo>
                <a:lnTo>
                  <a:pt x="835095" y="1574377"/>
                </a:lnTo>
                <a:lnTo>
                  <a:pt x="882286" y="1570118"/>
                </a:lnTo>
                <a:lnTo>
                  <a:pt x="928634" y="1563120"/>
                </a:lnTo>
                <a:lnTo>
                  <a:pt x="974058" y="1553465"/>
                </a:lnTo>
                <a:lnTo>
                  <a:pt x="1018475" y="1541237"/>
                </a:lnTo>
                <a:lnTo>
                  <a:pt x="1061803" y="1526517"/>
                </a:lnTo>
                <a:lnTo>
                  <a:pt x="1103960" y="1509388"/>
                </a:lnTo>
                <a:lnTo>
                  <a:pt x="1144863" y="1489932"/>
                </a:lnTo>
                <a:lnTo>
                  <a:pt x="1184430" y="1468232"/>
                </a:lnTo>
                <a:lnTo>
                  <a:pt x="1222578" y="1444371"/>
                </a:lnTo>
                <a:lnTo>
                  <a:pt x="1259226" y="1418431"/>
                </a:lnTo>
                <a:lnTo>
                  <a:pt x="1294290" y="1390494"/>
                </a:lnTo>
                <a:lnTo>
                  <a:pt x="1327690" y="1360642"/>
                </a:lnTo>
                <a:lnTo>
                  <a:pt x="1359341" y="1328959"/>
                </a:lnTo>
                <a:lnTo>
                  <a:pt x="1389162" y="1295527"/>
                </a:lnTo>
                <a:lnTo>
                  <a:pt x="1417071" y="1260428"/>
                </a:lnTo>
                <a:lnTo>
                  <a:pt x="1442985" y="1223744"/>
                </a:lnTo>
                <a:lnTo>
                  <a:pt x="1466821" y="1185559"/>
                </a:lnTo>
                <a:lnTo>
                  <a:pt x="1488498" y="1145954"/>
                </a:lnTo>
                <a:lnTo>
                  <a:pt x="1507934" y="1105012"/>
                </a:lnTo>
                <a:lnTo>
                  <a:pt x="1525045" y="1062815"/>
                </a:lnTo>
                <a:lnTo>
                  <a:pt x="1539749" y="1019446"/>
                </a:lnTo>
                <a:lnTo>
                  <a:pt x="1551965" y="974988"/>
                </a:lnTo>
                <a:lnTo>
                  <a:pt x="1561609" y="929522"/>
                </a:lnTo>
                <a:lnTo>
                  <a:pt x="1568600" y="883132"/>
                </a:lnTo>
                <a:lnTo>
                  <a:pt x="1572855" y="835900"/>
                </a:lnTo>
                <a:lnTo>
                  <a:pt x="1574291" y="787908"/>
                </a:lnTo>
                <a:lnTo>
                  <a:pt x="1572855" y="739915"/>
                </a:lnTo>
                <a:lnTo>
                  <a:pt x="1568600" y="692683"/>
                </a:lnTo>
                <a:lnTo>
                  <a:pt x="1561609" y="646293"/>
                </a:lnTo>
                <a:lnTo>
                  <a:pt x="1551965" y="600827"/>
                </a:lnTo>
                <a:lnTo>
                  <a:pt x="1539749" y="556369"/>
                </a:lnTo>
                <a:lnTo>
                  <a:pt x="1525045" y="513000"/>
                </a:lnTo>
                <a:lnTo>
                  <a:pt x="1507934" y="470803"/>
                </a:lnTo>
                <a:lnTo>
                  <a:pt x="1488498" y="429861"/>
                </a:lnTo>
                <a:lnTo>
                  <a:pt x="1466821" y="390256"/>
                </a:lnTo>
                <a:lnTo>
                  <a:pt x="1442985" y="352071"/>
                </a:lnTo>
                <a:lnTo>
                  <a:pt x="1417071" y="315387"/>
                </a:lnTo>
                <a:lnTo>
                  <a:pt x="1389162" y="280288"/>
                </a:lnTo>
                <a:lnTo>
                  <a:pt x="1359341" y="246856"/>
                </a:lnTo>
                <a:lnTo>
                  <a:pt x="1327690" y="215173"/>
                </a:lnTo>
                <a:lnTo>
                  <a:pt x="1294290" y="185321"/>
                </a:lnTo>
                <a:lnTo>
                  <a:pt x="1259226" y="157384"/>
                </a:lnTo>
                <a:lnTo>
                  <a:pt x="1222578" y="131444"/>
                </a:lnTo>
                <a:lnTo>
                  <a:pt x="1184430" y="107583"/>
                </a:lnTo>
                <a:lnTo>
                  <a:pt x="1144863" y="85883"/>
                </a:lnTo>
                <a:lnTo>
                  <a:pt x="1103960" y="66427"/>
                </a:lnTo>
                <a:lnTo>
                  <a:pt x="1061803" y="49298"/>
                </a:lnTo>
                <a:lnTo>
                  <a:pt x="1018475" y="34578"/>
                </a:lnTo>
                <a:lnTo>
                  <a:pt x="974058" y="22350"/>
                </a:lnTo>
                <a:lnTo>
                  <a:pt x="928634" y="12695"/>
                </a:lnTo>
                <a:lnTo>
                  <a:pt x="882286" y="5697"/>
                </a:lnTo>
                <a:lnTo>
                  <a:pt x="835095" y="1438"/>
                </a:lnTo>
                <a:lnTo>
                  <a:pt x="78714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4331207" y="2641092"/>
            <a:ext cx="1422400" cy="1423670"/>
          </a:xfrm>
          <a:custGeom>
            <a:avLst/>
            <a:gdLst/>
            <a:ahLst/>
            <a:cxnLst/>
            <a:rect l="l" t="t" r="r" b="b"/>
            <a:pathLst>
              <a:path w="1422400" h="1423670">
                <a:moveTo>
                  <a:pt x="710945" y="0"/>
                </a:moveTo>
                <a:lnTo>
                  <a:pt x="662265" y="1641"/>
                </a:lnTo>
                <a:lnTo>
                  <a:pt x="614466" y="6497"/>
                </a:lnTo>
                <a:lnTo>
                  <a:pt x="567654" y="14459"/>
                </a:lnTo>
                <a:lnTo>
                  <a:pt x="521934" y="25422"/>
                </a:lnTo>
                <a:lnTo>
                  <a:pt x="477413" y="39281"/>
                </a:lnTo>
                <a:lnTo>
                  <a:pt x="434197" y="55929"/>
                </a:lnTo>
                <a:lnTo>
                  <a:pt x="392390" y="75260"/>
                </a:lnTo>
                <a:lnTo>
                  <a:pt x="352100" y="97169"/>
                </a:lnTo>
                <a:lnTo>
                  <a:pt x="313432" y="121548"/>
                </a:lnTo>
                <a:lnTo>
                  <a:pt x="276491" y="148293"/>
                </a:lnTo>
                <a:lnTo>
                  <a:pt x="241384" y="177297"/>
                </a:lnTo>
                <a:lnTo>
                  <a:pt x="208216" y="208454"/>
                </a:lnTo>
                <a:lnTo>
                  <a:pt x="177094" y="241659"/>
                </a:lnTo>
                <a:lnTo>
                  <a:pt x="148122" y="276804"/>
                </a:lnTo>
                <a:lnTo>
                  <a:pt x="121408" y="313785"/>
                </a:lnTo>
                <a:lnTo>
                  <a:pt x="97056" y="352495"/>
                </a:lnTo>
                <a:lnTo>
                  <a:pt x="75172" y="392828"/>
                </a:lnTo>
                <a:lnTo>
                  <a:pt x="55864" y="434679"/>
                </a:lnTo>
                <a:lnTo>
                  <a:pt x="39235" y="477941"/>
                </a:lnTo>
                <a:lnTo>
                  <a:pt x="25392" y="522507"/>
                </a:lnTo>
                <a:lnTo>
                  <a:pt x="14442" y="568274"/>
                </a:lnTo>
                <a:lnTo>
                  <a:pt x="6489" y="615133"/>
                </a:lnTo>
                <a:lnTo>
                  <a:pt x="1639" y="662980"/>
                </a:lnTo>
                <a:lnTo>
                  <a:pt x="0" y="711708"/>
                </a:lnTo>
                <a:lnTo>
                  <a:pt x="1639" y="760435"/>
                </a:lnTo>
                <a:lnTo>
                  <a:pt x="6489" y="808282"/>
                </a:lnTo>
                <a:lnTo>
                  <a:pt x="14442" y="855141"/>
                </a:lnTo>
                <a:lnTo>
                  <a:pt x="25392" y="900908"/>
                </a:lnTo>
                <a:lnTo>
                  <a:pt x="39235" y="945474"/>
                </a:lnTo>
                <a:lnTo>
                  <a:pt x="55864" y="988736"/>
                </a:lnTo>
                <a:lnTo>
                  <a:pt x="75172" y="1030587"/>
                </a:lnTo>
                <a:lnTo>
                  <a:pt x="97056" y="1070920"/>
                </a:lnTo>
                <a:lnTo>
                  <a:pt x="121408" y="1109630"/>
                </a:lnTo>
                <a:lnTo>
                  <a:pt x="148122" y="1146611"/>
                </a:lnTo>
                <a:lnTo>
                  <a:pt x="177094" y="1181756"/>
                </a:lnTo>
                <a:lnTo>
                  <a:pt x="208216" y="1214961"/>
                </a:lnTo>
                <a:lnTo>
                  <a:pt x="241384" y="1246118"/>
                </a:lnTo>
                <a:lnTo>
                  <a:pt x="276491" y="1275122"/>
                </a:lnTo>
                <a:lnTo>
                  <a:pt x="313432" y="1301867"/>
                </a:lnTo>
                <a:lnTo>
                  <a:pt x="352100" y="1326246"/>
                </a:lnTo>
                <a:lnTo>
                  <a:pt x="392390" y="1348155"/>
                </a:lnTo>
                <a:lnTo>
                  <a:pt x="434197" y="1367486"/>
                </a:lnTo>
                <a:lnTo>
                  <a:pt x="477413" y="1384134"/>
                </a:lnTo>
                <a:lnTo>
                  <a:pt x="521934" y="1397993"/>
                </a:lnTo>
                <a:lnTo>
                  <a:pt x="567654" y="1408956"/>
                </a:lnTo>
                <a:lnTo>
                  <a:pt x="614466" y="1416918"/>
                </a:lnTo>
                <a:lnTo>
                  <a:pt x="662265" y="1421774"/>
                </a:lnTo>
                <a:lnTo>
                  <a:pt x="710945" y="1423416"/>
                </a:lnTo>
                <a:lnTo>
                  <a:pt x="759626" y="1421774"/>
                </a:lnTo>
                <a:lnTo>
                  <a:pt x="807425" y="1416918"/>
                </a:lnTo>
                <a:lnTo>
                  <a:pt x="854237" y="1408956"/>
                </a:lnTo>
                <a:lnTo>
                  <a:pt x="899957" y="1397993"/>
                </a:lnTo>
                <a:lnTo>
                  <a:pt x="944478" y="1384134"/>
                </a:lnTo>
                <a:lnTo>
                  <a:pt x="987694" y="1367486"/>
                </a:lnTo>
                <a:lnTo>
                  <a:pt x="1029501" y="1348155"/>
                </a:lnTo>
                <a:lnTo>
                  <a:pt x="1069791" y="1326246"/>
                </a:lnTo>
                <a:lnTo>
                  <a:pt x="1108459" y="1301867"/>
                </a:lnTo>
                <a:lnTo>
                  <a:pt x="1145400" y="1275122"/>
                </a:lnTo>
                <a:lnTo>
                  <a:pt x="1180507" y="1246118"/>
                </a:lnTo>
                <a:lnTo>
                  <a:pt x="1213675" y="1214961"/>
                </a:lnTo>
                <a:lnTo>
                  <a:pt x="1244797" y="1181756"/>
                </a:lnTo>
                <a:lnTo>
                  <a:pt x="1273769" y="1146611"/>
                </a:lnTo>
                <a:lnTo>
                  <a:pt x="1300483" y="1109630"/>
                </a:lnTo>
                <a:lnTo>
                  <a:pt x="1324835" y="1070920"/>
                </a:lnTo>
                <a:lnTo>
                  <a:pt x="1346719" y="1030587"/>
                </a:lnTo>
                <a:lnTo>
                  <a:pt x="1366027" y="988736"/>
                </a:lnTo>
                <a:lnTo>
                  <a:pt x="1382656" y="945474"/>
                </a:lnTo>
                <a:lnTo>
                  <a:pt x="1396499" y="900908"/>
                </a:lnTo>
                <a:lnTo>
                  <a:pt x="1407449" y="855141"/>
                </a:lnTo>
                <a:lnTo>
                  <a:pt x="1415402" y="808282"/>
                </a:lnTo>
                <a:lnTo>
                  <a:pt x="1420252" y="760435"/>
                </a:lnTo>
                <a:lnTo>
                  <a:pt x="1421891" y="711708"/>
                </a:lnTo>
                <a:lnTo>
                  <a:pt x="1420252" y="662980"/>
                </a:lnTo>
                <a:lnTo>
                  <a:pt x="1415402" y="615133"/>
                </a:lnTo>
                <a:lnTo>
                  <a:pt x="1407449" y="568274"/>
                </a:lnTo>
                <a:lnTo>
                  <a:pt x="1396499" y="522507"/>
                </a:lnTo>
                <a:lnTo>
                  <a:pt x="1382656" y="477941"/>
                </a:lnTo>
                <a:lnTo>
                  <a:pt x="1366027" y="434679"/>
                </a:lnTo>
                <a:lnTo>
                  <a:pt x="1346719" y="392828"/>
                </a:lnTo>
                <a:lnTo>
                  <a:pt x="1324835" y="352495"/>
                </a:lnTo>
                <a:lnTo>
                  <a:pt x="1300483" y="313785"/>
                </a:lnTo>
                <a:lnTo>
                  <a:pt x="1273769" y="276804"/>
                </a:lnTo>
                <a:lnTo>
                  <a:pt x="1244797" y="241659"/>
                </a:lnTo>
                <a:lnTo>
                  <a:pt x="1213675" y="208454"/>
                </a:lnTo>
                <a:lnTo>
                  <a:pt x="1180507" y="177297"/>
                </a:lnTo>
                <a:lnTo>
                  <a:pt x="1145400" y="148293"/>
                </a:lnTo>
                <a:lnTo>
                  <a:pt x="1108459" y="121548"/>
                </a:lnTo>
                <a:lnTo>
                  <a:pt x="1069791" y="97169"/>
                </a:lnTo>
                <a:lnTo>
                  <a:pt x="1029501" y="75260"/>
                </a:lnTo>
                <a:lnTo>
                  <a:pt x="987694" y="55929"/>
                </a:lnTo>
                <a:lnTo>
                  <a:pt x="944478" y="39281"/>
                </a:lnTo>
                <a:lnTo>
                  <a:pt x="899957" y="25422"/>
                </a:lnTo>
                <a:lnTo>
                  <a:pt x="854237" y="14459"/>
                </a:lnTo>
                <a:lnTo>
                  <a:pt x="807425" y="6497"/>
                </a:lnTo>
                <a:lnTo>
                  <a:pt x="759626" y="1641"/>
                </a:lnTo>
                <a:lnTo>
                  <a:pt x="71094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4331207" y="2641092"/>
            <a:ext cx="1422400" cy="1423670"/>
          </a:xfrm>
          <a:custGeom>
            <a:avLst/>
            <a:gdLst/>
            <a:ahLst/>
            <a:cxnLst/>
            <a:rect l="l" t="t" r="r" b="b"/>
            <a:pathLst>
              <a:path w="1422400" h="1423670">
                <a:moveTo>
                  <a:pt x="0" y="711708"/>
                </a:moveTo>
                <a:lnTo>
                  <a:pt x="1639" y="662980"/>
                </a:lnTo>
                <a:lnTo>
                  <a:pt x="6489" y="615133"/>
                </a:lnTo>
                <a:lnTo>
                  <a:pt x="14442" y="568274"/>
                </a:lnTo>
                <a:lnTo>
                  <a:pt x="25392" y="522507"/>
                </a:lnTo>
                <a:lnTo>
                  <a:pt x="39235" y="477941"/>
                </a:lnTo>
                <a:lnTo>
                  <a:pt x="55864" y="434679"/>
                </a:lnTo>
                <a:lnTo>
                  <a:pt x="75172" y="392828"/>
                </a:lnTo>
                <a:lnTo>
                  <a:pt x="97056" y="352495"/>
                </a:lnTo>
                <a:lnTo>
                  <a:pt x="121408" y="313785"/>
                </a:lnTo>
                <a:lnTo>
                  <a:pt x="148122" y="276804"/>
                </a:lnTo>
                <a:lnTo>
                  <a:pt x="177094" y="241659"/>
                </a:lnTo>
                <a:lnTo>
                  <a:pt x="208216" y="208454"/>
                </a:lnTo>
                <a:lnTo>
                  <a:pt x="241384" y="177297"/>
                </a:lnTo>
                <a:lnTo>
                  <a:pt x="276491" y="148293"/>
                </a:lnTo>
                <a:lnTo>
                  <a:pt x="313432" y="121548"/>
                </a:lnTo>
                <a:lnTo>
                  <a:pt x="352100" y="97169"/>
                </a:lnTo>
                <a:lnTo>
                  <a:pt x="392390" y="75260"/>
                </a:lnTo>
                <a:lnTo>
                  <a:pt x="434197" y="55929"/>
                </a:lnTo>
                <a:lnTo>
                  <a:pt x="477413" y="39281"/>
                </a:lnTo>
                <a:lnTo>
                  <a:pt x="521934" y="25422"/>
                </a:lnTo>
                <a:lnTo>
                  <a:pt x="567654" y="14459"/>
                </a:lnTo>
                <a:lnTo>
                  <a:pt x="614466" y="6497"/>
                </a:lnTo>
                <a:lnTo>
                  <a:pt x="662265" y="1641"/>
                </a:lnTo>
                <a:lnTo>
                  <a:pt x="710945" y="0"/>
                </a:lnTo>
                <a:lnTo>
                  <a:pt x="759626" y="1641"/>
                </a:lnTo>
                <a:lnTo>
                  <a:pt x="807425" y="6497"/>
                </a:lnTo>
                <a:lnTo>
                  <a:pt x="854237" y="14459"/>
                </a:lnTo>
                <a:lnTo>
                  <a:pt x="899957" y="25422"/>
                </a:lnTo>
                <a:lnTo>
                  <a:pt x="944478" y="39281"/>
                </a:lnTo>
                <a:lnTo>
                  <a:pt x="987694" y="55929"/>
                </a:lnTo>
                <a:lnTo>
                  <a:pt x="1029501" y="75260"/>
                </a:lnTo>
                <a:lnTo>
                  <a:pt x="1069791" y="97169"/>
                </a:lnTo>
                <a:lnTo>
                  <a:pt x="1108459" y="121548"/>
                </a:lnTo>
                <a:lnTo>
                  <a:pt x="1145400" y="148293"/>
                </a:lnTo>
                <a:lnTo>
                  <a:pt x="1180507" y="177297"/>
                </a:lnTo>
                <a:lnTo>
                  <a:pt x="1213675" y="208454"/>
                </a:lnTo>
                <a:lnTo>
                  <a:pt x="1244797" y="241659"/>
                </a:lnTo>
                <a:lnTo>
                  <a:pt x="1273769" y="276804"/>
                </a:lnTo>
                <a:lnTo>
                  <a:pt x="1300483" y="313785"/>
                </a:lnTo>
                <a:lnTo>
                  <a:pt x="1324835" y="352495"/>
                </a:lnTo>
                <a:lnTo>
                  <a:pt x="1346719" y="392828"/>
                </a:lnTo>
                <a:lnTo>
                  <a:pt x="1366027" y="434679"/>
                </a:lnTo>
                <a:lnTo>
                  <a:pt x="1382656" y="477941"/>
                </a:lnTo>
                <a:lnTo>
                  <a:pt x="1396499" y="522507"/>
                </a:lnTo>
                <a:lnTo>
                  <a:pt x="1407449" y="568274"/>
                </a:lnTo>
                <a:lnTo>
                  <a:pt x="1415402" y="615133"/>
                </a:lnTo>
                <a:lnTo>
                  <a:pt x="1420252" y="662980"/>
                </a:lnTo>
                <a:lnTo>
                  <a:pt x="1421891" y="711708"/>
                </a:lnTo>
                <a:lnTo>
                  <a:pt x="1420252" y="760435"/>
                </a:lnTo>
                <a:lnTo>
                  <a:pt x="1415402" y="808282"/>
                </a:lnTo>
                <a:lnTo>
                  <a:pt x="1407449" y="855141"/>
                </a:lnTo>
                <a:lnTo>
                  <a:pt x="1396499" y="900908"/>
                </a:lnTo>
                <a:lnTo>
                  <a:pt x="1382656" y="945474"/>
                </a:lnTo>
                <a:lnTo>
                  <a:pt x="1366027" y="988736"/>
                </a:lnTo>
                <a:lnTo>
                  <a:pt x="1346719" y="1030587"/>
                </a:lnTo>
                <a:lnTo>
                  <a:pt x="1324835" y="1070920"/>
                </a:lnTo>
                <a:lnTo>
                  <a:pt x="1300483" y="1109630"/>
                </a:lnTo>
                <a:lnTo>
                  <a:pt x="1273769" y="1146611"/>
                </a:lnTo>
                <a:lnTo>
                  <a:pt x="1244797" y="1181756"/>
                </a:lnTo>
                <a:lnTo>
                  <a:pt x="1213675" y="1214961"/>
                </a:lnTo>
                <a:lnTo>
                  <a:pt x="1180507" y="1246118"/>
                </a:lnTo>
                <a:lnTo>
                  <a:pt x="1145400" y="1275122"/>
                </a:lnTo>
                <a:lnTo>
                  <a:pt x="1108459" y="1301867"/>
                </a:lnTo>
                <a:lnTo>
                  <a:pt x="1069791" y="1326246"/>
                </a:lnTo>
                <a:lnTo>
                  <a:pt x="1029501" y="1348155"/>
                </a:lnTo>
                <a:lnTo>
                  <a:pt x="987694" y="1367486"/>
                </a:lnTo>
                <a:lnTo>
                  <a:pt x="944478" y="1384134"/>
                </a:lnTo>
                <a:lnTo>
                  <a:pt x="899957" y="1397993"/>
                </a:lnTo>
                <a:lnTo>
                  <a:pt x="854237" y="1408956"/>
                </a:lnTo>
                <a:lnTo>
                  <a:pt x="807425" y="1416918"/>
                </a:lnTo>
                <a:lnTo>
                  <a:pt x="759626" y="1421774"/>
                </a:lnTo>
                <a:lnTo>
                  <a:pt x="710945" y="1423416"/>
                </a:lnTo>
                <a:lnTo>
                  <a:pt x="662265" y="1421774"/>
                </a:lnTo>
                <a:lnTo>
                  <a:pt x="614466" y="1416918"/>
                </a:lnTo>
                <a:lnTo>
                  <a:pt x="567654" y="1408956"/>
                </a:lnTo>
                <a:lnTo>
                  <a:pt x="521934" y="1397993"/>
                </a:lnTo>
                <a:lnTo>
                  <a:pt x="477413" y="1384134"/>
                </a:lnTo>
                <a:lnTo>
                  <a:pt x="434197" y="1367486"/>
                </a:lnTo>
                <a:lnTo>
                  <a:pt x="392390" y="1348155"/>
                </a:lnTo>
                <a:lnTo>
                  <a:pt x="352100" y="1326246"/>
                </a:lnTo>
                <a:lnTo>
                  <a:pt x="313432" y="1301867"/>
                </a:lnTo>
                <a:lnTo>
                  <a:pt x="276491" y="1275122"/>
                </a:lnTo>
                <a:lnTo>
                  <a:pt x="241384" y="1246118"/>
                </a:lnTo>
                <a:lnTo>
                  <a:pt x="208216" y="1214961"/>
                </a:lnTo>
                <a:lnTo>
                  <a:pt x="177094" y="1181756"/>
                </a:lnTo>
                <a:lnTo>
                  <a:pt x="148122" y="1146611"/>
                </a:lnTo>
                <a:lnTo>
                  <a:pt x="121408" y="1109630"/>
                </a:lnTo>
                <a:lnTo>
                  <a:pt x="97056" y="1070920"/>
                </a:lnTo>
                <a:lnTo>
                  <a:pt x="75172" y="1030587"/>
                </a:lnTo>
                <a:lnTo>
                  <a:pt x="55864" y="988736"/>
                </a:lnTo>
                <a:lnTo>
                  <a:pt x="39235" y="945474"/>
                </a:lnTo>
                <a:lnTo>
                  <a:pt x="25392" y="900908"/>
                </a:lnTo>
                <a:lnTo>
                  <a:pt x="14442" y="855141"/>
                </a:lnTo>
                <a:lnTo>
                  <a:pt x="6489" y="808282"/>
                </a:lnTo>
                <a:lnTo>
                  <a:pt x="1639" y="760435"/>
                </a:lnTo>
                <a:lnTo>
                  <a:pt x="0" y="711708"/>
                </a:lnTo>
                <a:close/>
              </a:path>
            </a:pathLst>
          </a:custGeom>
          <a:ln w="12192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2380487" y="4230623"/>
            <a:ext cx="792480" cy="1789430"/>
          </a:xfrm>
          <a:custGeom>
            <a:avLst/>
            <a:gdLst/>
            <a:ahLst/>
            <a:cxnLst/>
            <a:rect l="l" t="t" r="r" b="b"/>
            <a:pathLst>
              <a:path w="792480" h="1789429">
                <a:moveTo>
                  <a:pt x="792480" y="0"/>
                </a:moveTo>
                <a:lnTo>
                  <a:pt x="0" y="1789176"/>
                </a:lnTo>
                <a:lnTo>
                  <a:pt x="148118" y="1788579"/>
                </a:lnTo>
                <a:lnTo>
                  <a:pt x="594824" y="1789056"/>
                </a:lnTo>
                <a:lnTo>
                  <a:pt x="792480" y="1788426"/>
                </a:lnTo>
                <a:lnTo>
                  <a:pt x="792480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bg object 3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1604" y="1464563"/>
            <a:ext cx="2593848" cy="3811524"/>
          </a:xfrm>
          <a:prstGeom prst="rect">
            <a:avLst/>
          </a:prstGeom>
        </p:spPr>
      </p:pic>
      <p:sp>
        <p:nvSpPr>
          <p:cNvPr id="33" name="bg object 33"/>
          <p:cNvSpPr/>
          <p:nvPr/>
        </p:nvSpPr>
        <p:spPr>
          <a:xfrm>
            <a:off x="685469" y="1527047"/>
            <a:ext cx="2492375" cy="3710304"/>
          </a:xfrm>
          <a:custGeom>
            <a:avLst/>
            <a:gdLst/>
            <a:ahLst/>
            <a:cxnLst/>
            <a:rect l="l" t="t" r="r" b="b"/>
            <a:pathLst>
              <a:path w="2492375" h="3710304">
                <a:moveTo>
                  <a:pt x="0" y="0"/>
                </a:moveTo>
                <a:lnTo>
                  <a:pt x="927" y="1737740"/>
                </a:lnTo>
                <a:lnTo>
                  <a:pt x="2491943" y="3709924"/>
                </a:lnTo>
                <a:lnTo>
                  <a:pt x="2491054" y="1969007"/>
                </a:lnTo>
                <a:lnTo>
                  <a:pt x="0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4" name="bg object 3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69620" y="1252727"/>
            <a:ext cx="1732788" cy="1731264"/>
          </a:xfrm>
          <a:prstGeom prst="rect">
            <a:avLst/>
          </a:prstGeom>
        </p:spPr>
      </p:pic>
      <p:sp>
        <p:nvSpPr>
          <p:cNvPr id="35" name="bg object 35"/>
          <p:cNvSpPr/>
          <p:nvPr/>
        </p:nvSpPr>
        <p:spPr>
          <a:xfrm>
            <a:off x="850392" y="1333499"/>
            <a:ext cx="1576070" cy="1574800"/>
          </a:xfrm>
          <a:custGeom>
            <a:avLst/>
            <a:gdLst/>
            <a:ahLst/>
            <a:cxnLst/>
            <a:rect l="l" t="t" r="r" b="b"/>
            <a:pathLst>
              <a:path w="1576070" h="1574800">
                <a:moveTo>
                  <a:pt x="787908" y="0"/>
                </a:moveTo>
                <a:lnTo>
                  <a:pt x="739910" y="1436"/>
                </a:lnTo>
                <a:lnTo>
                  <a:pt x="692673" y="5691"/>
                </a:lnTo>
                <a:lnTo>
                  <a:pt x="646279" y="12682"/>
                </a:lnTo>
                <a:lnTo>
                  <a:pt x="600811" y="22326"/>
                </a:lnTo>
                <a:lnTo>
                  <a:pt x="556350" y="34542"/>
                </a:lnTo>
                <a:lnTo>
                  <a:pt x="512980" y="49246"/>
                </a:lnTo>
                <a:lnTo>
                  <a:pt x="470782" y="66357"/>
                </a:lnTo>
                <a:lnTo>
                  <a:pt x="429839" y="85793"/>
                </a:lnTo>
                <a:lnTo>
                  <a:pt x="390234" y="107470"/>
                </a:lnTo>
                <a:lnTo>
                  <a:pt x="352048" y="131306"/>
                </a:lnTo>
                <a:lnTo>
                  <a:pt x="315365" y="157220"/>
                </a:lnTo>
                <a:lnTo>
                  <a:pt x="280267" y="185129"/>
                </a:lnTo>
                <a:lnTo>
                  <a:pt x="246836" y="214950"/>
                </a:lnTo>
                <a:lnTo>
                  <a:pt x="215154" y="246601"/>
                </a:lnTo>
                <a:lnTo>
                  <a:pt x="185305" y="280001"/>
                </a:lnTo>
                <a:lnTo>
                  <a:pt x="157369" y="315065"/>
                </a:lnTo>
                <a:lnTo>
                  <a:pt x="131431" y="351713"/>
                </a:lnTo>
                <a:lnTo>
                  <a:pt x="107571" y="389861"/>
                </a:lnTo>
                <a:lnTo>
                  <a:pt x="85874" y="429428"/>
                </a:lnTo>
                <a:lnTo>
                  <a:pt x="66420" y="470331"/>
                </a:lnTo>
                <a:lnTo>
                  <a:pt x="49293" y="512488"/>
                </a:lnTo>
                <a:lnTo>
                  <a:pt x="34574" y="555816"/>
                </a:lnTo>
                <a:lnTo>
                  <a:pt x="22347" y="600233"/>
                </a:lnTo>
                <a:lnTo>
                  <a:pt x="12694" y="645657"/>
                </a:lnTo>
                <a:lnTo>
                  <a:pt x="5696" y="692005"/>
                </a:lnTo>
                <a:lnTo>
                  <a:pt x="1437" y="739196"/>
                </a:lnTo>
                <a:lnTo>
                  <a:pt x="0" y="787146"/>
                </a:lnTo>
                <a:lnTo>
                  <a:pt x="1437" y="835095"/>
                </a:lnTo>
                <a:lnTo>
                  <a:pt x="5696" y="882286"/>
                </a:lnTo>
                <a:lnTo>
                  <a:pt x="12694" y="928634"/>
                </a:lnTo>
                <a:lnTo>
                  <a:pt x="22347" y="974058"/>
                </a:lnTo>
                <a:lnTo>
                  <a:pt x="34574" y="1018475"/>
                </a:lnTo>
                <a:lnTo>
                  <a:pt x="49293" y="1061803"/>
                </a:lnTo>
                <a:lnTo>
                  <a:pt x="66420" y="1103960"/>
                </a:lnTo>
                <a:lnTo>
                  <a:pt x="85874" y="1144863"/>
                </a:lnTo>
                <a:lnTo>
                  <a:pt x="107571" y="1184430"/>
                </a:lnTo>
                <a:lnTo>
                  <a:pt x="131431" y="1222578"/>
                </a:lnTo>
                <a:lnTo>
                  <a:pt x="157369" y="1259226"/>
                </a:lnTo>
                <a:lnTo>
                  <a:pt x="185305" y="1294290"/>
                </a:lnTo>
                <a:lnTo>
                  <a:pt x="215154" y="1327690"/>
                </a:lnTo>
                <a:lnTo>
                  <a:pt x="246836" y="1359341"/>
                </a:lnTo>
                <a:lnTo>
                  <a:pt x="280267" y="1389162"/>
                </a:lnTo>
                <a:lnTo>
                  <a:pt x="315365" y="1417071"/>
                </a:lnTo>
                <a:lnTo>
                  <a:pt x="352048" y="1442985"/>
                </a:lnTo>
                <a:lnTo>
                  <a:pt x="390234" y="1466821"/>
                </a:lnTo>
                <a:lnTo>
                  <a:pt x="429839" y="1488498"/>
                </a:lnTo>
                <a:lnTo>
                  <a:pt x="470782" y="1507934"/>
                </a:lnTo>
                <a:lnTo>
                  <a:pt x="512980" y="1525045"/>
                </a:lnTo>
                <a:lnTo>
                  <a:pt x="556350" y="1539749"/>
                </a:lnTo>
                <a:lnTo>
                  <a:pt x="600811" y="1551965"/>
                </a:lnTo>
                <a:lnTo>
                  <a:pt x="646279" y="1561609"/>
                </a:lnTo>
                <a:lnTo>
                  <a:pt x="692673" y="1568600"/>
                </a:lnTo>
                <a:lnTo>
                  <a:pt x="739910" y="1572855"/>
                </a:lnTo>
                <a:lnTo>
                  <a:pt x="787908" y="1574291"/>
                </a:lnTo>
                <a:lnTo>
                  <a:pt x="835900" y="1572855"/>
                </a:lnTo>
                <a:lnTo>
                  <a:pt x="883132" y="1568600"/>
                </a:lnTo>
                <a:lnTo>
                  <a:pt x="929522" y="1561609"/>
                </a:lnTo>
                <a:lnTo>
                  <a:pt x="974988" y="1551965"/>
                </a:lnTo>
                <a:lnTo>
                  <a:pt x="1019446" y="1539749"/>
                </a:lnTo>
                <a:lnTo>
                  <a:pt x="1062815" y="1525045"/>
                </a:lnTo>
                <a:lnTo>
                  <a:pt x="1105012" y="1507934"/>
                </a:lnTo>
                <a:lnTo>
                  <a:pt x="1145954" y="1488498"/>
                </a:lnTo>
                <a:lnTo>
                  <a:pt x="1185559" y="1466821"/>
                </a:lnTo>
                <a:lnTo>
                  <a:pt x="1223744" y="1442985"/>
                </a:lnTo>
                <a:lnTo>
                  <a:pt x="1260428" y="1417071"/>
                </a:lnTo>
                <a:lnTo>
                  <a:pt x="1295527" y="1389162"/>
                </a:lnTo>
                <a:lnTo>
                  <a:pt x="1328959" y="1359341"/>
                </a:lnTo>
                <a:lnTo>
                  <a:pt x="1360642" y="1327690"/>
                </a:lnTo>
                <a:lnTo>
                  <a:pt x="1390494" y="1294290"/>
                </a:lnTo>
                <a:lnTo>
                  <a:pt x="1418431" y="1259226"/>
                </a:lnTo>
                <a:lnTo>
                  <a:pt x="1444371" y="1222578"/>
                </a:lnTo>
                <a:lnTo>
                  <a:pt x="1468232" y="1184430"/>
                </a:lnTo>
                <a:lnTo>
                  <a:pt x="1489932" y="1144863"/>
                </a:lnTo>
                <a:lnTo>
                  <a:pt x="1509388" y="1103960"/>
                </a:lnTo>
                <a:lnTo>
                  <a:pt x="1526517" y="1061803"/>
                </a:lnTo>
                <a:lnTo>
                  <a:pt x="1541237" y="1018475"/>
                </a:lnTo>
                <a:lnTo>
                  <a:pt x="1553465" y="974058"/>
                </a:lnTo>
                <a:lnTo>
                  <a:pt x="1563120" y="928634"/>
                </a:lnTo>
                <a:lnTo>
                  <a:pt x="1570118" y="882286"/>
                </a:lnTo>
                <a:lnTo>
                  <a:pt x="1574377" y="835095"/>
                </a:lnTo>
                <a:lnTo>
                  <a:pt x="1575816" y="787146"/>
                </a:lnTo>
                <a:lnTo>
                  <a:pt x="1574377" y="739196"/>
                </a:lnTo>
                <a:lnTo>
                  <a:pt x="1570118" y="692005"/>
                </a:lnTo>
                <a:lnTo>
                  <a:pt x="1563120" y="645657"/>
                </a:lnTo>
                <a:lnTo>
                  <a:pt x="1553465" y="600233"/>
                </a:lnTo>
                <a:lnTo>
                  <a:pt x="1541237" y="555816"/>
                </a:lnTo>
                <a:lnTo>
                  <a:pt x="1526517" y="512488"/>
                </a:lnTo>
                <a:lnTo>
                  <a:pt x="1509388" y="470331"/>
                </a:lnTo>
                <a:lnTo>
                  <a:pt x="1489932" y="429428"/>
                </a:lnTo>
                <a:lnTo>
                  <a:pt x="1468232" y="389861"/>
                </a:lnTo>
                <a:lnTo>
                  <a:pt x="1444371" y="351713"/>
                </a:lnTo>
                <a:lnTo>
                  <a:pt x="1418431" y="315065"/>
                </a:lnTo>
                <a:lnTo>
                  <a:pt x="1390494" y="280001"/>
                </a:lnTo>
                <a:lnTo>
                  <a:pt x="1360642" y="246601"/>
                </a:lnTo>
                <a:lnTo>
                  <a:pt x="1328959" y="214950"/>
                </a:lnTo>
                <a:lnTo>
                  <a:pt x="1295527" y="185129"/>
                </a:lnTo>
                <a:lnTo>
                  <a:pt x="1260428" y="157220"/>
                </a:lnTo>
                <a:lnTo>
                  <a:pt x="1223744" y="131306"/>
                </a:lnTo>
                <a:lnTo>
                  <a:pt x="1185559" y="107470"/>
                </a:lnTo>
                <a:lnTo>
                  <a:pt x="1145954" y="85793"/>
                </a:lnTo>
                <a:lnTo>
                  <a:pt x="1105012" y="66357"/>
                </a:lnTo>
                <a:lnTo>
                  <a:pt x="1062815" y="49246"/>
                </a:lnTo>
                <a:lnTo>
                  <a:pt x="1019446" y="34542"/>
                </a:lnTo>
                <a:lnTo>
                  <a:pt x="974988" y="22326"/>
                </a:lnTo>
                <a:lnTo>
                  <a:pt x="929522" y="12682"/>
                </a:lnTo>
                <a:lnTo>
                  <a:pt x="883132" y="5691"/>
                </a:lnTo>
                <a:lnTo>
                  <a:pt x="835900" y="1436"/>
                </a:lnTo>
                <a:lnTo>
                  <a:pt x="7879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926592" y="1409699"/>
            <a:ext cx="1423670" cy="1422400"/>
          </a:xfrm>
          <a:custGeom>
            <a:avLst/>
            <a:gdLst/>
            <a:ahLst/>
            <a:cxnLst/>
            <a:rect l="l" t="t" r="r" b="b"/>
            <a:pathLst>
              <a:path w="1423670" h="1422400">
                <a:moveTo>
                  <a:pt x="711708" y="0"/>
                </a:moveTo>
                <a:lnTo>
                  <a:pt x="662980" y="1639"/>
                </a:lnTo>
                <a:lnTo>
                  <a:pt x="615133" y="6489"/>
                </a:lnTo>
                <a:lnTo>
                  <a:pt x="568274" y="14442"/>
                </a:lnTo>
                <a:lnTo>
                  <a:pt x="522507" y="25392"/>
                </a:lnTo>
                <a:lnTo>
                  <a:pt x="477941" y="39235"/>
                </a:lnTo>
                <a:lnTo>
                  <a:pt x="434679" y="55864"/>
                </a:lnTo>
                <a:lnTo>
                  <a:pt x="392828" y="75172"/>
                </a:lnTo>
                <a:lnTo>
                  <a:pt x="352495" y="97056"/>
                </a:lnTo>
                <a:lnTo>
                  <a:pt x="313785" y="121408"/>
                </a:lnTo>
                <a:lnTo>
                  <a:pt x="276804" y="148122"/>
                </a:lnTo>
                <a:lnTo>
                  <a:pt x="241659" y="177094"/>
                </a:lnTo>
                <a:lnTo>
                  <a:pt x="208454" y="208216"/>
                </a:lnTo>
                <a:lnTo>
                  <a:pt x="177297" y="241384"/>
                </a:lnTo>
                <a:lnTo>
                  <a:pt x="148293" y="276491"/>
                </a:lnTo>
                <a:lnTo>
                  <a:pt x="121548" y="313432"/>
                </a:lnTo>
                <a:lnTo>
                  <a:pt x="97169" y="352100"/>
                </a:lnTo>
                <a:lnTo>
                  <a:pt x="75260" y="392390"/>
                </a:lnTo>
                <a:lnTo>
                  <a:pt x="55929" y="434197"/>
                </a:lnTo>
                <a:lnTo>
                  <a:pt x="39281" y="477413"/>
                </a:lnTo>
                <a:lnTo>
                  <a:pt x="25422" y="521934"/>
                </a:lnTo>
                <a:lnTo>
                  <a:pt x="14459" y="567654"/>
                </a:lnTo>
                <a:lnTo>
                  <a:pt x="6497" y="614466"/>
                </a:lnTo>
                <a:lnTo>
                  <a:pt x="1641" y="662265"/>
                </a:lnTo>
                <a:lnTo>
                  <a:pt x="0" y="710946"/>
                </a:lnTo>
                <a:lnTo>
                  <a:pt x="1641" y="759626"/>
                </a:lnTo>
                <a:lnTo>
                  <a:pt x="6497" y="807425"/>
                </a:lnTo>
                <a:lnTo>
                  <a:pt x="14459" y="854237"/>
                </a:lnTo>
                <a:lnTo>
                  <a:pt x="25422" y="899957"/>
                </a:lnTo>
                <a:lnTo>
                  <a:pt x="39281" y="944478"/>
                </a:lnTo>
                <a:lnTo>
                  <a:pt x="55929" y="987694"/>
                </a:lnTo>
                <a:lnTo>
                  <a:pt x="75260" y="1029501"/>
                </a:lnTo>
                <a:lnTo>
                  <a:pt x="97169" y="1069791"/>
                </a:lnTo>
                <a:lnTo>
                  <a:pt x="121548" y="1108459"/>
                </a:lnTo>
                <a:lnTo>
                  <a:pt x="148293" y="1145400"/>
                </a:lnTo>
                <a:lnTo>
                  <a:pt x="177297" y="1180507"/>
                </a:lnTo>
                <a:lnTo>
                  <a:pt x="208454" y="1213675"/>
                </a:lnTo>
                <a:lnTo>
                  <a:pt x="241659" y="1244797"/>
                </a:lnTo>
                <a:lnTo>
                  <a:pt x="276804" y="1273769"/>
                </a:lnTo>
                <a:lnTo>
                  <a:pt x="313785" y="1300483"/>
                </a:lnTo>
                <a:lnTo>
                  <a:pt x="352495" y="1324835"/>
                </a:lnTo>
                <a:lnTo>
                  <a:pt x="392828" y="1346719"/>
                </a:lnTo>
                <a:lnTo>
                  <a:pt x="434679" y="1366027"/>
                </a:lnTo>
                <a:lnTo>
                  <a:pt x="477941" y="1382656"/>
                </a:lnTo>
                <a:lnTo>
                  <a:pt x="522507" y="1396499"/>
                </a:lnTo>
                <a:lnTo>
                  <a:pt x="568274" y="1407449"/>
                </a:lnTo>
                <a:lnTo>
                  <a:pt x="615133" y="1415402"/>
                </a:lnTo>
                <a:lnTo>
                  <a:pt x="662980" y="1420252"/>
                </a:lnTo>
                <a:lnTo>
                  <a:pt x="711708" y="1421891"/>
                </a:lnTo>
                <a:lnTo>
                  <a:pt x="760435" y="1420252"/>
                </a:lnTo>
                <a:lnTo>
                  <a:pt x="808282" y="1415402"/>
                </a:lnTo>
                <a:lnTo>
                  <a:pt x="855141" y="1407449"/>
                </a:lnTo>
                <a:lnTo>
                  <a:pt x="900908" y="1396499"/>
                </a:lnTo>
                <a:lnTo>
                  <a:pt x="945474" y="1382656"/>
                </a:lnTo>
                <a:lnTo>
                  <a:pt x="988736" y="1366027"/>
                </a:lnTo>
                <a:lnTo>
                  <a:pt x="1030587" y="1346719"/>
                </a:lnTo>
                <a:lnTo>
                  <a:pt x="1070920" y="1324835"/>
                </a:lnTo>
                <a:lnTo>
                  <a:pt x="1109630" y="1300483"/>
                </a:lnTo>
                <a:lnTo>
                  <a:pt x="1146611" y="1273769"/>
                </a:lnTo>
                <a:lnTo>
                  <a:pt x="1181756" y="1244797"/>
                </a:lnTo>
                <a:lnTo>
                  <a:pt x="1214961" y="1213675"/>
                </a:lnTo>
                <a:lnTo>
                  <a:pt x="1246118" y="1180507"/>
                </a:lnTo>
                <a:lnTo>
                  <a:pt x="1275122" y="1145400"/>
                </a:lnTo>
                <a:lnTo>
                  <a:pt x="1301867" y="1108459"/>
                </a:lnTo>
                <a:lnTo>
                  <a:pt x="1326246" y="1069791"/>
                </a:lnTo>
                <a:lnTo>
                  <a:pt x="1348155" y="1029501"/>
                </a:lnTo>
                <a:lnTo>
                  <a:pt x="1367486" y="987694"/>
                </a:lnTo>
                <a:lnTo>
                  <a:pt x="1384134" y="944478"/>
                </a:lnTo>
                <a:lnTo>
                  <a:pt x="1397993" y="899957"/>
                </a:lnTo>
                <a:lnTo>
                  <a:pt x="1408956" y="854237"/>
                </a:lnTo>
                <a:lnTo>
                  <a:pt x="1416918" y="807425"/>
                </a:lnTo>
                <a:lnTo>
                  <a:pt x="1421774" y="759626"/>
                </a:lnTo>
                <a:lnTo>
                  <a:pt x="1423416" y="710946"/>
                </a:lnTo>
                <a:lnTo>
                  <a:pt x="1421774" y="662265"/>
                </a:lnTo>
                <a:lnTo>
                  <a:pt x="1416918" y="614466"/>
                </a:lnTo>
                <a:lnTo>
                  <a:pt x="1408956" y="567654"/>
                </a:lnTo>
                <a:lnTo>
                  <a:pt x="1397993" y="521934"/>
                </a:lnTo>
                <a:lnTo>
                  <a:pt x="1384134" y="477413"/>
                </a:lnTo>
                <a:lnTo>
                  <a:pt x="1367486" y="434197"/>
                </a:lnTo>
                <a:lnTo>
                  <a:pt x="1348155" y="392390"/>
                </a:lnTo>
                <a:lnTo>
                  <a:pt x="1326246" y="352100"/>
                </a:lnTo>
                <a:lnTo>
                  <a:pt x="1301867" y="313432"/>
                </a:lnTo>
                <a:lnTo>
                  <a:pt x="1275122" y="276491"/>
                </a:lnTo>
                <a:lnTo>
                  <a:pt x="1246118" y="241384"/>
                </a:lnTo>
                <a:lnTo>
                  <a:pt x="1214961" y="208216"/>
                </a:lnTo>
                <a:lnTo>
                  <a:pt x="1181756" y="177094"/>
                </a:lnTo>
                <a:lnTo>
                  <a:pt x="1146611" y="148122"/>
                </a:lnTo>
                <a:lnTo>
                  <a:pt x="1109630" y="121408"/>
                </a:lnTo>
                <a:lnTo>
                  <a:pt x="1070920" y="97056"/>
                </a:lnTo>
                <a:lnTo>
                  <a:pt x="1030587" y="75172"/>
                </a:lnTo>
                <a:lnTo>
                  <a:pt x="988736" y="55864"/>
                </a:lnTo>
                <a:lnTo>
                  <a:pt x="945474" y="39235"/>
                </a:lnTo>
                <a:lnTo>
                  <a:pt x="900908" y="25392"/>
                </a:lnTo>
                <a:lnTo>
                  <a:pt x="855141" y="14442"/>
                </a:lnTo>
                <a:lnTo>
                  <a:pt x="808282" y="6489"/>
                </a:lnTo>
                <a:lnTo>
                  <a:pt x="760435" y="1639"/>
                </a:lnTo>
                <a:lnTo>
                  <a:pt x="711708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926592" y="1409699"/>
            <a:ext cx="1423670" cy="1422400"/>
          </a:xfrm>
          <a:custGeom>
            <a:avLst/>
            <a:gdLst/>
            <a:ahLst/>
            <a:cxnLst/>
            <a:rect l="l" t="t" r="r" b="b"/>
            <a:pathLst>
              <a:path w="1423670" h="1422400">
                <a:moveTo>
                  <a:pt x="0" y="710946"/>
                </a:moveTo>
                <a:lnTo>
                  <a:pt x="1641" y="662265"/>
                </a:lnTo>
                <a:lnTo>
                  <a:pt x="6497" y="614466"/>
                </a:lnTo>
                <a:lnTo>
                  <a:pt x="14459" y="567654"/>
                </a:lnTo>
                <a:lnTo>
                  <a:pt x="25422" y="521934"/>
                </a:lnTo>
                <a:lnTo>
                  <a:pt x="39281" y="477413"/>
                </a:lnTo>
                <a:lnTo>
                  <a:pt x="55929" y="434197"/>
                </a:lnTo>
                <a:lnTo>
                  <a:pt x="75260" y="392390"/>
                </a:lnTo>
                <a:lnTo>
                  <a:pt x="97169" y="352100"/>
                </a:lnTo>
                <a:lnTo>
                  <a:pt x="121548" y="313432"/>
                </a:lnTo>
                <a:lnTo>
                  <a:pt x="148293" y="276491"/>
                </a:lnTo>
                <a:lnTo>
                  <a:pt x="177297" y="241384"/>
                </a:lnTo>
                <a:lnTo>
                  <a:pt x="208454" y="208216"/>
                </a:lnTo>
                <a:lnTo>
                  <a:pt x="241659" y="177094"/>
                </a:lnTo>
                <a:lnTo>
                  <a:pt x="276804" y="148122"/>
                </a:lnTo>
                <a:lnTo>
                  <a:pt x="313785" y="121408"/>
                </a:lnTo>
                <a:lnTo>
                  <a:pt x="352495" y="97056"/>
                </a:lnTo>
                <a:lnTo>
                  <a:pt x="392828" y="75172"/>
                </a:lnTo>
                <a:lnTo>
                  <a:pt x="434679" y="55864"/>
                </a:lnTo>
                <a:lnTo>
                  <a:pt x="477941" y="39235"/>
                </a:lnTo>
                <a:lnTo>
                  <a:pt x="522507" y="25392"/>
                </a:lnTo>
                <a:lnTo>
                  <a:pt x="568274" y="14442"/>
                </a:lnTo>
                <a:lnTo>
                  <a:pt x="615133" y="6489"/>
                </a:lnTo>
                <a:lnTo>
                  <a:pt x="662980" y="1639"/>
                </a:lnTo>
                <a:lnTo>
                  <a:pt x="711708" y="0"/>
                </a:lnTo>
                <a:lnTo>
                  <a:pt x="760435" y="1639"/>
                </a:lnTo>
                <a:lnTo>
                  <a:pt x="808282" y="6489"/>
                </a:lnTo>
                <a:lnTo>
                  <a:pt x="855141" y="14442"/>
                </a:lnTo>
                <a:lnTo>
                  <a:pt x="900908" y="25392"/>
                </a:lnTo>
                <a:lnTo>
                  <a:pt x="945474" y="39235"/>
                </a:lnTo>
                <a:lnTo>
                  <a:pt x="988736" y="55864"/>
                </a:lnTo>
                <a:lnTo>
                  <a:pt x="1030587" y="75172"/>
                </a:lnTo>
                <a:lnTo>
                  <a:pt x="1070920" y="97056"/>
                </a:lnTo>
                <a:lnTo>
                  <a:pt x="1109630" y="121408"/>
                </a:lnTo>
                <a:lnTo>
                  <a:pt x="1146611" y="148122"/>
                </a:lnTo>
                <a:lnTo>
                  <a:pt x="1181756" y="177094"/>
                </a:lnTo>
                <a:lnTo>
                  <a:pt x="1214961" y="208216"/>
                </a:lnTo>
                <a:lnTo>
                  <a:pt x="1246118" y="241384"/>
                </a:lnTo>
                <a:lnTo>
                  <a:pt x="1275122" y="276491"/>
                </a:lnTo>
                <a:lnTo>
                  <a:pt x="1301867" y="313432"/>
                </a:lnTo>
                <a:lnTo>
                  <a:pt x="1326246" y="352100"/>
                </a:lnTo>
                <a:lnTo>
                  <a:pt x="1348155" y="392390"/>
                </a:lnTo>
                <a:lnTo>
                  <a:pt x="1367486" y="434197"/>
                </a:lnTo>
                <a:lnTo>
                  <a:pt x="1384134" y="477413"/>
                </a:lnTo>
                <a:lnTo>
                  <a:pt x="1397993" y="521934"/>
                </a:lnTo>
                <a:lnTo>
                  <a:pt x="1408956" y="567654"/>
                </a:lnTo>
                <a:lnTo>
                  <a:pt x="1416918" y="614466"/>
                </a:lnTo>
                <a:lnTo>
                  <a:pt x="1421774" y="662265"/>
                </a:lnTo>
                <a:lnTo>
                  <a:pt x="1423416" y="710946"/>
                </a:lnTo>
                <a:lnTo>
                  <a:pt x="1421774" y="759626"/>
                </a:lnTo>
                <a:lnTo>
                  <a:pt x="1416918" y="807425"/>
                </a:lnTo>
                <a:lnTo>
                  <a:pt x="1408956" y="854237"/>
                </a:lnTo>
                <a:lnTo>
                  <a:pt x="1397993" y="899957"/>
                </a:lnTo>
                <a:lnTo>
                  <a:pt x="1384134" y="944478"/>
                </a:lnTo>
                <a:lnTo>
                  <a:pt x="1367486" y="987694"/>
                </a:lnTo>
                <a:lnTo>
                  <a:pt x="1348155" y="1029501"/>
                </a:lnTo>
                <a:lnTo>
                  <a:pt x="1326246" y="1069791"/>
                </a:lnTo>
                <a:lnTo>
                  <a:pt x="1301867" y="1108459"/>
                </a:lnTo>
                <a:lnTo>
                  <a:pt x="1275122" y="1145400"/>
                </a:lnTo>
                <a:lnTo>
                  <a:pt x="1246118" y="1180507"/>
                </a:lnTo>
                <a:lnTo>
                  <a:pt x="1214961" y="1213675"/>
                </a:lnTo>
                <a:lnTo>
                  <a:pt x="1181756" y="1244797"/>
                </a:lnTo>
                <a:lnTo>
                  <a:pt x="1146611" y="1273769"/>
                </a:lnTo>
                <a:lnTo>
                  <a:pt x="1109630" y="1300483"/>
                </a:lnTo>
                <a:lnTo>
                  <a:pt x="1070920" y="1324835"/>
                </a:lnTo>
                <a:lnTo>
                  <a:pt x="1030587" y="1346719"/>
                </a:lnTo>
                <a:lnTo>
                  <a:pt x="988736" y="1366027"/>
                </a:lnTo>
                <a:lnTo>
                  <a:pt x="945474" y="1382656"/>
                </a:lnTo>
                <a:lnTo>
                  <a:pt x="900908" y="1396499"/>
                </a:lnTo>
                <a:lnTo>
                  <a:pt x="855141" y="1407449"/>
                </a:lnTo>
                <a:lnTo>
                  <a:pt x="808282" y="1415402"/>
                </a:lnTo>
                <a:lnTo>
                  <a:pt x="760435" y="1420252"/>
                </a:lnTo>
                <a:lnTo>
                  <a:pt x="711708" y="1421891"/>
                </a:lnTo>
                <a:lnTo>
                  <a:pt x="662980" y="1420252"/>
                </a:lnTo>
                <a:lnTo>
                  <a:pt x="615133" y="1415402"/>
                </a:lnTo>
                <a:lnTo>
                  <a:pt x="568274" y="1407449"/>
                </a:lnTo>
                <a:lnTo>
                  <a:pt x="522507" y="1396499"/>
                </a:lnTo>
                <a:lnTo>
                  <a:pt x="477941" y="1382656"/>
                </a:lnTo>
                <a:lnTo>
                  <a:pt x="434679" y="1366027"/>
                </a:lnTo>
                <a:lnTo>
                  <a:pt x="392828" y="1346719"/>
                </a:lnTo>
                <a:lnTo>
                  <a:pt x="352495" y="1324835"/>
                </a:lnTo>
                <a:lnTo>
                  <a:pt x="313785" y="1300483"/>
                </a:lnTo>
                <a:lnTo>
                  <a:pt x="276804" y="1273769"/>
                </a:lnTo>
                <a:lnTo>
                  <a:pt x="241659" y="1244797"/>
                </a:lnTo>
                <a:lnTo>
                  <a:pt x="208454" y="1213675"/>
                </a:lnTo>
                <a:lnTo>
                  <a:pt x="177297" y="1180507"/>
                </a:lnTo>
                <a:lnTo>
                  <a:pt x="148293" y="1145400"/>
                </a:lnTo>
                <a:lnTo>
                  <a:pt x="121548" y="1108459"/>
                </a:lnTo>
                <a:lnTo>
                  <a:pt x="97169" y="1069791"/>
                </a:lnTo>
                <a:lnTo>
                  <a:pt x="75260" y="1029501"/>
                </a:lnTo>
                <a:lnTo>
                  <a:pt x="55929" y="987694"/>
                </a:lnTo>
                <a:lnTo>
                  <a:pt x="39281" y="944478"/>
                </a:lnTo>
                <a:lnTo>
                  <a:pt x="25422" y="899957"/>
                </a:lnTo>
                <a:lnTo>
                  <a:pt x="14459" y="854237"/>
                </a:lnTo>
                <a:lnTo>
                  <a:pt x="6497" y="807425"/>
                </a:lnTo>
                <a:lnTo>
                  <a:pt x="1641" y="759626"/>
                </a:lnTo>
                <a:lnTo>
                  <a:pt x="0" y="710946"/>
                </a:lnTo>
                <a:close/>
              </a:path>
            </a:pathLst>
          </a:custGeom>
          <a:ln w="12192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0" y="6483096"/>
            <a:ext cx="6975475" cy="190500"/>
          </a:xfrm>
          <a:custGeom>
            <a:avLst/>
            <a:gdLst/>
            <a:ahLst/>
            <a:cxnLst/>
            <a:rect l="l" t="t" r="r" b="b"/>
            <a:pathLst>
              <a:path w="6975475" h="190500">
                <a:moveTo>
                  <a:pt x="6848348" y="0"/>
                </a:moveTo>
                <a:lnTo>
                  <a:pt x="0" y="0"/>
                </a:lnTo>
                <a:lnTo>
                  <a:pt x="0" y="190499"/>
                </a:lnTo>
                <a:lnTo>
                  <a:pt x="6975348" y="190499"/>
                </a:lnTo>
                <a:lnTo>
                  <a:pt x="6848348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6848856" y="6483096"/>
            <a:ext cx="1515110" cy="190500"/>
          </a:xfrm>
          <a:custGeom>
            <a:avLst/>
            <a:gdLst/>
            <a:ahLst/>
            <a:cxnLst/>
            <a:rect l="l" t="t" r="r" b="b"/>
            <a:pathLst>
              <a:path w="1515109" h="190500">
                <a:moveTo>
                  <a:pt x="1514855" y="0"/>
                </a:moveTo>
                <a:lnTo>
                  <a:pt x="0" y="0"/>
                </a:lnTo>
                <a:lnTo>
                  <a:pt x="127000" y="190499"/>
                </a:lnTo>
                <a:lnTo>
                  <a:pt x="1514855" y="190499"/>
                </a:lnTo>
                <a:lnTo>
                  <a:pt x="1514855" y="0"/>
                </a:lnTo>
                <a:close/>
              </a:path>
            </a:pathLst>
          </a:custGeom>
          <a:solidFill>
            <a:srgbClr val="8FAA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C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2018,</a:t>
            </a:r>
            <a:r>
              <a:rPr spc="-3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«ФИНИСТ»,</a:t>
            </a:r>
            <a:r>
              <a:rPr spc="-3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Конфиденциально.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6395D37-05D5-41AF-AE02-1839395FBF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8385B4E0-D027-4137-8852-3FF46077C1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DB8A660-B543-4D7E-9ABC-14A8FCDE8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3ACC-DF26-4450-B36C-F046B33E859D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BBA0CA8-AA3A-4B5E-845C-A61DD9C08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977F5B5-8FBA-43EC-8985-93435118B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FC103-A423-449D-9550-B19C1153CC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39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91741" y="504901"/>
            <a:ext cx="8208517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0575" y="3194151"/>
            <a:ext cx="6340475" cy="1485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58585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4220" y="6467839"/>
            <a:ext cx="4794885" cy="212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C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2018,</a:t>
            </a:r>
            <a:r>
              <a:rPr spc="-3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«ФИНИСТ»,</a:t>
            </a:r>
            <a:r>
              <a:rPr spc="-3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Конфиденциально.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jpg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jpg"/><Relationship Id="rId18" Type="http://schemas.openxmlformats.org/officeDocument/2006/relationships/image" Target="../media/image33.png"/><Relationship Id="rId26" Type="http://schemas.openxmlformats.org/officeDocument/2006/relationships/image" Target="../media/image40.png"/><Relationship Id="rId39" Type="http://schemas.openxmlformats.org/officeDocument/2006/relationships/image" Target="../media/image53.png"/><Relationship Id="rId21" Type="http://schemas.openxmlformats.org/officeDocument/2006/relationships/image" Target="../media/image36.jpg"/><Relationship Id="rId34" Type="http://schemas.openxmlformats.org/officeDocument/2006/relationships/image" Target="../media/image48.png"/><Relationship Id="rId42" Type="http://schemas.openxmlformats.org/officeDocument/2006/relationships/image" Target="../media/image56.png"/><Relationship Id="rId7" Type="http://schemas.openxmlformats.org/officeDocument/2006/relationships/image" Target="../media/image22.jpg"/><Relationship Id="rId2" Type="http://schemas.openxmlformats.org/officeDocument/2006/relationships/image" Target="../media/image10.png"/><Relationship Id="rId16" Type="http://schemas.openxmlformats.org/officeDocument/2006/relationships/image" Target="../media/image31.png"/><Relationship Id="rId29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32" Type="http://schemas.openxmlformats.org/officeDocument/2006/relationships/image" Target="../media/image46.png"/><Relationship Id="rId37" Type="http://schemas.openxmlformats.org/officeDocument/2006/relationships/image" Target="../media/image51.png"/><Relationship Id="rId40" Type="http://schemas.openxmlformats.org/officeDocument/2006/relationships/image" Target="../media/image54.png"/><Relationship Id="rId45" Type="http://schemas.openxmlformats.org/officeDocument/2006/relationships/image" Target="../media/image59.png"/><Relationship Id="rId5" Type="http://schemas.openxmlformats.org/officeDocument/2006/relationships/image" Target="../media/image20.jpg"/><Relationship Id="rId15" Type="http://schemas.openxmlformats.org/officeDocument/2006/relationships/image" Target="../media/image30.jpg"/><Relationship Id="rId23" Type="http://schemas.openxmlformats.org/officeDocument/2006/relationships/image" Target="../media/image38.png"/><Relationship Id="rId28" Type="http://schemas.openxmlformats.org/officeDocument/2006/relationships/image" Target="../media/image42.png"/><Relationship Id="rId36" Type="http://schemas.openxmlformats.org/officeDocument/2006/relationships/image" Target="../media/image50.png"/><Relationship Id="rId10" Type="http://schemas.openxmlformats.org/officeDocument/2006/relationships/image" Target="../media/image25.jpg"/><Relationship Id="rId19" Type="http://schemas.openxmlformats.org/officeDocument/2006/relationships/image" Target="../media/image34.jpg"/><Relationship Id="rId31" Type="http://schemas.openxmlformats.org/officeDocument/2006/relationships/image" Target="../media/image45.png"/><Relationship Id="rId44" Type="http://schemas.openxmlformats.org/officeDocument/2006/relationships/image" Target="../media/image58.png"/><Relationship Id="rId4" Type="http://schemas.openxmlformats.org/officeDocument/2006/relationships/image" Target="../media/image19.jpg"/><Relationship Id="rId9" Type="http://schemas.openxmlformats.org/officeDocument/2006/relationships/image" Target="../media/image24.png"/><Relationship Id="rId14" Type="http://schemas.openxmlformats.org/officeDocument/2006/relationships/image" Target="../media/image29.jpg"/><Relationship Id="rId22" Type="http://schemas.openxmlformats.org/officeDocument/2006/relationships/image" Target="../media/image37.jpg"/><Relationship Id="rId27" Type="http://schemas.openxmlformats.org/officeDocument/2006/relationships/image" Target="../media/image41.jpg"/><Relationship Id="rId30" Type="http://schemas.openxmlformats.org/officeDocument/2006/relationships/image" Target="../media/image44.png"/><Relationship Id="rId35" Type="http://schemas.openxmlformats.org/officeDocument/2006/relationships/image" Target="../media/image49.gif"/><Relationship Id="rId43" Type="http://schemas.openxmlformats.org/officeDocument/2006/relationships/image" Target="../media/image57.jpg"/><Relationship Id="rId8" Type="http://schemas.openxmlformats.org/officeDocument/2006/relationships/image" Target="../media/image23.jpg"/><Relationship Id="rId3" Type="http://schemas.openxmlformats.org/officeDocument/2006/relationships/image" Target="../media/image18.png"/><Relationship Id="rId12" Type="http://schemas.openxmlformats.org/officeDocument/2006/relationships/image" Target="../media/image27.jpg"/><Relationship Id="rId17" Type="http://schemas.openxmlformats.org/officeDocument/2006/relationships/image" Target="../media/image32.jpg"/><Relationship Id="rId25" Type="http://schemas.microsoft.com/office/2007/relationships/hdphoto" Target="../media/hdphoto1.wdp"/><Relationship Id="rId33" Type="http://schemas.openxmlformats.org/officeDocument/2006/relationships/image" Target="../media/image47.png"/><Relationship Id="rId38" Type="http://schemas.openxmlformats.org/officeDocument/2006/relationships/image" Target="../media/image52.jpg"/><Relationship Id="rId20" Type="http://schemas.openxmlformats.org/officeDocument/2006/relationships/image" Target="../media/image35.jpg"/><Relationship Id="rId41" Type="http://schemas.openxmlformats.org/officeDocument/2006/relationships/image" Target="../media/image5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70.svg"/><Relationship Id="rId18" Type="http://schemas.openxmlformats.org/officeDocument/2006/relationships/image" Target="../media/image68.png"/><Relationship Id="rId26" Type="http://schemas.openxmlformats.org/officeDocument/2006/relationships/image" Target="../media/image73.png"/><Relationship Id="rId3" Type="http://schemas.microsoft.com/office/2007/relationships/hdphoto" Target="../media/hdphoto2.wdp"/><Relationship Id="rId21" Type="http://schemas.openxmlformats.org/officeDocument/2006/relationships/image" Target="../media/image78.svg"/><Relationship Id="rId7" Type="http://schemas.openxmlformats.org/officeDocument/2006/relationships/image" Target="../media/image64.svg"/><Relationship Id="rId12" Type="http://schemas.openxmlformats.org/officeDocument/2006/relationships/image" Target="../media/image65.png"/><Relationship Id="rId17" Type="http://schemas.openxmlformats.org/officeDocument/2006/relationships/image" Target="../media/image74.svg"/><Relationship Id="rId25" Type="http://schemas.openxmlformats.org/officeDocument/2006/relationships/image" Target="../media/image72.png"/><Relationship Id="rId2" Type="http://schemas.openxmlformats.org/officeDocument/2006/relationships/image" Target="../media/image60.png"/><Relationship Id="rId16" Type="http://schemas.openxmlformats.org/officeDocument/2006/relationships/image" Target="../media/image67.png"/><Relationship Id="rId20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8.svg"/><Relationship Id="rId24" Type="http://schemas.openxmlformats.org/officeDocument/2006/relationships/image" Target="../media/image71.png"/><Relationship Id="rId5" Type="http://schemas.openxmlformats.org/officeDocument/2006/relationships/image" Target="../media/image62.svg"/><Relationship Id="rId15" Type="http://schemas.openxmlformats.org/officeDocument/2006/relationships/image" Target="../media/image72.svg"/><Relationship Id="rId23" Type="http://schemas.openxmlformats.org/officeDocument/2006/relationships/image" Target="../media/image80.svg"/><Relationship Id="rId28" Type="http://schemas.openxmlformats.org/officeDocument/2006/relationships/image" Target="../media/image85.svg"/><Relationship Id="rId10" Type="http://schemas.openxmlformats.org/officeDocument/2006/relationships/image" Target="../media/image64.png"/><Relationship Id="rId19" Type="http://schemas.openxmlformats.org/officeDocument/2006/relationships/image" Target="../media/image76.svg"/><Relationship Id="rId4" Type="http://schemas.openxmlformats.org/officeDocument/2006/relationships/image" Target="../media/image61.png"/><Relationship Id="rId9" Type="http://schemas.openxmlformats.org/officeDocument/2006/relationships/image" Target="../media/image66.svg"/><Relationship Id="rId14" Type="http://schemas.openxmlformats.org/officeDocument/2006/relationships/image" Target="../media/image66.png"/><Relationship Id="rId22" Type="http://schemas.openxmlformats.org/officeDocument/2006/relationships/image" Target="../media/image70.png"/><Relationship Id="rId27" Type="http://schemas.openxmlformats.org/officeDocument/2006/relationships/image" Target="../media/image7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7" Type="http://schemas.openxmlformats.org/officeDocument/2006/relationships/image" Target="../media/image95.sv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png"/><Relationship Id="rId5" Type="http://schemas.openxmlformats.org/officeDocument/2006/relationships/image" Target="../media/image93.svg"/><Relationship Id="rId4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7" Type="http://schemas.openxmlformats.org/officeDocument/2006/relationships/image" Target="../media/image95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93.svg"/><Relationship Id="rId4" Type="http://schemas.openxmlformats.org/officeDocument/2006/relationships/image" Target="../media/image8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7" Type="http://schemas.openxmlformats.org/officeDocument/2006/relationships/image" Target="../media/image95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93.svg"/><Relationship Id="rId4" Type="http://schemas.openxmlformats.org/officeDocument/2006/relationships/image" Target="../media/image8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7" Type="http://schemas.openxmlformats.org/officeDocument/2006/relationships/image" Target="../media/image95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93.svg"/><Relationship Id="rId4" Type="http://schemas.openxmlformats.org/officeDocument/2006/relationships/image" Target="../media/image8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7" Type="http://schemas.openxmlformats.org/officeDocument/2006/relationships/image" Target="../media/image95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93.svg"/><Relationship Id="rId4" Type="http://schemas.openxmlformats.org/officeDocument/2006/relationships/image" Target="../media/image8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7" Type="http://schemas.openxmlformats.org/officeDocument/2006/relationships/image" Target="../media/image95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93.svg"/><Relationship Id="rId4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inist-soft.ru/" TargetMode="External"/><Relationship Id="rId3" Type="http://schemas.openxmlformats.org/officeDocument/2006/relationships/image" Target="../media/image85.png"/><Relationship Id="rId7" Type="http://schemas.openxmlformats.org/officeDocument/2006/relationships/hyperlink" Target="mailto:inf@finist-soft.ru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7.png"/><Relationship Id="rId5" Type="http://schemas.openxmlformats.org/officeDocument/2006/relationships/hyperlink" Target="mailto:support@finist-soft.ru" TargetMode="External"/><Relationship Id="rId4" Type="http://schemas.openxmlformats.org/officeDocument/2006/relationships/image" Target="../media/image86.png"/><Relationship Id="rId9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8478520" cy="6858000"/>
            </a:xfrm>
            <a:custGeom>
              <a:avLst/>
              <a:gdLst/>
              <a:ahLst/>
              <a:cxnLst/>
              <a:rect l="l" t="t" r="r" b="b"/>
              <a:pathLst>
                <a:path w="8478520" h="6858000">
                  <a:moveTo>
                    <a:pt x="4963757" y="6858000"/>
                  </a:moveTo>
                  <a:lnTo>
                    <a:pt x="2505583" y="4399788"/>
                  </a:lnTo>
                  <a:lnTo>
                    <a:pt x="47320" y="6858000"/>
                  </a:lnTo>
                  <a:lnTo>
                    <a:pt x="4963757" y="6858000"/>
                  </a:lnTo>
                  <a:close/>
                </a:path>
                <a:path w="8478520" h="6858000">
                  <a:moveTo>
                    <a:pt x="5427472" y="1263904"/>
                  </a:moveTo>
                  <a:lnTo>
                    <a:pt x="4163504" y="0"/>
                  </a:lnTo>
                  <a:lnTo>
                    <a:pt x="853541" y="0"/>
                  </a:lnTo>
                  <a:lnTo>
                    <a:pt x="0" y="853554"/>
                  </a:lnTo>
                  <a:lnTo>
                    <a:pt x="0" y="1674266"/>
                  </a:lnTo>
                  <a:lnTo>
                    <a:pt x="2508504" y="4182745"/>
                  </a:lnTo>
                  <a:lnTo>
                    <a:pt x="5427472" y="1263904"/>
                  </a:lnTo>
                  <a:close/>
                </a:path>
                <a:path w="8478520" h="6858000">
                  <a:moveTo>
                    <a:pt x="8478012" y="4293362"/>
                  </a:moveTo>
                  <a:lnTo>
                    <a:pt x="5559044" y="1374521"/>
                  </a:lnTo>
                  <a:lnTo>
                    <a:pt x="2640203" y="4293362"/>
                  </a:lnTo>
                  <a:lnTo>
                    <a:pt x="5204815" y="6858000"/>
                  </a:lnTo>
                  <a:lnTo>
                    <a:pt x="5913285" y="6858000"/>
                  </a:lnTo>
                  <a:lnTo>
                    <a:pt x="8478012" y="4293362"/>
                  </a:lnTo>
                  <a:close/>
                </a:path>
              </a:pathLst>
            </a:custGeom>
            <a:solidFill>
              <a:srgbClr val="FFFFFF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38175" y="915670"/>
            <a:ext cx="3933825" cy="1903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9550"/>
              </a:lnSpc>
              <a:spcBef>
                <a:spcPts val="105"/>
              </a:spcBef>
            </a:pPr>
            <a:r>
              <a:rPr sz="8000" spc="-36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r>
              <a:rPr sz="8000" spc="-37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</a:t>
            </a:r>
            <a:r>
              <a:rPr sz="8000" spc="-38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sz="8000" spc="-39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</a:p>
          <a:p>
            <a:pPr marL="26670">
              <a:lnSpc>
                <a:spcPts val="5230"/>
              </a:lnSpc>
            </a:pPr>
            <a:r>
              <a:rPr sz="4400" spc="-37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Г</a:t>
            </a:r>
            <a:r>
              <a:rPr sz="4400" spc="-37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р</a:t>
            </a:r>
            <a:r>
              <a:rPr sz="4400" spc="-37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упп</a:t>
            </a:r>
            <a:r>
              <a:rPr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а</a:t>
            </a:r>
            <a:r>
              <a:rPr sz="4400" spc="-75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 </a:t>
            </a:r>
            <a:r>
              <a:rPr sz="4400" spc="-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к</a:t>
            </a:r>
            <a:r>
              <a:rPr sz="4400" spc="-37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омпани</a:t>
            </a:r>
            <a:r>
              <a:rPr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/>
                <a:cs typeface="Segoe UI Light"/>
              </a:rPr>
              <a:t>й</a:t>
            </a: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42988" y="0"/>
            <a:ext cx="5049011" cy="6857996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xfrm>
            <a:off x="344220" y="6467839"/>
            <a:ext cx="6894780" cy="193643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>
                <a:solidFill>
                  <a:srgbClr val="212A35"/>
                </a:solidFill>
              </a:rPr>
              <a:t>Copyright </a:t>
            </a:r>
            <a:r>
              <a:rPr lang="ru-RU" dirty="0">
                <a:solidFill>
                  <a:srgbClr val="212A35"/>
                </a:solidFill>
              </a:rPr>
              <a:t>©</a:t>
            </a:r>
            <a:r>
              <a:rPr spc="-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20</a:t>
            </a:r>
            <a:r>
              <a:rPr lang="en-US" dirty="0">
                <a:solidFill>
                  <a:srgbClr val="212A35"/>
                </a:solidFill>
              </a:rPr>
              <a:t>21</a:t>
            </a:r>
            <a:r>
              <a:rPr lang="ru-RU" dirty="0">
                <a:solidFill>
                  <a:srgbClr val="212A35"/>
                </a:solidFill>
              </a:rPr>
              <a:t>. </a:t>
            </a:r>
            <a:r>
              <a:rPr spc="-5" dirty="0">
                <a:solidFill>
                  <a:srgbClr val="212A35"/>
                </a:solidFill>
              </a:rPr>
              <a:t>ГК</a:t>
            </a:r>
            <a:r>
              <a:rPr spc="15" dirty="0">
                <a:solidFill>
                  <a:srgbClr val="212A35"/>
                </a:solidFill>
              </a:rPr>
              <a:t> </a:t>
            </a:r>
            <a:r>
              <a:rPr dirty="0">
                <a:solidFill>
                  <a:srgbClr val="212A35"/>
                </a:solidFill>
              </a:rPr>
              <a:t>«ФИНИСТ</a:t>
            </a:r>
            <a:r>
              <a:rPr lang="en-US" dirty="0">
                <a:solidFill>
                  <a:srgbClr val="212A35"/>
                </a:solidFill>
              </a:rPr>
              <a:t>. </a:t>
            </a:r>
            <a:r>
              <a:rPr spc="-5" dirty="0" err="1">
                <a:solidFill>
                  <a:srgbClr val="212A35"/>
                </a:solidFill>
              </a:rPr>
              <a:t>Все</a:t>
            </a:r>
            <a:r>
              <a:rPr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права</a:t>
            </a:r>
            <a:r>
              <a:rPr spc="10" dirty="0">
                <a:solidFill>
                  <a:srgbClr val="212A35"/>
                </a:solidFill>
              </a:rPr>
              <a:t> </a:t>
            </a:r>
            <a:r>
              <a:rPr spc="-5" dirty="0">
                <a:solidFill>
                  <a:srgbClr val="212A35"/>
                </a:solidFill>
              </a:rPr>
              <a:t>защищены.</a:t>
            </a:r>
            <a:r>
              <a:rPr spc="-15" dirty="0">
                <a:solidFill>
                  <a:srgbClr val="212A35"/>
                </a:solidFill>
              </a:rPr>
              <a:t> </a:t>
            </a:r>
            <a:endParaRPr spc="-5" dirty="0">
              <a:solidFill>
                <a:srgbClr val="212A35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4191000"/>
            <a:ext cx="3857725" cy="1752600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639445" y="3886200"/>
            <a:ext cx="1079055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object 8"/>
          <p:cNvSpPr/>
          <p:nvPr/>
        </p:nvSpPr>
        <p:spPr>
          <a:xfrm>
            <a:off x="-2385" y="1125722"/>
            <a:ext cx="4076702" cy="2862999"/>
          </a:xfrm>
          <a:custGeom>
            <a:avLst/>
            <a:gdLst/>
            <a:ahLst/>
            <a:cxnLst/>
            <a:rect l="l" t="t" r="r" b="b"/>
            <a:pathLst>
              <a:path w="6709409" h="4594225">
                <a:moveTo>
                  <a:pt x="6709219" y="0"/>
                </a:moveTo>
                <a:lnTo>
                  <a:pt x="0" y="0"/>
                </a:lnTo>
                <a:lnTo>
                  <a:pt x="0" y="4594100"/>
                </a:lnTo>
                <a:lnTo>
                  <a:pt x="6709219" y="4594100"/>
                </a:lnTo>
                <a:lnTo>
                  <a:pt x="6709219" y="0"/>
                </a:lnTo>
                <a:close/>
              </a:path>
            </a:pathLst>
          </a:custGeom>
          <a:solidFill>
            <a:schemeClr val="accent6">
              <a:lumMod val="75000"/>
              <a:alpha val="74116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8"/>
          <p:cNvSpPr/>
          <p:nvPr/>
        </p:nvSpPr>
        <p:spPr>
          <a:xfrm>
            <a:off x="0" y="1116561"/>
            <a:ext cx="4076702" cy="2862999"/>
          </a:xfrm>
          <a:custGeom>
            <a:avLst/>
            <a:gdLst/>
            <a:ahLst/>
            <a:cxnLst/>
            <a:rect l="l" t="t" r="r" b="b"/>
            <a:pathLst>
              <a:path w="6709409" h="4594225">
                <a:moveTo>
                  <a:pt x="6709219" y="0"/>
                </a:moveTo>
                <a:lnTo>
                  <a:pt x="0" y="0"/>
                </a:lnTo>
                <a:lnTo>
                  <a:pt x="0" y="4594100"/>
                </a:lnTo>
                <a:lnTo>
                  <a:pt x="6709219" y="4594100"/>
                </a:lnTo>
                <a:lnTo>
                  <a:pt x="6709219" y="0"/>
                </a:lnTo>
                <a:close/>
              </a:path>
            </a:pathLst>
          </a:custGeom>
          <a:solidFill>
            <a:schemeClr val="accent6">
              <a:lumMod val="75000"/>
              <a:alpha val="74116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2" name="object 14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7012" y="0"/>
            <a:ext cx="10648188" cy="6857998"/>
          </a:xfrm>
          <a:prstGeom prst="rect">
            <a:avLst/>
          </a:prstGeom>
        </p:spPr>
      </p:pic>
      <p:sp>
        <p:nvSpPr>
          <p:cNvPr id="147" name="object 7"/>
          <p:cNvSpPr/>
          <p:nvPr/>
        </p:nvSpPr>
        <p:spPr>
          <a:xfrm>
            <a:off x="31299" y="18322"/>
            <a:ext cx="12191811" cy="1098239"/>
          </a:xfrm>
          <a:custGeom>
            <a:avLst/>
            <a:gdLst/>
            <a:ahLst/>
            <a:cxnLst/>
            <a:rect l="l" t="t" r="r" b="b"/>
            <a:pathLst>
              <a:path w="20093940" h="2120900">
                <a:moveTo>
                  <a:pt x="0" y="2120354"/>
                </a:moveTo>
                <a:lnTo>
                  <a:pt x="20093629" y="2120354"/>
                </a:lnTo>
                <a:lnTo>
                  <a:pt x="20093629" y="0"/>
                </a:lnTo>
                <a:lnTo>
                  <a:pt x="0" y="0"/>
                </a:lnTo>
                <a:lnTo>
                  <a:pt x="0" y="2120354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object 2"/>
          <p:cNvGrpSpPr/>
          <p:nvPr/>
        </p:nvGrpSpPr>
        <p:grpSpPr>
          <a:xfrm>
            <a:off x="0" y="6477000"/>
            <a:ext cx="8348472" cy="190500"/>
            <a:chOff x="0" y="6477000"/>
            <a:chExt cx="8348472" cy="190500"/>
          </a:xfrm>
        </p:grpSpPr>
        <p:sp>
          <p:nvSpPr>
            <p:cNvPr id="3" name="object 3"/>
            <p:cNvSpPr/>
            <p:nvPr/>
          </p:nvSpPr>
          <p:spPr>
            <a:xfrm>
              <a:off x="0" y="6477000"/>
              <a:ext cx="6975475" cy="190500"/>
            </a:xfrm>
            <a:custGeom>
              <a:avLst/>
              <a:gdLst/>
              <a:ahLst/>
              <a:cxnLst/>
              <a:rect l="l" t="t" r="r" b="b"/>
              <a:pathLst>
                <a:path w="6975475" h="190500">
                  <a:moveTo>
                    <a:pt x="6848348" y="0"/>
                  </a:moveTo>
                  <a:lnTo>
                    <a:pt x="0" y="0"/>
                  </a:lnTo>
                  <a:lnTo>
                    <a:pt x="0" y="190499"/>
                  </a:lnTo>
                  <a:lnTo>
                    <a:pt x="6975348" y="190499"/>
                  </a:lnTo>
                  <a:lnTo>
                    <a:pt x="6848348" y="0"/>
                  </a:lnTo>
                  <a:close/>
                </a:path>
              </a:pathLst>
            </a:custGeom>
            <a:solidFill>
              <a:srgbClr val="FF78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832092" y="6477000"/>
              <a:ext cx="1516380" cy="190500"/>
            </a:xfrm>
            <a:custGeom>
              <a:avLst/>
              <a:gdLst/>
              <a:ahLst/>
              <a:cxnLst/>
              <a:rect l="l" t="t" r="r" b="b"/>
              <a:pathLst>
                <a:path w="1516379" h="190500">
                  <a:moveTo>
                    <a:pt x="1516379" y="0"/>
                  </a:moveTo>
                  <a:lnTo>
                    <a:pt x="0" y="0"/>
                  </a:lnTo>
                  <a:lnTo>
                    <a:pt x="127126" y="190499"/>
                  </a:lnTo>
                  <a:lnTo>
                    <a:pt x="1516379" y="190499"/>
                  </a:lnTo>
                  <a:lnTo>
                    <a:pt x="1516379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2163" y="304800"/>
            <a:ext cx="489227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3200" b="1" dirty="0">
                <a:solidFill>
                  <a:schemeClr val="bg1"/>
                </a:solidFill>
                <a:latin typeface="Segoe UI Light"/>
                <a:cs typeface="Segoe UI Light"/>
              </a:rPr>
              <a:t>Информация о компании</a:t>
            </a:r>
            <a:endParaRPr sz="3200" b="1" dirty="0">
              <a:solidFill>
                <a:schemeClr val="bg1"/>
              </a:solidFill>
              <a:latin typeface="Segoe UI Light"/>
              <a:cs typeface="Segoe UI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22367" y="1885315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26051" y="2344673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716017" y="3261105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716017" y="3731767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723003" y="4197222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679441" y="4626355"/>
            <a:ext cx="3841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" marR="5080" indent="-12700">
              <a:lnSpc>
                <a:spcPct val="100000"/>
              </a:lnSpc>
              <a:spcBef>
                <a:spcPts val="100"/>
              </a:spcBef>
            </a:pPr>
            <a:r>
              <a:rPr sz="1200" b="1" spc="-15" dirty="0">
                <a:solidFill>
                  <a:srgbClr val="FFFFFF"/>
                </a:solidFill>
                <a:latin typeface="Calibri"/>
                <a:cs typeface="Calibri"/>
              </a:rPr>
              <a:t>д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2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10  дней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712970" y="5128386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706492" y="5585866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9847833" y="1885315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9851517" y="2344673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9847833" y="2796032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9841483" y="3261105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9841483" y="3731767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9848850" y="4197222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9820402" y="4626355"/>
            <a:ext cx="3841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" marR="5080" indent="-12700">
              <a:lnSpc>
                <a:spcPct val="100000"/>
              </a:lnSpc>
              <a:spcBef>
                <a:spcPts val="100"/>
              </a:spcBef>
            </a:pPr>
            <a:r>
              <a:rPr sz="1200" b="1" spc="-15" dirty="0">
                <a:solidFill>
                  <a:srgbClr val="FFFFFF"/>
                </a:solidFill>
                <a:latin typeface="Calibri"/>
                <a:cs typeface="Calibri"/>
              </a:rPr>
              <a:t>д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2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10  дней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9838690" y="5128386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9832085" y="5585866"/>
            <a:ext cx="349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7363968" y="1987930"/>
            <a:ext cx="19431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b="1" spc="-5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7306182" y="2344673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7302500" y="2796032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7314945" y="3330955"/>
            <a:ext cx="28130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7308850" y="3801617"/>
            <a:ext cx="29273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7315834" y="4267072"/>
            <a:ext cx="29273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7259573" y="4626355"/>
            <a:ext cx="3841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30-40</a:t>
            </a:r>
            <a:endParaRPr sz="1200">
              <a:latin typeface="Calibri"/>
              <a:cs typeface="Calibri"/>
            </a:endParaRPr>
          </a:p>
          <a:p>
            <a:pPr marL="29209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дней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7305802" y="5198236"/>
            <a:ext cx="29273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10"/>
              </a:lnSpc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7286625" y="5585866"/>
            <a:ext cx="318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ДА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4420361" y="6066231"/>
            <a:ext cx="8540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Оптимальная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7154418" y="6055867"/>
            <a:ext cx="548005" cy="194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100" b="1" spc="5" dirty="0">
                <a:solidFill>
                  <a:srgbClr val="FFFFFF"/>
                </a:solidFill>
                <a:latin typeface="Calibri"/>
                <a:cs typeface="Calibri"/>
              </a:rPr>
              <a:t>ы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100" b="1" spc="-10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endParaRPr sz="1100" dirty="0">
              <a:latin typeface="Calibri"/>
              <a:cs typeface="Calibri"/>
            </a:endParaRPr>
          </a:p>
        </p:txBody>
      </p:sp>
      <p:pic>
        <p:nvPicPr>
          <p:cNvPr id="41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88" y="1101212"/>
            <a:ext cx="12190223" cy="5756787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233" y="3967315"/>
            <a:ext cx="4060768" cy="2878381"/>
          </a:xfrm>
          <a:prstGeom prst="rect">
            <a:avLst/>
          </a:prstGeom>
        </p:spPr>
      </p:pic>
      <p:sp>
        <p:nvSpPr>
          <p:cNvPr id="45" name="object 11"/>
          <p:cNvSpPr/>
          <p:nvPr/>
        </p:nvSpPr>
        <p:spPr>
          <a:xfrm>
            <a:off x="8153400" y="3970399"/>
            <a:ext cx="4038411" cy="2887599"/>
          </a:xfrm>
          <a:custGeom>
            <a:avLst/>
            <a:gdLst/>
            <a:ahLst/>
            <a:cxnLst/>
            <a:rect l="l" t="t" r="r" b="b"/>
            <a:pathLst>
              <a:path w="6672580" h="4594225">
                <a:moveTo>
                  <a:pt x="0" y="4594100"/>
                </a:moveTo>
                <a:lnTo>
                  <a:pt x="6672571" y="4594100"/>
                </a:lnTo>
                <a:lnTo>
                  <a:pt x="6672571" y="0"/>
                </a:lnTo>
                <a:lnTo>
                  <a:pt x="0" y="0"/>
                </a:lnTo>
                <a:lnTo>
                  <a:pt x="0" y="4594100"/>
                </a:lnTo>
                <a:close/>
              </a:path>
            </a:pathLst>
          </a:custGeom>
          <a:solidFill>
            <a:srgbClr val="FFFFFF">
              <a:alpha val="7411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0" name="Рисунок 6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800" y="1089506"/>
            <a:ext cx="4079600" cy="2854652"/>
          </a:xfrm>
          <a:prstGeom prst="rect">
            <a:avLst/>
          </a:prstGeom>
        </p:spPr>
      </p:pic>
      <p:sp>
        <p:nvSpPr>
          <p:cNvPr id="44" name="object 8"/>
          <p:cNvSpPr/>
          <p:nvPr/>
        </p:nvSpPr>
        <p:spPr>
          <a:xfrm>
            <a:off x="4076699" y="1107400"/>
            <a:ext cx="4076702" cy="2862999"/>
          </a:xfrm>
          <a:custGeom>
            <a:avLst/>
            <a:gdLst/>
            <a:ahLst/>
            <a:cxnLst/>
            <a:rect l="l" t="t" r="r" b="b"/>
            <a:pathLst>
              <a:path w="6709409" h="4594225">
                <a:moveTo>
                  <a:pt x="6709219" y="0"/>
                </a:moveTo>
                <a:lnTo>
                  <a:pt x="0" y="0"/>
                </a:lnTo>
                <a:lnTo>
                  <a:pt x="0" y="4594100"/>
                </a:lnTo>
                <a:lnTo>
                  <a:pt x="6709219" y="4594100"/>
                </a:lnTo>
                <a:lnTo>
                  <a:pt x="6709219" y="0"/>
                </a:lnTo>
                <a:close/>
              </a:path>
            </a:pathLst>
          </a:custGeom>
          <a:solidFill>
            <a:srgbClr val="FFFFFF">
              <a:alpha val="7411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4" name="Рисунок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" y="3942386"/>
            <a:ext cx="4095325" cy="2903311"/>
          </a:xfrm>
          <a:prstGeom prst="rect">
            <a:avLst/>
          </a:prstGeom>
        </p:spPr>
      </p:pic>
      <p:sp>
        <p:nvSpPr>
          <p:cNvPr id="51" name="object 14"/>
          <p:cNvSpPr/>
          <p:nvPr/>
        </p:nvSpPr>
        <p:spPr>
          <a:xfrm>
            <a:off x="5526" y="3956540"/>
            <a:ext cx="4068274" cy="2904431"/>
          </a:xfrm>
          <a:custGeom>
            <a:avLst/>
            <a:gdLst/>
            <a:ahLst/>
            <a:cxnLst/>
            <a:rect l="l" t="t" r="r" b="b"/>
            <a:pathLst>
              <a:path w="6709409" h="4589145">
                <a:moveTo>
                  <a:pt x="6709219" y="0"/>
                </a:moveTo>
                <a:lnTo>
                  <a:pt x="0" y="0"/>
                </a:lnTo>
                <a:lnTo>
                  <a:pt x="0" y="4588860"/>
                </a:lnTo>
                <a:lnTo>
                  <a:pt x="6709219" y="4588860"/>
                </a:lnTo>
                <a:lnTo>
                  <a:pt x="6709219" y="0"/>
                </a:lnTo>
                <a:close/>
              </a:path>
            </a:pathLst>
          </a:custGeom>
          <a:solidFill>
            <a:srgbClr val="FFFFFF">
              <a:alpha val="7411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4354718" y="2066756"/>
            <a:ext cx="3483961" cy="1164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685"/>
              </a:spcBef>
            </a:pPr>
            <a:r>
              <a:rPr lang="ru-RU" sz="4800" b="0" spc="1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С 1991</a:t>
            </a:r>
            <a:endParaRPr lang="ru-RU" sz="4800" dirty="0">
              <a:solidFill>
                <a:srgbClr val="2E54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lang="ru-RU" sz="2000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года</a:t>
            </a:r>
            <a:r>
              <a:rPr lang="ru-RU" sz="2000" spc="-2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1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на</a:t>
            </a:r>
            <a:r>
              <a:rPr lang="ru-RU" sz="2000" spc="-2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российском</a:t>
            </a:r>
            <a:r>
              <a:rPr lang="ru-RU" sz="2000" spc="-1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рынке</a:t>
            </a:r>
            <a:endParaRPr lang="ru-RU" sz="2000" dirty="0">
              <a:solidFill>
                <a:srgbClr val="2E54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6" name="Рисунок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39" y="3957717"/>
            <a:ext cx="4072573" cy="2887980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233" y="1101771"/>
            <a:ext cx="4060578" cy="2850386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3" y="1090816"/>
            <a:ext cx="4060402" cy="2853592"/>
          </a:xfrm>
          <a:prstGeom prst="rect">
            <a:avLst/>
          </a:prstGeom>
        </p:spPr>
      </p:pic>
      <p:sp>
        <p:nvSpPr>
          <p:cNvPr id="58" name="object 8"/>
          <p:cNvSpPr/>
          <p:nvPr/>
        </p:nvSpPr>
        <p:spPr>
          <a:xfrm>
            <a:off x="-10671" y="1099401"/>
            <a:ext cx="4076702" cy="2862999"/>
          </a:xfrm>
          <a:custGeom>
            <a:avLst/>
            <a:gdLst/>
            <a:ahLst/>
            <a:cxnLst/>
            <a:rect l="l" t="t" r="r" b="b"/>
            <a:pathLst>
              <a:path w="6709409" h="4594225">
                <a:moveTo>
                  <a:pt x="6709219" y="0"/>
                </a:moveTo>
                <a:lnTo>
                  <a:pt x="0" y="0"/>
                </a:lnTo>
                <a:lnTo>
                  <a:pt x="0" y="4594100"/>
                </a:lnTo>
                <a:lnTo>
                  <a:pt x="6709219" y="4594100"/>
                </a:lnTo>
                <a:lnTo>
                  <a:pt x="6709219" y="0"/>
                </a:lnTo>
                <a:close/>
              </a:path>
            </a:pathLst>
          </a:custGeom>
          <a:solidFill>
            <a:srgbClr val="2E5496">
              <a:alpha val="7411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8"/>
          <p:cNvSpPr/>
          <p:nvPr/>
        </p:nvSpPr>
        <p:spPr>
          <a:xfrm>
            <a:off x="8131233" y="1099401"/>
            <a:ext cx="4060767" cy="2862999"/>
          </a:xfrm>
          <a:custGeom>
            <a:avLst/>
            <a:gdLst/>
            <a:ahLst/>
            <a:cxnLst/>
            <a:rect l="l" t="t" r="r" b="b"/>
            <a:pathLst>
              <a:path w="6709409" h="4594225">
                <a:moveTo>
                  <a:pt x="6709219" y="0"/>
                </a:moveTo>
                <a:lnTo>
                  <a:pt x="0" y="0"/>
                </a:lnTo>
                <a:lnTo>
                  <a:pt x="0" y="4594100"/>
                </a:lnTo>
                <a:lnTo>
                  <a:pt x="6709219" y="4594100"/>
                </a:lnTo>
                <a:lnTo>
                  <a:pt x="6709219" y="0"/>
                </a:lnTo>
                <a:close/>
              </a:path>
            </a:pathLst>
          </a:custGeom>
          <a:solidFill>
            <a:srgbClr val="2E5496">
              <a:alpha val="7411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5"/>
          <p:cNvSpPr txBox="1"/>
          <p:nvPr/>
        </p:nvSpPr>
        <p:spPr>
          <a:xfrm>
            <a:off x="644120" y="1637498"/>
            <a:ext cx="2960543" cy="195630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000" spc="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ОСНОВНАЯ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  <a:p>
            <a:pPr marL="12700">
              <a:lnSpc>
                <a:spcPts val="4115"/>
              </a:lnSpc>
              <a:spcBef>
                <a:spcPts val="35"/>
              </a:spcBef>
            </a:pPr>
            <a:r>
              <a:rPr sz="2000" spc="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СПЕЦИАЛИЗАЦИЯ:</a:t>
            </a:r>
            <a:endParaRPr lang="ru-RU" sz="2000" spc="5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  <a:p>
            <a:pPr marL="12700">
              <a:spcBef>
                <a:spcPts val="35"/>
              </a:spcBef>
            </a:pPr>
            <a:r>
              <a:rPr lang="ru-RU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 Black"/>
              </a:rPr>
              <a:t>банки</a:t>
            </a:r>
          </a:p>
          <a:p>
            <a:pPr marL="12700">
              <a:spcBef>
                <a:spcPts val="35"/>
              </a:spcBef>
            </a:pPr>
            <a:r>
              <a:rPr lang="ru-RU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 Black"/>
              </a:rPr>
              <a:t>и финансовые</a:t>
            </a:r>
          </a:p>
          <a:p>
            <a:pPr marL="12700">
              <a:spcBef>
                <a:spcPts val="35"/>
              </a:spcBef>
            </a:pPr>
            <a:r>
              <a:rPr lang="ru-RU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 Black"/>
              </a:rPr>
              <a:t>компании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 Black"/>
            </a:endParaRPr>
          </a:p>
        </p:txBody>
      </p:sp>
      <p:sp>
        <p:nvSpPr>
          <p:cNvPr id="62" name="object 8"/>
          <p:cNvSpPr/>
          <p:nvPr/>
        </p:nvSpPr>
        <p:spPr>
          <a:xfrm>
            <a:off x="4087415" y="3949788"/>
            <a:ext cx="4065985" cy="2895910"/>
          </a:xfrm>
          <a:custGeom>
            <a:avLst/>
            <a:gdLst/>
            <a:ahLst/>
            <a:cxnLst/>
            <a:rect l="l" t="t" r="r" b="b"/>
            <a:pathLst>
              <a:path w="6709409" h="4594225">
                <a:moveTo>
                  <a:pt x="6709219" y="0"/>
                </a:moveTo>
                <a:lnTo>
                  <a:pt x="0" y="0"/>
                </a:lnTo>
                <a:lnTo>
                  <a:pt x="0" y="4594100"/>
                </a:lnTo>
                <a:lnTo>
                  <a:pt x="6709219" y="4594100"/>
                </a:lnTo>
                <a:lnTo>
                  <a:pt x="6709219" y="0"/>
                </a:lnTo>
                <a:close/>
              </a:path>
            </a:pathLst>
          </a:custGeom>
          <a:solidFill>
            <a:srgbClr val="2E5496">
              <a:alpha val="7411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Прямоугольник 6"/>
          <p:cNvSpPr/>
          <p:nvPr/>
        </p:nvSpPr>
        <p:spPr>
          <a:xfrm>
            <a:off x="8449438" y="2066756"/>
            <a:ext cx="3463793" cy="1164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685"/>
              </a:spcBef>
            </a:pPr>
            <a:r>
              <a:rPr lang="ru-RU" sz="4800" spc="1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120+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клиентов</a:t>
            </a:r>
            <a:r>
              <a:rPr lang="ru-RU" sz="2000" spc="-2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в</a:t>
            </a:r>
            <a:r>
              <a:rPr lang="ru-RU" sz="2000" spc="-2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России</a:t>
            </a:r>
            <a:r>
              <a:rPr lang="ru-RU" sz="2000" spc="-3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и</a:t>
            </a:r>
            <a:r>
              <a:rPr lang="ru-RU" sz="2000" spc="-1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СНГ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77211" y="4800600"/>
            <a:ext cx="3899989" cy="149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685"/>
              </a:spcBef>
            </a:pPr>
            <a:r>
              <a:rPr lang="ru-RU" sz="4800" spc="1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8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  <a:p>
            <a:pPr marL="12700" marR="5080" algn="ctr">
              <a:lnSpc>
                <a:spcPct val="100000"/>
              </a:lnSpc>
              <a:spcBef>
                <a:spcPts val="235"/>
              </a:spcBef>
            </a:pP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центров</a:t>
            </a:r>
            <a:r>
              <a:rPr lang="ru-RU" sz="2000" spc="-1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разработки</a:t>
            </a:r>
            <a:r>
              <a:rPr lang="ru-RU" sz="2000" spc="-2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в</a:t>
            </a:r>
            <a:r>
              <a:rPr lang="ru-RU" sz="2000" spc="-3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РФ</a:t>
            </a:r>
            <a:endParaRPr lang="ru-RU" sz="2000" spc="-15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235"/>
              </a:spcBef>
            </a:pP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и </a:t>
            </a:r>
            <a:r>
              <a:rPr lang="ru-RU" sz="2000" spc="-73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spc="-5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Беларуси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" y="4786460"/>
            <a:ext cx="18408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4800" spc="1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950+</a:t>
            </a:r>
            <a:endParaRPr lang="ru-RU" sz="4800" dirty="0">
              <a:solidFill>
                <a:srgbClr val="2E54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94338" y="5010090"/>
            <a:ext cx="17156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000" b="1" spc="-1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специалистов</a:t>
            </a:r>
            <a:endParaRPr lang="ru-RU" sz="2000" dirty="0">
              <a:solidFill>
                <a:srgbClr val="2E54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9271" y="5529467"/>
            <a:ext cx="2395977" cy="720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51230" marR="5080" indent="-939165" algn="ctr">
              <a:lnSpc>
                <a:spcPct val="100000"/>
              </a:lnSpc>
              <a:spcBef>
                <a:spcPts val="95"/>
              </a:spcBef>
            </a:pPr>
            <a:r>
              <a:rPr lang="ru-RU" sz="2000" b="1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в </a:t>
            </a:r>
            <a:r>
              <a:rPr lang="ru-RU" sz="2000" b="1" spc="-10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области финансов</a:t>
            </a:r>
          </a:p>
          <a:p>
            <a:pPr marL="951230" marR="5080" indent="-939165" algn="ctr">
              <a:lnSpc>
                <a:spcPct val="100000"/>
              </a:lnSpc>
              <a:spcBef>
                <a:spcPts val="95"/>
              </a:spcBef>
            </a:pPr>
            <a:r>
              <a:rPr lang="ru-RU" sz="2000" b="1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и </a:t>
            </a:r>
            <a:r>
              <a:rPr lang="ru-RU" sz="2000" b="1" spc="-73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ru-RU" sz="2000" b="1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технологий</a:t>
            </a:r>
            <a:endParaRPr lang="ru-RU" sz="2000" dirty="0">
              <a:solidFill>
                <a:srgbClr val="2E54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263200" y="4889388"/>
            <a:ext cx="3727766" cy="1371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marR="5080" algn="ctr">
              <a:lnSpc>
                <a:spcPct val="88900"/>
              </a:lnSpc>
              <a:spcBef>
                <a:spcPts val="535"/>
              </a:spcBef>
              <a:tabLst>
                <a:tab pos="1290320" algn="l"/>
              </a:tabLst>
            </a:pPr>
            <a:r>
              <a:rPr lang="ru-RU" sz="2800" b="1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Разработка ПО,</a:t>
            </a:r>
          </a:p>
          <a:p>
            <a:pPr marL="12065" marR="5080" algn="ctr">
              <a:lnSpc>
                <a:spcPct val="88900"/>
              </a:lnSpc>
              <a:spcBef>
                <a:spcPts val="535"/>
              </a:spcBef>
              <a:tabLst>
                <a:tab pos="1290320" algn="l"/>
              </a:tabLst>
            </a:pPr>
            <a:r>
              <a:rPr lang="ru-RU" sz="2800" b="1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Методология,</a:t>
            </a:r>
          </a:p>
          <a:p>
            <a:pPr marL="12065" marR="5080" algn="ctr">
              <a:lnSpc>
                <a:spcPct val="88900"/>
              </a:lnSpc>
              <a:spcBef>
                <a:spcPts val="535"/>
              </a:spcBef>
              <a:tabLst>
                <a:tab pos="1290320" algn="l"/>
              </a:tabLst>
            </a:pPr>
            <a:r>
              <a:rPr lang="ru-RU" sz="2800" b="1" spc="-5" dirty="0">
                <a:solidFill>
                  <a:srgbClr val="2E54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Аудит процессов</a:t>
            </a:r>
            <a:endParaRPr lang="ru-RU" sz="2800" dirty="0">
              <a:solidFill>
                <a:srgbClr val="2E54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807096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3295" y="0"/>
            <a:ext cx="10648188" cy="6857998"/>
          </a:xfrm>
          <a:prstGeom prst="rect">
            <a:avLst/>
          </a:prstGeom>
        </p:spPr>
      </p:pic>
      <p:sp>
        <p:nvSpPr>
          <p:cNvPr id="81" name="object 7"/>
          <p:cNvSpPr/>
          <p:nvPr/>
        </p:nvSpPr>
        <p:spPr>
          <a:xfrm>
            <a:off x="0" y="0"/>
            <a:ext cx="12192000" cy="1098239"/>
          </a:xfrm>
          <a:custGeom>
            <a:avLst/>
            <a:gdLst/>
            <a:ahLst/>
            <a:cxnLst/>
            <a:rect l="l" t="t" r="r" b="b"/>
            <a:pathLst>
              <a:path w="20093940" h="2120900">
                <a:moveTo>
                  <a:pt x="0" y="2120354"/>
                </a:moveTo>
                <a:lnTo>
                  <a:pt x="20093629" y="2120354"/>
                </a:lnTo>
                <a:lnTo>
                  <a:pt x="20093629" y="0"/>
                </a:lnTo>
                <a:lnTo>
                  <a:pt x="0" y="0"/>
                </a:lnTo>
                <a:lnTo>
                  <a:pt x="0" y="2120354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4" name="object 3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743" y="4204710"/>
            <a:ext cx="2306604" cy="49140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1000" y="304800"/>
            <a:ext cx="1150620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dirty="0">
                <a:latin typeface="Segoe UI Light"/>
                <a:cs typeface="Segoe UI Light"/>
              </a:rPr>
              <a:t>Банки и компании, использующие ПО ГК «ФИНИСТ»</a:t>
            </a:r>
            <a:endParaRPr dirty="0">
              <a:latin typeface="Segoe UI Light"/>
              <a:cs typeface="Segoe UI Light"/>
            </a:endParaRPr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6602" y="3776997"/>
            <a:ext cx="1583436" cy="23621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65173" y="2270195"/>
            <a:ext cx="1100719" cy="46984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26631" y="2863084"/>
            <a:ext cx="1600089" cy="71853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99656" y="3963386"/>
            <a:ext cx="1670304" cy="44348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49358" y="2666071"/>
            <a:ext cx="1005838" cy="89706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142515" y="1428425"/>
            <a:ext cx="2162337" cy="530312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601867" y="5763771"/>
            <a:ext cx="2284689" cy="46118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597130" y="4529893"/>
            <a:ext cx="1789550" cy="429436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804114" y="2590800"/>
            <a:ext cx="1501686" cy="1175384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99216" y="3401464"/>
            <a:ext cx="1181321" cy="47482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113053" y="2106169"/>
            <a:ext cx="1670789" cy="378396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188448" y="2143814"/>
            <a:ext cx="1633727" cy="281939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175291" y="4204710"/>
            <a:ext cx="1600200" cy="333790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890110" y="2012206"/>
            <a:ext cx="1551578" cy="336630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728897" y="4837608"/>
            <a:ext cx="1828800" cy="248412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641940" y="5213527"/>
            <a:ext cx="2352907" cy="505970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708567" y="2956396"/>
            <a:ext cx="1830324" cy="352043"/>
          </a:xfrm>
          <a:prstGeom prst="rect">
            <a:avLst/>
          </a:prstGeom>
        </p:spPr>
      </p:pic>
      <p:grpSp>
        <p:nvGrpSpPr>
          <p:cNvPr id="43" name="object 43"/>
          <p:cNvGrpSpPr/>
          <p:nvPr/>
        </p:nvGrpSpPr>
        <p:grpSpPr>
          <a:xfrm>
            <a:off x="0" y="6483096"/>
            <a:ext cx="8364220" cy="190500"/>
            <a:chOff x="0" y="6483096"/>
            <a:chExt cx="8364220" cy="190500"/>
          </a:xfrm>
        </p:grpSpPr>
        <p:sp>
          <p:nvSpPr>
            <p:cNvPr id="44" name="object 44"/>
            <p:cNvSpPr/>
            <p:nvPr/>
          </p:nvSpPr>
          <p:spPr>
            <a:xfrm>
              <a:off x="0" y="6483096"/>
              <a:ext cx="6975475" cy="190500"/>
            </a:xfrm>
            <a:custGeom>
              <a:avLst/>
              <a:gdLst/>
              <a:ahLst/>
              <a:cxnLst/>
              <a:rect l="l" t="t" r="r" b="b"/>
              <a:pathLst>
                <a:path w="6975475" h="190500">
                  <a:moveTo>
                    <a:pt x="6848348" y="0"/>
                  </a:moveTo>
                  <a:lnTo>
                    <a:pt x="0" y="0"/>
                  </a:lnTo>
                  <a:lnTo>
                    <a:pt x="0" y="190499"/>
                  </a:lnTo>
                  <a:lnTo>
                    <a:pt x="6975348" y="190499"/>
                  </a:lnTo>
                  <a:lnTo>
                    <a:pt x="6848348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848856" y="6483096"/>
              <a:ext cx="1515110" cy="190500"/>
            </a:xfrm>
            <a:custGeom>
              <a:avLst/>
              <a:gdLst/>
              <a:ahLst/>
              <a:cxnLst/>
              <a:rect l="l" t="t" r="r" b="b"/>
              <a:pathLst>
                <a:path w="1515109" h="190500">
                  <a:moveTo>
                    <a:pt x="1514855" y="0"/>
                  </a:moveTo>
                  <a:lnTo>
                    <a:pt x="0" y="0"/>
                  </a:lnTo>
                  <a:lnTo>
                    <a:pt x="127000" y="190499"/>
                  </a:lnTo>
                  <a:lnTo>
                    <a:pt x="1514855" y="190499"/>
                  </a:lnTo>
                  <a:lnTo>
                    <a:pt x="1514855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6" name="object 46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99874" y="1492723"/>
            <a:ext cx="1890960" cy="578598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8153400" y="2745971"/>
            <a:ext cx="990600" cy="378229"/>
          </a:xfrm>
          <a:prstGeom prst="rect">
            <a:avLst/>
          </a:prstGeom>
        </p:spPr>
      </p:pic>
      <p:sp>
        <p:nvSpPr>
          <p:cNvPr id="51" name="object 51"/>
          <p:cNvSpPr txBox="1">
            <a:spLocks noGrp="1"/>
          </p:cNvSpPr>
          <p:nvPr>
            <p:ph type="ftr" sz="quarter" idx="5"/>
          </p:nvPr>
        </p:nvSpPr>
        <p:spPr>
          <a:xfrm>
            <a:off x="152400" y="6467839"/>
            <a:ext cx="6756095" cy="193643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lang="ru-RU" dirty="0" err="1"/>
              <a:t>Copyright</a:t>
            </a:r>
            <a:r>
              <a:rPr lang="ru-RU" dirty="0"/>
              <a:t> ©</a:t>
            </a:r>
            <a:r>
              <a:rPr lang="ru-RU" spc="-15" dirty="0"/>
              <a:t> </a:t>
            </a:r>
            <a:r>
              <a:rPr lang="ru-RU" dirty="0"/>
              <a:t>2021. </a:t>
            </a:r>
            <a:r>
              <a:rPr lang="ru-RU" spc="-5" dirty="0"/>
              <a:t>ГК</a:t>
            </a:r>
            <a:r>
              <a:rPr lang="ru-RU" spc="15" dirty="0"/>
              <a:t> </a:t>
            </a:r>
            <a:r>
              <a:rPr lang="ru-RU" dirty="0"/>
              <a:t>«ФИНИСТ». </a:t>
            </a:r>
            <a:r>
              <a:rPr lang="ru-RU" spc="-5" dirty="0"/>
              <a:t>Все</a:t>
            </a:r>
            <a:r>
              <a:rPr lang="ru-RU" dirty="0"/>
              <a:t> </a:t>
            </a:r>
            <a:r>
              <a:rPr lang="ru-RU" spc="-5" dirty="0"/>
              <a:t>права</a:t>
            </a:r>
            <a:r>
              <a:rPr lang="ru-RU" spc="10" dirty="0"/>
              <a:t> </a:t>
            </a:r>
            <a:r>
              <a:rPr lang="ru-RU" spc="-5" dirty="0"/>
              <a:t>защищены.</a:t>
            </a:r>
            <a:r>
              <a:rPr lang="ru-RU" spc="-15" dirty="0"/>
              <a:t> </a:t>
            </a:r>
            <a:endParaRPr lang="ru-RU" spc="-5" dirty="0"/>
          </a:p>
        </p:txBody>
      </p:sp>
      <p:pic>
        <p:nvPicPr>
          <p:cNvPr id="53" name="object 1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377517" y="2183955"/>
            <a:ext cx="2092798" cy="605688"/>
          </a:xfrm>
          <a:prstGeom prst="rect">
            <a:avLst/>
          </a:prstGeom>
        </p:spPr>
      </p:pic>
      <p:pic>
        <p:nvPicPr>
          <p:cNvPr id="82" name="object 21"/>
          <p:cNvPicPr/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23668" y="195370"/>
            <a:ext cx="1414749" cy="707498"/>
          </a:xfrm>
          <a:prstGeom prst="rect">
            <a:avLst/>
          </a:prstGeom>
          <a:noFill/>
          <a:ln>
            <a:noFill/>
          </a:ln>
          <a:effectLst>
            <a:glow rad="38100">
              <a:schemeClr val="bg1">
                <a:alpha val="0"/>
              </a:schemeClr>
            </a:glo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102" y="5160656"/>
            <a:ext cx="1990346" cy="3317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86" y="1342694"/>
            <a:ext cx="1472184" cy="8290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167" y="3350984"/>
            <a:ext cx="2257425" cy="9620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359" y="4587287"/>
            <a:ext cx="1480954" cy="82291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54" y="4794304"/>
            <a:ext cx="2220787" cy="40795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631" y="3480341"/>
            <a:ext cx="2270646" cy="113887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315" y="5443132"/>
            <a:ext cx="1658365" cy="92491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35" y="5374237"/>
            <a:ext cx="940702" cy="864429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885" y="5762852"/>
            <a:ext cx="2295142" cy="56174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831" y="4249086"/>
            <a:ext cx="1778524" cy="62771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732" y="1580330"/>
            <a:ext cx="1518051" cy="98673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836" y="2684796"/>
            <a:ext cx="2615189" cy="38709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854" y="4871287"/>
            <a:ext cx="1602346" cy="691313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881" y="5481232"/>
            <a:ext cx="1191076" cy="1071968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962" y="1431266"/>
            <a:ext cx="1630951" cy="392965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681" y="1431266"/>
            <a:ext cx="2170117" cy="369476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3276600"/>
            <a:ext cx="1939973" cy="4074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41" y="3338268"/>
            <a:ext cx="1494311" cy="888477"/>
          </a:xfrm>
          <a:prstGeom prst="rect">
            <a:avLst/>
          </a:prstGeom>
        </p:spPr>
      </p:pic>
      <p:pic>
        <p:nvPicPr>
          <p:cNvPr id="52" name="object 39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334521" y="2510979"/>
            <a:ext cx="1905000" cy="445417"/>
          </a:xfrm>
          <a:prstGeom prst="rect">
            <a:avLst/>
          </a:prstGeom>
        </p:spPr>
      </p:pic>
      <p:pic>
        <p:nvPicPr>
          <p:cNvPr id="54" name="object 31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526631" y="5556496"/>
            <a:ext cx="1704901" cy="49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8858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Рисунок 135">
            <a:extLst>
              <a:ext uri="{FF2B5EF4-FFF2-40B4-BE49-F238E27FC236}">
                <a16:creationId xmlns="" xmlns:a16="http://schemas.microsoft.com/office/drawing/2014/main" id="{1CDD8EDD-CB55-48E5-B047-CC29F6D3E65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F5597">
                <a:tint val="45000"/>
                <a:satMod val="400000"/>
              </a:srgbClr>
            </a:duotone>
            <a:alphaModFix amt="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77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89" y="-1670153"/>
            <a:ext cx="10647777" cy="10647777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Прямоугольник 202">
            <a:extLst>
              <a:ext uri="{FF2B5EF4-FFF2-40B4-BE49-F238E27FC236}">
                <a16:creationId xmlns="" xmlns:a16="http://schemas.microsoft.com/office/drawing/2014/main" id="{48C0FA45-04D5-48E7-9CFA-E9315E85D028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4" name="object 17">
            <a:extLst>
              <a:ext uri="{FF2B5EF4-FFF2-40B4-BE49-F238E27FC236}">
                <a16:creationId xmlns="" xmlns:a16="http://schemas.microsoft.com/office/drawing/2014/main" id="{BA1C6F3E-7C65-46A1-AE37-B6EB08DBB4B6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4168822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Продукты</a:t>
            </a:r>
          </a:p>
        </p:txBody>
      </p:sp>
      <p:grpSp>
        <p:nvGrpSpPr>
          <p:cNvPr id="164" name="Группа 163">
            <a:extLst>
              <a:ext uri="{FF2B5EF4-FFF2-40B4-BE49-F238E27FC236}">
                <a16:creationId xmlns="" xmlns:a16="http://schemas.microsoft.com/office/drawing/2014/main" id="{B06ABFA6-7DB4-456F-9ABC-879DB4F7930F}"/>
              </a:ext>
            </a:extLst>
          </p:cNvPr>
          <p:cNvGrpSpPr/>
          <p:nvPr/>
        </p:nvGrpSpPr>
        <p:grpSpPr>
          <a:xfrm>
            <a:off x="8646758" y="1476500"/>
            <a:ext cx="1181025" cy="1183479"/>
            <a:chOff x="10313478" y="2322286"/>
            <a:chExt cx="1718865" cy="1722437"/>
          </a:xfrm>
        </p:grpSpPr>
        <p:sp>
          <p:nvSpPr>
            <p:cNvPr id="165" name="Капля 164">
              <a:extLst>
                <a:ext uri="{FF2B5EF4-FFF2-40B4-BE49-F238E27FC236}">
                  <a16:creationId xmlns="" xmlns:a16="http://schemas.microsoft.com/office/drawing/2014/main" id="{C0DF39B4-F489-4DFA-B92D-62EA76B62DBD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6" name="Капля 165">
              <a:extLst>
                <a:ext uri="{FF2B5EF4-FFF2-40B4-BE49-F238E27FC236}">
                  <a16:creationId xmlns="" xmlns:a16="http://schemas.microsoft.com/office/drawing/2014/main" id="{2FC3A1E2-88E8-45E8-9662-5910E00F0045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3" name="Группа 172">
            <a:extLst>
              <a:ext uri="{FF2B5EF4-FFF2-40B4-BE49-F238E27FC236}">
                <a16:creationId xmlns="" xmlns:a16="http://schemas.microsoft.com/office/drawing/2014/main" id="{224B5DBC-BAAE-448D-87C9-16CF6B0586C6}"/>
              </a:ext>
            </a:extLst>
          </p:cNvPr>
          <p:cNvGrpSpPr/>
          <p:nvPr/>
        </p:nvGrpSpPr>
        <p:grpSpPr>
          <a:xfrm>
            <a:off x="8651004" y="3044356"/>
            <a:ext cx="1181025" cy="1183479"/>
            <a:chOff x="10313478" y="2322286"/>
            <a:chExt cx="1718865" cy="1722437"/>
          </a:xfrm>
        </p:grpSpPr>
        <p:sp>
          <p:nvSpPr>
            <p:cNvPr id="174" name="Капля 173">
              <a:extLst>
                <a:ext uri="{FF2B5EF4-FFF2-40B4-BE49-F238E27FC236}">
                  <a16:creationId xmlns="" xmlns:a16="http://schemas.microsoft.com/office/drawing/2014/main" id="{682FD959-92A8-4239-A195-1B10F83DD6B1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Капля 174">
              <a:extLst>
                <a:ext uri="{FF2B5EF4-FFF2-40B4-BE49-F238E27FC236}">
                  <a16:creationId xmlns="" xmlns:a16="http://schemas.microsoft.com/office/drawing/2014/main" id="{0BB260D7-9AFC-47DB-89EE-37FEA8C18ACD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38" name="TextBox 237">
            <a:extLst>
              <a:ext uri="{FF2B5EF4-FFF2-40B4-BE49-F238E27FC236}">
                <a16:creationId xmlns="" xmlns:a16="http://schemas.microsoft.com/office/drawing/2014/main" id="{01C9B7DA-2AAC-48A2-AA7E-A5CFC5091406}"/>
              </a:ext>
            </a:extLst>
          </p:cNvPr>
          <p:cNvSpPr txBox="1"/>
          <p:nvPr/>
        </p:nvSpPr>
        <p:spPr>
          <a:xfrm>
            <a:off x="9984162" y="1584281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b="1" dirty="0">
                <a:solidFill>
                  <a:srgbClr val="D31716"/>
                </a:solidFill>
              </a:rPr>
              <a:t>BPM</a:t>
            </a:r>
            <a:endParaRPr lang="ru-RU" b="1" dirty="0">
              <a:solidFill>
                <a:srgbClr val="D31716"/>
              </a:solidFill>
            </a:endParaRPr>
          </a:p>
        </p:txBody>
      </p:sp>
      <p:sp>
        <p:nvSpPr>
          <p:cNvPr id="239" name="TextBox 238">
            <a:extLst>
              <a:ext uri="{FF2B5EF4-FFF2-40B4-BE49-F238E27FC236}">
                <a16:creationId xmlns="" xmlns:a16="http://schemas.microsoft.com/office/drawing/2014/main" id="{1B90DA25-4251-4DB6-A34A-D5987E7E0E8D}"/>
              </a:ext>
            </a:extLst>
          </p:cNvPr>
          <p:cNvSpPr txBox="1"/>
          <p:nvPr/>
        </p:nvSpPr>
        <p:spPr>
          <a:xfrm>
            <a:off x="9979916" y="1977469"/>
            <a:ext cx="19907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Инструмент для автоматизации 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бизнес-процессов 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="" xmlns:a16="http://schemas.microsoft.com/office/drawing/2014/main" id="{48E51133-44C6-4375-9388-76E93A9440EA}"/>
              </a:ext>
            </a:extLst>
          </p:cNvPr>
          <p:cNvSpPr txBox="1"/>
          <p:nvPr/>
        </p:nvSpPr>
        <p:spPr>
          <a:xfrm>
            <a:off x="9942977" y="4851379"/>
            <a:ext cx="1240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ru-RU" b="1" dirty="0">
                <a:solidFill>
                  <a:srgbClr val="D31716"/>
                </a:solidFill>
              </a:rPr>
              <a:t>СБП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="" xmlns:a16="http://schemas.microsoft.com/office/drawing/2014/main" id="{0F612917-B73F-4355-93A6-5E1A06178043}"/>
              </a:ext>
            </a:extLst>
          </p:cNvPr>
          <p:cNvSpPr txBox="1"/>
          <p:nvPr/>
        </p:nvSpPr>
        <p:spPr>
          <a:xfrm>
            <a:off x="9953787" y="5269785"/>
            <a:ext cx="20514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Взаимодействие с</a:t>
            </a:r>
            <a:r>
              <a:rPr lang="ru-RU" sz="1400" b="1" dirty="0">
                <a:solidFill>
                  <a:srgbClr val="D31716"/>
                </a:solidFill>
              </a:rPr>
              <a:t> </a:t>
            </a:r>
          </a:p>
          <a:p>
            <a:r>
              <a:rPr lang="ru-RU" sz="1400" b="1" dirty="0">
                <a:solidFill>
                  <a:srgbClr val="D31716"/>
                </a:solidFill>
              </a:rPr>
              <a:t>С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истемой </a:t>
            </a:r>
            <a:r>
              <a:rPr lang="ru-RU" sz="1400" b="1" dirty="0">
                <a:solidFill>
                  <a:srgbClr val="D31716"/>
                </a:solidFill>
              </a:rPr>
              <a:t>Б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ыстрых </a:t>
            </a:r>
            <a:r>
              <a:rPr lang="ru-RU" sz="1400" b="1" dirty="0">
                <a:solidFill>
                  <a:srgbClr val="D31716"/>
                </a:solidFill>
              </a:rPr>
              <a:t>П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латежей</a:t>
            </a:r>
            <a:endParaRPr lang="ru-RU" sz="1400" b="1" dirty="0">
              <a:solidFill>
                <a:srgbClr val="D31716"/>
              </a:solidFill>
            </a:endParaRPr>
          </a:p>
        </p:txBody>
      </p:sp>
      <p:sp>
        <p:nvSpPr>
          <p:cNvPr id="246" name="TextBox 245">
            <a:extLst>
              <a:ext uri="{FF2B5EF4-FFF2-40B4-BE49-F238E27FC236}">
                <a16:creationId xmlns="" xmlns:a16="http://schemas.microsoft.com/office/drawing/2014/main" id="{1DAC03A5-70FB-4DFB-97B3-814831E98BF1}"/>
              </a:ext>
            </a:extLst>
          </p:cNvPr>
          <p:cNvSpPr txBox="1"/>
          <p:nvPr/>
        </p:nvSpPr>
        <p:spPr>
          <a:xfrm>
            <a:off x="9952416" y="3162720"/>
            <a:ext cx="22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47" name="TextBox 246">
            <a:extLst>
              <a:ext uri="{FF2B5EF4-FFF2-40B4-BE49-F238E27FC236}">
                <a16:creationId xmlns="" xmlns:a16="http://schemas.microsoft.com/office/drawing/2014/main" id="{CB9461E9-2BF5-4EAE-91BF-B99DA9CB7213}"/>
              </a:ext>
            </a:extLst>
          </p:cNvPr>
          <p:cNvSpPr txBox="1"/>
          <p:nvPr/>
        </p:nvSpPr>
        <p:spPr>
          <a:xfrm>
            <a:off x="9953787" y="3583236"/>
            <a:ext cx="21866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</a:t>
            </a:r>
            <a:r>
              <a:rPr lang="ru-RU" sz="1400" b="1" dirty="0">
                <a:solidFill>
                  <a:srgbClr val="D31716"/>
                </a:solidFill>
              </a:rPr>
              <a:t>управления 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</a:t>
            </a:r>
            <a:r>
              <a:rPr lang="ru-RU" sz="1400" b="1" dirty="0">
                <a:solidFill>
                  <a:srgbClr val="D31716"/>
                </a:solidFill>
              </a:rPr>
              <a:t>рисками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</a:t>
            </a:r>
          </a:p>
        </p:txBody>
      </p:sp>
      <p:pic>
        <p:nvPicPr>
          <p:cNvPr id="7" name="Рисунок 6" descr="Восклицательный знак">
            <a:extLst>
              <a:ext uri="{FF2B5EF4-FFF2-40B4-BE49-F238E27FC236}">
                <a16:creationId xmlns="" xmlns:a16="http://schemas.microsoft.com/office/drawing/2014/main" id="{30AE2523-CCCA-4040-BCBC-2240BD1D37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59539" y="3337538"/>
            <a:ext cx="380161" cy="380161"/>
          </a:xfrm>
          <a:prstGeom prst="rect">
            <a:avLst/>
          </a:prstGeom>
        </p:spPr>
      </p:pic>
      <p:pic>
        <p:nvPicPr>
          <p:cNvPr id="9" name="Рисунок 8" descr="Огонь">
            <a:extLst>
              <a:ext uri="{FF2B5EF4-FFF2-40B4-BE49-F238E27FC236}">
                <a16:creationId xmlns="" xmlns:a16="http://schemas.microsoft.com/office/drawing/2014/main" id="{3AFBAA7C-2C7E-4B67-87FD-9E3928690A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820258" y="3335075"/>
            <a:ext cx="369332" cy="369332"/>
          </a:xfrm>
          <a:prstGeom prst="rect">
            <a:avLst/>
          </a:prstGeom>
        </p:spPr>
      </p:pic>
      <p:pic>
        <p:nvPicPr>
          <p:cNvPr id="11" name="Рисунок 10" descr="Офисный работник">
            <a:extLst>
              <a:ext uri="{FF2B5EF4-FFF2-40B4-BE49-F238E27FC236}">
                <a16:creationId xmlns="" xmlns:a16="http://schemas.microsoft.com/office/drawing/2014/main" id="{3F3DF6D9-CA81-4F35-BF89-A68B029B0D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924968" y="3327814"/>
            <a:ext cx="646332" cy="646332"/>
          </a:xfrm>
          <a:prstGeom prst="rect">
            <a:avLst/>
          </a:prstGeom>
        </p:spPr>
      </p:pic>
      <p:pic>
        <p:nvPicPr>
          <p:cNvPr id="33" name="Рисунок 32" descr="Блок-схема">
            <a:extLst>
              <a:ext uri="{FF2B5EF4-FFF2-40B4-BE49-F238E27FC236}">
                <a16:creationId xmlns="" xmlns:a16="http://schemas.microsoft.com/office/drawing/2014/main" id="{E106710A-0313-4E89-B7C4-FD6D3980860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881959" y="1697833"/>
            <a:ext cx="725394" cy="725394"/>
          </a:xfrm>
          <a:prstGeom prst="rect">
            <a:avLst/>
          </a:prstGeom>
        </p:spPr>
      </p:pic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1B779CE9-649E-465D-A528-515125B9AEFB}"/>
              </a:ext>
            </a:extLst>
          </p:cNvPr>
          <p:cNvSpPr/>
          <p:nvPr/>
        </p:nvSpPr>
        <p:spPr>
          <a:xfrm rot="18873781">
            <a:off x="9031226" y="1823400"/>
            <a:ext cx="272721" cy="75480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>
            <a:extLst>
              <a:ext uri="{FF2B5EF4-FFF2-40B4-BE49-F238E27FC236}">
                <a16:creationId xmlns="" xmlns:a16="http://schemas.microsoft.com/office/drawing/2014/main" id="{E05846EA-727D-47E0-8C65-57F8FAE11A10}"/>
              </a:ext>
            </a:extLst>
          </p:cNvPr>
          <p:cNvSpPr/>
          <p:nvPr/>
        </p:nvSpPr>
        <p:spPr>
          <a:xfrm>
            <a:off x="9222014" y="1666298"/>
            <a:ext cx="139618" cy="139618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Овал 110">
            <a:extLst>
              <a:ext uri="{FF2B5EF4-FFF2-40B4-BE49-F238E27FC236}">
                <a16:creationId xmlns="" xmlns:a16="http://schemas.microsoft.com/office/drawing/2014/main" id="{E4D7C303-EB25-4ED2-868D-A6E6F425DD30}"/>
              </a:ext>
            </a:extLst>
          </p:cNvPr>
          <p:cNvSpPr/>
          <p:nvPr/>
        </p:nvSpPr>
        <p:spPr>
          <a:xfrm>
            <a:off x="8999450" y="1886191"/>
            <a:ext cx="139618" cy="139618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Рисунок 34" descr="Гаечный ключ">
            <a:extLst>
              <a:ext uri="{FF2B5EF4-FFF2-40B4-BE49-F238E27FC236}">
                <a16:creationId xmlns="" xmlns:a16="http://schemas.microsoft.com/office/drawing/2014/main" id="{9A8630C4-0674-49DB-896B-B573D35D42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995474" y="1661518"/>
            <a:ext cx="369333" cy="369333"/>
          </a:xfrm>
          <a:prstGeom prst="rect">
            <a:avLst/>
          </a:prstGeom>
        </p:spPr>
      </p:pic>
      <p:grpSp>
        <p:nvGrpSpPr>
          <p:cNvPr id="79" name="Группа 78">
            <a:extLst>
              <a:ext uri="{FF2B5EF4-FFF2-40B4-BE49-F238E27FC236}">
                <a16:creationId xmlns="" xmlns:a16="http://schemas.microsoft.com/office/drawing/2014/main" id="{B92BE5A6-5371-4823-9973-3D103BBF1889}"/>
              </a:ext>
            </a:extLst>
          </p:cNvPr>
          <p:cNvGrpSpPr/>
          <p:nvPr/>
        </p:nvGrpSpPr>
        <p:grpSpPr>
          <a:xfrm>
            <a:off x="4516899" y="1476500"/>
            <a:ext cx="1181025" cy="1183479"/>
            <a:chOff x="10313478" y="2322286"/>
            <a:chExt cx="1718865" cy="1722437"/>
          </a:xfrm>
          <a:solidFill>
            <a:srgbClr val="8FAADC"/>
          </a:solidFill>
        </p:grpSpPr>
        <p:sp>
          <p:nvSpPr>
            <p:cNvPr id="80" name="Капля 79">
              <a:extLst>
                <a:ext uri="{FF2B5EF4-FFF2-40B4-BE49-F238E27FC236}">
                  <a16:creationId xmlns="" xmlns:a16="http://schemas.microsoft.com/office/drawing/2014/main" id="{9A91F126-5F4B-4D24-9B80-112B0FB5ACE6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Капля 80">
              <a:extLst>
                <a:ext uri="{FF2B5EF4-FFF2-40B4-BE49-F238E27FC236}">
                  <a16:creationId xmlns="" xmlns:a16="http://schemas.microsoft.com/office/drawing/2014/main" id="{27BC1096-2668-448F-9F7E-582C2249A097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2" name="Группа 81">
            <a:extLst>
              <a:ext uri="{FF2B5EF4-FFF2-40B4-BE49-F238E27FC236}">
                <a16:creationId xmlns="" xmlns:a16="http://schemas.microsoft.com/office/drawing/2014/main" id="{169F2F47-F1C5-428A-AC80-0CA7B8F07862}"/>
              </a:ext>
            </a:extLst>
          </p:cNvPr>
          <p:cNvGrpSpPr/>
          <p:nvPr/>
        </p:nvGrpSpPr>
        <p:grpSpPr>
          <a:xfrm>
            <a:off x="4524577" y="3037427"/>
            <a:ext cx="1181025" cy="1183479"/>
            <a:chOff x="10313478" y="2322286"/>
            <a:chExt cx="1718865" cy="1722437"/>
          </a:xfrm>
        </p:grpSpPr>
        <p:sp>
          <p:nvSpPr>
            <p:cNvPr id="83" name="Капля 82">
              <a:extLst>
                <a:ext uri="{FF2B5EF4-FFF2-40B4-BE49-F238E27FC236}">
                  <a16:creationId xmlns="" xmlns:a16="http://schemas.microsoft.com/office/drawing/2014/main" id="{C623E303-C001-4266-BE1F-87930E8047EF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Капля 83">
              <a:extLst>
                <a:ext uri="{FF2B5EF4-FFF2-40B4-BE49-F238E27FC236}">
                  <a16:creationId xmlns="" xmlns:a16="http://schemas.microsoft.com/office/drawing/2014/main" id="{9F75D0E6-7444-4C5D-9CEB-65B9D2D61837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5" name="Группа 84">
            <a:extLst>
              <a:ext uri="{FF2B5EF4-FFF2-40B4-BE49-F238E27FC236}">
                <a16:creationId xmlns="" xmlns:a16="http://schemas.microsoft.com/office/drawing/2014/main" id="{0AE2CFD3-E86A-4F76-81D3-54729573C0CE}"/>
              </a:ext>
            </a:extLst>
          </p:cNvPr>
          <p:cNvGrpSpPr/>
          <p:nvPr/>
        </p:nvGrpSpPr>
        <p:grpSpPr>
          <a:xfrm>
            <a:off x="4520633" y="4674417"/>
            <a:ext cx="1181025" cy="1183479"/>
            <a:chOff x="10313478" y="2322286"/>
            <a:chExt cx="1718865" cy="1722437"/>
          </a:xfrm>
        </p:grpSpPr>
        <p:sp>
          <p:nvSpPr>
            <p:cNvPr id="86" name="Капля 85">
              <a:extLst>
                <a:ext uri="{FF2B5EF4-FFF2-40B4-BE49-F238E27FC236}">
                  <a16:creationId xmlns="" xmlns:a16="http://schemas.microsoft.com/office/drawing/2014/main" id="{D6B316CC-E540-46AB-B567-7CB6AB482156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Капля 86">
              <a:extLst>
                <a:ext uri="{FF2B5EF4-FFF2-40B4-BE49-F238E27FC236}">
                  <a16:creationId xmlns="" xmlns:a16="http://schemas.microsoft.com/office/drawing/2014/main" id="{A6256853-E7F3-4028-B904-4F5158461601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="" xmlns:a16="http://schemas.microsoft.com/office/drawing/2014/main" id="{42B7EC6D-9919-4063-857D-C75D4173DC8C}"/>
              </a:ext>
            </a:extLst>
          </p:cNvPr>
          <p:cNvSpPr txBox="1"/>
          <p:nvPr/>
        </p:nvSpPr>
        <p:spPr>
          <a:xfrm>
            <a:off x="5818609" y="1622619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b="1" dirty="0">
                <a:solidFill>
                  <a:srgbClr val="D31716"/>
                </a:solidFill>
              </a:rPr>
              <a:t>CRM</a:t>
            </a:r>
            <a:endParaRPr lang="ru-RU" b="1" dirty="0">
              <a:solidFill>
                <a:srgbClr val="D31716"/>
              </a:solidFill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2E6AEC33-C012-4D41-8A8E-1B9F7338E75F}"/>
              </a:ext>
            </a:extLst>
          </p:cNvPr>
          <p:cNvSpPr txBox="1"/>
          <p:nvPr/>
        </p:nvSpPr>
        <p:spPr>
          <a:xfrm>
            <a:off x="5819980" y="2000005"/>
            <a:ext cx="21737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</a:t>
            </a:r>
            <a:r>
              <a:rPr lang="ru-RU" sz="1400" b="1" dirty="0">
                <a:solidFill>
                  <a:srgbClr val="D31716"/>
                </a:solidFill>
              </a:rPr>
              <a:t>управления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взаимоотношениями 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 </a:t>
            </a:r>
            <a:r>
              <a:rPr lang="ru-RU" sz="1400" b="1" dirty="0">
                <a:solidFill>
                  <a:srgbClr val="D31716"/>
                </a:solidFill>
              </a:rPr>
              <a:t>Клиентами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="" xmlns:a16="http://schemas.microsoft.com/office/drawing/2014/main" id="{02906467-24C0-409E-A818-607991AFDFE7}"/>
              </a:ext>
            </a:extLst>
          </p:cNvPr>
          <p:cNvSpPr txBox="1"/>
          <p:nvPr/>
        </p:nvSpPr>
        <p:spPr>
          <a:xfrm>
            <a:off x="5838107" y="3229622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b="1" dirty="0">
                <a:solidFill>
                  <a:srgbClr val="D31716"/>
                </a:solidFill>
              </a:rPr>
              <a:t>Retail</a:t>
            </a:r>
            <a:endParaRPr lang="ru-RU" b="1" dirty="0">
              <a:solidFill>
                <a:srgbClr val="D31716"/>
              </a:solidFill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="" xmlns:a16="http://schemas.microsoft.com/office/drawing/2014/main" id="{34F42DDC-F154-4FEC-9FE2-6B19D3A13C63}"/>
              </a:ext>
            </a:extLst>
          </p:cNvPr>
          <p:cNvSpPr txBox="1"/>
          <p:nvPr/>
        </p:nvSpPr>
        <p:spPr>
          <a:xfrm>
            <a:off x="5838107" y="3650872"/>
            <a:ext cx="1815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Классическая Фронт-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end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с возможностью бухгалтерского учета</a:t>
            </a:r>
            <a:endParaRPr lang="ru-RU" sz="1400" b="1" dirty="0">
              <a:solidFill>
                <a:srgbClr val="D31716"/>
              </a:solidFill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363B8332-3B3E-4DA5-9135-6F031D7D58E4}"/>
              </a:ext>
            </a:extLst>
          </p:cNvPr>
          <p:cNvSpPr txBox="1"/>
          <p:nvPr/>
        </p:nvSpPr>
        <p:spPr>
          <a:xfrm>
            <a:off x="5816067" y="4804422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b="1" dirty="0">
                <a:solidFill>
                  <a:srgbClr val="D31716"/>
                </a:solidFill>
              </a:rPr>
              <a:t>Report</a:t>
            </a:r>
            <a:endParaRPr lang="ru-RU" b="1" dirty="0">
              <a:solidFill>
                <a:srgbClr val="D31716"/>
              </a:solidFill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="" xmlns:a16="http://schemas.microsoft.com/office/drawing/2014/main" id="{17D8B509-294D-494F-95EF-2E201E9CFD5C}"/>
              </a:ext>
            </a:extLst>
          </p:cNvPr>
          <p:cNvSpPr txBox="1"/>
          <p:nvPr/>
        </p:nvSpPr>
        <p:spPr>
          <a:xfrm>
            <a:off x="5842270" y="5224947"/>
            <a:ext cx="22340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подготовки </a:t>
            </a:r>
            <a:r>
              <a:rPr lang="ru-RU" sz="1400" b="1" dirty="0">
                <a:solidFill>
                  <a:srgbClr val="D31716"/>
                </a:solidFill>
              </a:rPr>
              <a:t>финансовой отчетности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на основе внешних и внутренних источников данных</a:t>
            </a:r>
            <a:endParaRPr lang="ru-RU" sz="1400" dirty="0">
              <a:solidFill>
                <a:srgbClr val="D31716"/>
              </a:solidFill>
            </a:endParaRPr>
          </a:p>
        </p:txBody>
      </p:sp>
      <p:grpSp>
        <p:nvGrpSpPr>
          <p:cNvPr id="99" name="Группа 98">
            <a:extLst>
              <a:ext uri="{FF2B5EF4-FFF2-40B4-BE49-F238E27FC236}">
                <a16:creationId xmlns="" xmlns:a16="http://schemas.microsoft.com/office/drawing/2014/main" id="{7A4B5A80-E7F2-4108-98AF-F7C7D352F50A}"/>
              </a:ext>
            </a:extLst>
          </p:cNvPr>
          <p:cNvGrpSpPr/>
          <p:nvPr/>
        </p:nvGrpSpPr>
        <p:grpSpPr>
          <a:xfrm>
            <a:off x="288093" y="1469800"/>
            <a:ext cx="1181025" cy="1183479"/>
            <a:chOff x="10313478" y="2322286"/>
            <a:chExt cx="1718865" cy="1722437"/>
          </a:xfrm>
        </p:grpSpPr>
        <p:sp>
          <p:nvSpPr>
            <p:cNvPr id="101" name="Капля 100">
              <a:extLst>
                <a:ext uri="{FF2B5EF4-FFF2-40B4-BE49-F238E27FC236}">
                  <a16:creationId xmlns="" xmlns:a16="http://schemas.microsoft.com/office/drawing/2014/main" id="{94EB0239-E702-47C7-9DD7-668ADEFFD24B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Капля 101">
              <a:extLst>
                <a:ext uri="{FF2B5EF4-FFF2-40B4-BE49-F238E27FC236}">
                  <a16:creationId xmlns="" xmlns:a16="http://schemas.microsoft.com/office/drawing/2014/main" id="{A18CEBF5-966A-4E06-9718-4B15C224F693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4" name="Группа 103">
            <a:extLst>
              <a:ext uri="{FF2B5EF4-FFF2-40B4-BE49-F238E27FC236}">
                <a16:creationId xmlns="" xmlns:a16="http://schemas.microsoft.com/office/drawing/2014/main" id="{D5E0D9B2-56AA-42F1-9F92-897B20876026}"/>
              </a:ext>
            </a:extLst>
          </p:cNvPr>
          <p:cNvGrpSpPr/>
          <p:nvPr/>
        </p:nvGrpSpPr>
        <p:grpSpPr>
          <a:xfrm>
            <a:off x="292339" y="3027850"/>
            <a:ext cx="1181025" cy="1183479"/>
            <a:chOff x="10313478" y="2322286"/>
            <a:chExt cx="1718865" cy="1722437"/>
          </a:xfrm>
        </p:grpSpPr>
        <p:sp>
          <p:nvSpPr>
            <p:cNvPr id="105" name="Капля 104">
              <a:extLst>
                <a:ext uri="{FF2B5EF4-FFF2-40B4-BE49-F238E27FC236}">
                  <a16:creationId xmlns="" xmlns:a16="http://schemas.microsoft.com/office/drawing/2014/main" id="{49479587-5126-487D-96A3-ECCA777D5045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Капля 105">
              <a:extLst>
                <a:ext uri="{FF2B5EF4-FFF2-40B4-BE49-F238E27FC236}">
                  <a16:creationId xmlns="" xmlns:a16="http://schemas.microsoft.com/office/drawing/2014/main" id="{1FE8D2BC-C28E-459C-8B49-D7111A94B51A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7" name="Группа 106">
            <a:extLst>
              <a:ext uri="{FF2B5EF4-FFF2-40B4-BE49-F238E27FC236}">
                <a16:creationId xmlns="" xmlns:a16="http://schemas.microsoft.com/office/drawing/2014/main" id="{CC628A48-C091-48FF-AABF-B9378042999E}"/>
              </a:ext>
            </a:extLst>
          </p:cNvPr>
          <p:cNvGrpSpPr/>
          <p:nvPr/>
        </p:nvGrpSpPr>
        <p:grpSpPr>
          <a:xfrm>
            <a:off x="292339" y="4674008"/>
            <a:ext cx="1181025" cy="1183479"/>
            <a:chOff x="10313478" y="2322286"/>
            <a:chExt cx="1718865" cy="1722437"/>
          </a:xfrm>
          <a:solidFill>
            <a:srgbClr val="8FAADC"/>
          </a:solidFill>
        </p:grpSpPr>
        <p:sp>
          <p:nvSpPr>
            <p:cNvPr id="108" name="Капля 107">
              <a:extLst>
                <a:ext uri="{FF2B5EF4-FFF2-40B4-BE49-F238E27FC236}">
                  <a16:creationId xmlns="" xmlns:a16="http://schemas.microsoft.com/office/drawing/2014/main" id="{C014287C-CAE5-4DEC-A366-370A23C43109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9" name="Капля 108">
              <a:extLst>
                <a:ext uri="{FF2B5EF4-FFF2-40B4-BE49-F238E27FC236}">
                  <a16:creationId xmlns="" xmlns:a16="http://schemas.microsoft.com/office/drawing/2014/main" id="{24602E82-421C-4C5D-9B29-B8564E6EB8B9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12" name="Рисунок 111" descr="Банк">
            <a:extLst>
              <a:ext uri="{FF2B5EF4-FFF2-40B4-BE49-F238E27FC236}">
                <a16:creationId xmlns="" xmlns:a16="http://schemas.microsoft.com/office/drawing/2014/main" id="{72CB5516-3185-4F0E-952C-C0D460AFE58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77156" y="4812997"/>
            <a:ext cx="811353" cy="811353"/>
          </a:xfrm>
          <a:prstGeom prst="rect">
            <a:avLst/>
          </a:prstGeom>
        </p:spPr>
      </p:pic>
      <p:grpSp>
        <p:nvGrpSpPr>
          <p:cNvPr id="113" name="Группа 112">
            <a:extLst>
              <a:ext uri="{FF2B5EF4-FFF2-40B4-BE49-F238E27FC236}">
                <a16:creationId xmlns="" xmlns:a16="http://schemas.microsoft.com/office/drawing/2014/main" id="{187751C8-D407-436D-BC7B-EA663DB5C8FA}"/>
              </a:ext>
            </a:extLst>
          </p:cNvPr>
          <p:cNvGrpSpPr/>
          <p:nvPr/>
        </p:nvGrpSpPr>
        <p:grpSpPr>
          <a:xfrm>
            <a:off x="467461" y="1698268"/>
            <a:ext cx="912851" cy="784208"/>
            <a:chOff x="4727817" y="1578819"/>
            <a:chExt cx="1064400" cy="914400"/>
          </a:xfrm>
        </p:grpSpPr>
        <p:pic>
          <p:nvPicPr>
            <p:cNvPr id="114" name="Рисунок 113" descr="Планшет">
              <a:extLst>
                <a:ext uri="{FF2B5EF4-FFF2-40B4-BE49-F238E27FC236}">
                  <a16:creationId xmlns="" xmlns:a16="http://schemas.microsoft.com/office/drawing/2014/main" id="{F7D168B7-1CF5-4F2D-A35E-04A81B11D3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4727817" y="1578819"/>
              <a:ext cx="914400" cy="914400"/>
            </a:xfrm>
            <a:prstGeom prst="rect">
              <a:avLst/>
            </a:prstGeom>
          </p:spPr>
        </p:pic>
        <p:sp>
          <p:nvSpPr>
            <p:cNvPr id="137" name="Прямоугольник 136">
              <a:extLst>
                <a:ext uri="{FF2B5EF4-FFF2-40B4-BE49-F238E27FC236}">
                  <a16:creationId xmlns="" xmlns:a16="http://schemas.microsoft.com/office/drawing/2014/main" id="{39DC2152-3B9B-4035-AB98-9F4734A383E7}"/>
                </a:ext>
              </a:extLst>
            </p:cNvPr>
            <p:cNvSpPr/>
            <p:nvPr/>
          </p:nvSpPr>
          <p:spPr>
            <a:xfrm>
              <a:off x="5401799" y="1921392"/>
              <a:ext cx="227718" cy="449397"/>
            </a:xfrm>
            <a:prstGeom prst="rect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8" name="Рисунок 137" descr="Смартфон">
              <a:extLst>
                <a:ext uri="{FF2B5EF4-FFF2-40B4-BE49-F238E27FC236}">
                  <a16:creationId xmlns="" xmlns:a16="http://schemas.microsoft.com/office/drawing/2014/main" id="{CB549B6B-BFF0-4532-B469-1464E8D96E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5264023" y="1878819"/>
              <a:ext cx="528194" cy="528194"/>
            </a:xfrm>
            <a:prstGeom prst="rect">
              <a:avLst/>
            </a:prstGeom>
          </p:spPr>
        </p:pic>
      </p:grpSp>
      <p:sp>
        <p:nvSpPr>
          <p:cNvPr id="139" name="TextBox 138">
            <a:extLst>
              <a:ext uri="{FF2B5EF4-FFF2-40B4-BE49-F238E27FC236}">
                <a16:creationId xmlns="" xmlns:a16="http://schemas.microsoft.com/office/drawing/2014/main" id="{5842B139-35F8-4FC3-A1EE-0A33AA7CF9C4}"/>
              </a:ext>
            </a:extLst>
          </p:cNvPr>
          <p:cNvSpPr txBox="1"/>
          <p:nvPr/>
        </p:nvSpPr>
        <p:spPr>
          <a:xfrm>
            <a:off x="1559052" y="1638942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ru-RU" b="1" dirty="0">
                <a:solidFill>
                  <a:srgbClr val="D31716"/>
                </a:solidFill>
              </a:rPr>
              <a:t>ДБО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="" xmlns:a16="http://schemas.microsoft.com/office/drawing/2014/main" id="{FD0BC136-1000-493C-8E56-75CC2ACD8556}"/>
              </a:ext>
            </a:extLst>
          </p:cNvPr>
          <p:cNvSpPr txBox="1"/>
          <p:nvPr/>
        </p:nvSpPr>
        <p:spPr>
          <a:xfrm>
            <a:off x="1562309" y="2028203"/>
            <a:ext cx="29665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D31716"/>
                </a:solidFill>
              </a:rPr>
              <a:t>Д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истанционное </a:t>
            </a:r>
            <a:r>
              <a:rPr lang="ru-RU" sz="1400" b="1" dirty="0">
                <a:solidFill>
                  <a:srgbClr val="D31716"/>
                </a:solidFill>
              </a:rPr>
              <a:t>Б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анковское </a:t>
            </a:r>
            <a:r>
              <a:rPr lang="ru-RU" sz="1400" b="1" dirty="0">
                <a:solidFill>
                  <a:srgbClr val="D31716"/>
                </a:solidFill>
              </a:rPr>
              <a:t>О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бслуживание 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для </a:t>
            </a:r>
            <a:r>
              <a:rPr lang="ru-RU" sz="1400" b="1" dirty="0">
                <a:solidFill>
                  <a:srgbClr val="D31716"/>
                </a:solidFill>
              </a:rPr>
              <a:t>юридических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и </a:t>
            </a:r>
            <a:r>
              <a:rPr lang="ru-RU" sz="1400" b="1" dirty="0">
                <a:solidFill>
                  <a:srgbClr val="D31716"/>
                </a:solidFill>
              </a:rPr>
              <a:t>физических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r>
              <a:rPr lang="ru-RU" sz="1400" b="1" dirty="0">
                <a:solidFill>
                  <a:srgbClr val="D31716"/>
                </a:solidFill>
              </a:rPr>
              <a:t>лиц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с мобильным приложением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="" xmlns:a16="http://schemas.microsoft.com/office/drawing/2014/main" id="{10B8A74D-63F0-4D3A-8CAC-2D24FF0EE4A6}"/>
              </a:ext>
            </a:extLst>
          </p:cNvPr>
          <p:cNvSpPr txBox="1"/>
          <p:nvPr/>
        </p:nvSpPr>
        <p:spPr>
          <a:xfrm>
            <a:off x="1559052" y="3228339"/>
            <a:ext cx="199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b="1" dirty="0">
                <a:solidFill>
                  <a:srgbClr val="D31716"/>
                </a:solidFill>
              </a:rPr>
              <a:t>Bank</a:t>
            </a:r>
            <a:endParaRPr lang="ru-RU" b="1" dirty="0">
              <a:solidFill>
                <a:srgbClr val="D31716"/>
              </a:solidFill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="" xmlns:a16="http://schemas.microsoft.com/office/drawing/2014/main" id="{AE236A57-C9AE-42CD-9A56-07CD0A100204}"/>
              </a:ext>
            </a:extLst>
          </p:cNvPr>
          <p:cNvSpPr txBox="1"/>
          <p:nvPr/>
        </p:nvSpPr>
        <p:spPr>
          <a:xfrm>
            <a:off x="1559052" y="3618753"/>
            <a:ext cx="2115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Интегрированная </a:t>
            </a:r>
            <a:r>
              <a:rPr lang="ru-RU" sz="1400" b="1" dirty="0">
                <a:solidFill>
                  <a:srgbClr val="D31716"/>
                </a:solidFill>
              </a:rPr>
              <a:t>А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втоматизированная </a:t>
            </a:r>
            <a:r>
              <a:rPr lang="ru-RU" sz="1400" b="1" dirty="0">
                <a:solidFill>
                  <a:srgbClr val="D31716"/>
                </a:solidFill>
              </a:rPr>
              <a:t>Б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анковская учетная </a:t>
            </a:r>
            <a:r>
              <a:rPr lang="ru-RU" sz="1400" b="1" dirty="0">
                <a:solidFill>
                  <a:srgbClr val="D31716"/>
                </a:solidFill>
              </a:rPr>
              <a:t>С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истема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="" xmlns:a16="http://schemas.microsoft.com/office/drawing/2014/main" id="{A5C92135-0405-4C90-945F-D776FBB937F7}"/>
              </a:ext>
            </a:extLst>
          </p:cNvPr>
          <p:cNvSpPr txBox="1"/>
          <p:nvPr/>
        </p:nvSpPr>
        <p:spPr>
          <a:xfrm>
            <a:off x="1567732" y="4803813"/>
            <a:ext cx="2394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Finist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ru-RU" b="1" dirty="0">
                <a:solidFill>
                  <a:srgbClr val="D31716"/>
                </a:solidFill>
              </a:rPr>
              <a:t>Казначейство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="" xmlns:a16="http://schemas.microsoft.com/office/drawing/2014/main" id="{CC8F482B-B345-4DC2-9A52-5E6144ED79F6}"/>
              </a:ext>
            </a:extLst>
          </p:cNvPr>
          <p:cNvSpPr txBox="1"/>
          <p:nvPr/>
        </p:nvSpPr>
        <p:spPr>
          <a:xfrm>
            <a:off x="1567732" y="5247678"/>
            <a:ext cx="21154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Автоматизация</a:t>
            </a:r>
          </a:p>
          <a:p>
            <a:r>
              <a:rPr lang="ru-RU" sz="1400" b="1" dirty="0">
                <a:solidFill>
                  <a:srgbClr val="D31716"/>
                </a:solidFill>
              </a:rPr>
              <a:t>Фронт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</a:t>
            </a:r>
            <a:r>
              <a:rPr lang="ru-RU" sz="1400" b="1" dirty="0" err="1">
                <a:solidFill>
                  <a:srgbClr val="D31716"/>
                </a:solidFill>
              </a:rPr>
              <a:t>Мидл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</a:t>
            </a:r>
            <a:r>
              <a:rPr lang="ru-RU" sz="1400" b="1" dirty="0" err="1">
                <a:solidFill>
                  <a:srgbClr val="D31716"/>
                </a:solidFill>
              </a:rPr>
              <a:t>Бэк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офис банковского </a:t>
            </a:r>
            <a:r>
              <a:rPr lang="ru-RU" sz="1400" b="1" dirty="0">
                <a:solidFill>
                  <a:srgbClr val="D31716"/>
                </a:solidFill>
              </a:rPr>
              <a:t>казначейства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="" xmlns:a16="http://schemas.microsoft.com/office/drawing/2014/main" id="{AD7F3FDD-2BAD-420A-891A-415CF963671C}"/>
              </a:ext>
            </a:extLst>
          </p:cNvPr>
          <p:cNvSpPr txBox="1"/>
          <p:nvPr/>
        </p:nvSpPr>
        <p:spPr>
          <a:xfrm>
            <a:off x="0" y="6449149"/>
            <a:ext cx="7043505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spcBef>
                <a:spcPts val="190"/>
              </a:spcBef>
            </a:pPr>
            <a:r>
              <a:rPr lang="ru-RU" sz="1100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©</a:t>
            </a:r>
            <a:r>
              <a:rPr lang="ru-RU" sz="1100" spc="-1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2021. </a:t>
            </a:r>
            <a:r>
              <a:rPr lang="ru-RU" sz="1100" spc="-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ГК</a:t>
            </a:r>
            <a:r>
              <a:rPr lang="ru-RU" sz="1100" spc="1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«ФИНИСТ»,</a:t>
            </a:r>
            <a:r>
              <a:rPr lang="ru-RU" sz="1100" spc="-3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«ЕГАР», «БИЗНЕС КОМФОРТ». </a:t>
            </a:r>
            <a:r>
              <a:rPr lang="ru-RU" sz="1100" spc="-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Все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100" spc="-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права</a:t>
            </a:r>
            <a:r>
              <a:rPr lang="ru-RU" sz="1100" spc="1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100" spc="-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защищены.</a:t>
            </a:r>
            <a:r>
              <a:rPr lang="ru-RU" sz="1100" spc="-1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100" spc="-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Конфиденциально</a:t>
            </a:r>
          </a:p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lang="ru-RU" sz="1100" spc="-5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Конфиденциально</a:t>
            </a:r>
          </a:p>
        </p:txBody>
      </p: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8B29D5B0-8F9C-4A7C-AC03-AEE28DE988C9}"/>
              </a:ext>
            </a:extLst>
          </p:cNvPr>
          <p:cNvGrpSpPr/>
          <p:nvPr/>
        </p:nvGrpSpPr>
        <p:grpSpPr>
          <a:xfrm>
            <a:off x="4706030" y="1674108"/>
            <a:ext cx="798516" cy="798516"/>
            <a:chOff x="9570183" y="821599"/>
            <a:chExt cx="1255061" cy="1255061"/>
          </a:xfrm>
        </p:grpSpPr>
        <p:pic>
          <p:nvPicPr>
            <p:cNvPr id="198" name="Рисунок 197" descr="Подключения">
              <a:extLst>
                <a:ext uri="{FF2B5EF4-FFF2-40B4-BE49-F238E27FC236}">
                  <a16:creationId xmlns="" xmlns:a16="http://schemas.microsoft.com/office/drawing/2014/main" id="{E3515F6C-DAFB-4373-AC4D-C9621A8457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9570183" y="821599"/>
              <a:ext cx="1255061" cy="1255061"/>
            </a:xfrm>
            <a:prstGeom prst="rect">
              <a:avLst/>
            </a:prstGeom>
          </p:spPr>
        </p:pic>
        <p:sp>
          <p:nvSpPr>
            <p:cNvPr id="205" name="Овал 204">
              <a:extLst>
                <a:ext uri="{FF2B5EF4-FFF2-40B4-BE49-F238E27FC236}">
                  <a16:creationId xmlns="" xmlns:a16="http://schemas.microsoft.com/office/drawing/2014/main" id="{ED8A8C25-0C40-4C5C-8B1B-6AE643CA8B6C}"/>
                </a:ext>
              </a:extLst>
            </p:cNvPr>
            <p:cNvSpPr/>
            <p:nvPr/>
          </p:nvSpPr>
          <p:spPr>
            <a:xfrm>
              <a:off x="10107148" y="1497560"/>
              <a:ext cx="283616" cy="283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6" name="Овал 205">
              <a:extLst>
                <a:ext uri="{FF2B5EF4-FFF2-40B4-BE49-F238E27FC236}">
                  <a16:creationId xmlns="" xmlns:a16="http://schemas.microsoft.com/office/drawing/2014/main" id="{271CE951-CE4F-45AB-8B4E-F2C02D286241}"/>
                </a:ext>
              </a:extLst>
            </p:cNvPr>
            <p:cNvSpPr/>
            <p:nvPr/>
          </p:nvSpPr>
          <p:spPr>
            <a:xfrm>
              <a:off x="9677086" y="1280787"/>
              <a:ext cx="267384" cy="2491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7" name="Овал 206">
              <a:extLst>
                <a:ext uri="{FF2B5EF4-FFF2-40B4-BE49-F238E27FC236}">
                  <a16:creationId xmlns="" xmlns:a16="http://schemas.microsoft.com/office/drawing/2014/main" id="{7F17F00D-2815-4BDA-B432-A9E1C5E0259F}"/>
                </a:ext>
              </a:extLst>
            </p:cNvPr>
            <p:cNvSpPr/>
            <p:nvPr/>
          </p:nvSpPr>
          <p:spPr>
            <a:xfrm>
              <a:off x="10398980" y="978218"/>
              <a:ext cx="267384" cy="2491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Овал 207">
              <a:extLst>
                <a:ext uri="{FF2B5EF4-FFF2-40B4-BE49-F238E27FC236}">
                  <a16:creationId xmlns="" xmlns:a16="http://schemas.microsoft.com/office/drawing/2014/main" id="{490D42D0-7588-4FF0-BB31-59E30FD4FE2E}"/>
                </a:ext>
              </a:extLst>
            </p:cNvPr>
            <p:cNvSpPr/>
            <p:nvPr/>
          </p:nvSpPr>
          <p:spPr>
            <a:xfrm>
              <a:off x="10557082" y="1350802"/>
              <a:ext cx="182789" cy="1703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9" name="Овал 208">
              <a:extLst>
                <a:ext uri="{FF2B5EF4-FFF2-40B4-BE49-F238E27FC236}">
                  <a16:creationId xmlns="" xmlns:a16="http://schemas.microsoft.com/office/drawing/2014/main" id="{35B27F07-A4A4-4118-8B6D-83C1E9DA6B1F}"/>
                </a:ext>
              </a:extLst>
            </p:cNvPr>
            <p:cNvSpPr/>
            <p:nvPr/>
          </p:nvSpPr>
          <p:spPr>
            <a:xfrm>
              <a:off x="10051153" y="978218"/>
              <a:ext cx="182789" cy="1703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Овал 209">
              <a:extLst>
                <a:ext uri="{FF2B5EF4-FFF2-40B4-BE49-F238E27FC236}">
                  <a16:creationId xmlns="" xmlns:a16="http://schemas.microsoft.com/office/drawing/2014/main" id="{C5C6D046-A86D-47C7-8CA3-1B00585B7356}"/>
                </a:ext>
              </a:extLst>
            </p:cNvPr>
            <p:cNvSpPr/>
            <p:nvPr/>
          </p:nvSpPr>
          <p:spPr>
            <a:xfrm>
              <a:off x="9784178" y="1769118"/>
              <a:ext cx="182789" cy="1703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11" name="Рисунок 210" descr="Офисный работник">
              <a:extLst>
                <a:ext uri="{FF2B5EF4-FFF2-40B4-BE49-F238E27FC236}">
                  <a16:creationId xmlns="" xmlns:a16="http://schemas.microsoft.com/office/drawing/2014/main" id="{96578A4F-7860-45E0-9AE3-AB722EBA7E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0067228" y="1419651"/>
              <a:ext cx="363456" cy="363456"/>
            </a:xfrm>
            <a:prstGeom prst="rect">
              <a:avLst/>
            </a:prstGeom>
            <a:effectLst/>
          </p:spPr>
        </p:pic>
        <p:pic>
          <p:nvPicPr>
            <p:cNvPr id="212" name="Рисунок 211" descr="Офисный работник">
              <a:extLst>
                <a:ext uri="{FF2B5EF4-FFF2-40B4-BE49-F238E27FC236}">
                  <a16:creationId xmlns="" xmlns:a16="http://schemas.microsoft.com/office/drawing/2014/main" id="{AE9CCE2D-CC9A-4763-9C6B-BC83FBDC7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9675704" y="1244791"/>
              <a:ext cx="269737" cy="269737"/>
            </a:xfrm>
            <a:prstGeom prst="rect">
              <a:avLst/>
            </a:prstGeom>
            <a:effectLst/>
          </p:spPr>
        </p:pic>
        <p:pic>
          <p:nvPicPr>
            <p:cNvPr id="213" name="Рисунок 212" descr="Офисный работник">
              <a:extLst>
                <a:ext uri="{FF2B5EF4-FFF2-40B4-BE49-F238E27FC236}">
                  <a16:creationId xmlns="" xmlns:a16="http://schemas.microsoft.com/office/drawing/2014/main" id="{7796D680-831E-4423-8735-33E7C8B33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0398980" y="954610"/>
              <a:ext cx="269737" cy="269737"/>
            </a:xfrm>
            <a:prstGeom prst="rect">
              <a:avLst/>
            </a:prstGeom>
            <a:effectLst/>
          </p:spPr>
        </p:pic>
        <p:pic>
          <p:nvPicPr>
            <p:cNvPr id="214" name="Рисунок 213" descr="Офисный работник">
              <a:extLst>
                <a:ext uri="{FF2B5EF4-FFF2-40B4-BE49-F238E27FC236}">
                  <a16:creationId xmlns="" xmlns:a16="http://schemas.microsoft.com/office/drawing/2014/main" id="{0F6A0AEF-08C6-42E6-BF07-FBB1B9440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0040120" y="939384"/>
              <a:ext cx="202333" cy="202333"/>
            </a:xfrm>
            <a:prstGeom prst="rect">
              <a:avLst/>
            </a:prstGeom>
            <a:effectLst/>
          </p:spPr>
        </p:pic>
        <p:pic>
          <p:nvPicPr>
            <p:cNvPr id="215" name="Рисунок 214" descr="Офисный работник">
              <a:extLst>
                <a:ext uri="{FF2B5EF4-FFF2-40B4-BE49-F238E27FC236}">
                  <a16:creationId xmlns="" xmlns:a16="http://schemas.microsoft.com/office/drawing/2014/main" id="{0A02C76C-0476-42AE-ACA0-4790391AC9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9782615" y="1731339"/>
              <a:ext cx="202333" cy="202333"/>
            </a:xfrm>
            <a:prstGeom prst="rect">
              <a:avLst/>
            </a:prstGeom>
            <a:effectLst/>
          </p:spPr>
        </p:pic>
        <p:pic>
          <p:nvPicPr>
            <p:cNvPr id="216" name="Рисунок 215" descr="Офисный работник">
              <a:extLst>
                <a:ext uri="{FF2B5EF4-FFF2-40B4-BE49-F238E27FC236}">
                  <a16:creationId xmlns="" xmlns:a16="http://schemas.microsoft.com/office/drawing/2014/main" id="{2CFD3904-A335-4E25-8CB4-716BC60DB0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0553540" y="1326639"/>
              <a:ext cx="202333" cy="202333"/>
            </a:xfrm>
            <a:prstGeom prst="rect">
              <a:avLst/>
            </a:prstGeom>
            <a:effectLst/>
          </p:spPr>
        </p:pic>
      </p:grpSp>
      <p:sp>
        <p:nvSpPr>
          <p:cNvPr id="121" name="object 17">
            <a:extLst>
              <a:ext uri="{FF2B5EF4-FFF2-40B4-BE49-F238E27FC236}">
                <a16:creationId xmlns="" xmlns:a16="http://schemas.microsoft.com/office/drawing/2014/main" id="{0D976AB5-4D20-47C4-BBBB-E68E4523BD6A}"/>
              </a:ext>
            </a:extLst>
          </p:cNvPr>
          <p:cNvSpPr/>
          <p:nvPr/>
        </p:nvSpPr>
        <p:spPr>
          <a:xfrm>
            <a:off x="510336" y="3259079"/>
            <a:ext cx="732292" cy="684290"/>
          </a:xfrm>
          <a:custGeom>
            <a:avLst/>
            <a:gdLst/>
            <a:ahLst/>
            <a:cxnLst/>
            <a:rect l="l" t="t" r="r" b="b"/>
            <a:pathLst>
              <a:path w="2731769" h="2552700">
                <a:moveTo>
                  <a:pt x="2718468" y="2235199"/>
                </a:moveTo>
                <a:lnTo>
                  <a:pt x="12699" y="2235199"/>
                </a:lnTo>
                <a:lnTo>
                  <a:pt x="3408" y="2247899"/>
                </a:lnTo>
                <a:lnTo>
                  <a:pt x="0" y="2273299"/>
                </a:lnTo>
                <a:lnTo>
                  <a:pt x="0" y="2514599"/>
                </a:lnTo>
                <a:lnTo>
                  <a:pt x="3408" y="2527299"/>
                </a:lnTo>
                <a:lnTo>
                  <a:pt x="12699" y="2552699"/>
                </a:lnTo>
                <a:lnTo>
                  <a:pt x="2718468" y="2552699"/>
                </a:lnTo>
                <a:lnTo>
                  <a:pt x="2727755" y="2527299"/>
                </a:lnTo>
                <a:lnTo>
                  <a:pt x="2731161" y="2514599"/>
                </a:lnTo>
                <a:lnTo>
                  <a:pt x="2731161" y="2273299"/>
                </a:lnTo>
                <a:lnTo>
                  <a:pt x="2727755" y="2247899"/>
                </a:lnTo>
                <a:lnTo>
                  <a:pt x="2718468" y="2235199"/>
                </a:lnTo>
                <a:close/>
              </a:path>
              <a:path w="2731769" h="2552700">
                <a:moveTo>
                  <a:pt x="2687847" y="2222499"/>
                </a:moveTo>
                <a:lnTo>
                  <a:pt x="43334" y="2222499"/>
                </a:lnTo>
                <a:lnTo>
                  <a:pt x="26474" y="2235199"/>
                </a:lnTo>
                <a:lnTo>
                  <a:pt x="2704699" y="2235199"/>
                </a:lnTo>
                <a:lnTo>
                  <a:pt x="2687847" y="2222499"/>
                </a:lnTo>
                <a:close/>
              </a:path>
              <a:path w="2731769" h="2552700">
                <a:moveTo>
                  <a:pt x="572052" y="444499"/>
                </a:moveTo>
                <a:lnTo>
                  <a:pt x="163329" y="444499"/>
                </a:lnTo>
                <a:lnTo>
                  <a:pt x="149556" y="457199"/>
                </a:lnTo>
                <a:lnTo>
                  <a:pt x="140266" y="469899"/>
                </a:lnTo>
                <a:lnTo>
                  <a:pt x="136858" y="482599"/>
                </a:lnTo>
                <a:lnTo>
                  <a:pt x="136858" y="1320799"/>
                </a:lnTo>
                <a:lnTo>
                  <a:pt x="140266" y="1333499"/>
                </a:lnTo>
                <a:lnTo>
                  <a:pt x="149556" y="1346199"/>
                </a:lnTo>
                <a:lnTo>
                  <a:pt x="163329" y="1358899"/>
                </a:lnTo>
                <a:lnTo>
                  <a:pt x="223517" y="1358899"/>
                </a:lnTo>
                <a:lnTo>
                  <a:pt x="223517" y="2222499"/>
                </a:lnTo>
                <a:lnTo>
                  <a:pt x="2507654" y="2222499"/>
                </a:lnTo>
                <a:lnTo>
                  <a:pt x="2507654" y="2070099"/>
                </a:lnTo>
                <a:lnTo>
                  <a:pt x="431266" y="2070099"/>
                </a:lnTo>
                <a:lnTo>
                  <a:pt x="424002" y="2057399"/>
                </a:lnTo>
                <a:lnTo>
                  <a:pt x="421331" y="2044699"/>
                </a:lnTo>
                <a:lnTo>
                  <a:pt x="421331" y="1523999"/>
                </a:lnTo>
                <a:lnTo>
                  <a:pt x="423961" y="1511299"/>
                </a:lnTo>
                <a:lnTo>
                  <a:pt x="431157" y="1498599"/>
                </a:lnTo>
                <a:lnTo>
                  <a:pt x="441882" y="1485899"/>
                </a:lnTo>
                <a:lnTo>
                  <a:pt x="1081118" y="1485899"/>
                </a:lnTo>
                <a:lnTo>
                  <a:pt x="1081118" y="1384299"/>
                </a:lnTo>
                <a:lnTo>
                  <a:pt x="431266" y="1384299"/>
                </a:lnTo>
                <a:lnTo>
                  <a:pt x="424002" y="1371599"/>
                </a:lnTo>
                <a:lnTo>
                  <a:pt x="421331" y="1358899"/>
                </a:lnTo>
                <a:lnTo>
                  <a:pt x="421331" y="838199"/>
                </a:lnTo>
                <a:lnTo>
                  <a:pt x="423961" y="825499"/>
                </a:lnTo>
                <a:lnTo>
                  <a:pt x="431157" y="812799"/>
                </a:lnTo>
                <a:lnTo>
                  <a:pt x="441882" y="800099"/>
                </a:lnTo>
                <a:lnTo>
                  <a:pt x="2594313" y="800099"/>
                </a:lnTo>
                <a:lnTo>
                  <a:pt x="2594313" y="685799"/>
                </a:lnTo>
                <a:lnTo>
                  <a:pt x="1328418" y="685799"/>
                </a:lnTo>
                <a:lnTo>
                  <a:pt x="1324123" y="673099"/>
                </a:lnTo>
                <a:lnTo>
                  <a:pt x="1322548" y="673099"/>
                </a:lnTo>
                <a:lnTo>
                  <a:pt x="1322548" y="622299"/>
                </a:lnTo>
                <a:lnTo>
                  <a:pt x="1296749" y="609599"/>
                </a:lnTo>
                <a:lnTo>
                  <a:pt x="1272094" y="609599"/>
                </a:lnTo>
                <a:lnTo>
                  <a:pt x="1249735" y="596899"/>
                </a:lnTo>
                <a:lnTo>
                  <a:pt x="598519" y="596899"/>
                </a:lnTo>
                <a:lnTo>
                  <a:pt x="598519" y="482599"/>
                </a:lnTo>
                <a:lnTo>
                  <a:pt x="595111" y="469899"/>
                </a:lnTo>
                <a:lnTo>
                  <a:pt x="585822" y="457199"/>
                </a:lnTo>
                <a:lnTo>
                  <a:pt x="572052" y="444499"/>
                </a:lnTo>
                <a:close/>
              </a:path>
              <a:path w="2731769" h="2552700">
                <a:moveTo>
                  <a:pt x="773988" y="1485899"/>
                </a:moveTo>
                <a:lnTo>
                  <a:pt x="619988" y="1485899"/>
                </a:lnTo>
                <a:lnTo>
                  <a:pt x="630725" y="1498599"/>
                </a:lnTo>
                <a:lnTo>
                  <a:pt x="637988" y="1511299"/>
                </a:lnTo>
                <a:lnTo>
                  <a:pt x="640657" y="1523999"/>
                </a:lnTo>
                <a:lnTo>
                  <a:pt x="640657" y="2044699"/>
                </a:lnTo>
                <a:lnTo>
                  <a:pt x="637988" y="2057399"/>
                </a:lnTo>
                <a:lnTo>
                  <a:pt x="630725" y="2070099"/>
                </a:lnTo>
                <a:lnTo>
                  <a:pt x="763249" y="2070099"/>
                </a:lnTo>
                <a:lnTo>
                  <a:pt x="755982" y="2057399"/>
                </a:lnTo>
                <a:lnTo>
                  <a:pt x="753310" y="2044699"/>
                </a:lnTo>
                <a:lnTo>
                  <a:pt x="753310" y="1523999"/>
                </a:lnTo>
                <a:lnTo>
                  <a:pt x="755982" y="1511299"/>
                </a:lnTo>
                <a:lnTo>
                  <a:pt x="763249" y="1498599"/>
                </a:lnTo>
                <a:lnTo>
                  <a:pt x="773988" y="1485899"/>
                </a:lnTo>
                <a:close/>
              </a:path>
              <a:path w="2731769" h="2552700">
                <a:moveTo>
                  <a:pt x="1081118" y="1485899"/>
                </a:moveTo>
                <a:lnTo>
                  <a:pt x="951967" y="1485899"/>
                </a:lnTo>
                <a:lnTo>
                  <a:pt x="962704" y="1498599"/>
                </a:lnTo>
                <a:lnTo>
                  <a:pt x="969967" y="1511299"/>
                </a:lnTo>
                <a:lnTo>
                  <a:pt x="972636" y="1523999"/>
                </a:lnTo>
                <a:lnTo>
                  <a:pt x="972636" y="2044699"/>
                </a:lnTo>
                <a:lnTo>
                  <a:pt x="969967" y="2057399"/>
                </a:lnTo>
                <a:lnTo>
                  <a:pt x="962704" y="2070099"/>
                </a:lnTo>
                <a:lnTo>
                  <a:pt x="1107588" y="2070099"/>
                </a:lnTo>
                <a:lnTo>
                  <a:pt x="1093816" y="2057399"/>
                </a:lnTo>
                <a:lnTo>
                  <a:pt x="1084526" y="2044699"/>
                </a:lnTo>
                <a:lnTo>
                  <a:pt x="1081118" y="2031999"/>
                </a:lnTo>
                <a:lnTo>
                  <a:pt x="1081118" y="1485899"/>
                </a:lnTo>
                <a:close/>
              </a:path>
              <a:path w="2731769" h="2552700">
                <a:moveTo>
                  <a:pt x="1778308" y="800099"/>
                </a:moveTo>
                <a:lnTo>
                  <a:pt x="1622987" y="800099"/>
                </a:lnTo>
                <a:lnTo>
                  <a:pt x="1636763" y="812799"/>
                </a:lnTo>
                <a:lnTo>
                  <a:pt x="1646060" y="825499"/>
                </a:lnTo>
                <a:lnTo>
                  <a:pt x="1649470" y="838199"/>
                </a:lnTo>
                <a:lnTo>
                  <a:pt x="1649470" y="2031999"/>
                </a:lnTo>
                <a:lnTo>
                  <a:pt x="1646060" y="2044699"/>
                </a:lnTo>
                <a:lnTo>
                  <a:pt x="1636763" y="2057399"/>
                </a:lnTo>
                <a:lnTo>
                  <a:pt x="1622987" y="2070099"/>
                </a:lnTo>
                <a:lnTo>
                  <a:pt x="1767567" y="2070099"/>
                </a:lnTo>
                <a:lnTo>
                  <a:pt x="1760301" y="2057399"/>
                </a:lnTo>
                <a:lnTo>
                  <a:pt x="1757631" y="2044699"/>
                </a:lnTo>
                <a:lnTo>
                  <a:pt x="1757631" y="1523999"/>
                </a:lnTo>
                <a:lnTo>
                  <a:pt x="1760301" y="1511299"/>
                </a:lnTo>
                <a:lnTo>
                  <a:pt x="1767567" y="1498599"/>
                </a:lnTo>
                <a:lnTo>
                  <a:pt x="1778308" y="1485899"/>
                </a:lnTo>
                <a:lnTo>
                  <a:pt x="2507654" y="1485899"/>
                </a:lnTo>
                <a:lnTo>
                  <a:pt x="2507654" y="1384299"/>
                </a:lnTo>
                <a:lnTo>
                  <a:pt x="1767567" y="1384299"/>
                </a:lnTo>
                <a:lnTo>
                  <a:pt x="1760301" y="1371599"/>
                </a:lnTo>
                <a:lnTo>
                  <a:pt x="1757631" y="1358899"/>
                </a:lnTo>
                <a:lnTo>
                  <a:pt x="1757631" y="838199"/>
                </a:lnTo>
                <a:lnTo>
                  <a:pt x="1760301" y="825499"/>
                </a:lnTo>
                <a:lnTo>
                  <a:pt x="1767567" y="812799"/>
                </a:lnTo>
                <a:lnTo>
                  <a:pt x="1778308" y="800099"/>
                </a:lnTo>
                <a:close/>
              </a:path>
              <a:path w="2731769" h="2552700">
                <a:moveTo>
                  <a:pt x="2110589" y="1485899"/>
                </a:moveTo>
                <a:lnTo>
                  <a:pt x="1956284" y="1485899"/>
                </a:lnTo>
                <a:lnTo>
                  <a:pt x="1967026" y="1498599"/>
                </a:lnTo>
                <a:lnTo>
                  <a:pt x="1974294" y="1511299"/>
                </a:lnTo>
                <a:lnTo>
                  <a:pt x="1976966" y="1523999"/>
                </a:lnTo>
                <a:lnTo>
                  <a:pt x="1976966" y="2044699"/>
                </a:lnTo>
                <a:lnTo>
                  <a:pt x="1974294" y="2057399"/>
                </a:lnTo>
                <a:lnTo>
                  <a:pt x="1967026" y="2070099"/>
                </a:lnTo>
                <a:lnTo>
                  <a:pt x="2099850" y="2070099"/>
                </a:lnTo>
                <a:lnTo>
                  <a:pt x="2092583" y="2057399"/>
                </a:lnTo>
                <a:lnTo>
                  <a:pt x="2089911" y="2044699"/>
                </a:lnTo>
                <a:lnTo>
                  <a:pt x="2089911" y="1523999"/>
                </a:lnTo>
                <a:lnTo>
                  <a:pt x="2092583" y="1511299"/>
                </a:lnTo>
                <a:lnTo>
                  <a:pt x="2099850" y="1498599"/>
                </a:lnTo>
                <a:lnTo>
                  <a:pt x="2110589" y="1485899"/>
                </a:lnTo>
                <a:close/>
              </a:path>
              <a:path w="2731769" h="2552700">
                <a:moveTo>
                  <a:pt x="2507654" y="1485899"/>
                </a:moveTo>
                <a:lnTo>
                  <a:pt x="2288568" y="1485899"/>
                </a:lnTo>
                <a:lnTo>
                  <a:pt x="2299305" y="1498599"/>
                </a:lnTo>
                <a:lnTo>
                  <a:pt x="2306568" y="1511299"/>
                </a:lnTo>
                <a:lnTo>
                  <a:pt x="2309237" y="1523999"/>
                </a:lnTo>
                <a:lnTo>
                  <a:pt x="2309237" y="2044699"/>
                </a:lnTo>
                <a:lnTo>
                  <a:pt x="2306609" y="2057399"/>
                </a:lnTo>
                <a:lnTo>
                  <a:pt x="2299415" y="2070099"/>
                </a:lnTo>
                <a:lnTo>
                  <a:pt x="2507654" y="2070099"/>
                </a:lnTo>
                <a:lnTo>
                  <a:pt x="2507654" y="1485899"/>
                </a:lnTo>
                <a:close/>
              </a:path>
              <a:path w="2731769" h="2552700">
                <a:moveTo>
                  <a:pt x="773988" y="800099"/>
                </a:moveTo>
                <a:lnTo>
                  <a:pt x="619988" y="800099"/>
                </a:lnTo>
                <a:lnTo>
                  <a:pt x="630725" y="812799"/>
                </a:lnTo>
                <a:lnTo>
                  <a:pt x="637988" y="825499"/>
                </a:lnTo>
                <a:lnTo>
                  <a:pt x="640657" y="838199"/>
                </a:lnTo>
                <a:lnTo>
                  <a:pt x="640657" y="1358899"/>
                </a:lnTo>
                <a:lnTo>
                  <a:pt x="637988" y="1371599"/>
                </a:lnTo>
                <a:lnTo>
                  <a:pt x="630725" y="1384299"/>
                </a:lnTo>
                <a:lnTo>
                  <a:pt x="763249" y="1384299"/>
                </a:lnTo>
                <a:lnTo>
                  <a:pt x="755982" y="1371599"/>
                </a:lnTo>
                <a:lnTo>
                  <a:pt x="753310" y="1358899"/>
                </a:lnTo>
                <a:lnTo>
                  <a:pt x="753310" y="838199"/>
                </a:lnTo>
                <a:lnTo>
                  <a:pt x="755982" y="825499"/>
                </a:lnTo>
                <a:lnTo>
                  <a:pt x="763249" y="812799"/>
                </a:lnTo>
                <a:lnTo>
                  <a:pt x="773988" y="800099"/>
                </a:lnTo>
                <a:close/>
              </a:path>
              <a:path w="2731769" h="2552700">
                <a:moveTo>
                  <a:pt x="1107588" y="800099"/>
                </a:moveTo>
                <a:lnTo>
                  <a:pt x="951967" y="800099"/>
                </a:lnTo>
                <a:lnTo>
                  <a:pt x="962704" y="812799"/>
                </a:lnTo>
                <a:lnTo>
                  <a:pt x="969967" y="825499"/>
                </a:lnTo>
                <a:lnTo>
                  <a:pt x="972636" y="838199"/>
                </a:lnTo>
                <a:lnTo>
                  <a:pt x="972636" y="1358899"/>
                </a:lnTo>
                <a:lnTo>
                  <a:pt x="969967" y="1371599"/>
                </a:lnTo>
                <a:lnTo>
                  <a:pt x="962704" y="1384299"/>
                </a:lnTo>
                <a:lnTo>
                  <a:pt x="1081118" y="1384299"/>
                </a:lnTo>
                <a:lnTo>
                  <a:pt x="1081118" y="838199"/>
                </a:lnTo>
                <a:lnTo>
                  <a:pt x="1084526" y="825499"/>
                </a:lnTo>
                <a:lnTo>
                  <a:pt x="1093816" y="812799"/>
                </a:lnTo>
                <a:lnTo>
                  <a:pt x="1107588" y="800099"/>
                </a:lnTo>
                <a:close/>
              </a:path>
              <a:path w="2731769" h="2552700">
                <a:moveTo>
                  <a:pt x="2110589" y="800099"/>
                </a:moveTo>
                <a:lnTo>
                  <a:pt x="1956284" y="800099"/>
                </a:lnTo>
                <a:lnTo>
                  <a:pt x="1967026" y="812799"/>
                </a:lnTo>
                <a:lnTo>
                  <a:pt x="1974294" y="825499"/>
                </a:lnTo>
                <a:lnTo>
                  <a:pt x="1976966" y="838199"/>
                </a:lnTo>
                <a:lnTo>
                  <a:pt x="1976966" y="1358899"/>
                </a:lnTo>
                <a:lnTo>
                  <a:pt x="1974294" y="1371599"/>
                </a:lnTo>
                <a:lnTo>
                  <a:pt x="1967026" y="1384299"/>
                </a:lnTo>
                <a:lnTo>
                  <a:pt x="2099850" y="1384299"/>
                </a:lnTo>
                <a:lnTo>
                  <a:pt x="2092583" y="1371599"/>
                </a:lnTo>
                <a:lnTo>
                  <a:pt x="2089911" y="1358899"/>
                </a:lnTo>
                <a:lnTo>
                  <a:pt x="2089911" y="838199"/>
                </a:lnTo>
                <a:lnTo>
                  <a:pt x="2092583" y="825499"/>
                </a:lnTo>
                <a:lnTo>
                  <a:pt x="2099850" y="812799"/>
                </a:lnTo>
                <a:lnTo>
                  <a:pt x="2110589" y="800099"/>
                </a:lnTo>
                <a:close/>
              </a:path>
              <a:path w="2731769" h="2552700">
                <a:moveTo>
                  <a:pt x="2594313" y="800099"/>
                </a:moveTo>
                <a:lnTo>
                  <a:pt x="2288568" y="800099"/>
                </a:lnTo>
                <a:lnTo>
                  <a:pt x="2299305" y="812799"/>
                </a:lnTo>
                <a:lnTo>
                  <a:pt x="2306568" y="825499"/>
                </a:lnTo>
                <a:lnTo>
                  <a:pt x="2309237" y="838199"/>
                </a:lnTo>
                <a:lnTo>
                  <a:pt x="2309237" y="1358899"/>
                </a:lnTo>
                <a:lnTo>
                  <a:pt x="2306609" y="1371599"/>
                </a:lnTo>
                <a:lnTo>
                  <a:pt x="2299415" y="1384299"/>
                </a:lnTo>
                <a:lnTo>
                  <a:pt x="2507654" y="1384299"/>
                </a:lnTo>
                <a:lnTo>
                  <a:pt x="2507654" y="1358899"/>
                </a:lnTo>
                <a:lnTo>
                  <a:pt x="2567838" y="1358899"/>
                </a:lnTo>
                <a:lnTo>
                  <a:pt x="2581611" y="1346199"/>
                </a:lnTo>
                <a:lnTo>
                  <a:pt x="2590904" y="1333499"/>
                </a:lnTo>
                <a:lnTo>
                  <a:pt x="2594313" y="1320799"/>
                </a:lnTo>
                <a:lnTo>
                  <a:pt x="2594313" y="800099"/>
                </a:lnTo>
                <a:close/>
              </a:path>
              <a:path w="2731769" h="2552700">
                <a:moveTo>
                  <a:pt x="1400600" y="253999"/>
                </a:moveTo>
                <a:lnTo>
                  <a:pt x="1356887" y="253999"/>
                </a:lnTo>
                <a:lnTo>
                  <a:pt x="1341048" y="266699"/>
                </a:lnTo>
                <a:lnTo>
                  <a:pt x="1329635" y="279399"/>
                </a:lnTo>
                <a:lnTo>
                  <a:pt x="1325252" y="292099"/>
                </a:lnTo>
                <a:lnTo>
                  <a:pt x="1327712" y="304799"/>
                </a:lnTo>
                <a:lnTo>
                  <a:pt x="1337539" y="317499"/>
                </a:lnTo>
                <a:lnTo>
                  <a:pt x="1358401" y="330199"/>
                </a:lnTo>
                <a:lnTo>
                  <a:pt x="1393967" y="355599"/>
                </a:lnTo>
                <a:lnTo>
                  <a:pt x="1420699" y="355599"/>
                </a:lnTo>
                <a:lnTo>
                  <a:pt x="1443314" y="368299"/>
                </a:lnTo>
                <a:lnTo>
                  <a:pt x="1462176" y="393699"/>
                </a:lnTo>
                <a:lnTo>
                  <a:pt x="1477651" y="406399"/>
                </a:lnTo>
                <a:lnTo>
                  <a:pt x="1491111" y="419099"/>
                </a:lnTo>
                <a:lnTo>
                  <a:pt x="1500621" y="444499"/>
                </a:lnTo>
                <a:lnTo>
                  <a:pt x="1506266" y="469899"/>
                </a:lnTo>
                <a:lnTo>
                  <a:pt x="1508129" y="482599"/>
                </a:lnTo>
                <a:lnTo>
                  <a:pt x="1500874" y="533399"/>
                </a:lnTo>
                <a:lnTo>
                  <a:pt x="1479923" y="571499"/>
                </a:lnTo>
                <a:lnTo>
                  <a:pt x="1447150" y="596899"/>
                </a:lnTo>
                <a:lnTo>
                  <a:pt x="1404432" y="609599"/>
                </a:lnTo>
                <a:lnTo>
                  <a:pt x="1404432" y="673099"/>
                </a:lnTo>
                <a:lnTo>
                  <a:pt x="1402859" y="673099"/>
                </a:lnTo>
                <a:lnTo>
                  <a:pt x="1398571" y="685799"/>
                </a:lnTo>
                <a:lnTo>
                  <a:pt x="2594313" y="685799"/>
                </a:lnTo>
                <a:lnTo>
                  <a:pt x="2594313" y="596899"/>
                </a:lnTo>
                <a:lnTo>
                  <a:pt x="1827251" y="596899"/>
                </a:lnTo>
                <a:lnTo>
                  <a:pt x="1827251" y="317499"/>
                </a:lnTo>
                <a:lnTo>
                  <a:pt x="1823843" y="304799"/>
                </a:lnTo>
                <a:lnTo>
                  <a:pt x="1814554" y="292099"/>
                </a:lnTo>
                <a:lnTo>
                  <a:pt x="1800785" y="279399"/>
                </a:lnTo>
                <a:lnTo>
                  <a:pt x="1447163" y="279399"/>
                </a:lnTo>
                <a:lnTo>
                  <a:pt x="1436908" y="266699"/>
                </a:lnTo>
                <a:lnTo>
                  <a:pt x="1421387" y="266699"/>
                </a:lnTo>
                <a:lnTo>
                  <a:pt x="1400600" y="253999"/>
                </a:lnTo>
                <a:close/>
              </a:path>
              <a:path w="2731769" h="2552700">
                <a:moveTo>
                  <a:pt x="1365591" y="0"/>
                </a:moveTo>
                <a:lnTo>
                  <a:pt x="1315669" y="12699"/>
                </a:lnTo>
                <a:lnTo>
                  <a:pt x="1267867" y="25399"/>
                </a:lnTo>
                <a:lnTo>
                  <a:pt x="1222637" y="38099"/>
                </a:lnTo>
                <a:lnTo>
                  <a:pt x="1180430" y="63499"/>
                </a:lnTo>
                <a:lnTo>
                  <a:pt x="1141697" y="88899"/>
                </a:lnTo>
                <a:lnTo>
                  <a:pt x="1106892" y="114299"/>
                </a:lnTo>
                <a:lnTo>
                  <a:pt x="1076465" y="152399"/>
                </a:lnTo>
                <a:lnTo>
                  <a:pt x="1050868" y="190499"/>
                </a:lnTo>
                <a:lnTo>
                  <a:pt x="1030552" y="228599"/>
                </a:lnTo>
                <a:lnTo>
                  <a:pt x="1015970" y="279399"/>
                </a:lnTo>
                <a:lnTo>
                  <a:pt x="930395" y="279399"/>
                </a:lnTo>
                <a:lnTo>
                  <a:pt x="916620" y="292099"/>
                </a:lnTo>
                <a:lnTo>
                  <a:pt x="907328" y="304799"/>
                </a:lnTo>
                <a:lnTo>
                  <a:pt x="903920" y="317499"/>
                </a:lnTo>
                <a:lnTo>
                  <a:pt x="903920" y="596899"/>
                </a:lnTo>
                <a:lnTo>
                  <a:pt x="1249735" y="596899"/>
                </a:lnTo>
                <a:lnTo>
                  <a:pt x="1230823" y="584199"/>
                </a:lnTo>
                <a:lnTo>
                  <a:pt x="1223127" y="584199"/>
                </a:lnTo>
                <a:lnTo>
                  <a:pt x="1222202" y="571499"/>
                </a:lnTo>
                <a:lnTo>
                  <a:pt x="1223354" y="571499"/>
                </a:lnTo>
                <a:lnTo>
                  <a:pt x="1239196" y="520699"/>
                </a:lnTo>
                <a:lnTo>
                  <a:pt x="1244242" y="507999"/>
                </a:lnTo>
                <a:lnTo>
                  <a:pt x="1406526" y="507999"/>
                </a:lnTo>
                <a:lnTo>
                  <a:pt x="1410704" y="495299"/>
                </a:lnTo>
                <a:lnTo>
                  <a:pt x="1408697" y="482599"/>
                </a:lnTo>
                <a:lnTo>
                  <a:pt x="1400247" y="469899"/>
                </a:lnTo>
                <a:lnTo>
                  <a:pt x="1381715" y="444499"/>
                </a:lnTo>
                <a:lnTo>
                  <a:pt x="1349457" y="431799"/>
                </a:lnTo>
                <a:lnTo>
                  <a:pt x="1321851" y="419099"/>
                </a:lnTo>
                <a:lnTo>
                  <a:pt x="1279532" y="393699"/>
                </a:lnTo>
                <a:lnTo>
                  <a:pt x="1248222" y="368299"/>
                </a:lnTo>
                <a:lnTo>
                  <a:pt x="1237207" y="342899"/>
                </a:lnTo>
                <a:lnTo>
                  <a:pt x="1230620" y="330199"/>
                </a:lnTo>
                <a:lnTo>
                  <a:pt x="1228430" y="304799"/>
                </a:lnTo>
                <a:lnTo>
                  <a:pt x="1230532" y="279399"/>
                </a:lnTo>
                <a:lnTo>
                  <a:pt x="1236723" y="253999"/>
                </a:lnTo>
                <a:lnTo>
                  <a:pt x="1246835" y="241299"/>
                </a:lnTo>
                <a:lnTo>
                  <a:pt x="1260697" y="215899"/>
                </a:lnTo>
                <a:lnTo>
                  <a:pt x="1274553" y="203199"/>
                </a:lnTo>
                <a:lnTo>
                  <a:pt x="1290426" y="190499"/>
                </a:lnTo>
                <a:lnTo>
                  <a:pt x="1308094" y="190499"/>
                </a:lnTo>
                <a:lnTo>
                  <a:pt x="1327332" y="177799"/>
                </a:lnTo>
                <a:lnTo>
                  <a:pt x="1327332" y="126999"/>
                </a:lnTo>
                <a:lnTo>
                  <a:pt x="1328908" y="126999"/>
                </a:lnTo>
                <a:lnTo>
                  <a:pt x="1333202" y="114299"/>
                </a:lnTo>
                <a:lnTo>
                  <a:pt x="1624062" y="114299"/>
                </a:lnTo>
                <a:lnTo>
                  <a:pt x="1589247" y="88899"/>
                </a:lnTo>
                <a:lnTo>
                  <a:pt x="1550524" y="63499"/>
                </a:lnTo>
                <a:lnTo>
                  <a:pt x="1508345" y="38099"/>
                </a:lnTo>
                <a:lnTo>
                  <a:pt x="1463162" y="25399"/>
                </a:lnTo>
                <a:lnTo>
                  <a:pt x="1415426" y="12699"/>
                </a:lnTo>
                <a:lnTo>
                  <a:pt x="1365591" y="0"/>
                </a:lnTo>
                <a:close/>
              </a:path>
              <a:path w="2731769" h="2552700">
                <a:moveTo>
                  <a:pt x="2567838" y="444499"/>
                </a:moveTo>
                <a:lnTo>
                  <a:pt x="2158816" y="444499"/>
                </a:lnTo>
                <a:lnTo>
                  <a:pt x="2145040" y="457199"/>
                </a:lnTo>
                <a:lnTo>
                  <a:pt x="2135749" y="469899"/>
                </a:lnTo>
                <a:lnTo>
                  <a:pt x="2132341" y="482599"/>
                </a:lnTo>
                <a:lnTo>
                  <a:pt x="2132341" y="596899"/>
                </a:lnTo>
                <a:lnTo>
                  <a:pt x="2594313" y="596899"/>
                </a:lnTo>
                <a:lnTo>
                  <a:pt x="2594313" y="482599"/>
                </a:lnTo>
                <a:lnTo>
                  <a:pt x="2590904" y="469899"/>
                </a:lnTo>
                <a:lnTo>
                  <a:pt x="2581611" y="457199"/>
                </a:lnTo>
                <a:lnTo>
                  <a:pt x="2567838" y="444499"/>
                </a:lnTo>
                <a:close/>
              </a:path>
              <a:path w="2731769" h="2552700">
                <a:moveTo>
                  <a:pt x="1406526" y="507999"/>
                </a:moveTo>
                <a:lnTo>
                  <a:pt x="1269674" y="507999"/>
                </a:lnTo>
                <a:lnTo>
                  <a:pt x="1288454" y="520699"/>
                </a:lnTo>
                <a:lnTo>
                  <a:pt x="1309224" y="533399"/>
                </a:lnTo>
                <a:lnTo>
                  <a:pt x="1376541" y="533399"/>
                </a:lnTo>
                <a:lnTo>
                  <a:pt x="1394757" y="520699"/>
                </a:lnTo>
                <a:lnTo>
                  <a:pt x="1406526" y="507999"/>
                </a:lnTo>
                <a:close/>
              </a:path>
              <a:path w="2731769" h="2552700">
                <a:moveTo>
                  <a:pt x="1624062" y="114299"/>
                </a:moveTo>
                <a:lnTo>
                  <a:pt x="1402754" y="114299"/>
                </a:lnTo>
                <a:lnTo>
                  <a:pt x="1407048" y="126999"/>
                </a:lnTo>
                <a:lnTo>
                  <a:pt x="1408623" y="126999"/>
                </a:lnTo>
                <a:lnTo>
                  <a:pt x="1408623" y="177799"/>
                </a:lnTo>
                <a:lnTo>
                  <a:pt x="1448399" y="177799"/>
                </a:lnTo>
                <a:lnTo>
                  <a:pt x="1466650" y="190499"/>
                </a:lnTo>
                <a:lnTo>
                  <a:pt x="1483923" y="203199"/>
                </a:lnTo>
                <a:lnTo>
                  <a:pt x="1492920" y="203199"/>
                </a:lnTo>
                <a:lnTo>
                  <a:pt x="1494090" y="215899"/>
                </a:lnTo>
                <a:lnTo>
                  <a:pt x="1492880" y="228599"/>
                </a:lnTo>
                <a:lnTo>
                  <a:pt x="1476143" y="266699"/>
                </a:lnTo>
                <a:lnTo>
                  <a:pt x="1471286" y="279399"/>
                </a:lnTo>
                <a:lnTo>
                  <a:pt x="1715191" y="279399"/>
                </a:lnTo>
                <a:lnTo>
                  <a:pt x="1700532" y="228599"/>
                </a:lnTo>
                <a:lnTo>
                  <a:pt x="1680156" y="190499"/>
                </a:lnTo>
                <a:lnTo>
                  <a:pt x="1654515" y="152399"/>
                </a:lnTo>
                <a:lnTo>
                  <a:pt x="1624062" y="114299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7">
            <a:extLst>
              <a:ext uri="{FF2B5EF4-FFF2-40B4-BE49-F238E27FC236}">
                <a16:creationId xmlns="" xmlns:a16="http://schemas.microsoft.com/office/drawing/2014/main" id="{97559C9A-477A-41CD-A206-0D46BBB5169F}"/>
              </a:ext>
            </a:extLst>
          </p:cNvPr>
          <p:cNvSpPr/>
          <p:nvPr/>
        </p:nvSpPr>
        <p:spPr>
          <a:xfrm>
            <a:off x="4649831" y="3271350"/>
            <a:ext cx="814779" cy="682389"/>
          </a:xfrm>
          <a:custGeom>
            <a:avLst/>
            <a:gdLst/>
            <a:ahLst/>
            <a:cxnLst/>
            <a:rect l="l" t="t" r="r" b="b"/>
            <a:pathLst>
              <a:path w="2911475" h="2438400">
                <a:moveTo>
                  <a:pt x="1146578" y="1384299"/>
                </a:moveTo>
                <a:lnTo>
                  <a:pt x="918420" y="1384299"/>
                </a:lnTo>
                <a:lnTo>
                  <a:pt x="825425" y="1409699"/>
                </a:lnTo>
                <a:lnTo>
                  <a:pt x="779793" y="1435099"/>
                </a:lnTo>
                <a:lnTo>
                  <a:pt x="734749" y="1447799"/>
                </a:lnTo>
                <a:lnTo>
                  <a:pt x="690299" y="1473199"/>
                </a:lnTo>
                <a:lnTo>
                  <a:pt x="603211" y="1523999"/>
                </a:lnTo>
                <a:lnTo>
                  <a:pt x="560587" y="1562099"/>
                </a:lnTo>
                <a:lnTo>
                  <a:pt x="477216" y="1612899"/>
                </a:lnTo>
                <a:lnTo>
                  <a:pt x="436482" y="1650999"/>
                </a:lnTo>
                <a:lnTo>
                  <a:pt x="396393" y="1676399"/>
                </a:lnTo>
                <a:lnTo>
                  <a:pt x="356956" y="1714499"/>
                </a:lnTo>
                <a:lnTo>
                  <a:pt x="318177" y="1739899"/>
                </a:lnTo>
                <a:lnTo>
                  <a:pt x="280065" y="1765299"/>
                </a:lnTo>
                <a:lnTo>
                  <a:pt x="242625" y="1803399"/>
                </a:lnTo>
                <a:lnTo>
                  <a:pt x="205866" y="1828799"/>
                </a:lnTo>
                <a:lnTo>
                  <a:pt x="169795" y="1854199"/>
                </a:lnTo>
                <a:lnTo>
                  <a:pt x="134418" y="1879599"/>
                </a:lnTo>
                <a:lnTo>
                  <a:pt x="99743" y="1904999"/>
                </a:lnTo>
                <a:lnTo>
                  <a:pt x="65776" y="1930399"/>
                </a:lnTo>
                <a:lnTo>
                  <a:pt x="0" y="1955799"/>
                </a:lnTo>
                <a:lnTo>
                  <a:pt x="479543" y="2438399"/>
                </a:lnTo>
                <a:lnTo>
                  <a:pt x="515294" y="2412999"/>
                </a:lnTo>
                <a:lnTo>
                  <a:pt x="626489" y="2374899"/>
                </a:lnTo>
                <a:lnTo>
                  <a:pt x="703708" y="2349499"/>
                </a:lnTo>
                <a:lnTo>
                  <a:pt x="743186" y="2349499"/>
                </a:lnTo>
                <a:lnTo>
                  <a:pt x="783218" y="2336799"/>
                </a:lnTo>
                <a:lnTo>
                  <a:pt x="2491594" y="2336799"/>
                </a:lnTo>
                <a:lnTo>
                  <a:pt x="2511785" y="2324099"/>
                </a:lnTo>
                <a:lnTo>
                  <a:pt x="2549918" y="2298699"/>
                </a:lnTo>
                <a:lnTo>
                  <a:pt x="2585879" y="2273299"/>
                </a:lnTo>
                <a:lnTo>
                  <a:pt x="2619744" y="2247899"/>
                </a:lnTo>
                <a:lnTo>
                  <a:pt x="2651589" y="2209799"/>
                </a:lnTo>
                <a:lnTo>
                  <a:pt x="2681490" y="2184399"/>
                </a:lnTo>
                <a:lnTo>
                  <a:pt x="2709525" y="2146299"/>
                </a:lnTo>
                <a:lnTo>
                  <a:pt x="2735769" y="2095499"/>
                </a:lnTo>
                <a:lnTo>
                  <a:pt x="2760299" y="2057399"/>
                </a:lnTo>
                <a:lnTo>
                  <a:pt x="2775561" y="2031999"/>
                </a:lnTo>
                <a:lnTo>
                  <a:pt x="2140020" y="2031999"/>
                </a:lnTo>
                <a:lnTo>
                  <a:pt x="2055543" y="2006599"/>
                </a:lnTo>
                <a:lnTo>
                  <a:pt x="2011902" y="1981199"/>
                </a:lnTo>
                <a:lnTo>
                  <a:pt x="1967564" y="1968499"/>
                </a:lnTo>
                <a:lnTo>
                  <a:pt x="1877514" y="1917699"/>
                </a:lnTo>
                <a:lnTo>
                  <a:pt x="1832160" y="1904999"/>
                </a:lnTo>
                <a:lnTo>
                  <a:pt x="1786825" y="1879599"/>
                </a:lnTo>
                <a:lnTo>
                  <a:pt x="1696926" y="1854199"/>
                </a:lnTo>
                <a:lnTo>
                  <a:pt x="1794197" y="1854199"/>
                </a:lnTo>
                <a:lnTo>
                  <a:pt x="1845207" y="1841499"/>
                </a:lnTo>
                <a:lnTo>
                  <a:pt x="1948162" y="1841499"/>
                </a:lnTo>
                <a:lnTo>
                  <a:pt x="1998581" y="1828799"/>
                </a:lnTo>
                <a:lnTo>
                  <a:pt x="2047278" y="1828799"/>
                </a:lnTo>
                <a:lnTo>
                  <a:pt x="2093488" y="1816099"/>
                </a:lnTo>
                <a:lnTo>
                  <a:pt x="2136451" y="1803399"/>
                </a:lnTo>
                <a:lnTo>
                  <a:pt x="2175401" y="1790699"/>
                </a:lnTo>
                <a:lnTo>
                  <a:pt x="2238217" y="1752599"/>
                </a:lnTo>
                <a:lnTo>
                  <a:pt x="2275833" y="1701799"/>
                </a:lnTo>
                <a:lnTo>
                  <a:pt x="2283284" y="1676399"/>
                </a:lnTo>
                <a:lnTo>
                  <a:pt x="2282146" y="1638299"/>
                </a:lnTo>
                <a:lnTo>
                  <a:pt x="2272533" y="1600199"/>
                </a:lnTo>
                <a:lnTo>
                  <a:pt x="2256591" y="1562099"/>
                </a:lnTo>
                <a:lnTo>
                  <a:pt x="2234911" y="1536699"/>
                </a:lnTo>
                <a:lnTo>
                  <a:pt x="2208086" y="1523999"/>
                </a:lnTo>
                <a:lnTo>
                  <a:pt x="2176709" y="1498599"/>
                </a:lnTo>
                <a:lnTo>
                  <a:pt x="1700373" y="1498599"/>
                </a:lnTo>
                <a:lnTo>
                  <a:pt x="1660538" y="1485899"/>
                </a:lnTo>
                <a:lnTo>
                  <a:pt x="1607426" y="1485899"/>
                </a:lnTo>
                <a:lnTo>
                  <a:pt x="1501532" y="1460499"/>
                </a:lnTo>
                <a:lnTo>
                  <a:pt x="1448983" y="1460499"/>
                </a:lnTo>
                <a:lnTo>
                  <a:pt x="1194864" y="1396999"/>
                </a:lnTo>
                <a:lnTo>
                  <a:pt x="1146578" y="1384299"/>
                </a:lnTo>
                <a:close/>
              </a:path>
              <a:path w="2911475" h="2438400">
                <a:moveTo>
                  <a:pt x="2192446" y="2425699"/>
                </a:moveTo>
                <a:lnTo>
                  <a:pt x="1717204" y="2425699"/>
                </a:lnTo>
                <a:lnTo>
                  <a:pt x="1764485" y="2438399"/>
                </a:lnTo>
                <a:lnTo>
                  <a:pt x="2144911" y="2438399"/>
                </a:lnTo>
                <a:lnTo>
                  <a:pt x="2192446" y="2425699"/>
                </a:lnTo>
                <a:close/>
              </a:path>
              <a:path w="2911475" h="2438400">
                <a:moveTo>
                  <a:pt x="2491594" y="2336799"/>
                </a:moveTo>
                <a:lnTo>
                  <a:pt x="1077289" y="2336799"/>
                </a:lnTo>
                <a:lnTo>
                  <a:pt x="1121045" y="2349499"/>
                </a:lnTo>
                <a:lnTo>
                  <a:pt x="1165179" y="2349499"/>
                </a:lnTo>
                <a:lnTo>
                  <a:pt x="1209671" y="2362199"/>
                </a:lnTo>
                <a:lnTo>
                  <a:pt x="1254503" y="2362199"/>
                </a:lnTo>
                <a:lnTo>
                  <a:pt x="1299655" y="2374899"/>
                </a:lnTo>
                <a:lnTo>
                  <a:pt x="1345107" y="2374899"/>
                </a:lnTo>
                <a:lnTo>
                  <a:pt x="1390840" y="2387599"/>
                </a:lnTo>
                <a:lnTo>
                  <a:pt x="1436835" y="2387599"/>
                </a:lnTo>
                <a:lnTo>
                  <a:pt x="1483071" y="2400299"/>
                </a:lnTo>
                <a:lnTo>
                  <a:pt x="1529530" y="2400299"/>
                </a:lnTo>
                <a:lnTo>
                  <a:pt x="1576193" y="2412999"/>
                </a:lnTo>
                <a:lnTo>
                  <a:pt x="1623039" y="2412999"/>
                </a:lnTo>
                <a:lnTo>
                  <a:pt x="1670049" y="2425699"/>
                </a:lnTo>
                <a:lnTo>
                  <a:pt x="2239912" y="2425699"/>
                </a:lnTo>
                <a:lnTo>
                  <a:pt x="2381700" y="2387599"/>
                </a:lnTo>
                <a:lnTo>
                  <a:pt x="2428695" y="2362199"/>
                </a:lnTo>
                <a:lnTo>
                  <a:pt x="2471403" y="2349499"/>
                </a:lnTo>
                <a:lnTo>
                  <a:pt x="2491594" y="2336799"/>
                </a:lnTo>
                <a:close/>
              </a:path>
              <a:path w="2911475" h="2438400">
                <a:moveTo>
                  <a:pt x="2851248" y="1536699"/>
                </a:moveTo>
                <a:lnTo>
                  <a:pt x="2813737" y="1536699"/>
                </a:lnTo>
                <a:lnTo>
                  <a:pt x="2767051" y="1549399"/>
                </a:lnTo>
                <a:lnTo>
                  <a:pt x="2711108" y="1587499"/>
                </a:lnTo>
                <a:lnTo>
                  <a:pt x="2681040" y="1612899"/>
                </a:lnTo>
                <a:lnTo>
                  <a:pt x="2651783" y="1638299"/>
                </a:lnTo>
                <a:lnTo>
                  <a:pt x="2623041" y="1663699"/>
                </a:lnTo>
                <a:lnTo>
                  <a:pt x="2565933" y="1739899"/>
                </a:lnTo>
                <a:lnTo>
                  <a:pt x="2536979" y="1777999"/>
                </a:lnTo>
                <a:lnTo>
                  <a:pt x="2507368" y="1816099"/>
                </a:lnTo>
                <a:lnTo>
                  <a:pt x="2476806" y="1854199"/>
                </a:lnTo>
                <a:lnTo>
                  <a:pt x="2444999" y="1892299"/>
                </a:lnTo>
                <a:lnTo>
                  <a:pt x="2411656" y="1930399"/>
                </a:lnTo>
                <a:lnTo>
                  <a:pt x="2376481" y="1968499"/>
                </a:lnTo>
                <a:lnTo>
                  <a:pt x="2339182" y="1993899"/>
                </a:lnTo>
                <a:lnTo>
                  <a:pt x="2299465" y="2019299"/>
                </a:lnTo>
                <a:lnTo>
                  <a:pt x="2257036" y="2031999"/>
                </a:lnTo>
                <a:lnTo>
                  <a:pt x="2775561" y="2031999"/>
                </a:lnTo>
                <a:lnTo>
                  <a:pt x="2783191" y="2019299"/>
                </a:lnTo>
                <a:lnTo>
                  <a:pt x="2804522" y="1968499"/>
                </a:lnTo>
                <a:lnTo>
                  <a:pt x="2824368" y="1917699"/>
                </a:lnTo>
                <a:lnTo>
                  <a:pt x="2842805" y="1879599"/>
                </a:lnTo>
                <a:lnTo>
                  <a:pt x="2859910" y="1828799"/>
                </a:lnTo>
                <a:lnTo>
                  <a:pt x="2875760" y="1777999"/>
                </a:lnTo>
                <a:lnTo>
                  <a:pt x="2890430" y="1727199"/>
                </a:lnTo>
                <a:lnTo>
                  <a:pt x="2903996" y="1676399"/>
                </a:lnTo>
                <a:lnTo>
                  <a:pt x="2911150" y="1625599"/>
                </a:lnTo>
                <a:lnTo>
                  <a:pt x="2909533" y="1587499"/>
                </a:lnTo>
                <a:lnTo>
                  <a:pt x="2899064" y="1562099"/>
                </a:lnTo>
                <a:lnTo>
                  <a:pt x="2879663" y="1549399"/>
                </a:lnTo>
                <a:lnTo>
                  <a:pt x="2851248" y="1536699"/>
                </a:lnTo>
                <a:close/>
              </a:path>
              <a:path w="2911475" h="2438400">
                <a:moveTo>
                  <a:pt x="1877543" y="482599"/>
                </a:moveTo>
                <a:lnTo>
                  <a:pt x="1819209" y="482599"/>
                </a:lnTo>
                <a:lnTo>
                  <a:pt x="1819209" y="927099"/>
                </a:lnTo>
                <a:lnTo>
                  <a:pt x="1885617" y="939799"/>
                </a:lnTo>
                <a:lnTo>
                  <a:pt x="1944576" y="965199"/>
                </a:lnTo>
                <a:lnTo>
                  <a:pt x="1996060" y="977899"/>
                </a:lnTo>
                <a:lnTo>
                  <a:pt x="2040042" y="990599"/>
                </a:lnTo>
                <a:lnTo>
                  <a:pt x="2076494" y="1015999"/>
                </a:lnTo>
                <a:lnTo>
                  <a:pt x="2105391" y="1028699"/>
                </a:lnTo>
                <a:lnTo>
                  <a:pt x="2142960" y="1066799"/>
                </a:lnTo>
                <a:lnTo>
                  <a:pt x="2173668" y="1092199"/>
                </a:lnTo>
                <a:lnTo>
                  <a:pt x="2197531" y="1142999"/>
                </a:lnTo>
                <a:lnTo>
                  <a:pt x="2214559" y="1181099"/>
                </a:lnTo>
                <a:lnTo>
                  <a:pt x="2224767" y="1231899"/>
                </a:lnTo>
                <a:lnTo>
                  <a:pt x="2228167" y="1282699"/>
                </a:lnTo>
                <a:lnTo>
                  <a:pt x="2226858" y="1320799"/>
                </a:lnTo>
                <a:lnTo>
                  <a:pt x="2222976" y="1371599"/>
                </a:lnTo>
                <a:lnTo>
                  <a:pt x="2216594" y="1409699"/>
                </a:lnTo>
                <a:lnTo>
                  <a:pt x="2207781" y="1435099"/>
                </a:lnTo>
                <a:lnTo>
                  <a:pt x="2247867" y="1460499"/>
                </a:lnTo>
                <a:lnTo>
                  <a:pt x="2284331" y="1485899"/>
                </a:lnTo>
                <a:lnTo>
                  <a:pt x="2315297" y="1523999"/>
                </a:lnTo>
                <a:lnTo>
                  <a:pt x="2338890" y="1574799"/>
                </a:lnTo>
                <a:lnTo>
                  <a:pt x="2353235" y="1625599"/>
                </a:lnTo>
                <a:lnTo>
                  <a:pt x="2355514" y="1663699"/>
                </a:lnTo>
                <a:lnTo>
                  <a:pt x="2349535" y="1714499"/>
                </a:lnTo>
                <a:lnTo>
                  <a:pt x="2335460" y="1752599"/>
                </a:lnTo>
                <a:lnTo>
                  <a:pt x="2313449" y="1777999"/>
                </a:lnTo>
                <a:lnTo>
                  <a:pt x="2283898" y="1816099"/>
                </a:lnTo>
                <a:lnTo>
                  <a:pt x="2248501" y="1841499"/>
                </a:lnTo>
                <a:lnTo>
                  <a:pt x="2207902" y="1854199"/>
                </a:lnTo>
                <a:lnTo>
                  <a:pt x="2162748" y="1866899"/>
                </a:lnTo>
                <a:lnTo>
                  <a:pt x="2113682" y="1879599"/>
                </a:lnTo>
                <a:lnTo>
                  <a:pt x="2061351" y="1892299"/>
                </a:lnTo>
                <a:lnTo>
                  <a:pt x="2006399" y="1904999"/>
                </a:lnTo>
                <a:lnTo>
                  <a:pt x="2059334" y="1930399"/>
                </a:lnTo>
                <a:lnTo>
                  <a:pt x="2110010" y="1943099"/>
                </a:lnTo>
                <a:lnTo>
                  <a:pt x="2157389" y="1955799"/>
                </a:lnTo>
                <a:lnTo>
                  <a:pt x="2200434" y="1968499"/>
                </a:lnTo>
                <a:lnTo>
                  <a:pt x="2238108" y="1968499"/>
                </a:lnTo>
                <a:lnTo>
                  <a:pt x="2278408" y="1943099"/>
                </a:lnTo>
                <a:lnTo>
                  <a:pt x="2316627" y="1917699"/>
                </a:lnTo>
                <a:lnTo>
                  <a:pt x="2353062" y="1892299"/>
                </a:lnTo>
                <a:lnTo>
                  <a:pt x="2388011" y="1854199"/>
                </a:lnTo>
                <a:lnTo>
                  <a:pt x="2421772" y="1816099"/>
                </a:lnTo>
                <a:lnTo>
                  <a:pt x="2454641" y="1765299"/>
                </a:lnTo>
                <a:lnTo>
                  <a:pt x="2516573" y="1689099"/>
                </a:lnTo>
                <a:lnTo>
                  <a:pt x="2546165" y="1650999"/>
                </a:lnTo>
                <a:lnTo>
                  <a:pt x="2576180" y="1612899"/>
                </a:lnTo>
                <a:lnTo>
                  <a:pt x="2607104" y="1574799"/>
                </a:lnTo>
                <a:lnTo>
                  <a:pt x="2639423" y="1549399"/>
                </a:lnTo>
                <a:lnTo>
                  <a:pt x="2673624" y="1523999"/>
                </a:lnTo>
                <a:lnTo>
                  <a:pt x="2684629" y="1511299"/>
                </a:lnTo>
                <a:lnTo>
                  <a:pt x="2695586" y="1511299"/>
                </a:lnTo>
                <a:lnTo>
                  <a:pt x="2706451" y="1498599"/>
                </a:lnTo>
                <a:lnTo>
                  <a:pt x="2717179" y="1498599"/>
                </a:lnTo>
                <a:lnTo>
                  <a:pt x="2737960" y="1447799"/>
                </a:lnTo>
                <a:lnTo>
                  <a:pt x="2756581" y="1409699"/>
                </a:lnTo>
                <a:lnTo>
                  <a:pt x="2772965" y="1358899"/>
                </a:lnTo>
                <a:lnTo>
                  <a:pt x="2787037" y="1308099"/>
                </a:lnTo>
                <a:lnTo>
                  <a:pt x="2798720" y="1257299"/>
                </a:lnTo>
                <a:lnTo>
                  <a:pt x="2807939" y="1206499"/>
                </a:lnTo>
                <a:lnTo>
                  <a:pt x="2814618" y="1155699"/>
                </a:lnTo>
                <a:lnTo>
                  <a:pt x="2818681" y="1104899"/>
                </a:lnTo>
                <a:lnTo>
                  <a:pt x="2820052" y="1054099"/>
                </a:lnTo>
                <a:lnTo>
                  <a:pt x="2818976" y="1003299"/>
                </a:lnTo>
                <a:lnTo>
                  <a:pt x="2815779" y="952499"/>
                </a:lnTo>
                <a:lnTo>
                  <a:pt x="2810506" y="901699"/>
                </a:lnTo>
                <a:lnTo>
                  <a:pt x="2803205" y="863599"/>
                </a:lnTo>
                <a:lnTo>
                  <a:pt x="2793922" y="812799"/>
                </a:lnTo>
                <a:lnTo>
                  <a:pt x="2782701" y="774699"/>
                </a:lnTo>
                <a:lnTo>
                  <a:pt x="2769591" y="723899"/>
                </a:lnTo>
                <a:lnTo>
                  <a:pt x="2759621" y="698499"/>
                </a:lnTo>
                <a:lnTo>
                  <a:pt x="2039158" y="698499"/>
                </a:lnTo>
                <a:lnTo>
                  <a:pt x="2034390" y="660399"/>
                </a:lnTo>
                <a:lnTo>
                  <a:pt x="2026598" y="634999"/>
                </a:lnTo>
                <a:lnTo>
                  <a:pt x="2015716" y="596899"/>
                </a:lnTo>
                <a:lnTo>
                  <a:pt x="2001674" y="571499"/>
                </a:lnTo>
                <a:lnTo>
                  <a:pt x="1968728" y="533399"/>
                </a:lnTo>
                <a:lnTo>
                  <a:pt x="1927367" y="507999"/>
                </a:lnTo>
                <a:lnTo>
                  <a:pt x="1877543" y="482599"/>
                </a:lnTo>
                <a:close/>
              </a:path>
              <a:path w="2911475" h="2438400">
                <a:moveTo>
                  <a:pt x="2102662" y="1485899"/>
                </a:moveTo>
                <a:lnTo>
                  <a:pt x="1787106" y="1485899"/>
                </a:lnTo>
                <a:lnTo>
                  <a:pt x="1742760" y="1498599"/>
                </a:lnTo>
                <a:lnTo>
                  <a:pt x="2141370" y="1498599"/>
                </a:lnTo>
                <a:lnTo>
                  <a:pt x="2102662" y="1485899"/>
                </a:lnTo>
                <a:close/>
              </a:path>
              <a:path w="2911475" h="2438400">
                <a:moveTo>
                  <a:pt x="1732470" y="1269999"/>
                </a:moveTo>
                <a:lnTo>
                  <a:pt x="1482325" y="1269999"/>
                </a:lnTo>
                <a:lnTo>
                  <a:pt x="1485112" y="1308099"/>
                </a:lnTo>
                <a:lnTo>
                  <a:pt x="1489164" y="1333499"/>
                </a:lnTo>
                <a:lnTo>
                  <a:pt x="1494285" y="1371599"/>
                </a:lnTo>
                <a:lnTo>
                  <a:pt x="1500278" y="1396999"/>
                </a:lnTo>
                <a:lnTo>
                  <a:pt x="1542210" y="1396999"/>
                </a:lnTo>
                <a:lnTo>
                  <a:pt x="1584049" y="1409699"/>
                </a:lnTo>
                <a:lnTo>
                  <a:pt x="1625704" y="1409699"/>
                </a:lnTo>
                <a:lnTo>
                  <a:pt x="1667082" y="1422399"/>
                </a:lnTo>
                <a:lnTo>
                  <a:pt x="1732470" y="1422399"/>
                </a:lnTo>
                <a:lnTo>
                  <a:pt x="1732470" y="1269999"/>
                </a:lnTo>
                <a:close/>
              </a:path>
              <a:path w="2911475" h="2438400">
                <a:moveTo>
                  <a:pt x="1818727" y="1092199"/>
                </a:moveTo>
                <a:lnTo>
                  <a:pt x="1818727" y="1422399"/>
                </a:lnTo>
                <a:lnTo>
                  <a:pt x="1858030" y="1409699"/>
                </a:lnTo>
                <a:lnTo>
                  <a:pt x="2051412" y="1409699"/>
                </a:lnTo>
                <a:lnTo>
                  <a:pt x="2056644" y="1396999"/>
                </a:lnTo>
                <a:lnTo>
                  <a:pt x="2060705" y="1371599"/>
                </a:lnTo>
                <a:lnTo>
                  <a:pt x="2063334" y="1346199"/>
                </a:lnTo>
                <a:lnTo>
                  <a:pt x="2064268" y="1333499"/>
                </a:lnTo>
                <a:lnTo>
                  <a:pt x="2059015" y="1269999"/>
                </a:lnTo>
                <a:lnTo>
                  <a:pt x="2043265" y="1231899"/>
                </a:lnTo>
                <a:lnTo>
                  <a:pt x="2017027" y="1193799"/>
                </a:lnTo>
                <a:lnTo>
                  <a:pt x="1980314" y="1155699"/>
                </a:lnTo>
                <a:lnTo>
                  <a:pt x="1952323" y="1142999"/>
                </a:lnTo>
                <a:lnTo>
                  <a:pt x="1916038" y="1117599"/>
                </a:lnTo>
                <a:lnTo>
                  <a:pt x="1871494" y="1104899"/>
                </a:lnTo>
                <a:lnTo>
                  <a:pt x="1818727" y="1092199"/>
                </a:lnTo>
                <a:close/>
              </a:path>
              <a:path w="2911475" h="2438400">
                <a:moveTo>
                  <a:pt x="1008890" y="1371599"/>
                </a:moveTo>
                <a:lnTo>
                  <a:pt x="965770" y="1384299"/>
                </a:lnTo>
                <a:lnTo>
                  <a:pt x="1053475" y="1384299"/>
                </a:lnTo>
                <a:lnTo>
                  <a:pt x="1008890" y="1371599"/>
                </a:lnTo>
                <a:close/>
              </a:path>
              <a:path w="2911475" h="2438400">
                <a:moveTo>
                  <a:pt x="2007919" y="25399"/>
                </a:moveTo>
                <a:lnTo>
                  <a:pt x="1541310" y="25399"/>
                </a:lnTo>
                <a:lnTo>
                  <a:pt x="1409787" y="63499"/>
                </a:lnTo>
                <a:lnTo>
                  <a:pt x="1367639" y="88899"/>
                </a:lnTo>
                <a:lnTo>
                  <a:pt x="1326415" y="101599"/>
                </a:lnTo>
                <a:lnTo>
                  <a:pt x="1286160" y="126999"/>
                </a:lnTo>
                <a:lnTo>
                  <a:pt x="1246920" y="152399"/>
                </a:lnTo>
                <a:lnTo>
                  <a:pt x="1208741" y="165099"/>
                </a:lnTo>
                <a:lnTo>
                  <a:pt x="1171670" y="190499"/>
                </a:lnTo>
                <a:lnTo>
                  <a:pt x="1135752" y="215899"/>
                </a:lnTo>
                <a:lnTo>
                  <a:pt x="1101034" y="253999"/>
                </a:lnTo>
                <a:lnTo>
                  <a:pt x="1067560" y="279399"/>
                </a:lnTo>
                <a:lnTo>
                  <a:pt x="1035378" y="304799"/>
                </a:lnTo>
                <a:lnTo>
                  <a:pt x="1004533" y="342899"/>
                </a:lnTo>
                <a:lnTo>
                  <a:pt x="975072" y="380999"/>
                </a:lnTo>
                <a:lnTo>
                  <a:pt x="947039" y="406399"/>
                </a:lnTo>
                <a:lnTo>
                  <a:pt x="920482" y="444499"/>
                </a:lnTo>
                <a:lnTo>
                  <a:pt x="895446" y="482599"/>
                </a:lnTo>
                <a:lnTo>
                  <a:pt x="871978" y="520699"/>
                </a:lnTo>
                <a:lnTo>
                  <a:pt x="850122" y="558799"/>
                </a:lnTo>
                <a:lnTo>
                  <a:pt x="829926" y="596899"/>
                </a:lnTo>
                <a:lnTo>
                  <a:pt x="811435" y="647699"/>
                </a:lnTo>
                <a:lnTo>
                  <a:pt x="794695" y="685799"/>
                </a:lnTo>
                <a:lnTo>
                  <a:pt x="779752" y="723899"/>
                </a:lnTo>
                <a:lnTo>
                  <a:pt x="766652" y="774699"/>
                </a:lnTo>
                <a:lnTo>
                  <a:pt x="755442" y="812799"/>
                </a:lnTo>
                <a:lnTo>
                  <a:pt x="746166" y="863599"/>
                </a:lnTo>
                <a:lnTo>
                  <a:pt x="738872" y="901699"/>
                </a:lnTo>
                <a:lnTo>
                  <a:pt x="733605" y="952499"/>
                </a:lnTo>
                <a:lnTo>
                  <a:pt x="730411" y="1003299"/>
                </a:lnTo>
                <a:lnTo>
                  <a:pt x="729336" y="1054099"/>
                </a:lnTo>
                <a:lnTo>
                  <a:pt x="730671" y="1104899"/>
                </a:lnTo>
                <a:lnTo>
                  <a:pt x="734642" y="1155699"/>
                </a:lnTo>
                <a:lnTo>
                  <a:pt x="741194" y="1206499"/>
                </a:lnTo>
                <a:lnTo>
                  <a:pt x="750273" y="1257299"/>
                </a:lnTo>
                <a:lnTo>
                  <a:pt x="761825" y="1308099"/>
                </a:lnTo>
                <a:lnTo>
                  <a:pt x="775797" y="1358899"/>
                </a:lnTo>
                <a:lnTo>
                  <a:pt x="910295" y="1320799"/>
                </a:lnTo>
                <a:lnTo>
                  <a:pt x="956794" y="1308099"/>
                </a:lnTo>
                <a:lnTo>
                  <a:pt x="1322495" y="1308099"/>
                </a:lnTo>
                <a:lnTo>
                  <a:pt x="1321551" y="1295399"/>
                </a:lnTo>
                <a:lnTo>
                  <a:pt x="1321221" y="1269999"/>
                </a:lnTo>
                <a:lnTo>
                  <a:pt x="1732470" y="1269999"/>
                </a:lnTo>
                <a:lnTo>
                  <a:pt x="1732470" y="1066799"/>
                </a:lnTo>
                <a:lnTo>
                  <a:pt x="1669489" y="1054099"/>
                </a:lnTo>
                <a:lnTo>
                  <a:pt x="1612283" y="1041399"/>
                </a:lnTo>
                <a:lnTo>
                  <a:pt x="1560845" y="1015999"/>
                </a:lnTo>
                <a:lnTo>
                  <a:pt x="1515170" y="990599"/>
                </a:lnTo>
                <a:lnTo>
                  <a:pt x="1475251" y="977899"/>
                </a:lnTo>
                <a:lnTo>
                  <a:pt x="1407053" y="901699"/>
                </a:lnTo>
                <a:lnTo>
                  <a:pt x="1380649" y="863599"/>
                </a:lnTo>
                <a:lnTo>
                  <a:pt x="1361833" y="812799"/>
                </a:lnTo>
                <a:lnTo>
                  <a:pt x="1350570" y="761999"/>
                </a:lnTo>
                <a:lnTo>
                  <a:pt x="1346823" y="698499"/>
                </a:lnTo>
                <a:lnTo>
                  <a:pt x="1349626" y="660399"/>
                </a:lnTo>
                <a:lnTo>
                  <a:pt x="1358045" y="609599"/>
                </a:lnTo>
                <a:lnTo>
                  <a:pt x="1372098" y="571499"/>
                </a:lnTo>
                <a:lnTo>
                  <a:pt x="1391803" y="533399"/>
                </a:lnTo>
                <a:lnTo>
                  <a:pt x="1417177" y="495299"/>
                </a:lnTo>
                <a:lnTo>
                  <a:pt x="1448238" y="457199"/>
                </a:lnTo>
                <a:lnTo>
                  <a:pt x="1484338" y="419099"/>
                </a:lnTo>
                <a:lnTo>
                  <a:pt x="1524946" y="393699"/>
                </a:lnTo>
                <a:lnTo>
                  <a:pt x="1570063" y="368299"/>
                </a:lnTo>
                <a:lnTo>
                  <a:pt x="1619689" y="355599"/>
                </a:lnTo>
                <a:lnTo>
                  <a:pt x="1673825" y="342899"/>
                </a:lnTo>
                <a:lnTo>
                  <a:pt x="1732470" y="342899"/>
                </a:lnTo>
                <a:lnTo>
                  <a:pt x="1732470" y="215899"/>
                </a:lnTo>
                <a:lnTo>
                  <a:pt x="2413424" y="215899"/>
                </a:lnTo>
                <a:lnTo>
                  <a:pt x="2377501" y="190499"/>
                </a:lnTo>
                <a:lnTo>
                  <a:pt x="2340426" y="165099"/>
                </a:lnTo>
                <a:lnTo>
                  <a:pt x="2302246" y="152399"/>
                </a:lnTo>
                <a:lnTo>
                  <a:pt x="2263007" y="126999"/>
                </a:lnTo>
                <a:lnTo>
                  <a:pt x="2222755" y="101599"/>
                </a:lnTo>
                <a:lnTo>
                  <a:pt x="2181537" y="88899"/>
                </a:lnTo>
                <a:lnTo>
                  <a:pt x="2139398" y="63499"/>
                </a:lnTo>
                <a:lnTo>
                  <a:pt x="2007919" y="25399"/>
                </a:lnTo>
                <a:close/>
              </a:path>
              <a:path w="2911475" h="2438400">
                <a:moveTo>
                  <a:pt x="1322495" y="1308099"/>
                </a:moveTo>
                <a:lnTo>
                  <a:pt x="1108634" y="1308099"/>
                </a:lnTo>
                <a:lnTo>
                  <a:pt x="1161546" y="1320799"/>
                </a:lnTo>
                <a:lnTo>
                  <a:pt x="1215461" y="1320799"/>
                </a:lnTo>
                <a:lnTo>
                  <a:pt x="1325955" y="1346199"/>
                </a:lnTo>
                <a:lnTo>
                  <a:pt x="1323986" y="1333499"/>
                </a:lnTo>
                <a:lnTo>
                  <a:pt x="1322495" y="1308099"/>
                </a:lnTo>
                <a:close/>
              </a:path>
              <a:path w="2911475" h="2438400">
                <a:moveTo>
                  <a:pt x="1731988" y="469899"/>
                </a:moveTo>
                <a:lnTo>
                  <a:pt x="1676286" y="482599"/>
                </a:lnTo>
                <a:lnTo>
                  <a:pt x="1629283" y="495299"/>
                </a:lnTo>
                <a:lnTo>
                  <a:pt x="1590993" y="520699"/>
                </a:lnTo>
                <a:lnTo>
                  <a:pt x="1561425" y="546099"/>
                </a:lnTo>
                <a:lnTo>
                  <a:pt x="1539045" y="584199"/>
                </a:lnTo>
                <a:lnTo>
                  <a:pt x="1523045" y="622299"/>
                </a:lnTo>
                <a:lnTo>
                  <a:pt x="1513435" y="660399"/>
                </a:lnTo>
                <a:lnTo>
                  <a:pt x="1510229" y="685799"/>
                </a:lnTo>
                <a:lnTo>
                  <a:pt x="1513967" y="736599"/>
                </a:lnTo>
                <a:lnTo>
                  <a:pt x="1525211" y="774699"/>
                </a:lnTo>
                <a:lnTo>
                  <a:pt x="1544007" y="800099"/>
                </a:lnTo>
                <a:lnTo>
                  <a:pt x="1570401" y="838199"/>
                </a:lnTo>
                <a:lnTo>
                  <a:pt x="1602919" y="850899"/>
                </a:lnTo>
                <a:lnTo>
                  <a:pt x="1640734" y="876299"/>
                </a:lnTo>
                <a:lnTo>
                  <a:pt x="1683779" y="888999"/>
                </a:lnTo>
                <a:lnTo>
                  <a:pt x="1731988" y="901699"/>
                </a:lnTo>
                <a:lnTo>
                  <a:pt x="1731988" y="469899"/>
                </a:lnTo>
                <a:close/>
              </a:path>
              <a:path w="2911475" h="2438400">
                <a:moveTo>
                  <a:pt x="2413424" y="215899"/>
                </a:moveTo>
                <a:lnTo>
                  <a:pt x="1819209" y="215899"/>
                </a:lnTo>
                <a:lnTo>
                  <a:pt x="1819209" y="342899"/>
                </a:lnTo>
                <a:lnTo>
                  <a:pt x="1877095" y="342899"/>
                </a:lnTo>
                <a:lnTo>
                  <a:pt x="1930379" y="355599"/>
                </a:lnTo>
                <a:lnTo>
                  <a:pt x="1979031" y="368299"/>
                </a:lnTo>
                <a:lnTo>
                  <a:pt x="2023021" y="393699"/>
                </a:lnTo>
                <a:lnTo>
                  <a:pt x="2062320" y="419099"/>
                </a:lnTo>
                <a:lnTo>
                  <a:pt x="2096897" y="444499"/>
                </a:lnTo>
                <a:lnTo>
                  <a:pt x="2126585" y="482599"/>
                </a:lnTo>
                <a:lnTo>
                  <a:pt x="2151204" y="520699"/>
                </a:lnTo>
                <a:lnTo>
                  <a:pt x="2170720" y="558799"/>
                </a:lnTo>
                <a:lnTo>
                  <a:pt x="2185098" y="596899"/>
                </a:lnTo>
                <a:lnTo>
                  <a:pt x="2194307" y="647699"/>
                </a:lnTo>
                <a:lnTo>
                  <a:pt x="2198312" y="698499"/>
                </a:lnTo>
                <a:lnTo>
                  <a:pt x="2759621" y="698499"/>
                </a:lnTo>
                <a:lnTo>
                  <a:pt x="2754636" y="685799"/>
                </a:lnTo>
                <a:lnTo>
                  <a:pt x="2737884" y="647699"/>
                </a:lnTo>
                <a:lnTo>
                  <a:pt x="2719380" y="596899"/>
                </a:lnTo>
                <a:lnTo>
                  <a:pt x="2699170" y="558799"/>
                </a:lnTo>
                <a:lnTo>
                  <a:pt x="2677300" y="520699"/>
                </a:lnTo>
                <a:lnTo>
                  <a:pt x="2653818" y="482599"/>
                </a:lnTo>
                <a:lnTo>
                  <a:pt x="2628768" y="444499"/>
                </a:lnTo>
                <a:lnTo>
                  <a:pt x="2602198" y="406399"/>
                </a:lnTo>
                <a:lnTo>
                  <a:pt x="2574153" y="380999"/>
                </a:lnTo>
                <a:lnTo>
                  <a:pt x="2544679" y="342899"/>
                </a:lnTo>
                <a:lnTo>
                  <a:pt x="2513824" y="304799"/>
                </a:lnTo>
                <a:lnTo>
                  <a:pt x="2481632" y="279399"/>
                </a:lnTo>
                <a:lnTo>
                  <a:pt x="2448150" y="253999"/>
                </a:lnTo>
                <a:lnTo>
                  <a:pt x="2413424" y="215899"/>
                </a:lnTo>
                <a:close/>
              </a:path>
              <a:path w="2911475" h="2438400">
                <a:moveTo>
                  <a:pt x="1916511" y="12699"/>
                </a:moveTo>
                <a:lnTo>
                  <a:pt x="1632765" y="12699"/>
                </a:lnTo>
                <a:lnTo>
                  <a:pt x="1586691" y="25399"/>
                </a:lnTo>
                <a:lnTo>
                  <a:pt x="1962560" y="25399"/>
                </a:lnTo>
                <a:lnTo>
                  <a:pt x="1916511" y="12699"/>
                </a:lnTo>
                <a:close/>
              </a:path>
              <a:path w="2911475" h="2438400">
                <a:moveTo>
                  <a:pt x="1822529" y="0"/>
                </a:moveTo>
                <a:lnTo>
                  <a:pt x="1726810" y="0"/>
                </a:lnTo>
                <a:lnTo>
                  <a:pt x="1679487" y="12699"/>
                </a:lnTo>
                <a:lnTo>
                  <a:pt x="1869819" y="12699"/>
                </a:lnTo>
                <a:lnTo>
                  <a:pt x="1822529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3" name="Группа 122">
            <a:extLst>
              <a:ext uri="{FF2B5EF4-FFF2-40B4-BE49-F238E27FC236}">
                <a16:creationId xmlns="" xmlns:a16="http://schemas.microsoft.com/office/drawing/2014/main" id="{4E5B9644-63DF-4268-9AB7-B833EE2047FA}"/>
              </a:ext>
            </a:extLst>
          </p:cNvPr>
          <p:cNvGrpSpPr/>
          <p:nvPr/>
        </p:nvGrpSpPr>
        <p:grpSpPr>
          <a:xfrm>
            <a:off x="4697502" y="4885037"/>
            <a:ext cx="776451" cy="705895"/>
            <a:chOff x="21710650" y="7434262"/>
            <a:chExt cx="2895600" cy="2632478"/>
          </a:xfrm>
          <a:solidFill>
            <a:schemeClr val="bg1"/>
          </a:solidFill>
        </p:grpSpPr>
        <p:sp>
          <p:nvSpPr>
            <p:cNvPr id="124" name="object 7">
              <a:extLst>
                <a:ext uri="{FF2B5EF4-FFF2-40B4-BE49-F238E27FC236}">
                  <a16:creationId xmlns="" xmlns:a16="http://schemas.microsoft.com/office/drawing/2014/main" id="{273B4DF7-2630-4419-9111-24902D2C5448}"/>
                </a:ext>
              </a:extLst>
            </p:cNvPr>
            <p:cNvSpPr/>
            <p:nvPr/>
          </p:nvSpPr>
          <p:spPr>
            <a:xfrm>
              <a:off x="22401905" y="9298714"/>
              <a:ext cx="270510" cy="767715"/>
            </a:xfrm>
            <a:custGeom>
              <a:avLst/>
              <a:gdLst/>
              <a:ahLst/>
              <a:cxnLst/>
              <a:rect l="l" t="t" r="r" b="b"/>
              <a:pathLst>
                <a:path w="270509" h="767715">
                  <a:moveTo>
                    <a:pt x="256651" y="0"/>
                  </a:moveTo>
                  <a:lnTo>
                    <a:pt x="45777" y="191896"/>
                  </a:lnTo>
                  <a:lnTo>
                    <a:pt x="13396" y="243260"/>
                  </a:lnTo>
                  <a:lnTo>
                    <a:pt x="0" y="302458"/>
                  </a:lnTo>
                  <a:lnTo>
                    <a:pt x="0" y="767486"/>
                  </a:lnTo>
                  <a:lnTo>
                    <a:pt x="270048" y="767486"/>
                  </a:lnTo>
                  <a:lnTo>
                    <a:pt x="270048" y="32329"/>
                  </a:lnTo>
                  <a:lnTo>
                    <a:pt x="266455" y="10767"/>
                  </a:lnTo>
                  <a:lnTo>
                    <a:pt x="25665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8">
              <a:extLst>
                <a:ext uri="{FF2B5EF4-FFF2-40B4-BE49-F238E27FC236}">
                  <a16:creationId xmlns="" xmlns:a16="http://schemas.microsoft.com/office/drawing/2014/main" id="{D9125F1A-37DB-4DF7-AA38-2E0217E16048}"/>
                </a:ext>
              </a:extLst>
            </p:cNvPr>
            <p:cNvSpPr/>
            <p:nvPr/>
          </p:nvSpPr>
          <p:spPr>
            <a:xfrm>
              <a:off x="23588248" y="8857700"/>
              <a:ext cx="270510" cy="1209040"/>
            </a:xfrm>
            <a:custGeom>
              <a:avLst/>
              <a:gdLst/>
              <a:ahLst/>
              <a:cxnLst/>
              <a:rect l="l" t="t" r="r" b="b"/>
              <a:pathLst>
                <a:path w="270509" h="1209040">
                  <a:moveTo>
                    <a:pt x="256621" y="0"/>
                  </a:moveTo>
                  <a:lnTo>
                    <a:pt x="45777" y="192217"/>
                  </a:lnTo>
                  <a:lnTo>
                    <a:pt x="13396" y="243586"/>
                  </a:lnTo>
                  <a:lnTo>
                    <a:pt x="0" y="302780"/>
                  </a:lnTo>
                  <a:lnTo>
                    <a:pt x="0" y="1208500"/>
                  </a:lnTo>
                  <a:lnTo>
                    <a:pt x="270048" y="1208500"/>
                  </a:lnTo>
                  <a:lnTo>
                    <a:pt x="270048" y="32329"/>
                  </a:lnTo>
                  <a:lnTo>
                    <a:pt x="266443" y="10767"/>
                  </a:lnTo>
                  <a:lnTo>
                    <a:pt x="25662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9">
              <a:extLst>
                <a:ext uri="{FF2B5EF4-FFF2-40B4-BE49-F238E27FC236}">
                  <a16:creationId xmlns="" xmlns:a16="http://schemas.microsoft.com/office/drawing/2014/main" id="{B86E567C-3950-4D7D-A353-75CFF2A6FDDC}"/>
                </a:ext>
              </a:extLst>
            </p:cNvPr>
            <p:cNvSpPr/>
            <p:nvPr/>
          </p:nvSpPr>
          <p:spPr>
            <a:xfrm>
              <a:off x="23983413" y="8481422"/>
              <a:ext cx="251460" cy="1584960"/>
            </a:xfrm>
            <a:custGeom>
              <a:avLst/>
              <a:gdLst/>
              <a:ahLst/>
              <a:cxnLst/>
              <a:rect l="l" t="t" r="r" b="b"/>
              <a:pathLst>
                <a:path w="251459" h="1584959">
                  <a:moveTo>
                    <a:pt x="237763" y="0"/>
                  </a:moveTo>
                  <a:lnTo>
                    <a:pt x="45857" y="172606"/>
                  </a:lnTo>
                  <a:lnTo>
                    <a:pt x="13437" y="223849"/>
                  </a:lnTo>
                  <a:lnTo>
                    <a:pt x="0" y="282917"/>
                  </a:lnTo>
                  <a:lnTo>
                    <a:pt x="0" y="1584778"/>
                  </a:lnTo>
                  <a:lnTo>
                    <a:pt x="251200" y="1584778"/>
                  </a:lnTo>
                  <a:lnTo>
                    <a:pt x="251200" y="32370"/>
                  </a:lnTo>
                  <a:lnTo>
                    <a:pt x="247594" y="10772"/>
                  </a:lnTo>
                  <a:lnTo>
                    <a:pt x="237763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0">
              <a:extLst>
                <a:ext uri="{FF2B5EF4-FFF2-40B4-BE49-F238E27FC236}">
                  <a16:creationId xmlns="" xmlns:a16="http://schemas.microsoft.com/office/drawing/2014/main" id="{8ADADE9E-1B11-432A-9043-B79A74CD04D4}"/>
                </a:ext>
              </a:extLst>
            </p:cNvPr>
            <p:cNvSpPr/>
            <p:nvPr/>
          </p:nvSpPr>
          <p:spPr>
            <a:xfrm>
              <a:off x="23192689" y="9253545"/>
              <a:ext cx="270510" cy="812800"/>
            </a:xfrm>
            <a:custGeom>
              <a:avLst/>
              <a:gdLst/>
              <a:ahLst/>
              <a:cxnLst/>
              <a:rect l="l" t="t" r="r" b="b"/>
              <a:pathLst>
                <a:path w="270509" h="812800">
                  <a:moveTo>
                    <a:pt x="256691" y="0"/>
                  </a:moveTo>
                  <a:lnTo>
                    <a:pt x="26859" y="210869"/>
                  </a:lnTo>
                  <a:lnTo>
                    <a:pt x="7967" y="248825"/>
                  </a:lnTo>
                  <a:lnTo>
                    <a:pt x="0" y="302493"/>
                  </a:lnTo>
                  <a:lnTo>
                    <a:pt x="0" y="812655"/>
                  </a:lnTo>
                  <a:lnTo>
                    <a:pt x="270128" y="812655"/>
                  </a:lnTo>
                  <a:lnTo>
                    <a:pt x="270128" y="32365"/>
                  </a:lnTo>
                  <a:lnTo>
                    <a:pt x="266522" y="10768"/>
                  </a:lnTo>
                  <a:lnTo>
                    <a:pt x="256691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1">
              <a:extLst>
                <a:ext uri="{FF2B5EF4-FFF2-40B4-BE49-F238E27FC236}">
                  <a16:creationId xmlns="" xmlns:a16="http://schemas.microsoft.com/office/drawing/2014/main" id="{77790FC0-B295-4404-9F87-D93E63F26F06}"/>
                </a:ext>
              </a:extLst>
            </p:cNvPr>
            <p:cNvSpPr/>
            <p:nvPr/>
          </p:nvSpPr>
          <p:spPr>
            <a:xfrm>
              <a:off x="22797372" y="9286708"/>
              <a:ext cx="270510" cy="779780"/>
            </a:xfrm>
            <a:custGeom>
              <a:avLst/>
              <a:gdLst/>
              <a:ahLst/>
              <a:cxnLst/>
              <a:rect l="l" t="t" r="r" b="b"/>
              <a:pathLst>
                <a:path w="270509" h="779780">
                  <a:moveTo>
                    <a:pt x="13437" y="0"/>
                  </a:moveTo>
                  <a:lnTo>
                    <a:pt x="3605" y="10762"/>
                  </a:lnTo>
                  <a:lnTo>
                    <a:pt x="0" y="32363"/>
                  </a:lnTo>
                  <a:lnTo>
                    <a:pt x="0" y="779492"/>
                  </a:lnTo>
                  <a:lnTo>
                    <a:pt x="270128" y="779492"/>
                  </a:lnTo>
                  <a:lnTo>
                    <a:pt x="270128" y="301839"/>
                  </a:lnTo>
                  <a:lnTo>
                    <a:pt x="257336" y="243445"/>
                  </a:lnTo>
                  <a:lnTo>
                    <a:pt x="226532" y="193789"/>
                  </a:lnTo>
                  <a:lnTo>
                    <a:pt x="45857" y="13435"/>
                  </a:lnTo>
                  <a:lnTo>
                    <a:pt x="1343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">
              <a:extLst>
                <a:ext uri="{FF2B5EF4-FFF2-40B4-BE49-F238E27FC236}">
                  <a16:creationId xmlns="" xmlns:a16="http://schemas.microsoft.com/office/drawing/2014/main" id="{BE6810F4-8F9F-4185-A1EE-63FA2E7AAF16}"/>
                </a:ext>
              </a:extLst>
            </p:cNvPr>
            <p:cNvSpPr/>
            <p:nvPr/>
          </p:nvSpPr>
          <p:spPr>
            <a:xfrm>
              <a:off x="21975105" y="9694273"/>
              <a:ext cx="301625" cy="372110"/>
            </a:xfrm>
            <a:custGeom>
              <a:avLst/>
              <a:gdLst/>
              <a:ahLst/>
              <a:cxnLst/>
              <a:rect l="l" t="t" r="r" b="b"/>
              <a:pathLst>
                <a:path w="301625" h="372109">
                  <a:moveTo>
                    <a:pt x="287987" y="0"/>
                  </a:moveTo>
                  <a:lnTo>
                    <a:pt x="45535" y="223759"/>
                  </a:lnTo>
                  <a:lnTo>
                    <a:pt x="13276" y="271213"/>
                  </a:lnTo>
                  <a:lnTo>
                    <a:pt x="0" y="320732"/>
                  </a:lnTo>
                  <a:lnTo>
                    <a:pt x="0" y="371927"/>
                  </a:lnTo>
                  <a:lnTo>
                    <a:pt x="301420" y="371927"/>
                  </a:lnTo>
                  <a:lnTo>
                    <a:pt x="301420" y="32328"/>
                  </a:lnTo>
                  <a:lnTo>
                    <a:pt x="297816" y="10765"/>
                  </a:lnTo>
                  <a:lnTo>
                    <a:pt x="28798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">
              <a:extLst>
                <a:ext uri="{FF2B5EF4-FFF2-40B4-BE49-F238E27FC236}">
                  <a16:creationId xmlns="" xmlns:a16="http://schemas.microsoft.com/office/drawing/2014/main" id="{A9415555-EFB6-4A9F-9276-5324F3650E0F}"/>
                </a:ext>
              </a:extLst>
            </p:cNvPr>
            <p:cNvSpPr/>
            <p:nvPr/>
          </p:nvSpPr>
          <p:spPr>
            <a:xfrm>
              <a:off x="21710650" y="7434262"/>
              <a:ext cx="2895600" cy="2155825"/>
            </a:xfrm>
            <a:custGeom>
              <a:avLst/>
              <a:gdLst/>
              <a:ahLst/>
              <a:cxnLst/>
              <a:rect l="l" t="t" r="r" b="b"/>
              <a:pathLst>
                <a:path w="2895600" h="2155825">
                  <a:moveTo>
                    <a:pt x="1030190" y="778749"/>
                  </a:moveTo>
                  <a:lnTo>
                    <a:pt x="984413" y="797680"/>
                  </a:lnTo>
                  <a:lnTo>
                    <a:pt x="74884" y="1708174"/>
                  </a:lnTo>
                  <a:lnTo>
                    <a:pt x="44930" y="1744030"/>
                  </a:lnTo>
                  <a:lnTo>
                    <a:pt x="22465" y="1783508"/>
                  </a:lnTo>
                  <a:lnTo>
                    <a:pt x="7488" y="1825570"/>
                  </a:lnTo>
                  <a:lnTo>
                    <a:pt x="0" y="1869178"/>
                  </a:lnTo>
                  <a:lnTo>
                    <a:pt x="0" y="1913294"/>
                  </a:lnTo>
                  <a:lnTo>
                    <a:pt x="7488" y="1956878"/>
                  </a:lnTo>
                  <a:lnTo>
                    <a:pt x="22465" y="1998892"/>
                  </a:lnTo>
                  <a:lnTo>
                    <a:pt x="44930" y="2038299"/>
                  </a:lnTo>
                  <a:lnTo>
                    <a:pt x="74884" y="2074059"/>
                  </a:lnTo>
                  <a:lnTo>
                    <a:pt x="117049" y="2110640"/>
                  </a:lnTo>
                  <a:lnTo>
                    <a:pt x="156519" y="2133107"/>
                  </a:lnTo>
                  <a:lnTo>
                    <a:pt x="198571" y="2148086"/>
                  </a:lnTo>
                  <a:lnTo>
                    <a:pt x="242166" y="2155575"/>
                  </a:lnTo>
                  <a:lnTo>
                    <a:pt x="286268" y="2155575"/>
                  </a:lnTo>
                  <a:lnTo>
                    <a:pt x="329840" y="2148086"/>
                  </a:lnTo>
                  <a:lnTo>
                    <a:pt x="371844" y="2133107"/>
                  </a:lnTo>
                  <a:lnTo>
                    <a:pt x="411243" y="2110640"/>
                  </a:lnTo>
                  <a:lnTo>
                    <a:pt x="447000" y="2080683"/>
                  </a:lnTo>
                  <a:lnTo>
                    <a:pt x="1030190" y="1497172"/>
                  </a:lnTo>
                  <a:lnTo>
                    <a:pt x="1775781" y="1497172"/>
                  </a:lnTo>
                  <a:lnTo>
                    <a:pt x="2148300" y="1124653"/>
                  </a:lnTo>
                  <a:lnTo>
                    <a:pt x="1402950" y="1124653"/>
                  </a:lnTo>
                  <a:lnTo>
                    <a:pt x="1075967" y="797680"/>
                  </a:lnTo>
                  <a:lnTo>
                    <a:pt x="1054566" y="783482"/>
                  </a:lnTo>
                  <a:lnTo>
                    <a:pt x="1030190" y="778749"/>
                  </a:lnTo>
                  <a:close/>
                </a:path>
                <a:path w="2895600" h="2155825">
                  <a:moveTo>
                    <a:pt x="1775781" y="1497172"/>
                  </a:moveTo>
                  <a:lnTo>
                    <a:pt x="1030190" y="1497172"/>
                  </a:lnTo>
                  <a:lnTo>
                    <a:pt x="1357173" y="1824145"/>
                  </a:lnTo>
                  <a:lnTo>
                    <a:pt x="1378575" y="1838162"/>
                  </a:lnTo>
                  <a:lnTo>
                    <a:pt x="1402957" y="1842834"/>
                  </a:lnTo>
                  <a:lnTo>
                    <a:pt x="1427356" y="1838162"/>
                  </a:lnTo>
                  <a:lnTo>
                    <a:pt x="1448808" y="1824145"/>
                  </a:lnTo>
                  <a:lnTo>
                    <a:pt x="1775781" y="1497172"/>
                  </a:lnTo>
                  <a:close/>
                </a:path>
                <a:path w="2895600" h="2155825">
                  <a:moveTo>
                    <a:pt x="2766189" y="0"/>
                  </a:moveTo>
                  <a:lnTo>
                    <a:pt x="1846879" y="0"/>
                  </a:lnTo>
                  <a:lnTo>
                    <a:pt x="1825275" y="3604"/>
                  </a:lnTo>
                  <a:lnTo>
                    <a:pt x="1814501" y="13433"/>
                  </a:lnTo>
                  <a:lnTo>
                    <a:pt x="1815164" y="28009"/>
                  </a:lnTo>
                  <a:lnTo>
                    <a:pt x="1827871" y="45857"/>
                  </a:lnTo>
                  <a:lnTo>
                    <a:pt x="2154844" y="373081"/>
                  </a:lnTo>
                  <a:lnTo>
                    <a:pt x="1402950" y="1124653"/>
                  </a:lnTo>
                  <a:lnTo>
                    <a:pt x="2148300" y="1124653"/>
                  </a:lnTo>
                  <a:lnTo>
                    <a:pt x="2527363" y="745590"/>
                  </a:lnTo>
                  <a:lnTo>
                    <a:pt x="2895348" y="745590"/>
                  </a:lnTo>
                  <a:lnTo>
                    <a:pt x="2895348" y="124142"/>
                  </a:lnTo>
                  <a:lnTo>
                    <a:pt x="2884402" y="76905"/>
                  </a:lnTo>
                  <a:lnTo>
                    <a:pt x="2855395" y="37324"/>
                  </a:lnTo>
                  <a:lnTo>
                    <a:pt x="2814075" y="10117"/>
                  </a:lnTo>
                  <a:lnTo>
                    <a:pt x="2766189" y="0"/>
                  </a:lnTo>
                  <a:close/>
                </a:path>
                <a:path w="2895600" h="2155825">
                  <a:moveTo>
                    <a:pt x="2895348" y="745590"/>
                  </a:moveTo>
                  <a:lnTo>
                    <a:pt x="2527363" y="745590"/>
                  </a:lnTo>
                  <a:lnTo>
                    <a:pt x="2849571" y="1067477"/>
                  </a:lnTo>
                  <a:lnTo>
                    <a:pt x="2867402" y="1080213"/>
                  </a:lnTo>
                  <a:lnTo>
                    <a:pt x="2881951" y="1080879"/>
                  </a:lnTo>
                  <a:lnTo>
                    <a:pt x="2891755" y="1070112"/>
                  </a:lnTo>
                  <a:lnTo>
                    <a:pt x="2895348" y="1048549"/>
                  </a:lnTo>
                  <a:lnTo>
                    <a:pt x="2895348" y="74559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9" name="Группа 118">
            <a:extLst>
              <a:ext uri="{FF2B5EF4-FFF2-40B4-BE49-F238E27FC236}">
                <a16:creationId xmlns="" xmlns:a16="http://schemas.microsoft.com/office/drawing/2014/main" id="{77C8D1E1-B842-4E7C-984A-D93967F7DED5}"/>
              </a:ext>
            </a:extLst>
          </p:cNvPr>
          <p:cNvGrpSpPr/>
          <p:nvPr/>
        </p:nvGrpSpPr>
        <p:grpSpPr>
          <a:xfrm>
            <a:off x="8646758" y="4674990"/>
            <a:ext cx="1181025" cy="1183479"/>
            <a:chOff x="10313478" y="2322286"/>
            <a:chExt cx="1718865" cy="1722437"/>
          </a:xfrm>
        </p:grpSpPr>
        <p:sp>
          <p:nvSpPr>
            <p:cNvPr id="120" name="Капля 119">
              <a:extLst>
                <a:ext uri="{FF2B5EF4-FFF2-40B4-BE49-F238E27FC236}">
                  <a16:creationId xmlns="" xmlns:a16="http://schemas.microsoft.com/office/drawing/2014/main" id="{36D53D30-88DB-4D05-BFD6-C8DBC175BFD2}"/>
                </a:ext>
              </a:extLst>
            </p:cNvPr>
            <p:cNvSpPr/>
            <p:nvPr/>
          </p:nvSpPr>
          <p:spPr>
            <a:xfrm>
              <a:off x="10319657" y="2322286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1" name="Капля 130">
              <a:extLst>
                <a:ext uri="{FF2B5EF4-FFF2-40B4-BE49-F238E27FC236}">
                  <a16:creationId xmlns="" xmlns:a16="http://schemas.microsoft.com/office/drawing/2014/main" id="{B1C97641-35DB-41F2-911B-2749069F1081}"/>
                </a:ext>
              </a:extLst>
            </p:cNvPr>
            <p:cNvSpPr/>
            <p:nvPr/>
          </p:nvSpPr>
          <p:spPr>
            <a:xfrm flipH="1" flipV="1">
              <a:off x="10313478" y="2332037"/>
              <a:ext cx="1712686" cy="1712686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2" name="Группа 131">
            <a:extLst>
              <a:ext uri="{FF2B5EF4-FFF2-40B4-BE49-F238E27FC236}">
                <a16:creationId xmlns="" xmlns:a16="http://schemas.microsoft.com/office/drawing/2014/main" id="{39184851-6D3B-43AC-8341-BECD38A3EF3F}"/>
              </a:ext>
            </a:extLst>
          </p:cNvPr>
          <p:cNvGrpSpPr/>
          <p:nvPr/>
        </p:nvGrpSpPr>
        <p:grpSpPr>
          <a:xfrm>
            <a:off x="8881959" y="4901324"/>
            <a:ext cx="723539" cy="723539"/>
            <a:chOff x="9260606" y="5152533"/>
            <a:chExt cx="390920" cy="390920"/>
          </a:xfrm>
        </p:grpSpPr>
        <p:pic>
          <p:nvPicPr>
            <p:cNvPr id="133" name="Рисунок 132" descr="Смартфон">
              <a:extLst>
                <a:ext uri="{FF2B5EF4-FFF2-40B4-BE49-F238E27FC236}">
                  <a16:creationId xmlns="" xmlns:a16="http://schemas.microsoft.com/office/drawing/2014/main" id="{2E147A40-EFCC-4F87-9F1F-95323454D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9260606" y="5152533"/>
              <a:ext cx="390920" cy="390920"/>
            </a:xfrm>
            <a:prstGeom prst="rect">
              <a:avLst/>
            </a:prstGeom>
          </p:spPr>
        </p:pic>
        <p:pic>
          <p:nvPicPr>
            <p:cNvPr id="134" name="Рисунок 133" descr="Монеты">
              <a:extLst>
                <a:ext uri="{FF2B5EF4-FFF2-40B4-BE49-F238E27FC236}">
                  <a16:creationId xmlns="" xmlns:a16="http://schemas.microsoft.com/office/drawing/2014/main" id="{09911358-B53D-4332-AA6C-978A11133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9386545" y="5273667"/>
              <a:ext cx="139041" cy="139041"/>
            </a:xfrm>
            <a:prstGeom prst="rect">
              <a:avLst/>
            </a:prstGeom>
            <a:effectLst>
              <a:outerShdw dist="38100" dir="8760000" sx="1000" sy="1000" algn="ctr" rotWithShape="0">
                <a:srgbClr val="4472C4"/>
              </a:outerShdw>
            </a:effectLst>
          </p:spPr>
        </p:pic>
      </p:grpSp>
      <p:sp>
        <p:nvSpPr>
          <p:cNvPr id="135" name="Стрелка: вниз 2">
            <a:extLst>
              <a:ext uri="{FF2B5EF4-FFF2-40B4-BE49-F238E27FC236}">
                <a16:creationId xmlns="" xmlns:a16="http://schemas.microsoft.com/office/drawing/2014/main" id="{160B0E81-7E23-48EB-B096-34BD4EBDB1B1}"/>
              </a:ext>
            </a:extLst>
          </p:cNvPr>
          <p:cNvSpPr/>
          <p:nvPr/>
        </p:nvSpPr>
        <p:spPr>
          <a:xfrm flipV="1">
            <a:off x="9115055" y="4731312"/>
            <a:ext cx="257346" cy="170012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8" name="object 2"/>
          <p:cNvGrpSpPr/>
          <p:nvPr/>
        </p:nvGrpSpPr>
        <p:grpSpPr>
          <a:xfrm>
            <a:off x="0" y="6483096"/>
            <a:ext cx="8364220" cy="190500"/>
            <a:chOff x="0" y="6483096"/>
            <a:chExt cx="8364220" cy="190500"/>
          </a:xfrm>
        </p:grpSpPr>
        <p:sp>
          <p:nvSpPr>
            <p:cNvPr id="100" name="object 3"/>
            <p:cNvSpPr/>
            <p:nvPr/>
          </p:nvSpPr>
          <p:spPr>
            <a:xfrm>
              <a:off x="0" y="6483096"/>
              <a:ext cx="6975475" cy="190500"/>
            </a:xfrm>
            <a:custGeom>
              <a:avLst/>
              <a:gdLst/>
              <a:ahLst/>
              <a:cxnLst/>
              <a:rect l="l" t="t" r="r" b="b"/>
              <a:pathLst>
                <a:path w="6975475" h="190500">
                  <a:moveTo>
                    <a:pt x="6848348" y="0"/>
                  </a:moveTo>
                  <a:lnTo>
                    <a:pt x="0" y="0"/>
                  </a:lnTo>
                  <a:lnTo>
                    <a:pt x="0" y="190499"/>
                  </a:lnTo>
                  <a:lnTo>
                    <a:pt x="6975348" y="190499"/>
                  </a:lnTo>
                  <a:lnTo>
                    <a:pt x="6848348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4"/>
            <p:cNvSpPr/>
            <p:nvPr/>
          </p:nvSpPr>
          <p:spPr>
            <a:xfrm>
              <a:off x="6848856" y="6483096"/>
              <a:ext cx="1515110" cy="190500"/>
            </a:xfrm>
            <a:custGeom>
              <a:avLst/>
              <a:gdLst/>
              <a:ahLst/>
              <a:cxnLst/>
              <a:rect l="l" t="t" r="r" b="b"/>
              <a:pathLst>
                <a:path w="1515109" h="190500">
                  <a:moveTo>
                    <a:pt x="1514855" y="0"/>
                  </a:moveTo>
                  <a:lnTo>
                    <a:pt x="0" y="0"/>
                  </a:lnTo>
                  <a:lnTo>
                    <a:pt x="127000" y="190499"/>
                  </a:lnTo>
                  <a:lnTo>
                    <a:pt x="1514855" y="190499"/>
                  </a:lnTo>
                  <a:lnTo>
                    <a:pt x="1514855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5" name="object 26"/>
          <p:cNvSpPr txBox="1">
            <a:spLocks noGrp="1"/>
          </p:cNvSpPr>
          <p:nvPr>
            <p:ph type="ftr" sz="quarter" idx="5"/>
          </p:nvPr>
        </p:nvSpPr>
        <p:spPr>
          <a:xfrm>
            <a:off x="152400" y="6467839"/>
            <a:ext cx="6742380" cy="193643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>
              <a:spcBef>
                <a:spcPts val="190"/>
              </a:spcBef>
            </a:pPr>
            <a:r>
              <a:rPr lang="ru-RU" dirty="0" err="1"/>
              <a:t>Copyright</a:t>
            </a:r>
            <a:r>
              <a:rPr lang="ru-RU" dirty="0"/>
              <a:t> ©</a:t>
            </a:r>
            <a:r>
              <a:rPr lang="ru-RU" spc="-15" dirty="0"/>
              <a:t> </a:t>
            </a:r>
            <a:r>
              <a:rPr lang="ru-RU" dirty="0"/>
              <a:t>2021. </a:t>
            </a:r>
            <a:r>
              <a:rPr lang="ru-RU" spc="-5" dirty="0"/>
              <a:t>ГК</a:t>
            </a:r>
            <a:r>
              <a:rPr lang="ru-RU" spc="15" dirty="0"/>
              <a:t> </a:t>
            </a:r>
            <a:r>
              <a:rPr lang="ru-RU" dirty="0"/>
              <a:t>«ФИНИСТ». </a:t>
            </a:r>
            <a:r>
              <a:rPr lang="ru-RU" spc="-5" dirty="0"/>
              <a:t>Все</a:t>
            </a:r>
            <a:r>
              <a:rPr lang="ru-RU" dirty="0"/>
              <a:t> </a:t>
            </a:r>
            <a:r>
              <a:rPr lang="ru-RU" spc="-5" dirty="0"/>
              <a:t>права</a:t>
            </a:r>
            <a:r>
              <a:rPr lang="ru-RU" spc="10" dirty="0"/>
              <a:t> </a:t>
            </a:r>
            <a:r>
              <a:rPr lang="ru-RU" spc="-5" dirty="0"/>
              <a:t>защищены.</a:t>
            </a:r>
            <a:r>
              <a:rPr lang="ru-RU" spc="-15" dirty="0"/>
              <a:t> </a:t>
            </a:r>
            <a:endParaRPr lang="ru-RU" spc="-5" dirty="0"/>
          </a:p>
        </p:txBody>
      </p:sp>
    </p:spTree>
    <p:extLst>
      <p:ext uri="{BB962C8B-B14F-4D97-AF65-F5344CB8AC3E}">
        <p14:creationId xmlns:p14="http://schemas.microsoft.com/office/powerpoint/2010/main" val="87405130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00513" y="0"/>
            <a:ext cx="650240" cy="548640"/>
          </a:xfrm>
          <a:custGeom>
            <a:avLst/>
            <a:gdLst/>
            <a:ahLst/>
            <a:cxnLst/>
            <a:rect l="l" t="t" r="r" b="b"/>
            <a:pathLst>
              <a:path w="650240" h="548640">
                <a:moveTo>
                  <a:pt x="650126" y="0"/>
                </a:moveTo>
                <a:lnTo>
                  <a:pt x="0" y="0"/>
                </a:lnTo>
                <a:lnTo>
                  <a:pt x="451133" y="548259"/>
                </a:lnTo>
                <a:lnTo>
                  <a:pt x="650126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78536"/>
            <a:ext cx="265430" cy="579120"/>
          </a:xfrm>
          <a:custGeom>
            <a:avLst/>
            <a:gdLst/>
            <a:ahLst/>
            <a:cxnLst/>
            <a:rect l="l" t="t" r="r" b="b"/>
            <a:pathLst>
              <a:path w="265430" h="579119">
                <a:moveTo>
                  <a:pt x="265176" y="0"/>
                </a:moveTo>
                <a:lnTo>
                  <a:pt x="0" y="0"/>
                </a:lnTo>
                <a:lnTo>
                  <a:pt x="0" y="579120"/>
                </a:lnTo>
                <a:lnTo>
                  <a:pt x="265176" y="579120"/>
                </a:lnTo>
                <a:lnTo>
                  <a:pt x="265176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18896" y="510286"/>
            <a:ext cx="537230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b="1" spc="-10" dirty="0">
                <a:solidFill>
                  <a:srgbClr val="2E5496"/>
                </a:solidFill>
                <a:latin typeface="Segoe UI Light"/>
                <a:cs typeface="Segoe UI Light"/>
              </a:rPr>
              <a:t>АСУОР </a:t>
            </a:r>
            <a:r>
              <a:rPr b="1" spc="-10" dirty="0">
                <a:solidFill>
                  <a:srgbClr val="2E5496"/>
                </a:solidFill>
                <a:latin typeface="Segoe UI Light"/>
                <a:cs typeface="Segoe UI Light"/>
              </a:rPr>
              <a:t>FINIST-</a:t>
            </a:r>
            <a:r>
              <a:rPr b="1" spc="-10" dirty="0">
                <a:solidFill>
                  <a:srgbClr val="FF0000"/>
                </a:solidFill>
                <a:latin typeface="Segoe UI Light"/>
                <a:cs typeface="Segoe UI Light"/>
              </a:rPr>
              <a:t>OPERRISK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0" y="0"/>
            <a:ext cx="12192000" cy="6859523"/>
            <a:chOff x="0" y="0"/>
            <a:chExt cx="12192000" cy="6859523"/>
          </a:xfrm>
        </p:grpSpPr>
        <p:sp>
          <p:nvSpPr>
            <p:cNvPr id="6" name="object 6"/>
            <p:cNvSpPr/>
            <p:nvPr/>
          </p:nvSpPr>
          <p:spPr>
            <a:xfrm>
              <a:off x="0" y="6483096"/>
              <a:ext cx="6975475" cy="190500"/>
            </a:xfrm>
            <a:custGeom>
              <a:avLst/>
              <a:gdLst/>
              <a:ahLst/>
              <a:cxnLst/>
              <a:rect l="l" t="t" r="r" b="b"/>
              <a:pathLst>
                <a:path w="6975475" h="190500">
                  <a:moveTo>
                    <a:pt x="6848348" y="0"/>
                  </a:moveTo>
                  <a:lnTo>
                    <a:pt x="0" y="0"/>
                  </a:lnTo>
                  <a:lnTo>
                    <a:pt x="0" y="190499"/>
                  </a:lnTo>
                  <a:lnTo>
                    <a:pt x="6975348" y="190499"/>
                  </a:lnTo>
                  <a:lnTo>
                    <a:pt x="6848348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848856" y="6483096"/>
              <a:ext cx="1515110" cy="190500"/>
            </a:xfrm>
            <a:custGeom>
              <a:avLst/>
              <a:gdLst/>
              <a:ahLst/>
              <a:cxnLst/>
              <a:rect l="l" t="t" r="r" b="b"/>
              <a:pathLst>
                <a:path w="1515109" h="190500">
                  <a:moveTo>
                    <a:pt x="1514855" y="0"/>
                  </a:moveTo>
                  <a:lnTo>
                    <a:pt x="0" y="0"/>
                  </a:lnTo>
                  <a:lnTo>
                    <a:pt x="127000" y="190499"/>
                  </a:lnTo>
                  <a:lnTo>
                    <a:pt x="1514855" y="190499"/>
                  </a:lnTo>
                  <a:lnTo>
                    <a:pt x="1514855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53811" y="0"/>
              <a:ext cx="5433060" cy="349910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01330" y="0"/>
              <a:ext cx="5324475" cy="3450590"/>
            </a:xfrm>
            <a:custGeom>
              <a:avLst/>
              <a:gdLst/>
              <a:ahLst/>
              <a:cxnLst/>
              <a:rect l="l" t="t" r="r" b="b"/>
              <a:pathLst>
                <a:path w="5324475" h="3450590">
                  <a:moveTo>
                    <a:pt x="2501099" y="0"/>
                  </a:moveTo>
                  <a:lnTo>
                    <a:pt x="0" y="0"/>
                  </a:lnTo>
                  <a:lnTo>
                    <a:pt x="2837159" y="3450082"/>
                  </a:lnTo>
                  <a:lnTo>
                    <a:pt x="5324073" y="3422777"/>
                  </a:lnTo>
                  <a:lnTo>
                    <a:pt x="2501099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85204" y="1431036"/>
              <a:ext cx="2078736" cy="128930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639052" y="1497202"/>
              <a:ext cx="1976120" cy="1186815"/>
            </a:xfrm>
            <a:custGeom>
              <a:avLst/>
              <a:gdLst/>
              <a:ahLst/>
              <a:cxnLst/>
              <a:rect l="l" t="t" r="r" b="b"/>
              <a:pathLst>
                <a:path w="1976120" h="1186814">
                  <a:moveTo>
                    <a:pt x="1975739" y="0"/>
                  </a:moveTo>
                  <a:lnTo>
                    <a:pt x="0" y="7238"/>
                  </a:lnTo>
                  <a:lnTo>
                    <a:pt x="966724" y="1186561"/>
                  </a:lnTo>
                  <a:lnTo>
                    <a:pt x="197573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217661" y="3122548"/>
              <a:ext cx="2379345" cy="3736975"/>
            </a:xfrm>
            <a:custGeom>
              <a:avLst/>
              <a:gdLst/>
              <a:ahLst/>
              <a:cxnLst/>
              <a:rect l="l" t="t" r="r" b="b"/>
              <a:pathLst>
                <a:path w="2379345" h="3736975">
                  <a:moveTo>
                    <a:pt x="1903476" y="0"/>
                  </a:moveTo>
                  <a:lnTo>
                    <a:pt x="0" y="301878"/>
                  </a:lnTo>
                  <a:lnTo>
                    <a:pt x="545592" y="3736923"/>
                  </a:lnTo>
                  <a:lnTo>
                    <a:pt x="1934718" y="3725499"/>
                  </a:lnTo>
                  <a:lnTo>
                    <a:pt x="2378964" y="3044888"/>
                  </a:lnTo>
                  <a:lnTo>
                    <a:pt x="1903476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68640" y="1447800"/>
              <a:ext cx="4023359" cy="203758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8221980" y="1488947"/>
              <a:ext cx="3970020" cy="1935480"/>
            </a:xfrm>
            <a:custGeom>
              <a:avLst/>
              <a:gdLst/>
              <a:ahLst/>
              <a:cxnLst/>
              <a:rect l="l" t="t" r="r" b="b"/>
              <a:pathLst>
                <a:path w="3970020" h="1935479">
                  <a:moveTo>
                    <a:pt x="1001902" y="0"/>
                  </a:moveTo>
                  <a:lnTo>
                    <a:pt x="0" y="1935479"/>
                  </a:lnTo>
                  <a:lnTo>
                    <a:pt x="3964813" y="1932559"/>
                  </a:lnTo>
                  <a:lnTo>
                    <a:pt x="3970020" y="2412"/>
                  </a:lnTo>
                  <a:lnTo>
                    <a:pt x="100190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69935" y="6108190"/>
              <a:ext cx="2781300" cy="74980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941066" y="6173723"/>
              <a:ext cx="2661920" cy="684530"/>
            </a:xfrm>
            <a:custGeom>
              <a:avLst/>
              <a:gdLst/>
              <a:ahLst/>
              <a:cxnLst/>
              <a:rect l="l" t="t" r="r" b="b"/>
              <a:pathLst>
                <a:path w="2661920" h="684529">
                  <a:moveTo>
                    <a:pt x="2661401" y="0"/>
                  </a:moveTo>
                  <a:lnTo>
                    <a:pt x="0" y="684273"/>
                  </a:lnTo>
                  <a:lnTo>
                    <a:pt x="2207363" y="684273"/>
                  </a:lnTo>
                  <a:lnTo>
                    <a:pt x="266140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48054" y="4498611"/>
            <a:ext cx="6583426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" marR="5080" indent="3067685" algn="r">
              <a:lnSpc>
                <a:spcPct val="100000"/>
              </a:lnSpc>
              <a:spcBef>
                <a:spcPts val="100"/>
              </a:spcBef>
            </a:pPr>
            <a:r>
              <a:rPr lang="en-US" b="1" spc="-5" dirty="0">
                <a:solidFill>
                  <a:srgbClr val="C00000"/>
                </a:solidFill>
                <a:latin typeface="Calibri"/>
                <a:cs typeface="Calibri"/>
              </a:rPr>
              <a:t>BPM</a:t>
            </a:r>
            <a:r>
              <a:rPr lang="en-US" dirty="0">
                <a:solidFill>
                  <a:srgbClr val="252525"/>
                </a:solidFill>
                <a:latin typeface="Calibri"/>
                <a:cs typeface="Calibri"/>
              </a:rPr>
              <a:t>-</a:t>
            </a:r>
            <a:r>
              <a:rPr lang="ru-RU" dirty="0">
                <a:solidFill>
                  <a:srgbClr val="252525"/>
                </a:solidFill>
                <a:latin typeface="Calibri"/>
                <a:cs typeface="Calibri"/>
              </a:rPr>
              <a:t>п</a:t>
            </a:r>
            <a:r>
              <a:rPr lang="ru-RU" sz="1800" dirty="0">
                <a:solidFill>
                  <a:srgbClr val="252525"/>
                </a:solidFill>
                <a:latin typeface="Calibri"/>
                <a:cs typeface="Calibri"/>
              </a:rPr>
              <a:t>латформа, на которой реализовано решение по автоматизации, представляет из себя</a:t>
            </a:r>
            <a:r>
              <a:rPr lang="ru-RU" dirty="0">
                <a:latin typeface="Calibri"/>
                <a:cs typeface="Calibri"/>
              </a:rPr>
              <a:t> </a:t>
            </a:r>
            <a:r>
              <a:rPr lang="ru-RU" b="1" spc="-10" dirty="0">
                <a:solidFill>
                  <a:srgbClr val="C00000"/>
                </a:solidFill>
                <a:latin typeface="Calibri"/>
                <a:cs typeface="Calibri"/>
              </a:rPr>
              <a:t>инструмент</a:t>
            </a:r>
            <a:r>
              <a:rPr sz="1800" b="1" spc="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1800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800" spc="-5" dirty="0" err="1">
                <a:solidFill>
                  <a:srgbClr val="252525"/>
                </a:solidFill>
                <a:latin typeface="Calibri"/>
                <a:cs typeface="Calibri"/>
              </a:rPr>
              <a:t>неограниченными</a:t>
            </a:r>
            <a:r>
              <a:rPr sz="1800" spc="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lang="ru-RU" spc="-5" dirty="0">
                <a:solidFill>
                  <a:srgbClr val="252525"/>
                </a:solidFill>
                <a:latin typeface="Calibri"/>
                <a:cs typeface="Calibri"/>
              </a:rPr>
              <a:t>возможностями по</a:t>
            </a:r>
            <a:r>
              <a:rPr lang="ru-RU" sz="1800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800" b="1" spc="-5" dirty="0" err="1">
                <a:solidFill>
                  <a:srgbClr val="C00000"/>
                </a:solidFill>
                <a:latin typeface="Calibri"/>
                <a:cs typeface="Calibri"/>
              </a:rPr>
              <a:t>расширени</a:t>
            </a:r>
            <a:r>
              <a:rPr lang="ru-RU" sz="1800" b="1" spc="-5" dirty="0">
                <a:solidFill>
                  <a:srgbClr val="C00000"/>
                </a:solidFill>
                <a:latin typeface="Calibri"/>
                <a:cs typeface="Calibri"/>
              </a:rPr>
              <a:t>ю</a:t>
            </a:r>
            <a:r>
              <a:rPr sz="1800" b="1" spc="-1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1800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Calibri"/>
                <a:cs typeface="Calibri"/>
              </a:rPr>
              <a:t>индивидуализации</a:t>
            </a:r>
            <a:r>
              <a:rPr sz="1800" b="1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252525"/>
                </a:solidFill>
                <a:latin typeface="Calibri"/>
                <a:cs typeface="Calibri"/>
              </a:rPr>
              <a:t>функционала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ftr" sz="quarter" idx="5"/>
          </p:nvPr>
        </p:nvSpPr>
        <p:spPr>
          <a:xfrm>
            <a:off x="344220" y="6467839"/>
            <a:ext cx="4794885" cy="193643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/>
              <a:t>Copyright </a:t>
            </a:r>
            <a:r>
              <a:rPr lang="ru-RU" dirty="0"/>
              <a:t>©</a:t>
            </a:r>
            <a:r>
              <a:rPr spc="-15" dirty="0"/>
              <a:t> </a:t>
            </a:r>
            <a:r>
              <a:rPr dirty="0"/>
              <a:t>2021,</a:t>
            </a:r>
            <a:r>
              <a:rPr spc="-35" dirty="0"/>
              <a:t> </a:t>
            </a:r>
            <a:r>
              <a:rPr spc="-5" dirty="0"/>
              <a:t>ГК</a:t>
            </a:r>
            <a:r>
              <a:rPr spc="15" dirty="0"/>
              <a:t> </a:t>
            </a:r>
            <a:r>
              <a:rPr dirty="0"/>
              <a:t>«ФИНИСТ»,</a:t>
            </a:r>
            <a:r>
              <a:rPr spc="-30" dirty="0"/>
              <a:t> </a:t>
            </a:r>
            <a:r>
              <a:rPr spc="-5" dirty="0"/>
              <a:t>Все</a:t>
            </a:r>
            <a:r>
              <a:rPr dirty="0"/>
              <a:t> </a:t>
            </a:r>
            <a:r>
              <a:rPr spc="-5" dirty="0"/>
              <a:t>права</a:t>
            </a:r>
            <a:r>
              <a:rPr spc="10" dirty="0"/>
              <a:t> </a:t>
            </a:r>
            <a:r>
              <a:rPr spc="-5" dirty="0"/>
              <a:t>защищены.</a:t>
            </a:r>
            <a:r>
              <a:rPr spc="-15" dirty="0"/>
              <a:t> </a:t>
            </a:r>
            <a:endParaRPr spc="-5" dirty="0"/>
          </a:p>
        </p:txBody>
      </p:sp>
      <p:sp>
        <p:nvSpPr>
          <p:cNvPr id="21" name="object 19">
            <a:extLst>
              <a:ext uri="{FF2B5EF4-FFF2-40B4-BE49-F238E27FC236}">
                <a16:creationId xmlns="" xmlns:a16="http://schemas.microsoft.com/office/drawing/2014/main" id="{77628C45-4B6B-A843-BB7F-1F4B9D97FA52}"/>
              </a:ext>
            </a:extLst>
          </p:cNvPr>
          <p:cNvSpPr txBox="1"/>
          <p:nvPr/>
        </p:nvSpPr>
        <p:spPr>
          <a:xfrm>
            <a:off x="29319" y="2499167"/>
            <a:ext cx="7133481" cy="19851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" marR="5080" indent="3067685" algn="r">
              <a:lnSpc>
                <a:spcPct val="100000"/>
              </a:lnSpc>
              <a:spcBef>
                <a:spcPts val="100"/>
              </a:spcBef>
            </a:pPr>
            <a:r>
              <a:rPr lang="ru-RU" b="1" spc="-10" dirty="0">
                <a:solidFill>
                  <a:srgbClr val="C00000"/>
                </a:solidFill>
                <a:latin typeface="Calibri"/>
                <a:cs typeface="Calibri"/>
              </a:rPr>
              <a:t>Комплексное решение: </a:t>
            </a:r>
            <a:r>
              <a:rPr lang="ru-RU" dirty="0">
                <a:solidFill>
                  <a:srgbClr val="252525"/>
                </a:solidFill>
                <a:latin typeface="Calibri"/>
                <a:cs typeface="Calibri"/>
              </a:rPr>
              <a:t>Автоматизированная Система Управления Операционными Рисками </a:t>
            </a:r>
            <a:r>
              <a:rPr lang="ru-RU" b="1" spc="-5" dirty="0">
                <a:solidFill>
                  <a:srgbClr val="C00000"/>
                </a:solidFill>
                <a:latin typeface="Calibri"/>
                <a:cs typeface="Calibri"/>
              </a:rPr>
              <a:t>(АУСОР) </a:t>
            </a:r>
            <a:r>
              <a:rPr lang="ru-RU" dirty="0">
                <a:solidFill>
                  <a:srgbClr val="252525"/>
                </a:solidFill>
                <a:latin typeface="Calibri"/>
                <a:cs typeface="Calibri"/>
              </a:rPr>
              <a:t>в соответствии с требованиями Банка России № 716-П И </a:t>
            </a:r>
            <a:r>
              <a:rPr lang="ru-RU" b="1" spc="-10" dirty="0">
                <a:solidFill>
                  <a:srgbClr val="C00000"/>
                </a:solidFill>
                <a:cs typeface="Calibri"/>
              </a:rPr>
              <a:t>Комплект методологических документов  </a:t>
            </a:r>
          </a:p>
          <a:p>
            <a:pPr marL="92710" marR="5080" indent="3067685" algn="r">
              <a:lnSpc>
                <a:spcPct val="100000"/>
              </a:lnSpc>
              <a:spcBef>
                <a:spcPts val="100"/>
              </a:spcBef>
            </a:pPr>
            <a:r>
              <a:rPr lang="ru-RU" dirty="0">
                <a:solidFill>
                  <a:srgbClr val="252525"/>
                </a:solidFill>
                <a:latin typeface="Calibri"/>
                <a:cs typeface="Calibri"/>
              </a:rPr>
              <a:t>(Внутренняя  нормативная документация)</a:t>
            </a:r>
          </a:p>
          <a:p>
            <a:pPr marL="92710" marR="5080" indent="3067685" algn="r">
              <a:lnSpc>
                <a:spcPct val="100000"/>
              </a:lnSpc>
              <a:spcBef>
                <a:spcPts val="100"/>
              </a:spcBef>
            </a:pPr>
            <a:endParaRPr lang="ru-RU" dirty="0">
              <a:solidFill>
                <a:srgbClr val="252525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482888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E185532-6249-4627-AA21-9183364853BE}"/>
              </a:ext>
            </a:extLst>
          </p:cNvPr>
          <p:cNvSpPr txBox="1"/>
          <p:nvPr/>
        </p:nvSpPr>
        <p:spPr>
          <a:xfrm>
            <a:off x="10839061" y="6369947"/>
            <a:ext cx="200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IT works…</a:t>
            </a:r>
            <a:endParaRPr lang="ru-RU" i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182">
            <a:extLst>
              <a:ext uri="{FF2B5EF4-FFF2-40B4-BE49-F238E27FC236}">
                <a16:creationId xmlns="" xmlns:a16="http://schemas.microsoft.com/office/drawing/2014/main" id="{80F3BBF4-55C0-4A36-B26D-777835F70BBD}"/>
              </a:ext>
            </a:extLst>
          </p:cNvPr>
          <p:cNvSpPr/>
          <p:nvPr/>
        </p:nvSpPr>
        <p:spPr>
          <a:xfrm>
            <a:off x="0" y="6483445"/>
            <a:ext cx="6975836" cy="189605"/>
          </a:xfrm>
          <a:custGeom>
            <a:avLst/>
            <a:gdLst>
              <a:gd name="connsiteX0" fmla="*/ 0 w 6975836"/>
              <a:gd name="connsiteY0" fmla="*/ 0 h 189605"/>
              <a:gd name="connsiteX1" fmla="*/ 6975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  <a:gd name="connsiteX0" fmla="*/ 0 w 6975836"/>
              <a:gd name="connsiteY0" fmla="*/ 0 h 189605"/>
              <a:gd name="connsiteX1" fmla="*/ 6848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5836" h="189605">
                <a:moveTo>
                  <a:pt x="0" y="0"/>
                </a:moveTo>
                <a:lnTo>
                  <a:pt x="6848836" y="0"/>
                </a:lnTo>
                <a:lnTo>
                  <a:pt x="6975836" y="189605"/>
                </a:lnTo>
                <a:lnTo>
                  <a:pt x="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C0CE0249-0535-43CB-84DF-3D3424216C42}"/>
              </a:ext>
            </a:extLst>
          </p:cNvPr>
          <p:cNvSpPr txBox="1"/>
          <p:nvPr/>
        </p:nvSpPr>
        <p:spPr>
          <a:xfrm>
            <a:off x="265308" y="6449149"/>
            <a:ext cx="5471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 C 20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21, ГК «ФИНИСТ», Все права защищены. </a:t>
            </a:r>
          </a:p>
        </p:txBody>
      </p:sp>
      <p:sp>
        <p:nvSpPr>
          <p:cNvPr id="60" name="Прямоугольник 183">
            <a:extLst>
              <a:ext uri="{FF2B5EF4-FFF2-40B4-BE49-F238E27FC236}">
                <a16:creationId xmlns="" xmlns:a16="http://schemas.microsoft.com/office/drawing/2014/main" id="{414625F3-3C04-4E02-BA0D-1A1BB66CB1B5}"/>
              </a:ext>
            </a:extLst>
          </p:cNvPr>
          <p:cNvSpPr/>
          <p:nvPr/>
        </p:nvSpPr>
        <p:spPr>
          <a:xfrm>
            <a:off x="6848836" y="6483350"/>
            <a:ext cx="1515168" cy="189591"/>
          </a:xfrm>
          <a:custGeom>
            <a:avLst/>
            <a:gdLst>
              <a:gd name="connsiteX0" fmla="*/ 0 w 1388168"/>
              <a:gd name="connsiteY0" fmla="*/ 0 h 189605"/>
              <a:gd name="connsiteX1" fmla="*/ 1388168 w 1388168"/>
              <a:gd name="connsiteY1" fmla="*/ 0 h 189605"/>
              <a:gd name="connsiteX2" fmla="*/ 1388168 w 1388168"/>
              <a:gd name="connsiteY2" fmla="*/ 189605 h 189605"/>
              <a:gd name="connsiteX3" fmla="*/ 0 w 1388168"/>
              <a:gd name="connsiteY3" fmla="*/ 189605 h 189605"/>
              <a:gd name="connsiteX4" fmla="*/ 0 w 1388168"/>
              <a:gd name="connsiteY4" fmla="*/ 0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  <a:gd name="connsiteX0" fmla="*/ 0 w 1511993"/>
              <a:gd name="connsiteY0" fmla="*/ 3175 h 189605"/>
              <a:gd name="connsiteX1" fmla="*/ 1511993 w 1511993"/>
              <a:gd name="connsiteY1" fmla="*/ 0 h 189605"/>
              <a:gd name="connsiteX2" fmla="*/ 1511993 w 1511993"/>
              <a:gd name="connsiteY2" fmla="*/ 189605 h 189605"/>
              <a:gd name="connsiteX3" fmla="*/ 123825 w 1511993"/>
              <a:gd name="connsiteY3" fmla="*/ 189605 h 189605"/>
              <a:gd name="connsiteX4" fmla="*/ 0 w 1511993"/>
              <a:gd name="connsiteY4" fmla="*/ 3175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168" h="189605">
                <a:moveTo>
                  <a:pt x="0" y="0"/>
                </a:moveTo>
                <a:lnTo>
                  <a:pt x="1515168" y="0"/>
                </a:lnTo>
                <a:lnTo>
                  <a:pt x="1515168" y="189605"/>
                </a:lnTo>
                <a:lnTo>
                  <a:pt x="12700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0718A7CF-DA7A-42B3-A23C-90B5F781CD41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587A3C4E-FD5B-4A0F-8F36-9EADB0EFE975}"/>
              </a:ext>
            </a:extLst>
          </p:cNvPr>
          <p:cNvSpPr/>
          <p:nvPr/>
        </p:nvSpPr>
        <p:spPr>
          <a:xfrm>
            <a:off x="8755598" y="1484246"/>
            <a:ext cx="2887951" cy="47551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11">
            <a:extLst>
              <a:ext uri="{FF2B5EF4-FFF2-40B4-BE49-F238E27FC236}">
                <a16:creationId xmlns="" xmlns:a16="http://schemas.microsoft.com/office/drawing/2014/main" id="{90FA3C64-6D5C-4F8C-842F-6FACAA9B28C9}"/>
              </a:ext>
            </a:extLst>
          </p:cNvPr>
          <p:cNvSpPr/>
          <p:nvPr/>
        </p:nvSpPr>
        <p:spPr>
          <a:xfrm rot="16200000">
            <a:off x="11373093" y="5968947"/>
            <a:ext cx="375038" cy="165872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FB949BC0-BF7C-4DE7-A6A6-EAFE474AEB03}"/>
              </a:ext>
            </a:extLst>
          </p:cNvPr>
          <p:cNvSpPr txBox="1"/>
          <p:nvPr/>
        </p:nvSpPr>
        <p:spPr>
          <a:xfrm>
            <a:off x="8909029" y="2729723"/>
            <a:ext cx="228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FINIST-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8AF9397E-9CE3-46AC-B8F5-FF199A258D8E}"/>
              </a:ext>
            </a:extLst>
          </p:cNvPr>
          <p:cNvSpPr txBox="1"/>
          <p:nvPr/>
        </p:nvSpPr>
        <p:spPr>
          <a:xfrm>
            <a:off x="8916140" y="3047701"/>
            <a:ext cx="2056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управления 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рисками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 (СУОР)</a:t>
            </a:r>
          </a:p>
        </p:txBody>
      </p:sp>
      <p:sp>
        <p:nvSpPr>
          <p:cNvPr id="74" name="object 17">
            <a:extLst>
              <a:ext uri="{FF2B5EF4-FFF2-40B4-BE49-F238E27FC236}">
                <a16:creationId xmlns="" xmlns:a16="http://schemas.microsoft.com/office/drawing/2014/main" id="{A6C7716E-2F6B-45CA-A0BA-390C8FB062F4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4839042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Проблематика</a:t>
            </a:r>
          </a:p>
        </p:txBody>
      </p:sp>
      <p:sp>
        <p:nvSpPr>
          <p:cNvPr id="75" name="Равнобедренный треугольник 11">
            <a:extLst>
              <a:ext uri="{FF2B5EF4-FFF2-40B4-BE49-F238E27FC236}">
                <a16:creationId xmlns="" xmlns:a16="http://schemas.microsoft.com/office/drawing/2014/main" id="{1B701A2F-92C1-46B6-B95E-E72B1C1C5572}"/>
              </a:ext>
            </a:extLst>
          </p:cNvPr>
          <p:cNvSpPr/>
          <p:nvPr/>
        </p:nvSpPr>
        <p:spPr>
          <a:xfrm rot="5400000">
            <a:off x="8411362" y="1814527"/>
            <a:ext cx="1204309" cy="532643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>
            <a:extLst>
              <a:ext uri="{FF2B5EF4-FFF2-40B4-BE49-F238E27FC236}">
                <a16:creationId xmlns="" xmlns:a16="http://schemas.microsoft.com/office/drawing/2014/main" id="{D13D965C-A4E4-436E-9C73-1D1CA9113E2D}"/>
              </a:ext>
            </a:extLst>
          </p:cNvPr>
          <p:cNvSpPr/>
          <p:nvPr/>
        </p:nvSpPr>
        <p:spPr>
          <a:xfrm>
            <a:off x="9228211" y="478972"/>
            <a:ext cx="1965066" cy="196506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>
            <a:extLst>
              <a:ext uri="{FF2B5EF4-FFF2-40B4-BE49-F238E27FC236}">
                <a16:creationId xmlns="" xmlns:a16="http://schemas.microsoft.com/office/drawing/2014/main" id="{8F619CC8-C587-4D3C-A1E0-4871E1EC0E71}"/>
              </a:ext>
            </a:extLst>
          </p:cNvPr>
          <p:cNvSpPr/>
          <p:nvPr/>
        </p:nvSpPr>
        <p:spPr>
          <a:xfrm>
            <a:off x="9325784" y="567541"/>
            <a:ext cx="1778924" cy="17789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9B94DEB-5377-4D22-9A53-6BB9D4806CCE}"/>
              </a:ext>
            </a:extLst>
          </p:cNvPr>
          <p:cNvSpPr txBox="1"/>
          <p:nvPr/>
        </p:nvSpPr>
        <p:spPr>
          <a:xfrm>
            <a:off x="363888" y="1766759"/>
            <a:ext cx="8414051" cy="3495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Первая проблема 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заключается в необходимости переработки большого комплекта внутренней нормативной документации, включая документы по информационной безопасности, рискам информационных систем и приведение ее в соответствие с требованиями Положения 716-П. </a:t>
            </a:r>
          </a:p>
          <a:p>
            <a:pPr>
              <a:lnSpc>
                <a:spcPct val="114000"/>
              </a:lnSpc>
            </a:pP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114000"/>
              </a:lnSpc>
            </a:pP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Вторая проблема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большая загрузка подразделения по работе с рисками текущими задачами и в связи с не малым объемом новых требований необходимость автоматизации и вовлеченности других подразделений в процесс. Соответственно и необходимость выстраивания и организации процессов, а именно процедур управления операционным риском, которые ранее либо отсутствовали в Банке, либо выполнялись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постольк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у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-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поскольку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4E4AF342-73F6-41CC-95B6-AA1E48395199}"/>
              </a:ext>
            </a:extLst>
          </p:cNvPr>
          <p:cNvSpPr txBox="1"/>
          <p:nvPr/>
        </p:nvSpPr>
        <p:spPr>
          <a:xfrm>
            <a:off x="8925667" y="5154581"/>
            <a:ext cx="2644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Базовая </a:t>
            </a:r>
            <a:r>
              <a:rPr lang="ru-RU" sz="1200" b="1" dirty="0">
                <a:solidFill>
                  <a:srgbClr val="C00000"/>
                </a:solidFill>
                <a:latin typeface="+mj-lt"/>
                <a:cs typeface="Segoe UI Light" panose="020B0502040204020203" pitchFamily="34" charset="0"/>
              </a:rPr>
              <a:t>функциональность продукта</a:t>
            </a:r>
            <a:r>
              <a:rPr lang="ru-RU" sz="1200" dirty="0">
                <a:latin typeface="+mj-lt"/>
                <a:cs typeface="Segoe UI Light" panose="020B0502040204020203" pitchFamily="34" charset="0"/>
              </a:rPr>
              <a:t> настроена в соответствии с </a:t>
            </a:r>
            <a:r>
              <a:rPr lang="ru-RU" sz="1200" b="1" dirty="0">
                <a:solidFill>
                  <a:srgbClr val="C00000"/>
                </a:solidFill>
                <a:latin typeface="+mj-lt"/>
                <a:cs typeface="Segoe UI Light" panose="020B0502040204020203" pitchFamily="34" charset="0"/>
              </a:rPr>
              <a:t>716-П</a:t>
            </a:r>
          </a:p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Дополнительная функциональность настраивается в соответствии с внутренней методологией Банка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220A4333-7BB0-45B0-A471-1CCD9E384693}"/>
              </a:ext>
            </a:extLst>
          </p:cNvPr>
          <p:cNvGrpSpPr/>
          <p:nvPr/>
        </p:nvGrpSpPr>
        <p:grpSpPr>
          <a:xfrm>
            <a:off x="9556205" y="905289"/>
            <a:ext cx="1383395" cy="1159194"/>
            <a:chOff x="9741433" y="1219200"/>
            <a:chExt cx="1021770" cy="856176"/>
          </a:xfrm>
        </p:grpSpPr>
        <p:pic>
          <p:nvPicPr>
            <p:cNvPr id="35" name="Рисунок 34" descr="Восклицательный знак">
              <a:extLst>
                <a:ext uri="{FF2B5EF4-FFF2-40B4-BE49-F238E27FC236}">
                  <a16:creationId xmlns="" xmlns:a16="http://schemas.microsoft.com/office/drawing/2014/main" id="{CFB7462E-36A8-4007-8DB2-C2463DCB21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19268" y="1219200"/>
              <a:ext cx="443935" cy="443935"/>
            </a:xfrm>
            <a:prstGeom prst="rect">
              <a:avLst/>
            </a:prstGeom>
          </p:spPr>
        </p:pic>
        <p:pic>
          <p:nvPicPr>
            <p:cNvPr id="36" name="Рисунок 35" descr="Огонь">
              <a:extLst>
                <a:ext uri="{FF2B5EF4-FFF2-40B4-BE49-F238E27FC236}">
                  <a16:creationId xmlns="" xmlns:a16="http://schemas.microsoft.com/office/drawing/2014/main" id="{B6AFBF96-E0C0-45D3-B77C-E8B593400D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41433" y="1258206"/>
              <a:ext cx="314262" cy="314262"/>
            </a:xfrm>
            <a:prstGeom prst="rect">
              <a:avLst/>
            </a:prstGeom>
          </p:spPr>
        </p:pic>
        <p:pic>
          <p:nvPicPr>
            <p:cNvPr id="37" name="Рисунок 36" descr="Офисный работник">
              <a:extLst>
                <a:ext uri="{FF2B5EF4-FFF2-40B4-BE49-F238E27FC236}">
                  <a16:creationId xmlns="" xmlns:a16="http://schemas.microsoft.com/office/drawing/2014/main" id="{1E60400A-5D78-4F6B-8E67-55ACB14A3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849072" y="1299485"/>
              <a:ext cx="775891" cy="77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7137865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E185532-6249-4627-AA21-9183364853BE}"/>
              </a:ext>
            </a:extLst>
          </p:cNvPr>
          <p:cNvSpPr txBox="1"/>
          <p:nvPr/>
        </p:nvSpPr>
        <p:spPr>
          <a:xfrm>
            <a:off x="10839061" y="6369947"/>
            <a:ext cx="200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IT works…</a:t>
            </a:r>
            <a:endParaRPr lang="ru-RU" i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182">
            <a:extLst>
              <a:ext uri="{FF2B5EF4-FFF2-40B4-BE49-F238E27FC236}">
                <a16:creationId xmlns="" xmlns:a16="http://schemas.microsoft.com/office/drawing/2014/main" id="{80F3BBF4-55C0-4A36-B26D-777835F70BBD}"/>
              </a:ext>
            </a:extLst>
          </p:cNvPr>
          <p:cNvSpPr/>
          <p:nvPr/>
        </p:nvSpPr>
        <p:spPr>
          <a:xfrm>
            <a:off x="0" y="6483445"/>
            <a:ext cx="6975836" cy="189605"/>
          </a:xfrm>
          <a:custGeom>
            <a:avLst/>
            <a:gdLst>
              <a:gd name="connsiteX0" fmla="*/ 0 w 6975836"/>
              <a:gd name="connsiteY0" fmla="*/ 0 h 189605"/>
              <a:gd name="connsiteX1" fmla="*/ 6975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  <a:gd name="connsiteX0" fmla="*/ 0 w 6975836"/>
              <a:gd name="connsiteY0" fmla="*/ 0 h 189605"/>
              <a:gd name="connsiteX1" fmla="*/ 6848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5836" h="189605">
                <a:moveTo>
                  <a:pt x="0" y="0"/>
                </a:moveTo>
                <a:lnTo>
                  <a:pt x="6848836" y="0"/>
                </a:lnTo>
                <a:lnTo>
                  <a:pt x="6975836" y="189605"/>
                </a:lnTo>
                <a:lnTo>
                  <a:pt x="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C0CE0249-0535-43CB-84DF-3D3424216C42}"/>
              </a:ext>
            </a:extLst>
          </p:cNvPr>
          <p:cNvSpPr txBox="1"/>
          <p:nvPr/>
        </p:nvSpPr>
        <p:spPr>
          <a:xfrm>
            <a:off x="265308" y="6449149"/>
            <a:ext cx="5471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 C 20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21, ГК «ФИНИСТ», Все права защищены. </a:t>
            </a:r>
          </a:p>
        </p:txBody>
      </p:sp>
      <p:sp>
        <p:nvSpPr>
          <p:cNvPr id="60" name="Прямоугольник 183">
            <a:extLst>
              <a:ext uri="{FF2B5EF4-FFF2-40B4-BE49-F238E27FC236}">
                <a16:creationId xmlns="" xmlns:a16="http://schemas.microsoft.com/office/drawing/2014/main" id="{414625F3-3C04-4E02-BA0D-1A1BB66CB1B5}"/>
              </a:ext>
            </a:extLst>
          </p:cNvPr>
          <p:cNvSpPr/>
          <p:nvPr/>
        </p:nvSpPr>
        <p:spPr>
          <a:xfrm>
            <a:off x="6848836" y="6483350"/>
            <a:ext cx="1515168" cy="189591"/>
          </a:xfrm>
          <a:custGeom>
            <a:avLst/>
            <a:gdLst>
              <a:gd name="connsiteX0" fmla="*/ 0 w 1388168"/>
              <a:gd name="connsiteY0" fmla="*/ 0 h 189605"/>
              <a:gd name="connsiteX1" fmla="*/ 1388168 w 1388168"/>
              <a:gd name="connsiteY1" fmla="*/ 0 h 189605"/>
              <a:gd name="connsiteX2" fmla="*/ 1388168 w 1388168"/>
              <a:gd name="connsiteY2" fmla="*/ 189605 h 189605"/>
              <a:gd name="connsiteX3" fmla="*/ 0 w 1388168"/>
              <a:gd name="connsiteY3" fmla="*/ 189605 h 189605"/>
              <a:gd name="connsiteX4" fmla="*/ 0 w 1388168"/>
              <a:gd name="connsiteY4" fmla="*/ 0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  <a:gd name="connsiteX0" fmla="*/ 0 w 1511993"/>
              <a:gd name="connsiteY0" fmla="*/ 3175 h 189605"/>
              <a:gd name="connsiteX1" fmla="*/ 1511993 w 1511993"/>
              <a:gd name="connsiteY1" fmla="*/ 0 h 189605"/>
              <a:gd name="connsiteX2" fmla="*/ 1511993 w 1511993"/>
              <a:gd name="connsiteY2" fmla="*/ 189605 h 189605"/>
              <a:gd name="connsiteX3" fmla="*/ 123825 w 1511993"/>
              <a:gd name="connsiteY3" fmla="*/ 189605 h 189605"/>
              <a:gd name="connsiteX4" fmla="*/ 0 w 1511993"/>
              <a:gd name="connsiteY4" fmla="*/ 3175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168" h="189605">
                <a:moveTo>
                  <a:pt x="0" y="0"/>
                </a:moveTo>
                <a:lnTo>
                  <a:pt x="1515168" y="0"/>
                </a:lnTo>
                <a:lnTo>
                  <a:pt x="1515168" y="189605"/>
                </a:lnTo>
                <a:lnTo>
                  <a:pt x="12700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0718A7CF-DA7A-42B3-A23C-90B5F781CD41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587A3C4E-FD5B-4A0F-8F36-9EADB0EFE975}"/>
              </a:ext>
            </a:extLst>
          </p:cNvPr>
          <p:cNvSpPr/>
          <p:nvPr/>
        </p:nvSpPr>
        <p:spPr>
          <a:xfrm>
            <a:off x="8755598" y="1484246"/>
            <a:ext cx="2887951" cy="47551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11">
            <a:extLst>
              <a:ext uri="{FF2B5EF4-FFF2-40B4-BE49-F238E27FC236}">
                <a16:creationId xmlns="" xmlns:a16="http://schemas.microsoft.com/office/drawing/2014/main" id="{90FA3C64-6D5C-4F8C-842F-6FACAA9B28C9}"/>
              </a:ext>
            </a:extLst>
          </p:cNvPr>
          <p:cNvSpPr/>
          <p:nvPr/>
        </p:nvSpPr>
        <p:spPr>
          <a:xfrm rot="16200000">
            <a:off x="11373093" y="5968947"/>
            <a:ext cx="375038" cy="165872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FB949BC0-BF7C-4DE7-A6A6-EAFE474AEB03}"/>
              </a:ext>
            </a:extLst>
          </p:cNvPr>
          <p:cNvSpPr txBox="1"/>
          <p:nvPr/>
        </p:nvSpPr>
        <p:spPr>
          <a:xfrm>
            <a:off x="8909029" y="2729723"/>
            <a:ext cx="228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FINIST-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8AF9397E-9CE3-46AC-B8F5-FF199A258D8E}"/>
              </a:ext>
            </a:extLst>
          </p:cNvPr>
          <p:cNvSpPr txBox="1"/>
          <p:nvPr/>
        </p:nvSpPr>
        <p:spPr>
          <a:xfrm>
            <a:off x="8916140" y="3047701"/>
            <a:ext cx="2056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управления 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рисками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 (СУОР)</a:t>
            </a:r>
          </a:p>
        </p:txBody>
      </p:sp>
      <p:sp>
        <p:nvSpPr>
          <p:cNvPr id="74" name="object 17">
            <a:extLst>
              <a:ext uri="{FF2B5EF4-FFF2-40B4-BE49-F238E27FC236}">
                <a16:creationId xmlns="" xmlns:a16="http://schemas.microsoft.com/office/drawing/2014/main" id="{A6C7716E-2F6B-45CA-A0BA-390C8FB062F4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4839042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Продукт</a:t>
            </a:r>
          </a:p>
        </p:txBody>
      </p:sp>
      <p:sp>
        <p:nvSpPr>
          <p:cNvPr id="75" name="Равнобедренный треугольник 11">
            <a:extLst>
              <a:ext uri="{FF2B5EF4-FFF2-40B4-BE49-F238E27FC236}">
                <a16:creationId xmlns="" xmlns:a16="http://schemas.microsoft.com/office/drawing/2014/main" id="{1B701A2F-92C1-46B6-B95E-E72B1C1C5572}"/>
              </a:ext>
            </a:extLst>
          </p:cNvPr>
          <p:cNvSpPr/>
          <p:nvPr/>
        </p:nvSpPr>
        <p:spPr>
          <a:xfrm rot="5400000">
            <a:off x="8411362" y="1814527"/>
            <a:ext cx="1204309" cy="532643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>
            <a:extLst>
              <a:ext uri="{FF2B5EF4-FFF2-40B4-BE49-F238E27FC236}">
                <a16:creationId xmlns="" xmlns:a16="http://schemas.microsoft.com/office/drawing/2014/main" id="{D13D965C-A4E4-436E-9C73-1D1CA9113E2D}"/>
              </a:ext>
            </a:extLst>
          </p:cNvPr>
          <p:cNvSpPr/>
          <p:nvPr/>
        </p:nvSpPr>
        <p:spPr>
          <a:xfrm>
            <a:off x="9228211" y="478972"/>
            <a:ext cx="1965066" cy="196506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>
            <a:extLst>
              <a:ext uri="{FF2B5EF4-FFF2-40B4-BE49-F238E27FC236}">
                <a16:creationId xmlns="" xmlns:a16="http://schemas.microsoft.com/office/drawing/2014/main" id="{8F619CC8-C587-4D3C-A1E0-4871E1EC0E71}"/>
              </a:ext>
            </a:extLst>
          </p:cNvPr>
          <p:cNvSpPr/>
          <p:nvPr/>
        </p:nvSpPr>
        <p:spPr>
          <a:xfrm>
            <a:off x="9325784" y="567541"/>
            <a:ext cx="1778924" cy="17789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9B94DEB-5377-4D22-9A53-6BB9D4806CCE}"/>
              </a:ext>
            </a:extLst>
          </p:cNvPr>
          <p:cNvSpPr txBox="1"/>
          <p:nvPr/>
        </p:nvSpPr>
        <p:spPr>
          <a:xfrm>
            <a:off x="265308" y="1167912"/>
            <a:ext cx="8414051" cy="4759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Реестр операционных рисков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Идентификация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и классификация операционных рисков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Качественная оценка: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анкетирование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сценарный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анализ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и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стресс-тестирование </a:t>
            </a:r>
            <a:endParaRPr lang="en-US" sz="1600" b="1" dirty="0">
              <a:solidFill>
                <a:srgbClr val="C0000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Отражение лимитов потерь в разрезе видов потерь по Положению 716-П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Отражение ключевых индикаторов риска (далее -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КИР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)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Отражение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мероприятий для снижения негативного воздействия операционного риска</a:t>
            </a:r>
            <a:endParaRPr lang="ru-RU" sz="1600" b="1" dirty="0">
              <a:solidFill>
                <a:srgbClr val="00B0F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Отражение перечня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контрольных процедур</a:t>
            </a:r>
            <a:r>
              <a:rPr lang="en-US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 недопущению реализации ОР</a:t>
            </a:r>
            <a:endParaRPr lang="ru-RU" sz="1600" dirty="0">
              <a:solidFill>
                <a:srgbClr val="00B0F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114000"/>
              </a:lnSpc>
            </a:pPr>
            <a:endParaRPr lang="ru-RU" sz="1400" b="1" dirty="0">
              <a:solidFill>
                <a:srgbClr val="C0000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114000"/>
              </a:lnSpc>
            </a:pP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Дополнительная функциональность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Ведение и классификация событий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регуляторного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риска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Расчет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косвенных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и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качественных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потерь на базе установленных показателей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Создание СОР на основе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типовых шаблонов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СОР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Уведомление подразделений в связанных процессах 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База обращений и инцидентов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для отражения источников событий ОР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Готовая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ролевая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модель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и права доступа 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400" b="1" dirty="0">
              <a:solidFill>
                <a:schemeClr val="tx1">
                  <a:lumMod val="95000"/>
                  <a:lumOff val="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4E4AF342-73F6-41CC-95B6-AA1E48395199}"/>
              </a:ext>
            </a:extLst>
          </p:cNvPr>
          <p:cNvSpPr txBox="1"/>
          <p:nvPr/>
        </p:nvSpPr>
        <p:spPr>
          <a:xfrm>
            <a:off x="8925667" y="5154581"/>
            <a:ext cx="2644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Базовая </a:t>
            </a:r>
            <a:r>
              <a:rPr lang="ru-RU" sz="1200" b="1" dirty="0">
                <a:solidFill>
                  <a:srgbClr val="C00000"/>
                </a:solidFill>
                <a:latin typeface="+mj-lt"/>
                <a:cs typeface="Segoe UI Light" panose="020B0502040204020203" pitchFamily="34" charset="0"/>
              </a:rPr>
              <a:t>функциональность продукта</a:t>
            </a:r>
            <a:r>
              <a:rPr lang="ru-RU" sz="1200" dirty="0">
                <a:latin typeface="+mj-lt"/>
                <a:cs typeface="Segoe UI Light" panose="020B0502040204020203" pitchFamily="34" charset="0"/>
              </a:rPr>
              <a:t> настроена в соответствии с </a:t>
            </a:r>
            <a:r>
              <a:rPr lang="ru-RU" sz="1200" b="1" dirty="0">
                <a:solidFill>
                  <a:srgbClr val="C00000"/>
                </a:solidFill>
                <a:latin typeface="+mj-lt"/>
                <a:cs typeface="Segoe UI Light" panose="020B0502040204020203" pitchFamily="34" charset="0"/>
              </a:rPr>
              <a:t>716-П</a:t>
            </a:r>
          </a:p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Дополнительная функциональность настраивается в соответствии с внутренней методологией Банка</a:t>
            </a:r>
          </a:p>
        </p:txBody>
      </p:sp>
      <p:grpSp>
        <p:nvGrpSpPr>
          <p:cNvPr id="25" name="Группа 24">
            <a:extLst>
              <a:ext uri="{FF2B5EF4-FFF2-40B4-BE49-F238E27FC236}">
                <a16:creationId xmlns="" xmlns:a16="http://schemas.microsoft.com/office/drawing/2014/main" id="{CA767AA9-890D-4449-9715-B00666B52C10}"/>
              </a:ext>
            </a:extLst>
          </p:cNvPr>
          <p:cNvGrpSpPr/>
          <p:nvPr/>
        </p:nvGrpSpPr>
        <p:grpSpPr>
          <a:xfrm>
            <a:off x="9556205" y="905289"/>
            <a:ext cx="1383395" cy="1159194"/>
            <a:chOff x="9741433" y="1219200"/>
            <a:chExt cx="1021770" cy="856176"/>
          </a:xfrm>
        </p:grpSpPr>
        <p:pic>
          <p:nvPicPr>
            <p:cNvPr id="26" name="Рисунок 25" descr="Восклицательный знак">
              <a:extLst>
                <a:ext uri="{FF2B5EF4-FFF2-40B4-BE49-F238E27FC236}">
                  <a16:creationId xmlns="" xmlns:a16="http://schemas.microsoft.com/office/drawing/2014/main" id="{F0D2BCF4-0468-479D-94BF-3D09E35ED5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19268" y="1219200"/>
              <a:ext cx="443935" cy="443935"/>
            </a:xfrm>
            <a:prstGeom prst="rect">
              <a:avLst/>
            </a:prstGeom>
          </p:spPr>
        </p:pic>
        <p:pic>
          <p:nvPicPr>
            <p:cNvPr id="27" name="Рисунок 26" descr="Огонь">
              <a:extLst>
                <a:ext uri="{FF2B5EF4-FFF2-40B4-BE49-F238E27FC236}">
                  <a16:creationId xmlns="" xmlns:a16="http://schemas.microsoft.com/office/drawing/2014/main" id="{0CB90D5F-1E06-465D-B5AB-BDDF3660AB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41433" y="1258206"/>
              <a:ext cx="314262" cy="314262"/>
            </a:xfrm>
            <a:prstGeom prst="rect">
              <a:avLst/>
            </a:prstGeom>
          </p:spPr>
        </p:pic>
        <p:pic>
          <p:nvPicPr>
            <p:cNvPr id="28" name="Рисунок 27" descr="Офисный работник">
              <a:extLst>
                <a:ext uri="{FF2B5EF4-FFF2-40B4-BE49-F238E27FC236}">
                  <a16:creationId xmlns="" xmlns:a16="http://schemas.microsoft.com/office/drawing/2014/main" id="{AD11D4C8-6169-4C29-8466-416D2A2809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849072" y="1299485"/>
              <a:ext cx="775891" cy="77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4063715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E185532-6249-4627-AA21-9183364853BE}"/>
              </a:ext>
            </a:extLst>
          </p:cNvPr>
          <p:cNvSpPr txBox="1"/>
          <p:nvPr/>
        </p:nvSpPr>
        <p:spPr>
          <a:xfrm>
            <a:off x="10839061" y="6369947"/>
            <a:ext cx="200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IT works…</a:t>
            </a:r>
            <a:endParaRPr lang="ru-RU" i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182">
            <a:extLst>
              <a:ext uri="{FF2B5EF4-FFF2-40B4-BE49-F238E27FC236}">
                <a16:creationId xmlns="" xmlns:a16="http://schemas.microsoft.com/office/drawing/2014/main" id="{80F3BBF4-55C0-4A36-B26D-777835F70BBD}"/>
              </a:ext>
            </a:extLst>
          </p:cNvPr>
          <p:cNvSpPr/>
          <p:nvPr/>
        </p:nvSpPr>
        <p:spPr>
          <a:xfrm>
            <a:off x="0" y="6483445"/>
            <a:ext cx="6975836" cy="189605"/>
          </a:xfrm>
          <a:custGeom>
            <a:avLst/>
            <a:gdLst>
              <a:gd name="connsiteX0" fmla="*/ 0 w 6975836"/>
              <a:gd name="connsiteY0" fmla="*/ 0 h 189605"/>
              <a:gd name="connsiteX1" fmla="*/ 6975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  <a:gd name="connsiteX0" fmla="*/ 0 w 6975836"/>
              <a:gd name="connsiteY0" fmla="*/ 0 h 189605"/>
              <a:gd name="connsiteX1" fmla="*/ 6848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5836" h="189605">
                <a:moveTo>
                  <a:pt x="0" y="0"/>
                </a:moveTo>
                <a:lnTo>
                  <a:pt x="6848836" y="0"/>
                </a:lnTo>
                <a:lnTo>
                  <a:pt x="6975836" y="189605"/>
                </a:lnTo>
                <a:lnTo>
                  <a:pt x="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C0CE0249-0535-43CB-84DF-3D3424216C42}"/>
              </a:ext>
            </a:extLst>
          </p:cNvPr>
          <p:cNvSpPr txBox="1"/>
          <p:nvPr/>
        </p:nvSpPr>
        <p:spPr>
          <a:xfrm>
            <a:off x="265308" y="6449149"/>
            <a:ext cx="5471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 C 20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21, ГК «ФИНИСТ», Все права защищены. </a:t>
            </a:r>
          </a:p>
        </p:txBody>
      </p:sp>
      <p:sp>
        <p:nvSpPr>
          <p:cNvPr id="60" name="Прямоугольник 183">
            <a:extLst>
              <a:ext uri="{FF2B5EF4-FFF2-40B4-BE49-F238E27FC236}">
                <a16:creationId xmlns="" xmlns:a16="http://schemas.microsoft.com/office/drawing/2014/main" id="{414625F3-3C04-4E02-BA0D-1A1BB66CB1B5}"/>
              </a:ext>
            </a:extLst>
          </p:cNvPr>
          <p:cNvSpPr/>
          <p:nvPr/>
        </p:nvSpPr>
        <p:spPr>
          <a:xfrm>
            <a:off x="6848836" y="6483350"/>
            <a:ext cx="1515168" cy="189591"/>
          </a:xfrm>
          <a:custGeom>
            <a:avLst/>
            <a:gdLst>
              <a:gd name="connsiteX0" fmla="*/ 0 w 1388168"/>
              <a:gd name="connsiteY0" fmla="*/ 0 h 189605"/>
              <a:gd name="connsiteX1" fmla="*/ 1388168 w 1388168"/>
              <a:gd name="connsiteY1" fmla="*/ 0 h 189605"/>
              <a:gd name="connsiteX2" fmla="*/ 1388168 w 1388168"/>
              <a:gd name="connsiteY2" fmla="*/ 189605 h 189605"/>
              <a:gd name="connsiteX3" fmla="*/ 0 w 1388168"/>
              <a:gd name="connsiteY3" fmla="*/ 189605 h 189605"/>
              <a:gd name="connsiteX4" fmla="*/ 0 w 1388168"/>
              <a:gd name="connsiteY4" fmla="*/ 0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  <a:gd name="connsiteX0" fmla="*/ 0 w 1511993"/>
              <a:gd name="connsiteY0" fmla="*/ 3175 h 189605"/>
              <a:gd name="connsiteX1" fmla="*/ 1511993 w 1511993"/>
              <a:gd name="connsiteY1" fmla="*/ 0 h 189605"/>
              <a:gd name="connsiteX2" fmla="*/ 1511993 w 1511993"/>
              <a:gd name="connsiteY2" fmla="*/ 189605 h 189605"/>
              <a:gd name="connsiteX3" fmla="*/ 123825 w 1511993"/>
              <a:gd name="connsiteY3" fmla="*/ 189605 h 189605"/>
              <a:gd name="connsiteX4" fmla="*/ 0 w 1511993"/>
              <a:gd name="connsiteY4" fmla="*/ 3175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168" h="189605">
                <a:moveTo>
                  <a:pt x="0" y="0"/>
                </a:moveTo>
                <a:lnTo>
                  <a:pt x="1515168" y="0"/>
                </a:lnTo>
                <a:lnTo>
                  <a:pt x="1515168" y="189605"/>
                </a:lnTo>
                <a:lnTo>
                  <a:pt x="12700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0718A7CF-DA7A-42B3-A23C-90B5F781CD41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587A3C4E-FD5B-4A0F-8F36-9EADB0EFE975}"/>
              </a:ext>
            </a:extLst>
          </p:cNvPr>
          <p:cNvSpPr/>
          <p:nvPr/>
        </p:nvSpPr>
        <p:spPr>
          <a:xfrm>
            <a:off x="8755598" y="1484246"/>
            <a:ext cx="2887951" cy="47551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11">
            <a:extLst>
              <a:ext uri="{FF2B5EF4-FFF2-40B4-BE49-F238E27FC236}">
                <a16:creationId xmlns="" xmlns:a16="http://schemas.microsoft.com/office/drawing/2014/main" id="{90FA3C64-6D5C-4F8C-842F-6FACAA9B28C9}"/>
              </a:ext>
            </a:extLst>
          </p:cNvPr>
          <p:cNvSpPr/>
          <p:nvPr/>
        </p:nvSpPr>
        <p:spPr>
          <a:xfrm rot="16200000">
            <a:off x="11373093" y="5968947"/>
            <a:ext cx="375038" cy="165872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FB949BC0-BF7C-4DE7-A6A6-EAFE474AEB03}"/>
              </a:ext>
            </a:extLst>
          </p:cNvPr>
          <p:cNvSpPr txBox="1"/>
          <p:nvPr/>
        </p:nvSpPr>
        <p:spPr>
          <a:xfrm>
            <a:off x="8909029" y="2729723"/>
            <a:ext cx="228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FINIST-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4" name="object 17">
            <a:extLst>
              <a:ext uri="{FF2B5EF4-FFF2-40B4-BE49-F238E27FC236}">
                <a16:creationId xmlns="" xmlns:a16="http://schemas.microsoft.com/office/drawing/2014/main" id="{A6C7716E-2F6B-45CA-A0BA-390C8FB062F4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4839042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 </a:t>
            </a:r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этап Ведение базы СОР</a:t>
            </a:r>
          </a:p>
        </p:txBody>
      </p:sp>
      <p:sp>
        <p:nvSpPr>
          <p:cNvPr id="75" name="Равнобедренный треугольник 11">
            <a:extLst>
              <a:ext uri="{FF2B5EF4-FFF2-40B4-BE49-F238E27FC236}">
                <a16:creationId xmlns="" xmlns:a16="http://schemas.microsoft.com/office/drawing/2014/main" id="{1B701A2F-92C1-46B6-B95E-E72B1C1C5572}"/>
              </a:ext>
            </a:extLst>
          </p:cNvPr>
          <p:cNvSpPr/>
          <p:nvPr/>
        </p:nvSpPr>
        <p:spPr>
          <a:xfrm rot="5400000">
            <a:off x="8411362" y="1814527"/>
            <a:ext cx="1204309" cy="532643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>
            <a:extLst>
              <a:ext uri="{FF2B5EF4-FFF2-40B4-BE49-F238E27FC236}">
                <a16:creationId xmlns="" xmlns:a16="http://schemas.microsoft.com/office/drawing/2014/main" id="{D13D965C-A4E4-436E-9C73-1D1CA9113E2D}"/>
              </a:ext>
            </a:extLst>
          </p:cNvPr>
          <p:cNvSpPr/>
          <p:nvPr/>
        </p:nvSpPr>
        <p:spPr>
          <a:xfrm>
            <a:off x="9228211" y="478972"/>
            <a:ext cx="1965066" cy="196506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>
            <a:extLst>
              <a:ext uri="{FF2B5EF4-FFF2-40B4-BE49-F238E27FC236}">
                <a16:creationId xmlns="" xmlns:a16="http://schemas.microsoft.com/office/drawing/2014/main" id="{8F619CC8-C587-4D3C-A1E0-4871E1EC0E71}"/>
              </a:ext>
            </a:extLst>
          </p:cNvPr>
          <p:cNvSpPr/>
          <p:nvPr/>
        </p:nvSpPr>
        <p:spPr>
          <a:xfrm>
            <a:off x="9325784" y="567541"/>
            <a:ext cx="1778924" cy="17789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9B94DEB-5377-4D22-9A53-6BB9D4806CCE}"/>
              </a:ext>
            </a:extLst>
          </p:cNvPr>
          <p:cNvSpPr txBox="1"/>
          <p:nvPr/>
        </p:nvSpPr>
        <p:spPr>
          <a:xfrm>
            <a:off x="356201" y="1170530"/>
            <a:ext cx="8414051" cy="514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Установочная встреча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Шаблоны ключевых справочников с рекомендациями по заполнению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Типовые справочники (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Бизнес-процессы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Источники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риска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) для ознакомления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Описание основных концепций по ведению базы СОР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Инструкции по подготовке выгрузке проводок для отражения прямых потерь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Опросные листы для подготовки комплекта методологической документации</a:t>
            </a:r>
          </a:p>
          <a:p>
            <a:pPr lvl="0">
              <a:lnSpc>
                <a:spcPct val="114000"/>
              </a:lnSpc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Первый шаг (1 – 2 недели)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Подготовка эксплуатационных сред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Заполнение предоставленных шаблонов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Выбор и уточнение концепции по ведению базы СОР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Подготовка предоставления информации о проводках из АБС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Заполнение опросных листов </a:t>
            </a:r>
          </a:p>
          <a:p>
            <a:pPr lvl="0">
              <a:lnSpc>
                <a:spcPct val="114000"/>
              </a:lnSpc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Второй шаг (1 – 2 недели)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Импорт данных ключевых справочников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Настройка маршрутизация под выбранную концепцию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Первое обучение и начало эксплуатации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A3894ACF-736A-4234-990B-DC4B68254882}"/>
              </a:ext>
            </a:extLst>
          </p:cNvPr>
          <p:cNvSpPr txBox="1"/>
          <p:nvPr/>
        </p:nvSpPr>
        <p:spPr>
          <a:xfrm>
            <a:off x="8916140" y="3047701"/>
            <a:ext cx="2056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управления 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рисками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 (СУОР)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F8C7B58-BB86-4770-9CA3-ED97413F1F55}"/>
              </a:ext>
            </a:extLst>
          </p:cNvPr>
          <p:cNvGrpSpPr/>
          <p:nvPr/>
        </p:nvGrpSpPr>
        <p:grpSpPr>
          <a:xfrm>
            <a:off x="9556205" y="905289"/>
            <a:ext cx="1383395" cy="1159194"/>
            <a:chOff x="9741433" y="1219200"/>
            <a:chExt cx="1021770" cy="856176"/>
          </a:xfrm>
        </p:grpSpPr>
        <p:pic>
          <p:nvPicPr>
            <p:cNvPr id="21" name="Рисунок 20" descr="Восклицательный знак">
              <a:extLst>
                <a:ext uri="{FF2B5EF4-FFF2-40B4-BE49-F238E27FC236}">
                  <a16:creationId xmlns="" xmlns:a16="http://schemas.microsoft.com/office/drawing/2014/main" id="{2608081F-E348-4048-9CF6-65EAF97E5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19268" y="1219200"/>
              <a:ext cx="443935" cy="443935"/>
            </a:xfrm>
            <a:prstGeom prst="rect">
              <a:avLst/>
            </a:prstGeom>
          </p:spPr>
        </p:pic>
        <p:pic>
          <p:nvPicPr>
            <p:cNvPr id="23" name="Рисунок 22" descr="Огонь">
              <a:extLst>
                <a:ext uri="{FF2B5EF4-FFF2-40B4-BE49-F238E27FC236}">
                  <a16:creationId xmlns="" xmlns:a16="http://schemas.microsoft.com/office/drawing/2014/main" id="{F859EC26-3E33-4BBA-843D-D2F6CC475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41433" y="1258206"/>
              <a:ext cx="314262" cy="314262"/>
            </a:xfrm>
            <a:prstGeom prst="rect">
              <a:avLst/>
            </a:prstGeom>
          </p:spPr>
        </p:pic>
        <p:pic>
          <p:nvPicPr>
            <p:cNvPr id="24" name="Рисунок 23" descr="Офисный работник">
              <a:extLst>
                <a:ext uri="{FF2B5EF4-FFF2-40B4-BE49-F238E27FC236}">
                  <a16:creationId xmlns="" xmlns:a16="http://schemas.microsoft.com/office/drawing/2014/main" id="{B80143ED-C79F-4ECF-A2EB-182AD27C7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849072" y="1299485"/>
              <a:ext cx="775891" cy="77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558111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E185532-6249-4627-AA21-9183364853BE}"/>
              </a:ext>
            </a:extLst>
          </p:cNvPr>
          <p:cNvSpPr txBox="1"/>
          <p:nvPr/>
        </p:nvSpPr>
        <p:spPr>
          <a:xfrm>
            <a:off x="10839061" y="6369947"/>
            <a:ext cx="200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IT works…</a:t>
            </a:r>
            <a:endParaRPr lang="ru-RU" i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182">
            <a:extLst>
              <a:ext uri="{FF2B5EF4-FFF2-40B4-BE49-F238E27FC236}">
                <a16:creationId xmlns="" xmlns:a16="http://schemas.microsoft.com/office/drawing/2014/main" id="{80F3BBF4-55C0-4A36-B26D-777835F70BBD}"/>
              </a:ext>
            </a:extLst>
          </p:cNvPr>
          <p:cNvSpPr/>
          <p:nvPr/>
        </p:nvSpPr>
        <p:spPr>
          <a:xfrm>
            <a:off x="0" y="6483445"/>
            <a:ext cx="6975836" cy="189605"/>
          </a:xfrm>
          <a:custGeom>
            <a:avLst/>
            <a:gdLst>
              <a:gd name="connsiteX0" fmla="*/ 0 w 6975836"/>
              <a:gd name="connsiteY0" fmla="*/ 0 h 189605"/>
              <a:gd name="connsiteX1" fmla="*/ 6975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  <a:gd name="connsiteX0" fmla="*/ 0 w 6975836"/>
              <a:gd name="connsiteY0" fmla="*/ 0 h 189605"/>
              <a:gd name="connsiteX1" fmla="*/ 6848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5836" h="189605">
                <a:moveTo>
                  <a:pt x="0" y="0"/>
                </a:moveTo>
                <a:lnTo>
                  <a:pt x="6848836" y="0"/>
                </a:lnTo>
                <a:lnTo>
                  <a:pt x="6975836" y="189605"/>
                </a:lnTo>
                <a:lnTo>
                  <a:pt x="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C0CE0249-0535-43CB-84DF-3D3424216C42}"/>
              </a:ext>
            </a:extLst>
          </p:cNvPr>
          <p:cNvSpPr txBox="1"/>
          <p:nvPr/>
        </p:nvSpPr>
        <p:spPr>
          <a:xfrm>
            <a:off x="265308" y="6449149"/>
            <a:ext cx="5471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 C 20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21, ГК «ФИНИСТ», Все права защищены. </a:t>
            </a:r>
          </a:p>
        </p:txBody>
      </p:sp>
      <p:sp>
        <p:nvSpPr>
          <p:cNvPr id="60" name="Прямоугольник 183">
            <a:extLst>
              <a:ext uri="{FF2B5EF4-FFF2-40B4-BE49-F238E27FC236}">
                <a16:creationId xmlns="" xmlns:a16="http://schemas.microsoft.com/office/drawing/2014/main" id="{414625F3-3C04-4E02-BA0D-1A1BB66CB1B5}"/>
              </a:ext>
            </a:extLst>
          </p:cNvPr>
          <p:cNvSpPr/>
          <p:nvPr/>
        </p:nvSpPr>
        <p:spPr>
          <a:xfrm>
            <a:off x="6848836" y="6483350"/>
            <a:ext cx="1515168" cy="189591"/>
          </a:xfrm>
          <a:custGeom>
            <a:avLst/>
            <a:gdLst>
              <a:gd name="connsiteX0" fmla="*/ 0 w 1388168"/>
              <a:gd name="connsiteY0" fmla="*/ 0 h 189605"/>
              <a:gd name="connsiteX1" fmla="*/ 1388168 w 1388168"/>
              <a:gd name="connsiteY1" fmla="*/ 0 h 189605"/>
              <a:gd name="connsiteX2" fmla="*/ 1388168 w 1388168"/>
              <a:gd name="connsiteY2" fmla="*/ 189605 h 189605"/>
              <a:gd name="connsiteX3" fmla="*/ 0 w 1388168"/>
              <a:gd name="connsiteY3" fmla="*/ 189605 h 189605"/>
              <a:gd name="connsiteX4" fmla="*/ 0 w 1388168"/>
              <a:gd name="connsiteY4" fmla="*/ 0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  <a:gd name="connsiteX0" fmla="*/ 0 w 1511993"/>
              <a:gd name="connsiteY0" fmla="*/ 3175 h 189605"/>
              <a:gd name="connsiteX1" fmla="*/ 1511993 w 1511993"/>
              <a:gd name="connsiteY1" fmla="*/ 0 h 189605"/>
              <a:gd name="connsiteX2" fmla="*/ 1511993 w 1511993"/>
              <a:gd name="connsiteY2" fmla="*/ 189605 h 189605"/>
              <a:gd name="connsiteX3" fmla="*/ 123825 w 1511993"/>
              <a:gd name="connsiteY3" fmla="*/ 189605 h 189605"/>
              <a:gd name="connsiteX4" fmla="*/ 0 w 1511993"/>
              <a:gd name="connsiteY4" fmla="*/ 3175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168" h="189605">
                <a:moveTo>
                  <a:pt x="0" y="0"/>
                </a:moveTo>
                <a:lnTo>
                  <a:pt x="1515168" y="0"/>
                </a:lnTo>
                <a:lnTo>
                  <a:pt x="1515168" y="189605"/>
                </a:lnTo>
                <a:lnTo>
                  <a:pt x="12700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0718A7CF-DA7A-42B3-A23C-90B5F781CD41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587A3C4E-FD5B-4A0F-8F36-9EADB0EFE975}"/>
              </a:ext>
            </a:extLst>
          </p:cNvPr>
          <p:cNvSpPr/>
          <p:nvPr/>
        </p:nvSpPr>
        <p:spPr>
          <a:xfrm>
            <a:off x="8755598" y="1484246"/>
            <a:ext cx="2887951" cy="47551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11">
            <a:extLst>
              <a:ext uri="{FF2B5EF4-FFF2-40B4-BE49-F238E27FC236}">
                <a16:creationId xmlns="" xmlns:a16="http://schemas.microsoft.com/office/drawing/2014/main" id="{90FA3C64-6D5C-4F8C-842F-6FACAA9B28C9}"/>
              </a:ext>
            </a:extLst>
          </p:cNvPr>
          <p:cNvSpPr/>
          <p:nvPr/>
        </p:nvSpPr>
        <p:spPr>
          <a:xfrm rot="16200000">
            <a:off x="11373093" y="5968947"/>
            <a:ext cx="375038" cy="165872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FB949BC0-BF7C-4DE7-A6A6-EAFE474AEB03}"/>
              </a:ext>
            </a:extLst>
          </p:cNvPr>
          <p:cNvSpPr txBox="1"/>
          <p:nvPr/>
        </p:nvSpPr>
        <p:spPr>
          <a:xfrm>
            <a:off x="8909029" y="2729723"/>
            <a:ext cx="228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FINIST-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4" name="object 17">
            <a:extLst>
              <a:ext uri="{FF2B5EF4-FFF2-40B4-BE49-F238E27FC236}">
                <a16:creationId xmlns="" xmlns:a16="http://schemas.microsoft.com/office/drawing/2014/main" id="{A6C7716E-2F6B-45CA-A0BA-390C8FB062F4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4839042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Поддержка проекта</a:t>
            </a:r>
          </a:p>
        </p:txBody>
      </p:sp>
      <p:sp>
        <p:nvSpPr>
          <p:cNvPr id="75" name="Равнобедренный треугольник 11">
            <a:extLst>
              <a:ext uri="{FF2B5EF4-FFF2-40B4-BE49-F238E27FC236}">
                <a16:creationId xmlns="" xmlns:a16="http://schemas.microsoft.com/office/drawing/2014/main" id="{1B701A2F-92C1-46B6-B95E-E72B1C1C5572}"/>
              </a:ext>
            </a:extLst>
          </p:cNvPr>
          <p:cNvSpPr/>
          <p:nvPr/>
        </p:nvSpPr>
        <p:spPr>
          <a:xfrm rot="5400000">
            <a:off x="8411362" y="1814527"/>
            <a:ext cx="1204309" cy="532643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>
            <a:extLst>
              <a:ext uri="{FF2B5EF4-FFF2-40B4-BE49-F238E27FC236}">
                <a16:creationId xmlns="" xmlns:a16="http://schemas.microsoft.com/office/drawing/2014/main" id="{D13D965C-A4E4-436E-9C73-1D1CA9113E2D}"/>
              </a:ext>
            </a:extLst>
          </p:cNvPr>
          <p:cNvSpPr/>
          <p:nvPr/>
        </p:nvSpPr>
        <p:spPr>
          <a:xfrm>
            <a:off x="9228211" y="478972"/>
            <a:ext cx="1965066" cy="196506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>
            <a:extLst>
              <a:ext uri="{FF2B5EF4-FFF2-40B4-BE49-F238E27FC236}">
                <a16:creationId xmlns="" xmlns:a16="http://schemas.microsoft.com/office/drawing/2014/main" id="{8F619CC8-C587-4D3C-A1E0-4871E1EC0E71}"/>
              </a:ext>
            </a:extLst>
          </p:cNvPr>
          <p:cNvSpPr/>
          <p:nvPr/>
        </p:nvSpPr>
        <p:spPr>
          <a:xfrm>
            <a:off x="9325784" y="567541"/>
            <a:ext cx="1778924" cy="17789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9B94DEB-5377-4D22-9A53-6BB9D4806CCE}"/>
              </a:ext>
            </a:extLst>
          </p:cNvPr>
          <p:cNvSpPr txBox="1"/>
          <p:nvPr/>
        </p:nvSpPr>
        <p:spPr>
          <a:xfrm>
            <a:off x="353926" y="1539235"/>
            <a:ext cx="8414051" cy="2792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Специалист по внедрению программного решения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Отвечает за оперативную коммуникацию с клиентом по техническим вопросам</a:t>
            </a:r>
          </a:p>
          <a:p>
            <a:pPr lvl="0"/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Специалист по методологии управления операционном риском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Отвечает консультацию и подготовку пакета методологической документации</a:t>
            </a:r>
          </a:p>
          <a:p>
            <a:pPr lvl="0"/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Руководитель проекта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Отвечает за координирование процесса взаимодействия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1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A3894ACF-736A-4234-990B-DC4B68254882}"/>
              </a:ext>
            </a:extLst>
          </p:cNvPr>
          <p:cNvSpPr txBox="1"/>
          <p:nvPr/>
        </p:nvSpPr>
        <p:spPr>
          <a:xfrm>
            <a:off x="8916140" y="3047701"/>
            <a:ext cx="2056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управления 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рисками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 (СУОР)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F8C7B58-BB86-4770-9CA3-ED97413F1F55}"/>
              </a:ext>
            </a:extLst>
          </p:cNvPr>
          <p:cNvGrpSpPr/>
          <p:nvPr/>
        </p:nvGrpSpPr>
        <p:grpSpPr>
          <a:xfrm>
            <a:off x="9556205" y="905289"/>
            <a:ext cx="1383395" cy="1159194"/>
            <a:chOff x="9741433" y="1219200"/>
            <a:chExt cx="1021770" cy="856176"/>
          </a:xfrm>
        </p:grpSpPr>
        <p:pic>
          <p:nvPicPr>
            <p:cNvPr id="21" name="Рисунок 20" descr="Восклицательный знак">
              <a:extLst>
                <a:ext uri="{FF2B5EF4-FFF2-40B4-BE49-F238E27FC236}">
                  <a16:creationId xmlns="" xmlns:a16="http://schemas.microsoft.com/office/drawing/2014/main" id="{2608081F-E348-4048-9CF6-65EAF97E5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19268" y="1219200"/>
              <a:ext cx="443935" cy="443935"/>
            </a:xfrm>
            <a:prstGeom prst="rect">
              <a:avLst/>
            </a:prstGeom>
          </p:spPr>
        </p:pic>
        <p:pic>
          <p:nvPicPr>
            <p:cNvPr id="23" name="Рисунок 22" descr="Огонь">
              <a:extLst>
                <a:ext uri="{FF2B5EF4-FFF2-40B4-BE49-F238E27FC236}">
                  <a16:creationId xmlns="" xmlns:a16="http://schemas.microsoft.com/office/drawing/2014/main" id="{F859EC26-3E33-4BBA-843D-D2F6CC475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41433" y="1258206"/>
              <a:ext cx="314262" cy="314262"/>
            </a:xfrm>
            <a:prstGeom prst="rect">
              <a:avLst/>
            </a:prstGeom>
          </p:spPr>
        </p:pic>
        <p:pic>
          <p:nvPicPr>
            <p:cNvPr id="24" name="Рисунок 23" descr="Офисный работник">
              <a:extLst>
                <a:ext uri="{FF2B5EF4-FFF2-40B4-BE49-F238E27FC236}">
                  <a16:creationId xmlns="" xmlns:a16="http://schemas.microsoft.com/office/drawing/2014/main" id="{B80143ED-C79F-4ECF-A2EB-182AD27C7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849072" y="1299485"/>
              <a:ext cx="775891" cy="77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496325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E185532-6249-4627-AA21-9183364853BE}"/>
              </a:ext>
            </a:extLst>
          </p:cNvPr>
          <p:cNvSpPr txBox="1"/>
          <p:nvPr/>
        </p:nvSpPr>
        <p:spPr>
          <a:xfrm>
            <a:off x="10839061" y="6369947"/>
            <a:ext cx="200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IT works…</a:t>
            </a:r>
            <a:endParaRPr lang="ru-RU" i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182">
            <a:extLst>
              <a:ext uri="{FF2B5EF4-FFF2-40B4-BE49-F238E27FC236}">
                <a16:creationId xmlns="" xmlns:a16="http://schemas.microsoft.com/office/drawing/2014/main" id="{80F3BBF4-55C0-4A36-B26D-777835F70BBD}"/>
              </a:ext>
            </a:extLst>
          </p:cNvPr>
          <p:cNvSpPr/>
          <p:nvPr/>
        </p:nvSpPr>
        <p:spPr>
          <a:xfrm>
            <a:off x="0" y="6483445"/>
            <a:ext cx="6975836" cy="189605"/>
          </a:xfrm>
          <a:custGeom>
            <a:avLst/>
            <a:gdLst>
              <a:gd name="connsiteX0" fmla="*/ 0 w 6975836"/>
              <a:gd name="connsiteY0" fmla="*/ 0 h 189605"/>
              <a:gd name="connsiteX1" fmla="*/ 6975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  <a:gd name="connsiteX0" fmla="*/ 0 w 6975836"/>
              <a:gd name="connsiteY0" fmla="*/ 0 h 189605"/>
              <a:gd name="connsiteX1" fmla="*/ 6848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5836" h="189605">
                <a:moveTo>
                  <a:pt x="0" y="0"/>
                </a:moveTo>
                <a:lnTo>
                  <a:pt x="6848836" y="0"/>
                </a:lnTo>
                <a:lnTo>
                  <a:pt x="6975836" y="189605"/>
                </a:lnTo>
                <a:lnTo>
                  <a:pt x="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C0CE0249-0535-43CB-84DF-3D3424216C42}"/>
              </a:ext>
            </a:extLst>
          </p:cNvPr>
          <p:cNvSpPr txBox="1"/>
          <p:nvPr/>
        </p:nvSpPr>
        <p:spPr>
          <a:xfrm>
            <a:off x="265308" y="6449149"/>
            <a:ext cx="5471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 C 20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21, ГК «ФИНИСТ», Все права защищены. </a:t>
            </a:r>
          </a:p>
        </p:txBody>
      </p:sp>
      <p:sp>
        <p:nvSpPr>
          <p:cNvPr id="60" name="Прямоугольник 183">
            <a:extLst>
              <a:ext uri="{FF2B5EF4-FFF2-40B4-BE49-F238E27FC236}">
                <a16:creationId xmlns="" xmlns:a16="http://schemas.microsoft.com/office/drawing/2014/main" id="{414625F3-3C04-4E02-BA0D-1A1BB66CB1B5}"/>
              </a:ext>
            </a:extLst>
          </p:cNvPr>
          <p:cNvSpPr/>
          <p:nvPr/>
        </p:nvSpPr>
        <p:spPr>
          <a:xfrm>
            <a:off x="6848836" y="6483350"/>
            <a:ext cx="1515168" cy="189591"/>
          </a:xfrm>
          <a:custGeom>
            <a:avLst/>
            <a:gdLst>
              <a:gd name="connsiteX0" fmla="*/ 0 w 1388168"/>
              <a:gd name="connsiteY0" fmla="*/ 0 h 189605"/>
              <a:gd name="connsiteX1" fmla="*/ 1388168 w 1388168"/>
              <a:gd name="connsiteY1" fmla="*/ 0 h 189605"/>
              <a:gd name="connsiteX2" fmla="*/ 1388168 w 1388168"/>
              <a:gd name="connsiteY2" fmla="*/ 189605 h 189605"/>
              <a:gd name="connsiteX3" fmla="*/ 0 w 1388168"/>
              <a:gd name="connsiteY3" fmla="*/ 189605 h 189605"/>
              <a:gd name="connsiteX4" fmla="*/ 0 w 1388168"/>
              <a:gd name="connsiteY4" fmla="*/ 0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  <a:gd name="connsiteX0" fmla="*/ 0 w 1511993"/>
              <a:gd name="connsiteY0" fmla="*/ 3175 h 189605"/>
              <a:gd name="connsiteX1" fmla="*/ 1511993 w 1511993"/>
              <a:gd name="connsiteY1" fmla="*/ 0 h 189605"/>
              <a:gd name="connsiteX2" fmla="*/ 1511993 w 1511993"/>
              <a:gd name="connsiteY2" fmla="*/ 189605 h 189605"/>
              <a:gd name="connsiteX3" fmla="*/ 123825 w 1511993"/>
              <a:gd name="connsiteY3" fmla="*/ 189605 h 189605"/>
              <a:gd name="connsiteX4" fmla="*/ 0 w 1511993"/>
              <a:gd name="connsiteY4" fmla="*/ 3175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168" h="189605">
                <a:moveTo>
                  <a:pt x="0" y="0"/>
                </a:moveTo>
                <a:lnTo>
                  <a:pt x="1515168" y="0"/>
                </a:lnTo>
                <a:lnTo>
                  <a:pt x="1515168" y="189605"/>
                </a:lnTo>
                <a:lnTo>
                  <a:pt x="12700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0718A7CF-DA7A-42B3-A23C-90B5F781CD41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587A3C4E-FD5B-4A0F-8F36-9EADB0EFE975}"/>
              </a:ext>
            </a:extLst>
          </p:cNvPr>
          <p:cNvSpPr/>
          <p:nvPr/>
        </p:nvSpPr>
        <p:spPr>
          <a:xfrm>
            <a:off x="8755598" y="1484246"/>
            <a:ext cx="2887951" cy="47551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11">
            <a:extLst>
              <a:ext uri="{FF2B5EF4-FFF2-40B4-BE49-F238E27FC236}">
                <a16:creationId xmlns="" xmlns:a16="http://schemas.microsoft.com/office/drawing/2014/main" id="{90FA3C64-6D5C-4F8C-842F-6FACAA9B28C9}"/>
              </a:ext>
            </a:extLst>
          </p:cNvPr>
          <p:cNvSpPr/>
          <p:nvPr/>
        </p:nvSpPr>
        <p:spPr>
          <a:xfrm rot="16200000">
            <a:off x="11373093" y="5968947"/>
            <a:ext cx="375038" cy="165872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FB949BC0-BF7C-4DE7-A6A6-EAFE474AEB03}"/>
              </a:ext>
            </a:extLst>
          </p:cNvPr>
          <p:cNvSpPr txBox="1"/>
          <p:nvPr/>
        </p:nvSpPr>
        <p:spPr>
          <a:xfrm>
            <a:off x="8909029" y="2729723"/>
            <a:ext cx="228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FINIST-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4" name="object 17">
            <a:extLst>
              <a:ext uri="{FF2B5EF4-FFF2-40B4-BE49-F238E27FC236}">
                <a16:creationId xmlns="" xmlns:a16="http://schemas.microsoft.com/office/drawing/2014/main" id="{A6C7716E-2F6B-45CA-A0BA-390C8FB062F4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6417378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2</a:t>
            </a:r>
            <a:r>
              <a:rPr lang="en-US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этап Методология управления ОР</a:t>
            </a:r>
          </a:p>
        </p:txBody>
      </p:sp>
      <p:sp>
        <p:nvSpPr>
          <p:cNvPr id="75" name="Равнобедренный треугольник 11">
            <a:extLst>
              <a:ext uri="{FF2B5EF4-FFF2-40B4-BE49-F238E27FC236}">
                <a16:creationId xmlns="" xmlns:a16="http://schemas.microsoft.com/office/drawing/2014/main" id="{1B701A2F-92C1-46B6-B95E-E72B1C1C5572}"/>
              </a:ext>
            </a:extLst>
          </p:cNvPr>
          <p:cNvSpPr/>
          <p:nvPr/>
        </p:nvSpPr>
        <p:spPr>
          <a:xfrm rot="5400000">
            <a:off x="8411362" y="1814527"/>
            <a:ext cx="1204309" cy="532643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>
            <a:extLst>
              <a:ext uri="{FF2B5EF4-FFF2-40B4-BE49-F238E27FC236}">
                <a16:creationId xmlns="" xmlns:a16="http://schemas.microsoft.com/office/drawing/2014/main" id="{D13D965C-A4E4-436E-9C73-1D1CA9113E2D}"/>
              </a:ext>
            </a:extLst>
          </p:cNvPr>
          <p:cNvSpPr/>
          <p:nvPr/>
        </p:nvSpPr>
        <p:spPr>
          <a:xfrm>
            <a:off x="9228211" y="478972"/>
            <a:ext cx="1965066" cy="196506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>
            <a:extLst>
              <a:ext uri="{FF2B5EF4-FFF2-40B4-BE49-F238E27FC236}">
                <a16:creationId xmlns="" xmlns:a16="http://schemas.microsoft.com/office/drawing/2014/main" id="{8F619CC8-C587-4D3C-A1E0-4871E1EC0E71}"/>
              </a:ext>
            </a:extLst>
          </p:cNvPr>
          <p:cNvSpPr/>
          <p:nvPr/>
        </p:nvSpPr>
        <p:spPr>
          <a:xfrm>
            <a:off x="9325784" y="567541"/>
            <a:ext cx="1778924" cy="17789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9B94DEB-5377-4D22-9A53-6BB9D4806CCE}"/>
              </a:ext>
            </a:extLst>
          </p:cNvPr>
          <p:cNvSpPr txBox="1"/>
          <p:nvPr/>
        </p:nvSpPr>
        <p:spPr>
          <a:xfrm>
            <a:off x="389288" y="1353702"/>
            <a:ext cx="8414051" cy="4864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Первый вариант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Подключение других источников СОР: </a:t>
            </a:r>
            <a:r>
              <a:rPr lang="ru-RU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ServiceDesk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SIEM системы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Формирование и импорт перечня операционных рисков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Формирование и импорт ключевых индикаторов риска (КИР)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Настройка показателей уровня операционного риска (КПУР)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Настройка процедур самооценки и сценарного анализа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Второй вариант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Подключение других источников СОР: </a:t>
            </a:r>
            <a:r>
              <a:rPr lang="ru-RU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ServiceDesk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SIEM системы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Методологическое и техническое обучение </a:t>
            </a:r>
            <a:r>
              <a:rPr lang="ru-RU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преднастроенным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процессам</a:t>
            </a:r>
          </a:p>
          <a:p>
            <a:pPr lvl="0">
              <a:lnSpc>
                <a:spcPct val="114000"/>
              </a:lnSpc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>
              <a:lnSpc>
                <a:spcPct val="114000"/>
              </a:lnSpc>
            </a:pPr>
            <a:r>
              <a:rPr lang="ru-RU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Преднастроенные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процессы в решении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Базовый перечень операционных рисков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Готовый перечень ключевых индикаторов риска (КИР)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Готовые процедуры по самооценке 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Сценарный анализ по базовому сценарию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Сценарный анализ по негативному сценарию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A3894ACF-736A-4234-990B-DC4B68254882}"/>
              </a:ext>
            </a:extLst>
          </p:cNvPr>
          <p:cNvSpPr txBox="1"/>
          <p:nvPr/>
        </p:nvSpPr>
        <p:spPr>
          <a:xfrm>
            <a:off x="8916140" y="3047701"/>
            <a:ext cx="2056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управления 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рисками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 (СУОР)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6F8C7B58-BB86-4770-9CA3-ED97413F1F55}"/>
              </a:ext>
            </a:extLst>
          </p:cNvPr>
          <p:cNvGrpSpPr/>
          <p:nvPr/>
        </p:nvGrpSpPr>
        <p:grpSpPr>
          <a:xfrm>
            <a:off x="9556205" y="905289"/>
            <a:ext cx="1383395" cy="1159194"/>
            <a:chOff x="9741433" y="1219200"/>
            <a:chExt cx="1021770" cy="856176"/>
          </a:xfrm>
        </p:grpSpPr>
        <p:pic>
          <p:nvPicPr>
            <p:cNvPr id="21" name="Рисунок 20" descr="Восклицательный знак">
              <a:extLst>
                <a:ext uri="{FF2B5EF4-FFF2-40B4-BE49-F238E27FC236}">
                  <a16:creationId xmlns="" xmlns:a16="http://schemas.microsoft.com/office/drawing/2014/main" id="{2608081F-E348-4048-9CF6-65EAF97E5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19268" y="1219200"/>
              <a:ext cx="443935" cy="443935"/>
            </a:xfrm>
            <a:prstGeom prst="rect">
              <a:avLst/>
            </a:prstGeom>
          </p:spPr>
        </p:pic>
        <p:pic>
          <p:nvPicPr>
            <p:cNvPr id="23" name="Рисунок 22" descr="Огонь">
              <a:extLst>
                <a:ext uri="{FF2B5EF4-FFF2-40B4-BE49-F238E27FC236}">
                  <a16:creationId xmlns="" xmlns:a16="http://schemas.microsoft.com/office/drawing/2014/main" id="{F859EC26-3E33-4BBA-843D-D2F6CC475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41433" y="1258206"/>
              <a:ext cx="314262" cy="314262"/>
            </a:xfrm>
            <a:prstGeom prst="rect">
              <a:avLst/>
            </a:prstGeom>
          </p:spPr>
        </p:pic>
        <p:pic>
          <p:nvPicPr>
            <p:cNvPr id="24" name="Рисунок 23" descr="Офисный работник">
              <a:extLst>
                <a:ext uri="{FF2B5EF4-FFF2-40B4-BE49-F238E27FC236}">
                  <a16:creationId xmlns="" xmlns:a16="http://schemas.microsoft.com/office/drawing/2014/main" id="{B80143ED-C79F-4ECF-A2EB-182AD27C7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849072" y="1299485"/>
              <a:ext cx="775891" cy="77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405238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E185532-6249-4627-AA21-9183364853BE}"/>
              </a:ext>
            </a:extLst>
          </p:cNvPr>
          <p:cNvSpPr txBox="1"/>
          <p:nvPr/>
        </p:nvSpPr>
        <p:spPr>
          <a:xfrm>
            <a:off x="10839061" y="6369947"/>
            <a:ext cx="200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IT works…</a:t>
            </a:r>
            <a:endParaRPr lang="ru-RU" i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Прямоугольник 182">
            <a:extLst>
              <a:ext uri="{FF2B5EF4-FFF2-40B4-BE49-F238E27FC236}">
                <a16:creationId xmlns="" xmlns:a16="http://schemas.microsoft.com/office/drawing/2014/main" id="{80F3BBF4-55C0-4A36-B26D-777835F70BBD}"/>
              </a:ext>
            </a:extLst>
          </p:cNvPr>
          <p:cNvSpPr/>
          <p:nvPr/>
        </p:nvSpPr>
        <p:spPr>
          <a:xfrm>
            <a:off x="0" y="6483445"/>
            <a:ext cx="6975836" cy="189605"/>
          </a:xfrm>
          <a:custGeom>
            <a:avLst/>
            <a:gdLst>
              <a:gd name="connsiteX0" fmla="*/ 0 w 6975836"/>
              <a:gd name="connsiteY0" fmla="*/ 0 h 189605"/>
              <a:gd name="connsiteX1" fmla="*/ 6975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  <a:gd name="connsiteX0" fmla="*/ 0 w 6975836"/>
              <a:gd name="connsiteY0" fmla="*/ 0 h 189605"/>
              <a:gd name="connsiteX1" fmla="*/ 6848836 w 6975836"/>
              <a:gd name="connsiteY1" fmla="*/ 0 h 189605"/>
              <a:gd name="connsiteX2" fmla="*/ 6975836 w 6975836"/>
              <a:gd name="connsiteY2" fmla="*/ 189605 h 189605"/>
              <a:gd name="connsiteX3" fmla="*/ 0 w 6975836"/>
              <a:gd name="connsiteY3" fmla="*/ 189605 h 189605"/>
              <a:gd name="connsiteX4" fmla="*/ 0 w 6975836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5836" h="189605">
                <a:moveTo>
                  <a:pt x="0" y="0"/>
                </a:moveTo>
                <a:lnTo>
                  <a:pt x="6848836" y="0"/>
                </a:lnTo>
                <a:lnTo>
                  <a:pt x="6975836" y="189605"/>
                </a:lnTo>
                <a:lnTo>
                  <a:pt x="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C0CE0249-0535-43CB-84DF-3D3424216C42}"/>
              </a:ext>
            </a:extLst>
          </p:cNvPr>
          <p:cNvSpPr txBox="1"/>
          <p:nvPr/>
        </p:nvSpPr>
        <p:spPr>
          <a:xfrm>
            <a:off x="265308" y="6449149"/>
            <a:ext cx="5471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Copyright C 20</a:t>
            </a:r>
            <a:r>
              <a:rPr lang="ru-RU" sz="11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21, ГК «ФИНИСТ», Все права защищены. </a:t>
            </a:r>
          </a:p>
        </p:txBody>
      </p:sp>
      <p:sp>
        <p:nvSpPr>
          <p:cNvPr id="60" name="Прямоугольник 183">
            <a:extLst>
              <a:ext uri="{FF2B5EF4-FFF2-40B4-BE49-F238E27FC236}">
                <a16:creationId xmlns="" xmlns:a16="http://schemas.microsoft.com/office/drawing/2014/main" id="{414625F3-3C04-4E02-BA0D-1A1BB66CB1B5}"/>
              </a:ext>
            </a:extLst>
          </p:cNvPr>
          <p:cNvSpPr/>
          <p:nvPr/>
        </p:nvSpPr>
        <p:spPr>
          <a:xfrm>
            <a:off x="6848836" y="6483350"/>
            <a:ext cx="1515168" cy="189591"/>
          </a:xfrm>
          <a:custGeom>
            <a:avLst/>
            <a:gdLst>
              <a:gd name="connsiteX0" fmla="*/ 0 w 1388168"/>
              <a:gd name="connsiteY0" fmla="*/ 0 h 189605"/>
              <a:gd name="connsiteX1" fmla="*/ 1388168 w 1388168"/>
              <a:gd name="connsiteY1" fmla="*/ 0 h 189605"/>
              <a:gd name="connsiteX2" fmla="*/ 1388168 w 1388168"/>
              <a:gd name="connsiteY2" fmla="*/ 189605 h 189605"/>
              <a:gd name="connsiteX3" fmla="*/ 0 w 1388168"/>
              <a:gd name="connsiteY3" fmla="*/ 189605 h 189605"/>
              <a:gd name="connsiteX4" fmla="*/ 0 w 1388168"/>
              <a:gd name="connsiteY4" fmla="*/ 0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  <a:gd name="connsiteX0" fmla="*/ 0 w 1511993"/>
              <a:gd name="connsiteY0" fmla="*/ 3175 h 189605"/>
              <a:gd name="connsiteX1" fmla="*/ 1511993 w 1511993"/>
              <a:gd name="connsiteY1" fmla="*/ 0 h 189605"/>
              <a:gd name="connsiteX2" fmla="*/ 1511993 w 1511993"/>
              <a:gd name="connsiteY2" fmla="*/ 189605 h 189605"/>
              <a:gd name="connsiteX3" fmla="*/ 123825 w 1511993"/>
              <a:gd name="connsiteY3" fmla="*/ 189605 h 189605"/>
              <a:gd name="connsiteX4" fmla="*/ 0 w 1511993"/>
              <a:gd name="connsiteY4" fmla="*/ 3175 h 189605"/>
              <a:gd name="connsiteX0" fmla="*/ 0 w 1515168"/>
              <a:gd name="connsiteY0" fmla="*/ 0 h 189605"/>
              <a:gd name="connsiteX1" fmla="*/ 1515168 w 1515168"/>
              <a:gd name="connsiteY1" fmla="*/ 0 h 189605"/>
              <a:gd name="connsiteX2" fmla="*/ 1515168 w 1515168"/>
              <a:gd name="connsiteY2" fmla="*/ 189605 h 189605"/>
              <a:gd name="connsiteX3" fmla="*/ 127000 w 1515168"/>
              <a:gd name="connsiteY3" fmla="*/ 189605 h 189605"/>
              <a:gd name="connsiteX4" fmla="*/ 0 w 1515168"/>
              <a:gd name="connsiteY4" fmla="*/ 0 h 18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168" h="189605">
                <a:moveTo>
                  <a:pt x="0" y="0"/>
                </a:moveTo>
                <a:lnTo>
                  <a:pt x="1515168" y="0"/>
                </a:lnTo>
                <a:lnTo>
                  <a:pt x="1515168" y="189605"/>
                </a:lnTo>
                <a:lnTo>
                  <a:pt x="127000" y="189605"/>
                </a:lnTo>
                <a:lnTo>
                  <a:pt x="0" y="0"/>
                </a:ln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0718A7CF-DA7A-42B3-A23C-90B5F781CD41}"/>
              </a:ext>
            </a:extLst>
          </p:cNvPr>
          <p:cNvSpPr/>
          <p:nvPr/>
        </p:nvSpPr>
        <p:spPr>
          <a:xfrm>
            <a:off x="-1" y="478972"/>
            <a:ext cx="265309" cy="578303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587A3C4E-FD5B-4A0F-8F36-9EADB0EFE975}"/>
              </a:ext>
            </a:extLst>
          </p:cNvPr>
          <p:cNvSpPr/>
          <p:nvPr/>
        </p:nvSpPr>
        <p:spPr>
          <a:xfrm>
            <a:off x="8755598" y="1484246"/>
            <a:ext cx="2887951" cy="47551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11">
            <a:extLst>
              <a:ext uri="{FF2B5EF4-FFF2-40B4-BE49-F238E27FC236}">
                <a16:creationId xmlns="" xmlns:a16="http://schemas.microsoft.com/office/drawing/2014/main" id="{90FA3C64-6D5C-4F8C-842F-6FACAA9B28C9}"/>
              </a:ext>
            </a:extLst>
          </p:cNvPr>
          <p:cNvSpPr/>
          <p:nvPr/>
        </p:nvSpPr>
        <p:spPr>
          <a:xfrm rot="16200000">
            <a:off x="11373093" y="5968947"/>
            <a:ext cx="375038" cy="165872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FB949BC0-BF7C-4DE7-A6A6-EAFE474AEB03}"/>
              </a:ext>
            </a:extLst>
          </p:cNvPr>
          <p:cNvSpPr txBox="1"/>
          <p:nvPr/>
        </p:nvSpPr>
        <p:spPr>
          <a:xfrm>
            <a:off x="8909029" y="2729723"/>
            <a:ext cx="228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FINIST-</a:t>
            </a:r>
            <a:r>
              <a:rPr lang="en-US" b="1" dirty="0">
                <a:solidFill>
                  <a:srgbClr val="C00000"/>
                </a:solidFill>
              </a:rPr>
              <a:t>OPERRISK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4" name="object 17">
            <a:extLst>
              <a:ext uri="{FF2B5EF4-FFF2-40B4-BE49-F238E27FC236}">
                <a16:creationId xmlns="" xmlns:a16="http://schemas.microsoft.com/office/drawing/2014/main" id="{A6C7716E-2F6B-45CA-A0BA-390C8FB062F4}"/>
              </a:ext>
            </a:extLst>
          </p:cNvPr>
          <p:cNvSpPr txBox="1">
            <a:spLocks/>
          </p:cNvSpPr>
          <p:nvPr/>
        </p:nvSpPr>
        <p:spPr>
          <a:xfrm>
            <a:off x="431458" y="573821"/>
            <a:ext cx="4839042" cy="449397"/>
          </a:xfrm>
          <a:prstGeom prst="rect">
            <a:avLst/>
          </a:prstGeom>
        </p:spPr>
        <p:txBody>
          <a:bodyPr vert="horz" wrap="square" lIns="0" tIns="613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2F5597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Возможности</a:t>
            </a:r>
          </a:p>
        </p:txBody>
      </p:sp>
      <p:sp>
        <p:nvSpPr>
          <p:cNvPr id="75" name="Равнобедренный треугольник 11">
            <a:extLst>
              <a:ext uri="{FF2B5EF4-FFF2-40B4-BE49-F238E27FC236}">
                <a16:creationId xmlns="" xmlns:a16="http://schemas.microsoft.com/office/drawing/2014/main" id="{1B701A2F-92C1-46B6-B95E-E72B1C1C5572}"/>
              </a:ext>
            </a:extLst>
          </p:cNvPr>
          <p:cNvSpPr/>
          <p:nvPr/>
        </p:nvSpPr>
        <p:spPr>
          <a:xfrm rot="5400000">
            <a:off x="8411362" y="1814527"/>
            <a:ext cx="1204309" cy="532643"/>
          </a:xfrm>
          <a:custGeom>
            <a:avLst/>
            <a:gdLst>
              <a:gd name="connsiteX0" fmla="*/ 0 w 1789193"/>
              <a:gd name="connsiteY0" fmla="*/ 1429835 h 1429835"/>
              <a:gd name="connsiteX1" fmla="*/ 894597 w 1789193"/>
              <a:gd name="connsiteY1" fmla="*/ 0 h 1429835"/>
              <a:gd name="connsiteX2" fmla="*/ 1789193 w 1789193"/>
              <a:gd name="connsiteY2" fmla="*/ 1429835 h 1429835"/>
              <a:gd name="connsiteX3" fmla="*/ 0 w 1789193"/>
              <a:gd name="connsiteY3" fmla="*/ 1429835 h 1429835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86898 h 786898"/>
              <a:gd name="connsiteX1" fmla="*/ 0 w 1794708"/>
              <a:gd name="connsiteY1" fmla="*/ 0 h 786898"/>
              <a:gd name="connsiteX2" fmla="*/ 1794708 w 1794708"/>
              <a:gd name="connsiteY2" fmla="*/ 786898 h 786898"/>
              <a:gd name="connsiteX3" fmla="*/ 5515 w 1794708"/>
              <a:gd name="connsiteY3" fmla="*/ 786898 h 786898"/>
              <a:gd name="connsiteX0" fmla="*/ 5515 w 1794708"/>
              <a:gd name="connsiteY0" fmla="*/ 791661 h 791661"/>
              <a:gd name="connsiteX1" fmla="*/ 0 w 1794708"/>
              <a:gd name="connsiteY1" fmla="*/ 0 h 791661"/>
              <a:gd name="connsiteX2" fmla="*/ 1794708 w 1794708"/>
              <a:gd name="connsiteY2" fmla="*/ 791661 h 791661"/>
              <a:gd name="connsiteX3" fmla="*/ 5515 w 1794708"/>
              <a:gd name="connsiteY3" fmla="*/ 791661 h 791661"/>
              <a:gd name="connsiteX0" fmla="*/ 752 w 1789945"/>
              <a:gd name="connsiteY0" fmla="*/ 791658 h 791658"/>
              <a:gd name="connsiteX1" fmla="*/ 0 w 1789945"/>
              <a:gd name="connsiteY1" fmla="*/ 0 h 791658"/>
              <a:gd name="connsiteX2" fmla="*/ 1789945 w 1789945"/>
              <a:gd name="connsiteY2" fmla="*/ 791658 h 791658"/>
              <a:gd name="connsiteX3" fmla="*/ 752 w 1789945"/>
              <a:gd name="connsiteY3" fmla="*/ 791658 h 791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945" h="791658">
                <a:moveTo>
                  <a:pt x="752" y="791658"/>
                </a:moveTo>
                <a:cubicBezTo>
                  <a:pt x="-1086" y="529359"/>
                  <a:pt x="1838" y="262299"/>
                  <a:pt x="0" y="0"/>
                </a:cubicBezTo>
                <a:lnTo>
                  <a:pt x="1789945" y="791658"/>
                </a:lnTo>
                <a:lnTo>
                  <a:pt x="752" y="791658"/>
                </a:lnTo>
                <a:close/>
              </a:path>
            </a:pathLst>
          </a:cu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>
            <a:extLst>
              <a:ext uri="{FF2B5EF4-FFF2-40B4-BE49-F238E27FC236}">
                <a16:creationId xmlns="" xmlns:a16="http://schemas.microsoft.com/office/drawing/2014/main" id="{D13D965C-A4E4-436E-9C73-1D1CA9113E2D}"/>
              </a:ext>
            </a:extLst>
          </p:cNvPr>
          <p:cNvSpPr/>
          <p:nvPr/>
        </p:nvSpPr>
        <p:spPr>
          <a:xfrm>
            <a:off x="9228211" y="478972"/>
            <a:ext cx="1965066" cy="196506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>
            <a:extLst>
              <a:ext uri="{FF2B5EF4-FFF2-40B4-BE49-F238E27FC236}">
                <a16:creationId xmlns="" xmlns:a16="http://schemas.microsoft.com/office/drawing/2014/main" id="{8F619CC8-C587-4D3C-A1E0-4871E1EC0E71}"/>
              </a:ext>
            </a:extLst>
          </p:cNvPr>
          <p:cNvSpPr/>
          <p:nvPr/>
        </p:nvSpPr>
        <p:spPr>
          <a:xfrm>
            <a:off x="9325784" y="567541"/>
            <a:ext cx="1778924" cy="17789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174C4F1E-DAC3-4FCD-A027-E723A7EFA805}"/>
              </a:ext>
            </a:extLst>
          </p:cNvPr>
          <p:cNvSpPr txBox="1"/>
          <p:nvPr/>
        </p:nvSpPr>
        <p:spPr>
          <a:xfrm>
            <a:off x="382860" y="1231041"/>
            <a:ext cx="7922466" cy="3718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Инструменты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для гибкой настройки без привлечения ресурсов разработки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Конструктор бизнес-объектов для создания и расширения состава данных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Конструктор интерфейсных форм и списков с данными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Конструктор бизнес-сценариев и процессов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Конструктор печатных и отчетных форм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Конструктор запросов и ответов во внешние системы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>
              <a:lnSpc>
                <a:spcPct val="114000"/>
              </a:lnSpc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Дополнительные инструменты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Инструмент для импорта данных из файловых источников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Планировщик заданий для запуска по расписанию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Инструмент построения сложных условий и фильтров для работы с данными</a:t>
            </a: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Инструмент для экспорта данных *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.xlsx, *.xml,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конвертация в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*.pdf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285750" lvl="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Инструмент для отслеживания истории изменений по бизнес-объектам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37EBCC23-6D96-4329-A490-9E0A58325A7D}"/>
              </a:ext>
            </a:extLst>
          </p:cNvPr>
          <p:cNvSpPr txBox="1"/>
          <p:nvPr/>
        </p:nvSpPr>
        <p:spPr>
          <a:xfrm>
            <a:off x="893618" y="5483118"/>
            <a:ext cx="7470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Возможные форматы взаимодействия в процессе сопровождения:</a:t>
            </a:r>
          </a:p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Изменения вносятся</a:t>
            </a:r>
            <a:r>
              <a:rPr lang="en-US" sz="1200" dirty="0">
                <a:latin typeface="+mj-lt"/>
                <a:cs typeface="Segoe UI Light" panose="020B0502040204020203" pitchFamily="34" charset="0"/>
              </a:rPr>
              <a:t> </a:t>
            </a:r>
            <a:r>
              <a:rPr lang="ru-RU" sz="1200" dirty="0">
                <a:latin typeface="+mj-lt"/>
                <a:cs typeface="Segoe UI Light" panose="020B0502040204020203" pitchFamily="34" charset="0"/>
              </a:rPr>
              <a:t>только со стороны Финист в рамках расширенной поддержки</a:t>
            </a:r>
          </a:p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Изменения вносятся со стороны Финист и Банка в рамках расширенной поддержки</a:t>
            </a:r>
          </a:p>
          <a:p>
            <a:pPr algn="r"/>
            <a:r>
              <a:rPr lang="ru-RU" sz="1200" dirty="0">
                <a:latin typeface="+mj-lt"/>
                <a:cs typeface="Segoe UI Light" panose="020B0502040204020203" pitchFamily="34" charset="0"/>
              </a:rPr>
              <a:t>Изменения вносятся со стороны Банка и консультация со стороны Финист в рамках базовой поддержки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F966330D-422A-475E-B93B-81C210FFBAD4}"/>
              </a:ext>
            </a:extLst>
          </p:cNvPr>
          <p:cNvSpPr txBox="1"/>
          <p:nvPr/>
        </p:nvSpPr>
        <p:spPr>
          <a:xfrm>
            <a:off x="8916140" y="3047701"/>
            <a:ext cx="2056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управления 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операционными рисками</a:t>
            </a:r>
          </a:p>
          <a:p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инцидентами (СУОР)</a:t>
            </a:r>
          </a:p>
        </p:txBody>
      </p:sp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8B638A6B-6113-40B6-A2D2-6D0986929292}"/>
              </a:ext>
            </a:extLst>
          </p:cNvPr>
          <p:cNvGrpSpPr/>
          <p:nvPr/>
        </p:nvGrpSpPr>
        <p:grpSpPr>
          <a:xfrm>
            <a:off x="9556205" y="905289"/>
            <a:ext cx="1383395" cy="1159194"/>
            <a:chOff x="9741433" y="1219200"/>
            <a:chExt cx="1021770" cy="856176"/>
          </a:xfrm>
        </p:grpSpPr>
        <p:pic>
          <p:nvPicPr>
            <p:cNvPr id="24" name="Рисунок 23" descr="Восклицательный знак">
              <a:extLst>
                <a:ext uri="{FF2B5EF4-FFF2-40B4-BE49-F238E27FC236}">
                  <a16:creationId xmlns="" xmlns:a16="http://schemas.microsoft.com/office/drawing/2014/main" id="{FCA1FF49-2156-4BE5-8D76-4BE343C3B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19268" y="1219200"/>
              <a:ext cx="443935" cy="443935"/>
            </a:xfrm>
            <a:prstGeom prst="rect">
              <a:avLst/>
            </a:prstGeom>
          </p:spPr>
        </p:pic>
        <p:pic>
          <p:nvPicPr>
            <p:cNvPr id="26" name="Рисунок 25" descr="Огонь">
              <a:extLst>
                <a:ext uri="{FF2B5EF4-FFF2-40B4-BE49-F238E27FC236}">
                  <a16:creationId xmlns="" xmlns:a16="http://schemas.microsoft.com/office/drawing/2014/main" id="{B687EFE0-5C14-405B-AFEB-98B407053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41433" y="1258206"/>
              <a:ext cx="314262" cy="314262"/>
            </a:xfrm>
            <a:prstGeom prst="rect">
              <a:avLst/>
            </a:prstGeom>
          </p:spPr>
        </p:pic>
        <p:pic>
          <p:nvPicPr>
            <p:cNvPr id="27" name="Рисунок 26" descr="Офисный работник">
              <a:extLst>
                <a:ext uri="{FF2B5EF4-FFF2-40B4-BE49-F238E27FC236}">
                  <a16:creationId xmlns="" xmlns:a16="http://schemas.microsoft.com/office/drawing/2014/main" id="{459771D9-846C-4B10-BF1D-62A15F5E5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849072" y="1299485"/>
              <a:ext cx="775891" cy="77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855448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478535"/>
              <a:ext cx="6975475" cy="6195060"/>
            </a:xfrm>
            <a:custGeom>
              <a:avLst/>
              <a:gdLst/>
              <a:ahLst/>
              <a:cxnLst/>
              <a:rect l="l" t="t" r="r" b="b"/>
              <a:pathLst>
                <a:path w="6975475" h="6195059">
                  <a:moveTo>
                    <a:pt x="265176" y="0"/>
                  </a:moveTo>
                  <a:lnTo>
                    <a:pt x="0" y="0"/>
                  </a:lnTo>
                  <a:lnTo>
                    <a:pt x="0" y="579120"/>
                  </a:lnTo>
                  <a:lnTo>
                    <a:pt x="265176" y="579120"/>
                  </a:lnTo>
                  <a:lnTo>
                    <a:pt x="265176" y="0"/>
                  </a:lnTo>
                  <a:close/>
                </a:path>
                <a:path w="6975475" h="6195059">
                  <a:moveTo>
                    <a:pt x="6975348" y="6195060"/>
                  </a:moveTo>
                  <a:lnTo>
                    <a:pt x="6848348" y="6004560"/>
                  </a:lnTo>
                  <a:lnTo>
                    <a:pt x="0" y="6004560"/>
                  </a:lnTo>
                  <a:lnTo>
                    <a:pt x="0" y="6195060"/>
                  </a:lnTo>
                  <a:lnTo>
                    <a:pt x="6975348" y="61950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48856" y="6483096"/>
              <a:ext cx="1515110" cy="190500"/>
            </a:xfrm>
            <a:custGeom>
              <a:avLst/>
              <a:gdLst/>
              <a:ahLst/>
              <a:cxnLst/>
              <a:rect l="l" t="t" r="r" b="b"/>
              <a:pathLst>
                <a:path w="1515109" h="190500">
                  <a:moveTo>
                    <a:pt x="1514855" y="0"/>
                  </a:moveTo>
                  <a:lnTo>
                    <a:pt x="0" y="0"/>
                  </a:lnTo>
                  <a:lnTo>
                    <a:pt x="127000" y="190499"/>
                  </a:lnTo>
                  <a:lnTo>
                    <a:pt x="1514855" y="190499"/>
                  </a:lnTo>
                  <a:lnTo>
                    <a:pt x="1514855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8896" y="510286"/>
            <a:ext cx="459613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5" dirty="0">
                <a:latin typeface="Segoe UI Light"/>
                <a:cs typeface="Segoe UI Light"/>
              </a:rPr>
              <a:t>Благодарим</a:t>
            </a:r>
            <a:r>
              <a:rPr spc="-45" dirty="0">
                <a:latin typeface="Segoe UI Light"/>
                <a:cs typeface="Segoe UI Light"/>
              </a:rPr>
              <a:t> </a:t>
            </a:r>
            <a:r>
              <a:rPr spc="-5" dirty="0">
                <a:latin typeface="Segoe UI Light"/>
                <a:cs typeface="Segoe UI Light"/>
              </a:rPr>
              <a:t>за</a:t>
            </a:r>
            <a:r>
              <a:rPr spc="-25" dirty="0">
                <a:latin typeface="Segoe UI Light"/>
                <a:cs typeface="Segoe UI Light"/>
              </a:rPr>
              <a:t> </a:t>
            </a:r>
            <a:r>
              <a:rPr spc="-5" dirty="0">
                <a:latin typeface="Segoe UI Light"/>
                <a:cs typeface="Segoe UI Light"/>
              </a:rPr>
              <a:t>внимание!</a:t>
            </a:r>
          </a:p>
        </p:txBody>
      </p:sp>
      <p:pic>
        <p:nvPicPr>
          <p:cNvPr id="33" name="object 3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3295" y="0"/>
            <a:ext cx="10648188" cy="6857998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6768083" y="3002279"/>
            <a:ext cx="2948940" cy="2948940"/>
            <a:chOff x="6768083" y="3002279"/>
            <a:chExt cx="2948940" cy="294894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68083" y="3002279"/>
              <a:ext cx="2948939" cy="294894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861047" y="3095243"/>
              <a:ext cx="2767965" cy="2767965"/>
            </a:xfrm>
            <a:custGeom>
              <a:avLst/>
              <a:gdLst/>
              <a:ahLst/>
              <a:cxnLst/>
              <a:rect l="l" t="t" r="r" b="b"/>
              <a:pathLst>
                <a:path w="2767965" h="2767965">
                  <a:moveTo>
                    <a:pt x="1383792" y="0"/>
                  </a:moveTo>
                  <a:lnTo>
                    <a:pt x="1335208" y="836"/>
                  </a:lnTo>
                  <a:lnTo>
                    <a:pt x="1287046" y="3328"/>
                  </a:lnTo>
                  <a:lnTo>
                    <a:pt x="1239332" y="7448"/>
                  </a:lnTo>
                  <a:lnTo>
                    <a:pt x="1192093" y="13168"/>
                  </a:lnTo>
                  <a:lnTo>
                    <a:pt x="1145358" y="20461"/>
                  </a:lnTo>
                  <a:lnTo>
                    <a:pt x="1099152" y="29300"/>
                  </a:lnTo>
                  <a:lnTo>
                    <a:pt x="1053505" y="39657"/>
                  </a:lnTo>
                  <a:lnTo>
                    <a:pt x="1008443" y="51504"/>
                  </a:lnTo>
                  <a:lnTo>
                    <a:pt x="963993" y="64815"/>
                  </a:lnTo>
                  <a:lnTo>
                    <a:pt x="920184" y="79561"/>
                  </a:lnTo>
                  <a:lnTo>
                    <a:pt x="877042" y="95716"/>
                  </a:lnTo>
                  <a:lnTo>
                    <a:pt x="834596" y="113251"/>
                  </a:lnTo>
                  <a:lnTo>
                    <a:pt x="792872" y="132140"/>
                  </a:lnTo>
                  <a:lnTo>
                    <a:pt x="751897" y="152355"/>
                  </a:lnTo>
                  <a:lnTo>
                    <a:pt x="711700" y="173869"/>
                  </a:lnTo>
                  <a:lnTo>
                    <a:pt x="672308" y="196654"/>
                  </a:lnTo>
                  <a:lnTo>
                    <a:pt x="633748" y="220682"/>
                  </a:lnTo>
                  <a:lnTo>
                    <a:pt x="596048" y="245927"/>
                  </a:lnTo>
                  <a:lnTo>
                    <a:pt x="559235" y="272360"/>
                  </a:lnTo>
                  <a:lnTo>
                    <a:pt x="523336" y="299955"/>
                  </a:lnTo>
                  <a:lnTo>
                    <a:pt x="488379" y="328685"/>
                  </a:lnTo>
                  <a:lnTo>
                    <a:pt x="454392" y="358520"/>
                  </a:lnTo>
                  <a:lnTo>
                    <a:pt x="421401" y="389435"/>
                  </a:lnTo>
                  <a:lnTo>
                    <a:pt x="389435" y="421401"/>
                  </a:lnTo>
                  <a:lnTo>
                    <a:pt x="358520" y="454392"/>
                  </a:lnTo>
                  <a:lnTo>
                    <a:pt x="328685" y="488379"/>
                  </a:lnTo>
                  <a:lnTo>
                    <a:pt x="299955" y="523336"/>
                  </a:lnTo>
                  <a:lnTo>
                    <a:pt x="272360" y="559235"/>
                  </a:lnTo>
                  <a:lnTo>
                    <a:pt x="245927" y="596048"/>
                  </a:lnTo>
                  <a:lnTo>
                    <a:pt x="220682" y="633748"/>
                  </a:lnTo>
                  <a:lnTo>
                    <a:pt x="196654" y="672308"/>
                  </a:lnTo>
                  <a:lnTo>
                    <a:pt x="173869" y="711700"/>
                  </a:lnTo>
                  <a:lnTo>
                    <a:pt x="152355" y="751897"/>
                  </a:lnTo>
                  <a:lnTo>
                    <a:pt x="132140" y="792872"/>
                  </a:lnTo>
                  <a:lnTo>
                    <a:pt x="113251" y="834596"/>
                  </a:lnTo>
                  <a:lnTo>
                    <a:pt x="95716" y="877042"/>
                  </a:lnTo>
                  <a:lnTo>
                    <a:pt x="79561" y="920184"/>
                  </a:lnTo>
                  <a:lnTo>
                    <a:pt x="64815" y="963993"/>
                  </a:lnTo>
                  <a:lnTo>
                    <a:pt x="51504" y="1008443"/>
                  </a:lnTo>
                  <a:lnTo>
                    <a:pt x="39657" y="1053505"/>
                  </a:lnTo>
                  <a:lnTo>
                    <a:pt x="29300" y="1099152"/>
                  </a:lnTo>
                  <a:lnTo>
                    <a:pt x="20461" y="1145358"/>
                  </a:lnTo>
                  <a:lnTo>
                    <a:pt x="13168" y="1192093"/>
                  </a:lnTo>
                  <a:lnTo>
                    <a:pt x="7448" y="1239332"/>
                  </a:lnTo>
                  <a:lnTo>
                    <a:pt x="3328" y="1287046"/>
                  </a:lnTo>
                  <a:lnTo>
                    <a:pt x="836" y="1335208"/>
                  </a:lnTo>
                  <a:lnTo>
                    <a:pt x="0" y="1383791"/>
                  </a:lnTo>
                  <a:lnTo>
                    <a:pt x="836" y="1432375"/>
                  </a:lnTo>
                  <a:lnTo>
                    <a:pt x="3328" y="1480537"/>
                  </a:lnTo>
                  <a:lnTo>
                    <a:pt x="7448" y="1528251"/>
                  </a:lnTo>
                  <a:lnTo>
                    <a:pt x="13168" y="1575490"/>
                  </a:lnTo>
                  <a:lnTo>
                    <a:pt x="20461" y="1622225"/>
                  </a:lnTo>
                  <a:lnTo>
                    <a:pt x="29300" y="1668431"/>
                  </a:lnTo>
                  <a:lnTo>
                    <a:pt x="39657" y="1714078"/>
                  </a:lnTo>
                  <a:lnTo>
                    <a:pt x="51504" y="1759140"/>
                  </a:lnTo>
                  <a:lnTo>
                    <a:pt x="64815" y="1803590"/>
                  </a:lnTo>
                  <a:lnTo>
                    <a:pt x="79561" y="1847399"/>
                  </a:lnTo>
                  <a:lnTo>
                    <a:pt x="95716" y="1890541"/>
                  </a:lnTo>
                  <a:lnTo>
                    <a:pt x="113251" y="1932987"/>
                  </a:lnTo>
                  <a:lnTo>
                    <a:pt x="132140" y="1974711"/>
                  </a:lnTo>
                  <a:lnTo>
                    <a:pt x="152355" y="2015686"/>
                  </a:lnTo>
                  <a:lnTo>
                    <a:pt x="173869" y="2055883"/>
                  </a:lnTo>
                  <a:lnTo>
                    <a:pt x="196654" y="2095275"/>
                  </a:lnTo>
                  <a:lnTo>
                    <a:pt x="220682" y="2133835"/>
                  </a:lnTo>
                  <a:lnTo>
                    <a:pt x="245927" y="2171535"/>
                  </a:lnTo>
                  <a:lnTo>
                    <a:pt x="272360" y="2208348"/>
                  </a:lnTo>
                  <a:lnTo>
                    <a:pt x="299955" y="2244247"/>
                  </a:lnTo>
                  <a:lnTo>
                    <a:pt x="328685" y="2279204"/>
                  </a:lnTo>
                  <a:lnTo>
                    <a:pt x="358520" y="2313191"/>
                  </a:lnTo>
                  <a:lnTo>
                    <a:pt x="389435" y="2346182"/>
                  </a:lnTo>
                  <a:lnTo>
                    <a:pt x="421401" y="2378148"/>
                  </a:lnTo>
                  <a:lnTo>
                    <a:pt x="454392" y="2409063"/>
                  </a:lnTo>
                  <a:lnTo>
                    <a:pt x="488379" y="2438898"/>
                  </a:lnTo>
                  <a:lnTo>
                    <a:pt x="523336" y="2467628"/>
                  </a:lnTo>
                  <a:lnTo>
                    <a:pt x="559235" y="2495223"/>
                  </a:lnTo>
                  <a:lnTo>
                    <a:pt x="596048" y="2521656"/>
                  </a:lnTo>
                  <a:lnTo>
                    <a:pt x="633748" y="2546901"/>
                  </a:lnTo>
                  <a:lnTo>
                    <a:pt x="672308" y="2570929"/>
                  </a:lnTo>
                  <a:lnTo>
                    <a:pt x="711700" y="2593714"/>
                  </a:lnTo>
                  <a:lnTo>
                    <a:pt x="751897" y="2615228"/>
                  </a:lnTo>
                  <a:lnTo>
                    <a:pt x="792872" y="2635443"/>
                  </a:lnTo>
                  <a:lnTo>
                    <a:pt x="834596" y="2654332"/>
                  </a:lnTo>
                  <a:lnTo>
                    <a:pt x="877042" y="2671867"/>
                  </a:lnTo>
                  <a:lnTo>
                    <a:pt x="920184" y="2688022"/>
                  </a:lnTo>
                  <a:lnTo>
                    <a:pt x="963993" y="2702768"/>
                  </a:lnTo>
                  <a:lnTo>
                    <a:pt x="1008443" y="2716079"/>
                  </a:lnTo>
                  <a:lnTo>
                    <a:pt x="1053505" y="2727926"/>
                  </a:lnTo>
                  <a:lnTo>
                    <a:pt x="1099152" y="2738283"/>
                  </a:lnTo>
                  <a:lnTo>
                    <a:pt x="1145358" y="2747122"/>
                  </a:lnTo>
                  <a:lnTo>
                    <a:pt x="1192093" y="2754415"/>
                  </a:lnTo>
                  <a:lnTo>
                    <a:pt x="1239332" y="2760135"/>
                  </a:lnTo>
                  <a:lnTo>
                    <a:pt x="1287046" y="2764255"/>
                  </a:lnTo>
                  <a:lnTo>
                    <a:pt x="1335208" y="2766747"/>
                  </a:lnTo>
                  <a:lnTo>
                    <a:pt x="1383792" y="2767583"/>
                  </a:lnTo>
                  <a:lnTo>
                    <a:pt x="1432375" y="2766747"/>
                  </a:lnTo>
                  <a:lnTo>
                    <a:pt x="1480537" y="2764255"/>
                  </a:lnTo>
                  <a:lnTo>
                    <a:pt x="1528251" y="2760135"/>
                  </a:lnTo>
                  <a:lnTo>
                    <a:pt x="1575490" y="2754415"/>
                  </a:lnTo>
                  <a:lnTo>
                    <a:pt x="1622225" y="2747122"/>
                  </a:lnTo>
                  <a:lnTo>
                    <a:pt x="1668431" y="2738283"/>
                  </a:lnTo>
                  <a:lnTo>
                    <a:pt x="1714078" y="2727926"/>
                  </a:lnTo>
                  <a:lnTo>
                    <a:pt x="1759140" y="2716079"/>
                  </a:lnTo>
                  <a:lnTo>
                    <a:pt x="1803590" y="2702768"/>
                  </a:lnTo>
                  <a:lnTo>
                    <a:pt x="1847399" y="2688022"/>
                  </a:lnTo>
                  <a:lnTo>
                    <a:pt x="1890541" y="2671867"/>
                  </a:lnTo>
                  <a:lnTo>
                    <a:pt x="1932987" y="2654332"/>
                  </a:lnTo>
                  <a:lnTo>
                    <a:pt x="1974711" y="2635443"/>
                  </a:lnTo>
                  <a:lnTo>
                    <a:pt x="2015686" y="2615228"/>
                  </a:lnTo>
                  <a:lnTo>
                    <a:pt x="2055883" y="2593714"/>
                  </a:lnTo>
                  <a:lnTo>
                    <a:pt x="2095275" y="2570929"/>
                  </a:lnTo>
                  <a:lnTo>
                    <a:pt x="2133835" y="2546901"/>
                  </a:lnTo>
                  <a:lnTo>
                    <a:pt x="2171535" y="2521656"/>
                  </a:lnTo>
                  <a:lnTo>
                    <a:pt x="2208348" y="2495223"/>
                  </a:lnTo>
                  <a:lnTo>
                    <a:pt x="2244247" y="2467628"/>
                  </a:lnTo>
                  <a:lnTo>
                    <a:pt x="2279204" y="2438898"/>
                  </a:lnTo>
                  <a:lnTo>
                    <a:pt x="2313191" y="2409063"/>
                  </a:lnTo>
                  <a:lnTo>
                    <a:pt x="2346182" y="2378148"/>
                  </a:lnTo>
                  <a:lnTo>
                    <a:pt x="2378148" y="2346182"/>
                  </a:lnTo>
                  <a:lnTo>
                    <a:pt x="2409063" y="2313191"/>
                  </a:lnTo>
                  <a:lnTo>
                    <a:pt x="2438898" y="2279204"/>
                  </a:lnTo>
                  <a:lnTo>
                    <a:pt x="2467628" y="2244247"/>
                  </a:lnTo>
                  <a:lnTo>
                    <a:pt x="2495223" y="2208348"/>
                  </a:lnTo>
                  <a:lnTo>
                    <a:pt x="2521656" y="2171535"/>
                  </a:lnTo>
                  <a:lnTo>
                    <a:pt x="2546901" y="2133835"/>
                  </a:lnTo>
                  <a:lnTo>
                    <a:pt x="2570929" y="2095275"/>
                  </a:lnTo>
                  <a:lnTo>
                    <a:pt x="2593714" y="2055883"/>
                  </a:lnTo>
                  <a:lnTo>
                    <a:pt x="2615228" y="2015686"/>
                  </a:lnTo>
                  <a:lnTo>
                    <a:pt x="2635443" y="1974711"/>
                  </a:lnTo>
                  <a:lnTo>
                    <a:pt x="2654332" y="1932987"/>
                  </a:lnTo>
                  <a:lnTo>
                    <a:pt x="2671867" y="1890541"/>
                  </a:lnTo>
                  <a:lnTo>
                    <a:pt x="2688022" y="1847399"/>
                  </a:lnTo>
                  <a:lnTo>
                    <a:pt x="2702768" y="1803590"/>
                  </a:lnTo>
                  <a:lnTo>
                    <a:pt x="2716079" y="1759140"/>
                  </a:lnTo>
                  <a:lnTo>
                    <a:pt x="2727926" y="1714078"/>
                  </a:lnTo>
                  <a:lnTo>
                    <a:pt x="2738283" y="1668431"/>
                  </a:lnTo>
                  <a:lnTo>
                    <a:pt x="2747122" y="1622225"/>
                  </a:lnTo>
                  <a:lnTo>
                    <a:pt x="2754415" y="1575490"/>
                  </a:lnTo>
                  <a:lnTo>
                    <a:pt x="2760135" y="1528251"/>
                  </a:lnTo>
                  <a:lnTo>
                    <a:pt x="2764255" y="1480537"/>
                  </a:lnTo>
                  <a:lnTo>
                    <a:pt x="2766747" y="1432375"/>
                  </a:lnTo>
                  <a:lnTo>
                    <a:pt x="2767583" y="1383791"/>
                  </a:lnTo>
                  <a:lnTo>
                    <a:pt x="2766747" y="1335208"/>
                  </a:lnTo>
                  <a:lnTo>
                    <a:pt x="2764255" y="1287046"/>
                  </a:lnTo>
                  <a:lnTo>
                    <a:pt x="2760135" y="1239332"/>
                  </a:lnTo>
                  <a:lnTo>
                    <a:pt x="2754415" y="1192093"/>
                  </a:lnTo>
                  <a:lnTo>
                    <a:pt x="2747122" y="1145358"/>
                  </a:lnTo>
                  <a:lnTo>
                    <a:pt x="2738283" y="1099152"/>
                  </a:lnTo>
                  <a:lnTo>
                    <a:pt x="2727926" y="1053505"/>
                  </a:lnTo>
                  <a:lnTo>
                    <a:pt x="2716079" y="1008443"/>
                  </a:lnTo>
                  <a:lnTo>
                    <a:pt x="2702768" y="963993"/>
                  </a:lnTo>
                  <a:lnTo>
                    <a:pt x="2688022" y="920184"/>
                  </a:lnTo>
                  <a:lnTo>
                    <a:pt x="2671867" y="877042"/>
                  </a:lnTo>
                  <a:lnTo>
                    <a:pt x="2654332" y="834596"/>
                  </a:lnTo>
                  <a:lnTo>
                    <a:pt x="2635443" y="792872"/>
                  </a:lnTo>
                  <a:lnTo>
                    <a:pt x="2615228" y="751897"/>
                  </a:lnTo>
                  <a:lnTo>
                    <a:pt x="2593714" y="711700"/>
                  </a:lnTo>
                  <a:lnTo>
                    <a:pt x="2570929" y="672308"/>
                  </a:lnTo>
                  <a:lnTo>
                    <a:pt x="2546901" y="633748"/>
                  </a:lnTo>
                  <a:lnTo>
                    <a:pt x="2521656" y="596048"/>
                  </a:lnTo>
                  <a:lnTo>
                    <a:pt x="2495223" y="559235"/>
                  </a:lnTo>
                  <a:lnTo>
                    <a:pt x="2467628" y="523336"/>
                  </a:lnTo>
                  <a:lnTo>
                    <a:pt x="2438898" y="488379"/>
                  </a:lnTo>
                  <a:lnTo>
                    <a:pt x="2409063" y="454392"/>
                  </a:lnTo>
                  <a:lnTo>
                    <a:pt x="2378148" y="421401"/>
                  </a:lnTo>
                  <a:lnTo>
                    <a:pt x="2346182" y="389435"/>
                  </a:lnTo>
                  <a:lnTo>
                    <a:pt x="2313191" y="358520"/>
                  </a:lnTo>
                  <a:lnTo>
                    <a:pt x="2279204" y="328685"/>
                  </a:lnTo>
                  <a:lnTo>
                    <a:pt x="2244247" y="299955"/>
                  </a:lnTo>
                  <a:lnTo>
                    <a:pt x="2208348" y="272360"/>
                  </a:lnTo>
                  <a:lnTo>
                    <a:pt x="2171535" y="245927"/>
                  </a:lnTo>
                  <a:lnTo>
                    <a:pt x="2133835" y="220682"/>
                  </a:lnTo>
                  <a:lnTo>
                    <a:pt x="2095275" y="196654"/>
                  </a:lnTo>
                  <a:lnTo>
                    <a:pt x="2055883" y="173869"/>
                  </a:lnTo>
                  <a:lnTo>
                    <a:pt x="2015686" y="152355"/>
                  </a:lnTo>
                  <a:lnTo>
                    <a:pt x="1974711" y="132140"/>
                  </a:lnTo>
                  <a:lnTo>
                    <a:pt x="1932987" y="113251"/>
                  </a:lnTo>
                  <a:lnTo>
                    <a:pt x="1890541" y="95716"/>
                  </a:lnTo>
                  <a:lnTo>
                    <a:pt x="1847399" y="79561"/>
                  </a:lnTo>
                  <a:lnTo>
                    <a:pt x="1803590" y="64815"/>
                  </a:lnTo>
                  <a:lnTo>
                    <a:pt x="1759140" y="51504"/>
                  </a:lnTo>
                  <a:lnTo>
                    <a:pt x="1714078" y="39657"/>
                  </a:lnTo>
                  <a:lnTo>
                    <a:pt x="1668431" y="29300"/>
                  </a:lnTo>
                  <a:lnTo>
                    <a:pt x="1622225" y="20461"/>
                  </a:lnTo>
                  <a:lnTo>
                    <a:pt x="1575490" y="13168"/>
                  </a:lnTo>
                  <a:lnTo>
                    <a:pt x="1528251" y="7448"/>
                  </a:lnTo>
                  <a:lnTo>
                    <a:pt x="1480537" y="3328"/>
                  </a:lnTo>
                  <a:lnTo>
                    <a:pt x="1432375" y="836"/>
                  </a:lnTo>
                  <a:lnTo>
                    <a:pt x="1383792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995159" y="3229355"/>
              <a:ext cx="2499360" cy="2499360"/>
            </a:xfrm>
            <a:custGeom>
              <a:avLst/>
              <a:gdLst/>
              <a:ahLst/>
              <a:cxnLst/>
              <a:rect l="l" t="t" r="r" b="b"/>
              <a:pathLst>
                <a:path w="2499359" h="2499360">
                  <a:moveTo>
                    <a:pt x="1249680" y="0"/>
                  </a:moveTo>
                  <a:lnTo>
                    <a:pt x="1201749" y="902"/>
                  </a:lnTo>
                  <a:lnTo>
                    <a:pt x="1154274" y="3588"/>
                  </a:lnTo>
                  <a:lnTo>
                    <a:pt x="1107288" y="8025"/>
                  </a:lnTo>
                  <a:lnTo>
                    <a:pt x="1060823" y="14180"/>
                  </a:lnTo>
                  <a:lnTo>
                    <a:pt x="1014911" y="22022"/>
                  </a:lnTo>
                  <a:lnTo>
                    <a:pt x="969584" y="31518"/>
                  </a:lnTo>
                  <a:lnTo>
                    <a:pt x="924875" y="42635"/>
                  </a:lnTo>
                  <a:lnTo>
                    <a:pt x="880817" y="55342"/>
                  </a:lnTo>
                  <a:lnTo>
                    <a:pt x="837441" y="69605"/>
                  </a:lnTo>
                  <a:lnTo>
                    <a:pt x="794780" y="85393"/>
                  </a:lnTo>
                  <a:lnTo>
                    <a:pt x="752867" y="102672"/>
                  </a:lnTo>
                  <a:lnTo>
                    <a:pt x="711733" y="121411"/>
                  </a:lnTo>
                  <a:lnTo>
                    <a:pt x="671412" y="141578"/>
                  </a:lnTo>
                  <a:lnTo>
                    <a:pt x="631935" y="163140"/>
                  </a:lnTo>
                  <a:lnTo>
                    <a:pt x="593335" y="186064"/>
                  </a:lnTo>
                  <a:lnTo>
                    <a:pt x="555644" y="210318"/>
                  </a:lnTo>
                  <a:lnTo>
                    <a:pt x="518895" y="235870"/>
                  </a:lnTo>
                  <a:lnTo>
                    <a:pt x="483120" y="262687"/>
                  </a:lnTo>
                  <a:lnTo>
                    <a:pt x="448351" y="290737"/>
                  </a:lnTo>
                  <a:lnTo>
                    <a:pt x="414622" y="319988"/>
                  </a:lnTo>
                  <a:lnTo>
                    <a:pt x="381963" y="350408"/>
                  </a:lnTo>
                  <a:lnTo>
                    <a:pt x="350408" y="381963"/>
                  </a:lnTo>
                  <a:lnTo>
                    <a:pt x="319988" y="414622"/>
                  </a:lnTo>
                  <a:lnTo>
                    <a:pt x="290737" y="448351"/>
                  </a:lnTo>
                  <a:lnTo>
                    <a:pt x="262687" y="483120"/>
                  </a:lnTo>
                  <a:lnTo>
                    <a:pt x="235870" y="518895"/>
                  </a:lnTo>
                  <a:lnTo>
                    <a:pt x="210318" y="555644"/>
                  </a:lnTo>
                  <a:lnTo>
                    <a:pt x="186064" y="593335"/>
                  </a:lnTo>
                  <a:lnTo>
                    <a:pt x="163140" y="631935"/>
                  </a:lnTo>
                  <a:lnTo>
                    <a:pt x="141578" y="671412"/>
                  </a:lnTo>
                  <a:lnTo>
                    <a:pt x="121411" y="711733"/>
                  </a:lnTo>
                  <a:lnTo>
                    <a:pt x="102672" y="752867"/>
                  </a:lnTo>
                  <a:lnTo>
                    <a:pt x="85393" y="794780"/>
                  </a:lnTo>
                  <a:lnTo>
                    <a:pt x="69605" y="837441"/>
                  </a:lnTo>
                  <a:lnTo>
                    <a:pt x="55342" y="880817"/>
                  </a:lnTo>
                  <a:lnTo>
                    <a:pt x="42635" y="924875"/>
                  </a:lnTo>
                  <a:lnTo>
                    <a:pt x="31518" y="969584"/>
                  </a:lnTo>
                  <a:lnTo>
                    <a:pt x="22022" y="1014911"/>
                  </a:lnTo>
                  <a:lnTo>
                    <a:pt x="14180" y="1060823"/>
                  </a:lnTo>
                  <a:lnTo>
                    <a:pt x="8025" y="1107288"/>
                  </a:lnTo>
                  <a:lnTo>
                    <a:pt x="3588" y="1154274"/>
                  </a:lnTo>
                  <a:lnTo>
                    <a:pt x="902" y="1201749"/>
                  </a:lnTo>
                  <a:lnTo>
                    <a:pt x="0" y="1249680"/>
                  </a:lnTo>
                  <a:lnTo>
                    <a:pt x="902" y="1297610"/>
                  </a:lnTo>
                  <a:lnTo>
                    <a:pt x="3588" y="1345085"/>
                  </a:lnTo>
                  <a:lnTo>
                    <a:pt x="8025" y="1392071"/>
                  </a:lnTo>
                  <a:lnTo>
                    <a:pt x="14180" y="1438536"/>
                  </a:lnTo>
                  <a:lnTo>
                    <a:pt x="22022" y="1484448"/>
                  </a:lnTo>
                  <a:lnTo>
                    <a:pt x="31518" y="1529775"/>
                  </a:lnTo>
                  <a:lnTo>
                    <a:pt x="42635" y="1574484"/>
                  </a:lnTo>
                  <a:lnTo>
                    <a:pt x="55342" y="1618542"/>
                  </a:lnTo>
                  <a:lnTo>
                    <a:pt x="69605" y="1661918"/>
                  </a:lnTo>
                  <a:lnTo>
                    <a:pt x="85393" y="1704579"/>
                  </a:lnTo>
                  <a:lnTo>
                    <a:pt x="102672" y="1746492"/>
                  </a:lnTo>
                  <a:lnTo>
                    <a:pt x="121411" y="1787626"/>
                  </a:lnTo>
                  <a:lnTo>
                    <a:pt x="141578" y="1827947"/>
                  </a:lnTo>
                  <a:lnTo>
                    <a:pt x="163140" y="1867424"/>
                  </a:lnTo>
                  <a:lnTo>
                    <a:pt x="186064" y="1906024"/>
                  </a:lnTo>
                  <a:lnTo>
                    <a:pt x="210318" y="1943715"/>
                  </a:lnTo>
                  <a:lnTo>
                    <a:pt x="235870" y="1980464"/>
                  </a:lnTo>
                  <a:lnTo>
                    <a:pt x="262687" y="2016239"/>
                  </a:lnTo>
                  <a:lnTo>
                    <a:pt x="290737" y="2051008"/>
                  </a:lnTo>
                  <a:lnTo>
                    <a:pt x="319988" y="2084737"/>
                  </a:lnTo>
                  <a:lnTo>
                    <a:pt x="350408" y="2117396"/>
                  </a:lnTo>
                  <a:lnTo>
                    <a:pt x="381963" y="2148951"/>
                  </a:lnTo>
                  <a:lnTo>
                    <a:pt x="414622" y="2179371"/>
                  </a:lnTo>
                  <a:lnTo>
                    <a:pt x="448351" y="2208622"/>
                  </a:lnTo>
                  <a:lnTo>
                    <a:pt x="483120" y="2236672"/>
                  </a:lnTo>
                  <a:lnTo>
                    <a:pt x="518895" y="2263489"/>
                  </a:lnTo>
                  <a:lnTo>
                    <a:pt x="555644" y="2289041"/>
                  </a:lnTo>
                  <a:lnTo>
                    <a:pt x="593335" y="2313295"/>
                  </a:lnTo>
                  <a:lnTo>
                    <a:pt x="631935" y="2336219"/>
                  </a:lnTo>
                  <a:lnTo>
                    <a:pt x="671412" y="2357781"/>
                  </a:lnTo>
                  <a:lnTo>
                    <a:pt x="711733" y="2377948"/>
                  </a:lnTo>
                  <a:lnTo>
                    <a:pt x="752867" y="2396687"/>
                  </a:lnTo>
                  <a:lnTo>
                    <a:pt x="794780" y="2413966"/>
                  </a:lnTo>
                  <a:lnTo>
                    <a:pt x="837441" y="2429754"/>
                  </a:lnTo>
                  <a:lnTo>
                    <a:pt x="880817" y="2444017"/>
                  </a:lnTo>
                  <a:lnTo>
                    <a:pt x="924875" y="2456724"/>
                  </a:lnTo>
                  <a:lnTo>
                    <a:pt x="969584" y="2467841"/>
                  </a:lnTo>
                  <a:lnTo>
                    <a:pt x="1014911" y="2477337"/>
                  </a:lnTo>
                  <a:lnTo>
                    <a:pt x="1060823" y="2485179"/>
                  </a:lnTo>
                  <a:lnTo>
                    <a:pt x="1107288" y="2491334"/>
                  </a:lnTo>
                  <a:lnTo>
                    <a:pt x="1154274" y="2495771"/>
                  </a:lnTo>
                  <a:lnTo>
                    <a:pt x="1201749" y="2498457"/>
                  </a:lnTo>
                  <a:lnTo>
                    <a:pt x="1249680" y="2499360"/>
                  </a:lnTo>
                  <a:lnTo>
                    <a:pt x="1297610" y="2498457"/>
                  </a:lnTo>
                  <a:lnTo>
                    <a:pt x="1345085" y="2495771"/>
                  </a:lnTo>
                  <a:lnTo>
                    <a:pt x="1392071" y="2491334"/>
                  </a:lnTo>
                  <a:lnTo>
                    <a:pt x="1438536" y="2485179"/>
                  </a:lnTo>
                  <a:lnTo>
                    <a:pt x="1484448" y="2477337"/>
                  </a:lnTo>
                  <a:lnTo>
                    <a:pt x="1529775" y="2467841"/>
                  </a:lnTo>
                  <a:lnTo>
                    <a:pt x="1574484" y="2456724"/>
                  </a:lnTo>
                  <a:lnTo>
                    <a:pt x="1618542" y="2444017"/>
                  </a:lnTo>
                  <a:lnTo>
                    <a:pt x="1661918" y="2429754"/>
                  </a:lnTo>
                  <a:lnTo>
                    <a:pt x="1704579" y="2413966"/>
                  </a:lnTo>
                  <a:lnTo>
                    <a:pt x="1746492" y="2396687"/>
                  </a:lnTo>
                  <a:lnTo>
                    <a:pt x="1787626" y="2377948"/>
                  </a:lnTo>
                  <a:lnTo>
                    <a:pt x="1827947" y="2357781"/>
                  </a:lnTo>
                  <a:lnTo>
                    <a:pt x="1867424" y="2336219"/>
                  </a:lnTo>
                  <a:lnTo>
                    <a:pt x="1906024" y="2313295"/>
                  </a:lnTo>
                  <a:lnTo>
                    <a:pt x="1943715" y="2289041"/>
                  </a:lnTo>
                  <a:lnTo>
                    <a:pt x="1980464" y="2263489"/>
                  </a:lnTo>
                  <a:lnTo>
                    <a:pt x="2016239" y="2236672"/>
                  </a:lnTo>
                  <a:lnTo>
                    <a:pt x="2051008" y="2208622"/>
                  </a:lnTo>
                  <a:lnTo>
                    <a:pt x="2084737" y="2179371"/>
                  </a:lnTo>
                  <a:lnTo>
                    <a:pt x="2117396" y="2148951"/>
                  </a:lnTo>
                  <a:lnTo>
                    <a:pt x="2148951" y="2117396"/>
                  </a:lnTo>
                  <a:lnTo>
                    <a:pt x="2179371" y="2084737"/>
                  </a:lnTo>
                  <a:lnTo>
                    <a:pt x="2208622" y="2051008"/>
                  </a:lnTo>
                  <a:lnTo>
                    <a:pt x="2236672" y="2016239"/>
                  </a:lnTo>
                  <a:lnTo>
                    <a:pt x="2263489" y="1980464"/>
                  </a:lnTo>
                  <a:lnTo>
                    <a:pt x="2289041" y="1943715"/>
                  </a:lnTo>
                  <a:lnTo>
                    <a:pt x="2313295" y="1906024"/>
                  </a:lnTo>
                  <a:lnTo>
                    <a:pt x="2336219" y="1867424"/>
                  </a:lnTo>
                  <a:lnTo>
                    <a:pt x="2357781" y="1827947"/>
                  </a:lnTo>
                  <a:lnTo>
                    <a:pt x="2377948" y="1787626"/>
                  </a:lnTo>
                  <a:lnTo>
                    <a:pt x="2396687" y="1746492"/>
                  </a:lnTo>
                  <a:lnTo>
                    <a:pt x="2413966" y="1704579"/>
                  </a:lnTo>
                  <a:lnTo>
                    <a:pt x="2429754" y="1661918"/>
                  </a:lnTo>
                  <a:lnTo>
                    <a:pt x="2444017" y="1618542"/>
                  </a:lnTo>
                  <a:lnTo>
                    <a:pt x="2456724" y="1574484"/>
                  </a:lnTo>
                  <a:lnTo>
                    <a:pt x="2467841" y="1529775"/>
                  </a:lnTo>
                  <a:lnTo>
                    <a:pt x="2477337" y="1484448"/>
                  </a:lnTo>
                  <a:lnTo>
                    <a:pt x="2485179" y="1438536"/>
                  </a:lnTo>
                  <a:lnTo>
                    <a:pt x="2491334" y="1392071"/>
                  </a:lnTo>
                  <a:lnTo>
                    <a:pt x="2495771" y="1345085"/>
                  </a:lnTo>
                  <a:lnTo>
                    <a:pt x="2498457" y="1297610"/>
                  </a:lnTo>
                  <a:lnTo>
                    <a:pt x="2499360" y="1249680"/>
                  </a:lnTo>
                  <a:lnTo>
                    <a:pt x="2498457" y="1201749"/>
                  </a:lnTo>
                  <a:lnTo>
                    <a:pt x="2495771" y="1154274"/>
                  </a:lnTo>
                  <a:lnTo>
                    <a:pt x="2491334" y="1107288"/>
                  </a:lnTo>
                  <a:lnTo>
                    <a:pt x="2485179" y="1060823"/>
                  </a:lnTo>
                  <a:lnTo>
                    <a:pt x="2477337" y="1014911"/>
                  </a:lnTo>
                  <a:lnTo>
                    <a:pt x="2467841" y="969584"/>
                  </a:lnTo>
                  <a:lnTo>
                    <a:pt x="2456724" y="924875"/>
                  </a:lnTo>
                  <a:lnTo>
                    <a:pt x="2444017" y="880817"/>
                  </a:lnTo>
                  <a:lnTo>
                    <a:pt x="2429754" y="837441"/>
                  </a:lnTo>
                  <a:lnTo>
                    <a:pt x="2413966" y="794780"/>
                  </a:lnTo>
                  <a:lnTo>
                    <a:pt x="2396687" y="752867"/>
                  </a:lnTo>
                  <a:lnTo>
                    <a:pt x="2377948" y="711733"/>
                  </a:lnTo>
                  <a:lnTo>
                    <a:pt x="2357781" y="671412"/>
                  </a:lnTo>
                  <a:lnTo>
                    <a:pt x="2336219" y="631935"/>
                  </a:lnTo>
                  <a:lnTo>
                    <a:pt x="2313295" y="593335"/>
                  </a:lnTo>
                  <a:lnTo>
                    <a:pt x="2289041" y="555644"/>
                  </a:lnTo>
                  <a:lnTo>
                    <a:pt x="2263489" y="518895"/>
                  </a:lnTo>
                  <a:lnTo>
                    <a:pt x="2236672" y="483120"/>
                  </a:lnTo>
                  <a:lnTo>
                    <a:pt x="2208622" y="448351"/>
                  </a:lnTo>
                  <a:lnTo>
                    <a:pt x="2179371" y="414622"/>
                  </a:lnTo>
                  <a:lnTo>
                    <a:pt x="2148951" y="381963"/>
                  </a:lnTo>
                  <a:lnTo>
                    <a:pt x="2117396" y="350408"/>
                  </a:lnTo>
                  <a:lnTo>
                    <a:pt x="2084737" y="319988"/>
                  </a:lnTo>
                  <a:lnTo>
                    <a:pt x="2051008" y="290737"/>
                  </a:lnTo>
                  <a:lnTo>
                    <a:pt x="2016239" y="262687"/>
                  </a:lnTo>
                  <a:lnTo>
                    <a:pt x="1980464" y="235870"/>
                  </a:lnTo>
                  <a:lnTo>
                    <a:pt x="1943715" y="210318"/>
                  </a:lnTo>
                  <a:lnTo>
                    <a:pt x="1906024" y="186064"/>
                  </a:lnTo>
                  <a:lnTo>
                    <a:pt x="1867424" y="163140"/>
                  </a:lnTo>
                  <a:lnTo>
                    <a:pt x="1827947" y="141578"/>
                  </a:lnTo>
                  <a:lnTo>
                    <a:pt x="1787626" y="121411"/>
                  </a:lnTo>
                  <a:lnTo>
                    <a:pt x="1746492" y="102672"/>
                  </a:lnTo>
                  <a:lnTo>
                    <a:pt x="1704579" y="85393"/>
                  </a:lnTo>
                  <a:lnTo>
                    <a:pt x="1661918" y="69605"/>
                  </a:lnTo>
                  <a:lnTo>
                    <a:pt x="1618542" y="55342"/>
                  </a:lnTo>
                  <a:lnTo>
                    <a:pt x="1574484" y="42635"/>
                  </a:lnTo>
                  <a:lnTo>
                    <a:pt x="1529775" y="31518"/>
                  </a:lnTo>
                  <a:lnTo>
                    <a:pt x="1484448" y="22022"/>
                  </a:lnTo>
                  <a:lnTo>
                    <a:pt x="1438536" y="14180"/>
                  </a:lnTo>
                  <a:lnTo>
                    <a:pt x="1392071" y="8025"/>
                  </a:lnTo>
                  <a:lnTo>
                    <a:pt x="1345085" y="3588"/>
                  </a:lnTo>
                  <a:lnTo>
                    <a:pt x="1297610" y="902"/>
                  </a:lnTo>
                  <a:lnTo>
                    <a:pt x="12496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7054977" y="4142359"/>
            <a:ext cx="2382520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E-mail</a:t>
            </a:r>
            <a:r>
              <a:rPr sz="20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поддержки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b="1" spc="-5" dirty="0">
                <a:solidFill>
                  <a:srgbClr val="D21716"/>
                </a:solidFill>
                <a:latin typeface="Calibri"/>
                <a:cs typeface="Calibri"/>
                <a:hlinkClick r:id="rId5"/>
              </a:rPr>
              <a:t>support@finist-soft</a:t>
            </a:r>
            <a:r>
              <a:rPr sz="2000" spc="-5" dirty="0">
                <a:solidFill>
                  <a:srgbClr val="252525"/>
                </a:solidFill>
                <a:latin typeface="Calibri"/>
                <a:cs typeface="Calibri"/>
                <a:hlinkClick r:id="rId5"/>
              </a:rPr>
              <a:t>.ru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677155" y="1770888"/>
            <a:ext cx="2947670" cy="2947670"/>
            <a:chOff x="4677155" y="1770888"/>
            <a:chExt cx="2947670" cy="2947670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77155" y="1770888"/>
              <a:ext cx="2947416" cy="294741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4770119" y="1863852"/>
              <a:ext cx="2766060" cy="2766060"/>
            </a:xfrm>
            <a:custGeom>
              <a:avLst/>
              <a:gdLst/>
              <a:ahLst/>
              <a:cxnLst/>
              <a:rect l="l" t="t" r="r" b="b"/>
              <a:pathLst>
                <a:path w="2766059" h="2766060">
                  <a:moveTo>
                    <a:pt x="1383029" y="0"/>
                  </a:moveTo>
                  <a:lnTo>
                    <a:pt x="1334479" y="836"/>
                  </a:lnTo>
                  <a:lnTo>
                    <a:pt x="1286348" y="3327"/>
                  </a:lnTo>
                  <a:lnTo>
                    <a:pt x="1238664" y="7445"/>
                  </a:lnTo>
                  <a:lnTo>
                    <a:pt x="1191455" y="13163"/>
                  </a:lnTo>
                  <a:lnTo>
                    <a:pt x="1144749" y="20453"/>
                  </a:lnTo>
                  <a:lnTo>
                    <a:pt x="1098572" y="29288"/>
                  </a:lnTo>
                  <a:lnTo>
                    <a:pt x="1052953" y="39640"/>
                  </a:lnTo>
                  <a:lnTo>
                    <a:pt x="1007918" y="51482"/>
                  </a:lnTo>
                  <a:lnTo>
                    <a:pt x="963495" y="64787"/>
                  </a:lnTo>
                  <a:lnTo>
                    <a:pt x="919712" y="79526"/>
                  </a:lnTo>
                  <a:lnTo>
                    <a:pt x="876595" y="95674"/>
                  </a:lnTo>
                  <a:lnTo>
                    <a:pt x="834173" y="113201"/>
                  </a:lnTo>
                  <a:lnTo>
                    <a:pt x="792473" y="132082"/>
                  </a:lnTo>
                  <a:lnTo>
                    <a:pt x="751522" y="152288"/>
                  </a:lnTo>
                  <a:lnTo>
                    <a:pt x="711347" y="173791"/>
                  </a:lnTo>
                  <a:lnTo>
                    <a:pt x="671977" y="196565"/>
                  </a:lnTo>
                  <a:lnTo>
                    <a:pt x="633438" y="220582"/>
                  </a:lnTo>
                  <a:lnTo>
                    <a:pt x="595758" y="245815"/>
                  </a:lnTo>
                  <a:lnTo>
                    <a:pt x="558964" y="272236"/>
                  </a:lnTo>
                  <a:lnTo>
                    <a:pt x="523085" y="299818"/>
                  </a:lnTo>
                  <a:lnTo>
                    <a:pt x="488146" y="328532"/>
                  </a:lnTo>
                  <a:lnTo>
                    <a:pt x="454176" y="358353"/>
                  </a:lnTo>
                  <a:lnTo>
                    <a:pt x="421202" y="389252"/>
                  </a:lnTo>
                  <a:lnTo>
                    <a:pt x="389252" y="421202"/>
                  </a:lnTo>
                  <a:lnTo>
                    <a:pt x="358353" y="454176"/>
                  </a:lnTo>
                  <a:lnTo>
                    <a:pt x="328532" y="488146"/>
                  </a:lnTo>
                  <a:lnTo>
                    <a:pt x="299818" y="523085"/>
                  </a:lnTo>
                  <a:lnTo>
                    <a:pt x="272236" y="558964"/>
                  </a:lnTo>
                  <a:lnTo>
                    <a:pt x="245815" y="595758"/>
                  </a:lnTo>
                  <a:lnTo>
                    <a:pt x="220582" y="633438"/>
                  </a:lnTo>
                  <a:lnTo>
                    <a:pt x="196565" y="671977"/>
                  </a:lnTo>
                  <a:lnTo>
                    <a:pt x="173791" y="711347"/>
                  </a:lnTo>
                  <a:lnTo>
                    <a:pt x="152288" y="751522"/>
                  </a:lnTo>
                  <a:lnTo>
                    <a:pt x="132082" y="792473"/>
                  </a:lnTo>
                  <a:lnTo>
                    <a:pt x="113201" y="834173"/>
                  </a:lnTo>
                  <a:lnTo>
                    <a:pt x="95674" y="876595"/>
                  </a:lnTo>
                  <a:lnTo>
                    <a:pt x="79526" y="919712"/>
                  </a:lnTo>
                  <a:lnTo>
                    <a:pt x="64787" y="963495"/>
                  </a:lnTo>
                  <a:lnTo>
                    <a:pt x="51482" y="1007918"/>
                  </a:lnTo>
                  <a:lnTo>
                    <a:pt x="39640" y="1052953"/>
                  </a:lnTo>
                  <a:lnTo>
                    <a:pt x="29288" y="1098572"/>
                  </a:lnTo>
                  <a:lnTo>
                    <a:pt x="20453" y="1144749"/>
                  </a:lnTo>
                  <a:lnTo>
                    <a:pt x="13163" y="1191455"/>
                  </a:lnTo>
                  <a:lnTo>
                    <a:pt x="7445" y="1238664"/>
                  </a:lnTo>
                  <a:lnTo>
                    <a:pt x="3327" y="1286348"/>
                  </a:lnTo>
                  <a:lnTo>
                    <a:pt x="836" y="1334479"/>
                  </a:lnTo>
                  <a:lnTo>
                    <a:pt x="0" y="1383030"/>
                  </a:lnTo>
                  <a:lnTo>
                    <a:pt x="836" y="1431580"/>
                  </a:lnTo>
                  <a:lnTo>
                    <a:pt x="3327" y="1479711"/>
                  </a:lnTo>
                  <a:lnTo>
                    <a:pt x="7445" y="1527395"/>
                  </a:lnTo>
                  <a:lnTo>
                    <a:pt x="13163" y="1574604"/>
                  </a:lnTo>
                  <a:lnTo>
                    <a:pt x="20453" y="1621310"/>
                  </a:lnTo>
                  <a:lnTo>
                    <a:pt x="29288" y="1667487"/>
                  </a:lnTo>
                  <a:lnTo>
                    <a:pt x="39640" y="1713106"/>
                  </a:lnTo>
                  <a:lnTo>
                    <a:pt x="51482" y="1758141"/>
                  </a:lnTo>
                  <a:lnTo>
                    <a:pt x="64787" y="1802564"/>
                  </a:lnTo>
                  <a:lnTo>
                    <a:pt x="79526" y="1846347"/>
                  </a:lnTo>
                  <a:lnTo>
                    <a:pt x="95674" y="1889464"/>
                  </a:lnTo>
                  <a:lnTo>
                    <a:pt x="113201" y="1931886"/>
                  </a:lnTo>
                  <a:lnTo>
                    <a:pt x="132082" y="1973586"/>
                  </a:lnTo>
                  <a:lnTo>
                    <a:pt x="152288" y="2014537"/>
                  </a:lnTo>
                  <a:lnTo>
                    <a:pt x="173791" y="2054712"/>
                  </a:lnTo>
                  <a:lnTo>
                    <a:pt x="196565" y="2094082"/>
                  </a:lnTo>
                  <a:lnTo>
                    <a:pt x="220582" y="2132621"/>
                  </a:lnTo>
                  <a:lnTo>
                    <a:pt x="245815" y="2170301"/>
                  </a:lnTo>
                  <a:lnTo>
                    <a:pt x="272236" y="2207095"/>
                  </a:lnTo>
                  <a:lnTo>
                    <a:pt x="299818" y="2242974"/>
                  </a:lnTo>
                  <a:lnTo>
                    <a:pt x="328532" y="2277913"/>
                  </a:lnTo>
                  <a:lnTo>
                    <a:pt x="358353" y="2311883"/>
                  </a:lnTo>
                  <a:lnTo>
                    <a:pt x="389252" y="2344857"/>
                  </a:lnTo>
                  <a:lnTo>
                    <a:pt x="421202" y="2376807"/>
                  </a:lnTo>
                  <a:lnTo>
                    <a:pt x="454176" y="2407706"/>
                  </a:lnTo>
                  <a:lnTo>
                    <a:pt x="488146" y="2437527"/>
                  </a:lnTo>
                  <a:lnTo>
                    <a:pt x="523085" y="2466241"/>
                  </a:lnTo>
                  <a:lnTo>
                    <a:pt x="558964" y="2493823"/>
                  </a:lnTo>
                  <a:lnTo>
                    <a:pt x="595758" y="2520244"/>
                  </a:lnTo>
                  <a:lnTo>
                    <a:pt x="633438" y="2545477"/>
                  </a:lnTo>
                  <a:lnTo>
                    <a:pt x="671977" y="2569494"/>
                  </a:lnTo>
                  <a:lnTo>
                    <a:pt x="711347" y="2592268"/>
                  </a:lnTo>
                  <a:lnTo>
                    <a:pt x="751522" y="2613771"/>
                  </a:lnTo>
                  <a:lnTo>
                    <a:pt x="792473" y="2633977"/>
                  </a:lnTo>
                  <a:lnTo>
                    <a:pt x="834173" y="2652858"/>
                  </a:lnTo>
                  <a:lnTo>
                    <a:pt x="876595" y="2670385"/>
                  </a:lnTo>
                  <a:lnTo>
                    <a:pt x="919712" y="2686533"/>
                  </a:lnTo>
                  <a:lnTo>
                    <a:pt x="963495" y="2701272"/>
                  </a:lnTo>
                  <a:lnTo>
                    <a:pt x="1007918" y="2714577"/>
                  </a:lnTo>
                  <a:lnTo>
                    <a:pt x="1052953" y="2726419"/>
                  </a:lnTo>
                  <a:lnTo>
                    <a:pt x="1098572" y="2736771"/>
                  </a:lnTo>
                  <a:lnTo>
                    <a:pt x="1144749" y="2745606"/>
                  </a:lnTo>
                  <a:lnTo>
                    <a:pt x="1191455" y="2752896"/>
                  </a:lnTo>
                  <a:lnTo>
                    <a:pt x="1238664" y="2758614"/>
                  </a:lnTo>
                  <a:lnTo>
                    <a:pt x="1286348" y="2762732"/>
                  </a:lnTo>
                  <a:lnTo>
                    <a:pt x="1334479" y="2765223"/>
                  </a:lnTo>
                  <a:lnTo>
                    <a:pt x="1383029" y="2766060"/>
                  </a:lnTo>
                  <a:lnTo>
                    <a:pt x="1431580" y="2765223"/>
                  </a:lnTo>
                  <a:lnTo>
                    <a:pt x="1479711" y="2762732"/>
                  </a:lnTo>
                  <a:lnTo>
                    <a:pt x="1527395" y="2758614"/>
                  </a:lnTo>
                  <a:lnTo>
                    <a:pt x="1574604" y="2752896"/>
                  </a:lnTo>
                  <a:lnTo>
                    <a:pt x="1621310" y="2745606"/>
                  </a:lnTo>
                  <a:lnTo>
                    <a:pt x="1667487" y="2736771"/>
                  </a:lnTo>
                  <a:lnTo>
                    <a:pt x="1713106" y="2726419"/>
                  </a:lnTo>
                  <a:lnTo>
                    <a:pt x="1758141" y="2714577"/>
                  </a:lnTo>
                  <a:lnTo>
                    <a:pt x="1802564" y="2701272"/>
                  </a:lnTo>
                  <a:lnTo>
                    <a:pt x="1846347" y="2686533"/>
                  </a:lnTo>
                  <a:lnTo>
                    <a:pt x="1889464" y="2670385"/>
                  </a:lnTo>
                  <a:lnTo>
                    <a:pt x="1931886" y="2652858"/>
                  </a:lnTo>
                  <a:lnTo>
                    <a:pt x="1973586" y="2633977"/>
                  </a:lnTo>
                  <a:lnTo>
                    <a:pt x="2014537" y="2613771"/>
                  </a:lnTo>
                  <a:lnTo>
                    <a:pt x="2054712" y="2592268"/>
                  </a:lnTo>
                  <a:lnTo>
                    <a:pt x="2094082" y="2569494"/>
                  </a:lnTo>
                  <a:lnTo>
                    <a:pt x="2132621" y="2545477"/>
                  </a:lnTo>
                  <a:lnTo>
                    <a:pt x="2170301" y="2520244"/>
                  </a:lnTo>
                  <a:lnTo>
                    <a:pt x="2207095" y="2493823"/>
                  </a:lnTo>
                  <a:lnTo>
                    <a:pt x="2242974" y="2466241"/>
                  </a:lnTo>
                  <a:lnTo>
                    <a:pt x="2277913" y="2437527"/>
                  </a:lnTo>
                  <a:lnTo>
                    <a:pt x="2311883" y="2407706"/>
                  </a:lnTo>
                  <a:lnTo>
                    <a:pt x="2344857" y="2376807"/>
                  </a:lnTo>
                  <a:lnTo>
                    <a:pt x="2376807" y="2344857"/>
                  </a:lnTo>
                  <a:lnTo>
                    <a:pt x="2407706" y="2311883"/>
                  </a:lnTo>
                  <a:lnTo>
                    <a:pt x="2437527" y="2277913"/>
                  </a:lnTo>
                  <a:lnTo>
                    <a:pt x="2466241" y="2242974"/>
                  </a:lnTo>
                  <a:lnTo>
                    <a:pt x="2493823" y="2207095"/>
                  </a:lnTo>
                  <a:lnTo>
                    <a:pt x="2520244" y="2170301"/>
                  </a:lnTo>
                  <a:lnTo>
                    <a:pt x="2545477" y="2132621"/>
                  </a:lnTo>
                  <a:lnTo>
                    <a:pt x="2569494" y="2094082"/>
                  </a:lnTo>
                  <a:lnTo>
                    <a:pt x="2592268" y="2054712"/>
                  </a:lnTo>
                  <a:lnTo>
                    <a:pt x="2613771" y="2014537"/>
                  </a:lnTo>
                  <a:lnTo>
                    <a:pt x="2633977" y="1973586"/>
                  </a:lnTo>
                  <a:lnTo>
                    <a:pt x="2652858" y="1931886"/>
                  </a:lnTo>
                  <a:lnTo>
                    <a:pt x="2670385" y="1889464"/>
                  </a:lnTo>
                  <a:lnTo>
                    <a:pt x="2686533" y="1846347"/>
                  </a:lnTo>
                  <a:lnTo>
                    <a:pt x="2701272" y="1802564"/>
                  </a:lnTo>
                  <a:lnTo>
                    <a:pt x="2714577" y="1758141"/>
                  </a:lnTo>
                  <a:lnTo>
                    <a:pt x="2726419" y="1713106"/>
                  </a:lnTo>
                  <a:lnTo>
                    <a:pt x="2736771" y="1667487"/>
                  </a:lnTo>
                  <a:lnTo>
                    <a:pt x="2745606" y="1621310"/>
                  </a:lnTo>
                  <a:lnTo>
                    <a:pt x="2752896" y="1574604"/>
                  </a:lnTo>
                  <a:lnTo>
                    <a:pt x="2758614" y="1527395"/>
                  </a:lnTo>
                  <a:lnTo>
                    <a:pt x="2762732" y="1479711"/>
                  </a:lnTo>
                  <a:lnTo>
                    <a:pt x="2765223" y="1431580"/>
                  </a:lnTo>
                  <a:lnTo>
                    <a:pt x="2766059" y="1383030"/>
                  </a:lnTo>
                  <a:lnTo>
                    <a:pt x="2765223" y="1334479"/>
                  </a:lnTo>
                  <a:lnTo>
                    <a:pt x="2762732" y="1286348"/>
                  </a:lnTo>
                  <a:lnTo>
                    <a:pt x="2758614" y="1238664"/>
                  </a:lnTo>
                  <a:lnTo>
                    <a:pt x="2752896" y="1191455"/>
                  </a:lnTo>
                  <a:lnTo>
                    <a:pt x="2745606" y="1144749"/>
                  </a:lnTo>
                  <a:lnTo>
                    <a:pt x="2736771" y="1098572"/>
                  </a:lnTo>
                  <a:lnTo>
                    <a:pt x="2726419" y="1052953"/>
                  </a:lnTo>
                  <a:lnTo>
                    <a:pt x="2714577" y="1007918"/>
                  </a:lnTo>
                  <a:lnTo>
                    <a:pt x="2701272" y="963495"/>
                  </a:lnTo>
                  <a:lnTo>
                    <a:pt x="2686533" y="919712"/>
                  </a:lnTo>
                  <a:lnTo>
                    <a:pt x="2670385" y="876595"/>
                  </a:lnTo>
                  <a:lnTo>
                    <a:pt x="2652858" y="834173"/>
                  </a:lnTo>
                  <a:lnTo>
                    <a:pt x="2633977" y="792473"/>
                  </a:lnTo>
                  <a:lnTo>
                    <a:pt x="2613771" y="751522"/>
                  </a:lnTo>
                  <a:lnTo>
                    <a:pt x="2592268" y="711347"/>
                  </a:lnTo>
                  <a:lnTo>
                    <a:pt x="2569494" y="671977"/>
                  </a:lnTo>
                  <a:lnTo>
                    <a:pt x="2545477" y="633438"/>
                  </a:lnTo>
                  <a:lnTo>
                    <a:pt x="2520244" y="595758"/>
                  </a:lnTo>
                  <a:lnTo>
                    <a:pt x="2493823" y="558964"/>
                  </a:lnTo>
                  <a:lnTo>
                    <a:pt x="2466241" y="523085"/>
                  </a:lnTo>
                  <a:lnTo>
                    <a:pt x="2437527" y="488146"/>
                  </a:lnTo>
                  <a:lnTo>
                    <a:pt x="2407706" y="454176"/>
                  </a:lnTo>
                  <a:lnTo>
                    <a:pt x="2376807" y="421202"/>
                  </a:lnTo>
                  <a:lnTo>
                    <a:pt x="2344857" y="389252"/>
                  </a:lnTo>
                  <a:lnTo>
                    <a:pt x="2311883" y="358353"/>
                  </a:lnTo>
                  <a:lnTo>
                    <a:pt x="2277913" y="328532"/>
                  </a:lnTo>
                  <a:lnTo>
                    <a:pt x="2242974" y="299818"/>
                  </a:lnTo>
                  <a:lnTo>
                    <a:pt x="2207095" y="272236"/>
                  </a:lnTo>
                  <a:lnTo>
                    <a:pt x="2170301" y="245815"/>
                  </a:lnTo>
                  <a:lnTo>
                    <a:pt x="2132621" y="220582"/>
                  </a:lnTo>
                  <a:lnTo>
                    <a:pt x="2094082" y="196565"/>
                  </a:lnTo>
                  <a:lnTo>
                    <a:pt x="2054712" y="173791"/>
                  </a:lnTo>
                  <a:lnTo>
                    <a:pt x="2014537" y="152288"/>
                  </a:lnTo>
                  <a:lnTo>
                    <a:pt x="1973586" y="132082"/>
                  </a:lnTo>
                  <a:lnTo>
                    <a:pt x="1931886" y="113201"/>
                  </a:lnTo>
                  <a:lnTo>
                    <a:pt x="1889464" y="95674"/>
                  </a:lnTo>
                  <a:lnTo>
                    <a:pt x="1846347" y="79526"/>
                  </a:lnTo>
                  <a:lnTo>
                    <a:pt x="1802564" y="64787"/>
                  </a:lnTo>
                  <a:lnTo>
                    <a:pt x="1758141" y="51482"/>
                  </a:lnTo>
                  <a:lnTo>
                    <a:pt x="1713106" y="39640"/>
                  </a:lnTo>
                  <a:lnTo>
                    <a:pt x="1667487" y="29288"/>
                  </a:lnTo>
                  <a:lnTo>
                    <a:pt x="1621310" y="20453"/>
                  </a:lnTo>
                  <a:lnTo>
                    <a:pt x="1574604" y="13163"/>
                  </a:lnTo>
                  <a:lnTo>
                    <a:pt x="1527395" y="7445"/>
                  </a:lnTo>
                  <a:lnTo>
                    <a:pt x="1479711" y="3327"/>
                  </a:lnTo>
                  <a:lnTo>
                    <a:pt x="1431580" y="836"/>
                  </a:lnTo>
                  <a:lnTo>
                    <a:pt x="1383029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902707" y="1997964"/>
              <a:ext cx="2499360" cy="2499360"/>
            </a:xfrm>
            <a:custGeom>
              <a:avLst/>
              <a:gdLst/>
              <a:ahLst/>
              <a:cxnLst/>
              <a:rect l="l" t="t" r="r" b="b"/>
              <a:pathLst>
                <a:path w="2499359" h="2499360">
                  <a:moveTo>
                    <a:pt x="1249679" y="0"/>
                  </a:moveTo>
                  <a:lnTo>
                    <a:pt x="1201749" y="902"/>
                  </a:lnTo>
                  <a:lnTo>
                    <a:pt x="1154274" y="3588"/>
                  </a:lnTo>
                  <a:lnTo>
                    <a:pt x="1107288" y="8025"/>
                  </a:lnTo>
                  <a:lnTo>
                    <a:pt x="1060823" y="14180"/>
                  </a:lnTo>
                  <a:lnTo>
                    <a:pt x="1014911" y="22022"/>
                  </a:lnTo>
                  <a:lnTo>
                    <a:pt x="969584" y="31518"/>
                  </a:lnTo>
                  <a:lnTo>
                    <a:pt x="924875" y="42635"/>
                  </a:lnTo>
                  <a:lnTo>
                    <a:pt x="880817" y="55342"/>
                  </a:lnTo>
                  <a:lnTo>
                    <a:pt x="837441" y="69605"/>
                  </a:lnTo>
                  <a:lnTo>
                    <a:pt x="794780" y="85393"/>
                  </a:lnTo>
                  <a:lnTo>
                    <a:pt x="752867" y="102672"/>
                  </a:lnTo>
                  <a:lnTo>
                    <a:pt x="711733" y="121411"/>
                  </a:lnTo>
                  <a:lnTo>
                    <a:pt x="671412" y="141578"/>
                  </a:lnTo>
                  <a:lnTo>
                    <a:pt x="631935" y="163140"/>
                  </a:lnTo>
                  <a:lnTo>
                    <a:pt x="593335" y="186064"/>
                  </a:lnTo>
                  <a:lnTo>
                    <a:pt x="555644" y="210318"/>
                  </a:lnTo>
                  <a:lnTo>
                    <a:pt x="518895" y="235870"/>
                  </a:lnTo>
                  <a:lnTo>
                    <a:pt x="483120" y="262687"/>
                  </a:lnTo>
                  <a:lnTo>
                    <a:pt x="448351" y="290737"/>
                  </a:lnTo>
                  <a:lnTo>
                    <a:pt x="414622" y="319988"/>
                  </a:lnTo>
                  <a:lnTo>
                    <a:pt x="381963" y="350408"/>
                  </a:lnTo>
                  <a:lnTo>
                    <a:pt x="350408" y="381963"/>
                  </a:lnTo>
                  <a:lnTo>
                    <a:pt x="319988" y="414622"/>
                  </a:lnTo>
                  <a:lnTo>
                    <a:pt x="290737" y="448351"/>
                  </a:lnTo>
                  <a:lnTo>
                    <a:pt x="262687" y="483120"/>
                  </a:lnTo>
                  <a:lnTo>
                    <a:pt x="235870" y="518895"/>
                  </a:lnTo>
                  <a:lnTo>
                    <a:pt x="210318" y="555644"/>
                  </a:lnTo>
                  <a:lnTo>
                    <a:pt x="186064" y="593335"/>
                  </a:lnTo>
                  <a:lnTo>
                    <a:pt x="163140" y="631935"/>
                  </a:lnTo>
                  <a:lnTo>
                    <a:pt x="141578" y="671412"/>
                  </a:lnTo>
                  <a:lnTo>
                    <a:pt x="121411" y="711733"/>
                  </a:lnTo>
                  <a:lnTo>
                    <a:pt x="102672" y="752867"/>
                  </a:lnTo>
                  <a:lnTo>
                    <a:pt x="85393" y="794780"/>
                  </a:lnTo>
                  <a:lnTo>
                    <a:pt x="69605" y="837441"/>
                  </a:lnTo>
                  <a:lnTo>
                    <a:pt x="55342" y="880817"/>
                  </a:lnTo>
                  <a:lnTo>
                    <a:pt x="42635" y="924875"/>
                  </a:lnTo>
                  <a:lnTo>
                    <a:pt x="31518" y="969584"/>
                  </a:lnTo>
                  <a:lnTo>
                    <a:pt x="22022" y="1014911"/>
                  </a:lnTo>
                  <a:lnTo>
                    <a:pt x="14180" y="1060823"/>
                  </a:lnTo>
                  <a:lnTo>
                    <a:pt x="8025" y="1107288"/>
                  </a:lnTo>
                  <a:lnTo>
                    <a:pt x="3588" y="1154274"/>
                  </a:lnTo>
                  <a:lnTo>
                    <a:pt x="902" y="1201749"/>
                  </a:lnTo>
                  <a:lnTo>
                    <a:pt x="0" y="1249680"/>
                  </a:lnTo>
                  <a:lnTo>
                    <a:pt x="902" y="1297610"/>
                  </a:lnTo>
                  <a:lnTo>
                    <a:pt x="3588" y="1345085"/>
                  </a:lnTo>
                  <a:lnTo>
                    <a:pt x="8025" y="1392071"/>
                  </a:lnTo>
                  <a:lnTo>
                    <a:pt x="14180" y="1438536"/>
                  </a:lnTo>
                  <a:lnTo>
                    <a:pt x="22022" y="1484448"/>
                  </a:lnTo>
                  <a:lnTo>
                    <a:pt x="31518" y="1529775"/>
                  </a:lnTo>
                  <a:lnTo>
                    <a:pt x="42635" y="1574484"/>
                  </a:lnTo>
                  <a:lnTo>
                    <a:pt x="55342" y="1618542"/>
                  </a:lnTo>
                  <a:lnTo>
                    <a:pt x="69605" y="1661918"/>
                  </a:lnTo>
                  <a:lnTo>
                    <a:pt x="85393" y="1704579"/>
                  </a:lnTo>
                  <a:lnTo>
                    <a:pt x="102672" y="1746492"/>
                  </a:lnTo>
                  <a:lnTo>
                    <a:pt x="121411" y="1787626"/>
                  </a:lnTo>
                  <a:lnTo>
                    <a:pt x="141578" y="1827947"/>
                  </a:lnTo>
                  <a:lnTo>
                    <a:pt x="163140" y="1867424"/>
                  </a:lnTo>
                  <a:lnTo>
                    <a:pt x="186064" y="1906024"/>
                  </a:lnTo>
                  <a:lnTo>
                    <a:pt x="210318" y="1943715"/>
                  </a:lnTo>
                  <a:lnTo>
                    <a:pt x="235870" y="1980464"/>
                  </a:lnTo>
                  <a:lnTo>
                    <a:pt x="262687" y="2016239"/>
                  </a:lnTo>
                  <a:lnTo>
                    <a:pt x="290737" y="2051008"/>
                  </a:lnTo>
                  <a:lnTo>
                    <a:pt x="319988" y="2084737"/>
                  </a:lnTo>
                  <a:lnTo>
                    <a:pt x="350408" y="2117396"/>
                  </a:lnTo>
                  <a:lnTo>
                    <a:pt x="381963" y="2148951"/>
                  </a:lnTo>
                  <a:lnTo>
                    <a:pt x="414622" y="2179371"/>
                  </a:lnTo>
                  <a:lnTo>
                    <a:pt x="448351" y="2208622"/>
                  </a:lnTo>
                  <a:lnTo>
                    <a:pt x="483120" y="2236672"/>
                  </a:lnTo>
                  <a:lnTo>
                    <a:pt x="518895" y="2263489"/>
                  </a:lnTo>
                  <a:lnTo>
                    <a:pt x="555644" y="2289041"/>
                  </a:lnTo>
                  <a:lnTo>
                    <a:pt x="593335" y="2313295"/>
                  </a:lnTo>
                  <a:lnTo>
                    <a:pt x="631935" y="2336219"/>
                  </a:lnTo>
                  <a:lnTo>
                    <a:pt x="671412" y="2357781"/>
                  </a:lnTo>
                  <a:lnTo>
                    <a:pt x="711733" y="2377948"/>
                  </a:lnTo>
                  <a:lnTo>
                    <a:pt x="752867" y="2396687"/>
                  </a:lnTo>
                  <a:lnTo>
                    <a:pt x="794780" y="2413966"/>
                  </a:lnTo>
                  <a:lnTo>
                    <a:pt x="837441" y="2429754"/>
                  </a:lnTo>
                  <a:lnTo>
                    <a:pt x="880817" y="2444017"/>
                  </a:lnTo>
                  <a:lnTo>
                    <a:pt x="924875" y="2456724"/>
                  </a:lnTo>
                  <a:lnTo>
                    <a:pt x="969584" y="2467841"/>
                  </a:lnTo>
                  <a:lnTo>
                    <a:pt x="1014911" y="2477337"/>
                  </a:lnTo>
                  <a:lnTo>
                    <a:pt x="1060823" y="2485179"/>
                  </a:lnTo>
                  <a:lnTo>
                    <a:pt x="1107288" y="2491334"/>
                  </a:lnTo>
                  <a:lnTo>
                    <a:pt x="1154274" y="2495771"/>
                  </a:lnTo>
                  <a:lnTo>
                    <a:pt x="1201749" y="2498457"/>
                  </a:lnTo>
                  <a:lnTo>
                    <a:pt x="1249679" y="2499360"/>
                  </a:lnTo>
                  <a:lnTo>
                    <a:pt x="1297610" y="2498457"/>
                  </a:lnTo>
                  <a:lnTo>
                    <a:pt x="1345085" y="2495771"/>
                  </a:lnTo>
                  <a:lnTo>
                    <a:pt x="1392071" y="2491334"/>
                  </a:lnTo>
                  <a:lnTo>
                    <a:pt x="1438536" y="2485179"/>
                  </a:lnTo>
                  <a:lnTo>
                    <a:pt x="1484448" y="2477337"/>
                  </a:lnTo>
                  <a:lnTo>
                    <a:pt x="1529775" y="2467841"/>
                  </a:lnTo>
                  <a:lnTo>
                    <a:pt x="1574484" y="2456724"/>
                  </a:lnTo>
                  <a:lnTo>
                    <a:pt x="1618542" y="2444017"/>
                  </a:lnTo>
                  <a:lnTo>
                    <a:pt x="1661918" y="2429754"/>
                  </a:lnTo>
                  <a:lnTo>
                    <a:pt x="1704579" y="2413966"/>
                  </a:lnTo>
                  <a:lnTo>
                    <a:pt x="1746492" y="2396687"/>
                  </a:lnTo>
                  <a:lnTo>
                    <a:pt x="1787626" y="2377948"/>
                  </a:lnTo>
                  <a:lnTo>
                    <a:pt x="1827947" y="2357781"/>
                  </a:lnTo>
                  <a:lnTo>
                    <a:pt x="1867424" y="2336219"/>
                  </a:lnTo>
                  <a:lnTo>
                    <a:pt x="1906024" y="2313295"/>
                  </a:lnTo>
                  <a:lnTo>
                    <a:pt x="1943715" y="2289041"/>
                  </a:lnTo>
                  <a:lnTo>
                    <a:pt x="1980464" y="2263489"/>
                  </a:lnTo>
                  <a:lnTo>
                    <a:pt x="2016239" y="2236672"/>
                  </a:lnTo>
                  <a:lnTo>
                    <a:pt x="2051008" y="2208622"/>
                  </a:lnTo>
                  <a:lnTo>
                    <a:pt x="2084737" y="2179371"/>
                  </a:lnTo>
                  <a:lnTo>
                    <a:pt x="2117396" y="2148951"/>
                  </a:lnTo>
                  <a:lnTo>
                    <a:pt x="2148951" y="2117396"/>
                  </a:lnTo>
                  <a:lnTo>
                    <a:pt x="2179371" y="2084737"/>
                  </a:lnTo>
                  <a:lnTo>
                    <a:pt x="2208622" y="2051008"/>
                  </a:lnTo>
                  <a:lnTo>
                    <a:pt x="2236672" y="2016239"/>
                  </a:lnTo>
                  <a:lnTo>
                    <a:pt x="2263489" y="1980464"/>
                  </a:lnTo>
                  <a:lnTo>
                    <a:pt x="2289041" y="1943715"/>
                  </a:lnTo>
                  <a:lnTo>
                    <a:pt x="2313295" y="1906024"/>
                  </a:lnTo>
                  <a:lnTo>
                    <a:pt x="2336219" y="1867424"/>
                  </a:lnTo>
                  <a:lnTo>
                    <a:pt x="2357781" y="1827947"/>
                  </a:lnTo>
                  <a:lnTo>
                    <a:pt x="2377948" y="1787626"/>
                  </a:lnTo>
                  <a:lnTo>
                    <a:pt x="2396687" y="1746492"/>
                  </a:lnTo>
                  <a:lnTo>
                    <a:pt x="2413966" y="1704579"/>
                  </a:lnTo>
                  <a:lnTo>
                    <a:pt x="2429754" y="1661918"/>
                  </a:lnTo>
                  <a:lnTo>
                    <a:pt x="2444017" y="1618542"/>
                  </a:lnTo>
                  <a:lnTo>
                    <a:pt x="2456724" y="1574484"/>
                  </a:lnTo>
                  <a:lnTo>
                    <a:pt x="2467841" y="1529775"/>
                  </a:lnTo>
                  <a:lnTo>
                    <a:pt x="2477337" y="1484448"/>
                  </a:lnTo>
                  <a:lnTo>
                    <a:pt x="2485179" y="1438536"/>
                  </a:lnTo>
                  <a:lnTo>
                    <a:pt x="2491334" y="1392071"/>
                  </a:lnTo>
                  <a:lnTo>
                    <a:pt x="2495771" y="1345085"/>
                  </a:lnTo>
                  <a:lnTo>
                    <a:pt x="2498457" y="1297610"/>
                  </a:lnTo>
                  <a:lnTo>
                    <a:pt x="2499360" y="1249680"/>
                  </a:lnTo>
                  <a:lnTo>
                    <a:pt x="2498457" y="1201749"/>
                  </a:lnTo>
                  <a:lnTo>
                    <a:pt x="2495771" y="1154274"/>
                  </a:lnTo>
                  <a:lnTo>
                    <a:pt x="2491334" y="1107288"/>
                  </a:lnTo>
                  <a:lnTo>
                    <a:pt x="2485179" y="1060823"/>
                  </a:lnTo>
                  <a:lnTo>
                    <a:pt x="2477337" y="1014911"/>
                  </a:lnTo>
                  <a:lnTo>
                    <a:pt x="2467841" y="969584"/>
                  </a:lnTo>
                  <a:lnTo>
                    <a:pt x="2456724" y="924875"/>
                  </a:lnTo>
                  <a:lnTo>
                    <a:pt x="2444017" y="880817"/>
                  </a:lnTo>
                  <a:lnTo>
                    <a:pt x="2429754" y="837441"/>
                  </a:lnTo>
                  <a:lnTo>
                    <a:pt x="2413966" y="794780"/>
                  </a:lnTo>
                  <a:lnTo>
                    <a:pt x="2396687" y="752867"/>
                  </a:lnTo>
                  <a:lnTo>
                    <a:pt x="2377948" y="711733"/>
                  </a:lnTo>
                  <a:lnTo>
                    <a:pt x="2357781" y="671412"/>
                  </a:lnTo>
                  <a:lnTo>
                    <a:pt x="2336219" y="631935"/>
                  </a:lnTo>
                  <a:lnTo>
                    <a:pt x="2313295" y="593335"/>
                  </a:lnTo>
                  <a:lnTo>
                    <a:pt x="2289041" y="555644"/>
                  </a:lnTo>
                  <a:lnTo>
                    <a:pt x="2263489" y="518895"/>
                  </a:lnTo>
                  <a:lnTo>
                    <a:pt x="2236672" y="483120"/>
                  </a:lnTo>
                  <a:lnTo>
                    <a:pt x="2208622" y="448351"/>
                  </a:lnTo>
                  <a:lnTo>
                    <a:pt x="2179371" y="414622"/>
                  </a:lnTo>
                  <a:lnTo>
                    <a:pt x="2148951" y="381963"/>
                  </a:lnTo>
                  <a:lnTo>
                    <a:pt x="2117396" y="350408"/>
                  </a:lnTo>
                  <a:lnTo>
                    <a:pt x="2084737" y="319988"/>
                  </a:lnTo>
                  <a:lnTo>
                    <a:pt x="2051008" y="290737"/>
                  </a:lnTo>
                  <a:lnTo>
                    <a:pt x="2016239" y="262687"/>
                  </a:lnTo>
                  <a:lnTo>
                    <a:pt x="1980464" y="235870"/>
                  </a:lnTo>
                  <a:lnTo>
                    <a:pt x="1943715" y="210318"/>
                  </a:lnTo>
                  <a:lnTo>
                    <a:pt x="1906024" y="186064"/>
                  </a:lnTo>
                  <a:lnTo>
                    <a:pt x="1867424" y="163140"/>
                  </a:lnTo>
                  <a:lnTo>
                    <a:pt x="1827947" y="141578"/>
                  </a:lnTo>
                  <a:lnTo>
                    <a:pt x="1787626" y="121411"/>
                  </a:lnTo>
                  <a:lnTo>
                    <a:pt x="1746492" y="102672"/>
                  </a:lnTo>
                  <a:lnTo>
                    <a:pt x="1704579" y="85393"/>
                  </a:lnTo>
                  <a:lnTo>
                    <a:pt x="1661918" y="69605"/>
                  </a:lnTo>
                  <a:lnTo>
                    <a:pt x="1618542" y="55342"/>
                  </a:lnTo>
                  <a:lnTo>
                    <a:pt x="1574484" y="42635"/>
                  </a:lnTo>
                  <a:lnTo>
                    <a:pt x="1529775" y="31518"/>
                  </a:lnTo>
                  <a:lnTo>
                    <a:pt x="1484448" y="22022"/>
                  </a:lnTo>
                  <a:lnTo>
                    <a:pt x="1438536" y="14180"/>
                  </a:lnTo>
                  <a:lnTo>
                    <a:pt x="1392071" y="8025"/>
                  </a:lnTo>
                  <a:lnTo>
                    <a:pt x="1345085" y="3588"/>
                  </a:lnTo>
                  <a:lnTo>
                    <a:pt x="1297610" y="902"/>
                  </a:lnTo>
                  <a:lnTo>
                    <a:pt x="12496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011292" y="2892044"/>
            <a:ext cx="228282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E-mail</a:t>
            </a:r>
            <a:r>
              <a:rPr sz="20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252525"/>
                </a:solidFill>
                <a:latin typeface="Calibri"/>
                <a:cs typeface="Calibri"/>
              </a:rPr>
              <a:t>руководителя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b="1" spc="-5" dirty="0">
                <a:solidFill>
                  <a:srgbClr val="D21716"/>
                </a:solidFill>
                <a:latin typeface="Calibri"/>
                <a:cs typeface="Calibri"/>
                <a:hlinkClick r:id="rId7"/>
              </a:rPr>
              <a:t>inf@finist-soft</a:t>
            </a:r>
            <a:r>
              <a:rPr sz="2000" spc="-5" dirty="0">
                <a:solidFill>
                  <a:srgbClr val="252525"/>
                </a:solidFill>
                <a:latin typeface="Calibri"/>
                <a:cs typeface="Calibri"/>
                <a:hlinkClick r:id="rId7"/>
              </a:rPr>
              <a:t>.ru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894076" y="3421379"/>
            <a:ext cx="2947670" cy="2947670"/>
            <a:chOff x="2894076" y="3421379"/>
            <a:chExt cx="2947670" cy="2947670"/>
          </a:xfrm>
        </p:grpSpPr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94076" y="3421379"/>
              <a:ext cx="2947416" cy="294741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987040" y="3514343"/>
              <a:ext cx="2766060" cy="2766060"/>
            </a:xfrm>
            <a:custGeom>
              <a:avLst/>
              <a:gdLst/>
              <a:ahLst/>
              <a:cxnLst/>
              <a:rect l="l" t="t" r="r" b="b"/>
              <a:pathLst>
                <a:path w="2766060" h="2766060">
                  <a:moveTo>
                    <a:pt x="1383030" y="0"/>
                  </a:moveTo>
                  <a:lnTo>
                    <a:pt x="1334479" y="836"/>
                  </a:lnTo>
                  <a:lnTo>
                    <a:pt x="1286348" y="3327"/>
                  </a:lnTo>
                  <a:lnTo>
                    <a:pt x="1238664" y="7445"/>
                  </a:lnTo>
                  <a:lnTo>
                    <a:pt x="1191455" y="13163"/>
                  </a:lnTo>
                  <a:lnTo>
                    <a:pt x="1144749" y="20453"/>
                  </a:lnTo>
                  <a:lnTo>
                    <a:pt x="1098572" y="29288"/>
                  </a:lnTo>
                  <a:lnTo>
                    <a:pt x="1052953" y="39640"/>
                  </a:lnTo>
                  <a:lnTo>
                    <a:pt x="1007918" y="51482"/>
                  </a:lnTo>
                  <a:lnTo>
                    <a:pt x="963495" y="64787"/>
                  </a:lnTo>
                  <a:lnTo>
                    <a:pt x="919712" y="79526"/>
                  </a:lnTo>
                  <a:lnTo>
                    <a:pt x="876595" y="95674"/>
                  </a:lnTo>
                  <a:lnTo>
                    <a:pt x="834173" y="113201"/>
                  </a:lnTo>
                  <a:lnTo>
                    <a:pt x="792473" y="132082"/>
                  </a:lnTo>
                  <a:lnTo>
                    <a:pt x="751522" y="152288"/>
                  </a:lnTo>
                  <a:lnTo>
                    <a:pt x="711347" y="173791"/>
                  </a:lnTo>
                  <a:lnTo>
                    <a:pt x="671977" y="196565"/>
                  </a:lnTo>
                  <a:lnTo>
                    <a:pt x="633438" y="220582"/>
                  </a:lnTo>
                  <a:lnTo>
                    <a:pt x="595758" y="245815"/>
                  </a:lnTo>
                  <a:lnTo>
                    <a:pt x="558964" y="272236"/>
                  </a:lnTo>
                  <a:lnTo>
                    <a:pt x="523085" y="299818"/>
                  </a:lnTo>
                  <a:lnTo>
                    <a:pt x="488146" y="328532"/>
                  </a:lnTo>
                  <a:lnTo>
                    <a:pt x="454176" y="358353"/>
                  </a:lnTo>
                  <a:lnTo>
                    <a:pt x="421202" y="389252"/>
                  </a:lnTo>
                  <a:lnTo>
                    <a:pt x="389252" y="421202"/>
                  </a:lnTo>
                  <a:lnTo>
                    <a:pt x="358353" y="454176"/>
                  </a:lnTo>
                  <a:lnTo>
                    <a:pt x="328532" y="488146"/>
                  </a:lnTo>
                  <a:lnTo>
                    <a:pt x="299818" y="523085"/>
                  </a:lnTo>
                  <a:lnTo>
                    <a:pt x="272236" y="558964"/>
                  </a:lnTo>
                  <a:lnTo>
                    <a:pt x="245815" y="595758"/>
                  </a:lnTo>
                  <a:lnTo>
                    <a:pt x="220582" y="633438"/>
                  </a:lnTo>
                  <a:lnTo>
                    <a:pt x="196565" y="671977"/>
                  </a:lnTo>
                  <a:lnTo>
                    <a:pt x="173791" y="711347"/>
                  </a:lnTo>
                  <a:lnTo>
                    <a:pt x="152288" y="751522"/>
                  </a:lnTo>
                  <a:lnTo>
                    <a:pt x="132082" y="792473"/>
                  </a:lnTo>
                  <a:lnTo>
                    <a:pt x="113201" y="834173"/>
                  </a:lnTo>
                  <a:lnTo>
                    <a:pt x="95674" y="876595"/>
                  </a:lnTo>
                  <a:lnTo>
                    <a:pt x="79526" y="919712"/>
                  </a:lnTo>
                  <a:lnTo>
                    <a:pt x="64787" y="963495"/>
                  </a:lnTo>
                  <a:lnTo>
                    <a:pt x="51482" y="1007918"/>
                  </a:lnTo>
                  <a:lnTo>
                    <a:pt x="39640" y="1052953"/>
                  </a:lnTo>
                  <a:lnTo>
                    <a:pt x="29288" y="1098572"/>
                  </a:lnTo>
                  <a:lnTo>
                    <a:pt x="20453" y="1144749"/>
                  </a:lnTo>
                  <a:lnTo>
                    <a:pt x="13163" y="1191455"/>
                  </a:lnTo>
                  <a:lnTo>
                    <a:pt x="7445" y="1238664"/>
                  </a:lnTo>
                  <a:lnTo>
                    <a:pt x="3327" y="1286348"/>
                  </a:lnTo>
                  <a:lnTo>
                    <a:pt x="836" y="1334479"/>
                  </a:lnTo>
                  <a:lnTo>
                    <a:pt x="0" y="1383029"/>
                  </a:lnTo>
                  <a:lnTo>
                    <a:pt x="836" y="1431584"/>
                  </a:lnTo>
                  <a:lnTo>
                    <a:pt x="3327" y="1479717"/>
                  </a:lnTo>
                  <a:lnTo>
                    <a:pt x="7445" y="1527403"/>
                  </a:lnTo>
                  <a:lnTo>
                    <a:pt x="13163" y="1574614"/>
                  </a:lnTo>
                  <a:lnTo>
                    <a:pt x="20453" y="1621323"/>
                  </a:lnTo>
                  <a:lnTo>
                    <a:pt x="29288" y="1667501"/>
                  </a:lnTo>
                  <a:lnTo>
                    <a:pt x="39640" y="1713122"/>
                  </a:lnTo>
                  <a:lnTo>
                    <a:pt x="51482" y="1758159"/>
                  </a:lnTo>
                  <a:lnTo>
                    <a:pt x="64787" y="1802583"/>
                  </a:lnTo>
                  <a:lnTo>
                    <a:pt x="79526" y="1846367"/>
                  </a:lnTo>
                  <a:lnTo>
                    <a:pt x="95674" y="1889485"/>
                  </a:lnTo>
                  <a:lnTo>
                    <a:pt x="113201" y="1931907"/>
                  </a:lnTo>
                  <a:lnTo>
                    <a:pt x="132082" y="1973608"/>
                  </a:lnTo>
                  <a:lnTo>
                    <a:pt x="152288" y="2014560"/>
                  </a:lnTo>
                  <a:lnTo>
                    <a:pt x="173791" y="2054734"/>
                  </a:lnTo>
                  <a:lnTo>
                    <a:pt x="196565" y="2094105"/>
                  </a:lnTo>
                  <a:lnTo>
                    <a:pt x="220582" y="2132644"/>
                  </a:lnTo>
                  <a:lnTo>
                    <a:pt x="245815" y="2170323"/>
                  </a:lnTo>
                  <a:lnTo>
                    <a:pt x="272236" y="2207117"/>
                  </a:lnTo>
                  <a:lnTo>
                    <a:pt x="299818" y="2242996"/>
                  </a:lnTo>
                  <a:lnTo>
                    <a:pt x="328532" y="2277934"/>
                  </a:lnTo>
                  <a:lnTo>
                    <a:pt x="358353" y="2311903"/>
                  </a:lnTo>
                  <a:lnTo>
                    <a:pt x="389252" y="2344876"/>
                  </a:lnTo>
                  <a:lnTo>
                    <a:pt x="421202" y="2376825"/>
                  </a:lnTo>
                  <a:lnTo>
                    <a:pt x="454176" y="2407724"/>
                  </a:lnTo>
                  <a:lnTo>
                    <a:pt x="488146" y="2437543"/>
                  </a:lnTo>
                  <a:lnTo>
                    <a:pt x="523085" y="2466257"/>
                  </a:lnTo>
                  <a:lnTo>
                    <a:pt x="558964" y="2493838"/>
                  </a:lnTo>
                  <a:lnTo>
                    <a:pt x="595758" y="2520258"/>
                  </a:lnTo>
                  <a:lnTo>
                    <a:pt x="633438" y="2545489"/>
                  </a:lnTo>
                  <a:lnTo>
                    <a:pt x="671977" y="2569505"/>
                  </a:lnTo>
                  <a:lnTo>
                    <a:pt x="711347" y="2592278"/>
                  </a:lnTo>
                  <a:lnTo>
                    <a:pt x="751522" y="2613781"/>
                  </a:lnTo>
                  <a:lnTo>
                    <a:pt x="792473" y="2633986"/>
                  </a:lnTo>
                  <a:lnTo>
                    <a:pt x="834173" y="2652865"/>
                  </a:lnTo>
                  <a:lnTo>
                    <a:pt x="876595" y="2670392"/>
                  </a:lnTo>
                  <a:lnTo>
                    <a:pt x="919712" y="2686538"/>
                  </a:lnTo>
                  <a:lnTo>
                    <a:pt x="963495" y="2701277"/>
                  </a:lnTo>
                  <a:lnTo>
                    <a:pt x="1007918" y="2714581"/>
                  </a:lnTo>
                  <a:lnTo>
                    <a:pt x="1052953" y="2726422"/>
                  </a:lnTo>
                  <a:lnTo>
                    <a:pt x="1098572" y="2736774"/>
                  </a:lnTo>
                  <a:lnTo>
                    <a:pt x="1144749" y="2745608"/>
                  </a:lnTo>
                  <a:lnTo>
                    <a:pt x="1191455" y="2752897"/>
                  </a:lnTo>
                  <a:lnTo>
                    <a:pt x="1238664" y="2758615"/>
                  </a:lnTo>
                  <a:lnTo>
                    <a:pt x="1286348" y="2762732"/>
                  </a:lnTo>
                  <a:lnTo>
                    <a:pt x="1334479" y="2765223"/>
                  </a:lnTo>
                  <a:lnTo>
                    <a:pt x="1383030" y="2766060"/>
                  </a:lnTo>
                  <a:lnTo>
                    <a:pt x="1431580" y="2765223"/>
                  </a:lnTo>
                  <a:lnTo>
                    <a:pt x="1479711" y="2762732"/>
                  </a:lnTo>
                  <a:lnTo>
                    <a:pt x="1527395" y="2758615"/>
                  </a:lnTo>
                  <a:lnTo>
                    <a:pt x="1574604" y="2752897"/>
                  </a:lnTo>
                  <a:lnTo>
                    <a:pt x="1621310" y="2745608"/>
                  </a:lnTo>
                  <a:lnTo>
                    <a:pt x="1667487" y="2736774"/>
                  </a:lnTo>
                  <a:lnTo>
                    <a:pt x="1713106" y="2726422"/>
                  </a:lnTo>
                  <a:lnTo>
                    <a:pt x="1758141" y="2714581"/>
                  </a:lnTo>
                  <a:lnTo>
                    <a:pt x="1802564" y="2701277"/>
                  </a:lnTo>
                  <a:lnTo>
                    <a:pt x="1846347" y="2686538"/>
                  </a:lnTo>
                  <a:lnTo>
                    <a:pt x="1889464" y="2670392"/>
                  </a:lnTo>
                  <a:lnTo>
                    <a:pt x="1931886" y="2652865"/>
                  </a:lnTo>
                  <a:lnTo>
                    <a:pt x="1973586" y="2633986"/>
                  </a:lnTo>
                  <a:lnTo>
                    <a:pt x="2014537" y="2613781"/>
                  </a:lnTo>
                  <a:lnTo>
                    <a:pt x="2054712" y="2592278"/>
                  </a:lnTo>
                  <a:lnTo>
                    <a:pt x="2094082" y="2569505"/>
                  </a:lnTo>
                  <a:lnTo>
                    <a:pt x="2132621" y="2545489"/>
                  </a:lnTo>
                  <a:lnTo>
                    <a:pt x="2170301" y="2520258"/>
                  </a:lnTo>
                  <a:lnTo>
                    <a:pt x="2207095" y="2493838"/>
                  </a:lnTo>
                  <a:lnTo>
                    <a:pt x="2242974" y="2466257"/>
                  </a:lnTo>
                  <a:lnTo>
                    <a:pt x="2277913" y="2437543"/>
                  </a:lnTo>
                  <a:lnTo>
                    <a:pt x="2311883" y="2407724"/>
                  </a:lnTo>
                  <a:lnTo>
                    <a:pt x="2344857" y="2376825"/>
                  </a:lnTo>
                  <a:lnTo>
                    <a:pt x="2376807" y="2344876"/>
                  </a:lnTo>
                  <a:lnTo>
                    <a:pt x="2407706" y="2311903"/>
                  </a:lnTo>
                  <a:lnTo>
                    <a:pt x="2437527" y="2277934"/>
                  </a:lnTo>
                  <a:lnTo>
                    <a:pt x="2466241" y="2242996"/>
                  </a:lnTo>
                  <a:lnTo>
                    <a:pt x="2493823" y="2207117"/>
                  </a:lnTo>
                  <a:lnTo>
                    <a:pt x="2520244" y="2170323"/>
                  </a:lnTo>
                  <a:lnTo>
                    <a:pt x="2545477" y="2132644"/>
                  </a:lnTo>
                  <a:lnTo>
                    <a:pt x="2569494" y="2094105"/>
                  </a:lnTo>
                  <a:lnTo>
                    <a:pt x="2592268" y="2054734"/>
                  </a:lnTo>
                  <a:lnTo>
                    <a:pt x="2613771" y="2014560"/>
                  </a:lnTo>
                  <a:lnTo>
                    <a:pt x="2633977" y="1973608"/>
                  </a:lnTo>
                  <a:lnTo>
                    <a:pt x="2652858" y="1931907"/>
                  </a:lnTo>
                  <a:lnTo>
                    <a:pt x="2670385" y="1889485"/>
                  </a:lnTo>
                  <a:lnTo>
                    <a:pt x="2686533" y="1846367"/>
                  </a:lnTo>
                  <a:lnTo>
                    <a:pt x="2701272" y="1802583"/>
                  </a:lnTo>
                  <a:lnTo>
                    <a:pt x="2714577" y="1758159"/>
                  </a:lnTo>
                  <a:lnTo>
                    <a:pt x="2726419" y="1713122"/>
                  </a:lnTo>
                  <a:lnTo>
                    <a:pt x="2736771" y="1667501"/>
                  </a:lnTo>
                  <a:lnTo>
                    <a:pt x="2745606" y="1621323"/>
                  </a:lnTo>
                  <a:lnTo>
                    <a:pt x="2752896" y="1574614"/>
                  </a:lnTo>
                  <a:lnTo>
                    <a:pt x="2758614" y="1527403"/>
                  </a:lnTo>
                  <a:lnTo>
                    <a:pt x="2762732" y="1479717"/>
                  </a:lnTo>
                  <a:lnTo>
                    <a:pt x="2765223" y="1431584"/>
                  </a:lnTo>
                  <a:lnTo>
                    <a:pt x="2766060" y="1383029"/>
                  </a:lnTo>
                  <a:lnTo>
                    <a:pt x="2765223" y="1334479"/>
                  </a:lnTo>
                  <a:lnTo>
                    <a:pt x="2762732" y="1286348"/>
                  </a:lnTo>
                  <a:lnTo>
                    <a:pt x="2758614" y="1238664"/>
                  </a:lnTo>
                  <a:lnTo>
                    <a:pt x="2752896" y="1191455"/>
                  </a:lnTo>
                  <a:lnTo>
                    <a:pt x="2745606" y="1144749"/>
                  </a:lnTo>
                  <a:lnTo>
                    <a:pt x="2736771" y="1098572"/>
                  </a:lnTo>
                  <a:lnTo>
                    <a:pt x="2726419" y="1052953"/>
                  </a:lnTo>
                  <a:lnTo>
                    <a:pt x="2714577" y="1007918"/>
                  </a:lnTo>
                  <a:lnTo>
                    <a:pt x="2701272" y="963495"/>
                  </a:lnTo>
                  <a:lnTo>
                    <a:pt x="2686533" y="919712"/>
                  </a:lnTo>
                  <a:lnTo>
                    <a:pt x="2670385" y="876595"/>
                  </a:lnTo>
                  <a:lnTo>
                    <a:pt x="2652858" y="834173"/>
                  </a:lnTo>
                  <a:lnTo>
                    <a:pt x="2633977" y="792473"/>
                  </a:lnTo>
                  <a:lnTo>
                    <a:pt x="2613771" y="751522"/>
                  </a:lnTo>
                  <a:lnTo>
                    <a:pt x="2592268" y="711347"/>
                  </a:lnTo>
                  <a:lnTo>
                    <a:pt x="2569494" y="671977"/>
                  </a:lnTo>
                  <a:lnTo>
                    <a:pt x="2545477" y="633438"/>
                  </a:lnTo>
                  <a:lnTo>
                    <a:pt x="2520244" y="595758"/>
                  </a:lnTo>
                  <a:lnTo>
                    <a:pt x="2493823" y="558964"/>
                  </a:lnTo>
                  <a:lnTo>
                    <a:pt x="2466241" y="523085"/>
                  </a:lnTo>
                  <a:lnTo>
                    <a:pt x="2437527" y="488146"/>
                  </a:lnTo>
                  <a:lnTo>
                    <a:pt x="2407706" y="454176"/>
                  </a:lnTo>
                  <a:lnTo>
                    <a:pt x="2376807" y="421202"/>
                  </a:lnTo>
                  <a:lnTo>
                    <a:pt x="2344857" y="389252"/>
                  </a:lnTo>
                  <a:lnTo>
                    <a:pt x="2311883" y="358353"/>
                  </a:lnTo>
                  <a:lnTo>
                    <a:pt x="2277913" y="328532"/>
                  </a:lnTo>
                  <a:lnTo>
                    <a:pt x="2242974" y="299818"/>
                  </a:lnTo>
                  <a:lnTo>
                    <a:pt x="2207095" y="272236"/>
                  </a:lnTo>
                  <a:lnTo>
                    <a:pt x="2170301" y="245815"/>
                  </a:lnTo>
                  <a:lnTo>
                    <a:pt x="2132621" y="220582"/>
                  </a:lnTo>
                  <a:lnTo>
                    <a:pt x="2094082" y="196565"/>
                  </a:lnTo>
                  <a:lnTo>
                    <a:pt x="2054712" y="173791"/>
                  </a:lnTo>
                  <a:lnTo>
                    <a:pt x="2014537" y="152288"/>
                  </a:lnTo>
                  <a:lnTo>
                    <a:pt x="1973586" y="132082"/>
                  </a:lnTo>
                  <a:lnTo>
                    <a:pt x="1931886" y="113201"/>
                  </a:lnTo>
                  <a:lnTo>
                    <a:pt x="1889464" y="95674"/>
                  </a:lnTo>
                  <a:lnTo>
                    <a:pt x="1846347" y="79526"/>
                  </a:lnTo>
                  <a:lnTo>
                    <a:pt x="1802564" y="64787"/>
                  </a:lnTo>
                  <a:lnTo>
                    <a:pt x="1758141" y="51482"/>
                  </a:lnTo>
                  <a:lnTo>
                    <a:pt x="1713106" y="39640"/>
                  </a:lnTo>
                  <a:lnTo>
                    <a:pt x="1667487" y="29288"/>
                  </a:lnTo>
                  <a:lnTo>
                    <a:pt x="1621310" y="20453"/>
                  </a:lnTo>
                  <a:lnTo>
                    <a:pt x="1574604" y="13163"/>
                  </a:lnTo>
                  <a:lnTo>
                    <a:pt x="1527395" y="7445"/>
                  </a:lnTo>
                  <a:lnTo>
                    <a:pt x="1479711" y="3327"/>
                  </a:lnTo>
                  <a:lnTo>
                    <a:pt x="1431580" y="836"/>
                  </a:lnTo>
                  <a:lnTo>
                    <a:pt x="1383030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121152" y="3648455"/>
              <a:ext cx="2498090" cy="2499360"/>
            </a:xfrm>
            <a:custGeom>
              <a:avLst/>
              <a:gdLst/>
              <a:ahLst/>
              <a:cxnLst/>
              <a:rect l="l" t="t" r="r" b="b"/>
              <a:pathLst>
                <a:path w="2498090" h="2499360">
                  <a:moveTo>
                    <a:pt x="1248918" y="0"/>
                  </a:moveTo>
                  <a:lnTo>
                    <a:pt x="1201014" y="902"/>
                  </a:lnTo>
                  <a:lnTo>
                    <a:pt x="1153566" y="3588"/>
                  </a:lnTo>
                  <a:lnTo>
                    <a:pt x="1106606" y="8025"/>
                  </a:lnTo>
                  <a:lnTo>
                    <a:pt x="1060167" y="14180"/>
                  </a:lnTo>
                  <a:lnTo>
                    <a:pt x="1014281" y="22022"/>
                  </a:lnTo>
                  <a:lnTo>
                    <a:pt x="968981" y="31518"/>
                  </a:lnTo>
                  <a:lnTo>
                    <a:pt x="924298" y="42635"/>
                  </a:lnTo>
                  <a:lnTo>
                    <a:pt x="880265" y="55342"/>
                  </a:lnTo>
                  <a:lnTo>
                    <a:pt x="836915" y="69605"/>
                  </a:lnTo>
                  <a:lnTo>
                    <a:pt x="794279" y="85393"/>
                  </a:lnTo>
                  <a:lnTo>
                    <a:pt x="752391" y="102672"/>
                  </a:lnTo>
                  <a:lnTo>
                    <a:pt x="711282" y="121411"/>
                  </a:lnTo>
                  <a:lnTo>
                    <a:pt x="670985" y="141578"/>
                  </a:lnTo>
                  <a:lnTo>
                    <a:pt x="631532" y="163140"/>
                  </a:lnTo>
                  <a:lnTo>
                    <a:pt x="592956" y="186064"/>
                  </a:lnTo>
                  <a:lnTo>
                    <a:pt x="555288" y="210318"/>
                  </a:lnTo>
                  <a:lnTo>
                    <a:pt x="518561" y="235870"/>
                  </a:lnTo>
                  <a:lnTo>
                    <a:pt x="482809" y="262687"/>
                  </a:lnTo>
                  <a:lnTo>
                    <a:pt x="448062" y="290737"/>
                  </a:lnTo>
                  <a:lnTo>
                    <a:pt x="414353" y="319988"/>
                  </a:lnTo>
                  <a:lnTo>
                    <a:pt x="381715" y="350408"/>
                  </a:lnTo>
                  <a:lnTo>
                    <a:pt x="350179" y="381963"/>
                  </a:lnTo>
                  <a:lnTo>
                    <a:pt x="319779" y="414622"/>
                  </a:lnTo>
                  <a:lnTo>
                    <a:pt x="290547" y="448351"/>
                  </a:lnTo>
                  <a:lnTo>
                    <a:pt x="262515" y="483120"/>
                  </a:lnTo>
                  <a:lnTo>
                    <a:pt x="235714" y="518895"/>
                  </a:lnTo>
                  <a:lnTo>
                    <a:pt x="210179" y="555644"/>
                  </a:lnTo>
                  <a:lnTo>
                    <a:pt x="185941" y="593335"/>
                  </a:lnTo>
                  <a:lnTo>
                    <a:pt x="163032" y="631935"/>
                  </a:lnTo>
                  <a:lnTo>
                    <a:pt x="141484" y="671412"/>
                  </a:lnTo>
                  <a:lnTo>
                    <a:pt x="121331" y="711733"/>
                  </a:lnTo>
                  <a:lnTo>
                    <a:pt x="102604" y="752867"/>
                  </a:lnTo>
                  <a:lnTo>
                    <a:pt x="85336" y="794780"/>
                  </a:lnTo>
                  <a:lnTo>
                    <a:pt x="69558" y="837441"/>
                  </a:lnTo>
                  <a:lnTo>
                    <a:pt x="55305" y="880817"/>
                  </a:lnTo>
                  <a:lnTo>
                    <a:pt x="42607" y="924875"/>
                  </a:lnTo>
                  <a:lnTo>
                    <a:pt x="31497" y="969584"/>
                  </a:lnTo>
                  <a:lnTo>
                    <a:pt x="22007" y="1014911"/>
                  </a:lnTo>
                  <a:lnTo>
                    <a:pt x="14171" y="1060823"/>
                  </a:lnTo>
                  <a:lnTo>
                    <a:pt x="8019" y="1107288"/>
                  </a:lnTo>
                  <a:lnTo>
                    <a:pt x="3585" y="1154274"/>
                  </a:lnTo>
                  <a:lnTo>
                    <a:pt x="901" y="1201749"/>
                  </a:lnTo>
                  <a:lnTo>
                    <a:pt x="0" y="1249680"/>
                  </a:lnTo>
                  <a:lnTo>
                    <a:pt x="901" y="1297614"/>
                  </a:lnTo>
                  <a:lnTo>
                    <a:pt x="3585" y="1345093"/>
                  </a:lnTo>
                  <a:lnTo>
                    <a:pt x="8019" y="1392082"/>
                  </a:lnTo>
                  <a:lnTo>
                    <a:pt x="14171" y="1438551"/>
                  </a:lnTo>
                  <a:lnTo>
                    <a:pt x="22007" y="1484465"/>
                  </a:lnTo>
                  <a:lnTo>
                    <a:pt x="31497" y="1529795"/>
                  </a:lnTo>
                  <a:lnTo>
                    <a:pt x="42607" y="1574505"/>
                  </a:lnTo>
                  <a:lnTo>
                    <a:pt x="55305" y="1618566"/>
                  </a:lnTo>
                  <a:lnTo>
                    <a:pt x="69558" y="1661943"/>
                  </a:lnTo>
                  <a:lnTo>
                    <a:pt x="85336" y="1704605"/>
                  </a:lnTo>
                  <a:lnTo>
                    <a:pt x="102604" y="1746519"/>
                  </a:lnTo>
                  <a:lnTo>
                    <a:pt x="121331" y="1787653"/>
                  </a:lnTo>
                  <a:lnTo>
                    <a:pt x="141484" y="1827975"/>
                  </a:lnTo>
                  <a:lnTo>
                    <a:pt x="163032" y="1867452"/>
                  </a:lnTo>
                  <a:lnTo>
                    <a:pt x="185941" y="1906052"/>
                  </a:lnTo>
                  <a:lnTo>
                    <a:pt x="210179" y="1943743"/>
                  </a:lnTo>
                  <a:lnTo>
                    <a:pt x="235714" y="1980491"/>
                  </a:lnTo>
                  <a:lnTo>
                    <a:pt x="262515" y="2016266"/>
                  </a:lnTo>
                  <a:lnTo>
                    <a:pt x="290547" y="2051034"/>
                  </a:lnTo>
                  <a:lnTo>
                    <a:pt x="319779" y="2084763"/>
                  </a:lnTo>
                  <a:lnTo>
                    <a:pt x="350179" y="2117421"/>
                  </a:lnTo>
                  <a:lnTo>
                    <a:pt x="381715" y="2148975"/>
                  </a:lnTo>
                  <a:lnTo>
                    <a:pt x="414353" y="2179393"/>
                  </a:lnTo>
                  <a:lnTo>
                    <a:pt x="448062" y="2208642"/>
                  </a:lnTo>
                  <a:lnTo>
                    <a:pt x="482809" y="2236691"/>
                  </a:lnTo>
                  <a:lnTo>
                    <a:pt x="518561" y="2263507"/>
                  </a:lnTo>
                  <a:lnTo>
                    <a:pt x="555288" y="2289058"/>
                  </a:lnTo>
                  <a:lnTo>
                    <a:pt x="592956" y="2313311"/>
                  </a:lnTo>
                  <a:lnTo>
                    <a:pt x="631532" y="2336233"/>
                  </a:lnTo>
                  <a:lnTo>
                    <a:pt x="670985" y="2357793"/>
                  </a:lnTo>
                  <a:lnTo>
                    <a:pt x="711282" y="2377958"/>
                  </a:lnTo>
                  <a:lnTo>
                    <a:pt x="752391" y="2396696"/>
                  </a:lnTo>
                  <a:lnTo>
                    <a:pt x="794279" y="2413974"/>
                  </a:lnTo>
                  <a:lnTo>
                    <a:pt x="836915" y="2429761"/>
                  </a:lnTo>
                  <a:lnTo>
                    <a:pt x="880265" y="2444023"/>
                  </a:lnTo>
                  <a:lnTo>
                    <a:pt x="924298" y="2456728"/>
                  </a:lnTo>
                  <a:lnTo>
                    <a:pt x="968981" y="2467844"/>
                  </a:lnTo>
                  <a:lnTo>
                    <a:pt x="1014281" y="2477339"/>
                  </a:lnTo>
                  <a:lnTo>
                    <a:pt x="1060167" y="2485180"/>
                  </a:lnTo>
                  <a:lnTo>
                    <a:pt x="1106606" y="2491335"/>
                  </a:lnTo>
                  <a:lnTo>
                    <a:pt x="1153566" y="2495772"/>
                  </a:lnTo>
                  <a:lnTo>
                    <a:pt x="1201014" y="2498457"/>
                  </a:lnTo>
                  <a:lnTo>
                    <a:pt x="1248918" y="2499360"/>
                  </a:lnTo>
                  <a:lnTo>
                    <a:pt x="1296821" y="2498457"/>
                  </a:lnTo>
                  <a:lnTo>
                    <a:pt x="1344269" y="2495772"/>
                  </a:lnTo>
                  <a:lnTo>
                    <a:pt x="1391229" y="2491335"/>
                  </a:lnTo>
                  <a:lnTo>
                    <a:pt x="1437668" y="2485180"/>
                  </a:lnTo>
                  <a:lnTo>
                    <a:pt x="1483554" y="2477339"/>
                  </a:lnTo>
                  <a:lnTo>
                    <a:pt x="1528854" y="2467844"/>
                  </a:lnTo>
                  <a:lnTo>
                    <a:pt x="1573537" y="2456728"/>
                  </a:lnTo>
                  <a:lnTo>
                    <a:pt x="1617570" y="2444023"/>
                  </a:lnTo>
                  <a:lnTo>
                    <a:pt x="1660920" y="2429761"/>
                  </a:lnTo>
                  <a:lnTo>
                    <a:pt x="1703556" y="2413974"/>
                  </a:lnTo>
                  <a:lnTo>
                    <a:pt x="1745444" y="2396696"/>
                  </a:lnTo>
                  <a:lnTo>
                    <a:pt x="1786553" y="2377958"/>
                  </a:lnTo>
                  <a:lnTo>
                    <a:pt x="1826850" y="2357793"/>
                  </a:lnTo>
                  <a:lnTo>
                    <a:pt x="1866303" y="2336233"/>
                  </a:lnTo>
                  <a:lnTo>
                    <a:pt x="1904879" y="2313311"/>
                  </a:lnTo>
                  <a:lnTo>
                    <a:pt x="1942547" y="2289058"/>
                  </a:lnTo>
                  <a:lnTo>
                    <a:pt x="1979274" y="2263507"/>
                  </a:lnTo>
                  <a:lnTo>
                    <a:pt x="2015026" y="2236691"/>
                  </a:lnTo>
                  <a:lnTo>
                    <a:pt x="2049773" y="2208642"/>
                  </a:lnTo>
                  <a:lnTo>
                    <a:pt x="2083482" y="2179393"/>
                  </a:lnTo>
                  <a:lnTo>
                    <a:pt x="2116120" y="2148975"/>
                  </a:lnTo>
                  <a:lnTo>
                    <a:pt x="2147656" y="2117421"/>
                  </a:lnTo>
                  <a:lnTo>
                    <a:pt x="2178056" y="2084763"/>
                  </a:lnTo>
                  <a:lnTo>
                    <a:pt x="2207288" y="2051034"/>
                  </a:lnTo>
                  <a:lnTo>
                    <a:pt x="2235320" y="2016266"/>
                  </a:lnTo>
                  <a:lnTo>
                    <a:pt x="2262121" y="1980491"/>
                  </a:lnTo>
                  <a:lnTo>
                    <a:pt x="2287656" y="1943743"/>
                  </a:lnTo>
                  <a:lnTo>
                    <a:pt x="2311894" y="1906052"/>
                  </a:lnTo>
                  <a:lnTo>
                    <a:pt x="2334803" y="1867452"/>
                  </a:lnTo>
                  <a:lnTo>
                    <a:pt x="2356351" y="1827975"/>
                  </a:lnTo>
                  <a:lnTo>
                    <a:pt x="2376504" y="1787653"/>
                  </a:lnTo>
                  <a:lnTo>
                    <a:pt x="2395231" y="1746519"/>
                  </a:lnTo>
                  <a:lnTo>
                    <a:pt x="2412499" y="1704605"/>
                  </a:lnTo>
                  <a:lnTo>
                    <a:pt x="2428277" y="1661943"/>
                  </a:lnTo>
                  <a:lnTo>
                    <a:pt x="2442530" y="1618566"/>
                  </a:lnTo>
                  <a:lnTo>
                    <a:pt x="2455228" y="1574505"/>
                  </a:lnTo>
                  <a:lnTo>
                    <a:pt x="2466338" y="1529795"/>
                  </a:lnTo>
                  <a:lnTo>
                    <a:pt x="2475828" y="1484465"/>
                  </a:lnTo>
                  <a:lnTo>
                    <a:pt x="2483664" y="1438551"/>
                  </a:lnTo>
                  <a:lnTo>
                    <a:pt x="2489816" y="1392082"/>
                  </a:lnTo>
                  <a:lnTo>
                    <a:pt x="2494250" y="1345093"/>
                  </a:lnTo>
                  <a:lnTo>
                    <a:pt x="2496934" y="1297614"/>
                  </a:lnTo>
                  <a:lnTo>
                    <a:pt x="2497836" y="1249680"/>
                  </a:lnTo>
                  <a:lnTo>
                    <a:pt x="2496934" y="1201749"/>
                  </a:lnTo>
                  <a:lnTo>
                    <a:pt x="2494250" y="1154274"/>
                  </a:lnTo>
                  <a:lnTo>
                    <a:pt x="2489816" y="1107288"/>
                  </a:lnTo>
                  <a:lnTo>
                    <a:pt x="2483664" y="1060823"/>
                  </a:lnTo>
                  <a:lnTo>
                    <a:pt x="2475828" y="1014911"/>
                  </a:lnTo>
                  <a:lnTo>
                    <a:pt x="2466338" y="969584"/>
                  </a:lnTo>
                  <a:lnTo>
                    <a:pt x="2455228" y="924875"/>
                  </a:lnTo>
                  <a:lnTo>
                    <a:pt x="2442530" y="880817"/>
                  </a:lnTo>
                  <a:lnTo>
                    <a:pt x="2428277" y="837441"/>
                  </a:lnTo>
                  <a:lnTo>
                    <a:pt x="2412499" y="794780"/>
                  </a:lnTo>
                  <a:lnTo>
                    <a:pt x="2395231" y="752867"/>
                  </a:lnTo>
                  <a:lnTo>
                    <a:pt x="2376504" y="711733"/>
                  </a:lnTo>
                  <a:lnTo>
                    <a:pt x="2356351" y="671412"/>
                  </a:lnTo>
                  <a:lnTo>
                    <a:pt x="2334803" y="631935"/>
                  </a:lnTo>
                  <a:lnTo>
                    <a:pt x="2311894" y="593335"/>
                  </a:lnTo>
                  <a:lnTo>
                    <a:pt x="2287656" y="555644"/>
                  </a:lnTo>
                  <a:lnTo>
                    <a:pt x="2262121" y="518895"/>
                  </a:lnTo>
                  <a:lnTo>
                    <a:pt x="2235320" y="483120"/>
                  </a:lnTo>
                  <a:lnTo>
                    <a:pt x="2207288" y="448351"/>
                  </a:lnTo>
                  <a:lnTo>
                    <a:pt x="2178056" y="414622"/>
                  </a:lnTo>
                  <a:lnTo>
                    <a:pt x="2147656" y="381963"/>
                  </a:lnTo>
                  <a:lnTo>
                    <a:pt x="2116120" y="350408"/>
                  </a:lnTo>
                  <a:lnTo>
                    <a:pt x="2083482" y="319988"/>
                  </a:lnTo>
                  <a:lnTo>
                    <a:pt x="2049773" y="290737"/>
                  </a:lnTo>
                  <a:lnTo>
                    <a:pt x="2015026" y="262687"/>
                  </a:lnTo>
                  <a:lnTo>
                    <a:pt x="1979274" y="235870"/>
                  </a:lnTo>
                  <a:lnTo>
                    <a:pt x="1942547" y="210318"/>
                  </a:lnTo>
                  <a:lnTo>
                    <a:pt x="1904879" y="186064"/>
                  </a:lnTo>
                  <a:lnTo>
                    <a:pt x="1866303" y="163140"/>
                  </a:lnTo>
                  <a:lnTo>
                    <a:pt x="1826850" y="141578"/>
                  </a:lnTo>
                  <a:lnTo>
                    <a:pt x="1786553" y="121411"/>
                  </a:lnTo>
                  <a:lnTo>
                    <a:pt x="1745444" y="102672"/>
                  </a:lnTo>
                  <a:lnTo>
                    <a:pt x="1703556" y="85393"/>
                  </a:lnTo>
                  <a:lnTo>
                    <a:pt x="1660920" y="69605"/>
                  </a:lnTo>
                  <a:lnTo>
                    <a:pt x="1617570" y="55342"/>
                  </a:lnTo>
                  <a:lnTo>
                    <a:pt x="1573537" y="42635"/>
                  </a:lnTo>
                  <a:lnTo>
                    <a:pt x="1528854" y="31518"/>
                  </a:lnTo>
                  <a:lnTo>
                    <a:pt x="1483554" y="22022"/>
                  </a:lnTo>
                  <a:lnTo>
                    <a:pt x="1437668" y="14180"/>
                  </a:lnTo>
                  <a:lnTo>
                    <a:pt x="1391229" y="8025"/>
                  </a:lnTo>
                  <a:lnTo>
                    <a:pt x="1344269" y="3588"/>
                  </a:lnTo>
                  <a:lnTo>
                    <a:pt x="1296821" y="902"/>
                  </a:lnTo>
                  <a:lnTo>
                    <a:pt x="12489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409569" y="4572076"/>
            <a:ext cx="1920239" cy="636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5"/>
              </a:spcBef>
            </a:pPr>
            <a:r>
              <a:rPr sz="2000" b="1" spc="-15" dirty="0">
                <a:solidFill>
                  <a:srgbClr val="252525"/>
                </a:solidFill>
                <a:latin typeface="Calibri"/>
                <a:cs typeface="Calibri"/>
              </a:rPr>
              <a:t>Web-сайт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solidFill>
                  <a:srgbClr val="252525"/>
                </a:solidFill>
                <a:latin typeface="Calibri"/>
                <a:cs typeface="Calibri"/>
                <a:hlinkClick r:id="rId8"/>
              </a:rPr>
              <a:t>www.</a:t>
            </a:r>
            <a:r>
              <a:rPr sz="2000" b="1" spc="-10" dirty="0">
                <a:solidFill>
                  <a:srgbClr val="D21716"/>
                </a:solidFill>
                <a:latin typeface="Calibri"/>
                <a:cs typeface="Calibri"/>
                <a:hlinkClick r:id="rId8"/>
              </a:rPr>
              <a:t>finist-soft</a:t>
            </a:r>
            <a:r>
              <a:rPr sz="2000" spc="-10" dirty="0">
                <a:solidFill>
                  <a:srgbClr val="252525"/>
                </a:solidFill>
                <a:latin typeface="Calibri"/>
                <a:cs typeface="Calibri"/>
                <a:hlinkClick r:id="rId8"/>
              </a:rPr>
              <a:t>.ru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978408" y="2022348"/>
            <a:ext cx="2948940" cy="2947670"/>
            <a:chOff x="978408" y="2022348"/>
            <a:chExt cx="2948940" cy="2947670"/>
          </a:xfrm>
        </p:grpSpPr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78408" y="2022348"/>
              <a:ext cx="2948940" cy="294741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071372" y="2115312"/>
              <a:ext cx="2767965" cy="2766060"/>
            </a:xfrm>
            <a:custGeom>
              <a:avLst/>
              <a:gdLst/>
              <a:ahLst/>
              <a:cxnLst/>
              <a:rect l="l" t="t" r="r" b="b"/>
              <a:pathLst>
                <a:path w="2767965" h="2766060">
                  <a:moveTo>
                    <a:pt x="1383792" y="0"/>
                  </a:moveTo>
                  <a:lnTo>
                    <a:pt x="1335208" y="836"/>
                  </a:lnTo>
                  <a:lnTo>
                    <a:pt x="1287046" y="3327"/>
                  </a:lnTo>
                  <a:lnTo>
                    <a:pt x="1239332" y="7445"/>
                  </a:lnTo>
                  <a:lnTo>
                    <a:pt x="1192093" y="13163"/>
                  </a:lnTo>
                  <a:lnTo>
                    <a:pt x="1145358" y="20453"/>
                  </a:lnTo>
                  <a:lnTo>
                    <a:pt x="1099152" y="29288"/>
                  </a:lnTo>
                  <a:lnTo>
                    <a:pt x="1053505" y="39640"/>
                  </a:lnTo>
                  <a:lnTo>
                    <a:pt x="1008443" y="51482"/>
                  </a:lnTo>
                  <a:lnTo>
                    <a:pt x="963993" y="64787"/>
                  </a:lnTo>
                  <a:lnTo>
                    <a:pt x="920184" y="79526"/>
                  </a:lnTo>
                  <a:lnTo>
                    <a:pt x="877042" y="95674"/>
                  </a:lnTo>
                  <a:lnTo>
                    <a:pt x="834596" y="113201"/>
                  </a:lnTo>
                  <a:lnTo>
                    <a:pt x="792872" y="132082"/>
                  </a:lnTo>
                  <a:lnTo>
                    <a:pt x="751897" y="152288"/>
                  </a:lnTo>
                  <a:lnTo>
                    <a:pt x="711700" y="173791"/>
                  </a:lnTo>
                  <a:lnTo>
                    <a:pt x="672308" y="196565"/>
                  </a:lnTo>
                  <a:lnTo>
                    <a:pt x="633748" y="220582"/>
                  </a:lnTo>
                  <a:lnTo>
                    <a:pt x="596048" y="245815"/>
                  </a:lnTo>
                  <a:lnTo>
                    <a:pt x="559235" y="272236"/>
                  </a:lnTo>
                  <a:lnTo>
                    <a:pt x="523336" y="299818"/>
                  </a:lnTo>
                  <a:lnTo>
                    <a:pt x="488379" y="328532"/>
                  </a:lnTo>
                  <a:lnTo>
                    <a:pt x="454392" y="358353"/>
                  </a:lnTo>
                  <a:lnTo>
                    <a:pt x="421401" y="389252"/>
                  </a:lnTo>
                  <a:lnTo>
                    <a:pt x="389435" y="421202"/>
                  </a:lnTo>
                  <a:lnTo>
                    <a:pt x="358520" y="454176"/>
                  </a:lnTo>
                  <a:lnTo>
                    <a:pt x="328685" y="488146"/>
                  </a:lnTo>
                  <a:lnTo>
                    <a:pt x="299955" y="523085"/>
                  </a:lnTo>
                  <a:lnTo>
                    <a:pt x="272360" y="558964"/>
                  </a:lnTo>
                  <a:lnTo>
                    <a:pt x="245927" y="595758"/>
                  </a:lnTo>
                  <a:lnTo>
                    <a:pt x="220682" y="633438"/>
                  </a:lnTo>
                  <a:lnTo>
                    <a:pt x="196654" y="671977"/>
                  </a:lnTo>
                  <a:lnTo>
                    <a:pt x="173869" y="711347"/>
                  </a:lnTo>
                  <a:lnTo>
                    <a:pt x="152355" y="751522"/>
                  </a:lnTo>
                  <a:lnTo>
                    <a:pt x="132140" y="792473"/>
                  </a:lnTo>
                  <a:lnTo>
                    <a:pt x="113251" y="834173"/>
                  </a:lnTo>
                  <a:lnTo>
                    <a:pt x="95716" y="876595"/>
                  </a:lnTo>
                  <a:lnTo>
                    <a:pt x="79561" y="919712"/>
                  </a:lnTo>
                  <a:lnTo>
                    <a:pt x="64815" y="963495"/>
                  </a:lnTo>
                  <a:lnTo>
                    <a:pt x="51504" y="1007918"/>
                  </a:lnTo>
                  <a:lnTo>
                    <a:pt x="39657" y="1052953"/>
                  </a:lnTo>
                  <a:lnTo>
                    <a:pt x="29300" y="1098572"/>
                  </a:lnTo>
                  <a:lnTo>
                    <a:pt x="20461" y="1144749"/>
                  </a:lnTo>
                  <a:lnTo>
                    <a:pt x="13168" y="1191455"/>
                  </a:lnTo>
                  <a:lnTo>
                    <a:pt x="7448" y="1238664"/>
                  </a:lnTo>
                  <a:lnTo>
                    <a:pt x="3328" y="1286348"/>
                  </a:lnTo>
                  <a:lnTo>
                    <a:pt x="836" y="1334479"/>
                  </a:lnTo>
                  <a:lnTo>
                    <a:pt x="0" y="1383029"/>
                  </a:lnTo>
                  <a:lnTo>
                    <a:pt x="836" y="1431580"/>
                  </a:lnTo>
                  <a:lnTo>
                    <a:pt x="3328" y="1479711"/>
                  </a:lnTo>
                  <a:lnTo>
                    <a:pt x="7448" y="1527395"/>
                  </a:lnTo>
                  <a:lnTo>
                    <a:pt x="13168" y="1574604"/>
                  </a:lnTo>
                  <a:lnTo>
                    <a:pt x="20461" y="1621310"/>
                  </a:lnTo>
                  <a:lnTo>
                    <a:pt x="29300" y="1667487"/>
                  </a:lnTo>
                  <a:lnTo>
                    <a:pt x="39657" y="1713106"/>
                  </a:lnTo>
                  <a:lnTo>
                    <a:pt x="51504" y="1758141"/>
                  </a:lnTo>
                  <a:lnTo>
                    <a:pt x="64815" y="1802564"/>
                  </a:lnTo>
                  <a:lnTo>
                    <a:pt x="79561" y="1846347"/>
                  </a:lnTo>
                  <a:lnTo>
                    <a:pt x="95716" y="1889464"/>
                  </a:lnTo>
                  <a:lnTo>
                    <a:pt x="113251" y="1931886"/>
                  </a:lnTo>
                  <a:lnTo>
                    <a:pt x="132140" y="1973586"/>
                  </a:lnTo>
                  <a:lnTo>
                    <a:pt x="152355" y="2014537"/>
                  </a:lnTo>
                  <a:lnTo>
                    <a:pt x="173869" y="2054712"/>
                  </a:lnTo>
                  <a:lnTo>
                    <a:pt x="196654" y="2094082"/>
                  </a:lnTo>
                  <a:lnTo>
                    <a:pt x="220682" y="2132621"/>
                  </a:lnTo>
                  <a:lnTo>
                    <a:pt x="245927" y="2170301"/>
                  </a:lnTo>
                  <a:lnTo>
                    <a:pt x="272360" y="2207095"/>
                  </a:lnTo>
                  <a:lnTo>
                    <a:pt x="299955" y="2242974"/>
                  </a:lnTo>
                  <a:lnTo>
                    <a:pt x="328685" y="2277913"/>
                  </a:lnTo>
                  <a:lnTo>
                    <a:pt x="358520" y="2311883"/>
                  </a:lnTo>
                  <a:lnTo>
                    <a:pt x="389435" y="2344857"/>
                  </a:lnTo>
                  <a:lnTo>
                    <a:pt x="421401" y="2376807"/>
                  </a:lnTo>
                  <a:lnTo>
                    <a:pt x="454392" y="2407706"/>
                  </a:lnTo>
                  <a:lnTo>
                    <a:pt x="488379" y="2437527"/>
                  </a:lnTo>
                  <a:lnTo>
                    <a:pt x="523336" y="2466241"/>
                  </a:lnTo>
                  <a:lnTo>
                    <a:pt x="559235" y="2493823"/>
                  </a:lnTo>
                  <a:lnTo>
                    <a:pt x="596048" y="2520244"/>
                  </a:lnTo>
                  <a:lnTo>
                    <a:pt x="633748" y="2545477"/>
                  </a:lnTo>
                  <a:lnTo>
                    <a:pt x="672308" y="2569494"/>
                  </a:lnTo>
                  <a:lnTo>
                    <a:pt x="711700" y="2592268"/>
                  </a:lnTo>
                  <a:lnTo>
                    <a:pt x="751897" y="2613771"/>
                  </a:lnTo>
                  <a:lnTo>
                    <a:pt x="792872" y="2633977"/>
                  </a:lnTo>
                  <a:lnTo>
                    <a:pt x="834596" y="2652858"/>
                  </a:lnTo>
                  <a:lnTo>
                    <a:pt x="877042" y="2670385"/>
                  </a:lnTo>
                  <a:lnTo>
                    <a:pt x="920184" y="2686533"/>
                  </a:lnTo>
                  <a:lnTo>
                    <a:pt x="963993" y="2701272"/>
                  </a:lnTo>
                  <a:lnTo>
                    <a:pt x="1008443" y="2714577"/>
                  </a:lnTo>
                  <a:lnTo>
                    <a:pt x="1053505" y="2726419"/>
                  </a:lnTo>
                  <a:lnTo>
                    <a:pt x="1099152" y="2736771"/>
                  </a:lnTo>
                  <a:lnTo>
                    <a:pt x="1145358" y="2745606"/>
                  </a:lnTo>
                  <a:lnTo>
                    <a:pt x="1192093" y="2752896"/>
                  </a:lnTo>
                  <a:lnTo>
                    <a:pt x="1239332" y="2758614"/>
                  </a:lnTo>
                  <a:lnTo>
                    <a:pt x="1287046" y="2762732"/>
                  </a:lnTo>
                  <a:lnTo>
                    <a:pt x="1335208" y="2765223"/>
                  </a:lnTo>
                  <a:lnTo>
                    <a:pt x="1383792" y="2766060"/>
                  </a:lnTo>
                  <a:lnTo>
                    <a:pt x="1432375" y="2765223"/>
                  </a:lnTo>
                  <a:lnTo>
                    <a:pt x="1480537" y="2762732"/>
                  </a:lnTo>
                  <a:lnTo>
                    <a:pt x="1528251" y="2758614"/>
                  </a:lnTo>
                  <a:lnTo>
                    <a:pt x="1575490" y="2752896"/>
                  </a:lnTo>
                  <a:lnTo>
                    <a:pt x="1622225" y="2745606"/>
                  </a:lnTo>
                  <a:lnTo>
                    <a:pt x="1668431" y="2736771"/>
                  </a:lnTo>
                  <a:lnTo>
                    <a:pt x="1714078" y="2726419"/>
                  </a:lnTo>
                  <a:lnTo>
                    <a:pt x="1759140" y="2714577"/>
                  </a:lnTo>
                  <a:lnTo>
                    <a:pt x="1803590" y="2701272"/>
                  </a:lnTo>
                  <a:lnTo>
                    <a:pt x="1847399" y="2686533"/>
                  </a:lnTo>
                  <a:lnTo>
                    <a:pt x="1890541" y="2670385"/>
                  </a:lnTo>
                  <a:lnTo>
                    <a:pt x="1932987" y="2652858"/>
                  </a:lnTo>
                  <a:lnTo>
                    <a:pt x="1974711" y="2633977"/>
                  </a:lnTo>
                  <a:lnTo>
                    <a:pt x="2015686" y="2613771"/>
                  </a:lnTo>
                  <a:lnTo>
                    <a:pt x="2055883" y="2592268"/>
                  </a:lnTo>
                  <a:lnTo>
                    <a:pt x="2095275" y="2569494"/>
                  </a:lnTo>
                  <a:lnTo>
                    <a:pt x="2133835" y="2545477"/>
                  </a:lnTo>
                  <a:lnTo>
                    <a:pt x="2171535" y="2520244"/>
                  </a:lnTo>
                  <a:lnTo>
                    <a:pt x="2208348" y="2493823"/>
                  </a:lnTo>
                  <a:lnTo>
                    <a:pt x="2244247" y="2466241"/>
                  </a:lnTo>
                  <a:lnTo>
                    <a:pt x="2279204" y="2437527"/>
                  </a:lnTo>
                  <a:lnTo>
                    <a:pt x="2313191" y="2407706"/>
                  </a:lnTo>
                  <a:lnTo>
                    <a:pt x="2346182" y="2376807"/>
                  </a:lnTo>
                  <a:lnTo>
                    <a:pt x="2378148" y="2344857"/>
                  </a:lnTo>
                  <a:lnTo>
                    <a:pt x="2409063" y="2311883"/>
                  </a:lnTo>
                  <a:lnTo>
                    <a:pt x="2438898" y="2277913"/>
                  </a:lnTo>
                  <a:lnTo>
                    <a:pt x="2467628" y="2242974"/>
                  </a:lnTo>
                  <a:lnTo>
                    <a:pt x="2495223" y="2207095"/>
                  </a:lnTo>
                  <a:lnTo>
                    <a:pt x="2521656" y="2170301"/>
                  </a:lnTo>
                  <a:lnTo>
                    <a:pt x="2546901" y="2132621"/>
                  </a:lnTo>
                  <a:lnTo>
                    <a:pt x="2570929" y="2094082"/>
                  </a:lnTo>
                  <a:lnTo>
                    <a:pt x="2593714" y="2054712"/>
                  </a:lnTo>
                  <a:lnTo>
                    <a:pt x="2615228" y="2014537"/>
                  </a:lnTo>
                  <a:lnTo>
                    <a:pt x="2635443" y="1973586"/>
                  </a:lnTo>
                  <a:lnTo>
                    <a:pt x="2654332" y="1931886"/>
                  </a:lnTo>
                  <a:lnTo>
                    <a:pt x="2671867" y="1889464"/>
                  </a:lnTo>
                  <a:lnTo>
                    <a:pt x="2688022" y="1846347"/>
                  </a:lnTo>
                  <a:lnTo>
                    <a:pt x="2702768" y="1802564"/>
                  </a:lnTo>
                  <a:lnTo>
                    <a:pt x="2716079" y="1758141"/>
                  </a:lnTo>
                  <a:lnTo>
                    <a:pt x="2727926" y="1713106"/>
                  </a:lnTo>
                  <a:lnTo>
                    <a:pt x="2738283" y="1667487"/>
                  </a:lnTo>
                  <a:lnTo>
                    <a:pt x="2747122" y="1621310"/>
                  </a:lnTo>
                  <a:lnTo>
                    <a:pt x="2754415" y="1574604"/>
                  </a:lnTo>
                  <a:lnTo>
                    <a:pt x="2760135" y="1527395"/>
                  </a:lnTo>
                  <a:lnTo>
                    <a:pt x="2764255" y="1479711"/>
                  </a:lnTo>
                  <a:lnTo>
                    <a:pt x="2766747" y="1431580"/>
                  </a:lnTo>
                  <a:lnTo>
                    <a:pt x="2767583" y="1383029"/>
                  </a:lnTo>
                  <a:lnTo>
                    <a:pt x="2766747" y="1334479"/>
                  </a:lnTo>
                  <a:lnTo>
                    <a:pt x="2764255" y="1286348"/>
                  </a:lnTo>
                  <a:lnTo>
                    <a:pt x="2760135" y="1238664"/>
                  </a:lnTo>
                  <a:lnTo>
                    <a:pt x="2754415" y="1191455"/>
                  </a:lnTo>
                  <a:lnTo>
                    <a:pt x="2747122" y="1144749"/>
                  </a:lnTo>
                  <a:lnTo>
                    <a:pt x="2738283" y="1098572"/>
                  </a:lnTo>
                  <a:lnTo>
                    <a:pt x="2727926" y="1052953"/>
                  </a:lnTo>
                  <a:lnTo>
                    <a:pt x="2716079" y="1007918"/>
                  </a:lnTo>
                  <a:lnTo>
                    <a:pt x="2702768" y="963495"/>
                  </a:lnTo>
                  <a:lnTo>
                    <a:pt x="2688022" y="919712"/>
                  </a:lnTo>
                  <a:lnTo>
                    <a:pt x="2671867" y="876595"/>
                  </a:lnTo>
                  <a:lnTo>
                    <a:pt x="2654332" y="834173"/>
                  </a:lnTo>
                  <a:lnTo>
                    <a:pt x="2635443" y="792473"/>
                  </a:lnTo>
                  <a:lnTo>
                    <a:pt x="2615228" y="751522"/>
                  </a:lnTo>
                  <a:lnTo>
                    <a:pt x="2593714" y="711347"/>
                  </a:lnTo>
                  <a:lnTo>
                    <a:pt x="2570929" y="671977"/>
                  </a:lnTo>
                  <a:lnTo>
                    <a:pt x="2546901" y="633438"/>
                  </a:lnTo>
                  <a:lnTo>
                    <a:pt x="2521656" y="595758"/>
                  </a:lnTo>
                  <a:lnTo>
                    <a:pt x="2495223" y="558964"/>
                  </a:lnTo>
                  <a:lnTo>
                    <a:pt x="2467628" y="523085"/>
                  </a:lnTo>
                  <a:lnTo>
                    <a:pt x="2438898" y="488146"/>
                  </a:lnTo>
                  <a:lnTo>
                    <a:pt x="2409063" y="454176"/>
                  </a:lnTo>
                  <a:lnTo>
                    <a:pt x="2378148" y="421202"/>
                  </a:lnTo>
                  <a:lnTo>
                    <a:pt x="2346182" y="389252"/>
                  </a:lnTo>
                  <a:lnTo>
                    <a:pt x="2313191" y="358353"/>
                  </a:lnTo>
                  <a:lnTo>
                    <a:pt x="2279204" y="328532"/>
                  </a:lnTo>
                  <a:lnTo>
                    <a:pt x="2244247" y="299818"/>
                  </a:lnTo>
                  <a:lnTo>
                    <a:pt x="2208348" y="272236"/>
                  </a:lnTo>
                  <a:lnTo>
                    <a:pt x="2171535" y="245815"/>
                  </a:lnTo>
                  <a:lnTo>
                    <a:pt x="2133835" y="220582"/>
                  </a:lnTo>
                  <a:lnTo>
                    <a:pt x="2095275" y="196565"/>
                  </a:lnTo>
                  <a:lnTo>
                    <a:pt x="2055883" y="173791"/>
                  </a:lnTo>
                  <a:lnTo>
                    <a:pt x="2015686" y="152288"/>
                  </a:lnTo>
                  <a:lnTo>
                    <a:pt x="1974711" y="132082"/>
                  </a:lnTo>
                  <a:lnTo>
                    <a:pt x="1932987" y="113201"/>
                  </a:lnTo>
                  <a:lnTo>
                    <a:pt x="1890541" y="95674"/>
                  </a:lnTo>
                  <a:lnTo>
                    <a:pt x="1847399" y="79526"/>
                  </a:lnTo>
                  <a:lnTo>
                    <a:pt x="1803590" y="64787"/>
                  </a:lnTo>
                  <a:lnTo>
                    <a:pt x="1759140" y="51482"/>
                  </a:lnTo>
                  <a:lnTo>
                    <a:pt x="1714078" y="39640"/>
                  </a:lnTo>
                  <a:lnTo>
                    <a:pt x="1668431" y="29288"/>
                  </a:lnTo>
                  <a:lnTo>
                    <a:pt x="1622225" y="20453"/>
                  </a:lnTo>
                  <a:lnTo>
                    <a:pt x="1575490" y="13163"/>
                  </a:lnTo>
                  <a:lnTo>
                    <a:pt x="1528251" y="7445"/>
                  </a:lnTo>
                  <a:lnTo>
                    <a:pt x="1480537" y="3327"/>
                  </a:lnTo>
                  <a:lnTo>
                    <a:pt x="1432375" y="836"/>
                  </a:lnTo>
                  <a:lnTo>
                    <a:pt x="1383792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205484" y="2247900"/>
              <a:ext cx="2499360" cy="2499360"/>
            </a:xfrm>
            <a:custGeom>
              <a:avLst/>
              <a:gdLst/>
              <a:ahLst/>
              <a:cxnLst/>
              <a:rect l="l" t="t" r="r" b="b"/>
              <a:pathLst>
                <a:path w="2499360" h="2499360">
                  <a:moveTo>
                    <a:pt x="1249680" y="0"/>
                  </a:moveTo>
                  <a:lnTo>
                    <a:pt x="1201749" y="902"/>
                  </a:lnTo>
                  <a:lnTo>
                    <a:pt x="1154274" y="3588"/>
                  </a:lnTo>
                  <a:lnTo>
                    <a:pt x="1107288" y="8025"/>
                  </a:lnTo>
                  <a:lnTo>
                    <a:pt x="1060823" y="14180"/>
                  </a:lnTo>
                  <a:lnTo>
                    <a:pt x="1014911" y="22022"/>
                  </a:lnTo>
                  <a:lnTo>
                    <a:pt x="969584" y="31518"/>
                  </a:lnTo>
                  <a:lnTo>
                    <a:pt x="924875" y="42635"/>
                  </a:lnTo>
                  <a:lnTo>
                    <a:pt x="880817" y="55342"/>
                  </a:lnTo>
                  <a:lnTo>
                    <a:pt x="837441" y="69605"/>
                  </a:lnTo>
                  <a:lnTo>
                    <a:pt x="794780" y="85393"/>
                  </a:lnTo>
                  <a:lnTo>
                    <a:pt x="752867" y="102672"/>
                  </a:lnTo>
                  <a:lnTo>
                    <a:pt x="711733" y="121411"/>
                  </a:lnTo>
                  <a:lnTo>
                    <a:pt x="671412" y="141578"/>
                  </a:lnTo>
                  <a:lnTo>
                    <a:pt x="631935" y="163140"/>
                  </a:lnTo>
                  <a:lnTo>
                    <a:pt x="593335" y="186064"/>
                  </a:lnTo>
                  <a:lnTo>
                    <a:pt x="555644" y="210318"/>
                  </a:lnTo>
                  <a:lnTo>
                    <a:pt x="518895" y="235870"/>
                  </a:lnTo>
                  <a:lnTo>
                    <a:pt x="483120" y="262687"/>
                  </a:lnTo>
                  <a:lnTo>
                    <a:pt x="448351" y="290737"/>
                  </a:lnTo>
                  <a:lnTo>
                    <a:pt x="414622" y="319988"/>
                  </a:lnTo>
                  <a:lnTo>
                    <a:pt x="381963" y="350408"/>
                  </a:lnTo>
                  <a:lnTo>
                    <a:pt x="350408" y="381963"/>
                  </a:lnTo>
                  <a:lnTo>
                    <a:pt x="319988" y="414622"/>
                  </a:lnTo>
                  <a:lnTo>
                    <a:pt x="290737" y="448351"/>
                  </a:lnTo>
                  <a:lnTo>
                    <a:pt x="262687" y="483120"/>
                  </a:lnTo>
                  <a:lnTo>
                    <a:pt x="235870" y="518895"/>
                  </a:lnTo>
                  <a:lnTo>
                    <a:pt x="210318" y="555644"/>
                  </a:lnTo>
                  <a:lnTo>
                    <a:pt x="186064" y="593335"/>
                  </a:lnTo>
                  <a:lnTo>
                    <a:pt x="163140" y="631935"/>
                  </a:lnTo>
                  <a:lnTo>
                    <a:pt x="141578" y="671412"/>
                  </a:lnTo>
                  <a:lnTo>
                    <a:pt x="121411" y="711733"/>
                  </a:lnTo>
                  <a:lnTo>
                    <a:pt x="102672" y="752867"/>
                  </a:lnTo>
                  <a:lnTo>
                    <a:pt x="85393" y="794780"/>
                  </a:lnTo>
                  <a:lnTo>
                    <a:pt x="69605" y="837441"/>
                  </a:lnTo>
                  <a:lnTo>
                    <a:pt x="55342" y="880817"/>
                  </a:lnTo>
                  <a:lnTo>
                    <a:pt x="42635" y="924875"/>
                  </a:lnTo>
                  <a:lnTo>
                    <a:pt x="31518" y="969584"/>
                  </a:lnTo>
                  <a:lnTo>
                    <a:pt x="22022" y="1014911"/>
                  </a:lnTo>
                  <a:lnTo>
                    <a:pt x="14180" y="1060823"/>
                  </a:lnTo>
                  <a:lnTo>
                    <a:pt x="8025" y="1107288"/>
                  </a:lnTo>
                  <a:lnTo>
                    <a:pt x="3588" y="1154274"/>
                  </a:lnTo>
                  <a:lnTo>
                    <a:pt x="902" y="1201749"/>
                  </a:lnTo>
                  <a:lnTo>
                    <a:pt x="0" y="1249679"/>
                  </a:lnTo>
                  <a:lnTo>
                    <a:pt x="902" y="1297610"/>
                  </a:lnTo>
                  <a:lnTo>
                    <a:pt x="3588" y="1345085"/>
                  </a:lnTo>
                  <a:lnTo>
                    <a:pt x="8025" y="1392071"/>
                  </a:lnTo>
                  <a:lnTo>
                    <a:pt x="14180" y="1438536"/>
                  </a:lnTo>
                  <a:lnTo>
                    <a:pt x="22022" y="1484448"/>
                  </a:lnTo>
                  <a:lnTo>
                    <a:pt x="31518" y="1529775"/>
                  </a:lnTo>
                  <a:lnTo>
                    <a:pt x="42635" y="1574484"/>
                  </a:lnTo>
                  <a:lnTo>
                    <a:pt x="55342" y="1618542"/>
                  </a:lnTo>
                  <a:lnTo>
                    <a:pt x="69605" y="1661918"/>
                  </a:lnTo>
                  <a:lnTo>
                    <a:pt x="85393" y="1704579"/>
                  </a:lnTo>
                  <a:lnTo>
                    <a:pt x="102672" y="1746492"/>
                  </a:lnTo>
                  <a:lnTo>
                    <a:pt x="121411" y="1787626"/>
                  </a:lnTo>
                  <a:lnTo>
                    <a:pt x="141578" y="1827947"/>
                  </a:lnTo>
                  <a:lnTo>
                    <a:pt x="163140" y="1867424"/>
                  </a:lnTo>
                  <a:lnTo>
                    <a:pt x="186064" y="1906024"/>
                  </a:lnTo>
                  <a:lnTo>
                    <a:pt x="210318" y="1943715"/>
                  </a:lnTo>
                  <a:lnTo>
                    <a:pt x="235870" y="1980464"/>
                  </a:lnTo>
                  <a:lnTo>
                    <a:pt x="262687" y="2016239"/>
                  </a:lnTo>
                  <a:lnTo>
                    <a:pt x="290737" y="2051008"/>
                  </a:lnTo>
                  <a:lnTo>
                    <a:pt x="319988" y="2084737"/>
                  </a:lnTo>
                  <a:lnTo>
                    <a:pt x="350408" y="2117396"/>
                  </a:lnTo>
                  <a:lnTo>
                    <a:pt x="381963" y="2148951"/>
                  </a:lnTo>
                  <a:lnTo>
                    <a:pt x="414622" y="2179371"/>
                  </a:lnTo>
                  <a:lnTo>
                    <a:pt x="448351" y="2208622"/>
                  </a:lnTo>
                  <a:lnTo>
                    <a:pt x="483120" y="2236672"/>
                  </a:lnTo>
                  <a:lnTo>
                    <a:pt x="518895" y="2263489"/>
                  </a:lnTo>
                  <a:lnTo>
                    <a:pt x="555644" y="2289041"/>
                  </a:lnTo>
                  <a:lnTo>
                    <a:pt x="593335" y="2313295"/>
                  </a:lnTo>
                  <a:lnTo>
                    <a:pt x="631935" y="2336219"/>
                  </a:lnTo>
                  <a:lnTo>
                    <a:pt x="671412" y="2357781"/>
                  </a:lnTo>
                  <a:lnTo>
                    <a:pt x="711733" y="2377948"/>
                  </a:lnTo>
                  <a:lnTo>
                    <a:pt x="752867" y="2396687"/>
                  </a:lnTo>
                  <a:lnTo>
                    <a:pt x="794780" y="2413966"/>
                  </a:lnTo>
                  <a:lnTo>
                    <a:pt x="837441" y="2429754"/>
                  </a:lnTo>
                  <a:lnTo>
                    <a:pt x="880817" y="2444017"/>
                  </a:lnTo>
                  <a:lnTo>
                    <a:pt x="924875" y="2456724"/>
                  </a:lnTo>
                  <a:lnTo>
                    <a:pt x="969584" y="2467841"/>
                  </a:lnTo>
                  <a:lnTo>
                    <a:pt x="1014911" y="2477337"/>
                  </a:lnTo>
                  <a:lnTo>
                    <a:pt x="1060823" y="2485179"/>
                  </a:lnTo>
                  <a:lnTo>
                    <a:pt x="1107288" y="2491334"/>
                  </a:lnTo>
                  <a:lnTo>
                    <a:pt x="1154274" y="2495771"/>
                  </a:lnTo>
                  <a:lnTo>
                    <a:pt x="1201749" y="2498457"/>
                  </a:lnTo>
                  <a:lnTo>
                    <a:pt x="1249680" y="2499360"/>
                  </a:lnTo>
                  <a:lnTo>
                    <a:pt x="1297610" y="2498457"/>
                  </a:lnTo>
                  <a:lnTo>
                    <a:pt x="1345085" y="2495771"/>
                  </a:lnTo>
                  <a:lnTo>
                    <a:pt x="1392071" y="2491334"/>
                  </a:lnTo>
                  <a:lnTo>
                    <a:pt x="1438536" y="2485179"/>
                  </a:lnTo>
                  <a:lnTo>
                    <a:pt x="1484448" y="2477337"/>
                  </a:lnTo>
                  <a:lnTo>
                    <a:pt x="1529775" y="2467841"/>
                  </a:lnTo>
                  <a:lnTo>
                    <a:pt x="1574484" y="2456724"/>
                  </a:lnTo>
                  <a:lnTo>
                    <a:pt x="1618542" y="2444017"/>
                  </a:lnTo>
                  <a:lnTo>
                    <a:pt x="1661918" y="2429754"/>
                  </a:lnTo>
                  <a:lnTo>
                    <a:pt x="1704579" y="2413966"/>
                  </a:lnTo>
                  <a:lnTo>
                    <a:pt x="1746492" y="2396687"/>
                  </a:lnTo>
                  <a:lnTo>
                    <a:pt x="1787626" y="2377948"/>
                  </a:lnTo>
                  <a:lnTo>
                    <a:pt x="1827947" y="2357781"/>
                  </a:lnTo>
                  <a:lnTo>
                    <a:pt x="1867424" y="2336219"/>
                  </a:lnTo>
                  <a:lnTo>
                    <a:pt x="1906024" y="2313295"/>
                  </a:lnTo>
                  <a:lnTo>
                    <a:pt x="1943715" y="2289041"/>
                  </a:lnTo>
                  <a:lnTo>
                    <a:pt x="1980464" y="2263489"/>
                  </a:lnTo>
                  <a:lnTo>
                    <a:pt x="2016239" y="2236672"/>
                  </a:lnTo>
                  <a:lnTo>
                    <a:pt x="2051008" y="2208622"/>
                  </a:lnTo>
                  <a:lnTo>
                    <a:pt x="2084737" y="2179371"/>
                  </a:lnTo>
                  <a:lnTo>
                    <a:pt x="2117396" y="2148951"/>
                  </a:lnTo>
                  <a:lnTo>
                    <a:pt x="2148951" y="2117396"/>
                  </a:lnTo>
                  <a:lnTo>
                    <a:pt x="2179371" y="2084737"/>
                  </a:lnTo>
                  <a:lnTo>
                    <a:pt x="2208622" y="2051008"/>
                  </a:lnTo>
                  <a:lnTo>
                    <a:pt x="2236672" y="2016239"/>
                  </a:lnTo>
                  <a:lnTo>
                    <a:pt x="2263489" y="1980464"/>
                  </a:lnTo>
                  <a:lnTo>
                    <a:pt x="2289041" y="1943715"/>
                  </a:lnTo>
                  <a:lnTo>
                    <a:pt x="2313295" y="1906024"/>
                  </a:lnTo>
                  <a:lnTo>
                    <a:pt x="2336219" y="1867424"/>
                  </a:lnTo>
                  <a:lnTo>
                    <a:pt x="2357781" y="1827947"/>
                  </a:lnTo>
                  <a:lnTo>
                    <a:pt x="2377948" y="1787626"/>
                  </a:lnTo>
                  <a:lnTo>
                    <a:pt x="2396687" y="1746492"/>
                  </a:lnTo>
                  <a:lnTo>
                    <a:pt x="2413966" y="1704579"/>
                  </a:lnTo>
                  <a:lnTo>
                    <a:pt x="2429754" y="1661918"/>
                  </a:lnTo>
                  <a:lnTo>
                    <a:pt x="2444017" y="1618542"/>
                  </a:lnTo>
                  <a:lnTo>
                    <a:pt x="2456724" y="1574484"/>
                  </a:lnTo>
                  <a:lnTo>
                    <a:pt x="2467841" y="1529775"/>
                  </a:lnTo>
                  <a:lnTo>
                    <a:pt x="2477337" y="1484448"/>
                  </a:lnTo>
                  <a:lnTo>
                    <a:pt x="2485179" y="1438536"/>
                  </a:lnTo>
                  <a:lnTo>
                    <a:pt x="2491334" y="1392071"/>
                  </a:lnTo>
                  <a:lnTo>
                    <a:pt x="2495771" y="1345085"/>
                  </a:lnTo>
                  <a:lnTo>
                    <a:pt x="2498457" y="1297610"/>
                  </a:lnTo>
                  <a:lnTo>
                    <a:pt x="2499360" y="1249679"/>
                  </a:lnTo>
                  <a:lnTo>
                    <a:pt x="2498457" y="1201749"/>
                  </a:lnTo>
                  <a:lnTo>
                    <a:pt x="2495771" y="1154274"/>
                  </a:lnTo>
                  <a:lnTo>
                    <a:pt x="2491334" y="1107288"/>
                  </a:lnTo>
                  <a:lnTo>
                    <a:pt x="2485179" y="1060823"/>
                  </a:lnTo>
                  <a:lnTo>
                    <a:pt x="2477337" y="1014911"/>
                  </a:lnTo>
                  <a:lnTo>
                    <a:pt x="2467841" y="969584"/>
                  </a:lnTo>
                  <a:lnTo>
                    <a:pt x="2456724" y="924875"/>
                  </a:lnTo>
                  <a:lnTo>
                    <a:pt x="2444017" y="880817"/>
                  </a:lnTo>
                  <a:lnTo>
                    <a:pt x="2429754" y="837441"/>
                  </a:lnTo>
                  <a:lnTo>
                    <a:pt x="2413966" y="794780"/>
                  </a:lnTo>
                  <a:lnTo>
                    <a:pt x="2396687" y="752867"/>
                  </a:lnTo>
                  <a:lnTo>
                    <a:pt x="2377948" y="711733"/>
                  </a:lnTo>
                  <a:lnTo>
                    <a:pt x="2357781" y="671412"/>
                  </a:lnTo>
                  <a:lnTo>
                    <a:pt x="2336219" y="631935"/>
                  </a:lnTo>
                  <a:lnTo>
                    <a:pt x="2313295" y="593335"/>
                  </a:lnTo>
                  <a:lnTo>
                    <a:pt x="2289041" y="555644"/>
                  </a:lnTo>
                  <a:lnTo>
                    <a:pt x="2263489" y="518895"/>
                  </a:lnTo>
                  <a:lnTo>
                    <a:pt x="2236672" y="483120"/>
                  </a:lnTo>
                  <a:lnTo>
                    <a:pt x="2208622" y="448351"/>
                  </a:lnTo>
                  <a:lnTo>
                    <a:pt x="2179371" y="414622"/>
                  </a:lnTo>
                  <a:lnTo>
                    <a:pt x="2148951" y="381963"/>
                  </a:lnTo>
                  <a:lnTo>
                    <a:pt x="2117396" y="350408"/>
                  </a:lnTo>
                  <a:lnTo>
                    <a:pt x="2084737" y="319988"/>
                  </a:lnTo>
                  <a:lnTo>
                    <a:pt x="2051008" y="290737"/>
                  </a:lnTo>
                  <a:lnTo>
                    <a:pt x="2016239" y="262687"/>
                  </a:lnTo>
                  <a:lnTo>
                    <a:pt x="1980464" y="235870"/>
                  </a:lnTo>
                  <a:lnTo>
                    <a:pt x="1943715" y="210318"/>
                  </a:lnTo>
                  <a:lnTo>
                    <a:pt x="1906024" y="186064"/>
                  </a:lnTo>
                  <a:lnTo>
                    <a:pt x="1867424" y="163140"/>
                  </a:lnTo>
                  <a:lnTo>
                    <a:pt x="1827947" y="141578"/>
                  </a:lnTo>
                  <a:lnTo>
                    <a:pt x="1787626" y="121411"/>
                  </a:lnTo>
                  <a:lnTo>
                    <a:pt x="1746492" y="102672"/>
                  </a:lnTo>
                  <a:lnTo>
                    <a:pt x="1704579" y="85393"/>
                  </a:lnTo>
                  <a:lnTo>
                    <a:pt x="1661918" y="69605"/>
                  </a:lnTo>
                  <a:lnTo>
                    <a:pt x="1618542" y="55342"/>
                  </a:lnTo>
                  <a:lnTo>
                    <a:pt x="1574484" y="42635"/>
                  </a:lnTo>
                  <a:lnTo>
                    <a:pt x="1529775" y="31518"/>
                  </a:lnTo>
                  <a:lnTo>
                    <a:pt x="1484448" y="22022"/>
                  </a:lnTo>
                  <a:lnTo>
                    <a:pt x="1438536" y="14180"/>
                  </a:lnTo>
                  <a:lnTo>
                    <a:pt x="1392071" y="8025"/>
                  </a:lnTo>
                  <a:lnTo>
                    <a:pt x="1345085" y="3588"/>
                  </a:lnTo>
                  <a:lnTo>
                    <a:pt x="1297610" y="902"/>
                  </a:lnTo>
                  <a:lnTo>
                    <a:pt x="12496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1366266" y="2942285"/>
            <a:ext cx="2190115" cy="941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Адрес</a:t>
            </a:r>
            <a:endParaRPr sz="2000">
              <a:latin typeface="Calibri"/>
              <a:cs typeface="Calibri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2000" b="1" spc="-15" dirty="0">
                <a:solidFill>
                  <a:srgbClr val="D21716"/>
                </a:solidFill>
                <a:latin typeface="Calibri"/>
                <a:cs typeface="Calibri"/>
              </a:rPr>
              <a:t>Татарстан,</a:t>
            </a:r>
            <a:r>
              <a:rPr sz="2000" b="1" spc="-95" dirty="0">
                <a:solidFill>
                  <a:srgbClr val="D21716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D21716"/>
                </a:solidFill>
                <a:latin typeface="Calibri"/>
                <a:cs typeface="Calibri"/>
              </a:rPr>
              <a:t>г.Казань, </a:t>
            </a:r>
            <a:r>
              <a:rPr sz="2000" b="1" spc="-434" dirty="0">
                <a:solidFill>
                  <a:srgbClr val="D21716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D21716"/>
                </a:solidFill>
                <a:latin typeface="Calibri"/>
                <a:cs typeface="Calibri"/>
              </a:rPr>
              <a:t>пр.Ямашева</a:t>
            </a:r>
            <a:r>
              <a:rPr sz="2000" b="1" spc="-45" dirty="0">
                <a:solidFill>
                  <a:srgbClr val="D21716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D21716"/>
                </a:solidFill>
                <a:latin typeface="Calibri"/>
                <a:cs typeface="Calibri"/>
              </a:rPr>
              <a:t>10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8409431" y="1377696"/>
            <a:ext cx="2947670" cy="2947670"/>
            <a:chOff x="8409431" y="1377696"/>
            <a:chExt cx="2947670" cy="2947670"/>
          </a:xfrm>
        </p:grpSpPr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09431" y="1377696"/>
              <a:ext cx="2947416" cy="294741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8502395" y="1470660"/>
              <a:ext cx="2766060" cy="2766060"/>
            </a:xfrm>
            <a:custGeom>
              <a:avLst/>
              <a:gdLst/>
              <a:ahLst/>
              <a:cxnLst/>
              <a:rect l="l" t="t" r="r" b="b"/>
              <a:pathLst>
                <a:path w="2766059" h="2766060">
                  <a:moveTo>
                    <a:pt x="1383029" y="0"/>
                  </a:moveTo>
                  <a:lnTo>
                    <a:pt x="1334479" y="836"/>
                  </a:lnTo>
                  <a:lnTo>
                    <a:pt x="1286348" y="3327"/>
                  </a:lnTo>
                  <a:lnTo>
                    <a:pt x="1238664" y="7445"/>
                  </a:lnTo>
                  <a:lnTo>
                    <a:pt x="1191455" y="13163"/>
                  </a:lnTo>
                  <a:lnTo>
                    <a:pt x="1144749" y="20453"/>
                  </a:lnTo>
                  <a:lnTo>
                    <a:pt x="1098572" y="29288"/>
                  </a:lnTo>
                  <a:lnTo>
                    <a:pt x="1052953" y="39640"/>
                  </a:lnTo>
                  <a:lnTo>
                    <a:pt x="1007918" y="51482"/>
                  </a:lnTo>
                  <a:lnTo>
                    <a:pt x="963495" y="64787"/>
                  </a:lnTo>
                  <a:lnTo>
                    <a:pt x="919712" y="79526"/>
                  </a:lnTo>
                  <a:lnTo>
                    <a:pt x="876595" y="95674"/>
                  </a:lnTo>
                  <a:lnTo>
                    <a:pt x="834173" y="113201"/>
                  </a:lnTo>
                  <a:lnTo>
                    <a:pt x="792473" y="132082"/>
                  </a:lnTo>
                  <a:lnTo>
                    <a:pt x="751522" y="152288"/>
                  </a:lnTo>
                  <a:lnTo>
                    <a:pt x="711347" y="173791"/>
                  </a:lnTo>
                  <a:lnTo>
                    <a:pt x="671977" y="196565"/>
                  </a:lnTo>
                  <a:lnTo>
                    <a:pt x="633438" y="220582"/>
                  </a:lnTo>
                  <a:lnTo>
                    <a:pt x="595758" y="245815"/>
                  </a:lnTo>
                  <a:lnTo>
                    <a:pt x="558964" y="272236"/>
                  </a:lnTo>
                  <a:lnTo>
                    <a:pt x="523085" y="299818"/>
                  </a:lnTo>
                  <a:lnTo>
                    <a:pt x="488146" y="328532"/>
                  </a:lnTo>
                  <a:lnTo>
                    <a:pt x="454176" y="358353"/>
                  </a:lnTo>
                  <a:lnTo>
                    <a:pt x="421202" y="389252"/>
                  </a:lnTo>
                  <a:lnTo>
                    <a:pt x="389252" y="421202"/>
                  </a:lnTo>
                  <a:lnTo>
                    <a:pt x="358353" y="454176"/>
                  </a:lnTo>
                  <a:lnTo>
                    <a:pt x="328532" y="488146"/>
                  </a:lnTo>
                  <a:lnTo>
                    <a:pt x="299818" y="523085"/>
                  </a:lnTo>
                  <a:lnTo>
                    <a:pt x="272236" y="558964"/>
                  </a:lnTo>
                  <a:lnTo>
                    <a:pt x="245815" y="595758"/>
                  </a:lnTo>
                  <a:lnTo>
                    <a:pt x="220582" y="633438"/>
                  </a:lnTo>
                  <a:lnTo>
                    <a:pt x="196565" y="671977"/>
                  </a:lnTo>
                  <a:lnTo>
                    <a:pt x="173791" y="711347"/>
                  </a:lnTo>
                  <a:lnTo>
                    <a:pt x="152288" y="751522"/>
                  </a:lnTo>
                  <a:lnTo>
                    <a:pt x="132082" y="792473"/>
                  </a:lnTo>
                  <a:lnTo>
                    <a:pt x="113201" y="834173"/>
                  </a:lnTo>
                  <a:lnTo>
                    <a:pt x="95674" y="876595"/>
                  </a:lnTo>
                  <a:lnTo>
                    <a:pt x="79526" y="919712"/>
                  </a:lnTo>
                  <a:lnTo>
                    <a:pt x="64787" y="963495"/>
                  </a:lnTo>
                  <a:lnTo>
                    <a:pt x="51482" y="1007918"/>
                  </a:lnTo>
                  <a:lnTo>
                    <a:pt x="39640" y="1052953"/>
                  </a:lnTo>
                  <a:lnTo>
                    <a:pt x="29288" y="1098572"/>
                  </a:lnTo>
                  <a:lnTo>
                    <a:pt x="20453" y="1144749"/>
                  </a:lnTo>
                  <a:lnTo>
                    <a:pt x="13163" y="1191455"/>
                  </a:lnTo>
                  <a:lnTo>
                    <a:pt x="7445" y="1238664"/>
                  </a:lnTo>
                  <a:lnTo>
                    <a:pt x="3327" y="1286348"/>
                  </a:lnTo>
                  <a:lnTo>
                    <a:pt x="836" y="1334479"/>
                  </a:lnTo>
                  <a:lnTo>
                    <a:pt x="0" y="1383029"/>
                  </a:lnTo>
                  <a:lnTo>
                    <a:pt x="836" y="1431580"/>
                  </a:lnTo>
                  <a:lnTo>
                    <a:pt x="3327" y="1479711"/>
                  </a:lnTo>
                  <a:lnTo>
                    <a:pt x="7445" y="1527395"/>
                  </a:lnTo>
                  <a:lnTo>
                    <a:pt x="13163" y="1574604"/>
                  </a:lnTo>
                  <a:lnTo>
                    <a:pt x="20453" y="1621310"/>
                  </a:lnTo>
                  <a:lnTo>
                    <a:pt x="29288" y="1667487"/>
                  </a:lnTo>
                  <a:lnTo>
                    <a:pt x="39640" y="1713106"/>
                  </a:lnTo>
                  <a:lnTo>
                    <a:pt x="51482" y="1758141"/>
                  </a:lnTo>
                  <a:lnTo>
                    <a:pt x="64787" y="1802564"/>
                  </a:lnTo>
                  <a:lnTo>
                    <a:pt x="79526" y="1846347"/>
                  </a:lnTo>
                  <a:lnTo>
                    <a:pt x="95674" y="1889464"/>
                  </a:lnTo>
                  <a:lnTo>
                    <a:pt x="113201" y="1931886"/>
                  </a:lnTo>
                  <a:lnTo>
                    <a:pt x="132082" y="1973586"/>
                  </a:lnTo>
                  <a:lnTo>
                    <a:pt x="152288" y="2014537"/>
                  </a:lnTo>
                  <a:lnTo>
                    <a:pt x="173791" y="2054712"/>
                  </a:lnTo>
                  <a:lnTo>
                    <a:pt x="196565" y="2094082"/>
                  </a:lnTo>
                  <a:lnTo>
                    <a:pt x="220582" y="2132621"/>
                  </a:lnTo>
                  <a:lnTo>
                    <a:pt x="245815" y="2170301"/>
                  </a:lnTo>
                  <a:lnTo>
                    <a:pt x="272236" y="2207095"/>
                  </a:lnTo>
                  <a:lnTo>
                    <a:pt x="299818" y="2242974"/>
                  </a:lnTo>
                  <a:lnTo>
                    <a:pt x="328532" y="2277913"/>
                  </a:lnTo>
                  <a:lnTo>
                    <a:pt x="358353" y="2311883"/>
                  </a:lnTo>
                  <a:lnTo>
                    <a:pt x="389252" y="2344857"/>
                  </a:lnTo>
                  <a:lnTo>
                    <a:pt x="421202" y="2376807"/>
                  </a:lnTo>
                  <a:lnTo>
                    <a:pt x="454176" y="2407706"/>
                  </a:lnTo>
                  <a:lnTo>
                    <a:pt x="488146" y="2437527"/>
                  </a:lnTo>
                  <a:lnTo>
                    <a:pt x="523085" y="2466241"/>
                  </a:lnTo>
                  <a:lnTo>
                    <a:pt x="558964" y="2493823"/>
                  </a:lnTo>
                  <a:lnTo>
                    <a:pt x="595758" y="2520244"/>
                  </a:lnTo>
                  <a:lnTo>
                    <a:pt x="633438" y="2545477"/>
                  </a:lnTo>
                  <a:lnTo>
                    <a:pt x="671977" y="2569494"/>
                  </a:lnTo>
                  <a:lnTo>
                    <a:pt x="711347" y="2592268"/>
                  </a:lnTo>
                  <a:lnTo>
                    <a:pt x="751522" y="2613771"/>
                  </a:lnTo>
                  <a:lnTo>
                    <a:pt x="792473" y="2633977"/>
                  </a:lnTo>
                  <a:lnTo>
                    <a:pt x="834173" y="2652858"/>
                  </a:lnTo>
                  <a:lnTo>
                    <a:pt x="876595" y="2670385"/>
                  </a:lnTo>
                  <a:lnTo>
                    <a:pt x="919712" y="2686533"/>
                  </a:lnTo>
                  <a:lnTo>
                    <a:pt x="963495" y="2701272"/>
                  </a:lnTo>
                  <a:lnTo>
                    <a:pt x="1007918" y="2714577"/>
                  </a:lnTo>
                  <a:lnTo>
                    <a:pt x="1052953" y="2726419"/>
                  </a:lnTo>
                  <a:lnTo>
                    <a:pt x="1098572" y="2736771"/>
                  </a:lnTo>
                  <a:lnTo>
                    <a:pt x="1144749" y="2745606"/>
                  </a:lnTo>
                  <a:lnTo>
                    <a:pt x="1191455" y="2752896"/>
                  </a:lnTo>
                  <a:lnTo>
                    <a:pt x="1238664" y="2758614"/>
                  </a:lnTo>
                  <a:lnTo>
                    <a:pt x="1286348" y="2762732"/>
                  </a:lnTo>
                  <a:lnTo>
                    <a:pt x="1334479" y="2765223"/>
                  </a:lnTo>
                  <a:lnTo>
                    <a:pt x="1383029" y="2766060"/>
                  </a:lnTo>
                  <a:lnTo>
                    <a:pt x="1431580" y="2765223"/>
                  </a:lnTo>
                  <a:lnTo>
                    <a:pt x="1479711" y="2762732"/>
                  </a:lnTo>
                  <a:lnTo>
                    <a:pt x="1527395" y="2758614"/>
                  </a:lnTo>
                  <a:lnTo>
                    <a:pt x="1574604" y="2752896"/>
                  </a:lnTo>
                  <a:lnTo>
                    <a:pt x="1621310" y="2745606"/>
                  </a:lnTo>
                  <a:lnTo>
                    <a:pt x="1667487" y="2736771"/>
                  </a:lnTo>
                  <a:lnTo>
                    <a:pt x="1713106" y="2726419"/>
                  </a:lnTo>
                  <a:lnTo>
                    <a:pt x="1758141" y="2714577"/>
                  </a:lnTo>
                  <a:lnTo>
                    <a:pt x="1802564" y="2701272"/>
                  </a:lnTo>
                  <a:lnTo>
                    <a:pt x="1846347" y="2686533"/>
                  </a:lnTo>
                  <a:lnTo>
                    <a:pt x="1889464" y="2670385"/>
                  </a:lnTo>
                  <a:lnTo>
                    <a:pt x="1931886" y="2652858"/>
                  </a:lnTo>
                  <a:lnTo>
                    <a:pt x="1973586" y="2633977"/>
                  </a:lnTo>
                  <a:lnTo>
                    <a:pt x="2014537" y="2613771"/>
                  </a:lnTo>
                  <a:lnTo>
                    <a:pt x="2054712" y="2592268"/>
                  </a:lnTo>
                  <a:lnTo>
                    <a:pt x="2094082" y="2569494"/>
                  </a:lnTo>
                  <a:lnTo>
                    <a:pt x="2132621" y="2545477"/>
                  </a:lnTo>
                  <a:lnTo>
                    <a:pt x="2170301" y="2520244"/>
                  </a:lnTo>
                  <a:lnTo>
                    <a:pt x="2207095" y="2493823"/>
                  </a:lnTo>
                  <a:lnTo>
                    <a:pt x="2242974" y="2466241"/>
                  </a:lnTo>
                  <a:lnTo>
                    <a:pt x="2277913" y="2437527"/>
                  </a:lnTo>
                  <a:lnTo>
                    <a:pt x="2311883" y="2407706"/>
                  </a:lnTo>
                  <a:lnTo>
                    <a:pt x="2344857" y="2376807"/>
                  </a:lnTo>
                  <a:lnTo>
                    <a:pt x="2376807" y="2344857"/>
                  </a:lnTo>
                  <a:lnTo>
                    <a:pt x="2407706" y="2311883"/>
                  </a:lnTo>
                  <a:lnTo>
                    <a:pt x="2437527" y="2277913"/>
                  </a:lnTo>
                  <a:lnTo>
                    <a:pt x="2466241" y="2242974"/>
                  </a:lnTo>
                  <a:lnTo>
                    <a:pt x="2493823" y="2207095"/>
                  </a:lnTo>
                  <a:lnTo>
                    <a:pt x="2520244" y="2170301"/>
                  </a:lnTo>
                  <a:lnTo>
                    <a:pt x="2545477" y="2132621"/>
                  </a:lnTo>
                  <a:lnTo>
                    <a:pt x="2569494" y="2094082"/>
                  </a:lnTo>
                  <a:lnTo>
                    <a:pt x="2592268" y="2054712"/>
                  </a:lnTo>
                  <a:lnTo>
                    <a:pt x="2613771" y="2014537"/>
                  </a:lnTo>
                  <a:lnTo>
                    <a:pt x="2633977" y="1973586"/>
                  </a:lnTo>
                  <a:lnTo>
                    <a:pt x="2652858" y="1931886"/>
                  </a:lnTo>
                  <a:lnTo>
                    <a:pt x="2670385" y="1889464"/>
                  </a:lnTo>
                  <a:lnTo>
                    <a:pt x="2686533" y="1846347"/>
                  </a:lnTo>
                  <a:lnTo>
                    <a:pt x="2701272" y="1802564"/>
                  </a:lnTo>
                  <a:lnTo>
                    <a:pt x="2714577" y="1758141"/>
                  </a:lnTo>
                  <a:lnTo>
                    <a:pt x="2726419" y="1713106"/>
                  </a:lnTo>
                  <a:lnTo>
                    <a:pt x="2736771" y="1667487"/>
                  </a:lnTo>
                  <a:lnTo>
                    <a:pt x="2745606" y="1621310"/>
                  </a:lnTo>
                  <a:lnTo>
                    <a:pt x="2752896" y="1574604"/>
                  </a:lnTo>
                  <a:lnTo>
                    <a:pt x="2758614" y="1527395"/>
                  </a:lnTo>
                  <a:lnTo>
                    <a:pt x="2762732" y="1479711"/>
                  </a:lnTo>
                  <a:lnTo>
                    <a:pt x="2765223" y="1431580"/>
                  </a:lnTo>
                  <a:lnTo>
                    <a:pt x="2766059" y="1383029"/>
                  </a:lnTo>
                  <a:lnTo>
                    <a:pt x="2765223" y="1334479"/>
                  </a:lnTo>
                  <a:lnTo>
                    <a:pt x="2762732" y="1286348"/>
                  </a:lnTo>
                  <a:lnTo>
                    <a:pt x="2758614" y="1238664"/>
                  </a:lnTo>
                  <a:lnTo>
                    <a:pt x="2752896" y="1191455"/>
                  </a:lnTo>
                  <a:lnTo>
                    <a:pt x="2745606" y="1144749"/>
                  </a:lnTo>
                  <a:lnTo>
                    <a:pt x="2736771" y="1098572"/>
                  </a:lnTo>
                  <a:lnTo>
                    <a:pt x="2726419" y="1052953"/>
                  </a:lnTo>
                  <a:lnTo>
                    <a:pt x="2714577" y="1007918"/>
                  </a:lnTo>
                  <a:lnTo>
                    <a:pt x="2701272" y="963495"/>
                  </a:lnTo>
                  <a:lnTo>
                    <a:pt x="2686533" y="919712"/>
                  </a:lnTo>
                  <a:lnTo>
                    <a:pt x="2670385" y="876595"/>
                  </a:lnTo>
                  <a:lnTo>
                    <a:pt x="2652858" y="834173"/>
                  </a:lnTo>
                  <a:lnTo>
                    <a:pt x="2633977" y="792473"/>
                  </a:lnTo>
                  <a:lnTo>
                    <a:pt x="2613771" y="751522"/>
                  </a:lnTo>
                  <a:lnTo>
                    <a:pt x="2592268" y="711347"/>
                  </a:lnTo>
                  <a:lnTo>
                    <a:pt x="2569494" y="671977"/>
                  </a:lnTo>
                  <a:lnTo>
                    <a:pt x="2545477" y="633438"/>
                  </a:lnTo>
                  <a:lnTo>
                    <a:pt x="2520244" y="595758"/>
                  </a:lnTo>
                  <a:lnTo>
                    <a:pt x="2493823" y="558964"/>
                  </a:lnTo>
                  <a:lnTo>
                    <a:pt x="2466241" y="523085"/>
                  </a:lnTo>
                  <a:lnTo>
                    <a:pt x="2437527" y="488146"/>
                  </a:lnTo>
                  <a:lnTo>
                    <a:pt x="2407706" y="454176"/>
                  </a:lnTo>
                  <a:lnTo>
                    <a:pt x="2376807" y="421202"/>
                  </a:lnTo>
                  <a:lnTo>
                    <a:pt x="2344857" y="389252"/>
                  </a:lnTo>
                  <a:lnTo>
                    <a:pt x="2311883" y="358353"/>
                  </a:lnTo>
                  <a:lnTo>
                    <a:pt x="2277913" y="328532"/>
                  </a:lnTo>
                  <a:lnTo>
                    <a:pt x="2242974" y="299818"/>
                  </a:lnTo>
                  <a:lnTo>
                    <a:pt x="2207095" y="272236"/>
                  </a:lnTo>
                  <a:lnTo>
                    <a:pt x="2170301" y="245815"/>
                  </a:lnTo>
                  <a:lnTo>
                    <a:pt x="2132621" y="220582"/>
                  </a:lnTo>
                  <a:lnTo>
                    <a:pt x="2094082" y="196565"/>
                  </a:lnTo>
                  <a:lnTo>
                    <a:pt x="2054712" y="173791"/>
                  </a:lnTo>
                  <a:lnTo>
                    <a:pt x="2014537" y="152288"/>
                  </a:lnTo>
                  <a:lnTo>
                    <a:pt x="1973586" y="132082"/>
                  </a:lnTo>
                  <a:lnTo>
                    <a:pt x="1931886" y="113201"/>
                  </a:lnTo>
                  <a:lnTo>
                    <a:pt x="1889464" y="95674"/>
                  </a:lnTo>
                  <a:lnTo>
                    <a:pt x="1846347" y="79526"/>
                  </a:lnTo>
                  <a:lnTo>
                    <a:pt x="1802564" y="64787"/>
                  </a:lnTo>
                  <a:lnTo>
                    <a:pt x="1758141" y="51482"/>
                  </a:lnTo>
                  <a:lnTo>
                    <a:pt x="1713106" y="39640"/>
                  </a:lnTo>
                  <a:lnTo>
                    <a:pt x="1667487" y="29288"/>
                  </a:lnTo>
                  <a:lnTo>
                    <a:pt x="1621310" y="20453"/>
                  </a:lnTo>
                  <a:lnTo>
                    <a:pt x="1574604" y="13163"/>
                  </a:lnTo>
                  <a:lnTo>
                    <a:pt x="1527395" y="7445"/>
                  </a:lnTo>
                  <a:lnTo>
                    <a:pt x="1479711" y="3327"/>
                  </a:lnTo>
                  <a:lnTo>
                    <a:pt x="1431580" y="836"/>
                  </a:lnTo>
                  <a:lnTo>
                    <a:pt x="1383029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636507" y="1604772"/>
              <a:ext cx="2499360" cy="2499360"/>
            </a:xfrm>
            <a:custGeom>
              <a:avLst/>
              <a:gdLst/>
              <a:ahLst/>
              <a:cxnLst/>
              <a:rect l="l" t="t" r="r" b="b"/>
              <a:pathLst>
                <a:path w="2499359" h="2499360">
                  <a:moveTo>
                    <a:pt x="1249680" y="0"/>
                  </a:moveTo>
                  <a:lnTo>
                    <a:pt x="1201749" y="902"/>
                  </a:lnTo>
                  <a:lnTo>
                    <a:pt x="1154274" y="3588"/>
                  </a:lnTo>
                  <a:lnTo>
                    <a:pt x="1107288" y="8025"/>
                  </a:lnTo>
                  <a:lnTo>
                    <a:pt x="1060823" y="14180"/>
                  </a:lnTo>
                  <a:lnTo>
                    <a:pt x="1014911" y="22022"/>
                  </a:lnTo>
                  <a:lnTo>
                    <a:pt x="969584" y="31518"/>
                  </a:lnTo>
                  <a:lnTo>
                    <a:pt x="924875" y="42635"/>
                  </a:lnTo>
                  <a:lnTo>
                    <a:pt x="880817" y="55342"/>
                  </a:lnTo>
                  <a:lnTo>
                    <a:pt x="837441" y="69605"/>
                  </a:lnTo>
                  <a:lnTo>
                    <a:pt x="794780" y="85393"/>
                  </a:lnTo>
                  <a:lnTo>
                    <a:pt x="752867" y="102672"/>
                  </a:lnTo>
                  <a:lnTo>
                    <a:pt x="711733" y="121411"/>
                  </a:lnTo>
                  <a:lnTo>
                    <a:pt x="671412" y="141578"/>
                  </a:lnTo>
                  <a:lnTo>
                    <a:pt x="631935" y="163140"/>
                  </a:lnTo>
                  <a:lnTo>
                    <a:pt x="593335" y="186064"/>
                  </a:lnTo>
                  <a:lnTo>
                    <a:pt x="555644" y="210318"/>
                  </a:lnTo>
                  <a:lnTo>
                    <a:pt x="518895" y="235870"/>
                  </a:lnTo>
                  <a:lnTo>
                    <a:pt x="483120" y="262687"/>
                  </a:lnTo>
                  <a:lnTo>
                    <a:pt x="448351" y="290737"/>
                  </a:lnTo>
                  <a:lnTo>
                    <a:pt x="414622" y="319988"/>
                  </a:lnTo>
                  <a:lnTo>
                    <a:pt x="381963" y="350408"/>
                  </a:lnTo>
                  <a:lnTo>
                    <a:pt x="350408" y="381963"/>
                  </a:lnTo>
                  <a:lnTo>
                    <a:pt x="319988" y="414622"/>
                  </a:lnTo>
                  <a:lnTo>
                    <a:pt x="290737" y="448351"/>
                  </a:lnTo>
                  <a:lnTo>
                    <a:pt x="262687" y="483120"/>
                  </a:lnTo>
                  <a:lnTo>
                    <a:pt x="235870" y="518895"/>
                  </a:lnTo>
                  <a:lnTo>
                    <a:pt x="210318" y="555644"/>
                  </a:lnTo>
                  <a:lnTo>
                    <a:pt x="186064" y="593335"/>
                  </a:lnTo>
                  <a:lnTo>
                    <a:pt x="163140" y="631935"/>
                  </a:lnTo>
                  <a:lnTo>
                    <a:pt x="141578" y="671412"/>
                  </a:lnTo>
                  <a:lnTo>
                    <a:pt x="121411" y="711733"/>
                  </a:lnTo>
                  <a:lnTo>
                    <a:pt x="102672" y="752867"/>
                  </a:lnTo>
                  <a:lnTo>
                    <a:pt x="85393" y="794780"/>
                  </a:lnTo>
                  <a:lnTo>
                    <a:pt x="69605" y="837441"/>
                  </a:lnTo>
                  <a:lnTo>
                    <a:pt x="55342" y="880817"/>
                  </a:lnTo>
                  <a:lnTo>
                    <a:pt x="42635" y="924875"/>
                  </a:lnTo>
                  <a:lnTo>
                    <a:pt x="31518" y="969584"/>
                  </a:lnTo>
                  <a:lnTo>
                    <a:pt x="22022" y="1014911"/>
                  </a:lnTo>
                  <a:lnTo>
                    <a:pt x="14180" y="1060823"/>
                  </a:lnTo>
                  <a:lnTo>
                    <a:pt x="8025" y="1107288"/>
                  </a:lnTo>
                  <a:lnTo>
                    <a:pt x="3588" y="1154274"/>
                  </a:lnTo>
                  <a:lnTo>
                    <a:pt x="902" y="1201749"/>
                  </a:lnTo>
                  <a:lnTo>
                    <a:pt x="0" y="1249679"/>
                  </a:lnTo>
                  <a:lnTo>
                    <a:pt x="902" y="1297610"/>
                  </a:lnTo>
                  <a:lnTo>
                    <a:pt x="3588" y="1345085"/>
                  </a:lnTo>
                  <a:lnTo>
                    <a:pt x="8025" y="1392071"/>
                  </a:lnTo>
                  <a:lnTo>
                    <a:pt x="14180" y="1438536"/>
                  </a:lnTo>
                  <a:lnTo>
                    <a:pt x="22022" y="1484448"/>
                  </a:lnTo>
                  <a:lnTo>
                    <a:pt x="31518" y="1529775"/>
                  </a:lnTo>
                  <a:lnTo>
                    <a:pt x="42635" y="1574484"/>
                  </a:lnTo>
                  <a:lnTo>
                    <a:pt x="55342" y="1618542"/>
                  </a:lnTo>
                  <a:lnTo>
                    <a:pt x="69605" y="1661918"/>
                  </a:lnTo>
                  <a:lnTo>
                    <a:pt x="85393" y="1704579"/>
                  </a:lnTo>
                  <a:lnTo>
                    <a:pt x="102672" y="1746492"/>
                  </a:lnTo>
                  <a:lnTo>
                    <a:pt x="121411" y="1787626"/>
                  </a:lnTo>
                  <a:lnTo>
                    <a:pt x="141578" y="1827947"/>
                  </a:lnTo>
                  <a:lnTo>
                    <a:pt x="163140" y="1867424"/>
                  </a:lnTo>
                  <a:lnTo>
                    <a:pt x="186064" y="1906024"/>
                  </a:lnTo>
                  <a:lnTo>
                    <a:pt x="210318" y="1943715"/>
                  </a:lnTo>
                  <a:lnTo>
                    <a:pt x="235870" y="1980464"/>
                  </a:lnTo>
                  <a:lnTo>
                    <a:pt x="262687" y="2016239"/>
                  </a:lnTo>
                  <a:lnTo>
                    <a:pt x="290737" y="2051008"/>
                  </a:lnTo>
                  <a:lnTo>
                    <a:pt x="319988" y="2084737"/>
                  </a:lnTo>
                  <a:lnTo>
                    <a:pt x="350408" y="2117396"/>
                  </a:lnTo>
                  <a:lnTo>
                    <a:pt x="381963" y="2148951"/>
                  </a:lnTo>
                  <a:lnTo>
                    <a:pt x="414622" y="2179371"/>
                  </a:lnTo>
                  <a:lnTo>
                    <a:pt x="448351" y="2208622"/>
                  </a:lnTo>
                  <a:lnTo>
                    <a:pt x="483120" y="2236672"/>
                  </a:lnTo>
                  <a:lnTo>
                    <a:pt x="518895" y="2263489"/>
                  </a:lnTo>
                  <a:lnTo>
                    <a:pt x="555644" y="2289041"/>
                  </a:lnTo>
                  <a:lnTo>
                    <a:pt x="593335" y="2313295"/>
                  </a:lnTo>
                  <a:lnTo>
                    <a:pt x="631935" y="2336219"/>
                  </a:lnTo>
                  <a:lnTo>
                    <a:pt x="671412" y="2357781"/>
                  </a:lnTo>
                  <a:lnTo>
                    <a:pt x="711733" y="2377948"/>
                  </a:lnTo>
                  <a:lnTo>
                    <a:pt x="752867" y="2396687"/>
                  </a:lnTo>
                  <a:lnTo>
                    <a:pt x="794780" y="2413966"/>
                  </a:lnTo>
                  <a:lnTo>
                    <a:pt x="837441" y="2429754"/>
                  </a:lnTo>
                  <a:lnTo>
                    <a:pt x="880817" y="2444017"/>
                  </a:lnTo>
                  <a:lnTo>
                    <a:pt x="924875" y="2456724"/>
                  </a:lnTo>
                  <a:lnTo>
                    <a:pt x="969584" y="2467841"/>
                  </a:lnTo>
                  <a:lnTo>
                    <a:pt x="1014911" y="2477337"/>
                  </a:lnTo>
                  <a:lnTo>
                    <a:pt x="1060823" y="2485179"/>
                  </a:lnTo>
                  <a:lnTo>
                    <a:pt x="1107288" y="2491334"/>
                  </a:lnTo>
                  <a:lnTo>
                    <a:pt x="1154274" y="2495771"/>
                  </a:lnTo>
                  <a:lnTo>
                    <a:pt x="1201749" y="2498457"/>
                  </a:lnTo>
                  <a:lnTo>
                    <a:pt x="1249680" y="2499360"/>
                  </a:lnTo>
                  <a:lnTo>
                    <a:pt x="1297610" y="2498457"/>
                  </a:lnTo>
                  <a:lnTo>
                    <a:pt x="1345085" y="2495771"/>
                  </a:lnTo>
                  <a:lnTo>
                    <a:pt x="1392071" y="2491334"/>
                  </a:lnTo>
                  <a:lnTo>
                    <a:pt x="1438536" y="2485179"/>
                  </a:lnTo>
                  <a:lnTo>
                    <a:pt x="1484448" y="2477337"/>
                  </a:lnTo>
                  <a:lnTo>
                    <a:pt x="1529775" y="2467841"/>
                  </a:lnTo>
                  <a:lnTo>
                    <a:pt x="1574484" y="2456724"/>
                  </a:lnTo>
                  <a:lnTo>
                    <a:pt x="1618542" y="2444017"/>
                  </a:lnTo>
                  <a:lnTo>
                    <a:pt x="1661918" y="2429754"/>
                  </a:lnTo>
                  <a:lnTo>
                    <a:pt x="1704579" y="2413966"/>
                  </a:lnTo>
                  <a:lnTo>
                    <a:pt x="1746492" y="2396687"/>
                  </a:lnTo>
                  <a:lnTo>
                    <a:pt x="1787626" y="2377948"/>
                  </a:lnTo>
                  <a:lnTo>
                    <a:pt x="1827947" y="2357781"/>
                  </a:lnTo>
                  <a:lnTo>
                    <a:pt x="1867424" y="2336219"/>
                  </a:lnTo>
                  <a:lnTo>
                    <a:pt x="1906024" y="2313295"/>
                  </a:lnTo>
                  <a:lnTo>
                    <a:pt x="1943715" y="2289041"/>
                  </a:lnTo>
                  <a:lnTo>
                    <a:pt x="1980464" y="2263489"/>
                  </a:lnTo>
                  <a:lnTo>
                    <a:pt x="2016239" y="2236672"/>
                  </a:lnTo>
                  <a:lnTo>
                    <a:pt x="2051008" y="2208622"/>
                  </a:lnTo>
                  <a:lnTo>
                    <a:pt x="2084737" y="2179371"/>
                  </a:lnTo>
                  <a:lnTo>
                    <a:pt x="2117396" y="2148951"/>
                  </a:lnTo>
                  <a:lnTo>
                    <a:pt x="2148951" y="2117396"/>
                  </a:lnTo>
                  <a:lnTo>
                    <a:pt x="2179371" y="2084737"/>
                  </a:lnTo>
                  <a:lnTo>
                    <a:pt x="2208622" y="2051008"/>
                  </a:lnTo>
                  <a:lnTo>
                    <a:pt x="2236672" y="2016239"/>
                  </a:lnTo>
                  <a:lnTo>
                    <a:pt x="2263489" y="1980464"/>
                  </a:lnTo>
                  <a:lnTo>
                    <a:pt x="2289041" y="1943715"/>
                  </a:lnTo>
                  <a:lnTo>
                    <a:pt x="2313295" y="1906024"/>
                  </a:lnTo>
                  <a:lnTo>
                    <a:pt x="2336219" y="1867424"/>
                  </a:lnTo>
                  <a:lnTo>
                    <a:pt x="2357781" y="1827947"/>
                  </a:lnTo>
                  <a:lnTo>
                    <a:pt x="2377948" y="1787626"/>
                  </a:lnTo>
                  <a:lnTo>
                    <a:pt x="2396687" y="1746492"/>
                  </a:lnTo>
                  <a:lnTo>
                    <a:pt x="2413966" y="1704579"/>
                  </a:lnTo>
                  <a:lnTo>
                    <a:pt x="2429754" y="1661918"/>
                  </a:lnTo>
                  <a:lnTo>
                    <a:pt x="2444017" y="1618542"/>
                  </a:lnTo>
                  <a:lnTo>
                    <a:pt x="2456724" y="1574484"/>
                  </a:lnTo>
                  <a:lnTo>
                    <a:pt x="2467841" y="1529775"/>
                  </a:lnTo>
                  <a:lnTo>
                    <a:pt x="2477337" y="1484448"/>
                  </a:lnTo>
                  <a:lnTo>
                    <a:pt x="2485179" y="1438536"/>
                  </a:lnTo>
                  <a:lnTo>
                    <a:pt x="2491334" y="1392071"/>
                  </a:lnTo>
                  <a:lnTo>
                    <a:pt x="2495771" y="1345085"/>
                  </a:lnTo>
                  <a:lnTo>
                    <a:pt x="2498457" y="1297610"/>
                  </a:lnTo>
                  <a:lnTo>
                    <a:pt x="2499360" y="1249679"/>
                  </a:lnTo>
                  <a:lnTo>
                    <a:pt x="2498457" y="1201749"/>
                  </a:lnTo>
                  <a:lnTo>
                    <a:pt x="2495771" y="1154274"/>
                  </a:lnTo>
                  <a:lnTo>
                    <a:pt x="2491334" y="1107288"/>
                  </a:lnTo>
                  <a:lnTo>
                    <a:pt x="2485179" y="1060823"/>
                  </a:lnTo>
                  <a:lnTo>
                    <a:pt x="2477337" y="1014911"/>
                  </a:lnTo>
                  <a:lnTo>
                    <a:pt x="2467841" y="969584"/>
                  </a:lnTo>
                  <a:lnTo>
                    <a:pt x="2456724" y="924875"/>
                  </a:lnTo>
                  <a:lnTo>
                    <a:pt x="2444017" y="880817"/>
                  </a:lnTo>
                  <a:lnTo>
                    <a:pt x="2429754" y="837441"/>
                  </a:lnTo>
                  <a:lnTo>
                    <a:pt x="2413966" y="794780"/>
                  </a:lnTo>
                  <a:lnTo>
                    <a:pt x="2396687" y="752867"/>
                  </a:lnTo>
                  <a:lnTo>
                    <a:pt x="2377948" y="711733"/>
                  </a:lnTo>
                  <a:lnTo>
                    <a:pt x="2357781" y="671412"/>
                  </a:lnTo>
                  <a:lnTo>
                    <a:pt x="2336219" y="631935"/>
                  </a:lnTo>
                  <a:lnTo>
                    <a:pt x="2313295" y="593335"/>
                  </a:lnTo>
                  <a:lnTo>
                    <a:pt x="2289041" y="555644"/>
                  </a:lnTo>
                  <a:lnTo>
                    <a:pt x="2263489" y="518895"/>
                  </a:lnTo>
                  <a:lnTo>
                    <a:pt x="2236672" y="483120"/>
                  </a:lnTo>
                  <a:lnTo>
                    <a:pt x="2208622" y="448351"/>
                  </a:lnTo>
                  <a:lnTo>
                    <a:pt x="2179371" y="414622"/>
                  </a:lnTo>
                  <a:lnTo>
                    <a:pt x="2148951" y="381963"/>
                  </a:lnTo>
                  <a:lnTo>
                    <a:pt x="2117396" y="350408"/>
                  </a:lnTo>
                  <a:lnTo>
                    <a:pt x="2084737" y="319988"/>
                  </a:lnTo>
                  <a:lnTo>
                    <a:pt x="2051008" y="290737"/>
                  </a:lnTo>
                  <a:lnTo>
                    <a:pt x="2016239" y="262687"/>
                  </a:lnTo>
                  <a:lnTo>
                    <a:pt x="1980464" y="235870"/>
                  </a:lnTo>
                  <a:lnTo>
                    <a:pt x="1943715" y="210318"/>
                  </a:lnTo>
                  <a:lnTo>
                    <a:pt x="1906024" y="186064"/>
                  </a:lnTo>
                  <a:lnTo>
                    <a:pt x="1867424" y="163140"/>
                  </a:lnTo>
                  <a:lnTo>
                    <a:pt x="1827947" y="141578"/>
                  </a:lnTo>
                  <a:lnTo>
                    <a:pt x="1787626" y="121411"/>
                  </a:lnTo>
                  <a:lnTo>
                    <a:pt x="1746492" y="102672"/>
                  </a:lnTo>
                  <a:lnTo>
                    <a:pt x="1704579" y="85393"/>
                  </a:lnTo>
                  <a:lnTo>
                    <a:pt x="1661918" y="69605"/>
                  </a:lnTo>
                  <a:lnTo>
                    <a:pt x="1618542" y="55342"/>
                  </a:lnTo>
                  <a:lnTo>
                    <a:pt x="1574484" y="42635"/>
                  </a:lnTo>
                  <a:lnTo>
                    <a:pt x="1529775" y="31518"/>
                  </a:lnTo>
                  <a:lnTo>
                    <a:pt x="1484448" y="22022"/>
                  </a:lnTo>
                  <a:lnTo>
                    <a:pt x="1438536" y="14180"/>
                  </a:lnTo>
                  <a:lnTo>
                    <a:pt x="1392071" y="8025"/>
                  </a:lnTo>
                  <a:lnTo>
                    <a:pt x="1345085" y="3588"/>
                  </a:lnTo>
                  <a:lnTo>
                    <a:pt x="1297610" y="902"/>
                  </a:lnTo>
                  <a:lnTo>
                    <a:pt x="12496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9050781" y="1808226"/>
            <a:ext cx="1684020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b="1" spc="-25" dirty="0">
                <a:solidFill>
                  <a:srgbClr val="252525"/>
                </a:solidFill>
                <a:latin typeface="Calibri"/>
                <a:cs typeface="Calibri"/>
              </a:rPr>
              <a:t>Телефоны</a:t>
            </a:r>
            <a:endParaRPr sz="20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dirty="0">
                <a:solidFill>
                  <a:srgbClr val="D21716"/>
                </a:solidFill>
                <a:latin typeface="Calibri"/>
                <a:cs typeface="Calibri"/>
              </a:rPr>
              <a:t>(843)</a:t>
            </a:r>
            <a:r>
              <a:rPr sz="2000" spc="-100" dirty="0">
                <a:solidFill>
                  <a:srgbClr val="D21716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21716"/>
                </a:solidFill>
                <a:latin typeface="Calibri"/>
                <a:cs typeface="Calibri"/>
              </a:rPr>
              <a:t>203-92-34</a:t>
            </a:r>
            <a:endParaRPr sz="20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dirty="0">
                <a:solidFill>
                  <a:srgbClr val="D21716"/>
                </a:solidFill>
                <a:latin typeface="Calibri"/>
                <a:cs typeface="Calibri"/>
              </a:rPr>
              <a:t>(843)</a:t>
            </a:r>
            <a:r>
              <a:rPr sz="2000" spc="-100" dirty="0">
                <a:solidFill>
                  <a:srgbClr val="D21716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21716"/>
                </a:solidFill>
                <a:latin typeface="Calibri"/>
                <a:cs typeface="Calibri"/>
              </a:rPr>
              <a:t>564-52-36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050781" y="3027121"/>
            <a:ext cx="168402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Факс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dirty="0">
                <a:solidFill>
                  <a:srgbClr val="D21716"/>
                </a:solidFill>
                <a:latin typeface="Calibri"/>
                <a:cs typeface="Calibri"/>
              </a:rPr>
              <a:t>(843)</a:t>
            </a:r>
            <a:r>
              <a:rPr sz="2000" spc="-75" dirty="0">
                <a:solidFill>
                  <a:srgbClr val="D21716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21716"/>
                </a:solidFill>
                <a:latin typeface="Calibri"/>
                <a:cs typeface="Calibri"/>
              </a:rPr>
              <a:t>564-52-36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ftr" sz="quarter" idx="5"/>
          </p:nvPr>
        </p:nvSpPr>
        <p:spPr>
          <a:xfrm>
            <a:off x="152400" y="6467839"/>
            <a:ext cx="6818580" cy="193643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>
              <a:spcBef>
                <a:spcPts val="190"/>
              </a:spcBef>
            </a:pPr>
            <a:r>
              <a:rPr lang="ru-RU" dirty="0" err="1">
                <a:solidFill>
                  <a:schemeClr val="tx1"/>
                </a:solidFill>
              </a:rPr>
              <a:t>Copyright</a:t>
            </a:r>
            <a:r>
              <a:rPr lang="ru-RU" dirty="0">
                <a:solidFill>
                  <a:schemeClr val="tx1"/>
                </a:solidFill>
              </a:rPr>
              <a:t> ©</a:t>
            </a:r>
            <a:r>
              <a:rPr lang="ru-RU" spc="-15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2021. </a:t>
            </a:r>
            <a:r>
              <a:rPr lang="ru-RU" spc="-5" dirty="0">
                <a:solidFill>
                  <a:schemeClr val="tx1"/>
                </a:solidFill>
              </a:rPr>
              <a:t>ГК</a:t>
            </a:r>
            <a:r>
              <a:rPr lang="ru-RU" spc="15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«ФИНИСТ». </a:t>
            </a:r>
            <a:r>
              <a:rPr lang="ru-RU" spc="-5" dirty="0">
                <a:solidFill>
                  <a:schemeClr val="tx1"/>
                </a:solidFill>
              </a:rPr>
              <a:t>Все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spc="-5" dirty="0">
                <a:solidFill>
                  <a:schemeClr val="tx1"/>
                </a:solidFill>
              </a:rPr>
              <a:t>права</a:t>
            </a:r>
            <a:r>
              <a:rPr lang="ru-RU" spc="10" dirty="0">
                <a:solidFill>
                  <a:schemeClr val="tx1"/>
                </a:solidFill>
              </a:rPr>
              <a:t> </a:t>
            </a:r>
            <a:r>
              <a:rPr lang="ru-RU" spc="-5" dirty="0">
                <a:solidFill>
                  <a:schemeClr val="tx1"/>
                </a:solidFill>
              </a:rPr>
              <a:t>защищены.</a:t>
            </a:r>
            <a:r>
              <a:rPr lang="ru-RU" spc="-15" dirty="0">
                <a:solidFill>
                  <a:schemeClr val="tx1"/>
                </a:solidFill>
              </a:rPr>
              <a:t> </a:t>
            </a:r>
            <a:endParaRPr lang="ru-RU" spc="-5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5029</TotalTime>
  <Words>1065</Words>
  <Application>Microsoft Office PowerPoint</Application>
  <PresentationFormat>Произвольный</PresentationFormat>
  <Paragraphs>235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ФИНИСТ Группа компаний</vt:lpstr>
      <vt:lpstr>Информация о компании</vt:lpstr>
      <vt:lpstr>Банки и компании, использующие ПО ГК «ФИНИСТ»</vt:lpstr>
      <vt:lpstr>Презентация PowerPoint</vt:lpstr>
      <vt:lpstr>АСУОР FINIST-OPERRISK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Благодарим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Dinar Bikkinin</dc:creator>
  <cp:lastModifiedBy>Лариса</cp:lastModifiedBy>
  <cp:revision>127</cp:revision>
  <dcterms:created xsi:type="dcterms:W3CDTF">2021-04-26T07:53:01Z</dcterms:created>
  <dcterms:modified xsi:type="dcterms:W3CDTF">2021-12-26T20:20:37Z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2019-12-24T00:00:00Z</vt:filetime>
  </property>
  <property fmtid="{D5CDD505-2E9C-101B-9397-08002B2CF9AE}" pid="3" name="Creator">
    <vt:lpwstr>Microsoft® PowerPoint® для Office 365</vt:lpwstr>
  </property>
  <property fmtid="{D5CDD505-2E9C-101B-9397-08002B2CF9AE}" pid="4" name="LastSaved">
    <vt:filetime>2021-04-26T00:00:00Z</vt:filetime>
  </property>
</Properties>
</file>