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27" r:id="rId3"/>
    <p:sldId id="328" r:id="rId4"/>
    <p:sldId id="314" r:id="rId5"/>
    <p:sldId id="337" r:id="rId6"/>
    <p:sldId id="333" r:id="rId7"/>
    <p:sldId id="330" r:id="rId8"/>
    <p:sldId id="304" r:id="rId9"/>
    <p:sldId id="310" r:id="rId10"/>
    <p:sldId id="315" r:id="rId11"/>
    <p:sldId id="305" r:id="rId12"/>
    <p:sldId id="308" r:id="rId13"/>
    <p:sldId id="307" r:id="rId14"/>
    <p:sldId id="329" r:id="rId15"/>
    <p:sldId id="318" r:id="rId16"/>
    <p:sldId id="326" r:id="rId17"/>
    <p:sldId id="319" r:id="rId18"/>
    <p:sldId id="316" r:id="rId19"/>
    <p:sldId id="325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79E2A"/>
    <a:srgbClr val="82C836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55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224141016463851"/>
          <c:y val="0"/>
          <c:w val="0.84582677165354414"/>
          <c:h val="0.824167932955748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Sovereign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105</c:v>
                </c:pt>
                <c:pt idx="1">
                  <c:v>5486</c:v>
                </c:pt>
                <c:pt idx="2" formatCode="#,##0">
                  <c:v>5534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Quasi &amp; Foreign Gonvt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1504</c:v>
                </c:pt>
                <c:pt idx="2">
                  <c:v>1189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Corporate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</c:v>
                </c:pt>
                <c:pt idx="1">
                  <c:v>3056</c:v>
                </c:pt>
                <c:pt idx="2">
                  <c:v>1953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Securitised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</c:v>
                </c:pt>
                <c:pt idx="1">
                  <c:v>6609</c:v>
                </c:pt>
                <c:pt idx="2">
                  <c:v>1887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Covered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Россия</c:v>
                </c:pt>
                <c:pt idx="1">
                  <c:v>US</c:v>
                </c:pt>
                <c:pt idx="2">
                  <c:v>Europe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0.5</c:v>
                </c:pt>
                <c:pt idx="1">
                  <c:v>67</c:v>
                </c:pt>
                <c:pt idx="2">
                  <c:v>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039360"/>
        <c:axId val="273040896"/>
      </c:barChart>
      <c:catAx>
        <c:axId val="2730393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3040896"/>
        <c:crosses val="autoZero"/>
        <c:auto val="1"/>
        <c:lblAlgn val="ctr"/>
        <c:lblOffset val="100"/>
        <c:noMultiLvlLbl val="0"/>
      </c:catAx>
      <c:valAx>
        <c:axId val="273040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3039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Лист1!$B$5:$I$6</c:f>
              <c:strCache>
                <c:ptCount val="5"/>
                <c:pt idx="0">
                  <c:v>ОФЗ-ГКО</c:v>
                </c:pt>
                <c:pt idx="1">
                  <c:v>Субфедеральные и муниципальные</c:v>
                </c:pt>
                <c:pt idx="2">
                  <c:v>Корпоративные</c:v>
                </c:pt>
                <c:pt idx="3">
                  <c:v>Облигации ипотечного агента</c:v>
                </c:pt>
                <c:pt idx="4">
                  <c:v>Облигации с ипотечным покрытием банка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105</c:v>
                </c:pt>
                <c:pt idx="1">
                  <c:v>12</c:v>
                </c:pt>
                <c:pt idx="2">
                  <c:v>135</c:v>
                </c:pt>
                <c:pt idx="3">
                  <c:v>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681344"/>
        <c:axId val="304683648"/>
      </c:barChart>
      <c:catAx>
        <c:axId val="304681344"/>
        <c:scaling>
          <c:orientation val="minMax"/>
        </c:scaling>
        <c:delete val="0"/>
        <c:axPos val="l"/>
        <c:majorTickMark val="out"/>
        <c:minorTickMark val="none"/>
        <c:tickLblPos val="nextTo"/>
        <c:crossAx val="304683648"/>
        <c:crosses val="autoZero"/>
        <c:auto val="1"/>
        <c:lblAlgn val="ctr"/>
        <c:lblOffset val="100"/>
        <c:noMultiLvlLbl val="0"/>
      </c:catAx>
      <c:valAx>
        <c:axId val="3046836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046813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Лист5!$B$3:$B$7</c:f>
              <c:strCache>
                <c:ptCount val="5"/>
                <c:pt idx="0">
                  <c:v>Ипотека</c:v>
                </c:pt>
                <c:pt idx="1">
                  <c:v>Автокредиты</c:v>
                </c:pt>
                <c:pt idx="2">
                  <c:v>МСП-кредит </c:v>
                </c:pt>
                <c:pt idx="3">
                  <c:v>Кредитные карты</c:v>
                </c:pt>
                <c:pt idx="4">
                  <c:v>Необеспеченный потребкредит</c:v>
                </c:pt>
              </c:strCache>
            </c:strRef>
          </c:cat>
          <c:val>
            <c:numRef>
              <c:f>Лист5!$C$3:$C$7</c:f>
              <c:numCache>
                <c:formatCode>General</c:formatCode>
                <c:ptCount val="5"/>
                <c:pt idx="0">
                  <c:v>2300</c:v>
                </c:pt>
                <c:pt idx="1">
                  <c:v>800</c:v>
                </c:pt>
                <c:pt idx="2">
                  <c:v>4300</c:v>
                </c:pt>
                <c:pt idx="3">
                  <c:v>700</c:v>
                </c:pt>
                <c:pt idx="4">
                  <c:v>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B32F1D-94BF-4DAA-849C-5E0FB4CF939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C9070-5C39-4EB5-A3CB-B0AC21ADDC7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 sz="1400" b="1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ПОТРЕБИТЕЛЬСКОЕ КРЕДИТОВАНИЕ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ru-RU" sz="1400" dirty="0" smtClean="0">
              <a:solidFill>
                <a:schemeClr val="tx1"/>
              </a:solidFill>
            </a:rPr>
            <a:t>Изменение кредитных продуктов потребительского и карточного кредитования</a:t>
          </a:r>
        </a:p>
        <a:p>
          <a:r>
            <a:rPr lang="ru-RU" sz="1400" dirty="0" smtClean="0">
              <a:solidFill>
                <a:schemeClr val="tx1"/>
              </a:solidFill>
            </a:rPr>
            <a:t>Изменение схем уступки требований по кредитным договорам</a:t>
          </a:r>
        </a:p>
      </dgm:t>
    </dgm:pt>
    <dgm:pt modelId="{D0E83CA4-E994-4DF6-A455-401CF1B5F6E4}" type="parTrans" cxnId="{C100863C-3E4E-4D3D-9ABD-BA5071092428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A591FC95-04F4-4BF3-A9D5-55CEA4C777EB}" type="sibTrans" cxnId="{C100863C-3E4E-4D3D-9ABD-BA5071092428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EB16C482-111D-4C9C-81C3-0DDBB9DAF34B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latin typeface="Century Gothic" pitchFamily="34" charset="0"/>
            </a:rPr>
            <a:t>Корпоративное кредитование</a:t>
          </a:r>
          <a:endParaRPr lang="en-US" sz="1400" dirty="0" smtClean="0">
            <a:latin typeface="Century Gothic" pitchFamily="34" charset="0"/>
          </a:endParaRPr>
        </a:p>
        <a:p>
          <a:endParaRPr lang="en-US" sz="1400" dirty="0" smtClean="0">
            <a:latin typeface="Century Gothic" pitchFamily="34" charset="0"/>
          </a:endParaRP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КОРПОРАТИВНОЕ КРЕДИТОВАНИЕ И ОБЕСПЕЧЕНИЕ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ru-RU" sz="1100" dirty="0" smtClean="0">
              <a:solidFill>
                <a:schemeClr val="tx1"/>
              </a:solidFill>
            </a:rPr>
            <a:t>Изменение договоров о залоге движимого имущества</a:t>
          </a:r>
        </a:p>
        <a:p>
          <a:r>
            <a:rPr lang="ru-RU" sz="1100" dirty="0" smtClean="0">
              <a:solidFill>
                <a:schemeClr val="tx1"/>
              </a:solidFill>
            </a:rPr>
            <a:t>Создание продуктов управления залогом </a:t>
          </a:r>
        </a:p>
        <a:p>
          <a:r>
            <a:rPr lang="ru-RU" sz="1100" dirty="0" smtClean="0">
              <a:solidFill>
                <a:schemeClr val="tx1"/>
              </a:solidFill>
            </a:rPr>
            <a:t>Создание продуктов, основанных на залоге банковского счета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chemeClr val="tx1"/>
              </a:solidFill>
            </a:rPr>
            <a:t>Организация взаимодействия с реестром залогов движимого имущества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chemeClr val="tx1"/>
              </a:solidFill>
            </a:rPr>
            <a:t>Возрождение рынка синдицированного кредита по российскому праву с привлечением управляющего залогом и новых способов обеспечения</a:t>
          </a:r>
          <a:endParaRPr lang="ru-RU" sz="1100" dirty="0" smtClean="0">
            <a:solidFill>
              <a:schemeClr val="tx1"/>
            </a:solidFill>
            <a:latin typeface="Century Gothic" pitchFamily="34" charset="0"/>
          </a:endParaRPr>
        </a:p>
        <a:p>
          <a:endParaRPr lang="ru-RU" sz="1400" dirty="0" smtClean="0">
            <a:solidFill>
              <a:schemeClr val="tx1"/>
            </a:solidFill>
            <a:latin typeface="Century Gothic" pitchFamily="34" charset="0"/>
          </a:endParaRP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Century Gothic" pitchFamily="34" charset="0"/>
          </a:endParaRPr>
        </a:p>
      </dgm:t>
    </dgm:pt>
    <dgm:pt modelId="{09125CE5-FF7D-4D74-B99D-B078B1E9411F}" type="parTrans" cxnId="{1FBFD295-D9C8-4F44-8B36-2247EE233B4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B007D0E8-C2DE-40AA-B46B-C9E402DD06DE}" type="sibTrans" cxnId="{1FBFD295-D9C8-4F44-8B36-2247EE233B4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7643D819-E104-4679-8552-1055A5A5A2F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ПЛАТЕЖНЫЕ УСЛУГИ</a:t>
          </a:r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r>
            <a:rPr lang="ru-RU" sz="1400" dirty="0" smtClean="0">
              <a:solidFill>
                <a:schemeClr val="tx1"/>
              </a:solidFill>
            </a:rPr>
            <a:t>Создание  продуктов на основе номинального счета</a:t>
          </a:r>
        </a:p>
        <a:p>
          <a:r>
            <a:rPr lang="ru-RU" sz="1400" dirty="0" smtClean="0">
              <a:solidFill>
                <a:schemeClr val="tx1"/>
              </a:solidFill>
            </a:rPr>
            <a:t>Создание продуктов на основе счета </a:t>
          </a:r>
          <a:r>
            <a:rPr lang="ru-RU" sz="1400" dirty="0" err="1" smtClean="0">
              <a:solidFill>
                <a:schemeClr val="tx1"/>
              </a:solidFill>
            </a:rPr>
            <a:t>эскроу</a:t>
          </a:r>
          <a:r>
            <a:rPr lang="ru-RU" sz="1400" dirty="0" smtClean="0">
              <a:solidFill>
                <a:schemeClr val="tx1"/>
              </a:solidFill>
            </a:rPr>
            <a:t>,</a:t>
          </a:r>
        </a:p>
        <a:p>
          <a:r>
            <a:rPr lang="ru-RU" sz="1400" dirty="0" smtClean="0">
              <a:solidFill>
                <a:schemeClr val="tx1"/>
              </a:solidFill>
            </a:rPr>
            <a:t>Организация взаимодействия с Единой информационной системой нотариата (в части реестра доверенностей и нотариальных действий)</a:t>
          </a:r>
          <a:endParaRPr lang="ru-RU" sz="1400" dirty="0">
            <a:solidFill>
              <a:schemeClr val="tx1"/>
            </a:solidFill>
            <a:latin typeface="Century Gothic" pitchFamily="34" charset="0"/>
          </a:endParaRPr>
        </a:p>
      </dgm:t>
    </dgm:pt>
    <dgm:pt modelId="{447E9D45-19A8-4932-975C-B1A18F85E28C}" type="parTrans" cxnId="{CFFA9800-482F-47A0-B8A7-70818ECD38C9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BD32DEEB-AB5E-42D3-8F01-949582F512A2}" type="sibTrans" cxnId="{CFFA9800-482F-47A0-B8A7-70818ECD38C9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1CE3BDDF-4E1C-4DEA-95A9-09EAEBC6CE8F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ИНВЕСТИЦИОННЫЙ БИЗНЕС И РЫНОК КАПИТАЛА:</a:t>
          </a:r>
        </a:p>
        <a:p>
          <a:r>
            <a:rPr lang="ru-RU" sz="1400" dirty="0" smtClean="0">
              <a:solidFill>
                <a:schemeClr val="tx1"/>
              </a:solidFill>
            </a:rPr>
            <a:t>Разработка продуктов на основе индивидуального инвестиционного счета </a:t>
          </a:r>
        </a:p>
        <a:p>
          <a:r>
            <a:rPr lang="ru-RU" sz="1400" dirty="0" smtClean="0">
              <a:solidFill>
                <a:srgbClr val="C00000"/>
              </a:solidFill>
            </a:rPr>
            <a:t>Запуск рынка локальной </a:t>
          </a:r>
          <a:r>
            <a:rPr lang="ru-RU" sz="1400" dirty="0" err="1" smtClean="0">
              <a:solidFill>
                <a:srgbClr val="C00000"/>
              </a:solidFill>
            </a:rPr>
            <a:t>секьюритизации</a:t>
          </a:r>
          <a:endParaRPr lang="ru-RU" sz="1400" dirty="0" smtClean="0">
            <a:solidFill>
              <a:srgbClr val="C00000"/>
            </a:solidFill>
          </a:endParaRPr>
        </a:p>
        <a:p>
          <a:r>
            <a:rPr lang="ru-RU" sz="1400" dirty="0" smtClean="0">
              <a:solidFill>
                <a:schemeClr val="tx1"/>
              </a:solidFill>
            </a:rPr>
            <a:t>Запуск рынка проектного финансирования </a:t>
          </a:r>
        </a:p>
        <a:p>
          <a:r>
            <a:rPr lang="ru-RU" sz="1400" dirty="0" smtClean="0">
              <a:solidFill>
                <a:schemeClr val="tx1"/>
              </a:solidFill>
            </a:rPr>
            <a:t>Создание рынка локальных банковских облигаций, обеспеченных залогом денежных требований и </a:t>
          </a:r>
          <a:r>
            <a:rPr lang="en-US" sz="1400" dirty="0" smtClean="0">
              <a:solidFill>
                <a:schemeClr val="tx1"/>
              </a:solidFill>
            </a:rPr>
            <a:t>CLN</a:t>
          </a:r>
          <a:endParaRPr lang="ru-RU" sz="1400" dirty="0">
            <a:solidFill>
              <a:schemeClr val="tx1"/>
            </a:solidFill>
            <a:latin typeface="Century Gothic" pitchFamily="34" charset="0"/>
          </a:endParaRPr>
        </a:p>
      </dgm:t>
    </dgm:pt>
    <dgm:pt modelId="{484A7262-6E31-412C-94F0-1C5866B000BD}" type="parTrans" cxnId="{1C8558FA-462D-484F-8D09-5AD44D129E0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048F3571-B5CC-4D5B-8832-BA0FA90C5CAA}" type="sibTrans" cxnId="{1C8558FA-462D-484F-8D09-5AD44D129E0A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BE15A932-C82D-464C-A3FE-79A3F03367C5}">
      <dgm:prSet phldrT="[Текст]" custT="1"/>
      <dgm:spPr>
        <a:solidFill>
          <a:srgbClr val="3C4559"/>
        </a:solidFill>
        <a:ln>
          <a:noFill/>
        </a:ln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Century Gothic" pitchFamily="34" charset="0"/>
            </a:rPr>
            <a:t>Внедрение принятых законов, создание на их основе  новых продуктов и схем финансирования, участие в разработке нормативных актов ЦБ</a:t>
          </a:r>
          <a:endParaRPr lang="ru-RU" sz="1400" b="1" dirty="0">
            <a:solidFill>
              <a:schemeClr val="bg1"/>
            </a:solidFill>
            <a:latin typeface="Century Gothic" pitchFamily="34" charset="0"/>
          </a:endParaRPr>
        </a:p>
      </dgm:t>
    </dgm:pt>
    <dgm:pt modelId="{FB52E637-443E-48BD-BDD5-784B43F19DAF}" type="sibTrans" cxnId="{DDF5642D-4AFD-4B9F-8CB9-705EDFFC75CB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AF14CED5-A199-4E3B-AA46-602E8674A26A}" type="parTrans" cxnId="{DDF5642D-4AFD-4B9F-8CB9-705EDFFC75CB}">
      <dgm:prSet/>
      <dgm:spPr/>
      <dgm:t>
        <a:bodyPr/>
        <a:lstStyle/>
        <a:p>
          <a:endParaRPr lang="ru-RU" sz="3200">
            <a:latin typeface="Century Gothic" pitchFamily="34" charset="0"/>
          </a:endParaRPr>
        </a:p>
      </dgm:t>
    </dgm:pt>
    <dgm:pt modelId="{C482F892-2CD7-4298-BD3E-129A42EFA701}" type="pres">
      <dgm:prSet presAssocID="{26B32F1D-94BF-4DAA-849C-5E0FB4CF939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AF95A0-7C64-444A-B0FB-CC92FE82B236}" type="pres">
      <dgm:prSet presAssocID="{26B32F1D-94BF-4DAA-849C-5E0FB4CF9394}" presName="matrix" presStyleCnt="0"/>
      <dgm:spPr/>
    </dgm:pt>
    <dgm:pt modelId="{983CC288-5D60-43ED-A262-418155D9B2B4}" type="pres">
      <dgm:prSet presAssocID="{26B32F1D-94BF-4DAA-849C-5E0FB4CF9394}" presName="tile1" presStyleLbl="node1" presStyleIdx="0" presStyleCnt="4"/>
      <dgm:spPr/>
      <dgm:t>
        <a:bodyPr/>
        <a:lstStyle/>
        <a:p>
          <a:endParaRPr lang="ru-RU"/>
        </a:p>
      </dgm:t>
    </dgm:pt>
    <dgm:pt modelId="{321EBA04-E466-4A8B-8205-5418A31048E7}" type="pres">
      <dgm:prSet presAssocID="{26B32F1D-94BF-4DAA-849C-5E0FB4CF939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D6192-1CF4-413F-8578-ACC44095793E}" type="pres">
      <dgm:prSet presAssocID="{26B32F1D-94BF-4DAA-849C-5E0FB4CF9394}" presName="tile2" presStyleLbl="node1" presStyleIdx="1" presStyleCnt="4" custLinFactNeighborX="304" custLinFactNeighborY="-1367"/>
      <dgm:spPr/>
      <dgm:t>
        <a:bodyPr/>
        <a:lstStyle/>
        <a:p>
          <a:endParaRPr lang="ru-RU"/>
        </a:p>
      </dgm:t>
    </dgm:pt>
    <dgm:pt modelId="{7EEF6A51-A683-4E55-BE94-B3F0CA73D4E1}" type="pres">
      <dgm:prSet presAssocID="{26B32F1D-94BF-4DAA-849C-5E0FB4CF939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FF5F0-1FA9-496A-A109-B3BABAAEC188}" type="pres">
      <dgm:prSet presAssocID="{26B32F1D-94BF-4DAA-849C-5E0FB4CF9394}" presName="tile3" presStyleLbl="node1" presStyleIdx="2" presStyleCnt="4"/>
      <dgm:spPr/>
      <dgm:t>
        <a:bodyPr/>
        <a:lstStyle/>
        <a:p>
          <a:endParaRPr lang="ru-RU"/>
        </a:p>
      </dgm:t>
    </dgm:pt>
    <dgm:pt modelId="{88C43596-37F0-4737-8613-01626C9CA3F7}" type="pres">
      <dgm:prSet presAssocID="{26B32F1D-94BF-4DAA-849C-5E0FB4CF939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94F0C-6C4F-4F10-A3C0-24F0C7EDC27F}" type="pres">
      <dgm:prSet presAssocID="{26B32F1D-94BF-4DAA-849C-5E0FB4CF9394}" presName="tile4" presStyleLbl="node1" presStyleIdx="3" presStyleCnt="4"/>
      <dgm:spPr/>
      <dgm:t>
        <a:bodyPr/>
        <a:lstStyle/>
        <a:p>
          <a:endParaRPr lang="ru-RU"/>
        </a:p>
      </dgm:t>
    </dgm:pt>
    <dgm:pt modelId="{BA699B7A-0923-4303-85F4-F9B68A0FD526}" type="pres">
      <dgm:prSet presAssocID="{26B32F1D-94BF-4DAA-849C-5E0FB4CF939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255D42-63FE-4D51-A654-E1FF00C04687}" type="pres">
      <dgm:prSet presAssocID="{26B32F1D-94BF-4DAA-849C-5E0FB4CF9394}" presName="centerTile" presStyleLbl="fgShp" presStyleIdx="0" presStyleCnt="1" custScaleX="193278" custScaleY="48192" custLinFactNeighborX="5602" custLinFactNeighborY="128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BD3F8F8-EAC3-4E22-9412-A4264A8830B3}" type="presOf" srcId="{26B32F1D-94BF-4DAA-849C-5E0FB4CF9394}" destId="{C482F892-2CD7-4298-BD3E-129A42EFA701}" srcOrd="0" destOrd="0" presId="urn:microsoft.com/office/officeart/2005/8/layout/matrix1"/>
    <dgm:cxn modelId="{DDF5642D-4AFD-4B9F-8CB9-705EDFFC75CB}" srcId="{26B32F1D-94BF-4DAA-849C-5E0FB4CF9394}" destId="{BE15A932-C82D-464C-A3FE-79A3F03367C5}" srcOrd="0" destOrd="0" parTransId="{AF14CED5-A199-4E3B-AA46-602E8674A26A}" sibTransId="{FB52E637-443E-48BD-BDD5-784B43F19DAF}"/>
    <dgm:cxn modelId="{F292742A-271E-4819-A102-2FA6CEE35350}" type="presOf" srcId="{EB16C482-111D-4C9C-81C3-0DDBB9DAF34B}" destId="{7EEF6A51-A683-4E55-BE94-B3F0CA73D4E1}" srcOrd="1" destOrd="0" presId="urn:microsoft.com/office/officeart/2005/8/layout/matrix1"/>
    <dgm:cxn modelId="{C100863C-3E4E-4D3D-9ABD-BA5071092428}" srcId="{BE15A932-C82D-464C-A3FE-79A3F03367C5}" destId="{1FEC9070-5C39-4EB5-A3CB-B0AC21ADDC7D}" srcOrd="0" destOrd="0" parTransId="{D0E83CA4-E994-4DF6-A455-401CF1B5F6E4}" sibTransId="{A591FC95-04F4-4BF3-A9D5-55CEA4C777EB}"/>
    <dgm:cxn modelId="{5B2AE90A-F064-4944-B565-0C041D36F501}" type="presOf" srcId="{EB16C482-111D-4C9C-81C3-0DDBB9DAF34B}" destId="{3EBD6192-1CF4-413F-8578-ACC44095793E}" srcOrd="0" destOrd="0" presId="urn:microsoft.com/office/officeart/2005/8/layout/matrix1"/>
    <dgm:cxn modelId="{6B0CE44C-E09F-49BE-A6D0-8471B10EF8CB}" type="presOf" srcId="{7643D819-E104-4679-8552-1055A5A5A2FE}" destId="{88C43596-37F0-4737-8613-01626C9CA3F7}" srcOrd="1" destOrd="0" presId="urn:microsoft.com/office/officeart/2005/8/layout/matrix1"/>
    <dgm:cxn modelId="{D0AA6483-8456-4959-95A0-5F68AFFF7E8E}" type="presOf" srcId="{7643D819-E104-4679-8552-1055A5A5A2FE}" destId="{A13FF5F0-1FA9-496A-A109-B3BABAAEC188}" srcOrd="0" destOrd="0" presId="urn:microsoft.com/office/officeart/2005/8/layout/matrix1"/>
    <dgm:cxn modelId="{CFFA9800-482F-47A0-B8A7-70818ECD38C9}" srcId="{BE15A932-C82D-464C-A3FE-79A3F03367C5}" destId="{7643D819-E104-4679-8552-1055A5A5A2FE}" srcOrd="2" destOrd="0" parTransId="{447E9D45-19A8-4932-975C-B1A18F85E28C}" sibTransId="{BD32DEEB-AB5E-42D3-8F01-949582F512A2}"/>
    <dgm:cxn modelId="{5490AE2B-C61C-49E0-87C6-30B156BBD291}" type="presOf" srcId="{1FEC9070-5C39-4EB5-A3CB-B0AC21ADDC7D}" destId="{321EBA04-E466-4A8B-8205-5418A31048E7}" srcOrd="1" destOrd="0" presId="urn:microsoft.com/office/officeart/2005/8/layout/matrix1"/>
    <dgm:cxn modelId="{1FBFD295-D9C8-4F44-8B36-2247EE233B4A}" srcId="{BE15A932-C82D-464C-A3FE-79A3F03367C5}" destId="{EB16C482-111D-4C9C-81C3-0DDBB9DAF34B}" srcOrd="1" destOrd="0" parTransId="{09125CE5-FF7D-4D74-B99D-B078B1E9411F}" sibTransId="{B007D0E8-C2DE-40AA-B46B-C9E402DD06DE}"/>
    <dgm:cxn modelId="{1C8558FA-462D-484F-8D09-5AD44D129E0A}" srcId="{BE15A932-C82D-464C-A3FE-79A3F03367C5}" destId="{1CE3BDDF-4E1C-4DEA-95A9-09EAEBC6CE8F}" srcOrd="3" destOrd="0" parTransId="{484A7262-6E31-412C-94F0-1C5866B000BD}" sibTransId="{048F3571-B5CC-4D5B-8832-BA0FA90C5CAA}"/>
    <dgm:cxn modelId="{83257767-3244-4015-AFD3-DA62422D000F}" type="presOf" srcId="{1CE3BDDF-4E1C-4DEA-95A9-09EAEBC6CE8F}" destId="{BA699B7A-0923-4303-85F4-F9B68A0FD526}" srcOrd="1" destOrd="0" presId="urn:microsoft.com/office/officeart/2005/8/layout/matrix1"/>
    <dgm:cxn modelId="{AB48C3B2-1125-4EEB-9DE8-B13478BB3718}" type="presOf" srcId="{1CE3BDDF-4E1C-4DEA-95A9-09EAEBC6CE8F}" destId="{E5594F0C-6C4F-4F10-A3C0-24F0C7EDC27F}" srcOrd="0" destOrd="0" presId="urn:microsoft.com/office/officeart/2005/8/layout/matrix1"/>
    <dgm:cxn modelId="{81BEDFC9-6504-46D8-B14B-B054B9EBE69E}" type="presOf" srcId="{1FEC9070-5C39-4EB5-A3CB-B0AC21ADDC7D}" destId="{983CC288-5D60-43ED-A262-418155D9B2B4}" srcOrd="0" destOrd="0" presId="urn:microsoft.com/office/officeart/2005/8/layout/matrix1"/>
    <dgm:cxn modelId="{2AE9E271-0496-4501-8E47-71845B8F06F0}" type="presOf" srcId="{BE15A932-C82D-464C-A3FE-79A3F03367C5}" destId="{89255D42-63FE-4D51-A654-E1FF00C04687}" srcOrd="0" destOrd="0" presId="urn:microsoft.com/office/officeart/2005/8/layout/matrix1"/>
    <dgm:cxn modelId="{B46ABE63-7DDB-49C8-824D-CB39704E4877}" type="presParOf" srcId="{C482F892-2CD7-4298-BD3E-129A42EFA701}" destId="{ACAF95A0-7C64-444A-B0FB-CC92FE82B236}" srcOrd="0" destOrd="0" presId="urn:microsoft.com/office/officeart/2005/8/layout/matrix1"/>
    <dgm:cxn modelId="{1D0E654F-0244-4001-9AD4-17E492879356}" type="presParOf" srcId="{ACAF95A0-7C64-444A-B0FB-CC92FE82B236}" destId="{983CC288-5D60-43ED-A262-418155D9B2B4}" srcOrd="0" destOrd="0" presId="urn:microsoft.com/office/officeart/2005/8/layout/matrix1"/>
    <dgm:cxn modelId="{01E10469-1C0D-43CB-81A7-AE694512C881}" type="presParOf" srcId="{ACAF95A0-7C64-444A-B0FB-CC92FE82B236}" destId="{321EBA04-E466-4A8B-8205-5418A31048E7}" srcOrd="1" destOrd="0" presId="urn:microsoft.com/office/officeart/2005/8/layout/matrix1"/>
    <dgm:cxn modelId="{E89A78F1-9C50-4830-AFF7-BF9B3D499F5A}" type="presParOf" srcId="{ACAF95A0-7C64-444A-B0FB-CC92FE82B236}" destId="{3EBD6192-1CF4-413F-8578-ACC44095793E}" srcOrd="2" destOrd="0" presId="urn:microsoft.com/office/officeart/2005/8/layout/matrix1"/>
    <dgm:cxn modelId="{9C188DB4-45A2-4B7E-83F3-C591505AFB85}" type="presParOf" srcId="{ACAF95A0-7C64-444A-B0FB-CC92FE82B236}" destId="{7EEF6A51-A683-4E55-BE94-B3F0CA73D4E1}" srcOrd="3" destOrd="0" presId="urn:microsoft.com/office/officeart/2005/8/layout/matrix1"/>
    <dgm:cxn modelId="{66421AE7-A847-4B92-8683-8C6B4FBED150}" type="presParOf" srcId="{ACAF95A0-7C64-444A-B0FB-CC92FE82B236}" destId="{A13FF5F0-1FA9-496A-A109-B3BABAAEC188}" srcOrd="4" destOrd="0" presId="urn:microsoft.com/office/officeart/2005/8/layout/matrix1"/>
    <dgm:cxn modelId="{DAC7DB5C-715E-4191-9C4B-7927B141683E}" type="presParOf" srcId="{ACAF95A0-7C64-444A-B0FB-CC92FE82B236}" destId="{88C43596-37F0-4737-8613-01626C9CA3F7}" srcOrd="5" destOrd="0" presId="urn:microsoft.com/office/officeart/2005/8/layout/matrix1"/>
    <dgm:cxn modelId="{65266E46-D408-40B9-85BD-DB043E0117DF}" type="presParOf" srcId="{ACAF95A0-7C64-444A-B0FB-CC92FE82B236}" destId="{E5594F0C-6C4F-4F10-A3C0-24F0C7EDC27F}" srcOrd="6" destOrd="0" presId="urn:microsoft.com/office/officeart/2005/8/layout/matrix1"/>
    <dgm:cxn modelId="{C807934D-0B3E-4749-BCF2-04D8782A3257}" type="presParOf" srcId="{ACAF95A0-7C64-444A-B0FB-CC92FE82B236}" destId="{BA699B7A-0923-4303-85F4-F9B68A0FD526}" srcOrd="7" destOrd="0" presId="urn:microsoft.com/office/officeart/2005/8/layout/matrix1"/>
    <dgm:cxn modelId="{FB016739-21FC-40F6-89F6-A1B4C0BC3DA1}" type="presParOf" srcId="{C482F892-2CD7-4298-BD3E-129A42EFA701}" destId="{89255D42-63FE-4D51-A654-E1FF00C04687}" srcOrd="1" destOrd="0" presId="urn:microsoft.com/office/officeart/2005/8/layout/matrix1"/>
  </dgm:cxnLst>
  <dgm:bg>
    <a:solidFill>
      <a:schemeClr val="bg1">
        <a:lumMod val="9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C05CE2-188E-4C8C-98C8-343F014B1A0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1C8E44E-55EC-45A6-A4E9-332813BE69A8}">
      <dgm:prSet phldrT="[Текст]" custT="1"/>
      <dgm:spPr/>
      <dgm:t>
        <a:bodyPr/>
        <a:lstStyle/>
        <a:p>
          <a:pPr algn="r"/>
          <a:r>
            <a:rPr lang="ru-RU" sz="1050" dirty="0" smtClean="0"/>
            <a:t>Принятие закона о </a:t>
          </a:r>
          <a:r>
            <a:rPr lang="ru-RU" sz="1050" dirty="0" err="1" smtClean="0"/>
            <a:t>секьюритизации</a:t>
          </a:r>
          <a:endParaRPr lang="ru-RU" sz="1050" dirty="0"/>
        </a:p>
      </dgm:t>
    </dgm:pt>
    <dgm:pt modelId="{7C1A9F49-4D88-4312-872A-EFFB18F0C628}" type="parTrans" cxnId="{1CF39B18-FE5C-4AFF-8E5B-385F2670593A}">
      <dgm:prSet/>
      <dgm:spPr/>
      <dgm:t>
        <a:bodyPr/>
        <a:lstStyle/>
        <a:p>
          <a:endParaRPr lang="ru-RU"/>
        </a:p>
      </dgm:t>
    </dgm:pt>
    <dgm:pt modelId="{B6403878-AC86-4ABA-B6CE-B9BED9E11E75}" type="sibTrans" cxnId="{1CF39B18-FE5C-4AFF-8E5B-385F2670593A}">
      <dgm:prSet/>
      <dgm:spPr/>
      <dgm:t>
        <a:bodyPr/>
        <a:lstStyle/>
        <a:p>
          <a:endParaRPr lang="ru-RU"/>
        </a:p>
      </dgm:t>
    </dgm:pt>
    <dgm:pt modelId="{7EF61FF7-EE4B-4FA5-99D8-E9AC2A661F83}">
      <dgm:prSet phldrT="[Текст]" custT="1"/>
      <dgm:spPr/>
      <dgm:t>
        <a:bodyPr/>
        <a:lstStyle/>
        <a:p>
          <a:r>
            <a:rPr lang="ru-RU" sz="1100" dirty="0" smtClean="0"/>
            <a:t>Разработка нормативных актов Банка России</a:t>
          </a:r>
          <a:endParaRPr lang="ru-RU" sz="1100" dirty="0"/>
        </a:p>
      </dgm:t>
    </dgm:pt>
    <dgm:pt modelId="{00CFE975-A2CD-43C9-84BF-CBE0152BCFFB}" type="parTrans" cxnId="{B05D36B9-33CF-4B02-8CE4-EA4E24BB5DEC}">
      <dgm:prSet/>
      <dgm:spPr/>
      <dgm:t>
        <a:bodyPr/>
        <a:lstStyle/>
        <a:p>
          <a:endParaRPr lang="ru-RU"/>
        </a:p>
      </dgm:t>
    </dgm:pt>
    <dgm:pt modelId="{699E6150-BE33-4302-9814-005ACA6340A7}" type="sibTrans" cxnId="{B05D36B9-33CF-4B02-8CE4-EA4E24BB5DEC}">
      <dgm:prSet/>
      <dgm:spPr/>
      <dgm:t>
        <a:bodyPr/>
        <a:lstStyle/>
        <a:p>
          <a:endParaRPr lang="ru-RU"/>
        </a:p>
      </dgm:t>
    </dgm:pt>
    <dgm:pt modelId="{2F956246-A08F-41FC-AFC6-531C684A09F8}">
      <dgm:prSet phldrT="[Текст]" custT="1"/>
      <dgm:spPr/>
      <dgm:t>
        <a:bodyPr/>
        <a:lstStyle/>
        <a:p>
          <a:r>
            <a:rPr lang="ru-RU" sz="1050" dirty="0" smtClean="0"/>
            <a:t>Внедрение рыночного стандарта высококачественных сделок</a:t>
          </a:r>
          <a:endParaRPr lang="ru-RU" sz="1050" dirty="0"/>
        </a:p>
      </dgm:t>
    </dgm:pt>
    <dgm:pt modelId="{6BC91D59-2ED0-4644-B459-D03A803393BE}" type="parTrans" cxnId="{5F4F8CFB-3DBC-4406-A932-54FD4554D2FC}">
      <dgm:prSet/>
      <dgm:spPr/>
      <dgm:t>
        <a:bodyPr/>
        <a:lstStyle/>
        <a:p>
          <a:endParaRPr lang="ru-RU"/>
        </a:p>
      </dgm:t>
    </dgm:pt>
    <dgm:pt modelId="{CCA11176-E493-4DD9-8BA6-D801526EF904}" type="sibTrans" cxnId="{5F4F8CFB-3DBC-4406-A932-54FD4554D2FC}">
      <dgm:prSet/>
      <dgm:spPr/>
      <dgm:t>
        <a:bodyPr/>
        <a:lstStyle/>
        <a:p>
          <a:endParaRPr lang="ru-RU"/>
        </a:p>
      </dgm:t>
    </dgm:pt>
    <dgm:pt modelId="{1B0D014B-5E44-4695-973A-990827C621AC}">
      <dgm:prSet phldrT="[Текст]" custT="1"/>
      <dgm:spPr/>
      <dgm:t>
        <a:bodyPr/>
        <a:lstStyle/>
        <a:p>
          <a:r>
            <a:rPr lang="ru-RU" sz="1100" dirty="0" smtClean="0"/>
            <a:t>Развитие национальной индустрии рейтинговых агентств</a:t>
          </a:r>
          <a:endParaRPr lang="ru-RU" sz="1100" dirty="0"/>
        </a:p>
      </dgm:t>
    </dgm:pt>
    <dgm:pt modelId="{838E8F24-E99A-4A0B-8BA5-E10084FFEFAC}" type="parTrans" cxnId="{E4DBD930-9068-4E4A-831B-B282EA95F128}">
      <dgm:prSet/>
      <dgm:spPr/>
      <dgm:t>
        <a:bodyPr/>
        <a:lstStyle/>
        <a:p>
          <a:endParaRPr lang="ru-RU"/>
        </a:p>
      </dgm:t>
    </dgm:pt>
    <dgm:pt modelId="{683A0D2E-C3A5-459B-A0EF-FEC314B3CE80}" type="sibTrans" cxnId="{E4DBD930-9068-4E4A-831B-B282EA95F128}">
      <dgm:prSet/>
      <dgm:spPr/>
      <dgm:t>
        <a:bodyPr/>
        <a:lstStyle/>
        <a:p>
          <a:endParaRPr lang="ru-RU"/>
        </a:p>
      </dgm:t>
    </dgm:pt>
    <dgm:pt modelId="{5F29EB2C-C2B4-47D0-AC8A-8BC8FE9141C5}" type="pres">
      <dgm:prSet presAssocID="{A0C05CE2-188E-4C8C-98C8-343F014B1A06}" presName="arrowDiagram" presStyleCnt="0">
        <dgm:presLayoutVars>
          <dgm:chMax val="5"/>
          <dgm:dir/>
          <dgm:resizeHandles val="exact"/>
        </dgm:presLayoutVars>
      </dgm:prSet>
      <dgm:spPr/>
    </dgm:pt>
    <dgm:pt modelId="{5DA2055C-10F5-43F8-AA9E-7B7984668DA0}" type="pres">
      <dgm:prSet presAssocID="{A0C05CE2-188E-4C8C-98C8-343F014B1A06}" presName="arrow" presStyleLbl="bgShp" presStyleIdx="0" presStyleCnt="1" custLinFactNeighborX="-2883" custLinFactNeighborY="2973"/>
      <dgm:spPr>
        <a:solidFill>
          <a:srgbClr val="679E2A"/>
        </a:solidFill>
      </dgm:spPr>
    </dgm:pt>
    <dgm:pt modelId="{944BB321-94CE-4BB2-9398-933CE93BDA0C}" type="pres">
      <dgm:prSet presAssocID="{A0C05CE2-188E-4C8C-98C8-343F014B1A06}" presName="arrowDiagram4" presStyleCnt="0"/>
      <dgm:spPr/>
    </dgm:pt>
    <dgm:pt modelId="{7D17C26E-3026-4B42-86B1-9EE37BE398EB}" type="pres">
      <dgm:prSet presAssocID="{D1C8E44E-55EC-45A6-A4E9-332813BE69A8}" presName="bullet4a" presStyleLbl="node1" presStyleIdx="0" presStyleCnt="4"/>
      <dgm:spPr/>
    </dgm:pt>
    <dgm:pt modelId="{B84CC8DD-C781-4986-A0F6-A9A62F8DC9B5}" type="pres">
      <dgm:prSet presAssocID="{D1C8E44E-55EC-45A6-A4E9-332813BE69A8}" presName="textBox4a" presStyleLbl="revTx" presStyleIdx="0" presStyleCnt="4" custScaleX="332485" custLinFactNeighborX="42639" custLinFactNeighborY="1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F9998-42F5-4780-8416-8F19E1531549}" type="pres">
      <dgm:prSet presAssocID="{7EF61FF7-EE4B-4FA5-99D8-E9AC2A661F83}" presName="bullet4b" presStyleLbl="node1" presStyleIdx="1" presStyleCnt="4"/>
      <dgm:spPr/>
    </dgm:pt>
    <dgm:pt modelId="{14782CA8-260E-4534-8BD9-FDC8FBAEF3C7}" type="pres">
      <dgm:prSet presAssocID="{7EF61FF7-EE4B-4FA5-99D8-E9AC2A661F83}" presName="textBox4b" presStyleLbl="revTx" presStyleIdx="1" presStyleCnt="4" custLinFactNeighborX="-2857" custLinFactNeighborY="9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FDB3B-5D62-4FE9-A1EF-DB88FE0C6FE5}" type="pres">
      <dgm:prSet presAssocID="{2F956246-A08F-41FC-AFC6-531C684A09F8}" presName="bullet4c" presStyleLbl="node1" presStyleIdx="2" presStyleCnt="4"/>
      <dgm:spPr/>
    </dgm:pt>
    <dgm:pt modelId="{E6E193AB-8D99-49C5-AB77-F7D4F3A98C30}" type="pres">
      <dgm:prSet presAssocID="{2F956246-A08F-41FC-AFC6-531C684A09F8}" presName="textBox4c" presStyleLbl="revTx" presStyleIdx="2" presStyleCnt="4" custScaleX="130953" custLinFactNeighborX="10083" custLinFactNeighborY="22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D2AE7-419F-4772-884A-D75919F474A1}" type="pres">
      <dgm:prSet presAssocID="{1B0D014B-5E44-4695-973A-990827C621AC}" presName="bullet4d" presStyleLbl="node1" presStyleIdx="3" presStyleCnt="4"/>
      <dgm:spPr/>
    </dgm:pt>
    <dgm:pt modelId="{49BBDA7F-2870-4C79-95BB-226C87E3DC41}" type="pres">
      <dgm:prSet presAssocID="{1B0D014B-5E44-4695-973A-990827C621AC}" presName="textBox4d" presStyleLbl="revTx" presStyleIdx="3" presStyleCnt="4" custLinFactNeighborX="2235" custLinFactNeighborY="7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4F8CFB-3DBC-4406-A932-54FD4554D2FC}" srcId="{A0C05CE2-188E-4C8C-98C8-343F014B1A06}" destId="{2F956246-A08F-41FC-AFC6-531C684A09F8}" srcOrd="2" destOrd="0" parTransId="{6BC91D59-2ED0-4644-B459-D03A803393BE}" sibTransId="{CCA11176-E493-4DD9-8BA6-D801526EF904}"/>
    <dgm:cxn modelId="{268ECF77-A8D2-4E4B-92F7-89C06A500826}" type="presOf" srcId="{7EF61FF7-EE4B-4FA5-99D8-E9AC2A661F83}" destId="{14782CA8-260E-4534-8BD9-FDC8FBAEF3C7}" srcOrd="0" destOrd="0" presId="urn:microsoft.com/office/officeart/2005/8/layout/arrow2"/>
    <dgm:cxn modelId="{A464A9BF-4383-44E7-80B8-67EC59651CAC}" type="presOf" srcId="{2F956246-A08F-41FC-AFC6-531C684A09F8}" destId="{E6E193AB-8D99-49C5-AB77-F7D4F3A98C30}" srcOrd="0" destOrd="0" presId="urn:microsoft.com/office/officeart/2005/8/layout/arrow2"/>
    <dgm:cxn modelId="{699912A0-A607-4C86-817F-99502AC2BE8A}" type="presOf" srcId="{D1C8E44E-55EC-45A6-A4E9-332813BE69A8}" destId="{B84CC8DD-C781-4986-A0F6-A9A62F8DC9B5}" srcOrd="0" destOrd="0" presId="urn:microsoft.com/office/officeart/2005/8/layout/arrow2"/>
    <dgm:cxn modelId="{B05D36B9-33CF-4B02-8CE4-EA4E24BB5DEC}" srcId="{A0C05CE2-188E-4C8C-98C8-343F014B1A06}" destId="{7EF61FF7-EE4B-4FA5-99D8-E9AC2A661F83}" srcOrd="1" destOrd="0" parTransId="{00CFE975-A2CD-43C9-84BF-CBE0152BCFFB}" sibTransId="{699E6150-BE33-4302-9814-005ACA6340A7}"/>
    <dgm:cxn modelId="{1CF39B18-FE5C-4AFF-8E5B-385F2670593A}" srcId="{A0C05CE2-188E-4C8C-98C8-343F014B1A06}" destId="{D1C8E44E-55EC-45A6-A4E9-332813BE69A8}" srcOrd="0" destOrd="0" parTransId="{7C1A9F49-4D88-4312-872A-EFFB18F0C628}" sibTransId="{B6403878-AC86-4ABA-B6CE-B9BED9E11E75}"/>
    <dgm:cxn modelId="{FF62AD07-A8A1-42F0-9929-EB814D035E3E}" type="presOf" srcId="{1B0D014B-5E44-4695-973A-990827C621AC}" destId="{49BBDA7F-2870-4C79-95BB-226C87E3DC41}" srcOrd="0" destOrd="0" presId="urn:microsoft.com/office/officeart/2005/8/layout/arrow2"/>
    <dgm:cxn modelId="{D630C3E7-C11B-4ADE-ADF1-F059E1EF7245}" type="presOf" srcId="{A0C05CE2-188E-4C8C-98C8-343F014B1A06}" destId="{5F29EB2C-C2B4-47D0-AC8A-8BC8FE9141C5}" srcOrd="0" destOrd="0" presId="urn:microsoft.com/office/officeart/2005/8/layout/arrow2"/>
    <dgm:cxn modelId="{E4DBD930-9068-4E4A-831B-B282EA95F128}" srcId="{A0C05CE2-188E-4C8C-98C8-343F014B1A06}" destId="{1B0D014B-5E44-4695-973A-990827C621AC}" srcOrd="3" destOrd="0" parTransId="{838E8F24-E99A-4A0B-8BA5-E10084FFEFAC}" sibTransId="{683A0D2E-C3A5-459B-A0EF-FEC314B3CE80}"/>
    <dgm:cxn modelId="{6C32587E-8223-4CC2-BDB8-84A66EA46AB1}" type="presParOf" srcId="{5F29EB2C-C2B4-47D0-AC8A-8BC8FE9141C5}" destId="{5DA2055C-10F5-43F8-AA9E-7B7984668DA0}" srcOrd="0" destOrd="0" presId="urn:microsoft.com/office/officeart/2005/8/layout/arrow2"/>
    <dgm:cxn modelId="{14E6B24B-B950-4F28-AAB4-AFFE149D472A}" type="presParOf" srcId="{5F29EB2C-C2B4-47D0-AC8A-8BC8FE9141C5}" destId="{944BB321-94CE-4BB2-9398-933CE93BDA0C}" srcOrd="1" destOrd="0" presId="urn:microsoft.com/office/officeart/2005/8/layout/arrow2"/>
    <dgm:cxn modelId="{7211E349-AF0E-4B87-92BC-495F149A134A}" type="presParOf" srcId="{944BB321-94CE-4BB2-9398-933CE93BDA0C}" destId="{7D17C26E-3026-4B42-86B1-9EE37BE398EB}" srcOrd="0" destOrd="0" presId="urn:microsoft.com/office/officeart/2005/8/layout/arrow2"/>
    <dgm:cxn modelId="{5B1511B0-E4EA-49C0-AEDA-F38B2FB4DCC7}" type="presParOf" srcId="{944BB321-94CE-4BB2-9398-933CE93BDA0C}" destId="{B84CC8DD-C781-4986-A0F6-A9A62F8DC9B5}" srcOrd="1" destOrd="0" presId="urn:microsoft.com/office/officeart/2005/8/layout/arrow2"/>
    <dgm:cxn modelId="{E5505B35-66A3-4EE7-A690-CB6EDC6FB30A}" type="presParOf" srcId="{944BB321-94CE-4BB2-9398-933CE93BDA0C}" destId="{FA4F9998-42F5-4780-8416-8F19E1531549}" srcOrd="2" destOrd="0" presId="urn:microsoft.com/office/officeart/2005/8/layout/arrow2"/>
    <dgm:cxn modelId="{EA5341DB-C598-449A-9A3D-4A7092FFD7BF}" type="presParOf" srcId="{944BB321-94CE-4BB2-9398-933CE93BDA0C}" destId="{14782CA8-260E-4534-8BD9-FDC8FBAEF3C7}" srcOrd="3" destOrd="0" presId="urn:microsoft.com/office/officeart/2005/8/layout/arrow2"/>
    <dgm:cxn modelId="{F872EEB5-87E0-4542-8BDE-3983D188619D}" type="presParOf" srcId="{944BB321-94CE-4BB2-9398-933CE93BDA0C}" destId="{2B6FDB3B-5D62-4FE9-A1EF-DB88FE0C6FE5}" srcOrd="4" destOrd="0" presId="urn:microsoft.com/office/officeart/2005/8/layout/arrow2"/>
    <dgm:cxn modelId="{D40C2DEE-544E-4988-B0ED-F3A3ED8F4D77}" type="presParOf" srcId="{944BB321-94CE-4BB2-9398-933CE93BDA0C}" destId="{E6E193AB-8D99-49C5-AB77-F7D4F3A98C30}" srcOrd="5" destOrd="0" presId="urn:microsoft.com/office/officeart/2005/8/layout/arrow2"/>
    <dgm:cxn modelId="{95EC8FCD-C51D-4DD4-920D-90E87FA8E234}" type="presParOf" srcId="{944BB321-94CE-4BB2-9398-933CE93BDA0C}" destId="{A03D2AE7-419F-4772-884A-D75919F474A1}" srcOrd="6" destOrd="0" presId="urn:microsoft.com/office/officeart/2005/8/layout/arrow2"/>
    <dgm:cxn modelId="{79D83000-ECF1-4834-B570-06FB3A5D36F3}" type="presParOf" srcId="{944BB321-94CE-4BB2-9398-933CE93BDA0C}" destId="{49BBDA7F-2870-4C79-95BB-226C87E3DC4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/>
            <a:t>Подзаконные акты;</a:t>
          </a:r>
        </a:p>
        <a:p>
          <a:r>
            <a:rPr lang="ru-RU" sz="1400" dirty="0" smtClean="0"/>
            <a:t>Правовые позиции судов</a:t>
          </a:r>
          <a:endParaRPr lang="ru-RU" sz="1400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dirty="0" smtClean="0"/>
            <a:t>Закон</a:t>
          </a:r>
          <a:endParaRPr lang="ru-RU" sz="1400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1CE46616-58C8-4F67-8A5C-BC2652A1CF8E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2418F812-BE17-480A-9C7E-7811D125B24B}" type="pres">
      <dgm:prSet presAssocID="{FBCBBCF6-A501-43CA-94EE-222918061888}" presName="Name8" presStyleCnt="0"/>
      <dgm:spPr/>
    </dgm:pt>
    <dgm:pt modelId="{772E3145-5298-4B7F-8A53-3BF8ADD0C708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0D9E3-BB6C-43A1-845E-F9EFC28AA6CB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BDC8-C868-4958-9863-5435222B59AC}" type="pres">
      <dgm:prSet presAssocID="{A8F61088-B15D-4F04-8AF7-5E9D2DBAA24F}" presName="Name8" presStyleCnt="0"/>
      <dgm:spPr/>
    </dgm:pt>
    <dgm:pt modelId="{27095A6B-C0A8-487A-8ABC-9F5D5EFA4C72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6AA75-2DEB-4D6C-8F45-B88D3870B9CA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20BDA-EAC3-468C-9BB0-672D267D500A}" type="pres">
      <dgm:prSet presAssocID="{5F49F24D-4B3E-4063-9B64-065CEAC1C3FF}" presName="Name8" presStyleCnt="0"/>
      <dgm:spPr/>
    </dgm:pt>
    <dgm:pt modelId="{A6E7933A-6210-4020-B1ED-4B219C31A58F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0AB90-E44E-4BE4-B169-F0621E587FEC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3A60B1-DA31-4615-A790-980DBFFFBB8F}" type="presOf" srcId="{5F49F24D-4B3E-4063-9B64-065CEAC1C3FF}" destId="{1B40AB90-E44E-4BE4-B169-F0621E587FEC}" srcOrd="1" destOrd="0" presId="urn:microsoft.com/office/officeart/2005/8/layout/pyramid1"/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5C47A7BA-51E1-4466-880B-FABFAD395C4D}" type="presOf" srcId="{5F49F24D-4B3E-4063-9B64-065CEAC1C3FF}" destId="{A6E7933A-6210-4020-B1ED-4B219C31A58F}" srcOrd="0" destOrd="0" presId="urn:microsoft.com/office/officeart/2005/8/layout/pyramid1"/>
    <dgm:cxn modelId="{6AA1C772-B3F6-4725-B2A4-2F67A475BD16}" type="presOf" srcId="{A8F61088-B15D-4F04-8AF7-5E9D2DBAA24F}" destId="{A006AA75-2DEB-4D6C-8F45-B88D3870B9CA}" srcOrd="1" destOrd="0" presId="urn:microsoft.com/office/officeart/2005/8/layout/pyramid1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3AA4494F-E0F7-4C5E-ACCC-A7116ECCC143}" type="presOf" srcId="{FBCBBCF6-A501-43CA-94EE-222918061888}" destId="{772E3145-5298-4B7F-8A53-3BF8ADD0C708}" srcOrd="0" destOrd="0" presId="urn:microsoft.com/office/officeart/2005/8/layout/pyramid1"/>
    <dgm:cxn modelId="{1667B6EB-D873-4EEC-84DD-9F652625457A}" type="presOf" srcId="{761EFFA4-7C82-4892-B824-4350EAFE4F76}" destId="{1CE46616-58C8-4F67-8A5C-BC2652A1CF8E}" srcOrd="0" destOrd="0" presId="urn:microsoft.com/office/officeart/2005/8/layout/pyramid1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D518DF89-5886-45A3-900B-72EDCC35CA21}" type="presOf" srcId="{FBCBBCF6-A501-43CA-94EE-222918061888}" destId="{7880D9E3-BB6C-43A1-845E-F9EFC28AA6CB}" srcOrd="1" destOrd="0" presId="urn:microsoft.com/office/officeart/2005/8/layout/pyramid1"/>
    <dgm:cxn modelId="{4AB205B8-E399-4FC4-82F7-6BCF5D74116B}" type="presOf" srcId="{A8F61088-B15D-4F04-8AF7-5E9D2DBAA24F}" destId="{27095A6B-C0A8-487A-8ABC-9F5D5EFA4C72}" srcOrd="0" destOrd="0" presId="urn:microsoft.com/office/officeart/2005/8/layout/pyramid1"/>
    <dgm:cxn modelId="{674307F1-A5D8-4052-97B8-2520E5D869C5}" type="presParOf" srcId="{1CE46616-58C8-4F67-8A5C-BC2652A1CF8E}" destId="{2418F812-BE17-480A-9C7E-7811D125B24B}" srcOrd="0" destOrd="0" presId="urn:microsoft.com/office/officeart/2005/8/layout/pyramid1"/>
    <dgm:cxn modelId="{C22EF885-11E7-49E0-A9C7-021C19921ED0}" type="presParOf" srcId="{2418F812-BE17-480A-9C7E-7811D125B24B}" destId="{772E3145-5298-4B7F-8A53-3BF8ADD0C708}" srcOrd="0" destOrd="0" presId="urn:microsoft.com/office/officeart/2005/8/layout/pyramid1"/>
    <dgm:cxn modelId="{0261C46D-AC03-455E-84F6-76071033FA6A}" type="presParOf" srcId="{2418F812-BE17-480A-9C7E-7811D125B24B}" destId="{7880D9E3-BB6C-43A1-845E-F9EFC28AA6CB}" srcOrd="1" destOrd="0" presId="urn:microsoft.com/office/officeart/2005/8/layout/pyramid1"/>
    <dgm:cxn modelId="{5AE7953D-30ED-4BB0-B9BF-66E8325CE077}" type="presParOf" srcId="{1CE46616-58C8-4F67-8A5C-BC2652A1CF8E}" destId="{2E3FBDC8-C868-4958-9863-5435222B59AC}" srcOrd="1" destOrd="0" presId="urn:microsoft.com/office/officeart/2005/8/layout/pyramid1"/>
    <dgm:cxn modelId="{8F005990-CC8A-4890-89AF-097DE1DEDA97}" type="presParOf" srcId="{2E3FBDC8-C868-4958-9863-5435222B59AC}" destId="{27095A6B-C0A8-487A-8ABC-9F5D5EFA4C72}" srcOrd="0" destOrd="0" presId="urn:microsoft.com/office/officeart/2005/8/layout/pyramid1"/>
    <dgm:cxn modelId="{0709AB74-5037-47D6-A98F-347DCD45617B}" type="presParOf" srcId="{2E3FBDC8-C868-4958-9863-5435222B59AC}" destId="{A006AA75-2DEB-4D6C-8F45-B88D3870B9CA}" srcOrd="1" destOrd="0" presId="urn:microsoft.com/office/officeart/2005/8/layout/pyramid1"/>
    <dgm:cxn modelId="{4933DA55-F6F5-492F-A628-F9E536AF2EF3}" type="presParOf" srcId="{1CE46616-58C8-4F67-8A5C-BC2652A1CF8E}" destId="{AC320BDA-EAC3-468C-9BB0-672D267D500A}" srcOrd="2" destOrd="0" presId="urn:microsoft.com/office/officeart/2005/8/layout/pyramid1"/>
    <dgm:cxn modelId="{23375FD3-8365-41A8-B333-0229BC1008EC}" type="presParOf" srcId="{AC320BDA-EAC3-468C-9BB0-672D267D500A}" destId="{A6E7933A-6210-4020-B1ED-4B219C31A58F}" srcOrd="0" destOrd="0" presId="urn:microsoft.com/office/officeart/2005/8/layout/pyramid1"/>
    <dgm:cxn modelId="{F708D704-B526-4191-A0D0-F59529130F75}" type="presParOf" srcId="{AC320BDA-EAC3-468C-9BB0-672D267D500A}" destId="{1B40AB90-E44E-4BE4-B169-F0621E587FE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1EFFA4-7C82-4892-B824-4350EAFE4F76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FBCBBCF6-A501-43CA-94EE-22291806188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Стандартный договор</a:t>
          </a:r>
          <a:endParaRPr lang="ru-RU" dirty="0"/>
        </a:p>
      </dgm:t>
    </dgm:pt>
    <dgm:pt modelId="{EBFB78AE-0AC0-4E6C-9AF2-4FE695852364}" type="parTrans" cxnId="{B9B8B195-9610-49D5-BBF5-EC9163DC7A6D}">
      <dgm:prSet/>
      <dgm:spPr/>
      <dgm:t>
        <a:bodyPr/>
        <a:lstStyle/>
        <a:p>
          <a:endParaRPr lang="ru-RU"/>
        </a:p>
      </dgm:t>
    </dgm:pt>
    <dgm:pt modelId="{69D180CE-94A3-47D5-8B63-AD273EAAB1AD}" type="sibTrans" cxnId="{B9B8B195-9610-49D5-BBF5-EC9163DC7A6D}">
      <dgm:prSet/>
      <dgm:spPr/>
      <dgm:t>
        <a:bodyPr/>
        <a:lstStyle/>
        <a:p>
          <a:endParaRPr lang="ru-RU"/>
        </a:p>
      </dgm:t>
    </dgm:pt>
    <dgm:pt modelId="{A8F61088-B15D-4F04-8AF7-5E9D2DBAA24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/>
            <a:t>Подзаконные акты;</a:t>
          </a:r>
        </a:p>
        <a:p>
          <a:r>
            <a:rPr lang="ru-RU" dirty="0" smtClean="0"/>
            <a:t>Правовые позиции судов</a:t>
          </a:r>
          <a:endParaRPr lang="ru-RU" dirty="0"/>
        </a:p>
      </dgm:t>
    </dgm:pt>
    <dgm:pt modelId="{5FC7704B-5210-4E10-AEAE-45279E0C7752}" type="parTrans" cxnId="{BFBA9C3D-2FEE-431A-9B46-27EC6D7229FF}">
      <dgm:prSet/>
      <dgm:spPr/>
      <dgm:t>
        <a:bodyPr/>
        <a:lstStyle/>
        <a:p>
          <a:endParaRPr lang="ru-RU"/>
        </a:p>
      </dgm:t>
    </dgm:pt>
    <dgm:pt modelId="{D92E861F-8056-49FB-904B-74FEE2CB229A}" type="sibTrans" cxnId="{BFBA9C3D-2FEE-431A-9B46-27EC6D7229FF}">
      <dgm:prSet/>
      <dgm:spPr/>
      <dgm:t>
        <a:bodyPr/>
        <a:lstStyle/>
        <a:p>
          <a:endParaRPr lang="ru-RU"/>
        </a:p>
      </dgm:t>
    </dgm:pt>
    <dgm:pt modelId="{5F49F24D-4B3E-4063-9B64-065CEAC1C3F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Закон</a:t>
          </a:r>
          <a:endParaRPr lang="ru-RU" dirty="0"/>
        </a:p>
      </dgm:t>
    </dgm:pt>
    <dgm:pt modelId="{7E0CD0D5-5EC8-4C2B-BFAA-73003F5E9109}" type="parTrans" cxnId="{B3032570-41F0-474E-A326-96C5627D58E5}">
      <dgm:prSet/>
      <dgm:spPr/>
      <dgm:t>
        <a:bodyPr/>
        <a:lstStyle/>
        <a:p>
          <a:endParaRPr lang="ru-RU"/>
        </a:p>
      </dgm:t>
    </dgm:pt>
    <dgm:pt modelId="{2B861E30-4721-42E5-A12A-D212014EBCA8}" type="sibTrans" cxnId="{B3032570-41F0-474E-A326-96C5627D58E5}">
      <dgm:prSet/>
      <dgm:spPr/>
      <dgm:t>
        <a:bodyPr/>
        <a:lstStyle/>
        <a:p>
          <a:endParaRPr lang="ru-RU"/>
        </a:p>
      </dgm:t>
    </dgm:pt>
    <dgm:pt modelId="{A56CFAE4-538C-4811-9E38-3FB7CFFC6B84}" type="pres">
      <dgm:prSet presAssocID="{761EFFA4-7C82-4892-B824-4350EAFE4F76}" presName="Name0" presStyleCnt="0">
        <dgm:presLayoutVars>
          <dgm:dir/>
          <dgm:animLvl val="lvl"/>
          <dgm:resizeHandles val="exact"/>
        </dgm:presLayoutVars>
      </dgm:prSet>
      <dgm:spPr/>
    </dgm:pt>
    <dgm:pt modelId="{BCCFC253-B360-401F-8ECE-FD965A998240}" type="pres">
      <dgm:prSet presAssocID="{FBCBBCF6-A501-43CA-94EE-222918061888}" presName="Name8" presStyleCnt="0"/>
      <dgm:spPr/>
    </dgm:pt>
    <dgm:pt modelId="{F16FD7FA-D883-46B1-869C-0FF6E63CEC9B}" type="pres">
      <dgm:prSet presAssocID="{FBCBBCF6-A501-43CA-94EE-22291806188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D4642-4F78-4FA3-975F-72FB1E0E45DC}" type="pres">
      <dgm:prSet presAssocID="{FBCBBCF6-A501-43CA-94EE-2229180618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7F24D-EA02-4B8F-A026-CE5DAE6D938A}" type="pres">
      <dgm:prSet presAssocID="{A8F61088-B15D-4F04-8AF7-5E9D2DBAA24F}" presName="Name8" presStyleCnt="0"/>
      <dgm:spPr/>
    </dgm:pt>
    <dgm:pt modelId="{064D3BB2-E24C-42DD-B172-7B80D1F899D5}" type="pres">
      <dgm:prSet presAssocID="{A8F61088-B15D-4F04-8AF7-5E9D2DBAA24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B33FC-899A-4D02-B03C-DE68EB494E05}" type="pres">
      <dgm:prSet presAssocID="{A8F61088-B15D-4F04-8AF7-5E9D2DBAA2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8E051-BEB8-429A-ADCC-6F40617D52B7}" type="pres">
      <dgm:prSet presAssocID="{5F49F24D-4B3E-4063-9B64-065CEAC1C3FF}" presName="Name8" presStyleCnt="0"/>
      <dgm:spPr/>
    </dgm:pt>
    <dgm:pt modelId="{1EE96556-3B5E-4151-8D6D-6894162E8D84}" type="pres">
      <dgm:prSet presAssocID="{5F49F24D-4B3E-4063-9B64-065CEAC1C3F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FD1C7-2C9B-426D-9ABE-087AFD91B420}" type="pres">
      <dgm:prSet presAssocID="{5F49F24D-4B3E-4063-9B64-065CEAC1C3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8A8878-EC9C-4E6A-A179-995E5974F714}" type="presOf" srcId="{A8F61088-B15D-4F04-8AF7-5E9D2DBAA24F}" destId="{FACB33FC-899A-4D02-B03C-DE68EB494E05}" srcOrd="1" destOrd="0" presId="urn:microsoft.com/office/officeart/2005/8/layout/pyramid3"/>
    <dgm:cxn modelId="{C34F6D5D-2D1A-4088-A5AD-54387954D88F}" type="presOf" srcId="{761EFFA4-7C82-4892-B824-4350EAFE4F76}" destId="{A56CFAE4-538C-4811-9E38-3FB7CFFC6B84}" srcOrd="0" destOrd="0" presId="urn:microsoft.com/office/officeart/2005/8/layout/pyramid3"/>
    <dgm:cxn modelId="{4583C7B6-D0A1-446E-ADE8-1BF92A4FC37F}" type="presOf" srcId="{A8F61088-B15D-4F04-8AF7-5E9D2DBAA24F}" destId="{064D3BB2-E24C-42DD-B172-7B80D1F899D5}" srcOrd="0" destOrd="0" presId="urn:microsoft.com/office/officeart/2005/8/layout/pyramid3"/>
    <dgm:cxn modelId="{935611C6-FC05-4E01-BE78-D980813807D5}" type="presOf" srcId="{FBCBBCF6-A501-43CA-94EE-222918061888}" destId="{F16FD7FA-D883-46B1-869C-0FF6E63CEC9B}" srcOrd="0" destOrd="0" presId="urn:microsoft.com/office/officeart/2005/8/layout/pyramid3"/>
    <dgm:cxn modelId="{EB2CDD70-D08A-4A30-964A-B10E11152E73}" type="presOf" srcId="{5F49F24D-4B3E-4063-9B64-065CEAC1C3FF}" destId="{785FD1C7-2C9B-426D-9ABE-087AFD91B420}" srcOrd="1" destOrd="0" presId="urn:microsoft.com/office/officeart/2005/8/layout/pyramid3"/>
    <dgm:cxn modelId="{321FF9A2-E26E-49CC-BC53-4FB9D410F8D0}" type="presOf" srcId="{5F49F24D-4B3E-4063-9B64-065CEAC1C3FF}" destId="{1EE96556-3B5E-4151-8D6D-6894162E8D84}" srcOrd="0" destOrd="0" presId="urn:microsoft.com/office/officeart/2005/8/layout/pyramid3"/>
    <dgm:cxn modelId="{B3032570-41F0-474E-A326-96C5627D58E5}" srcId="{761EFFA4-7C82-4892-B824-4350EAFE4F76}" destId="{5F49F24D-4B3E-4063-9B64-065CEAC1C3FF}" srcOrd="2" destOrd="0" parTransId="{7E0CD0D5-5EC8-4C2B-BFAA-73003F5E9109}" sibTransId="{2B861E30-4721-42E5-A12A-D212014EBCA8}"/>
    <dgm:cxn modelId="{D038150E-E12E-41BF-A500-1BD2196757BA}" type="presOf" srcId="{FBCBBCF6-A501-43CA-94EE-222918061888}" destId="{799D4642-4F78-4FA3-975F-72FB1E0E45DC}" srcOrd="1" destOrd="0" presId="urn:microsoft.com/office/officeart/2005/8/layout/pyramid3"/>
    <dgm:cxn modelId="{BFBA9C3D-2FEE-431A-9B46-27EC6D7229FF}" srcId="{761EFFA4-7C82-4892-B824-4350EAFE4F76}" destId="{A8F61088-B15D-4F04-8AF7-5E9D2DBAA24F}" srcOrd="1" destOrd="0" parTransId="{5FC7704B-5210-4E10-AEAE-45279E0C7752}" sibTransId="{D92E861F-8056-49FB-904B-74FEE2CB229A}"/>
    <dgm:cxn modelId="{B9B8B195-9610-49D5-BBF5-EC9163DC7A6D}" srcId="{761EFFA4-7C82-4892-B824-4350EAFE4F76}" destId="{FBCBBCF6-A501-43CA-94EE-222918061888}" srcOrd="0" destOrd="0" parTransId="{EBFB78AE-0AC0-4E6C-9AF2-4FE695852364}" sibTransId="{69D180CE-94A3-47D5-8B63-AD273EAAB1AD}"/>
    <dgm:cxn modelId="{FFD8E784-FBA7-41B4-8600-E4E23D3EDEAF}" type="presParOf" srcId="{A56CFAE4-538C-4811-9E38-3FB7CFFC6B84}" destId="{BCCFC253-B360-401F-8ECE-FD965A998240}" srcOrd="0" destOrd="0" presId="urn:microsoft.com/office/officeart/2005/8/layout/pyramid3"/>
    <dgm:cxn modelId="{0FA6AB1A-44B5-4511-A47B-4F22E2E1EE0D}" type="presParOf" srcId="{BCCFC253-B360-401F-8ECE-FD965A998240}" destId="{F16FD7FA-D883-46B1-869C-0FF6E63CEC9B}" srcOrd="0" destOrd="0" presId="urn:microsoft.com/office/officeart/2005/8/layout/pyramid3"/>
    <dgm:cxn modelId="{BFEC839B-801E-48BD-95A7-67E06F157038}" type="presParOf" srcId="{BCCFC253-B360-401F-8ECE-FD965A998240}" destId="{799D4642-4F78-4FA3-975F-72FB1E0E45DC}" srcOrd="1" destOrd="0" presId="urn:microsoft.com/office/officeart/2005/8/layout/pyramid3"/>
    <dgm:cxn modelId="{503A965B-7CDF-4839-BCD9-F4CFE86C62EE}" type="presParOf" srcId="{A56CFAE4-538C-4811-9E38-3FB7CFFC6B84}" destId="{92D7F24D-EA02-4B8F-A026-CE5DAE6D938A}" srcOrd="1" destOrd="0" presId="urn:microsoft.com/office/officeart/2005/8/layout/pyramid3"/>
    <dgm:cxn modelId="{0A249193-4AF9-4ED7-A0DA-782C79CC2979}" type="presParOf" srcId="{92D7F24D-EA02-4B8F-A026-CE5DAE6D938A}" destId="{064D3BB2-E24C-42DD-B172-7B80D1F899D5}" srcOrd="0" destOrd="0" presId="urn:microsoft.com/office/officeart/2005/8/layout/pyramid3"/>
    <dgm:cxn modelId="{2E663E7B-2F62-4C68-99A0-8169597D8CE2}" type="presParOf" srcId="{92D7F24D-EA02-4B8F-A026-CE5DAE6D938A}" destId="{FACB33FC-899A-4D02-B03C-DE68EB494E05}" srcOrd="1" destOrd="0" presId="urn:microsoft.com/office/officeart/2005/8/layout/pyramid3"/>
    <dgm:cxn modelId="{A48C67C5-2A05-44DF-855C-28F4D3EA92F1}" type="presParOf" srcId="{A56CFAE4-538C-4811-9E38-3FB7CFFC6B84}" destId="{4428E051-BEB8-429A-ADCC-6F40617D52B7}" srcOrd="2" destOrd="0" presId="urn:microsoft.com/office/officeart/2005/8/layout/pyramid3"/>
    <dgm:cxn modelId="{DBE62DE6-0FC1-401F-A700-BEB8A14E960C}" type="presParOf" srcId="{4428E051-BEB8-429A-ADCC-6F40617D52B7}" destId="{1EE96556-3B5E-4151-8D6D-6894162E8D84}" srcOrd="0" destOrd="0" presId="urn:microsoft.com/office/officeart/2005/8/layout/pyramid3"/>
    <dgm:cxn modelId="{F940F442-FCFB-48E6-A7E1-31CE76538E76}" type="presParOf" srcId="{4428E051-BEB8-429A-ADCC-6F40617D52B7}" destId="{785FD1C7-2C9B-426D-9ABE-087AFD91B42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CC288-5D60-43ED-A262-418155D9B2B4}">
      <dsp:nvSpPr>
        <dsp:cNvPr id="0" name=""/>
        <dsp:cNvSpPr/>
      </dsp:nvSpPr>
      <dsp:spPr>
        <a:xfrm rot="16200000">
          <a:off x="914158" y="-914158"/>
          <a:ext cx="2456160" cy="4284476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ПОТРЕБИТЕЛЬСКОЕ КРЕДИТОВАНИЕ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Изменение кредитных продуктов потребительского и карточного кредитования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Изменение схем уступки требований по кредитным договорам</a:t>
          </a:r>
        </a:p>
      </dsp:txBody>
      <dsp:txXfrm rot="5400000">
        <a:off x="-1" y="1"/>
        <a:ext cx="4284476" cy="1842120"/>
      </dsp:txXfrm>
    </dsp:sp>
    <dsp:sp modelId="{3EBD6192-1CF4-413F-8578-ACC44095793E}">
      <dsp:nvSpPr>
        <dsp:cNvPr id="0" name=""/>
        <dsp:cNvSpPr/>
      </dsp:nvSpPr>
      <dsp:spPr>
        <a:xfrm>
          <a:off x="4284476" y="0"/>
          <a:ext cx="4284476" cy="2456160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latin typeface="Century Gothic" pitchFamily="34" charset="0"/>
            </a:rPr>
            <a:t>Корпоративное кредитование</a:t>
          </a:r>
          <a:endParaRPr lang="en-US" sz="1400" kern="1200" dirty="0" smtClean="0"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endParaRPr lang="en-US" sz="1400" kern="1200" dirty="0" smtClean="0"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КОРПОРАТИВНОЕ КРЕДИТОВАНИЕ И ОБЕСПЕЧЕНИЕ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>
            <a:spcBef>
              <a:spcPct val="0"/>
            </a:spcBef>
          </a:pPr>
          <a:r>
            <a:rPr lang="ru-RU" sz="1100" kern="1200" dirty="0" smtClean="0">
              <a:solidFill>
                <a:schemeClr val="tx1"/>
              </a:solidFill>
            </a:rPr>
            <a:t>Изменение договоров о залоге движимого имущества</a:t>
          </a:r>
        </a:p>
        <a:p>
          <a:pPr lvl="0" algn="ctr">
            <a:spcBef>
              <a:spcPct val="0"/>
            </a:spcBef>
          </a:pPr>
          <a:r>
            <a:rPr lang="ru-RU" sz="1100" kern="1200" dirty="0" smtClean="0">
              <a:solidFill>
                <a:schemeClr val="tx1"/>
              </a:solidFill>
            </a:rPr>
            <a:t>Создание продуктов управления залогом </a:t>
          </a:r>
        </a:p>
        <a:p>
          <a:pPr lvl="0" algn="ctr">
            <a:spcBef>
              <a:spcPct val="0"/>
            </a:spcBef>
          </a:pPr>
          <a:r>
            <a:rPr lang="ru-RU" sz="1100" kern="1200" dirty="0" smtClean="0">
              <a:solidFill>
                <a:schemeClr val="tx1"/>
              </a:solidFill>
            </a:rPr>
            <a:t>Создание продуктов, основанных на залоге банковского счета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solidFill>
                <a:schemeClr val="tx1"/>
              </a:solidFill>
            </a:rPr>
            <a:t>Организация взаимодействия с реестром залогов движимого имущества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solidFill>
                <a:schemeClr val="tx1"/>
              </a:solidFill>
            </a:rPr>
            <a:t>Возрождение рынка синдицированного кредита по российскому праву с привлечением управляющего залогом и новых способов обеспечения</a:t>
          </a:r>
          <a:endParaRPr lang="ru-RU" sz="1100" kern="1200" dirty="0" smtClean="0">
            <a:solidFill>
              <a:schemeClr val="tx1"/>
            </a:solidFill>
            <a:latin typeface="Century Gothic" pitchFamily="34" charset="0"/>
          </a:endParaRPr>
        </a:p>
        <a:p>
          <a:pPr lvl="0" algn="ctr">
            <a:spcBef>
              <a:spcPct val="0"/>
            </a:spcBef>
          </a:pPr>
          <a:endParaRPr lang="ru-RU" sz="1400" kern="1200" dirty="0" smtClean="0">
            <a:solidFill>
              <a:schemeClr val="tx1"/>
            </a:solidFill>
            <a:latin typeface="Century Gothic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Century Gothic" pitchFamily="34" charset="0"/>
          </a:endParaRPr>
        </a:p>
      </dsp:txBody>
      <dsp:txXfrm>
        <a:off x="4284476" y="0"/>
        <a:ext cx="4284476" cy="1842120"/>
      </dsp:txXfrm>
    </dsp:sp>
    <dsp:sp modelId="{A13FF5F0-1FA9-496A-A109-B3BABAAEC188}">
      <dsp:nvSpPr>
        <dsp:cNvPr id="0" name=""/>
        <dsp:cNvSpPr/>
      </dsp:nvSpPr>
      <dsp:spPr>
        <a:xfrm rot="10800000">
          <a:off x="0" y="2456160"/>
          <a:ext cx="4284476" cy="2456160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ПЛАТЕЖНЫЕ УСЛУГИ</a:t>
          </a: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Создание  продуктов на основе номинального счета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Создание продуктов на основе счета </a:t>
          </a:r>
          <a:r>
            <a:rPr lang="ru-RU" sz="1400" kern="1200" dirty="0" err="1" smtClean="0">
              <a:solidFill>
                <a:schemeClr val="tx1"/>
              </a:solidFill>
            </a:rPr>
            <a:t>эскроу</a:t>
          </a:r>
          <a:r>
            <a:rPr lang="ru-RU" sz="1400" kern="1200" dirty="0" smtClean="0">
              <a:solidFill>
                <a:schemeClr val="tx1"/>
              </a:solidFill>
            </a:rPr>
            <a:t>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Организация взаимодействия с Единой информационной системой нотариата (в части реестра доверенностей и нотариальных действий)</a:t>
          </a:r>
          <a:endParaRPr lang="ru-RU" sz="1400" kern="1200" dirty="0">
            <a:solidFill>
              <a:schemeClr val="tx1"/>
            </a:solidFill>
            <a:latin typeface="Century Gothic" pitchFamily="34" charset="0"/>
          </a:endParaRPr>
        </a:p>
      </dsp:txBody>
      <dsp:txXfrm rot="10800000">
        <a:off x="0" y="3070200"/>
        <a:ext cx="4284476" cy="1842120"/>
      </dsp:txXfrm>
    </dsp:sp>
    <dsp:sp modelId="{E5594F0C-6C4F-4F10-A3C0-24F0C7EDC27F}">
      <dsp:nvSpPr>
        <dsp:cNvPr id="0" name=""/>
        <dsp:cNvSpPr/>
      </dsp:nvSpPr>
      <dsp:spPr>
        <a:xfrm rot="5400000">
          <a:off x="5198634" y="1542002"/>
          <a:ext cx="2456160" cy="4284476"/>
        </a:xfrm>
        <a:prstGeom prst="round1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ИНВЕСТИЦИОННЫЙ БИЗНЕС И РЫНОК КАПИТАЛА: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Разработка продуктов на основе индивидуального инвестиционного счета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Запуск рынка локальной </a:t>
          </a:r>
          <a:r>
            <a:rPr lang="ru-RU" sz="1400" kern="1200" dirty="0" err="1" smtClean="0">
              <a:solidFill>
                <a:srgbClr val="C00000"/>
              </a:solidFill>
            </a:rPr>
            <a:t>секьюритизации</a:t>
          </a:r>
          <a:endParaRPr lang="ru-RU" sz="1400" kern="1200" dirty="0" smtClean="0">
            <a:solidFill>
              <a:srgbClr val="C00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Запуск рынка проектного финансирования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Создание рынка локальных банковских облигаций, обеспеченных залогом денежных требований и </a:t>
          </a:r>
          <a:r>
            <a:rPr lang="en-US" sz="1400" kern="1200" dirty="0" smtClean="0">
              <a:solidFill>
                <a:schemeClr val="tx1"/>
              </a:solidFill>
            </a:rPr>
            <a:t>CLN</a:t>
          </a:r>
          <a:endParaRPr lang="ru-RU" sz="1400" kern="1200" dirty="0">
            <a:solidFill>
              <a:schemeClr val="tx1"/>
            </a:solidFill>
            <a:latin typeface="Century Gothic" pitchFamily="34" charset="0"/>
          </a:endParaRPr>
        </a:p>
      </dsp:txBody>
      <dsp:txXfrm rot="-5400000">
        <a:off x="4284476" y="3070200"/>
        <a:ext cx="4284476" cy="1842120"/>
      </dsp:txXfrm>
    </dsp:sp>
    <dsp:sp modelId="{89255D42-63FE-4D51-A654-E1FF00C04687}">
      <dsp:nvSpPr>
        <dsp:cNvPr id="0" name=""/>
        <dsp:cNvSpPr/>
      </dsp:nvSpPr>
      <dsp:spPr>
        <a:xfrm>
          <a:off x="1944200" y="2176022"/>
          <a:ext cx="4968569" cy="591836"/>
        </a:xfrm>
        <a:prstGeom prst="roundRect">
          <a:avLst/>
        </a:prstGeom>
        <a:solidFill>
          <a:srgbClr val="3C455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Century Gothic" pitchFamily="34" charset="0"/>
            </a:rPr>
            <a:t>Внедрение принятых законов, создание на их основе  новых продуктов и схем финансирования, участие в разработке нормативных актов ЦБ</a:t>
          </a:r>
          <a:endParaRPr lang="ru-RU" sz="1400" b="1" kern="1200" dirty="0">
            <a:solidFill>
              <a:schemeClr val="bg1"/>
            </a:solidFill>
            <a:latin typeface="Century Gothic" pitchFamily="34" charset="0"/>
          </a:endParaRPr>
        </a:p>
      </dsp:txBody>
      <dsp:txXfrm>
        <a:off x="1973091" y="2204913"/>
        <a:ext cx="4910787" cy="534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2055C-10F5-43F8-AA9E-7B7984668DA0}">
      <dsp:nvSpPr>
        <dsp:cNvPr id="0" name=""/>
        <dsp:cNvSpPr/>
      </dsp:nvSpPr>
      <dsp:spPr>
        <a:xfrm>
          <a:off x="94837" y="240271"/>
          <a:ext cx="6096000" cy="3809999"/>
        </a:xfrm>
        <a:prstGeom prst="swooshArrow">
          <a:avLst>
            <a:gd name="adj1" fmla="val 25000"/>
            <a:gd name="adj2" fmla="val 25000"/>
          </a:avLst>
        </a:prstGeom>
        <a:solidFill>
          <a:srgbClr val="679E2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17C26E-3026-4B42-86B1-9EE37BE398EB}">
      <dsp:nvSpPr>
        <dsp:cNvPr id="0" name=""/>
        <dsp:cNvSpPr/>
      </dsp:nvSpPr>
      <dsp:spPr>
        <a:xfrm>
          <a:off x="871041" y="2960116"/>
          <a:ext cx="140208" cy="140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CC8DD-C781-4986-A0F6-A9A62F8DC9B5}">
      <dsp:nvSpPr>
        <dsp:cNvPr id="0" name=""/>
        <dsp:cNvSpPr/>
      </dsp:nvSpPr>
      <dsp:spPr>
        <a:xfrm>
          <a:off x="173890" y="3149905"/>
          <a:ext cx="3465876" cy="906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3" tIns="0" rIns="0" bIns="0" numCol="1" spcCol="1270" anchor="t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Принятие закона о </a:t>
          </a:r>
          <a:r>
            <a:rPr lang="ru-RU" sz="1050" kern="1200" dirty="0" err="1" smtClean="0"/>
            <a:t>секьюритизации</a:t>
          </a:r>
          <a:endParaRPr lang="ru-RU" sz="1050" kern="1200" dirty="0"/>
        </a:p>
      </dsp:txBody>
      <dsp:txXfrm>
        <a:off x="173890" y="3149905"/>
        <a:ext cx="3465876" cy="906779"/>
      </dsp:txXfrm>
    </dsp:sp>
    <dsp:sp modelId="{FA4F9998-42F5-4780-8416-8F19E1531549}">
      <dsp:nvSpPr>
        <dsp:cNvPr id="0" name=""/>
        <dsp:cNvSpPr/>
      </dsp:nvSpPr>
      <dsp:spPr>
        <a:xfrm>
          <a:off x="1861641" y="2073909"/>
          <a:ext cx="243840" cy="243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2CA8-260E-4534-8BD9-FDC8FBAEF3C7}">
      <dsp:nvSpPr>
        <dsp:cNvPr id="0" name=""/>
        <dsp:cNvSpPr/>
      </dsp:nvSpPr>
      <dsp:spPr>
        <a:xfrm>
          <a:off x="1946987" y="2322829"/>
          <a:ext cx="1280160" cy="1741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206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Разработка нормативных актов Банка России</a:t>
          </a:r>
          <a:endParaRPr lang="ru-RU" sz="1100" kern="1200" dirty="0"/>
        </a:p>
      </dsp:txBody>
      <dsp:txXfrm>
        <a:off x="1946987" y="2322829"/>
        <a:ext cx="1280160" cy="1741170"/>
      </dsp:txXfrm>
    </dsp:sp>
    <dsp:sp modelId="{2B6FDB3B-5D62-4FE9-A1EF-DB88FE0C6FE5}">
      <dsp:nvSpPr>
        <dsp:cNvPr id="0" name=""/>
        <dsp:cNvSpPr/>
      </dsp:nvSpPr>
      <dsp:spPr>
        <a:xfrm>
          <a:off x="3126561" y="1420875"/>
          <a:ext cx="323088" cy="3230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193AB-8D99-49C5-AB77-F7D4F3A98C30}">
      <dsp:nvSpPr>
        <dsp:cNvPr id="0" name=""/>
        <dsp:cNvSpPr/>
      </dsp:nvSpPr>
      <dsp:spPr>
        <a:xfrm>
          <a:off x="3219059" y="1709419"/>
          <a:ext cx="1676407" cy="23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198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Внедрение рыночного стандарта высококачественных сделок</a:t>
          </a:r>
          <a:endParaRPr lang="ru-RU" sz="1050" kern="1200" dirty="0"/>
        </a:p>
      </dsp:txBody>
      <dsp:txXfrm>
        <a:off x="3219059" y="1709419"/>
        <a:ext cx="1676407" cy="2354580"/>
      </dsp:txXfrm>
    </dsp:sp>
    <dsp:sp modelId="{A03D2AE7-419F-4772-884A-D75919F474A1}">
      <dsp:nvSpPr>
        <dsp:cNvPr id="0" name=""/>
        <dsp:cNvSpPr/>
      </dsp:nvSpPr>
      <dsp:spPr>
        <a:xfrm>
          <a:off x="4504257" y="988821"/>
          <a:ext cx="432816" cy="4328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BDA7F-2870-4C79-95BB-226C87E3DC41}">
      <dsp:nvSpPr>
        <dsp:cNvPr id="0" name=""/>
        <dsp:cNvSpPr/>
      </dsp:nvSpPr>
      <dsp:spPr>
        <a:xfrm>
          <a:off x="4749276" y="1332229"/>
          <a:ext cx="1280160" cy="2731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4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национальной индустрии рейтинговых агентств</a:t>
          </a:r>
          <a:endParaRPr lang="ru-RU" sz="1100" kern="1200" dirty="0"/>
        </a:p>
      </dsp:txBody>
      <dsp:txXfrm>
        <a:off x="4749276" y="1332229"/>
        <a:ext cx="1280160" cy="2731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E3145-5298-4B7F-8A53-3BF8ADD0C708}">
      <dsp:nvSpPr>
        <dsp:cNvPr id="0" name=""/>
        <dsp:cNvSpPr/>
      </dsp:nvSpPr>
      <dsp:spPr>
        <a:xfrm>
          <a:off x="1106487" y="0"/>
          <a:ext cx="1106487" cy="1117600"/>
        </a:xfrm>
        <a:prstGeom prst="trapezoid">
          <a:avLst>
            <a:gd name="adj" fmla="val 5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Стандартный договор</a:t>
          </a:r>
          <a:endParaRPr lang="ru-RU" sz="1200" kern="1200" dirty="0"/>
        </a:p>
      </dsp:txBody>
      <dsp:txXfrm>
        <a:off x="1106487" y="0"/>
        <a:ext cx="1106487" cy="1117600"/>
      </dsp:txXfrm>
    </dsp:sp>
    <dsp:sp modelId="{27095A6B-C0A8-487A-8ABC-9F5D5EFA4C72}">
      <dsp:nvSpPr>
        <dsp:cNvPr id="0" name=""/>
        <dsp:cNvSpPr/>
      </dsp:nvSpPr>
      <dsp:spPr>
        <a:xfrm>
          <a:off x="553243" y="1117599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>
        <a:off x="940514" y="1117599"/>
        <a:ext cx="1438433" cy="1117600"/>
      </dsp:txXfrm>
    </dsp:sp>
    <dsp:sp modelId="{A6E7933A-6210-4020-B1ED-4B219C31A58F}">
      <dsp:nvSpPr>
        <dsp:cNvPr id="0" name=""/>
        <dsp:cNvSpPr/>
      </dsp:nvSpPr>
      <dsp:spPr>
        <a:xfrm>
          <a:off x="0" y="2235199"/>
          <a:ext cx="3319461" cy="1117600"/>
        </a:xfrm>
        <a:prstGeom prst="trapezoid">
          <a:avLst>
            <a:gd name="adj" fmla="val 49503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>
        <a:off x="580905" y="2235199"/>
        <a:ext cx="2157650" cy="1117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FD7FA-D883-46B1-869C-0FF6E63CEC9B}">
      <dsp:nvSpPr>
        <dsp:cNvPr id="0" name=""/>
        <dsp:cNvSpPr/>
      </dsp:nvSpPr>
      <dsp:spPr>
        <a:xfrm rot="10800000">
          <a:off x="0" y="0"/>
          <a:ext cx="3319461" cy="1117600"/>
        </a:xfrm>
        <a:prstGeom prst="trapezoid">
          <a:avLst>
            <a:gd name="adj" fmla="val 49503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Стандартный договор</a:t>
          </a:r>
          <a:endParaRPr lang="ru-RU" sz="1400" kern="1200" dirty="0"/>
        </a:p>
      </dsp:txBody>
      <dsp:txXfrm rot="-10800000">
        <a:off x="580905" y="0"/>
        <a:ext cx="2157650" cy="1117600"/>
      </dsp:txXfrm>
    </dsp:sp>
    <dsp:sp modelId="{064D3BB2-E24C-42DD-B172-7B80D1F899D5}">
      <dsp:nvSpPr>
        <dsp:cNvPr id="0" name=""/>
        <dsp:cNvSpPr/>
      </dsp:nvSpPr>
      <dsp:spPr>
        <a:xfrm rot="10800000">
          <a:off x="553243" y="1117599"/>
          <a:ext cx="2212974" cy="1117600"/>
        </a:xfrm>
        <a:prstGeom prst="trapezoid">
          <a:avLst>
            <a:gd name="adj" fmla="val 49503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Подзаконные акты;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Правовые позиции судов</a:t>
          </a:r>
          <a:endParaRPr lang="ru-RU" sz="1400" kern="1200" dirty="0"/>
        </a:p>
      </dsp:txBody>
      <dsp:txXfrm rot="-10800000">
        <a:off x="940514" y="1117599"/>
        <a:ext cx="1438433" cy="1117600"/>
      </dsp:txXfrm>
    </dsp:sp>
    <dsp:sp modelId="{1EE96556-3B5E-4151-8D6D-6894162E8D84}">
      <dsp:nvSpPr>
        <dsp:cNvPr id="0" name=""/>
        <dsp:cNvSpPr/>
      </dsp:nvSpPr>
      <dsp:spPr>
        <a:xfrm rot="10800000">
          <a:off x="1106487" y="2235199"/>
          <a:ext cx="1106487" cy="1117600"/>
        </a:xfrm>
        <a:prstGeom prst="trapezoid">
          <a:avLst>
            <a:gd name="adj" fmla="val 5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Закон</a:t>
          </a:r>
          <a:endParaRPr lang="ru-RU" sz="1400" kern="1200" dirty="0"/>
        </a:p>
      </dsp:txBody>
      <dsp:txXfrm rot="-10800000">
        <a:off x="1106487" y="2235199"/>
        <a:ext cx="1106487" cy="11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6F0BA85-0C1E-468B-966A-F059CBD29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3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F710245-1636-4CD0-B154-84119EEB6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3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D7C7F-1165-4258-B82C-AAAB6E90308E}" type="slidenum">
              <a:rPr lang="ru-RU"/>
              <a:pPr/>
              <a:t>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8BE968-F22B-4DF0-AFEF-29E0B059FB2F}" type="datetime1">
              <a:rPr lang="ru-RU" smtClean="0"/>
              <a:t>30.05.2014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CEFCF-6C1D-4FB4-A920-C72F7179D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04C4-3C46-47B2-BB90-6F3FBB9E5E0F}" type="datetime1">
              <a:rPr lang="ru-RU" smtClean="0"/>
              <a:t>30.05.2014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FD3E-776F-4FCE-8B1F-F9E55C6C0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6192-4AB1-4118-ABAA-16211757B698}" type="datetime1">
              <a:rPr lang="ru-RU" smtClean="0"/>
              <a:t>30.05.2014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868E-9978-44A4-9733-29B4802F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60BAC-7B40-422B-A78F-5628E2E52FCD}" type="datetime1">
              <a:rPr lang="ru-RU" smtClean="0"/>
              <a:t>30.05.2014</a:t>
            </a:fld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B24A-D2ED-4526-AAFA-1E0D6C9D9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0A66-100F-4FCE-A679-0B79FB763081}" type="datetime1">
              <a:rPr lang="ru-RU" smtClean="0"/>
              <a:t>30.05.2014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EEA0-0E8E-4115-B499-B9FB2B9D9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2A5F-CA1C-4BE7-AF75-345940D48F43}" type="datetime1">
              <a:rPr lang="ru-RU" smtClean="0"/>
              <a:t>30.05.2014</a:t>
            </a:fld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FA6D0-1078-42F3-B25A-6465D682F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6C39-132A-4D5E-B807-8C9D9F3704B1}" type="datetime1">
              <a:rPr lang="ru-RU" smtClean="0"/>
              <a:t>30.05.2014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0C00F-971D-46A8-BF86-9804B37C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11805-05E8-4CC4-8462-7165AF6544B8}" type="datetime1">
              <a:rPr lang="ru-RU" smtClean="0"/>
              <a:t>30.05.2014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0989-647E-4D90-A78D-E9AE8F932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8D3BB-607C-4158-9738-9BA8DE89B914}" type="datetime1">
              <a:rPr lang="ru-RU" smtClean="0"/>
              <a:t>30.05.2014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9903-3B5F-4DA1-A61B-547E31714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1E01-9DB2-4E95-BDBE-95C6A759855E}" type="datetime1">
              <a:rPr lang="ru-RU" smtClean="0"/>
              <a:t>30.05.2014</a:t>
            </a:fld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6CAB-F9E5-44B8-82BC-238EA17EF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58C8-3BD1-493D-9426-BE881624DF8E}" type="datetime1">
              <a:rPr lang="ru-RU" smtClean="0"/>
              <a:t>30.05.2014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F34B-6BC8-4A3C-8D54-AA630F89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3944-5ADD-4DAB-B61B-D1E9300F134D}" type="datetime1">
              <a:rPr lang="ru-RU" smtClean="0"/>
              <a:t>30.05.2014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44FED-8D60-4B39-BCED-71274F9E0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AEBDC92-EC61-4FE5-A10C-84D032A2A3E7}" type="datetime1">
              <a:rPr lang="ru-RU" smtClean="0"/>
              <a:t>30.05.2014</a:t>
            </a:fld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EEFDE8-4699-4399-B8AB-C812E2CC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43000" y="6248400"/>
            <a:ext cx="6172200" cy="457200"/>
          </a:xfrm>
          <a:noFill/>
        </p:spPr>
        <p:txBody>
          <a:bodyPr/>
          <a:lstStyle/>
          <a:p>
            <a:r>
              <a:rPr lang="ru-RU" smtClean="0"/>
              <a:t>29</a:t>
            </a:r>
            <a:r>
              <a:rPr lang="en-US" smtClean="0"/>
              <a:t> </a:t>
            </a:r>
            <a:r>
              <a:rPr lang="ru-RU" dirty="0" smtClean="0"/>
              <a:t>мая 2014 года</a:t>
            </a:r>
            <a:endParaRPr lang="ru-RU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458200" cy="13716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Регулирование и новые задачи </a:t>
            </a:r>
            <a:br>
              <a:rPr lang="ru-RU" sz="3200" dirty="0" smtClean="0"/>
            </a:br>
            <a:r>
              <a:rPr lang="ru-RU" sz="3200" dirty="0" smtClean="0"/>
              <a:t>рынка </a:t>
            </a:r>
            <a:r>
              <a:rPr lang="ru-RU" sz="3200" dirty="0" err="1" smtClean="0"/>
              <a:t>секьюритизации</a:t>
            </a:r>
            <a:r>
              <a:rPr lang="ru-RU" sz="3200" dirty="0" smtClean="0"/>
              <a:t> в России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429000"/>
            <a:ext cx="5105400" cy="1600200"/>
          </a:xfrm>
        </p:spPr>
        <p:txBody>
          <a:bodyPr/>
          <a:lstStyle/>
          <a:p>
            <a:pPr eaLnBrk="1" hangingPunct="1"/>
            <a:r>
              <a:rPr lang="ru-RU" i="1" dirty="0" smtClean="0"/>
              <a:t>Олег Иванов,</a:t>
            </a:r>
          </a:p>
          <a:p>
            <a:pPr eaLnBrk="1" hangingPunct="1"/>
            <a:r>
              <a:rPr lang="ru-RU" sz="2000" i="1" dirty="0" smtClean="0"/>
              <a:t>Вице-президент Ассоциации региональных банков России</a:t>
            </a:r>
          </a:p>
        </p:txBody>
      </p:sp>
      <p:pic>
        <p:nvPicPr>
          <p:cNvPr id="6" name="Picture 6" descr="aslogo-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17526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Административные ограничения </a:t>
            </a:r>
            <a:r>
              <a:rPr lang="ru-RU" dirty="0" err="1" smtClean="0"/>
              <a:t>секьюритизации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Ведение Банком России реестра управляющих компаний (исключение из реестра)</a:t>
            </a:r>
          </a:p>
          <a:p>
            <a:r>
              <a:rPr lang="ru-RU" sz="1800" dirty="0" smtClean="0"/>
              <a:t>Определение Банком России видов требований, которые могут передаваться в залог по облигациям</a:t>
            </a:r>
          </a:p>
          <a:p>
            <a:r>
              <a:rPr lang="ru-RU" sz="1800" dirty="0" smtClean="0"/>
              <a:t>Учет заложенного имущества банком – держателем залогового счета</a:t>
            </a:r>
          </a:p>
          <a:p>
            <a:r>
              <a:rPr lang="ru-RU" sz="1800" dirty="0" smtClean="0"/>
              <a:t>Банк России устанавливает особенности расчета и значений обязательных нормативов для </a:t>
            </a:r>
            <a:r>
              <a:rPr lang="ru-RU" sz="1800" dirty="0" err="1" smtClean="0"/>
              <a:t>банков-оригинаторов</a:t>
            </a:r>
            <a:endParaRPr lang="ru-RU" sz="1800" dirty="0" smtClean="0"/>
          </a:p>
          <a:p>
            <a:r>
              <a:rPr lang="ru-RU" sz="1800" dirty="0" smtClean="0"/>
              <a:t>Банк России устанавливает состав, порядок и сроки раскрытия информации </a:t>
            </a:r>
            <a:r>
              <a:rPr lang="ru-RU" sz="1800" dirty="0" err="1" smtClean="0"/>
              <a:t>банком-оригинатором</a:t>
            </a:r>
            <a:r>
              <a:rPr lang="ru-RU" sz="1800" dirty="0" smtClean="0"/>
              <a:t> о сделках по уступке денежных требований СФО</a:t>
            </a:r>
          </a:p>
          <a:p>
            <a:r>
              <a:rPr lang="ru-RU" sz="1800" dirty="0" smtClean="0"/>
              <a:t>Удержание </a:t>
            </a:r>
            <a:r>
              <a:rPr lang="ru-RU" sz="1800" dirty="0" err="1" smtClean="0"/>
              <a:t>оригинатором</a:t>
            </a:r>
            <a:r>
              <a:rPr lang="ru-RU" sz="1800" dirty="0" smtClean="0"/>
              <a:t> не менее 20% риска в сделках </a:t>
            </a:r>
            <a:r>
              <a:rPr lang="ru-RU" sz="1800" dirty="0" err="1" smtClean="0"/>
              <a:t>секьюритизации</a:t>
            </a:r>
            <a:r>
              <a:rPr lang="ru-RU" sz="1800" dirty="0" smtClean="0"/>
              <a:t> (и 10% в сделках проектного финансирования)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6200" y="4191000"/>
            <a:ext cx="2286000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Секьюритизация</a:t>
            </a:r>
            <a:r>
              <a:rPr lang="ru-RU" sz="3200" dirty="0" smtClean="0"/>
              <a:t> и </a:t>
            </a:r>
            <a:br>
              <a:rPr lang="ru-RU" sz="3200" dirty="0" smtClean="0"/>
            </a:br>
            <a:r>
              <a:rPr lang="ru-RU" sz="3200" dirty="0" smtClean="0"/>
              <a:t>глобальный рынок облигаций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621059"/>
              </p:ext>
            </p:extLst>
          </p:nvPr>
        </p:nvGraphicFramePr>
        <p:xfrm>
          <a:off x="76200" y="1828800"/>
          <a:ext cx="6705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Штриховая стрелка вправо 10"/>
          <p:cNvSpPr/>
          <p:nvPr/>
        </p:nvSpPr>
        <p:spPr>
          <a:xfrm>
            <a:off x="3048000" y="4419600"/>
            <a:ext cx="1066800" cy="762000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1392619"/>
              </p:ext>
            </p:extLst>
          </p:nvPr>
        </p:nvGraphicFramePr>
        <p:xfrm>
          <a:off x="4419600" y="4076700"/>
          <a:ext cx="4648200" cy="144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29400" y="5562504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Млрд долл. США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1732382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Источник:</a:t>
            </a:r>
          </a:p>
          <a:p>
            <a:r>
              <a:rPr lang="ru-RU" sz="1200" i="1" dirty="0" smtClean="0"/>
              <a:t>Данные </a:t>
            </a:r>
            <a:r>
              <a:rPr lang="en-US" sz="1200" i="1" dirty="0" smtClean="0"/>
              <a:t>AFME </a:t>
            </a:r>
            <a:r>
              <a:rPr lang="ru-RU" sz="1200" i="1" dirty="0" smtClean="0"/>
              <a:t>и ЦБ РФ по состоянию на 01.01.2013 г.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340725" cy="1216025"/>
          </a:xfrm>
        </p:spPr>
        <p:txBody>
          <a:bodyPr/>
          <a:lstStyle/>
          <a:p>
            <a:r>
              <a:rPr lang="ru-RU" sz="2800" dirty="0" smtClean="0"/>
              <a:t>Создание рынка </a:t>
            </a:r>
            <a:br>
              <a:rPr lang="ru-RU" sz="2800" dirty="0" smtClean="0"/>
            </a:br>
            <a:r>
              <a:rPr lang="ru-RU" sz="2800" dirty="0" err="1" smtClean="0"/>
              <a:t>неипотечной</a:t>
            </a:r>
            <a:r>
              <a:rPr lang="ru-RU" sz="2800" dirty="0" smtClean="0"/>
              <a:t> </a:t>
            </a:r>
            <a:r>
              <a:rPr lang="ru-RU" sz="2800" dirty="0" err="1" smtClean="0"/>
              <a:t>секьюритизации</a:t>
            </a:r>
            <a:r>
              <a:rPr lang="ru-RU" sz="2800" dirty="0" smtClean="0"/>
              <a:t> в России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05595090"/>
              </p:ext>
            </p:extLst>
          </p:nvPr>
        </p:nvGraphicFramePr>
        <p:xfrm>
          <a:off x="2953139" y="16901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2139" y="4280932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65884" y="325051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IH </a:t>
            </a:r>
            <a:r>
              <a:rPr lang="ru-RU" dirty="0" smtClean="0"/>
              <a:t>201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263448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106703"/>
            <a:ext cx="1253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о 2020</a:t>
            </a:r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756240"/>
              </p:ext>
            </p:extLst>
          </p:nvPr>
        </p:nvGraphicFramePr>
        <p:xfrm>
          <a:off x="-381000" y="1918732"/>
          <a:ext cx="4314436" cy="362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54542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40631" y="5463403"/>
            <a:ext cx="2767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Пригодные Активы, млрд руб.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493126" cy="1216025"/>
          </a:xfrm>
        </p:spPr>
        <p:txBody>
          <a:bodyPr/>
          <a:lstStyle/>
          <a:p>
            <a:r>
              <a:rPr lang="ru-RU" sz="3200" dirty="0" smtClean="0"/>
              <a:t>Стандартизация сделок высококачественной </a:t>
            </a:r>
            <a:r>
              <a:rPr lang="ru-RU" sz="3200" dirty="0" err="1" smtClean="0"/>
              <a:t>секьюритизации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908311"/>
            <a:ext cx="7891462" cy="3124200"/>
          </a:xfrm>
        </p:spPr>
        <p:txBody>
          <a:bodyPr/>
          <a:lstStyle/>
          <a:p>
            <a:r>
              <a:rPr lang="ru-RU" sz="2400" dirty="0" smtClean="0"/>
              <a:t>Критерии допустимости:</a:t>
            </a:r>
          </a:p>
          <a:p>
            <a:pPr lvl="1"/>
            <a:r>
              <a:rPr lang="ru-RU" sz="1800" dirty="0" smtClean="0"/>
              <a:t>Допустимые активы (</a:t>
            </a:r>
            <a:r>
              <a:rPr lang="en-US" sz="1800" dirty="0" smtClean="0"/>
              <a:t>Eligible Assets)</a:t>
            </a:r>
            <a:endParaRPr lang="ru-RU" sz="1800" dirty="0" smtClean="0"/>
          </a:p>
          <a:p>
            <a:pPr lvl="1"/>
            <a:r>
              <a:rPr lang="ru-RU" sz="1800" dirty="0" smtClean="0"/>
              <a:t>Требования к структуре сделки</a:t>
            </a:r>
          </a:p>
          <a:p>
            <a:pPr lvl="1"/>
            <a:r>
              <a:rPr lang="ru-RU" sz="1800" dirty="0" smtClean="0"/>
              <a:t>Общие критерии допустимости</a:t>
            </a:r>
          </a:p>
          <a:p>
            <a:pPr lvl="1"/>
            <a:r>
              <a:rPr lang="ru-RU" sz="1800" dirty="0" smtClean="0"/>
              <a:t>Критерии к юрисдикции происхождения активов</a:t>
            </a:r>
          </a:p>
          <a:p>
            <a:pPr lvl="1"/>
            <a:r>
              <a:rPr lang="ru-RU" sz="1800" dirty="0" smtClean="0"/>
              <a:t>Правила ответственного кредитования</a:t>
            </a:r>
            <a:endParaRPr lang="en-US" sz="1800" dirty="0"/>
          </a:p>
          <a:p>
            <a:r>
              <a:rPr lang="ru-RU" sz="2400" dirty="0" smtClean="0"/>
              <a:t>Процедуры  (</a:t>
            </a:r>
            <a:r>
              <a:rPr lang="en-US" sz="2400" dirty="0" smtClean="0"/>
              <a:t>PCS Label Procedures)</a:t>
            </a:r>
            <a:endParaRPr lang="ru-RU" sz="2400" dirty="0" smtClean="0"/>
          </a:p>
          <a:p>
            <a:pPr lvl="1"/>
            <a:r>
              <a:rPr lang="ru-RU" sz="1800" dirty="0" smtClean="0"/>
              <a:t>Получение сделкой статуса </a:t>
            </a:r>
            <a:r>
              <a:rPr lang="en-US" sz="1800" dirty="0" smtClean="0"/>
              <a:t>PCS Label</a:t>
            </a:r>
            <a:endParaRPr lang="ru-RU" sz="1800" dirty="0" smtClean="0"/>
          </a:p>
          <a:p>
            <a:pPr lvl="1"/>
            <a:r>
              <a:rPr lang="ru-RU" sz="1800" dirty="0" smtClean="0"/>
              <a:t>Подача заявления на получения статуса</a:t>
            </a:r>
          </a:p>
          <a:p>
            <a:pPr lvl="1"/>
            <a:r>
              <a:rPr lang="ru-RU" sz="1800" dirty="0" smtClean="0"/>
              <a:t>Последствия отказа </a:t>
            </a:r>
            <a:endParaRPr lang="en-US" sz="1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828800"/>
            <a:ext cx="657225" cy="106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900535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Prime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Collateralised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Securities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российской стандартизации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Высокая доля правовой неопределенности </a:t>
            </a:r>
          </a:p>
          <a:p>
            <a:r>
              <a:rPr lang="ru-RU" sz="2000" dirty="0" smtClean="0"/>
              <a:t>Отсутствие опыта осуществления локальных </a:t>
            </a:r>
            <a:r>
              <a:rPr lang="ru-RU" sz="2000" dirty="0" err="1" smtClean="0"/>
              <a:t>неипотечных</a:t>
            </a:r>
            <a:r>
              <a:rPr lang="ru-RU" sz="2000" dirty="0" smtClean="0"/>
              <a:t> сделок со стороны участников и регулятора</a:t>
            </a:r>
          </a:p>
          <a:p>
            <a:r>
              <a:rPr lang="ru-RU" sz="2000" dirty="0" smtClean="0"/>
              <a:t>Не завершен процесс формирования нормативной базы</a:t>
            </a:r>
          </a:p>
          <a:p>
            <a:r>
              <a:rPr lang="ru-RU" sz="2000" dirty="0" smtClean="0"/>
              <a:t>Острый недостаток капитала в условиях перехода к требованиям Базель </a:t>
            </a:r>
            <a:r>
              <a:rPr lang="en-US" sz="2000" dirty="0" smtClean="0"/>
              <a:t>III</a:t>
            </a:r>
          </a:p>
          <a:p>
            <a:r>
              <a:rPr lang="ru-RU" sz="2000" dirty="0" smtClean="0"/>
              <a:t>Достаточно высокая рублевая доходность кредитных портфелей</a:t>
            </a:r>
          </a:p>
          <a:p>
            <a:r>
              <a:rPr lang="ru-RU" sz="2000" dirty="0" smtClean="0"/>
              <a:t>Отсутствие драйвера со стороны государственных органов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стандартизации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1600" dirty="0" smtClean="0"/>
              <a:t>Стандартный договор продажи портфеля на СФО (новое регулирование, глава 24 ГК РФ),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Стандартный договор обслуживания кредитного портфеля (сходство со сделками АИЖК),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Стандартный договор залогового  счета СФО  (новое регулирование глава 23 ГК РФ),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Стандартный договор СФО с управляющей компанией,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Примерный устав СФО,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Примерные решения о выпуске облигаций СФО транши А и В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Руководство по структурированию сделки и требованиям к активам (сходство с </a:t>
            </a:r>
            <a:r>
              <a:rPr lang="en-US" sz="1600" dirty="0" smtClean="0"/>
              <a:t>PCS</a:t>
            </a:r>
            <a:r>
              <a:rPr lang="ru-RU" sz="1600" dirty="0" smtClean="0"/>
              <a:t>),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Документы, регулирующие представителя владельцев облигаций в сделках </a:t>
            </a:r>
            <a:r>
              <a:rPr lang="ru-RU" sz="1600" dirty="0" err="1" smtClean="0"/>
              <a:t>секьюритизации</a:t>
            </a:r>
            <a:r>
              <a:rPr lang="ru-RU" sz="1600" dirty="0" smtClean="0"/>
              <a:t> (если не все будет отражено в решениях о выпуске), 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Рекомендации по бухгалтерскому учету</a:t>
            </a:r>
          </a:p>
          <a:p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стандартных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Генеральное соглашение по сделкам РЕПО (2008)</a:t>
            </a:r>
          </a:p>
          <a:p>
            <a:endParaRPr lang="ru-RU" sz="2400" dirty="0" smtClean="0"/>
          </a:p>
          <a:p>
            <a:r>
              <a:rPr lang="ru-RU" sz="2400" dirty="0" smtClean="0"/>
              <a:t>Генеральное соглашение по сделкам с ПФИ (2009-2011)</a:t>
            </a:r>
          </a:p>
          <a:p>
            <a:endParaRPr lang="ru-RU" sz="2400" dirty="0" smtClean="0"/>
          </a:p>
          <a:p>
            <a:r>
              <a:rPr lang="ru-RU" sz="2400" dirty="0" smtClean="0"/>
              <a:t>Стандартный договор синдицированного кредита (2011-2014)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стандартного договора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66738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graphicFrame>
        <p:nvGraphicFramePr>
          <p:cNvPr id="7" name="Содержимое 5"/>
          <p:cNvGraphicFramePr>
            <a:graphicFrameLocks/>
          </p:cNvGraphicFramePr>
          <p:nvPr/>
        </p:nvGraphicFramePr>
        <p:xfrm>
          <a:off x="4953000" y="2667000"/>
          <a:ext cx="3319462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иерархии источников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05000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объему правил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Стандартный договор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458200" cy="4267200"/>
          </a:xfrm>
        </p:spPr>
        <p:txBody>
          <a:bodyPr/>
          <a:lstStyle/>
          <a:p>
            <a:r>
              <a:rPr lang="ru-RU" sz="1400" dirty="0" smtClean="0"/>
              <a:t>Содержит основные договорные условия, которые широко применяются в банками, соответствуют законодательству и лучшему мировому опыту</a:t>
            </a:r>
          </a:p>
          <a:p>
            <a:r>
              <a:rPr lang="ru-RU" sz="1400" dirty="0" smtClean="0"/>
              <a:t>Разрабатывается с учетом используемой банками документации и </a:t>
            </a:r>
            <a:r>
              <a:rPr lang="ru-RU" sz="1400" b="1" dirty="0" smtClean="0"/>
              <a:t>судебной практики</a:t>
            </a:r>
            <a:r>
              <a:rPr lang="ru-RU" sz="1400" dirty="0" smtClean="0"/>
              <a:t> ведущими экспертами (банков и юридических фирм), принимающими во внимание интересы как кредиторов, так и заемщиков</a:t>
            </a:r>
          </a:p>
          <a:p>
            <a:r>
              <a:rPr lang="ru-RU" sz="1400" dirty="0" smtClean="0"/>
              <a:t>К формулированию и обсуждению его условий привлекаются представители судебной системы, ученые-юристы, представители государственных органов и Банка России</a:t>
            </a:r>
          </a:p>
          <a:p>
            <a:r>
              <a:rPr lang="ru-RU" sz="1400" dirty="0" smtClean="0"/>
              <a:t>Отдельные его положения, которые касаются вопросов, прямо не урегулированных в законе, могут (а со временем должны) быть признаны обычаями делового оборота</a:t>
            </a:r>
          </a:p>
          <a:p>
            <a:r>
              <a:rPr lang="ru-RU" sz="1400" b="1" dirty="0" smtClean="0"/>
              <a:t>Не является обязательным для применения кредитными организациями</a:t>
            </a:r>
          </a:p>
          <a:p>
            <a:r>
              <a:rPr lang="ru-RU" sz="1400" dirty="0" smtClean="0"/>
              <a:t>Кредитные организации могут изменять и адаптировать положения стандартных договоров, при этом они принимают на себя правовые риски недействительности вносимых изменений</a:t>
            </a:r>
          </a:p>
          <a:p>
            <a:r>
              <a:rPr lang="ru-RU" sz="1400" dirty="0" smtClean="0"/>
              <a:t>Банк России может рекомендовать применение стандартных договоров, разработанных банковскими союзами и ассоциациями и/или учитывать возникающий при их применении эффект снижения правовых/кредитных рисков в </a:t>
            </a:r>
            <a:r>
              <a:rPr lang="ru-RU" sz="1400" dirty="0" err="1" smtClean="0"/>
              <a:t>пруденциальном</a:t>
            </a:r>
            <a:r>
              <a:rPr lang="ru-RU" sz="1400" dirty="0" smtClean="0"/>
              <a:t> регулировании  </a:t>
            </a: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Синдицированный кредит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r>
              <a:rPr lang="ru-RU" sz="1800" dirty="0" smtClean="0"/>
              <a:t>Комитет по синдицированному кредитованию Ассоциации «Россия» включает более 25 банков</a:t>
            </a:r>
            <a:r>
              <a:rPr lang="en-US" sz="1800" dirty="0" smtClean="0"/>
              <a:t> </a:t>
            </a:r>
            <a:r>
              <a:rPr lang="ru-RU" sz="1800" dirty="0" smtClean="0"/>
              <a:t>и международных партнеров (</a:t>
            </a:r>
            <a:r>
              <a:rPr lang="en-US" sz="1800" dirty="0" err="1" smtClean="0"/>
              <a:t>KfW</a:t>
            </a:r>
            <a:r>
              <a:rPr lang="en-US" sz="1800" dirty="0" smtClean="0"/>
              <a:t>, EBRD, LMA)</a:t>
            </a:r>
            <a:r>
              <a:rPr lang="ru-RU" sz="1800" dirty="0" smtClean="0"/>
              <a:t>, сформирован в апреле 2011 г.</a:t>
            </a:r>
          </a:p>
          <a:p>
            <a:r>
              <a:rPr lang="ru-RU" sz="1800" b="1" i="1" dirty="0" smtClean="0"/>
              <a:t>Координационный совет </a:t>
            </a:r>
            <a:r>
              <a:rPr lang="ru-RU" sz="1800" dirty="0" smtClean="0"/>
              <a:t>формирует ядро обсуждения и включает 9 крупнейших банков (Сбербанк, ВТБ, </a:t>
            </a:r>
            <a:r>
              <a:rPr lang="ru-RU" sz="1800" dirty="0" err="1" smtClean="0"/>
              <a:t>Газпромбанк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Промсвязьбанк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Дойчебанк</a:t>
            </a:r>
            <a:r>
              <a:rPr lang="ru-RU" sz="1800" dirty="0" smtClean="0"/>
              <a:t>, </a:t>
            </a:r>
            <a:r>
              <a:rPr lang="en-US" sz="1800" dirty="0" smtClean="0"/>
              <a:t>BNP Paribas</a:t>
            </a:r>
            <a:r>
              <a:rPr lang="ru-RU" sz="1800" dirty="0" smtClean="0"/>
              <a:t>, </a:t>
            </a:r>
            <a:r>
              <a:rPr lang="ru-RU" sz="1800" dirty="0" err="1" smtClean="0"/>
              <a:t>Райффайзенбанк</a:t>
            </a:r>
            <a:r>
              <a:rPr lang="ru-RU" sz="1800" dirty="0" smtClean="0"/>
              <a:t>, </a:t>
            </a:r>
            <a:r>
              <a:rPr lang="ru-RU" sz="1800" dirty="0" err="1" smtClean="0"/>
              <a:t>Юрикредитбанк</a:t>
            </a:r>
            <a:r>
              <a:rPr lang="ru-RU" sz="1800" dirty="0" smtClean="0"/>
              <a:t>, ЕБРР), сформирован в  сентябре 2011 г.   </a:t>
            </a:r>
          </a:p>
          <a:p>
            <a:r>
              <a:rPr lang="ru-RU" sz="1800" b="1" i="1" dirty="0" smtClean="0"/>
              <a:t>Юридическая экспертная группа </a:t>
            </a:r>
            <a:r>
              <a:rPr lang="ru-RU" sz="1800" dirty="0" smtClean="0"/>
              <a:t>объединяет 12 ведущих мировых юридических и налоговых консультантов, создана в октябре 2011 г.</a:t>
            </a:r>
          </a:p>
          <a:p>
            <a:r>
              <a:rPr lang="ru-RU" sz="1800" dirty="0" smtClean="0"/>
              <a:t>Модератором и исполнителем проекта договора в сентябре 2012 г. выбрана юридическая фирма </a:t>
            </a:r>
            <a:r>
              <a:rPr lang="en-US" sz="1800" dirty="0" smtClean="0"/>
              <a:t>Allen &amp; </a:t>
            </a:r>
            <a:r>
              <a:rPr lang="en-US" sz="1800" dirty="0" err="1" smtClean="0"/>
              <a:t>Overy</a:t>
            </a:r>
            <a:endParaRPr lang="ru-RU" sz="1800" dirty="0" smtClean="0"/>
          </a:p>
          <a:p>
            <a:r>
              <a:rPr lang="ru-RU" sz="1800" dirty="0" smtClean="0"/>
              <a:t>Участие в обсуждениях представителей ВАС РФ, Банка России, МЭР РФ,</a:t>
            </a:r>
            <a:r>
              <a:rPr lang="en-US" sz="1800" dirty="0" smtClean="0"/>
              <a:t> EA</a:t>
            </a:r>
            <a:r>
              <a:rPr lang="ru-RU" sz="1800" dirty="0" smtClean="0"/>
              <a:t>БР, </a:t>
            </a:r>
            <a:r>
              <a:rPr lang="en-US" sz="1800" dirty="0" smtClean="0"/>
              <a:t>LMA</a:t>
            </a:r>
            <a:r>
              <a:rPr lang="ru-RU" sz="1800" dirty="0" smtClean="0"/>
              <a:t>, </a:t>
            </a:r>
            <a:r>
              <a:rPr lang="en-US" sz="1800" dirty="0" smtClean="0"/>
              <a:t>IFC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«Вызов 1 июля 2014 года»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В декабре 2013 года принято несколько законопроектов, создающих предпосылки для возникновение новых рынков и финансовых инструментов:</a:t>
            </a:r>
          </a:p>
          <a:p>
            <a:pPr lvl="1"/>
            <a:r>
              <a:rPr lang="ru-RU" sz="1200" dirty="0" smtClean="0"/>
              <a:t>Закон о потребительском кредитовании № 353-ФЗ  совместно с Законом, вносящим изменения в 8 действующих законов № 363-ФЗ,</a:t>
            </a:r>
          </a:p>
          <a:p>
            <a:pPr lvl="1"/>
            <a:r>
              <a:rPr lang="ru-RU" sz="1200" dirty="0" smtClean="0"/>
              <a:t>Закон о </a:t>
            </a:r>
            <a:r>
              <a:rPr lang="ru-RU" sz="1200" dirty="0" err="1" smtClean="0"/>
              <a:t>секьюритизации</a:t>
            </a:r>
            <a:r>
              <a:rPr lang="ru-RU" sz="1200" dirty="0" smtClean="0"/>
              <a:t> № 379-ФЗ, вносящий масштабные изменения в 17 действующих законодательных актов,</a:t>
            </a:r>
          </a:p>
          <a:p>
            <a:pPr lvl="1"/>
            <a:r>
              <a:rPr lang="ru-RU" sz="1200" dirty="0" smtClean="0"/>
              <a:t>Изменения в Гражданский кодекс (Главы 23-24) № 367-ФЗ, существенно изменяющие регулирование залоговых отношений и устанавливающие новый порядок уступки требований,</a:t>
            </a:r>
          </a:p>
          <a:p>
            <a:pPr lvl="1"/>
            <a:r>
              <a:rPr lang="ru-RU" sz="1200" dirty="0" smtClean="0"/>
              <a:t>Изменения в Основы законодательства о нотариате, изменяющие режим функционирования реестра уведомлений о залоге движимого имущества (ко второму чтению включены Закон о </a:t>
            </a:r>
            <a:r>
              <a:rPr lang="ru-RU" sz="1200" dirty="0" err="1" smtClean="0"/>
              <a:t>секьюритизации</a:t>
            </a:r>
            <a:r>
              <a:rPr lang="ru-RU" sz="1200" dirty="0" smtClean="0"/>
              <a:t>),</a:t>
            </a:r>
          </a:p>
          <a:p>
            <a:pPr lvl="1"/>
            <a:r>
              <a:rPr lang="ru-RU" sz="1200" dirty="0" smtClean="0"/>
              <a:t>Изменения в Закон о рынке ценных бумаг, стимулирующие долгосрочные вложения, в части регулирования индивидуальных инвестиционных счетов (ко второму чтению включены  в Закон о </a:t>
            </a:r>
            <a:r>
              <a:rPr lang="ru-RU" sz="1200" dirty="0" err="1" smtClean="0"/>
              <a:t>секьюритизации</a:t>
            </a:r>
            <a:endParaRPr lang="ru-RU" sz="1200" dirty="0" smtClean="0"/>
          </a:p>
          <a:p>
            <a:r>
              <a:rPr lang="ru-RU" sz="1400" dirty="0" smtClean="0"/>
              <a:t>Названные законы начнут действовать с 1 июля 2014 года </a:t>
            </a:r>
          </a:p>
          <a:p>
            <a:r>
              <a:rPr lang="ru-RU" sz="1400" dirty="0" smtClean="0"/>
              <a:t>Это самые масштабные за последние пятнадцать лет изменения банковского законодательства, требующие переработки и создания «с нуля» многих видов гражданско-правовых договоров в сфере банковского кредитования, обеспечения, безналичных расчетов и финансовых рынков</a:t>
            </a:r>
            <a:endParaRPr lang="en-US" sz="1400" dirty="0" smtClean="0"/>
          </a:p>
          <a:p>
            <a:r>
              <a:rPr lang="ru-RU" sz="1400" dirty="0" smtClean="0"/>
              <a:t>Идет подготовка нормативных актов Банка России 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 банков с учетом «вызова 1 июля 2014 года»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23246617"/>
              </p:ext>
            </p:extLst>
          </p:nvPr>
        </p:nvGraphicFramePr>
        <p:xfrm>
          <a:off x="381000" y="1752600"/>
          <a:ext cx="856895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о </a:t>
            </a:r>
            <a:r>
              <a:rPr lang="ru-RU" dirty="0" err="1" smtClean="0"/>
              <a:t>секьюритизации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	Федеральный закон № 379-ФЗ «О внесении изменений в отдельные законодательные акты Российской Федерации» вступает в силу 1 июля 2014 года. Закон регулирует:	</a:t>
            </a:r>
          </a:p>
          <a:p>
            <a:pPr>
              <a:buNone/>
            </a:pPr>
            <a:endParaRPr lang="ru-RU" sz="1800" b="1" dirty="0" smtClean="0"/>
          </a:p>
          <a:p>
            <a:r>
              <a:rPr lang="ru-RU" sz="1600" dirty="0" smtClean="0"/>
              <a:t>Сделки </a:t>
            </a:r>
            <a:r>
              <a:rPr lang="ru-RU" sz="1600" dirty="0" err="1" smtClean="0"/>
              <a:t>секьюритизации</a:t>
            </a:r>
            <a:r>
              <a:rPr lang="ru-RU" sz="1600" dirty="0" smtClean="0"/>
              <a:t> прав требования</a:t>
            </a:r>
          </a:p>
          <a:p>
            <a:r>
              <a:rPr lang="ru-RU" sz="1600" dirty="0" smtClean="0"/>
              <a:t>Сделки проектного финансирования</a:t>
            </a:r>
          </a:p>
          <a:p>
            <a:r>
              <a:rPr lang="ru-RU" sz="1600" dirty="0" smtClean="0"/>
              <a:t>Выпуск облигаций, обеспеченных залогом прав требования, перечень которых установлен Банком России</a:t>
            </a:r>
          </a:p>
          <a:p>
            <a:r>
              <a:rPr lang="ru-RU" sz="1600" dirty="0" smtClean="0"/>
              <a:t>Иностранный номинальный держатель</a:t>
            </a:r>
          </a:p>
          <a:p>
            <a:r>
              <a:rPr lang="ru-RU" sz="1600" dirty="0" smtClean="0"/>
              <a:t>Индивидуальные инвестиционные счета</a:t>
            </a:r>
          </a:p>
          <a:p>
            <a:r>
              <a:rPr lang="ru-RU" sz="1600" dirty="0" smtClean="0"/>
              <a:t>Новые виды банковских счетов – счета </a:t>
            </a:r>
            <a:r>
              <a:rPr lang="ru-RU" sz="1600" dirty="0" err="1" smtClean="0"/>
              <a:t>эксроу</a:t>
            </a:r>
            <a:r>
              <a:rPr lang="ru-RU" sz="1600" dirty="0" smtClean="0"/>
              <a:t> и номинальные счета</a:t>
            </a:r>
          </a:p>
          <a:p>
            <a:r>
              <a:rPr lang="ru-RU" sz="1600" dirty="0" smtClean="0"/>
              <a:t>Ведение реестра уведомлений о залоге движимого имущества (перенос вступления с силу на 1 июля 2014 года), реестра нотариальных действий и реестра отмененных доверенностей </a:t>
            </a:r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576262" y="3022600"/>
            <a:ext cx="2160588" cy="415498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 smtClean="0">
                <a:solidFill>
                  <a:schemeClr val="bg1"/>
                </a:solidFill>
                <a:latin typeface="Tahoma" pitchFamily="34" charset="0"/>
              </a:rPr>
              <a:t>Резервная обслуживающая компания</a:t>
            </a:r>
            <a:endParaRPr lang="ru-RU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/>
              <a:t>Секьюритизация</a:t>
            </a:r>
            <a:r>
              <a:rPr lang="ru-RU" sz="3200" dirty="0" smtClean="0"/>
              <a:t> кредита: </a:t>
            </a:r>
            <a:br>
              <a:rPr lang="ru-RU" sz="3200" dirty="0" smtClean="0"/>
            </a:br>
            <a:r>
              <a:rPr lang="ru-RU" sz="3200" dirty="0" smtClean="0"/>
              <a:t>структура сделки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228600" y="3395533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6048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252538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 flipV="1">
            <a:off x="1828800" y="4144267"/>
            <a:ext cx="0" cy="1081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0" y="5195888"/>
            <a:ext cx="2520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Погашение </a:t>
            </a:r>
            <a:r>
              <a:rPr lang="ru-RU" sz="1600" i="1" dirty="0">
                <a:latin typeface="Tahoma" pitchFamily="34" charset="0"/>
              </a:rPr>
              <a:t>кредитов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184775" y="3238500"/>
            <a:ext cx="2160588" cy="646331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Специализированное финансовое общество </a:t>
            </a:r>
            <a:r>
              <a:rPr lang="en-US" sz="1200" b="1" dirty="0" smtClean="0">
                <a:latin typeface="Tahoma" pitchFamily="34" charset="0"/>
              </a:rPr>
              <a:t>(SPV</a:t>
            </a:r>
            <a:r>
              <a:rPr lang="en-US" sz="1200" b="1" dirty="0">
                <a:latin typeface="Tahoma" pitchFamily="34" charset="0"/>
              </a:rPr>
              <a:t>)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2736850" y="3527425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H="1">
            <a:off x="2808288" y="3814763"/>
            <a:ext cx="21605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866231" y="2853323"/>
            <a:ext cx="2376488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AutoNum type="arabicPeriod"/>
            </a:pPr>
            <a:r>
              <a:rPr lang="ru-RU" sz="1600" i="1" dirty="0" smtClean="0">
                <a:latin typeface="Tahoma" pitchFamily="34" charset="0"/>
              </a:rPr>
              <a:t>Продажа кредитов</a:t>
            </a:r>
          </a:p>
          <a:p>
            <a:pPr eaLnBrk="1" hangingPunct="1">
              <a:spcBef>
                <a:spcPct val="50000"/>
              </a:spcBef>
            </a:pPr>
            <a:r>
              <a:rPr lang="ru-RU" sz="1400" i="1" dirty="0" smtClean="0">
                <a:latin typeface="Tahoma" pitchFamily="34" charset="0"/>
              </a:rPr>
              <a:t>(залог по облигациям)</a:t>
            </a:r>
            <a:endParaRPr lang="ru-RU" sz="1400" i="1" dirty="0">
              <a:latin typeface="Tahoma" pitchFamily="34" charset="0"/>
            </a:endParaRPr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55451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6337300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7056438" y="4102100"/>
            <a:ext cx="0" cy="1009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5257800" y="5029200"/>
            <a:ext cx="21605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2</a:t>
            </a:r>
            <a:r>
              <a:rPr lang="ru-RU" sz="1600" i="1" dirty="0" smtClean="0">
                <a:latin typeface="Tahoma" pitchFamily="34" charset="0"/>
              </a:rPr>
              <a:t>. Выпуск облигаций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5257800" y="5867400"/>
            <a:ext cx="2160588" cy="454025"/>
          </a:xfrm>
          <a:prstGeom prst="rect">
            <a:avLst/>
          </a:prstGeom>
          <a:solidFill>
            <a:srgbClr val="FF99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Инвесторы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7652657" y="5064368"/>
            <a:ext cx="1419256" cy="515526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>
                <a:latin typeface="Tahoma" pitchFamily="34" charset="0"/>
              </a:rPr>
              <a:t>Рейтинговое </a:t>
            </a:r>
            <a:endParaRPr lang="ru-RU" sz="1100" b="1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агентство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>
            <a:off x="6323013" y="2394857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741613" y="3962400"/>
            <a:ext cx="24399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>
                <a:latin typeface="Tahoma" pitchFamily="34" charset="0"/>
              </a:rPr>
              <a:t>3</a:t>
            </a:r>
            <a:r>
              <a:rPr lang="ru-RU" sz="1600" i="1" dirty="0" smtClean="0">
                <a:latin typeface="Tahoma" pitchFamily="34" charset="0"/>
              </a:rPr>
              <a:t>. Выплата </a:t>
            </a:r>
            <a:r>
              <a:rPr lang="ru-RU" sz="1600" i="1" dirty="0">
                <a:latin typeface="Tahoma" pitchFamily="34" charset="0"/>
              </a:rPr>
              <a:t>стоимости кредитов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5637182" y="1752600"/>
            <a:ext cx="1419256" cy="4308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Управляющая компания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3135377" y="5071467"/>
            <a:ext cx="1531953" cy="738664"/>
          </a:xfrm>
          <a:prstGeom prst="rect">
            <a:avLst/>
          </a:prstGeom>
          <a:solidFill>
            <a:srgbClr val="FF00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400" b="1" dirty="0" smtClean="0">
                <a:latin typeface="Tahoma" pitchFamily="34" charset="0"/>
              </a:rPr>
              <a:t>Реестр уведомлений о залоге</a:t>
            </a:r>
            <a:endParaRPr lang="ru-RU" sz="1400" b="1" dirty="0">
              <a:latin typeface="Tahoma" pitchFamily="34" charset="0"/>
            </a:endParaRPr>
          </a:p>
        </p:txBody>
      </p:sp>
      <p:sp>
        <p:nvSpPr>
          <p:cNvPr id="49" name="Line 20"/>
          <p:cNvSpPr>
            <a:spLocks noChangeShapeType="1"/>
          </p:cNvSpPr>
          <p:nvPr/>
        </p:nvSpPr>
        <p:spPr bwMode="auto">
          <a:xfrm flipH="1" flipV="1">
            <a:off x="7418385" y="4254785"/>
            <a:ext cx="1039813" cy="6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890293" y="2394857"/>
            <a:ext cx="1150145" cy="66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942945" y="1837238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Бухгалтер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 flipV="1">
            <a:off x="3901352" y="4283075"/>
            <a:ext cx="1365163" cy="63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7375315" y="1837238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Своп-провайдер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H="1">
            <a:off x="6705600" y="2329802"/>
            <a:ext cx="1023257" cy="692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7848600" y="3200400"/>
            <a:ext cx="1232644" cy="769441"/>
          </a:xfrm>
          <a:prstGeom prst="rect">
            <a:avLst/>
          </a:prstGeom>
          <a:solidFill>
            <a:srgbClr val="FFC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Банк – держатель залогового счета СФО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H="1">
            <a:off x="73914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228600" y="5618189"/>
            <a:ext cx="2160588" cy="461665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</a:rPr>
              <a:t>Заемщики – должники по кредитам</a:t>
            </a:r>
            <a:endParaRPr lang="ru-RU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" name="Text Box 18"/>
          <p:cNvSpPr txBox="1">
            <a:spLocks noChangeArrowheads="1"/>
          </p:cNvSpPr>
          <p:nvPr/>
        </p:nvSpPr>
        <p:spPr bwMode="auto">
          <a:xfrm>
            <a:off x="5410200" y="5410201"/>
            <a:ext cx="1905000" cy="430887"/>
          </a:xfrm>
          <a:prstGeom prst="rect">
            <a:avLst/>
          </a:prstGeom>
          <a:solidFill>
            <a:srgbClr val="FFC0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Представитель владельцев облигаций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 flipH="1" flipV="1">
            <a:off x="2057400" y="4267200"/>
            <a:ext cx="1524000" cy="63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75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/>
      <p:bldP spid="41" grpId="0" animBg="1"/>
      <p:bldP spid="43" grpId="0" animBg="1"/>
      <p:bldP spid="44" grpId="0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8159750" cy="1143000"/>
          </a:xfrm>
          <a:noFill/>
        </p:spPr>
        <p:txBody>
          <a:bodyPr lIns="92075" tIns="46038" rIns="92075" bIns="46038" anchor="ctr"/>
          <a:lstStyle/>
          <a:p>
            <a:r>
              <a:rPr lang="ru-RU" sz="3200" smtClean="0"/>
              <a:t>Секьюритизация активов: </a:t>
            </a:r>
            <a:br>
              <a:rPr lang="ru-RU" sz="3200" smtClean="0"/>
            </a:br>
            <a:r>
              <a:rPr lang="ru-RU" sz="3200" smtClean="0"/>
              <a:t>выгоды и преимущества для России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43887" cy="4425950"/>
          </a:xfrm>
          <a:noFill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</a:pPr>
            <a:r>
              <a:rPr lang="ru-RU" sz="2600" dirty="0" smtClean="0"/>
              <a:t>Новые возможности для более дешевого финансирования кредитных организаций</a:t>
            </a:r>
          </a:p>
          <a:p>
            <a:pPr marL="609600" indent="-609600">
              <a:lnSpc>
                <a:spcPct val="90000"/>
              </a:lnSpc>
            </a:pPr>
            <a:r>
              <a:rPr lang="ru-RU" sz="2600" dirty="0" smtClean="0"/>
              <a:t>Повышение качества и рейтинга «старших» траншей </a:t>
            </a:r>
          </a:p>
          <a:p>
            <a:pPr marL="609600" indent="-609600">
              <a:lnSpc>
                <a:spcPct val="90000"/>
              </a:lnSpc>
            </a:pPr>
            <a:r>
              <a:rPr lang="ru-RU" sz="2600" dirty="0" smtClean="0"/>
              <a:t>Существенное снижение стоимости финансирования (получение кредитных рейтингов, превышающих суверенный) </a:t>
            </a:r>
          </a:p>
          <a:p>
            <a:pPr marL="609600" indent="-609600">
              <a:lnSpc>
                <a:spcPct val="90000"/>
              </a:lnSpc>
            </a:pPr>
            <a:r>
              <a:rPr lang="ru-RU" sz="2600" dirty="0" smtClean="0"/>
              <a:t>Управление кредитными рисками или передача рисков сторонним инвесторам</a:t>
            </a:r>
          </a:p>
          <a:p>
            <a:pPr marL="609600" indent="-609600">
              <a:lnSpc>
                <a:spcPct val="90000"/>
              </a:lnSpc>
            </a:pPr>
            <a:r>
              <a:rPr lang="ru-RU" sz="2600" dirty="0" smtClean="0"/>
              <a:t>Улучшение финансовых и балансовых показателей кредитных организаций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Основные принципы </a:t>
            </a:r>
            <a:r>
              <a:rPr lang="ru-RU" sz="2800" dirty="0" err="1" smtClean="0"/>
              <a:t>секьюритизации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и их реализация в проекте закона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48957"/>
              </p:ext>
            </p:extLst>
          </p:nvPr>
        </p:nvGraphicFramePr>
        <p:xfrm>
          <a:off x="457200" y="1752600"/>
          <a:ext cx="81534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638800"/>
              </a:tblGrid>
              <a:tr h="4873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Принцип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Реализация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8739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Действительная</a:t>
                      </a:r>
                      <a:r>
                        <a:rPr lang="ru-RU" sz="1200" baseline="0" dirty="0" smtClean="0"/>
                        <a:t> продажа активов банком СФО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Законодательные</a:t>
                      </a:r>
                      <a:r>
                        <a:rPr lang="ru-RU" sz="1100" baseline="0" dirty="0" smtClean="0"/>
                        <a:t> требования к финансовому покрытию СФО</a:t>
                      </a:r>
                      <a:endParaRPr lang="ru-RU" sz="1100" dirty="0" smtClean="0"/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Сделка</a:t>
                      </a:r>
                      <a:r>
                        <a:rPr lang="ru-RU" sz="1100" baseline="0" dirty="0" smtClean="0"/>
                        <a:t> продажи (мены) требований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Невозможность квалификации сделки как обеспеченного займа </a:t>
                      </a:r>
                      <a:r>
                        <a:rPr lang="ru-RU" sz="1100" baseline="0" dirty="0" err="1" smtClean="0"/>
                        <a:t>банка-оригинатора</a:t>
                      </a:r>
                      <a:endParaRPr lang="ru-RU" sz="1100" baseline="0" dirty="0" smtClean="0"/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Ограничение видов активов, включаемых в финансовое покрытие</a:t>
                      </a:r>
                      <a:endParaRPr lang="ru-RU" sz="1100" dirty="0"/>
                    </a:p>
                  </a:txBody>
                  <a:tcPr/>
                </a:tc>
              </a:tr>
              <a:tr h="6810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Защищенность</a:t>
                      </a:r>
                      <a:r>
                        <a:rPr lang="ru-RU" sz="1200" baseline="0" dirty="0" smtClean="0"/>
                        <a:t> сделки от банкротства банка-</a:t>
                      </a:r>
                      <a:r>
                        <a:rPr lang="ru-RU" sz="1200" baseline="0" dirty="0" err="1" smtClean="0"/>
                        <a:t>оригинатора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Создание</a:t>
                      </a:r>
                      <a:r>
                        <a:rPr lang="ru-RU" sz="1100" baseline="0" dirty="0" smtClean="0"/>
                        <a:t> СФО в качестве независимого от банка общества 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Привлечение не аффилированной управляющей компании</a:t>
                      </a:r>
                      <a:endParaRPr lang="ru-RU" sz="1100" dirty="0" smtClean="0"/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Привлечение </a:t>
                      </a:r>
                      <a:r>
                        <a:rPr lang="ru-RU" sz="1100" baseline="0" dirty="0" smtClean="0"/>
                        <a:t>резервной обслуживающей компании</a:t>
                      </a:r>
                    </a:p>
                    <a:p>
                      <a:pPr marL="172800" marR="0" indent="-172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aseline="0" dirty="0" smtClean="0"/>
                        <a:t>Ограничения на оспаривание сделок по продаже требований СФО </a:t>
                      </a:r>
                    </a:p>
                  </a:txBody>
                  <a:tcPr/>
                </a:tc>
              </a:tr>
              <a:tr h="68101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Защищенность сделки от банкротства</a:t>
                      </a:r>
                      <a:r>
                        <a:rPr lang="ru-RU" sz="1200" baseline="0" dirty="0" smtClean="0"/>
                        <a:t> СФО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Ограничение</a:t>
                      </a:r>
                      <a:r>
                        <a:rPr lang="ru-RU" sz="1100" baseline="0" dirty="0" smtClean="0"/>
                        <a:t> правоспособности СФО и видов его деятельности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Невозможность банкротства СФО при уменьшении размера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Запрет на заключение трудовых договоров</a:t>
                      </a:r>
                      <a:endParaRPr lang="ru-RU" sz="1100" dirty="0" smtClean="0"/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dirty="0" smtClean="0"/>
                        <a:t>Исключение финансового покрытия</a:t>
                      </a:r>
                      <a:r>
                        <a:rPr lang="ru-RU" sz="1100" baseline="0" dirty="0" smtClean="0"/>
                        <a:t> из</a:t>
                      </a:r>
                      <a:r>
                        <a:rPr lang="ru-RU" sz="1100" dirty="0" smtClean="0"/>
                        <a:t> конкурсной</a:t>
                      </a:r>
                      <a:r>
                        <a:rPr lang="ru-RU" sz="1100" baseline="0" dirty="0" smtClean="0"/>
                        <a:t> массы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Ограничение права подачи заявления о банкротстве</a:t>
                      </a:r>
                    </a:p>
                    <a:p>
                      <a:pPr marL="172800" indent="-172800">
                        <a:buFontTx/>
                        <a:buChar char="-"/>
                      </a:pPr>
                      <a:r>
                        <a:rPr lang="ru-RU" sz="1100" baseline="0" dirty="0" smtClean="0"/>
                        <a:t>Специальный порядок банкротства</a:t>
                      </a:r>
                      <a:endParaRPr lang="ru-RU" sz="1100" dirty="0"/>
                    </a:p>
                  </a:txBody>
                  <a:tcPr/>
                </a:tc>
              </a:tr>
              <a:tr h="6146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Очередность</a:t>
                      </a:r>
                      <a:r>
                        <a:rPr lang="ru-RU" sz="1200" baseline="0" dirty="0" smtClean="0"/>
                        <a:t> платежей СФО (водопад)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/>
                        <a:t>Введение</a:t>
                      </a:r>
                      <a:r>
                        <a:rPr lang="ru-RU" sz="1100" baseline="0" dirty="0" smtClean="0"/>
                        <a:t> понятия облигации, обеспеченной залогом прав требования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/>
                        <a:t>Установление</a:t>
                      </a:r>
                      <a:r>
                        <a:rPr lang="ru-RU" sz="1100" baseline="0" dirty="0" smtClean="0"/>
                        <a:t> очередности исполнения обязательств СФО перед владельцами облигаций и иными кредиторами</a:t>
                      </a:r>
                      <a:endParaRPr lang="ru-RU" sz="1100" dirty="0"/>
                    </a:p>
                  </a:txBody>
                  <a:tcPr/>
                </a:tc>
              </a:tr>
              <a:tr h="406690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Налоговая нейтральность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100" dirty="0" smtClean="0"/>
                        <a:t>Особенности налогообложения</a:t>
                      </a:r>
                      <a:r>
                        <a:rPr lang="ru-RU" sz="1100" baseline="0" dirty="0" smtClean="0"/>
                        <a:t> СФО</a:t>
                      </a:r>
                      <a:endParaRPr lang="ru-RU" sz="11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Структуры ипотечной и </a:t>
            </a:r>
            <a:br>
              <a:rPr lang="ru-RU" sz="2800" dirty="0" smtClean="0"/>
            </a:br>
            <a:r>
              <a:rPr lang="ru-RU" sz="2800" dirty="0" err="1" smtClean="0"/>
              <a:t>неипотечной</a:t>
            </a:r>
            <a:r>
              <a:rPr lang="ru-RU" sz="2800" dirty="0" smtClean="0"/>
              <a:t> </a:t>
            </a:r>
            <a:r>
              <a:rPr lang="ru-RU" sz="2800" dirty="0" err="1" smtClean="0"/>
              <a:t>секьюритизации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68020"/>
              </p:ext>
            </p:extLst>
          </p:nvPr>
        </p:nvGraphicFramePr>
        <p:xfrm>
          <a:off x="457200" y="1752600"/>
          <a:ext cx="8382000" cy="474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832"/>
                <a:gridCol w="4230168"/>
              </a:tblGrid>
              <a:tr h="462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Ипотечная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Неипотечная</a:t>
                      </a:r>
                      <a:endParaRPr lang="ru-RU" dirty="0"/>
                    </a:p>
                  </a:txBody>
                  <a:tcPr/>
                </a:tc>
              </a:tr>
              <a:tr h="69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Ипотечное</a:t>
                      </a:r>
                      <a:r>
                        <a:rPr lang="ru-RU" sz="1400" baseline="0" dirty="0" smtClean="0"/>
                        <a:t> покрытие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Денежные</a:t>
                      </a:r>
                      <a:r>
                        <a:rPr lang="ru-RU" sz="1400" baseline="0" dirty="0" smtClean="0"/>
                        <a:t> требования и иные права требования, по перечню установленному Банком России</a:t>
                      </a:r>
                      <a:endParaRPr lang="ru-RU" sz="1400" dirty="0"/>
                    </a:p>
                  </a:txBody>
                  <a:tcPr/>
                </a:tc>
              </a:tr>
              <a:tr h="6939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Залог ипотечног</a:t>
                      </a:r>
                      <a:r>
                        <a:rPr lang="ru-RU" sz="1400" baseline="0" dirty="0" smtClean="0"/>
                        <a:t>о покрытия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/>
                        <a:t>Залог денежных требований, денежных средств и иного имущества, полученного в результате реализации требований</a:t>
                      </a:r>
                    </a:p>
                  </a:txBody>
                  <a:tcPr/>
                </a:tc>
              </a:tr>
              <a:tr h="6460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Облигации</a:t>
                      </a:r>
                      <a:r>
                        <a:rPr lang="ru-RU" sz="1400" baseline="0" dirty="0" smtClean="0"/>
                        <a:t> с ипотечным покрытием</a:t>
                      </a:r>
                    </a:p>
                    <a:p>
                      <a:r>
                        <a:rPr lang="ru-RU" sz="1400" baseline="0" dirty="0" smtClean="0"/>
                        <a:t>ипотечного агента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/>
                        <a:t>Облигации, обеспеченные залогом денежных требований</a:t>
                      </a:r>
                    </a:p>
                  </a:txBody>
                  <a:tcPr/>
                </a:tc>
              </a:tr>
              <a:tr h="6460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Ипотечный</a:t>
                      </a:r>
                      <a:r>
                        <a:rPr lang="ru-RU" sz="1400" baseline="0" dirty="0" smtClean="0"/>
                        <a:t> агент в форме АО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/>
                        <a:t>Специализированное финансовое общество в форме ООО или АО</a:t>
                      </a:r>
                      <a:endParaRPr lang="ru-RU" sz="1400" dirty="0"/>
                    </a:p>
                  </a:txBody>
                  <a:tcPr/>
                </a:tc>
              </a:tr>
              <a:tr h="583139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Контроль со стороны специализированного депозитария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Учет</a:t>
                      </a:r>
                      <a:r>
                        <a:rPr lang="ru-RU" sz="1400" baseline="0" dirty="0" smtClean="0"/>
                        <a:t> заложенного имущества со стороны банка, в котором открыт залоговый счет</a:t>
                      </a:r>
                      <a:endParaRPr lang="ru-RU" sz="1400" dirty="0"/>
                    </a:p>
                  </a:txBody>
                  <a:tcPr/>
                </a:tc>
              </a:tr>
              <a:tr h="693983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Исключение покрытия из конкурсной массы при банкротстве ипотечного агента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Включение</a:t>
                      </a:r>
                      <a:r>
                        <a:rPr lang="ru-RU" sz="1400" baseline="0" dirty="0" smtClean="0"/>
                        <a:t> предмета залога в конкурсную массу и удовлетворение владельцев облигаций в третью очередь как залоговых кредиторов</a:t>
                      </a:r>
                      <a:endParaRPr lang="ru-RU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9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13"/>
          <p:cNvSpPr>
            <a:spLocks noChangeShapeType="1"/>
          </p:cNvSpPr>
          <p:nvPr/>
        </p:nvSpPr>
        <p:spPr bwMode="auto">
          <a:xfrm>
            <a:off x="1738089" y="3321833"/>
            <a:ext cx="7906" cy="255886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462560" y="3665440"/>
            <a:ext cx="1979443" cy="1149571"/>
          </a:xfrm>
          <a:prstGeom prst="ellipse">
            <a:avLst/>
          </a:prstGeom>
          <a:gradFill>
            <a:gsLst>
              <a:gs pos="0">
                <a:srgbClr val="CBCBCB"/>
              </a:gs>
              <a:gs pos="0">
                <a:srgbClr val="5F5F5F"/>
              </a:gs>
              <a:gs pos="0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98000">
                <a:srgbClr val="777777"/>
              </a:gs>
              <a:gs pos="100000">
                <a:srgbClr val="EAEAEA"/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7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Рефинансирование ссудного портфеля Центральным банком: двойная защита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06321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ru-RU" smtClean="0"/>
              <a:t>29 мая 2014 года</a:t>
            </a:r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67419" y="2348457"/>
            <a:ext cx="2160588" cy="415498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050" b="1" dirty="0" smtClean="0">
                <a:solidFill>
                  <a:schemeClr val="bg1"/>
                </a:solidFill>
                <a:latin typeface="Tahoma" pitchFamily="34" charset="0"/>
              </a:rPr>
              <a:t>Резервная обслуживающая компания</a:t>
            </a:r>
            <a:endParaRPr lang="ru-RU" sz="105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41233" y="2717302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87125" y="3897569"/>
            <a:ext cx="2160588" cy="646331"/>
          </a:xfrm>
          <a:prstGeom prst="rect">
            <a:avLst/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b="1" dirty="0" smtClean="0">
                <a:latin typeface="Tahoma" pitchFamily="34" charset="0"/>
              </a:rPr>
              <a:t>Специализированное финансовое общество </a:t>
            </a:r>
            <a:r>
              <a:rPr lang="en-US" sz="1200" b="1" dirty="0" smtClean="0">
                <a:latin typeface="Tahoma" pitchFamily="34" charset="0"/>
              </a:rPr>
              <a:t>(SPV</a:t>
            </a:r>
            <a:r>
              <a:rPr lang="en-US" sz="1200" b="1" dirty="0">
                <a:latin typeface="Tahoma" pitchFamily="34" charset="0"/>
              </a:rPr>
              <a:t>)</a:t>
            </a:r>
            <a:endParaRPr lang="ru-RU" sz="1200" b="1" dirty="0">
              <a:latin typeface="Tahoma" pitchFamily="34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6323520" y="5158285"/>
            <a:ext cx="0" cy="72241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321527" y="3321833"/>
            <a:ext cx="0" cy="4912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90568" y="6001936"/>
            <a:ext cx="1234281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</a:rPr>
              <a:t>Банк России</a:t>
            </a:r>
            <a:endParaRPr lang="ru-RU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7388003" y="5929663"/>
            <a:ext cx="1419256" cy="515526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>
                <a:latin typeface="Tahoma" pitchFamily="34" charset="0"/>
              </a:rPr>
              <a:t>Рейтинговое </a:t>
            </a:r>
            <a:endParaRPr lang="ru-RU" sz="1100" b="1" dirty="0" smtClean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1100" b="1" dirty="0" smtClean="0">
                <a:latin typeface="Tahoma" pitchFamily="34" charset="0"/>
              </a:rPr>
              <a:t>агентство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 flipH="1" flipV="1">
            <a:off x="6750976" y="5061295"/>
            <a:ext cx="1039813" cy="660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5292065" y="4689784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А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 rot="16200000">
            <a:off x="5292066" y="5366581"/>
            <a:ext cx="1752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в залог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756273" y="3813105"/>
            <a:ext cx="1979443" cy="1149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63708" y="2717302"/>
            <a:ext cx="2160588" cy="454025"/>
          </a:xfrm>
          <a:prstGeom prst="rect">
            <a:avLst/>
          </a:prstGeom>
          <a:solidFill>
            <a:schemeClr val="hlink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</a:rPr>
              <a:t>Банк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1113043" y="6001936"/>
            <a:ext cx="1234281" cy="70788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</a:rPr>
              <a:t>Банк России</a:t>
            </a:r>
            <a:endParaRPr lang="ru-RU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 rot="16200000">
            <a:off x="714541" y="5366581"/>
            <a:ext cx="1752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200" dirty="0" smtClean="0">
                <a:latin typeface="Tahoma" pitchFamily="34" charset="0"/>
              </a:rPr>
              <a:t>в залог</a:t>
            </a:r>
            <a:endParaRPr lang="ru-RU" sz="1200" dirty="0">
              <a:latin typeface="Tahoma" pitchFamily="34" charset="0"/>
            </a:endParaRPr>
          </a:p>
        </p:txBody>
      </p:sp>
      <p:sp>
        <p:nvSpPr>
          <p:cNvPr id="60" name="Text Box 21"/>
          <p:cNvSpPr txBox="1">
            <a:spLocks noChangeArrowheads="1"/>
          </p:cNvSpPr>
          <p:nvPr/>
        </p:nvSpPr>
        <p:spPr bwMode="auto">
          <a:xfrm>
            <a:off x="869694" y="4058252"/>
            <a:ext cx="17526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Ссудная задолженность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4063984" y="5749892"/>
            <a:ext cx="1419256" cy="261610"/>
          </a:xfrm>
          <a:prstGeom prst="rect">
            <a:avLst/>
          </a:prstGeom>
          <a:solidFill>
            <a:srgbClr val="FFFF00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100" b="1" dirty="0" err="1" smtClean="0">
                <a:latin typeface="Tahoma" pitchFamily="34" charset="0"/>
              </a:rPr>
              <a:t>Обеспечитель</a:t>
            </a:r>
            <a:endParaRPr lang="ru-RU" sz="1100" b="1" dirty="0">
              <a:latin typeface="Tahoma" pitchFamily="34" charset="0"/>
            </a:endParaRPr>
          </a:p>
        </p:txBody>
      </p:sp>
      <p:sp>
        <p:nvSpPr>
          <p:cNvPr id="63" name="Line 20"/>
          <p:cNvSpPr>
            <a:spLocks noChangeShapeType="1"/>
          </p:cNvSpPr>
          <p:nvPr/>
        </p:nvSpPr>
        <p:spPr bwMode="auto">
          <a:xfrm flipV="1">
            <a:off x="4773612" y="5061295"/>
            <a:ext cx="1093787" cy="5079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7347713" y="3719698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А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6" name="Text Box 21"/>
          <p:cNvSpPr txBox="1">
            <a:spLocks noChangeArrowheads="1"/>
          </p:cNvSpPr>
          <p:nvPr/>
        </p:nvSpPr>
        <p:spPr bwMode="auto">
          <a:xfrm>
            <a:off x="7293341" y="4793399"/>
            <a:ext cx="175260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i="1" dirty="0" smtClean="0">
                <a:latin typeface="Tahoma" pitchFamily="34" charset="0"/>
              </a:rPr>
              <a:t>Транш </a:t>
            </a:r>
            <a:r>
              <a:rPr lang="en-US" sz="1600" i="1" dirty="0" smtClean="0">
                <a:latin typeface="Tahoma" pitchFamily="34" charset="0"/>
              </a:rPr>
              <a:t>B</a:t>
            </a:r>
            <a:endParaRPr lang="ru-RU" sz="1600" i="1" dirty="0">
              <a:latin typeface="Tahom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6832" y="170212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Как ссудная задолженность</a:t>
            </a:r>
          </a:p>
          <a:p>
            <a:pPr algn="ctr"/>
            <a:r>
              <a:rPr lang="ru-RU" sz="1600" u="sng" dirty="0" smtClean="0"/>
              <a:t>Положение № 312-П</a:t>
            </a:r>
            <a:endParaRPr lang="ru-RU" sz="16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4724400" y="170212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/>
              <a:t>Как сделка </a:t>
            </a:r>
            <a:r>
              <a:rPr lang="ru-RU" sz="1600" u="sng" dirty="0" err="1" smtClean="0"/>
              <a:t>секьюритизации</a:t>
            </a:r>
            <a:endParaRPr lang="ru-RU" sz="1600" u="sng" dirty="0" smtClean="0"/>
          </a:p>
          <a:p>
            <a:pPr algn="ctr"/>
            <a:r>
              <a:rPr lang="ru-RU" sz="1600" u="sng" dirty="0" smtClean="0"/>
              <a:t>Положение № 236-П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2596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7" grpId="0" animBg="1"/>
      <p:bldP spid="12" grpId="0" animBg="1"/>
      <p:bldP spid="16" grpId="0" animBg="1"/>
      <p:bldP spid="18" grpId="0" animBg="1"/>
      <p:bldP spid="20" grpId="0" animBg="1"/>
      <p:bldP spid="21" grpId="0" animBg="1"/>
      <p:bldP spid="26" grpId="0" animBg="1"/>
      <p:bldP spid="35" grpId="0"/>
      <p:bldP spid="36" grpId="0"/>
      <p:bldP spid="62" grpId="0" animBg="1"/>
      <p:bldP spid="63" grpId="0" animBg="1"/>
      <p:bldP spid="65" grpId="0"/>
      <p:bldP spid="66" grpId="0"/>
      <p:bldP spid="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1807</TotalTime>
  <Words>1404</Words>
  <Application>Microsoft Office PowerPoint</Application>
  <PresentationFormat>On-screen Show (4:3)</PresentationFormat>
  <Paragraphs>244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Profile</vt:lpstr>
      <vt:lpstr>Регулирование и новые задачи  рынка секьюритизации в России</vt:lpstr>
      <vt:lpstr>«Вызов 1 июля 2014 года»</vt:lpstr>
      <vt:lpstr>   Задачи банков с учетом «вызова 1 июля 2014 года»</vt:lpstr>
      <vt:lpstr>Закон о секьюритизации</vt:lpstr>
      <vt:lpstr>Секьюритизация кредита:  структура сделки</vt:lpstr>
      <vt:lpstr>Секьюритизация активов:  выгоды и преимущества для России</vt:lpstr>
      <vt:lpstr>Основные принципы секьюритизации  и их реализация в проекте закона</vt:lpstr>
      <vt:lpstr>Структуры ипотечной и  неипотечной секьюритизации</vt:lpstr>
      <vt:lpstr>Рефинансирование ссудного портфеля Центральным банком: двойная защита</vt:lpstr>
      <vt:lpstr>Административные ограничения секьюритизации</vt:lpstr>
      <vt:lpstr>Секьюритизация и  глобальный рынок облигаций</vt:lpstr>
      <vt:lpstr>Создание рынка  неипотечной секьюритизации в России</vt:lpstr>
      <vt:lpstr>Стандартизация сделок высококачественной секьюритизации</vt:lpstr>
      <vt:lpstr>Предпосылки российской стандартизации</vt:lpstr>
      <vt:lpstr>Элементы стандартизации</vt:lpstr>
      <vt:lpstr>Примеры стандартных договоров</vt:lpstr>
      <vt:lpstr>Место стандартного договора</vt:lpstr>
      <vt:lpstr>Стандартный договор</vt:lpstr>
      <vt:lpstr>Синдицированный кредит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Олег</dc:creator>
  <cp:lastModifiedBy>Author</cp:lastModifiedBy>
  <cp:revision>264</cp:revision>
  <cp:lastPrinted>1601-01-01T00:00:00Z</cp:lastPrinted>
  <dcterms:created xsi:type="dcterms:W3CDTF">1601-01-01T00:00:00Z</dcterms:created>
  <dcterms:modified xsi:type="dcterms:W3CDTF">2014-05-30T12:16:17Z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